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1"/>
    <p:sldMasterId id="2147483754" r:id="rId2"/>
    <p:sldMasterId id="2147483766" r:id="rId3"/>
    <p:sldMasterId id="2147483778" r:id="rId4"/>
    <p:sldMasterId id="2147483793" r:id="rId5"/>
    <p:sldMasterId id="2147483820" r:id="rId6"/>
  </p:sldMasterIdLst>
  <p:notesMasterIdLst>
    <p:notesMasterId r:id="rId30"/>
  </p:notesMasterIdLst>
  <p:sldIdLst>
    <p:sldId id="285" r:id="rId7"/>
    <p:sldId id="359" r:id="rId8"/>
    <p:sldId id="382" r:id="rId9"/>
    <p:sldId id="377" r:id="rId10"/>
    <p:sldId id="410" r:id="rId11"/>
    <p:sldId id="423" r:id="rId12"/>
    <p:sldId id="424" r:id="rId13"/>
    <p:sldId id="426" r:id="rId14"/>
    <p:sldId id="417" r:id="rId15"/>
    <p:sldId id="418" r:id="rId16"/>
    <p:sldId id="419" r:id="rId17"/>
    <p:sldId id="387" r:id="rId18"/>
    <p:sldId id="389" r:id="rId19"/>
    <p:sldId id="428" r:id="rId20"/>
    <p:sldId id="429" r:id="rId21"/>
    <p:sldId id="400" r:id="rId22"/>
    <p:sldId id="430" r:id="rId23"/>
    <p:sldId id="402" r:id="rId24"/>
    <p:sldId id="388" r:id="rId25"/>
    <p:sldId id="427" r:id="rId26"/>
    <p:sldId id="385" r:id="rId27"/>
    <p:sldId id="409" r:id="rId28"/>
    <p:sldId id="29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6" autoAdjust="0"/>
    <p:restoredTop sz="94660"/>
  </p:normalViewPr>
  <p:slideViewPr>
    <p:cSldViewPr>
      <p:cViewPr varScale="1">
        <p:scale>
          <a:sx n="64" d="100"/>
          <a:sy n="64" d="100"/>
        </p:scale>
        <p:origin x="-1430" y="-77"/>
      </p:cViewPr>
      <p:guideLst>
        <p:guide orient="horz" pos="2160"/>
        <p:guide pos="2880"/>
      </p:guideLst>
    </p:cSldViewPr>
  </p:slideViewPr>
  <p:notesTextViewPr>
    <p:cViewPr>
      <p:scale>
        <a:sx n="1" d="1"/>
        <a:sy n="1" d="1"/>
      </p:scale>
      <p:origin x="0" y="0"/>
    </p:cViewPr>
  </p:notesTextViewPr>
  <p:sorterViewPr>
    <p:cViewPr>
      <p:scale>
        <a:sx n="100" d="100"/>
        <a:sy n="100" d="100"/>
      </p:scale>
      <p:origin x="0" y="4714"/>
    </p:cViewPr>
  </p:sorterViewPr>
  <p:notesViewPr>
    <p:cSldViewPr>
      <p:cViewPr varScale="1">
        <p:scale>
          <a:sx n="97" d="100"/>
          <a:sy n="97" d="100"/>
        </p:scale>
        <p:origin x="-34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3B567-598A-4A84-8B65-D16CD328455D}" type="datetimeFigureOut">
              <a:rPr lang="ru-RU" smtClean="0"/>
              <a:t>30.09.2021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0E04E-8E21-4DF7-8623-AEA460C722C8}" type="slidenum">
              <a:rPr lang="ru-RU" smtClean="0"/>
              <a:t>‹#›</a:t>
            </a:fld>
            <a:endParaRPr lang="ru-RU"/>
          </a:p>
        </p:txBody>
      </p:sp>
    </p:spTree>
    <p:extLst>
      <p:ext uri="{BB962C8B-B14F-4D97-AF65-F5344CB8AC3E}">
        <p14:creationId xmlns:p14="http://schemas.microsoft.com/office/powerpoint/2010/main" val="13011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4263AF-6DF4-4E68-BCB8-9657822EAD21}"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82005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4263AF-6DF4-4E68-BCB8-9657822EAD21}"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382005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A5EA6F-8509-4A4B-AA56-094D81D2CC04}"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392756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Типы магнитов –</a:t>
            </a:r>
            <a:r>
              <a:rPr lang="en-US" dirty="0"/>
              <a:t>&gt; </a:t>
            </a:r>
            <a:r>
              <a:rPr lang="ru-RU" dirty="0"/>
              <a:t>пределы по </a:t>
            </a:r>
            <a:r>
              <a:rPr lang="ru-RU" dirty="0" err="1"/>
              <a:t>эмиттансу</a:t>
            </a:r>
            <a:endParaRPr lang="ru-RU" dirty="0"/>
          </a:p>
        </p:txBody>
      </p:sp>
      <p:sp>
        <p:nvSpPr>
          <p:cNvPr id="4" name="Номер слайда 3"/>
          <p:cNvSpPr>
            <a:spLocks noGrp="1"/>
          </p:cNvSpPr>
          <p:nvPr>
            <p:ph type="sldNum" sz="quarter" idx="5"/>
          </p:nvPr>
        </p:nvSpPr>
        <p:spPr/>
        <p:txBody>
          <a:bodyPr/>
          <a:lstStyle/>
          <a:p>
            <a:fld id="{E34263AF-6DF4-4E68-BCB8-9657822EAD21}"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217867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A1751C-9F2E-4053-A907-2F4FFBFF943D}"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267411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A1751C-9F2E-4053-A907-2F4FFBFF943D}"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244912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A1751C-9F2E-4053-A907-2F4FFBFF943D}"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2882724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A1751C-9F2E-4053-A907-2F4FFBFF943D}" type="datetimeFigureOut">
              <a:rPr lang="ru-RU" smtClean="0"/>
              <a:t>30.09.2021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354883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D72BC6-FFB3-4A50-9F86-53EBAA05E044}"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266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DBA523-330B-4B1B-B5F8-8A1BD7E874C6}"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48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2B4A13-7113-4E5C-A1A1-A083DE94FA3D}"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463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63F692-067E-4310-9AEB-698CC0017777}"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1821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8F559A-F7B2-4E1E-9117-F72EF37F4C36}" type="datetime1">
              <a:rPr lang="ru-RU" smtClean="0">
                <a:solidFill>
                  <a:prstClr val="black">
                    <a:tint val="75000"/>
                  </a:prstClr>
                </a:solidFill>
              </a:rPr>
              <a:t>30.09.2021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8194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761235-153C-40C4-8C26-6D40D2BA90EF}" type="datetime1">
              <a:rPr lang="ru-RU" smtClean="0">
                <a:solidFill>
                  <a:prstClr val="black">
                    <a:tint val="75000"/>
                  </a:prstClr>
                </a:solidFill>
              </a:rPr>
              <a:t>30.09.2021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449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A02656-8698-48D0-9F9E-ABF9BCFA2308}" type="datetime1">
              <a:rPr lang="ru-RU" smtClean="0">
                <a:solidFill>
                  <a:prstClr val="black">
                    <a:tint val="75000"/>
                  </a:prstClr>
                </a:solidFill>
              </a:rPr>
              <a:t>30.09.2021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681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A1751C-9F2E-4053-A907-2F4FFBFF943D}"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3658418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B7C08B-A641-484A-BE41-90CC0447E09D}"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5548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10F337-DD0A-4FC8-90AC-9D5BBA8772BA}"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815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A541DF-2E72-4699-82AF-3219E26247A5}"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3487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F6528C-DD91-4573-8A32-B1764C38AC98}"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4609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8150DB-9E8E-4848-9E15-C36913E3E979}"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537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ABA7D5-AFE1-4C49-B7D9-5B32783A15B2}"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7204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7CC836-F261-4FBD-BEF8-144B0457E146}"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8885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10D13C-543E-46DB-8009-6C0CFE423B4B}"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481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CEDA84-CFD0-4B6D-96EC-AD9A0E17B69B}" type="datetime1">
              <a:rPr lang="ru-RU" smtClean="0">
                <a:solidFill>
                  <a:prstClr val="black">
                    <a:tint val="75000"/>
                  </a:prstClr>
                </a:solidFill>
              </a:rPr>
              <a:t>30.09.2021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888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318F50-1015-45AC-B383-60B11B908D0D}" type="datetime1">
              <a:rPr lang="ru-RU" smtClean="0">
                <a:solidFill>
                  <a:prstClr val="black">
                    <a:tint val="75000"/>
                  </a:prstClr>
                </a:solidFill>
              </a:rPr>
              <a:t>30.09.2021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671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A1751C-9F2E-4053-A907-2F4FFBFF943D}" type="datetimeFigureOut">
              <a:rPr lang="ru-RU" smtClean="0"/>
              <a:t>30.09.2021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1474337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32873E-33E1-4878-A129-45538B139677}" type="datetime1">
              <a:rPr lang="ru-RU" smtClean="0">
                <a:solidFill>
                  <a:prstClr val="black">
                    <a:tint val="75000"/>
                  </a:prstClr>
                </a:solidFill>
              </a:rPr>
              <a:t>30.09.2021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2745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2D67D4-5A10-4E8F-A736-EE16FB246354}"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91564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836E1C-6289-4610-8BB6-4145967BCFB0}"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5980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BBD3B8-FEC1-45F6-B436-5D6CDF082292}"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7890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CEE783-8C49-411B-8AB4-6387EC32119A}"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122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6FAF3C-1D09-4AB7-A16E-55BDAE3FBDF5}"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2359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B3C9E3-6CB3-4343-931E-D0AEFBFED943}"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201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A41FE9-B2D4-4790-B298-220A5FFB9181}"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7827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811631-E9D2-4AB6-AEB5-90273B76BCE0}"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2497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4FE00A-1076-44FE-9380-3F54F123592B}" type="datetime1">
              <a:rPr lang="ru-RU" smtClean="0">
                <a:solidFill>
                  <a:prstClr val="black">
                    <a:tint val="75000"/>
                  </a:prstClr>
                </a:solidFill>
              </a:rPr>
              <a:t>30.09.2021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671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A1751C-9F2E-4053-A907-2F4FFBFF943D}" type="datetimeFigureOut">
              <a:rPr lang="ru-RU" smtClean="0"/>
              <a:t>30.09.2021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3199857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7BABD7-054D-49C2-BE36-73D228DBB22A}" type="datetime1">
              <a:rPr lang="ru-RU" smtClean="0">
                <a:solidFill>
                  <a:prstClr val="black">
                    <a:tint val="75000"/>
                  </a:prstClr>
                </a:solidFill>
              </a:rPr>
              <a:t>30.09.2021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9867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164D02-E516-419E-857F-4BE324ADE271}" type="datetime1">
              <a:rPr lang="ru-RU" smtClean="0">
                <a:solidFill>
                  <a:prstClr val="black">
                    <a:tint val="75000"/>
                  </a:prstClr>
                </a:solidFill>
              </a:rPr>
              <a:t>30.09.2021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5498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977467-EFA4-4351-971C-B8EFFC21E15A}"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3608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7D1DE3-B41E-4CFB-9721-8A6F62F4788E}"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1173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7C6F79-5EA0-4BA1-85AD-217E622B8311}"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0625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B6DEBD-9256-482B-9F16-EBFD223E3360}"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1455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9"/>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356362"/>
            <a:ext cx="2133600" cy="365125"/>
          </a:xfrm>
        </p:spPr>
        <p:txBody>
          <a:bodyPr/>
          <a:lstStyle>
            <a:lvl1pPr>
              <a:defRPr smtClean="0"/>
            </a:lvl1pPr>
          </a:lstStyle>
          <a:p>
            <a:pPr>
              <a:defRPr/>
            </a:pPr>
            <a:fld id="{EBAB51F4-A53F-4914-9310-7EA3210DBC74}" type="datetime1">
              <a:rPr lang="ru-RU" smtClean="0">
                <a:solidFill>
                  <a:prstClr val="black">
                    <a:tint val="75000"/>
                  </a:prstClr>
                </a:solidFill>
              </a:rPr>
              <a:t>30.09.2021</a:t>
            </a:fld>
            <a:endParaRPr lang="en-US">
              <a:solidFill>
                <a:prstClr val="black">
                  <a:tint val="75000"/>
                </a:prstClr>
              </a:solidFill>
            </a:endParaRPr>
          </a:p>
        </p:txBody>
      </p:sp>
      <p:sp>
        <p:nvSpPr>
          <p:cNvPr id="7" name="Нижний колонтитул 6"/>
          <p:cNvSpPr>
            <a:spLocks noGrp="1"/>
          </p:cNvSpPr>
          <p:nvPr>
            <p:ph type="ftr" sz="quarter" idx="11"/>
          </p:nvPr>
        </p:nvSpPr>
        <p:spPr>
          <a:xfrm>
            <a:off x="3124200" y="6356362"/>
            <a:ext cx="2895600" cy="365125"/>
          </a:xfrm>
        </p:spPr>
        <p:txBody>
          <a:bodyPr/>
          <a:lstStyle>
            <a:lvl1pPr>
              <a:defRPr/>
            </a:lvl1pPr>
          </a:lstStyle>
          <a:p>
            <a:pPr>
              <a:defRPr/>
            </a:pPr>
            <a:endParaRPr lang="en-US">
              <a:solidFill>
                <a:prstClr val="black">
                  <a:tint val="75000"/>
                </a:prstClr>
              </a:solidFill>
            </a:endParaRPr>
          </a:p>
        </p:txBody>
      </p:sp>
      <p:sp>
        <p:nvSpPr>
          <p:cNvPr id="8" name="Номер слайда 7"/>
          <p:cNvSpPr>
            <a:spLocks noGrp="1"/>
          </p:cNvSpPr>
          <p:nvPr>
            <p:ph type="sldNum" sz="quarter" idx="12"/>
          </p:nvPr>
        </p:nvSpPr>
        <p:spPr>
          <a:xfrm>
            <a:off x="6553200" y="6356362"/>
            <a:ext cx="2133600" cy="365125"/>
          </a:xfrm>
        </p:spPr>
        <p:txBody>
          <a:bodyPr/>
          <a:lstStyle>
            <a:lvl1pPr>
              <a:defRPr smtClean="0"/>
            </a:lvl1pPr>
          </a:lstStyle>
          <a:p>
            <a:pPr>
              <a:defRPr/>
            </a:pPr>
            <a:fld id="{7A44FAC1-A09B-42EA-93D9-CB0F5953D4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5236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858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858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85800" y="6248400"/>
            <a:ext cx="1905000" cy="457200"/>
          </a:xfrm>
        </p:spPr>
        <p:txBody>
          <a:bodyPr/>
          <a:lstStyle>
            <a:lvl1pPr>
              <a:defRPr/>
            </a:lvl1pPr>
          </a:lstStyle>
          <a:p>
            <a:fld id="{E266DD89-58B4-4163-92AB-B650A882F4C8}" type="datetime1">
              <a:rPr lang="ru-RU" smtClean="0">
                <a:solidFill>
                  <a:prstClr val="black">
                    <a:tint val="75000"/>
                  </a:prstClr>
                </a:solidFill>
              </a:rPr>
              <a:t>30.09.2021</a:t>
            </a:fld>
            <a:endParaRPr lang="en-US">
              <a:solidFill>
                <a:prstClr val="black">
                  <a:tint val="75000"/>
                </a:prstClr>
              </a:solidFill>
            </a:endParaRPr>
          </a:p>
        </p:txBody>
      </p:sp>
      <p:sp>
        <p:nvSpPr>
          <p:cNvPr id="8" name="Нижний колонтитул 7"/>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9" name="Номер слайда 8"/>
          <p:cNvSpPr>
            <a:spLocks noGrp="1"/>
          </p:cNvSpPr>
          <p:nvPr>
            <p:ph type="sldNum" sz="quarter" idx="12"/>
          </p:nvPr>
        </p:nvSpPr>
        <p:spPr>
          <a:xfrm>
            <a:off x="6553200" y="6248400"/>
            <a:ext cx="1905000" cy="457200"/>
          </a:xfrm>
        </p:spPr>
        <p:txBody>
          <a:bodyPr/>
          <a:lstStyle>
            <a:lvl1pPr>
              <a:defRPr/>
            </a:lvl1pPr>
          </a:lstStyle>
          <a:p>
            <a:fld id="{E01E3745-3C45-46CA-A301-C0B84A8BF51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070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89DD0E2-EB87-4893-B60E-F2A0F944C816}"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3305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01C561-7D57-4592-97CE-7A04711E4684}"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10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A1751C-9F2E-4053-A907-2F4FFBFF943D}" type="datetimeFigureOut">
              <a:rPr lang="ru-RU" smtClean="0"/>
              <a:t>30.09.2021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1290149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D94BB56-F79F-44D4-92D6-147CFC76A020}"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391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1C8DB71-0003-4CFC-9429-7DB178D25F4F}"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9818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E92B936-CEEE-496B-9A98-FC9E9BC52A66}" type="datetime1">
              <a:rPr lang="ru-RU" smtClean="0">
                <a:solidFill>
                  <a:prstClr val="black">
                    <a:tint val="75000"/>
                  </a:prstClr>
                </a:solidFill>
              </a:rPr>
              <a:t>30.09.2021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4513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C4B2640-DAC0-4426-A1D9-8F7C456C38D2}" type="datetime1">
              <a:rPr lang="ru-RU" smtClean="0">
                <a:solidFill>
                  <a:prstClr val="black">
                    <a:tint val="75000"/>
                  </a:prstClr>
                </a:solidFill>
              </a:rPr>
              <a:t>30.09.2021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1817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373108-6882-43D3-8857-97FB85BA4B3C}" type="datetime1">
              <a:rPr lang="ru-RU" smtClean="0">
                <a:solidFill>
                  <a:prstClr val="black">
                    <a:tint val="75000"/>
                  </a:prstClr>
                </a:solidFill>
              </a:rPr>
              <a:t>30.09.2021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0025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3AD6836-AE11-400F-93AB-44787D6FE921}"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3703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A28EA07-C886-4B3F-85F5-EF6DF95B9E84}"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0435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102B54-05CA-44D8-8053-141517981ECB}"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8527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67C98A-0A06-4073-8DE2-FBE8EBFDEDD1}"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0445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85800" y="609600"/>
            <a:ext cx="77724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248400"/>
            <a:ext cx="1905000" cy="457200"/>
          </a:xfrm>
        </p:spPr>
        <p:txBody>
          <a:bodyPr/>
          <a:lstStyle>
            <a:lvl1pPr>
              <a:defRPr/>
            </a:lvl1pPr>
          </a:lstStyle>
          <a:p>
            <a:fld id="{D018739E-3B99-41F7-AE18-DC3F50A26349}" type="datetime1">
              <a:rPr lang="ru-RU" smtClean="0">
                <a:solidFill>
                  <a:prstClr val="black">
                    <a:tint val="75000"/>
                  </a:prstClr>
                </a:solidFill>
              </a:rPr>
              <a:t>30.09.2021</a:t>
            </a:fld>
            <a:endParaRPr lang="en-US">
              <a:solidFill>
                <a:prstClr val="black">
                  <a:tint val="75000"/>
                </a:prstClr>
              </a:solidFill>
            </a:endParaRPr>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Номер слайда 4"/>
          <p:cNvSpPr>
            <a:spLocks noGrp="1"/>
          </p:cNvSpPr>
          <p:nvPr>
            <p:ph type="sldNum" sz="quarter" idx="12"/>
          </p:nvPr>
        </p:nvSpPr>
        <p:spPr>
          <a:xfrm>
            <a:off x="6553200" y="6248400"/>
            <a:ext cx="1905000" cy="457200"/>
          </a:xfrm>
        </p:spPr>
        <p:txBody>
          <a:bodyPr/>
          <a:lstStyle>
            <a:lvl1pPr>
              <a:defRPr/>
            </a:lvl1pPr>
          </a:lstStyle>
          <a:p>
            <a:fld id="{1574C6CB-AE28-4AB3-B616-49FBEA2819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A1751C-9F2E-4053-A907-2F4FFBFF943D}" type="datetimeFigureOut">
              <a:rPr lang="ru-RU" smtClean="0"/>
              <a:t>30.09.2021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4164848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AF1FED-32C1-4A9C-8282-ACC18D9E40C2}"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9840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814711-F642-4DAB-8539-90DAE963BC31}"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9680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B07027-5ACC-4F5B-9B75-C29FAE08D312}"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3172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5290A96-8B4F-454E-A21B-08D5CFED6AC5}"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9978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E3B8E5C-C714-430A-9B05-CB1A4B2A19F7}" type="datetime1">
              <a:rPr lang="ru-RU" smtClean="0">
                <a:solidFill>
                  <a:prstClr val="black">
                    <a:tint val="75000"/>
                  </a:prstClr>
                </a:solidFill>
              </a:rPr>
              <a:t>30.09.2021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0891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4ECB5D-46EA-4815-A11E-BACA638B468E}" type="datetime1">
              <a:rPr lang="ru-RU" smtClean="0">
                <a:solidFill>
                  <a:prstClr val="black">
                    <a:tint val="75000"/>
                  </a:prstClr>
                </a:solidFill>
              </a:rPr>
              <a:t>30.09.2021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4407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F9A18C-F9FB-40BC-A775-CA22071C2108}" type="datetime1">
              <a:rPr lang="ru-RU" smtClean="0">
                <a:solidFill>
                  <a:prstClr val="black">
                    <a:tint val="75000"/>
                  </a:prstClr>
                </a:solidFill>
              </a:rPr>
              <a:t>30.09.2021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4107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04306A-E84F-43CB-BDB9-28CD48756A8F}"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35180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2DFDDD-AEDB-460A-B33A-154A3224F4E5}" type="datetime1">
              <a:rPr lang="ru-RU" smtClean="0">
                <a:solidFill>
                  <a:prstClr val="black">
                    <a:tint val="75000"/>
                  </a:prstClr>
                </a:solidFill>
              </a:rPr>
              <a:t>30.09.2021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7918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3B8230-A486-427B-8DE4-00E9841ACFA5}"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733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A1751C-9F2E-4053-A907-2F4FFBFF943D}" type="datetimeFigureOut">
              <a:rPr lang="ru-RU" smtClean="0"/>
              <a:t>30.09.2021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926695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436A59-D5CE-463C-8263-FB4E07D666A1}"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794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9"/>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356362"/>
            <a:ext cx="2133600" cy="365125"/>
          </a:xfrm>
        </p:spPr>
        <p:txBody>
          <a:bodyPr/>
          <a:lstStyle>
            <a:lvl1pPr>
              <a:defRPr smtClean="0"/>
            </a:lvl1pPr>
          </a:lstStyle>
          <a:p>
            <a:pPr>
              <a:defRPr/>
            </a:pPr>
            <a:fld id="{E0C01F31-10CD-471A-B668-A8D72CCACF7B}" type="datetime1">
              <a:rPr lang="ru-RU" smtClean="0">
                <a:solidFill>
                  <a:prstClr val="black">
                    <a:tint val="75000"/>
                  </a:prstClr>
                </a:solidFill>
              </a:rPr>
              <a:t>30.09.2021</a:t>
            </a:fld>
            <a:endParaRPr lang="en-US">
              <a:solidFill>
                <a:prstClr val="black">
                  <a:tint val="75000"/>
                </a:prstClr>
              </a:solidFill>
            </a:endParaRPr>
          </a:p>
        </p:txBody>
      </p:sp>
      <p:sp>
        <p:nvSpPr>
          <p:cNvPr id="7" name="Нижний колонтитул 6"/>
          <p:cNvSpPr>
            <a:spLocks noGrp="1"/>
          </p:cNvSpPr>
          <p:nvPr>
            <p:ph type="ftr" sz="quarter" idx="11"/>
          </p:nvPr>
        </p:nvSpPr>
        <p:spPr>
          <a:xfrm>
            <a:off x="3124200" y="6356362"/>
            <a:ext cx="2895600" cy="365125"/>
          </a:xfrm>
        </p:spPr>
        <p:txBody>
          <a:bodyPr/>
          <a:lstStyle>
            <a:lvl1pPr>
              <a:defRPr/>
            </a:lvl1pPr>
          </a:lstStyle>
          <a:p>
            <a:pPr>
              <a:defRPr/>
            </a:pPr>
            <a:endParaRPr lang="en-US">
              <a:solidFill>
                <a:prstClr val="black">
                  <a:tint val="75000"/>
                </a:prstClr>
              </a:solidFill>
            </a:endParaRPr>
          </a:p>
        </p:txBody>
      </p:sp>
      <p:sp>
        <p:nvSpPr>
          <p:cNvPr id="8" name="Номер слайда 7"/>
          <p:cNvSpPr>
            <a:spLocks noGrp="1"/>
          </p:cNvSpPr>
          <p:nvPr>
            <p:ph type="sldNum" sz="quarter" idx="12"/>
          </p:nvPr>
        </p:nvSpPr>
        <p:spPr>
          <a:xfrm>
            <a:off x="6553200" y="6356362"/>
            <a:ext cx="2133600" cy="365125"/>
          </a:xfrm>
        </p:spPr>
        <p:txBody>
          <a:bodyPr/>
          <a:lstStyle>
            <a:lvl1pPr>
              <a:defRPr smtClean="0"/>
            </a:lvl1pPr>
          </a:lstStyle>
          <a:p>
            <a:pPr>
              <a:defRPr/>
            </a:pPr>
            <a:fld id="{7A44FAC1-A09B-42EA-93D9-CB0F5953D4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227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85800" y="609600"/>
            <a:ext cx="77724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248400"/>
            <a:ext cx="1905000" cy="457200"/>
          </a:xfrm>
        </p:spPr>
        <p:txBody>
          <a:bodyPr/>
          <a:lstStyle>
            <a:lvl1pPr>
              <a:defRPr/>
            </a:lvl1pPr>
          </a:lstStyle>
          <a:p>
            <a:fld id="{E4C15AE2-2666-422D-8A7E-801C206091D3}" type="datetime1">
              <a:rPr lang="ru-RU" smtClean="0">
                <a:solidFill>
                  <a:prstClr val="black">
                    <a:tint val="75000"/>
                  </a:prstClr>
                </a:solidFill>
              </a:rPr>
              <a:t>30.09.2021</a:t>
            </a:fld>
            <a:endParaRPr lang="en-US">
              <a:solidFill>
                <a:prstClr val="black">
                  <a:tint val="75000"/>
                </a:prstClr>
              </a:solidFill>
            </a:endParaRPr>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Номер слайда 4"/>
          <p:cNvSpPr>
            <a:spLocks noGrp="1"/>
          </p:cNvSpPr>
          <p:nvPr>
            <p:ph type="sldNum" sz="quarter" idx="12"/>
          </p:nvPr>
        </p:nvSpPr>
        <p:spPr>
          <a:xfrm>
            <a:off x="6553200" y="6248400"/>
            <a:ext cx="1905000" cy="457200"/>
          </a:xfrm>
        </p:spPr>
        <p:txBody>
          <a:bodyPr/>
          <a:lstStyle>
            <a:lvl1pPr>
              <a:defRPr/>
            </a:lvl1pPr>
          </a:lstStyle>
          <a:p>
            <a:fld id="{1574C6CB-AE28-4AB3-B616-49FBEA2819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820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858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858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685800" y="6248400"/>
            <a:ext cx="1905000" cy="457200"/>
          </a:xfrm>
        </p:spPr>
        <p:txBody>
          <a:bodyPr/>
          <a:lstStyle>
            <a:lvl1pPr>
              <a:defRPr/>
            </a:lvl1pPr>
          </a:lstStyle>
          <a:p>
            <a:fld id="{FCF88A6B-3CFB-4D69-976B-91260305243F}" type="datetime1">
              <a:rPr lang="ru-RU" smtClean="0">
                <a:solidFill>
                  <a:prstClr val="black">
                    <a:tint val="75000"/>
                  </a:prstClr>
                </a:solidFill>
              </a:rPr>
              <a:t>30.09.2021</a:t>
            </a:fld>
            <a:endParaRPr lang="en-US">
              <a:solidFill>
                <a:prstClr val="black">
                  <a:tint val="75000"/>
                </a:prstClr>
              </a:solidFill>
            </a:endParaRPr>
          </a:p>
        </p:txBody>
      </p:sp>
      <p:sp>
        <p:nvSpPr>
          <p:cNvPr id="8" name="Нижний колонтитул 7"/>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9" name="Номер слайда 8"/>
          <p:cNvSpPr>
            <a:spLocks noGrp="1"/>
          </p:cNvSpPr>
          <p:nvPr>
            <p:ph type="sldNum" sz="quarter" idx="12"/>
          </p:nvPr>
        </p:nvSpPr>
        <p:spPr>
          <a:xfrm>
            <a:off x="6553200" y="6248400"/>
            <a:ext cx="1905000" cy="457200"/>
          </a:xfrm>
        </p:spPr>
        <p:txBody>
          <a:bodyPr/>
          <a:lstStyle>
            <a:lvl1pPr>
              <a:defRPr/>
            </a:lvl1pPr>
          </a:lstStyle>
          <a:p>
            <a:fld id="{E01E3745-3C45-46CA-A301-C0B84A8BF51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84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A1751C-9F2E-4053-A907-2F4FFBFF943D}" type="datetimeFigureOut">
              <a:rPr lang="ru-RU" smtClean="0"/>
              <a:t>30.09.2021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89498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A1751C-9F2E-4053-A907-2F4FFBFF943D}" type="datetimeFigureOut">
              <a:rPr lang="ru-RU" smtClean="0"/>
              <a:t>30.09.2021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5BEF7C-70C5-4C4E-A341-E2988EFB57F9}" type="slidenum">
              <a:rPr lang="ru-RU" smtClean="0"/>
              <a:t>‹#›</a:t>
            </a:fld>
            <a:endParaRPr lang="ru-RU"/>
          </a:p>
        </p:txBody>
      </p:sp>
    </p:spTree>
    <p:extLst>
      <p:ext uri="{BB962C8B-B14F-4D97-AF65-F5344CB8AC3E}">
        <p14:creationId xmlns:p14="http://schemas.microsoft.com/office/powerpoint/2010/main" val="263786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1751C-9F2E-4053-A907-2F4FFBFF943D}" type="datetimeFigureOut">
              <a:rPr lang="ru-RU" smtClean="0"/>
              <a:t>30.09.2021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BEF7C-70C5-4C4E-A341-E2988EFB57F9}" type="slidenum">
              <a:rPr lang="ru-RU" smtClean="0"/>
              <a:t>‹#›</a:t>
            </a:fld>
            <a:endParaRPr lang="ru-RU"/>
          </a:p>
        </p:txBody>
      </p:sp>
    </p:spTree>
    <p:extLst>
      <p:ext uri="{BB962C8B-B14F-4D97-AF65-F5344CB8AC3E}">
        <p14:creationId xmlns:p14="http://schemas.microsoft.com/office/powerpoint/2010/main" val="396763827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96400-0EE9-4216-9EDF-0B5533926A67}"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30965-4902-4EC0-8805-0E8A0A1D3B6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28655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B35A-AF6C-44A2-9056-43A6A089D401}"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60707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04309-8787-4EC3-B1A0-D51683043C2C}"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335491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C7EF3-D7D3-4B73-A3FF-EA27C178848C}"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4A59-4239-453A-B4D2-F0F217CA3E0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749285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3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36F83-098C-4BA0-BC72-748B813B6B32}" type="datetime1">
              <a:rPr lang="ru-RU" smtClean="0">
                <a:solidFill>
                  <a:prstClr val="black">
                    <a:tint val="75000"/>
                  </a:prstClr>
                </a:solidFill>
              </a:rPr>
              <a:t>30.09.2021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E3DB9-2DAD-46CD-BC61-34AE5A0F11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183270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8.xml"/><Relationship Id="rId5" Type="http://schemas.openxmlformats.org/officeDocument/2006/relationships/image" Target="../media/image27.emf"/><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9.xml"/><Relationship Id="rId5" Type="http://schemas.openxmlformats.org/officeDocument/2006/relationships/image" Target="../media/image3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6.xml"/><Relationship Id="rId5" Type="http://schemas.openxmlformats.org/officeDocument/2006/relationships/image" Target="../media/image13.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80728"/>
            <a:ext cx="7344816" cy="874415"/>
          </a:xfrm>
          <a:solidFill>
            <a:schemeClr val="bg1"/>
          </a:solidFill>
        </p:spPr>
        <p:txBody>
          <a:bodyPr>
            <a:normAutofit fontScale="90000"/>
          </a:bodyPr>
          <a:lstStyle/>
          <a:p>
            <a:r>
              <a:rPr lang="en-US" sz="2800" b="1" dirty="0">
                <a:latin typeface="Arial" pitchFamily="34" charset="0"/>
                <a:ea typeface="Times New Roman"/>
                <a:cs typeface="Arial" pitchFamily="34" charset="0"/>
              </a:rPr>
              <a:t>Concept of a New </a:t>
            </a:r>
            <a:r>
              <a:rPr lang="en-US" sz="2800" b="1" dirty="0" err="1">
                <a:latin typeface="Arial" pitchFamily="34" charset="0"/>
                <a:ea typeface="Times New Roman"/>
                <a:cs typeface="Arial" pitchFamily="34" charset="0"/>
              </a:rPr>
              <a:t>Kurchatov</a:t>
            </a:r>
            <a:r>
              <a:rPr lang="en-US" sz="2800" b="1" dirty="0">
                <a:latin typeface="Arial" pitchFamily="34" charset="0"/>
                <a:ea typeface="Times New Roman"/>
                <a:cs typeface="Arial" pitchFamily="34" charset="0"/>
              </a:rPr>
              <a:t> Synchrotron Radiation </a:t>
            </a:r>
            <a:r>
              <a:rPr lang="en-US" sz="2800" b="1" dirty="0" smtClean="0">
                <a:latin typeface="Arial" pitchFamily="34" charset="0"/>
                <a:ea typeface="Times New Roman"/>
                <a:cs typeface="Arial" pitchFamily="34" charset="0"/>
              </a:rPr>
              <a:t>Source</a:t>
            </a:r>
            <a:endParaRPr lang="ru-RU" sz="2800" b="1" dirty="0">
              <a:ln>
                <a:solidFill>
                  <a:schemeClr val="tx1"/>
                </a:solidFill>
              </a:ln>
              <a:latin typeface="Arial" pitchFamily="34" charset="0"/>
              <a:cs typeface="Arial" pitchFamily="34" charset="0"/>
            </a:endParaRPr>
          </a:p>
        </p:txBody>
      </p:sp>
      <p:pic>
        <p:nvPicPr>
          <p:cNvPr id="17" name="Picture 4"/>
          <p:cNvPicPr>
            <a:picLocks noChangeAspect="1" noChangeArrowheads="1"/>
          </p:cNvPicPr>
          <p:nvPr/>
        </p:nvPicPr>
        <p:blipFill>
          <a:blip r:embed="rId3" cstate="print"/>
          <a:srcRect/>
          <a:stretch>
            <a:fillRect/>
          </a:stretch>
        </p:blipFill>
        <p:spPr bwMode="auto">
          <a:xfrm>
            <a:off x="0" y="6677025"/>
            <a:ext cx="9144000" cy="180975"/>
          </a:xfrm>
          <a:prstGeom prst="rect">
            <a:avLst/>
          </a:prstGeom>
          <a:noFill/>
          <a:ln w="9525">
            <a:noFill/>
            <a:miter lim="800000"/>
            <a:headEnd/>
            <a:tailEnd/>
          </a:ln>
        </p:spPr>
      </p:pic>
      <p:sp>
        <p:nvSpPr>
          <p:cNvPr id="3" name="Прямоугольник 2"/>
          <p:cNvSpPr/>
          <p:nvPr/>
        </p:nvSpPr>
        <p:spPr>
          <a:xfrm>
            <a:off x="5940152" y="3667172"/>
            <a:ext cx="2925191" cy="904863"/>
          </a:xfrm>
          <a:prstGeom prst="rect">
            <a:avLst/>
          </a:prstGeom>
        </p:spPr>
        <p:txBody>
          <a:bodyPr wrap="square">
            <a:spAutoFit/>
          </a:bodyPr>
          <a:lstStyle/>
          <a:p>
            <a:pPr algn="ctr">
              <a:spcBef>
                <a:spcPct val="20000"/>
              </a:spcBef>
              <a:defRPr/>
            </a:pPr>
            <a:r>
              <a:rPr lang="en-US" sz="2400" b="1" i="1" kern="0" dirty="0" smtClean="0">
                <a:solidFill>
                  <a:srgbClr val="002060"/>
                </a:solidFill>
              </a:rPr>
              <a:t>V. </a:t>
            </a:r>
            <a:r>
              <a:rPr lang="en-US" sz="2400" b="1" i="1" kern="0" dirty="0" err="1" smtClean="0">
                <a:solidFill>
                  <a:srgbClr val="002060"/>
                </a:solidFill>
              </a:rPr>
              <a:t>Korchuganov</a:t>
            </a:r>
            <a:r>
              <a:rPr lang="ru-RU" sz="2400" b="1" i="1" kern="0" dirty="0" smtClean="0">
                <a:solidFill>
                  <a:srgbClr val="002060"/>
                </a:solidFill>
              </a:rPr>
              <a:t>, </a:t>
            </a:r>
          </a:p>
          <a:p>
            <a:pPr algn="ctr">
              <a:spcBef>
                <a:spcPct val="20000"/>
              </a:spcBef>
              <a:defRPr/>
            </a:pPr>
            <a:r>
              <a:rPr lang="en-US" sz="2400" b="1" i="1" kern="0" dirty="0"/>
              <a:t>NRC </a:t>
            </a:r>
            <a:r>
              <a:rPr lang="en-US" sz="2400" b="1" i="1" kern="0" dirty="0" smtClean="0"/>
              <a:t>KI</a:t>
            </a:r>
            <a:r>
              <a:rPr lang="ru-RU" sz="2400" b="1" i="1" kern="0" dirty="0" smtClean="0"/>
              <a:t>, </a:t>
            </a:r>
          </a:p>
        </p:txBody>
      </p:sp>
      <p:sp>
        <p:nvSpPr>
          <p:cNvPr id="5" name="Номер слайда 4"/>
          <p:cNvSpPr>
            <a:spLocks noGrp="1"/>
          </p:cNvSpPr>
          <p:nvPr>
            <p:ph type="sldNum" sz="quarter" idx="12"/>
          </p:nvPr>
        </p:nvSpPr>
        <p:spPr/>
        <p:txBody>
          <a:bodyPr/>
          <a:lstStyle/>
          <a:p>
            <a:fld id="{7D6A4A59-4239-453A-B4D2-F0F217CA3E0E}" type="slidenum">
              <a:rPr lang="ru-RU" smtClean="0">
                <a:solidFill>
                  <a:prstClr val="black">
                    <a:tint val="75000"/>
                  </a:prstClr>
                </a:solidFill>
              </a:rPr>
              <a:pPr/>
              <a:t>1</a:t>
            </a:fld>
            <a:endParaRPr lang="ru-RU">
              <a:solidFill>
                <a:prstClr val="black">
                  <a:tint val="75000"/>
                </a:prstClr>
              </a:solidFill>
            </a:endParaRPr>
          </a:p>
        </p:txBody>
      </p:sp>
      <p:pic>
        <p:nvPicPr>
          <p:cNvPr id="7" name="Picture 3" descr="IMG_0070"/>
          <p:cNvPicPr>
            <a:picLocks noChangeAspect="1" noChangeArrowheads="1"/>
          </p:cNvPicPr>
          <p:nvPr/>
        </p:nvPicPr>
        <p:blipFill>
          <a:blip r:embed="rId4" cstate="print"/>
          <a:srcRect/>
          <a:stretch>
            <a:fillRect/>
          </a:stretch>
        </p:blipFill>
        <p:spPr bwMode="auto">
          <a:xfrm>
            <a:off x="683568" y="2348880"/>
            <a:ext cx="4861213" cy="3240361"/>
          </a:xfrm>
          <a:prstGeom prst="rect">
            <a:avLst/>
          </a:prstGeom>
          <a:noFill/>
          <a:ln w="9525">
            <a:noFill/>
            <a:miter lim="800000"/>
            <a:headEnd/>
            <a:tailEnd/>
          </a:ln>
        </p:spPr>
      </p:pic>
      <p:pic>
        <p:nvPicPr>
          <p:cNvPr id="8" name="Рисунок 7">
            <a:extLst>
              <a:ext uri="{FF2B5EF4-FFF2-40B4-BE49-F238E27FC236}">
                <a16:creationId xmlns="" xmlns:a16="http://schemas.microsoft.com/office/drawing/2014/main" id="{68458481-18D5-A145-B97A-19C011C01F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2177"/>
            <a:ext cx="9144000" cy="836543"/>
          </a:xfrm>
          <a:prstGeom prst="rect">
            <a:avLst/>
          </a:prstGeom>
        </p:spPr>
      </p:pic>
      <p:sp>
        <p:nvSpPr>
          <p:cNvPr id="4" name="Прямоугольник 3"/>
          <p:cNvSpPr/>
          <p:nvPr/>
        </p:nvSpPr>
        <p:spPr>
          <a:xfrm>
            <a:off x="1331640" y="6111068"/>
            <a:ext cx="6480720" cy="369332"/>
          </a:xfrm>
          <a:prstGeom prst="rect">
            <a:avLst/>
          </a:prstGeom>
        </p:spPr>
        <p:txBody>
          <a:bodyPr wrap="square">
            <a:spAutoFit/>
          </a:bodyPr>
          <a:lstStyle/>
          <a:p>
            <a:pPr lvl="0" algn="ctr">
              <a:spcBef>
                <a:spcPct val="20000"/>
              </a:spcBef>
              <a:defRPr/>
            </a:pPr>
            <a:r>
              <a:rPr lang="en-US" b="1" i="1" kern="0" dirty="0">
                <a:solidFill>
                  <a:prstClr val="black"/>
                </a:solidFill>
              </a:rPr>
              <a:t>RUPAC </a:t>
            </a:r>
            <a:r>
              <a:rPr lang="en-US" b="1" i="1" kern="0" dirty="0" smtClean="0">
                <a:solidFill>
                  <a:prstClr val="black"/>
                </a:solidFill>
              </a:rPr>
              <a:t>2021 26.09-02.10/</a:t>
            </a:r>
            <a:r>
              <a:rPr lang="ru-RU" b="1" i="1" kern="0" dirty="0">
                <a:solidFill>
                  <a:prstClr val="black"/>
                </a:solidFill>
              </a:rPr>
              <a:t>2021</a:t>
            </a:r>
          </a:p>
        </p:txBody>
      </p:sp>
    </p:spTree>
    <p:extLst>
      <p:ext uri="{BB962C8B-B14F-4D97-AF65-F5344CB8AC3E}">
        <p14:creationId xmlns:p14="http://schemas.microsoft.com/office/powerpoint/2010/main" val="282112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5561"/>
            <a:ext cx="8136904" cy="490066"/>
          </a:xfrm>
        </p:spPr>
        <p:txBody>
          <a:bodyPr>
            <a:normAutofit/>
          </a:bodyPr>
          <a:lstStyle/>
          <a:p>
            <a:pPr lvl="0">
              <a:spcBef>
                <a:spcPts val="0"/>
              </a:spcBef>
            </a:pPr>
            <a:r>
              <a:rPr lang="en-US" sz="1800" b="1" dirty="0">
                <a:latin typeface="Arial" pitchFamily="34" charset="0"/>
                <a:ea typeface="+mn-ea"/>
                <a:cs typeface="Arial" pitchFamily="34" charset="0"/>
              </a:rPr>
              <a:t>BS </a:t>
            </a:r>
            <a:r>
              <a:rPr lang="en-US" sz="1800" b="1" dirty="0" smtClean="0">
                <a:latin typeface="Arial" pitchFamily="34" charset="0"/>
                <a:ea typeface="+mn-ea"/>
                <a:cs typeface="Arial" pitchFamily="34" charset="0"/>
              </a:rPr>
              <a:t>Project</a:t>
            </a:r>
            <a:r>
              <a:rPr lang="en-US" sz="1800" b="1" dirty="0">
                <a:latin typeface="Arial" pitchFamily="34" charset="0"/>
                <a:ea typeface="+mn-ea"/>
                <a:cs typeface="Arial" pitchFamily="34" charset="0"/>
              </a:rPr>
              <a:t>:: Optical structure of BS - 12-fold symmetry</a:t>
            </a:r>
            <a:endParaRPr lang="ru-RU" dirty="0"/>
          </a:p>
        </p:txBody>
      </p:sp>
      <p:graphicFrame>
        <p:nvGraphicFramePr>
          <p:cNvPr id="6" name="Объект 5"/>
          <p:cNvGraphicFramePr>
            <a:graphicFrameLocks noGrp="1"/>
          </p:cNvGraphicFramePr>
          <p:nvPr>
            <p:ph sz="half" idx="2"/>
            <p:extLst>
              <p:ext uri="{D42A27DB-BD31-4B8C-83A1-F6EECF244321}">
                <p14:modId xmlns:p14="http://schemas.microsoft.com/office/powerpoint/2010/main" val="285913269"/>
              </p:ext>
            </p:extLst>
          </p:nvPr>
        </p:nvGraphicFramePr>
        <p:xfrm>
          <a:off x="4283967" y="864315"/>
          <a:ext cx="4107269" cy="5770824"/>
        </p:xfrm>
        <a:graphic>
          <a:graphicData uri="http://schemas.openxmlformats.org/drawingml/2006/table">
            <a:tbl>
              <a:tblPr/>
              <a:tblGrid>
                <a:gridCol w="2580053"/>
                <a:gridCol w="763002"/>
                <a:gridCol w="85991"/>
                <a:gridCol w="678223"/>
              </a:tblGrid>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Energy,</a:t>
                      </a:r>
                      <a:r>
                        <a:rPr lang="en-US" sz="1000" baseline="0" dirty="0" smtClean="0">
                          <a:solidFill>
                            <a:schemeClr val="tx1"/>
                          </a:solidFill>
                          <a:effectLst/>
                          <a:latin typeface="Times New Roman"/>
                          <a:ea typeface="Times New Roman"/>
                          <a:cs typeface="Times New Roman"/>
                        </a:rPr>
                        <a:t> </a:t>
                      </a:r>
                      <a:r>
                        <a:rPr lang="en-US" sz="1000" baseline="0" dirty="0" err="1" smtClean="0">
                          <a:solidFill>
                            <a:schemeClr val="tx1"/>
                          </a:solidFill>
                          <a:effectLst/>
                          <a:latin typeface="Times New Roman"/>
                          <a:ea typeface="Times New Roman"/>
                          <a:cs typeface="Times New Roman"/>
                        </a:rPr>
                        <a:t>GeV</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00" dirty="0" smtClean="0">
                          <a:solidFill>
                            <a:schemeClr val="tx1"/>
                          </a:solidFill>
                          <a:effectLst/>
                          <a:latin typeface="Times New Roman"/>
                          <a:ea typeface="Times New Roman"/>
                          <a:cs typeface="Times New Roman"/>
                        </a:rPr>
                        <a:t>0.</a:t>
                      </a:r>
                      <a:r>
                        <a:rPr lang="ru-RU" sz="1000" dirty="0" smtClean="0">
                          <a:solidFill>
                            <a:schemeClr val="tx1"/>
                          </a:solidFill>
                          <a:effectLst/>
                          <a:latin typeface="Times New Roman"/>
                          <a:ea typeface="Times New Roman"/>
                          <a:cs typeface="Times New Roman"/>
                        </a:rPr>
                        <a:t>200</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2.5 </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Super-periods</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12</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b="1" dirty="0" smtClean="0">
                          <a:solidFill>
                            <a:srgbClr val="FF0000"/>
                          </a:solidFill>
                          <a:effectLst/>
                          <a:latin typeface="Times New Roman"/>
                          <a:ea typeface="Times New Roman"/>
                          <a:cs typeface="Times New Roman"/>
                        </a:rPr>
                        <a:t>Circumference,</a:t>
                      </a:r>
                      <a:r>
                        <a:rPr lang="en-US" sz="1000" b="1" baseline="0" dirty="0" smtClean="0">
                          <a:solidFill>
                            <a:srgbClr val="FF0000"/>
                          </a:solidFill>
                          <a:effectLst/>
                          <a:latin typeface="Times New Roman"/>
                          <a:ea typeface="Times New Roman"/>
                          <a:cs typeface="Times New Roman"/>
                        </a:rPr>
                        <a:t> m</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b="1" dirty="0">
                          <a:solidFill>
                            <a:srgbClr val="FF0000"/>
                          </a:solidFill>
                          <a:effectLst/>
                          <a:latin typeface="Times New Roman"/>
                          <a:ea typeface="Times New Roman"/>
                          <a:cs typeface="Times New Roman"/>
                        </a:rPr>
                        <a:t>110.873</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Operation cycle, Hz</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1</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Electron beam current, mA</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10</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Revolution</a:t>
                      </a:r>
                      <a:r>
                        <a:rPr lang="en-US" sz="1000" baseline="0" dirty="0" smtClean="0">
                          <a:solidFill>
                            <a:schemeClr val="tx1"/>
                          </a:solidFill>
                          <a:effectLst/>
                          <a:latin typeface="Times New Roman"/>
                          <a:ea typeface="Times New Roman"/>
                          <a:cs typeface="Times New Roman"/>
                        </a:rPr>
                        <a:t> frequency, MHz</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2.704</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b="1" dirty="0" smtClean="0">
                          <a:solidFill>
                            <a:srgbClr val="FF0000"/>
                          </a:solidFill>
                          <a:effectLst/>
                          <a:latin typeface="Times New Roman"/>
                          <a:ea typeface="Times New Roman"/>
                          <a:cs typeface="Times New Roman"/>
                        </a:rPr>
                        <a:t>RF system frequency, MHz</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US" sz="1000" b="1" dirty="0">
                          <a:solidFill>
                            <a:srgbClr val="FF0000"/>
                          </a:solidFill>
                          <a:effectLst/>
                          <a:latin typeface="Times New Roman"/>
                          <a:ea typeface="Times New Roman"/>
                          <a:cs typeface="Times New Roman"/>
                        </a:rPr>
                        <a:t>181.1</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RF harmonic number</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US" sz="1000" dirty="0">
                          <a:solidFill>
                            <a:schemeClr val="tx1"/>
                          </a:solidFill>
                          <a:effectLst/>
                          <a:latin typeface="Times New Roman"/>
                          <a:ea typeface="Times New Roman"/>
                          <a:cs typeface="Times New Roman"/>
                        </a:rPr>
                        <a:t>67</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RF acceptance, </a:t>
                      </a:r>
                      <a:r>
                        <a:rPr lang="ru-RU" sz="1000" dirty="0" smtClean="0">
                          <a:solidFill>
                            <a:schemeClr val="tx1"/>
                          </a:solidFill>
                          <a:effectLst/>
                          <a:latin typeface="Times New Roman"/>
                          <a:ea typeface="Times New Roman"/>
                          <a:cs typeface="Times New Roman"/>
                        </a:rPr>
                        <a:t> </a:t>
                      </a:r>
                      <a:r>
                        <a:rPr lang="ru-RU" sz="1000" i="1" dirty="0">
                          <a:solidFill>
                            <a:schemeClr val="tx1"/>
                          </a:solidFill>
                          <a:effectLst/>
                          <a:latin typeface="Times New Roman"/>
                          <a:ea typeface="Times New Roman"/>
                          <a:cs typeface="Times New Roman"/>
                          <a:sym typeface="Symbol"/>
                        </a:rPr>
                        <a:t></a:t>
                      </a:r>
                      <a:r>
                        <a:rPr lang="ru-RU" sz="1000" i="1" baseline="-25000" dirty="0">
                          <a:solidFill>
                            <a:schemeClr val="tx1"/>
                          </a:solidFill>
                          <a:effectLst/>
                          <a:latin typeface="Times New Roman"/>
                          <a:ea typeface="Times New Roman"/>
                          <a:cs typeface="Times New Roman"/>
                        </a:rPr>
                        <a:t>RF</a:t>
                      </a:r>
                      <a:r>
                        <a:rPr lang="ru-RU" sz="1000" dirty="0">
                          <a:solidFill>
                            <a:schemeClr val="tx1"/>
                          </a:solidFill>
                          <a:effectLst/>
                          <a:latin typeface="Times New Roman"/>
                          <a:ea typeface="Times New Roman"/>
                          <a:cs typeface="Times New Roman"/>
                        </a:rPr>
                        <a:t>, %</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1.7</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0.7</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76102">
                <a:tc>
                  <a:txBody>
                    <a:bodyPr/>
                    <a:lstStyle/>
                    <a:p>
                      <a:pPr>
                        <a:lnSpc>
                          <a:spcPct val="150000"/>
                        </a:lnSpc>
                        <a:spcAft>
                          <a:spcPts val="0"/>
                        </a:spcAft>
                      </a:pPr>
                      <a:r>
                        <a:rPr lang="en-US" sz="1000" b="1" dirty="0" err="1" smtClean="0">
                          <a:solidFill>
                            <a:srgbClr val="FF0000"/>
                          </a:solidFill>
                          <a:effectLst/>
                          <a:latin typeface="Times New Roman"/>
                          <a:ea typeface="Times New Roman"/>
                          <a:cs typeface="Times New Roman"/>
                        </a:rPr>
                        <a:t>Betatron</a:t>
                      </a:r>
                      <a:r>
                        <a:rPr lang="en-US" sz="1000" b="1" dirty="0" smtClean="0">
                          <a:solidFill>
                            <a:srgbClr val="FF0000"/>
                          </a:solidFill>
                          <a:effectLst/>
                          <a:latin typeface="Times New Roman"/>
                          <a:ea typeface="Times New Roman"/>
                          <a:cs typeface="Times New Roman"/>
                        </a:rPr>
                        <a:t> number: </a:t>
                      </a:r>
                      <a:r>
                        <a:rPr lang="ru-RU" sz="1000" b="1" dirty="0" smtClean="0">
                          <a:solidFill>
                            <a:srgbClr val="FF0000"/>
                          </a:solidFill>
                          <a:effectLst/>
                          <a:latin typeface="Times New Roman"/>
                          <a:ea typeface="Times New Roman"/>
                          <a:cs typeface="Times New Roman"/>
                        </a:rPr>
                        <a:t> </a:t>
                      </a:r>
                      <a:r>
                        <a:rPr lang="en-US" sz="1000" b="1" i="1" dirty="0">
                          <a:solidFill>
                            <a:srgbClr val="FF0000"/>
                          </a:solidFill>
                          <a:effectLst/>
                          <a:latin typeface="Times New Roman"/>
                          <a:ea typeface="Times New Roman"/>
                          <a:cs typeface="Times New Roman"/>
                        </a:rPr>
                        <a:t>Q</a:t>
                      </a:r>
                      <a:r>
                        <a:rPr lang="ru-RU" sz="1000" b="1" i="1" baseline="-25000" dirty="0" smtClean="0">
                          <a:solidFill>
                            <a:srgbClr val="FF0000"/>
                          </a:solidFill>
                          <a:effectLst/>
                          <a:latin typeface="Times New Roman"/>
                          <a:ea typeface="Times New Roman"/>
                          <a:cs typeface="Times New Roman"/>
                        </a:rPr>
                        <a:t>x</a:t>
                      </a:r>
                      <a:r>
                        <a:rPr lang="ru-RU" sz="1000" b="1" dirty="0" smtClean="0">
                          <a:solidFill>
                            <a:srgbClr val="FF0000"/>
                          </a:solidFill>
                          <a:effectLst/>
                          <a:latin typeface="Times New Roman"/>
                          <a:ea typeface="Times New Roman"/>
                          <a:cs typeface="Times New Roman"/>
                        </a:rPr>
                        <a:t>/ </a:t>
                      </a:r>
                      <a:r>
                        <a:rPr lang="en-US" sz="1000" b="1" i="1" dirty="0" err="1">
                          <a:solidFill>
                            <a:srgbClr val="FF0000"/>
                          </a:solidFill>
                          <a:effectLst/>
                          <a:latin typeface="Times New Roman"/>
                          <a:ea typeface="Times New Roman"/>
                          <a:cs typeface="Times New Roman"/>
                        </a:rPr>
                        <a:t>Q</a:t>
                      </a:r>
                      <a:r>
                        <a:rPr lang="en-US" sz="1000" b="1" i="1" baseline="-25000" dirty="0" err="1">
                          <a:solidFill>
                            <a:srgbClr val="FF0000"/>
                          </a:solidFill>
                          <a:effectLst/>
                          <a:latin typeface="Times New Roman"/>
                          <a:ea typeface="Times New Roman"/>
                          <a:cs typeface="Times New Roman"/>
                        </a:rPr>
                        <a:t>y</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b="1" dirty="0">
                          <a:solidFill>
                            <a:srgbClr val="FF0000"/>
                          </a:solidFill>
                          <a:effectLst/>
                          <a:latin typeface="Times New Roman"/>
                          <a:ea typeface="Times New Roman"/>
                          <a:cs typeface="Times New Roman"/>
                        </a:rPr>
                        <a:t>7.178/4.367</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Synchrotron </a:t>
                      </a:r>
                      <a:r>
                        <a:rPr lang="en-US" sz="1000" dirty="0" err="1" smtClean="0">
                          <a:solidFill>
                            <a:schemeClr val="tx1"/>
                          </a:solidFill>
                          <a:effectLst/>
                          <a:latin typeface="Times New Roman"/>
                          <a:ea typeface="Times New Roman"/>
                          <a:cs typeface="Times New Roman"/>
                        </a:rPr>
                        <a:t>numder</a:t>
                      </a:r>
                      <a:r>
                        <a:rPr lang="en-US" sz="1000" dirty="0" smtClean="0">
                          <a:solidFill>
                            <a:schemeClr val="tx1"/>
                          </a:solidFill>
                          <a:effectLst/>
                          <a:latin typeface="Times New Roman"/>
                          <a:ea typeface="Times New Roman"/>
                          <a:cs typeface="Times New Roman"/>
                        </a:rPr>
                        <a:t>:</a:t>
                      </a:r>
                      <a:r>
                        <a:rPr lang="ru-RU" sz="1000" dirty="0" smtClean="0">
                          <a:solidFill>
                            <a:schemeClr val="tx1"/>
                          </a:solidFill>
                          <a:effectLst/>
                          <a:latin typeface="Times New Roman"/>
                          <a:ea typeface="Times New Roman"/>
                          <a:cs typeface="Times New Roman"/>
                        </a:rPr>
                        <a:t> </a:t>
                      </a:r>
                      <a:r>
                        <a:rPr lang="en-US" sz="1000" i="1" dirty="0">
                          <a:solidFill>
                            <a:schemeClr val="tx1"/>
                          </a:solidFill>
                          <a:effectLst/>
                          <a:latin typeface="Times New Roman"/>
                          <a:ea typeface="Times New Roman"/>
                          <a:cs typeface="Times New Roman"/>
                        </a:rPr>
                        <a:t>Q</a:t>
                      </a:r>
                      <a:r>
                        <a:rPr lang="en-US" sz="1000" i="1" baseline="-25000" dirty="0">
                          <a:solidFill>
                            <a:schemeClr val="tx1"/>
                          </a:solidFill>
                          <a:effectLst/>
                          <a:latin typeface="Times New Roman"/>
                          <a:ea typeface="Times New Roman"/>
                          <a:cs typeface="Times New Roman"/>
                        </a:rPr>
                        <a:t>s</a:t>
                      </a:r>
                      <a:r>
                        <a:rPr lang="en-US" sz="1000" dirty="0">
                          <a:solidFill>
                            <a:schemeClr val="tx1"/>
                          </a:solidFill>
                          <a:effectLst/>
                          <a:latin typeface="Times New Roman"/>
                          <a:ea typeface="Times New Roman"/>
                          <a:cs typeface="Times New Roman"/>
                        </a:rPr>
                        <a:t> </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8·10</a:t>
                      </a:r>
                      <a:r>
                        <a:rPr lang="ru-RU" sz="1000" baseline="30000" dirty="0">
                          <a:solidFill>
                            <a:schemeClr val="tx1"/>
                          </a:solidFill>
                          <a:effectLst/>
                          <a:latin typeface="Times New Roman"/>
                          <a:ea typeface="Times New Roman"/>
                          <a:cs typeface="Times New Roman"/>
                        </a:rPr>
                        <a:t>-4</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9·10</a:t>
                      </a:r>
                      <a:r>
                        <a:rPr lang="ru-RU" sz="1000" baseline="30000" dirty="0">
                          <a:solidFill>
                            <a:schemeClr val="tx1"/>
                          </a:solidFill>
                          <a:effectLst/>
                          <a:latin typeface="Times New Roman"/>
                          <a:ea typeface="Times New Roman"/>
                          <a:cs typeface="Times New Roman"/>
                        </a:rPr>
                        <a:t>-4</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04408">
                <a:tc>
                  <a:txBody>
                    <a:bodyPr/>
                    <a:lstStyle/>
                    <a:p>
                      <a:pPr>
                        <a:lnSpc>
                          <a:spcPct val="100000"/>
                        </a:lnSpc>
                        <a:spcAft>
                          <a:spcPts val="0"/>
                        </a:spcAft>
                      </a:pPr>
                      <a:r>
                        <a:rPr lang="en-US" sz="1000" dirty="0" smtClean="0">
                          <a:solidFill>
                            <a:schemeClr val="tx1"/>
                          </a:solidFill>
                          <a:effectLst/>
                          <a:latin typeface="Times New Roman"/>
                          <a:ea typeface="Times New Roman"/>
                          <a:cs typeface="Times New Roman"/>
                        </a:rPr>
                        <a:t>Max./Min. lattice functions:</a:t>
                      </a:r>
                      <a:endParaRPr lang="ru-RU" sz="1000" dirty="0">
                        <a:solidFill>
                          <a:schemeClr val="tx1"/>
                        </a:solidFill>
                        <a:effectLst/>
                        <a:latin typeface="Calibri"/>
                        <a:ea typeface="Calibri"/>
                        <a:cs typeface="Times New Roman"/>
                      </a:endParaRPr>
                    </a:p>
                    <a:p>
                      <a:pPr>
                        <a:lnSpc>
                          <a:spcPct val="100000"/>
                        </a:lnSpc>
                        <a:spcAft>
                          <a:spcPts val="0"/>
                        </a:spcAft>
                      </a:pPr>
                      <a:r>
                        <a:rPr lang="ru-RU" sz="1000" dirty="0" smtClean="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                                              </a:t>
                      </a:r>
                      <a:r>
                        <a:rPr lang="ru-RU" sz="1000" i="1" dirty="0" smtClean="0">
                          <a:solidFill>
                            <a:schemeClr val="tx1"/>
                          </a:solidFill>
                          <a:effectLst/>
                          <a:latin typeface="Times New Roman"/>
                          <a:ea typeface="Times New Roman"/>
                          <a:cs typeface="Times New Roman"/>
                          <a:sym typeface="Symbol"/>
                        </a:rPr>
                        <a:t></a:t>
                      </a:r>
                      <a:r>
                        <a:rPr lang="en-US" sz="1000" i="1" baseline="-25000" dirty="0" err="1">
                          <a:solidFill>
                            <a:schemeClr val="tx1"/>
                          </a:solidFill>
                          <a:effectLst/>
                          <a:latin typeface="Times New Roman"/>
                          <a:ea typeface="Times New Roman"/>
                          <a:cs typeface="Times New Roman"/>
                        </a:rPr>
                        <a:t>xmax</a:t>
                      </a:r>
                      <a:r>
                        <a:rPr lang="ru-RU" sz="1000" dirty="0">
                          <a:solidFill>
                            <a:schemeClr val="tx1"/>
                          </a:solidFill>
                          <a:effectLst/>
                          <a:latin typeface="Times New Roman"/>
                          <a:ea typeface="Times New Roman"/>
                          <a:cs typeface="Times New Roman"/>
                        </a:rPr>
                        <a:t>/</a:t>
                      </a:r>
                      <a:r>
                        <a:rPr lang="ru-RU" sz="1000" i="1" dirty="0">
                          <a:solidFill>
                            <a:schemeClr val="tx1"/>
                          </a:solidFill>
                          <a:effectLst/>
                          <a:latin typeface="Times New Roman"/>
                          <a:ea typeface="Times New Roman"/>
                          <a:cs typeface="Times New Roman"/>
                          <a:sym typeface="Symbol"/>
                        </a:rPr>
                        <a:t></a:t>
                      </a:r>
                      <a:r>
                        <a:rPr lang="en-US" sz="1000" i="1" baseline="-25000" dirty="0" err="1" smtClean="0">
                          <a:solidFill>
                            <a:schemeClr val="tx1"/>
                          </a:solidFill>
                          <a:effectLst/>
                          <a:latin typeface="Times New Roman"/>
                          <a:ea typeface="Times New Roman"/>
                          <a:cs typeface="Times New Roman"/>
                        </a:rPr>
                        <a:t>xmin</a:t>
                      </a:r>
                      <a:r>
                        <a:rPr lang="ru-RU" sz="1000" dirty="0" smtClean="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 m</a:t>
                      </a:r>
                      <a:endParaRPr lang="ru-RU" sz="1000" dirty="0">
                        <a:solidFill>
                          <a:schemeClr val="tx1"/>
                        </a:solidFill>
                        <a:effectLst/>
                        <a:latin typeface="Calibri"/>
                        <a:ea typeface="Calibri"/>
                        <a:cs typeface="Times New Roman"/>
                      </a:endParaRPr>
                    </a:p>
                    <a:p>
                      <a:pPr>
                        <a:lnSpc>
                          <a:spcPct val="100000"/>
                        </a:lnSpc>
                        <a:spcAft>
                          <a:spcPts val="0"/>
                        </a:spcAft>
                      </a:pPr>
                      <a:r>
                        <a:rPr lang="en-US" sz="1000" i="1" dirty="0" smtClean="0">
                          <a:solidFill>
                            <a:schemeClr val="tx1"/>
                          </a:solidFill>
                          <a:effectLst/>
                          <a:latin typeface="Times New Roman"/>
                          <a:ea typeface="Times New Roman"/>
                          <a:cs typeface="Times New Roman"/>
                          <a:sym typeface="Symbol"/>
                        </a:rPr>
                        <a:t>                                               </a:t>
                      </a:r>
                      <a:r>
                        <a:rPr lang="ru-RU" sz="1000" i="1" dirty="0" smtClean="0">
                          <a:solidFill>
                            <a:schemeClr val="tx1"/>
                          </a:solidFill>
                          <a:effectLst/>
                          <a:latin typeface="Times New Roman"/>
                          <a:ea typeface="Times New Roman"/>
                          <a:cs typeface="Times New Roman"/>
                          <a:sym typeface="Symbol"/>
                        </a:rPr>
                        <a:t></a:t>
                      </a:r>
                      <a:r>
                        <a:rPr lang="en-US" sz="1000" i="1" baseline="-25000" dirty="0" err="1">
                          <a:solidFill>
                            <a:schemeClr val="tx1"/>
                          </a:solidFill>
                          <a:effectLst/>
                          <a:latin typeface="Times New Roman"/>
                          <a:ea typeface="Times New Roman"/>
                          <a:cs typeface="Times New Roman"/>
                        </a:rPr>
                        <a:t>ymax</a:t>
                      </a:r>
                      <a:r>
                        <a:rPr lang="ru-RU" sz="1000" dirty="0">
                          <a:solidFill>
                            <a:schemeClr val="tx1"/>
                          </a:solidFill>
                          <a:effectLst/>
                          <a:latin typeface="Times New Roman"/>
                          <a:ea typeface="Times New Roman"/>
                          <a:cs typeface="Times New Roman"/>
                        </a:rPr>
                        <a:t>/</a:t>
                      </a:r>
                      <a:r>
                        <a:rPr lang="ru-RU" sz="1000" i="1" dirty="0">
                          <a:solidFill>
                            <a:schemeClr val="tx1"/>
                          </a:solidFill>
                          <a:effectLst/>
                          <a:latin typeface="Times New Roman"/>
                          <a:ea typeface="Times New Roman"/>
                          <a:cs typeface="Times New Roman"/>
                          <a:sym typeface="Symbol"/>
                        </a:rPr>
                        <a:t></a:t>
                      </a:r>
                      <a:r>
                        <a:rPr lang="en-US" sz="1000" i="1" baseline="-25000" dirty="0" err="1" smtClean="0">
                          <a:solidFill>
                            <a:schemeClr val="tx1"/>
                          </a:solidFill>
                          <a:effectLst/>
                          <a:latin typeface="Times New Roman"/>
                          <a:ea typeface="Times New Roman"/>
                          <a:cs typeface="Times New Roman"/>
                        </a:rPr>
                        <a:t>ymin</a:t>
                      </a:r>
                      <a:r>
                        <a:rPr lang="en-US" sz="1000" i="0" baseline="0" dirty="0" smtClean="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a:t>
                      </a:r>
                      <a:r>
                        <a:rPr lang="ru-RU" sz="1000" dirty="0" smtClean="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m</a:t>
                      </a:r>
                      <a:endParaRPr lang="ru-RU" sz="1000" dirty="0">
                        <a:solidFill>
                          <a:schemeClr val="tx1"/>
                        </a:solidFill>
                        <a:effectLst/>
                        <a:latin typeface="Calibri"/>
                        <a:ea typeface="Calibri"/>
                        <a:cs typeface="Times New Roman"/>
                      </a:endParaRPr>
                    </a:p>
                    <a:p>
                      <a:pPr>
                        <a:lnSpc>
                          <a:spcPct val="100000"/>
                        </a:lnSpc>
                        <a:spcAft>
                          <a:spcPts val="0"/>
                        </a:spcAft>
                      </a:pPr>
                      <a:r>
                        <a:rPr lang="en-US" sz="1000" dirty="0" smtClean="0">
                          <a:solidFill>
                            <a:schemeClr val="tx1"/>
                          </a:solidFill>
                          <a:effectLst/>
                          <a:latin typeface="GreekC"/>
                          <a:ea typeface="Times New Roman"/>
                          <a:cs typeface="GreekC"/>
                        </a:rPr>
                        <a:t>               h</a:t>
                      </a:r>
                      <a:r>
                        <a:rPr lang="fr-FR" sz="1000" i="1" baseline="-25000" dirty="0" smtClean="0">
                          <a:solidFill>
                            <a:schemeClr val="tx1"/>
                          </a:solidFill>
                          <a:effectLst/>
                          <a:latin typeface="Times New Roman"/>
                          <a:ea typeface="Times New Roman"/>
                          <a:cs typeface="Times New Roman"/>
                        </a:rPr>
                        <a:t>xmax</a:t>
                      </a:r>
                      <a:r>
                        <a:rPr lang="ru-RU" sz="1000" dirty="0" smtClean="0">
                          <a:solidFill>
                            <a:schemeClr val="tx1"/>
                          </a:solidFill>
                          <a:effectLst/>
                          <a:latin typeface="Times New Roman"/>
                          <a:ea typeface="Times New Roman"/>
                          <a:cs typeface="Times New Roman"/>
                        </a:rPr>
                        <a:t>/</a:t>
                      </a:r>
                      <a:r>
                        <a:rPr lang="en-US" sz="1000" dirty="0" smtClean="0">
                          <a:solidFill>
                            <a:schemeClr val="tx1"/>
                          </a:solidFill>
                          <a:effectLst/>
                          <a:latin typeface="GreekC"/>
                          <a:ea typeface="Times New Roman"/>
                          <a:cs typeface="GreekC"/>
                        </a:rPr>
                        <a:t>h</a:t>
                      </a:r>
                      <a:r>
                        <a:rPr lang="fr-FR" sz="1000" i="1" baseline="-25000" dirty="0" smtClean="0">
                          <a:solidFill>
                            <a:schemeClr val="tx1"/>
                          </a:solidFill>
                          <a:effectLst/>
                          <a:latin typeface="Times New Roman"/>
                          <a:ea typeface="Times New Roman"/>
                          <a:cs typeface="Times New Roman"/>
                        </a:rPr>
                        <a:t>xmin</a:t>
                      </a:r>
                      <a:r>
                        <a:rPr lang="en-US" sz="1000" i="0" baseline="0" dirty="0" smtClean="0">
                          <a:solidFill>
                            <a:schemeClr val="tx1"/>
                          </a:solidFill>
                          <a:effectLst/>
                          <a:latin typeface="Times New Roman"/>
                          <a:ea typeface="Times New Roman"/>
                          <a:cs typeface="Times New Roman"/>
                        </a:rPr>
                        <a:t> , m</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GB" sz="1000" dirty="0" smtClean="0">
                          <a:solidFill>
                            <a:schemeClr val="tx1"/>
                          </a:solidFill>
                          <a:effectLst/>
                          <a:latin typeface="GreekC"/>
                          <a:ea typeface="Times New Roman"/>
                          <a:cs typeface="GreekC"/>
                        </a:rPr>
                        <a:t>xx</a:t>
                      </a:r>
                      <a:r>
                        <a:rPr lang="ru-RU" sz="1000" dirty="0">
                          <a:solidFill>
                            <a:schemeClr val="tx1"/>
                          </a:solidFill>
                          <a:effectLst/>
                          <a:latin typeface="Times New Roman"/>
                          <a:ea typeface="Times New Roman"/>
                          <a:cs typeface="Times New Roman"/>
                        </a:rPr>
                        <a:t> </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8.472/1.323</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10.156/1.528</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0.715/0.147</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b="1" dirty="0" smtClean="0">
                          <a:solidFill>
                            <a:schemeClr val="tx1"/>
                          </a:solidFill>
                          <a:effectLst/>
                          <a:latin typeface="Times New Roman"/>
                          <a:ea typeface="Times New Roman"/>
                          <a:cs typeface="Times New Roman"/>
                        </a:rPr>
                        <a:t>Chromaticity: x/y</a:t>
                      </a:r>
                      <a:endParaRPr lang="ru-RU" sz="1000" b="1"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b="1" dirty="0">
                          <a:solidFill>
                            <a:schemeClr val="tx1"/>
                          </a:solidFill>
                          <a:effectLst/>
                          <a:latin typeface="Times New Roman"/>
                          <a:ea typeface="Times New Roman"/>
                          <a:cs typeface="Times New Roman"/>
                        </a:rPr>
                        <a:t>–9.0186/−8.5569</a:t>
                      </a:r>
                      <a:endParaRPr lang="ru-RU" sz="1000" b="1"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a:lnSpc>
                          <a:spcPct val="150000"/>
                        </a:lnSpc>
                        <a:spcAft>
                          <a:spcPts val="0"/>
                        </a:spcAft>
                      </a:pPr>
                      <a:r>
                        <a:rPr lang="en-US" sz="1000" dirty="0" smtClean="0">
                          <a:solidFill>
                            <a:schemeClr val="tx1"/>
                          </a:solidFill>
                          <a:effectLst/>
                          <a:latin typeface="Times New Roman"/>
                          <a:ea typeface="Times New Roman"/>
                          <a:cs typeface="Times New Roman"/>
                        </a:rPr>
                        <a:t>Momentum</a:t>
                      </a:r>
                      <a:r>
                        <a:rPr lang="en-US" sz="1000" baseline="0" dirty="0" smtClean="0">
                          <a:solidFill>
                            <a:schemeClr val="tx1"/>
                          </a:solidFill>
                          <a:effectLst/>
                          <a:latin typeface="Times New Roman"/>
                          <a:ea typeface="Times New Roman"/>
                          <a:cs typeface="Times New Roman"/>
                        </a:rPr>
                        <a:t> compaction factor,</a:t>
                      </a:r>
                      <a:r>
                        <a:rPr lang="ru-RU" sz="1000" dirty="0" smtClean="0">
                          <a:solidFill>
                            <a:schemeClr val="tx1"/>
                          </a:solidFill>
                          <a:effectLst/>
                          <a:latin typeface="Times New Roman"/>
                          <a:ea typeface="Times New Roman"/>
                          <a:cs typeface="Times New Roman"/>
                        </a:rPr>
                        <a:t> </a:t>
                      </a:r>
                      <a:r>
                        <a:rPr lang="ru-RU" sz="1000" i="1" dirty="0" smtClean="0">
                          <a:solidFill>
                            <a:schemeClr val="tx1"/>
                          </a:solidFill>
                          <a:effectLst/>
                          <a:latin typeface="Times New Roman"/>
                          <a:ea typeface="Times New Roman"/>
                          <a:cs typeface="Times New Roman"/>
                        </a:rPr>
                        <a:t>a</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0.00997</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610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000" b="1" dirty="0" smtClean="0">
                          <a:solidFill>
                            <a:schemeClr val="tx1"/>
                          </a:solidFill>
                          <a:effectLst/>
                          <a:latin typeface="Times New Roman"/>
                          <a:ea typeface="Times New Roman"/>
                          <a:cs typeface="Times New Roman"/>
                        </a:rPr>
                        <a:t>Horizontal </a:t>
                      </a:r>
                      <a:r>
                        <a:rPr lang="en-US" sz="1000" b="1" dirty="0" err="1" smtClean="0">
                          <a:solidFill>
                            <a:schemeClr val="tx1"/>
                          </a:solidFill>
                          <a:effectLst/>
                          <a:latin typeface="Times New Roman"/>
                          <a:ea typeface="Times New Roman"/>
                          <a:cs typeface="Times New Roman"/>
                        </a:rPr>
                        <a:t>emittance</a:t>
                      </a:r>
                      <a:r>
                        <a:rPr lang="en-US" sz="1000" b="1" dirty="0" smtClean="0">
                          <a:solidFill>
                            <a:schemeClr val="tx1"/>
                          </a:solidFill>
                          <a:effectLst/>
                          <a:latin typeface="Times New Roman"/>
                          <a:ea typeface="Times New Roman"/>
                          <a:cs typeface="Times New Roman"/>
                        </a:rPr>
                        <a:t>,</a:t>
                      </a:r>
                      <a:r>
                        <a:rPr lang="ru-RU" sz="1000" b="1" baseline="0" dirty="0" smtClean="0">
                          <a:solidFill>
                            <a:schemeClr val="tx1"/>
                          </a:solidFill>
                          <a:effectLst/>
                          <a:latin typeface="Times New Roman"/>
                          <a:ea typeface="Times New Roman"/>
                          <a:cs typeface="Times New Roman"/>
                        </a:rPr>
                        <a:t> </a:t>
                      </a:r>
                      <a:r>
                        <a:rPr lang="en-US" sz="1000" i="1" dirty="0" smtClean="0">
                          <a:solidFill>
                            <a:schemeClr val="tx1"/>
                          </a:solidFill>
                          <a:effectLst/>
                          <a:latin typeface="GreekC"/>
                          <a:ea typeface="Times New Roman"/>
                          <a:cs typeface="GreekC"/>
                        </a:rPr>
                        <a:t>e</a:t>
                      </a:r>
                      <a:r>
                        <a:rPr lang="en-US" sz="1000" b="1" i="1" baseline="-25000" dirty="0" smtClean="0">
                          <a:solidFill>
                            <a:schemeClr val="tx1"/>
                          </a:solidFill>
                          <a:effectLst/>
                          <a:latin typeface="Times New Roman"/>
                          <a:ea typeface="Times New Roman"/>
                          <a:cs typeface="Times New Roman"/>
                        </a:rPr>
                        <a:t>x</a:t>
                      </a:r>
                      <a:r>
                        <a:rPr lang="ru-RU" sz="1000" b="1" dirty="0" smtClean="0">
                          <a:solidFill>
                            <a:schemeClr val="tx1"/>
                          </a:solidFill>
                          <a:effectLst/>
                          <a:latin typeface="Times New Roman"/>
                          <a:ea typeface="Times New Roman"/>
                          <a:cs typeface="Times New Roman"/>
                        </a:rPr>
                        <a:t>,  </a:t>
                      </a:r>
                      <a:r>
                        <a:rPr lang="en-US" sz="1000" b="1" dirty="0" smtClean="0">
                          <a:solidFill>
                            <a:schemeClr val="tx1"/>
                          </a:solidFill>
                          <a:effectLst/>
                          <a:latin typeface="Times New Roman"/>
                          <a:ea typeface="Times New Roman"/>
                          <a:cs typeface="Times New Roman"/>
                        </a:rPr>
                        <a:t>nm-rad</a:t>
                      </a:r>
                      <a:endParaRPr lang="ru-RU" sz="1000" b="1"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300</a:t>
                      </a:r>
                      <a:r>
                        <a:rPr lang="ru-RU" sz="1000" baseline="30000" dirty="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(Lin.</a:t>
                      </a:r>
                      <a:r>
                        <a:rPr lang="en-US" sz="1000" baseline="0" dirty="0" smtClean="0">
                          <a:solidFill>
                            <a:schemeClr val="tx1"/>
                          </a:solidFill>
                          <a:effectLst/>
                          <a:latin typeface="Times New Roman"/>
                          <a:ea typeface="Times New Roman"/>
                          <a:cs typeface="Times New Roman"/>
                        </a:rPr>
                        <a:t> Acc.)</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Aft>
                          <a:spcPts val="0"/>
                        </a:spcAft>
                      </a:pPr>
                      <a:r>
                        <a:rPr lang="ru-RU" sz="1000" b="1" dirty="0">
                          <a:solidFill>
                            <a:srgbClr val="FF0000"/>
                          </a:solidFill>
                          <a:effectLst/>
                          <a:latin typeface="Times New Roman"/>
                          <a:ea typeface="Times New Roman"/>
                          <a:cs typeface="Times New Roman"/>
                        </a:rPr>
                        <a:t>43.4</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102">
                <a:tc>
                  <a:txBody>
                    <a:bodyPr/>
                    <a:lstStyle/>
                    <a:p>
                      <a:pPr>
                        <a:lnSpc>
                          <a:spcPct val="150000"/>
                        </a:lnSpc>
                        <a:spcAft>
                          <a:spcPts val="0"/>
                        </a:spcAft>
                      </a:pPr>
                      <a:r>
                        <a:rPr lang="en-US" sz="1000" b="1" dirty="0" smtClean="0">
                          <a:solidFill>
                            <a:schemeClr val="tx1"/>
                          </a:solidFill>
                          <a:effectLst/>
                          <a:latin typeface="Times New Roman"/>
                          <a:ea typeface="Times New Roman"/>
                          <a:cs typeface="Times New Roman"/>
                        </a:rPr>
                        <a:t>Energy spread, </a:t>
                      </a:r>
                      <a:r>
                        <a:rPr lang="ru-RU" sz="1000" b="1" dirty="0" smtClean="0">
                          <a:solidFill>
                            <a:schemeClr val="tx1"/>
                          </a:solidFill>
                          <a:effectLst/>
                          <a:latin typeface="Times New Roman"/>
                          <a:ea typeface="Times New Roman"/>
                          <a:cs typeface="Times New Roman"/>
                        </a:rPr>
                        <a:t> </a:t>
                      </a:r>
                      <a:r>
                        <a:rPr lang="en-US" sz="1000" b="1" i="1" dirty="0" err="1" smtClean="0">
                          <a:solidFill>
                            <a:schemeClr val="tx1"/>
                          </a:solidFill>
                          <a:effectLst/>
                          <a:latin typeface="GreekC"/>
                          <a:ea typeface="Times New Roman"/>
                          <a:cs typeface="GreekC"/>
                        </a:rPr>
                        <a:t>s</a:t>
                      </a:r>
                      <a:r>
                        <a:rPr lang="en-US" sz="1000" b="1" i="1" baseline="-25000" dirty="0" err="1" smtClean="0">
                          <a:solidFill>
                            <a:schemeClr val="tx1"/>
                          </a:solidFill>
                          <a:effectLst/>
                          <a:latin typeface="Times New Roman"/>
                          <a:ea typeface="Times New Roman"/>
                          <a:cs typeface="Times New Roman"/>
                        </a:rPr>
                        <a:t>E</a:t>
                      </a:r>
                      <a:r>
                        <a:rPr lang="ru-RU" sz="1000" b="1" dirty="0">
                          <a:solidFill>
                            <a:schemeClr val="tx1"/>
                          </a:solidFill>
                          <a:effectLst/>
                          <a:latin typeface="Times New Roman"/>
                          <a:ea typeface="Times New Roman"/>
                          <a:cs typeface="Times New Roman"/>
                        </a:rPr>
                        <a:t>/</a:t>
                      </a:r>
                      <a:r>
                        <a:rPr lang="en-US" sz="1000" b="1" i="1" dirty="0">
                          <a:solidFill>
                            <a:schemeClr val="tx1"/>
                          </a:solidFill>
                          <a:effectLst/>
                          <a:latin typeface="Times New Roman"/>
                          <a:ea typeface="Times New Roman"/>
                          <a:cs typeface="Times New Roman"/>
                        </a:rPr>
                        <a:t>E</a:t>
                      </a:r>
                      <a:r>
                        <a:rPr lang="ru-RU" sz="1000" b="1" dirty="0">
                          <a:solidFill>
                            <a:schemeClr val="tx1"/>
                          </a:solidFill>
                          <a:effectLst/>
                          <a:latin typeface="Times New Roman"/>
                          <a:ea typeface="Times New Roman"/>
                          <a:cs typeface="Times New Roman"/>
                        </a:rPr>
                        <a:t>, %</a:t>
                      </a:r>
                      <a:endParaRPr lang="ru-RU" sz="1000" b="1"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1.5</a:t>
                      </a:r>
                      <a:r>
                        <a:rPr lang="en-US" sz="1000" dirty="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(Lin. Acc.)</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Aft>
                          <a:spcPts val="0"/>
                        </a:spcAft>
                      </a:pPr>
                      <a:r>
                        <a:rPr lang="ru-RU" sz="1000" b="1" dirty="0">
                          <a:solidFill>
                            <a:srgbClr val="FF0000"/>
                          </a:solidFill>
                          <a:effectLst/>
                          <a:latin typeface="Times New Roman"/>
                          <a:ea typeface="Times New Roman"/>
                          <a:cs typeface="Times New Roman"/>
                        </a:rPr>
                        <a:t>0.084</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102">
                <a:tc>
                  <a:txBody>
                    <a:bodyPr/>
                    <a:lstStyle/>
                    <a:p>
                      <a:pPr>
                        <a:lnSpc>
                          <a:spcPct val="150000"/>
                        </a:lnSpc>
                        <a:spcAft>
                          <a:spcPts val="0"/>
                        </a:spcAft>
                      </a:pPr>
                      <a:r>
                        <a:rPr lang="en-US" sz="1000" b="1" dirty="0" smtClean="0">
                          <a:solidFill>
                            <a:schemeClr val="tx1"/>
                          </a:solidFill>
                          <a:effectLst/>
                          <a:latin typeface="Times New Roman"/>
                          <a:ea typeface="Times New Roman"/>
                          <a:cs typeface="Times New Roman"/>
                        </a:rPr>
                        <a:t>Energy loss/turn, </a:t>
                      </a:r>
                      <a:r>
                        <a:rPr lang="ru-RU" sz="1000" b="1" dirty="0" smtClean="0">
                          <a:solidFill>
                            <a:schemeClr val="tx1"/>
                          </a:solidFill>
                          <a:effectLst/>
                          <a:latin typeface="Times New Roman"/>
                          <a:ea typeface="Times New Roman"/>
                          <a:cs typeface="Times New Roman"/>
                        </a:rPr>
                        <a:t> </a:t>
                      </a:r>
                      <a:r>
                        <a:rPr lang="en-US" sz="1000" b="1" i="1" dirty="0">
                          <a:solidFill>
                            <a:schemeClr val="tx1"/>
                          </a:solidFill>
                          <a:effectLst/>
                          <a:latin typeface="Times New Roman"/>
                          <a:ea typeface="Times New Roman"/>
                          <a:cs typeface="Times New Roman"/>
                        </a:rPr>
                        <a:t>U</a:t>
                      </a:r>
                      <a:r>
                        <a:rPr lang="ru-RU" sz="1000" b="1" baseline="-25000" dirty="0" smtClean="0">
                          <a:solidFill>
                            <a:schemeClr val="tx1"/>
                          </a:solidFill>
                          <a:effectLst/>
                          <a:latin typeface="Times New Roman"/>
                          <a:ea typeface="Times New Roman"/>
                          <a:cs typeface="Times New Roman"/>
                        </a:rPr>
                        <a:t>0</a:t>
                      </a:r>
                      <a:r>
                        <a:rPr lang="en-US" sz="1000" b="1" baseline="-25000" dirty="0" smtClean="0">
                          <a:solidFill>
                            <a:schemeClr val="tx1"/>
                          </a:solidFill>
                          <a:effectLst/>
                          <a:latin typeface="Times New Roman"/>
                          <a:ea typeface="Times New Roman"/>
                          <a:cs typeface="Times New Roman"/>
                        </a:rPr>
                        <a:t> </a:t>
                      </a:r>
                      <a:r>
                        <a:rPr lang="ru-RU" sz="1000" b="1" dirty="0" smtClean="0">
                          <a:solidFill>
                            <a:schemeClr val="tx1"/>
                          </a:solidFill>
                          <a:effectLst/>
                          <a:latin typeface="Times New Roman"/>
                          <a:ea typeface="Times New Roman"/>
                          <a:cs typeface="Times New Roman"/>
                        </a:rPr>
                        <a:t> </a:t>
                      </a:r>
                      <a:r>
                        <a:rPr lang="en-US" sz="1000" b="1" dirty="0" smtClean="0">
                          <a:solidFill>
                            <a:schemeClr val="tx1"/>
                          </a:solidFill>
                          <a:effectLst/>
                          <a:latin typeface="Times New Roman"/>
                          <a:ea typeface="Times New Roman"/>
                          <a:cs typeface="Times New Roman"/>
                        </a:rPr>
                        <a:t>, </a:t>
                      </a:r>
                      <a:r>
                        <a:rPr lang="en-US" sz="1000" b="1" dirty="0" err="1" smtClean="0">
                          <a:solidFill>
                            <a:schemeClr val="tx1"/>
                          </a:solidFill>
                          <a:effectLst/>
                          <a:latin typeface="Times New Roman"/>
                          <a:ea typeface="Times New Roman"/>
                          <a:cs typeface="Times New Roman"/>
                        </a:rPr>
                        <a:t>keV</a:t>
                      </a:r>
                      <a:endParaRPr lang="ru-RU" sz="1000" b="1"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1000" dirty="0">
                          <a:solidFill>
                            <a:schemeClr val="tx1"/>
                          </a:solidFill>
                          <a:effectLst/>
                          <a:latin typeface="Times New Roman"/>
                          <a:ea typeface="Times New Roman"/>
                          <a:cs typeface="Times New Roman"/>
                        </a:rPr>
                        <a:t>0.02</a:t>
                      </a:r>
                      <a:r>
                        <a:rPr lang="en-US" sz="1000" dirty="0">
                          <a:solidFill>
                            <a:schemeClr val="tx1"/>
                          </a:solidFill>
                          <a:effectLst/>
                          <a:latin typeface="Times New Roman"/>
                          <a:ea typeface="Times New Roman"/>
                          <a:cs typeface="Times New Roman"/>
                        </a:rPr>
                        <a:t>2</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50000"/>
                        </a:lnSpc>
                        <a:spcAft>
                          <a:spcPts val="0"/>
                        </a:spcAft>
                      </a:pPr>
                      <a:r>
                        <a:rPr lang="ru-RU" sz="1000" b="1" dirty="0">
                          <a:solidFill>
                            <a:srgbClr val="FF0000"/>
                          </a:solidFill>
                          <a:effectLst/>
                          <a:latin typeface="Times New Roman"/>
                          <a:ea typeface="Times New Roman"/>
                          <a:cs typeface="Times New Roman"/>
                        </a:rPr>
                        <a:t>538.6</a:t>
                      </a:r>
                      <a:endParaRPr lang="ru-RU" sz="1000" b="1" dirty="0">
                        <a:solidFill>
                          <a:srgbClr val="FF0000"/>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408">
                <a:tc>
                  <a:txBody>
                    <a:bodyPr/>
                    <a:lstStyle/>
                    <a:p>
                      <a:pPr>
                        <a:lnSpc>
                          <a:spcPct val="100000"/>
                        </a:lnSpc>
                        <a:spcAft>
                          <a:spcPts val="0"/>
                        </a:spcAft>
                      </a:pPr>
                      <a:r>
                        <a:rPr lang="en-US" sz="1000" dirty="0" smtClean="0">
                          <a:solidFill>
                            <a:schemeClr val="tx1"/>
                          </a:solidFill>
                          <a:effectLst/>
                          <a:latin typeface="Times New Roman"/>
                          <a:ea typeface="Times New Roman"/>
                          <a:cs typeface="Times New Roman"/>
                        </a:rPr>
                        <a:t>Oscillation damping times:</a:t>
                      </a:r>
                      <a:r>
                        <a:rPr lang="ru-RU" sz="1000" dirty="0" smtClean="0">
                          <a:solidFill>
                            <a:schemeClr val="tx1"/>
                          </a:solidFill>
                          <a:effectLst/>
                          <a:latin typeface="Times New Roman"/>
                          <a:ea typeface="Times New Roman"/>
                          <a:cs typeface="Times New Roman"/>
                        </a:rPr>
                        <a:t>:</a:t>
                      </a:r>
                      <a:endParaRPr lang="ru-RU" sz="1000" dirty="0">
                        <a:solidFill>
                          <a:schemeClr val="tx1"/>
                        </a:solidFill>
                        <a:effectLst/>
                        <a:latin typeface="Calibri"/>
                        <a:ea typeface="Calibri"/>
                        <a:cs typeface="Times New Roman"/>
                      </a:endParaRPr>
                    </a:p>
                    <a:p>
                      <a:pPr>
                        <a:lnSpc>
                          <a:spcPct val="100000"/>
                        </a:lnSpc>
                        <a:spcAft>
                          <a:spcPts val="0"/>
                        </a:spcAft>
                      </a:pPr>
                      <a:r>
                        <a:rPr lang="en-US" sz="1000" dirty="0" smtClean="0">
                          <a:solidFill>
                            <a:schemeClr val="tx1"/>
                          </a:solidFill>
                          <a:effectLst/>
                          <a:latin typeface="Times New Roman"/>
                          <a:ea typeface="Times New Roman"/>
                          <a:cs typeface="Times New Roman"/>
                        </a:rPr>
                        <a:t>horizontal,</a:t>
                      </a:r>
                      <a:r>
                        <a:rPr lang="ru-RU" sz="1000" dirty="0" smtClean="0">
                          <a:solidFill>
                            <a:schemeClr val="tx1"/>
                          </a:solidFill>
                          <a:effectLst/>
                          <a:latin typeface="Times New Roman"/>
                          <a:ea typeface="Times New Roman"/>
                          <a:cs typeface="Times New Roman"/>
                        </a:rPr>
                        <a:t> </a:t>
                      </a:r>
                      <a:r>
                        <a:rPr lang="en-US" sz="1000" i="1" dirty="0" err="1" smtClean="0">
                          <a:solidFill>
                            <a:schemeClr val="tx1"/>
                          </a:solidFill>
                          <a:effectLst/>
                          <a:latin typeface="GreekC"/>
                          <a:ea typeface="Times New Roman"/>
                          <a:cs typeface="GreekC"/>
                        </a:rPr>
                        <a:t>t</a:t>
                      </a:r>
                      <a:r>
                        <a:rPr lang="en-US" sz="1000" i="1" baseline="-25000" dirty="0" err="1" smtClean="0">
                          <a:solidFill>
                            <a:schemeClr val="tx1"/>
                          </a:solidFill>
                          <a:effectLst/>
                          <a:latin typeface="Times New Roman"/>
                          <a:ea typeface="Times New Roman"/>
                          <a:cs typeface="Times New Roman"/>
                        </a:rPr>
                        <a:t>x</a:t>
                      </a:r>
                      <a:endParaRPr lang="ru-RU" sz="1000" dirty="0">
                        <a:solidFill>
                          <a:schemeClr val="tx1"/>
                        </a:solidFill>
                        <a:effectLst/>
                        <a:latin typeface="Calibri"/>
                        <a:ea typeface="Calibri"/>
                        <a:cs typeface="Times New Roman"/>
                      </a:endParaRPr>
                    </a:p>
                    <a:p>
                      <a:pPr>
                        <a:lnSpc>
                          <a:spcPct val="100000"/>
                        </a:lnSpc>
                        <a:spcAft>
                          <a:spcPts val="0"/>
                        </a:spcAft>
                      </a:pPr>
                      <a:r>
                        <a:rPr lang="en-US" sz="1000" dirty="0" smtClean="0">
                          <a:solidFill>
                            <a:schemeClr val="tx1"/>
                          </a:solidFill>
                          <a:effectLst/>
                          <a:latin typeface="Times New Roman"/>
                          <a:ea typeface="Times New Roman"/>
                          <a:cs typeface="Times New Roman"/>
                        </a:rPr>
                        <a:t>vertical,</a:t>
                      </a:r>
                      <a:r>
                        <a:rPr lang="ru-RU" sz="1000" dirty="0" smtClean="0">
                          <a:solidFill>
                            <a:schemeClr val="tx1"/>
                          </a:solidFill>
                          <a:effectLst/>
                          <a:latin typeface="Times New Roman"/>
                          <a:ea typeface="Times New Roman"/>
                          <a:cs typeface="Times New Roman"/>
                        </a:rPr>
                        <a:t> </a:t>
                      </a:r>
                      <a:r>
                        <a:rPr lang="en-US" sz="1000" i="1" dirty="0" err="1" smtClean="0">
                          <a:solidFill>
                            <a:schemeClr val="tx1"/>
                          </a:solidFill>
                          <a:effectLst/>
                          <a:latin typeface="GreekS"/>
                          <a:ea typeface="Times New Roman"/>
                          <a:cs typeface="GreekS"/>
                        </a:rPr>
                        <a:t>t</a:t>
                      </a:r>
                      <a:r>
                        <a:rPr lang="en-US" sz="1000" i="1" baseline="-25000" dirty="0" err="1" smtClean="0">
                          <a:solidFill>
                            <a:schemeClr val="tx1"/>
                          </a:solidFill>
                          <a:effectLst/>
                          <a:latin typeface="Times New Roman"/>
                          <a:ea typeface="Times New Roman"/>
                          <a:cs typeface="Times New Roman"/>
                        </a:rPr>
                        <a:t>y</a:t>
                      </a:r>
                      <a:endParaRPr lang="ru-RU" sz="1000" dirty="0">
                        <a:solidFill>
                          <a:schemeClr val="tx1"/>
                        </a:solidFill>
                        <a:effectLst/>
                        <a:latin typeface="Calibri"/>
                        <a:ea typeface="Calibri"/>
                        <a:cs typeface="Times New Roman"/>
                      </a:endParaRPr>
                    </a:p>
                    <a:p>
                      <a:pPr>
                        <a:lnSpc>
                          <a:spcPct val="100000"/>
                        </a:lnSpc>
                        <a:spcAft>
                          <a:spcPts val="0"/>
                        </a:spcAft>
                      </a:pPr>
                      <a:r>
                        <a:rPr lang="en-US" sz="1000" dirty="0" smtClean="0">
                          <a:solidFill>
                            <a:schemeClr val="tx1"/>
                          </a:solidFill>
                          <a:effectLst/>
                          <a:latin typeface="Times New Roman"/>
                          <a:ea typeface="Times New Roman"/>
                          <a:cs typeface="Times New Roman"/>
                        </a:rPr>
                        <a:t>Longitudinal,</a:t>
                      </a:r>
                      <a:r>
                        <a:rPr lang="ru-RU" sz="1000" dirty="0" smtClean="0">
                          <a:solidFill>
                            <a:schemeClr val="tx1"/>
                          </a:solidFill>
                          <a:effectLst/>
                          <a:latin typeface="Times New Roman"/>
                          <a:ea typeface="Times New Roman"/>
                          <a:cs typeface="Times New Roman"/>
                        </a:rPr>
                        <a:t> </a:t>
                      </a:r>
                      <a:r>
                        <a:rPr lang="en-US" sz="1000" i="1" dirty="0" err="1" smtClean="0">
                          <a:solidFill>
                            <a:schemeClr val="tx1"/>
                          </a:solidFill>
                          <a:effectLst/>
                          <a:latin typeface="GreekS"/>
                          <a:ea typeface="Times New Roman"/>
                          <a:cs typeface="GreekS"/>
                        </a:rPr>
                        <a:t>t</a:t>
                      </a:r>
                      <a:r>
                        <a:rPr lang="en-US" sz="1000" i="1" baseline="-25000" dirty="0" err="1" smtClean="0">
                          <a:solidFill>
                            <a:schemeClr val="tx1"/>
                          </a:solidFill>
                          <a:effectLst/>
                          <a:latin typeface="Times New Roman"/>
                          <a:ea typeface="Times New Roman"/>
                          <a:cs typeface="Times New Roman"/>
                        </a:rPr>
                        <a:t>s</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000" dirty="0">
                          <a:solidFill>
                            <a:schemeClr val="tx1"/>
                          </a:solidFill>
                          <a:effectLst/>
                          <a:latin typeface="Times New Roman"/>
                          <a:ea typeface="Times New Roman"/>
                          <a:cs typeface="Times New Roman"/>
                        </a:rPr>
                        <a:t> </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6.9 с</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6.7 с</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3.</a:t>
                      </a:r>
                      <a:r>
                        <a:rPr lang="en-US" sz="1000" dirty="0">
                          <a:solidFill>
                            <a:schemeClr val="tx1"/>
                          </a:solidFill>
                          <a:effectLst/>
                          <a:latin typeface="Times New Roman"/>
                          <a:ea typeface="Times New Roman"/>
                          <a:cs typeface="Times New Roman"/>
                        </a:rPr>
                        <a:t>3</a:t>
                      </a:r>
                      <a:r>
                        <a:rPr lang="ru-RU" sz="1000" dirty="0">
                          <a:solidFill>
                            <a:schemeClr val="tx1"/>
                          </a:solidFill>
                          <a:effectLst/>
                          <a:latin typeface="Times New Roman"/>
                          <a:ea typeface="Times New Roman"/>
                          <a:cs typeface="Times New Roman"/>
                        </a:rPr>
                        <a:t> с</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0000"/>
                        </a:lnSpc>
                        <a:spcAft>
                          <a:spcPts val="0"/>
                        </a:spcAft>
                      </a:pPr>
                      <a:r>
                        <a:rPr lang="ru-RU" sz="1000" dirty="0">
                          <a:solidFill>
                            <a:schemeClr val="tx1"/>
                          </a:solidFill>
                          <a:effectLst/>
                          <a:latin typeface="Times New Roman"/>
                          <a:ea typeface="Times New Roman"/>
                          <a:cs typeface="Times New Roman"/>
                        </a:rPr>
                        <a:t> </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3.53 </a:t>
                      </a:r>
                      <a:r>
                        <a:rPr lang="ru-RU" sz="1000" dirty="0" err="1">
                          <a:solidFill>
                            <a:schemeClr val="tx1"/>
                          </a:solidFill>
                          <a:effectLst/>
                          <a:latin typeface="Times New Roman"/>
                          <a:ea typeface="Times New Roman"/>
                          <a:cs typeface="Times New Roman"/>
                        </a:rPr>
                        <a:t>мс</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3.43 </a:t>
                      </a:r>
                      <a:r>
                        <a:rPr lang="ru-RU" sz="1000" dirty="0" err="1">
                          <a:solidFill>
                            <a:schemeClr val="tx1"/>
                          </a:solidFill>
                          <a:effectLst/>
                          <a:latin typeface="Times New Roman"/>
                          <a:ea typeface="Times New Roman"/>
                          <a:cs typeface="Times New Roman"/>
                        </a:rPr>
                        <a:t>мс</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1.69 </a:t>
                      </a:r>
                      <a:r>
                        <a:rPr lang="ru-RU" sz="1000" dirty="0" err="1">
                          <a:solidFill>
                            <a:schemeClr val="tx1"/>
                          </a:solidFill>
                          <a:effectLst/>
                          <a:latin typeface="Times New Roman"/>
                          <a:ea typeface="Times New Roman"/>
                          <a:cs typeface="Times New Roman"/>
                        </a:rPr>
                        <a:t>мс</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408">
                <a:tc>
                  <a:txBody>
                    <a:bodyPr/>
                    <a:lstStyle/>
                    <a:p>
                      <a:pPr>
                        <a:lnSpc>
                          <a:spcPct val="100000"/>
                        </a:lnSpc>
                        <a:spcAft>
                          <a:spcPts val="0"/>
                        </a:spcAft>
                      </a:pPr>
                      <a:r>
                        <a:rPr lang="en-US" sz="1000" dirty="0" smtClean="0">
                          <a:solidFill>
                            <a:schemeClr val="tx1"/>
                          </a:solidFill>
                          <a:effectLst/>
                          <a:latin typeface="Times New Roman"/>
                          <a:ea typeface="Times New Roman"/>
                          <a:cs typeface="Times New Roman"/>
                        </a:rPr>
                        <a:t>Damping factors:</a:t>
                      </a:r>
                      <a:endParaRPr lang="ru-RU" sz="1000" dirty="0">
                        <a:solidFill>
                          <a:schemeClr val="tx1"/>
                        </a:solidFill>
                        <a:effectLst/>
                        <a:latin typeface="Calibri"/>
                        <a:ea typeface="Calibri"/>
                        <a:cs typeface="Times New Roman"/>
                      </a:endParaRPr>
                    </a:p>
                    <a:p>
                      <a:pPr>
                        <a:lnSpc>
                          <a:spcPct val="100000"/>
                        </a:lnSpc>
                        <a:spcAft>
                          <a:spcPts val="0"/>
                        </a:spcAft>
                      </a:pPr>
                      <a:r>
                        <a:rPr lang="ru-RU" sz="1000" dirty="0" smtClean="0">
                          <a:solidFill>
                            <a:schemeClr val="tx1"/>
                          </a:solidFill>
                          <a:effectLst/>
                          <a:latin typeface="Times New Roman"/>
                          <a:ea typeface="Times New Roman"/>
                          <a:cs typeface="Times New Roman"/>
                        </a:rPr>
                        <a:t> </a:t>
                      </a:r>
                      <a:r>
                        <a:rPr lang="en-US" sz="1000" dirty="0" smtClean="0">
                          <a:solidFill>
                            <a:schemeClr val="tx1"/>
                          </a:solidFill>
                          <a:effectLst/>
                          <a:latin typeface="Times New Roman"/>
                          <a:ea typeface="Times New Roman"/>
                          <a:cs typeface="Times New Roman"/>
                        </a:rPr>
                        <a:t>                                                             </a:t>
                      </a:r>
                      <a:r>
                        <a:rPr lang="en-US" sz="1000" i="1" dirty="0" err="1" smtClean="0">
                          <a:solidFill>
                            <a:schemeClr val="tx1"/>
                          </a:solidFill>
                          <a:effectLst/>
                          <a:latin typeface="Times New Roman"/>
                          <a:ea typeface="Times New Roman"/>
                          <a:cs typeface="Times New Roman"/>
                        </a:rPr>
                        <a:t>J</a:t>
                      </a:r>
                      <a:r>
                        <a:rPr lang="en-US" sz="1000" i="1" baseline="-25000" dirty="0" err="1" smtClean="0">
                          <a:solidFill>
                            <a:schemeClr val="tx1"/>
                          </a:solidFill>
                          <a:effectLst/>
                          <a:latin typeface="Times New Roman"/>
                          <a:ea typeface="Times New Roman"/>
                          <a:cs typeface="Times New Roman"/>
                        </a:rPr>
                        <a:t>x</a:t>
                      </a:r>
                      <a:endParaRPr lang="ru-RU" sz="1000" dirty="0">
                        <a:solidFill>
                          <a:schemeClr val="tx1"/>
                        </a:solidFill>
                        <a:effectLst/>
                        <a:latin typeface="Calibri"/>
                        <a:ea typeface="Calibri"/>
                        <a:cs typeface="Times New Roman"/>
                      </a:endParaRPr>
                    </a:p>
                    <a:p>
                      <a:pPr>
                        <a:lnSpc>
                          <a:spcPct val="100000"/>
                        </a:lnSpc>
                        <a:spcAft>
                          <a:spcPts val="0"/>
                        </a:spcAft>
                      </a:pPr>
                      <a:r>
                        <a:rPr lang="en-US" sz="1000" i="1" dirty="0" smtClean="0">
                          <a:solidFill>
                            <a:schemeClr val="tx1"/>
                          </a:solidFill>
                          <a:effectLst/>
                          <a:latin typeface="Times New Roman"/>
                          <a:ea typeface="Times New Roman"/>
                          <a:cs typeface="Times New Roman"/>
                        </a:rPr>
                        <a:t>                                                               </a:t>
                      </a:r>
                      <a:r>
                        <a:rPr lang="en-US" sz="1000" i="1" dirty="0" err="1" smtClean="0">
                          <a:solidFill>
                            <a:schemeClr val="tx1"/>
                          </a:solidFill>
                          <a:effectLst/>
                          <a:latin typeface="Times New Roman"/>
                          <a:ea typeface="Times New Roman"/>
                          <a:cs typeface="Times New Roman"/>
                        </a:rPr>
                        <a:t>J</a:t>
                      </a:r>
                      <a:r>
                        <a:rPr lang="en-US" sz="1000" i="1" baseline="-25000" dirty="0" err="1" smtClean="0">
                          <a:solidFill>
                            <a:schemeClr val="tx1"/>
                          </a:solidFill>
                          <a:effectLst/>
                          <a:latin typeface="Times New Roman"/>
                          <a:ea typeface="Times New Roman"/>
                          <a:cs typeface="Times New Roman"/>
                        </a:rPr>
                        <a:t>y</a:t>
                      </a:r>
                      <a:endParaRPr lang="ru-RU" sz="1000" dirty="0">
                        <a:solidFill>
                          <a:schemeClr val="tx1"/>
                        </a:solidFill>
                        <a:effectLst/>
                        <a:latin typeface="Calibri"/>
                        <a:ea typeface="Calibri"/>
                        <a:cs typeface="Times New Roman"/>
                      </a:endParaRPr>
                    </a:p>
                    <a:p>
                      <a:pPr>
                        <a:lnSpc>
                          <a:spcPct val="100000"/>
                        </a:lnSpc>
                        <a:spcAft>
                          <a:spcPts val="0"/>
                        </a:spcAft>
                      </a:pPr>
                      <a:r>
                        <a:rPr lang="en-US" sz="1000" i="1" dirty="0" smtClean="0">
                          <a:solidFill>
                            <a:schemeClr val="tx1"/>
                          </a:solidFill>
                          <a:effectLst/>
                          <a:latin typeface="Times New Roman"/>
                          <a:ea typeface="Times New Roman"/>
                          <a:cs typeface="Times New Roman"/>
                        </a:rPr>
                        <a:t>                                                               </a:t>
                      </a:r>
                      <a:r>
                        <a:rPr lang="en-US" sz="1000" i="1" dirty="0" err="1" smtClean="0">
                          <a:solidFill>
                            <a:schemeClr val="tx1"/>
                          </a:solidFill>
                          <a:effectLst/>
                          <a:latin typeface="Times New Roman"/>
                          <a:ea typeface="Times New Roman"/>
                          <a:cs typeface="Times New Roman"/>
                        </a:rPr>
                        <a:t>J</a:t>
                      </a:r>
                      <a:r>
                        <a:rPr lang="en-US" sz="1000" i="1" baseline="-25000" dirty="0" err="1" smtClean="0">
                          <a:solidFill>
                            <a:schemeClr val="tx1"/>
                          </a:solidFill>
                          <a:effectLst/>
                          <a:latin typeface="Times New Roman"/>
                          <a:ea typeface="Times New Roman"/>
                          <a:cs typeface="Times New Roman"/>
                        </a:rPr>
                        <a:t>s</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ru-RU" sz="1000" dirty="0">
                          <a:solidFill>
                            <a:schemeClr val="tx1"/>
                          </a:solidFill>
                          <a:effectLst/>
                          <a:latin typeface="Times New Roman"/>
                          <a:ea typeface="Times New Roman"/>
                          <a:cs typeface="Times New Roman"/>
                        </a:rPr>
                        <a:t> </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0.995</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1.000</a:t>
                      </a:r>
                      <a:endParaRPr lang="ru-RU" sz="1000" dirty="0">
                        <a:solidFill>
                          <a:schemeClr val="tx1"/>
                        </a:solidFill>
                        <a:effectLst/>
                        <a:latin typeface="Calibri"/>
                        <a:ea typeface="Calibri"/>
                        <a:cs typeface="Times New Roman"/>
                      </a:endParaRPr>
                    </a:p>
                    <a:p>
                      <a:pPr algn="ctr">
                        <a:lnSpc>
                          <a:spcPct val="100000"/>
                        </a:lnSpc>
                        <a:spcAft>
                          <a:spcPts val="0"/>
                        </a:spcAft>
                      </a:pPr>
                      <a:r>
                        <a:rPr lang="ru-RU" sz="1000" dirty="0">
                          <a:solidFill>
                            <a:schemeClr val="tx1"/>
                          </a:solidFill>
                          <a:effectLst/>
                          <a:latin typeface="Times New Roman"/>
                          <a:ea typeface="Times New Roman"/>
                          <a:cs typeface="Times New Roman"/>
                        </a:rPr>
                        <a:t>2.005</a:t>
                      </a:r>
                      <a:endParaRPr lang="ru-RU" sz="1000" dirty="0">
                        <a:solidFill>
                          <a:schemeClr val="tx1"/>
                        </a:solidFill>
                        <a:effectLst/>
                        <a:latin typeface="Calibri"/>
                        <a:ea typeface="Calibri"/>
                        <a:cs typeface="Times New Roman"/>
                      </a:endParaRPr>
                    </a:p>
                  </a:txBody>
                  <a:tcPr marL="34696" marR="34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5" name="Номер слайда 4"/>
          <p:cNvSpPr>
            <a:spLocks noGrp="1"/>
          </p:cNvSpPr>
          <p:nvPr>
            <p:ph type="sldNum" sz="quarter" idx="12"/>
          </p:nvPr>
        </p:nvSpPr>
        <p:spPr/>
        <p:txBody>
          <a:bodyPr/>
          <a:lstStyle/>
          <a:p>
            <a:fld id="{FA7E3DB9-2DAD-46CD-BC61-34AE5A0F11D1}" type="slidenum">
              <a:rPr lang="ru-RU" smtClean="0">
                <a:solidFill>
                  <a:prstClr val="black">
                    <a:tint val="75000"/>
                  </a:prstClr>
                </a:solidFill>
              </a:rPr>
              <a:pPr/>
              <a:t>10</a:t>
            </a:fld>
            <a:endParaRPr lang="ru-RU" dirty="0">
              <a:solidFill>
                <a:prstClr val="black">
                  <a:tint val="75000"/>
                </a:prstClr>
              </a:solidFill>
            </a:endParaRPr>
          </a:p>
        </p:txBody>
      </p:sp>
      <p:pic>
        <p:nvPicPr>
          <p:cNvPr id="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43580" y="692696"/>
            <a:ext cx="2245560" cy="224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6" descr="лого КИСИ-мо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914400" cy="55562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18162" y="2852936"/>
            <a:ext cx="3744416" cy="646331"/>
          </a:xfrm>
          <a:prstGeom prst="rect">
            <a:avLst/>
          </a:prstGeom>
        </p:spPr>
        <p:txBody>
          <a:bodyPr wrap="square">
            <a:spAutoFit/>
          </a:bodyPr>
          <a:lstStyle/>
          <a:p>
            <a:r>
              <a:rPr lang="en-US" b="1" dirty="0">
                <a:solidFill>
                  <a:prstClr val="black"/>
                </a:solidFill>
              </a:rPr>
              <a:t>12 s / periods, 24 BMs, 60 Qs, 46 </a:t>
            </a:r>
            <a:r>
              <a:rPr lang="en-US" b="1" dirty="0" err="1">
                <a:solidFill>
                  <a:prstClr val="black"/>
                </a:solidFill>
              </a:rPr>
              <a:t>Ss</a:t>
            </a:r>
            <a:r>
              <a:rPr lang="en-US" b="1" dirty="0">
                <a:solidFill>
                  <a:prstClr val="black"/>
                </a:solidFill>
              </a:rPr>
              <a:t>,</a:t>
            </a:r>
          </a:p>
          <a:p>
            <a:r>
              <a:rPr lang="en-US" b="1" dirty="0">
                <a:solidFill>
                  <a:prstClr val="black"/>
                </a:solidFill>
              </a:rPr>
              <a:t>12 </a:t>
            </a:r>
            <a:r>
              <a:rPr lang="en-US" b="1" dirty="0" smtClean="0">
                <a:solidFill>
                  <a:prstClr val="black"/>
                </a:solidFill>
              </a:rPr>
              <a:t>straight sections 2.6 m </a:t>
            </a:r>
            <a:r>
              <a:rPr lang="en-US" b="1" dirty="0">
                <a:solidFill>
                  <a:prstClr val="black"/>
                </a:solidFill>
              </a:rPr>
              <a:t>long</a:t>
            </a:r>
            <a:endParaRPr lang="ru-RU" b="1" dirty="0">
              <a:solidFill>
                <a:prstClr val="black"/>
              </a:solidFill>
            </a:endParaRPr>
          </a:p>
        </p:txBody>
      </p:sp>
      <p:pic>
        <p:nvPicPr>
          <p:cNvPr id="12" name="Рисунок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98" y="3518689"/>
            <a:ext cx="3544054" cy="1168425"/>
          </a:xfrm>
          <a:prstGeom prst="rect">
            <a:avLst/>
          </a:prstGeom>
          <a:no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98" y="4614252"/>
            <a:ext cx="3641725"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672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692696"/>
            <a:ext cx="4176464" cy="576064"/>
          </a:xfrm>
        </p:spPr>
        <p:txBody>
          <a:bodyPr>
            <a:normAutofit/>
          </a:bodyPr>
          <a:lstStyle/>
          <a:p>
            <a:r>
              <a:rPr lang="en-GB" sz="2400" b="1" dirty="0"/>
              <a:t>Status of BS </a:t>
            </a:r>
            <a:r>
              <a:rPr lang="en-GB" sz="2400" b="1" dirty="0" smtClean="0"/>
              <a:t>Project </a:t>
            </a:r>
            <a:endParaRPr lang="ru-RU" sz="2400" b="1" dirty="0"/>
          </a:p>
        </p:txBody>
      </p:sp>
      <p:sp>
        <p:nvSpPr>
          <p:cNvPr id="3" name="Объект 2"/>
          <p:cNvSpPr>
            <a:spLocks noGrp="1"/>
          </p:cNvSpPr>
          <p:nvPr>
            <p:ph idx="1"/>
          </p:nvPr>
        </p:nvSpPr>
        <p:spPr>
          <a:xfrm>
            <a:off x="476692" y="1196752"/>
            <a:ext cx="8229600" cy="5472608"/>
          </a:xfrm>
        </p:spPr>
        <p:txBody>
          <a:bodyPr>
            <a:noAutofit/>
          </a:bodyPr>
          <a:lstStyle/>
          <a:p>
            <a:pPr algn="just">
              <a:lnSpc>
                <a:spcPct val="150000"/>
              </a:lnSpc>
            </a:pPr>
            <a:r>
              <a:rPr lang="en-US" sz="2400" b="1" dirty="0" smtClean="0">
                <a:solidFill>
                  <a:srgbClr val="FF0000"/>
                </a:solidFill>
              </a:rPr>
              <a:t>3D </a:t>
            </a:r>
            <a:r>
              <a:rPr lang="en-US" sz="2400" b="1" dirty="0">
                <a:solidFill>
                  <a:srgbClr val="FF0000"/>
                </a:solidFill>
              </a:rPr>
              <a:t>calculations of magnetic fields in BS laminated magnets were carried out: </a:t>
            </a:r>
            <a:r>
              <a:rPr lang="en-US" sz="2400" b="1" dirty="0" smtClean="0"/>
              <a:t>the </a:t>
            </a:r>
            <a:r>
              <a:rPr lang="en-US" sz="2400" b="1" dirty="0"/>
              <a:t>relative integral inhomogeneity of the magnetic field in the “good field” region for the dipole component does not exceed 1 ∙ 10-4, for the </a:t>
            </a:r>
            <a:r>
              <a:rPr lang="en-US" sz="2400" b="1" dirty="0" err="1"/>
              <a:t>quadrupole</a:t>
            </a:r>
            <a:r>
              <a:rPr lang="en-US" sz="2400" b="1" dirty="0"/>
              <a:t> component - 2 ∙ 10-4, for the </a:t>
            </a:r>
            <a:r>
              <a:rPr lang="en-US" sz="2400" b="1" dirty="0" err="1"/>
              <a:t>sextupole</a:t>
            </a:r>
            <a:r>
              <a:rPr lang="en-US" sz="2400" b="1" dirty="0"/>
              <a:t> component - 5 ∙ 10-4. </a:t>
            </a:r>
            <a:endParaRPr lang="en-US" sz="2400" b="1" dirty="0" smtClean="0"/>
          </a:p>
          <a:p>
            <a:pPr algn="just">
              <a:lnSpc>
                <a:spcPct val="150000"/>
              </a:lnSpc>
            </a:pPr>
            <a:r>
              <a:rPr lang="en-US" sz="2400" b="1" dirty="0" smtClean="0">
                <a:solidFill>
                  <a:srgbClr val="FF0000"/>
                </a:solidFill>
              </a:rPr>
              <a:t>Terms </a:t>
            </a:r>
            <a:r>
              <a:rPr lang="en-US" sz="2400" b="1" dirty="0">
                <a:solidFill>
                  <a:srgbClr val="FF0000"/>
                </a:solidFill>
              </a:rPr>
              <a:t>of reference for all magnetic elements of the BS have been worked out sufficient to </a:t>
            </a:r>
            <a:r>
              <a:rPr lang="en-US" sz="2400" b="1" dirty="0" smtClean="0">
                <a:solidFill>
                  <a:srgbClr val="FF0000"/>
                </a:solidFill>
              </a:rPr>
              <a:t>begin the design</a:t>
            </a:r>
            <a:r>
              <a:rPr lang="en-US" sz="2400" b="1" dirty="0" smtClean="0"/>
              <a:t>, </a:t>
            </a:r>
            <a:r>
              <a:rPr lang="en-US" sz="2400" b="1" dirty="0"/>
              <a:t>taking into account the technology being laid for the production of </a:t>
            </a:r>
            <a:r>
              <a:rPr lang="en-US" sz="2400" b="1" dirty="0" smtClean="0"/>
              <a:t>laminated </a:t>
            </a:r>
            <a:r>
              <a:rPr lang="en-US" sz="2400" b="1" dirty="0"/>
              <a:t>magnets. </a:t>
            </a:r>
            <a:endParaRPr lang="en-US" sz="2400" b="1" dirty="0" smtClean="0"/>
          </a:p>
          <a:p>
            <a:pPr algn="just">
              <a:lnSpc>
                <a:spcPct val="170000"/>
              </a:lnSpc>
            </a:pPr>
            <a:r>
              <a:rPr lang="en-US" sz="2000" b="1" i="1" dirty="0" smtClean="0">
                <a:solidFill>
                  <a:srgbClr val="FF0000"/>
                </a:solidFill>
              </a:rPr>
              <a:t>See </a:t>
            </a:r>
            <a:r>
              <a:rPr lang="ru-RU" sz="2000" b="1" dirty="0" smtClean="0">
                <a:solidFill>
                  <a:srgbClr val="FF0000"/>
                </a:solidFill>
              </a:rPr>
              <a:t>A</a:t>
            </a:r>
            <a:r>
              <a:rPr lang="en-US" sz="2000" b="1" dirty="0">
                <a:solidFill>
                  <a:srgbClr val="FF0000"/>
                </a:solidFill>
              </a:rPr>
              <a:t>.</a:t>
            </a:r>
            <a:r>
              <a:rPr lang="ru-RU" sz="2000" b="1" dirty="0">
                <a:solidFill>
                  <a:srgbClr val="FF0000"/>
                </a:solidFill>
              </a:rPr>
              <a:t> </a:t>
            </a:r>
            <a:r>
              <a:rPr lang="ru-RU" sz="2000" b="1" dirty="0" err="1" smtClean="0">
                <a:solidFill>
                  <a:srgbClr val="FF0000"/>
                </a:solidFill>
              </a:rPr>
              <a:t>Smygacheva</a:t>
            </a:r>
            <a:r>
              <a:rPr lang="en-US" sz="2000" b="1" dirty="0" smtClean="0"/>
              <a:t>. Posters</a:t>
            </a:r>
            <a:r>
              <a:rPr lang="en-US" sz="2000" b="1" dirty="0" smtClean="0">
                <a:latin typeface="Arial"/>
              </a:rPr>
              <a:t> </a:t>
            </a:r>
            <a:r>
              <a:rPr lang="ru-RU" sz="2000" b="1" dirty="0"/>
              <a:t>06</a:t>
            </a:r>
            <a:r>
              <a:rPr lang="en-US" sz="2000" b="1" dirty="0">
                <a:latin typeface="Arial"/>
              </a:rPr>
              <a:t> </a:t>
            </a:r>
            <a:r>
              <a:rPr lang="en-US" sz="2000" b="1" dirty="0"/>
              <a:t>ID: </a:t>
            </a:r>
            <a:r>
              <a:rPr lang="en-US" sz="2000" b="1" dirty="0" smtClean="0"/>
              <a:t>2084, </a:t>
            </a:r>
            <a:r>
              <a:rPr lang="ru-RU" sz="2000" b="1" dirty="0" err="1" smtClean="0"/>
              <a:t>Poster</a:t>
            </a:r>
            <a:r>
              <a:rPr lang="ru-RU" sz="2000" b="1" dirty="0" smtClean="0"/>
              <a:t> </a:t>
            </a:r>
            <a:r>
              <a:rPr lang="ru-RU" sz="2000" b="1" dirty="0"/>
              <a:t>07</a:t>
            </a:r>
            <a:r>
              <a:rPr lang="en-US" sz="2000" b="1" dirty="0">
                <a:latin typeface="Arial"/>
              </a:rPr>
              <a:t> </a:t>
            </a:r>
            <a:r>
              <a:rPr lang="en-US" sz="2000" b="1" dirty="0"/>
              <a:t>ID: 2085</a:t>
            </a:r>
            <a:endParaRPr lang="en-US" sz="2000" b="1" i="1" dirty="0" smtClean="0"/>
          </a:p>
          <a:p>
            <a:pPr marL="0" indent="0" fontAlgn="t">
              <a:lnSpc>
                <a:spcPct val="1200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solidFill>
                  <a:srgbClr val="FF0000"/>
                </a:solidFill>
              </a:rPr>
              <a:t> </a:t>
            </a:r>
            <a:endParaRPr lang="ru-RU" sz="1600" dirty="0">
              <a:solidFill>
                <a:srgbClr val="FF0000"/>
              </a:solidFill>
              <a:latin typeface="Arial"/>
            </a:endParaRPr>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11</a:t>
            </a:fld>
            <a:endParaRPr lang="ru-RU">
              <a:solidFill>
                <a:prstClr val="black">
                  <a:tint val="75000"/>
                </a:prst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2" y="1526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38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692696"/>
            <a:ext cx="5904656" cy="778098"/>
          </a:xfrm>
        </p:spPr>
        <p:txBody>
          <a:bodyPr>
            <a:normAutofit/>
          </a:bodyPr>
          <a:lstStyle/>
          <a:p>
            <a:r>
              <a:rPr lang="en-GB" sz="2900" b="1" dirty="0" smtClean="0">
                <a:solidFill>
                  <a:prstClr val="black"/>
                </a:solidFill>
              </a:rPr>
              <a:t>New KSRS-2 Project</a:t>
            </a:r>
            <a:endParaRPr lang="ru-RU" dirty="0"/>
          </a:p>
        </p:txBody>
      </p:sp>
      <p:sp>
        <p:nvSpPr>
          <p:cNvPr id="3" name="Объект 2"/>
          <p:cNvSpPr>
            <a:spLocks noGrp="1"/>
          </p:cNvSpPr>
          <p:nvPr>
            <p:ph idx="1"/>
          </p:nvPr>
        </p:nvSpPr>
        <p:spPr/>
        <p:txBody>
          <a:bodyPr>
            <a:normAutofit fontScale="70000" lnSpcReduction="20000"/>
          </a:bodyPr>
          <a:lstStyle/>
          <a:p>
            <a:r>
              <a:rPr lang="en-GB" sz="3400" b="1" dirty="0" smtClean="0">
                <a:solidFill>
                  <a:prstClr val="black"/>
                </a:solidFill>
                <a:ea typeface="+mj-ea"/>
                <a:cs typeface="+mj-cs"/>
              </a:rPr>
              <a:t>Requirements:</a:t>
            </a:r>
          </a:p>
          <a:p>
            <a:endParaRPr lang="en-GB" sz="2900" b="1" dirty="0">
              <a:solidFill>
                <a:prstClr val="black"/>
              </a:solidFill>
              <a:ea typeface="+mj-ea"/>
              <a:cs typeface="+mj-cs"/>
            </a:endParaRPr>
          </a:p>
          <a:p>
            <a:r>
              <a:rPr lang="en-US" dirty="0" smtClean="0"/>
              <a:t>saving </a:t>
            </a:r>
            <a:r>
              <a:rPr lang="en-US" dirty="0"/>
              <a:t>all experimental stations </a:t>
            </a:r>
            <a:endParaRPr lang="ru-RU" dirty="0" smtClean="0"/>
          </a:p>
          <a:p>
            <a:r>
              <a:rPr lang="en-US" dirty="0" smtClean="0"/>
              <a:t>minimization </a:t>
            </a:r>
            <a:r>
              <a:rPr lang="en-US" dirty="0"/>
              <a:t>of </a:t>
            </a:r>
            <a:r>
              <a:rPr lang="en-US" dirty="0" err="1" smtClean="0"/>
              <a:t>emittance</a:t>
            </a:r>
            <a:r>
              <a:rPr lang="en-US" dirty="0" smtClean="0"/>
              <a:t> </a:t>
            </a:r>
            <a:endParaRPr lang="ru-RU" dirty="0" smtClean="0"/>
          </a:p>
          <a:p>
            <a:r>
              <a:rPr lang="en-US" dirty="0" smtClean="0"/>
              <a:t>preservation </a:t>
            </a:r>
            <a:r>
              <a:rPr lang="en-US" dirty="0"/>
              <a:t>of the spectral range of </a:t>
            </a:r>
            <a:r>
              <a:rPr lang="en-US" dirty="0" smtClean="0"/>
              <a:t>SR</a:t>
            </a:r>
            <a:endParaRPr lang="ru-RU" dirty="0" smtClean="0"/>
          </a:p>
          <a:p>
            <a:r>
              <a:rPr lang="en-US" dirty="0" smtClean="0"/>
              <a:t>preservation </a:t>
            </a:r>
            <a:r>
              <a:rPr lang="en-US" dirty="0"/>
              <a:t>of the number, lengths and coordinates of the axes of </a:t>
            </a:r>
            <a:r>
              <a:rPr lang="en-US" dirty="0" smtClean="0"/>
              <a:t>straight sections </a:t>
            </a:r>
            <a:r>
              <a:rPr lang="en-US" dirty="0"/>
              <a:t>with a zero dispersion function </a:t>
            </a:r>
            <a:endParaRPr lang="en-US" dirty="0" smtClean="0"/>
          </a:p>
          <a:p>
            <a:r>
              <a:rPr lang="en-US" dirty="0" smtClean="0"/>
              <a:t>providing </a:t>
            </a:r>
            <a:r>
              <a:rPr lang="en-US" dirty="0"/>
              <a:t>the possibility of injection of an electron beam from a booster synchrotron, placed "concentrically" relative to the ring of the SR source in </a:t>
            </a:r>
            <a:r>
              <a:rPr lang="en-US" dirty="0" smtClean="0"/>
              <a:t>the same tunnel</a:t>
            </a:r>
          </a:p>
          <a:p>
            <a:r>
              <a:rPr lang="en-US" dirty="0" smtClean="0"/>
              <a:t> </a:t>
            </a:r>
            <a:r>
              <a:rPr lang="en-US" dirty="0"/>
              <a:t>reaching the lifetime of an electron beam of at least 10 h at a current of up to 200 </a:t>
            </a:r>
            <a:r>
              <a:rPr lang="en-US" dirty="0" smtClean="0"/>
              <a:t>mA</a:t>
            </a:r>
          </a:p>
          <a:p>
            <a:r>
              <a:rPr lang="en-US" dirty="0" smtClean="0"/>
              <a:t> </a:t>
            </a:r>
            <a:r>
              <a:rPr lang="en-US" dirty="0"/>
              <a:t>saving the perimeter of the main </a:t>
            </a:r>
            <a:r>
              <a:rPr lang="en-US" dirty="0" smtClean="0"/>
              <a:t>storage ring</a:t>
            </a:r>
          </a:p>
          <a:p>
            <a:r>
              <a:rPr lang="en-US" dirty="0" smtClean="0"/>
              <a:t>meeting </a:t>
            </a:r>
            <a:r>
              <a:rPr lang="en-US" dirty="0"/>
              <a:t>technological constraints on the part of all systems</a:t>
            </a:r>
            <a:endParaRPr lang="ru-RU" dirty="0"/>
          </a:p>
        </p:txBody>
      </p:sp>
      <p:sp>
        <p:nvSpPr>
          <p:cNvPr id="4" name="Номер слайда 3"/>
          <p:cNvSpPr>
            <a:spLocks noGrp="1"/>
          </p:cNvSpPr>
          <p:nvPr>
            <p:ph type="sldNum" sz="quarter" idx="12"/>
          </p:nvPr>
        </p:nvSpPr>
        <p:spPr/>
        <p:txBody>
          <a:bodyPr/>
          <a:lstStyle/>
          <a:p>
            <a:fld id="{7D6A4A59-4239-453A-B4D2-F0F217CA3E0E}" type="slidenum">
              <a:rPr lang="ru-RU" smtClean="0">
                <a:solidFill>
                  <a:prstClr val="black">
                    <a:tint val="75000"/>
                  </a:prstClr>
                </a:solidFill>
              </a:rPr>
              <a:pPr/>
              <a:t>12</a:t>
            </a:fld>
            <a:endParaRPr lang="ru-RU">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615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42" y="4631070"/>
            <a:ext cx="2701568" cy="1935150"/>
          </a:xfrm>
          <a:prstGeom prst="rect">
            <a:avLst/>
          </a:prstGeom>
          <a:noFill/>
          <a:extLst>
            <a:ext uri="{909E8E84-426E-40DD-AFC4-6F175D3DCCD1}">
              <a14:hiddenFill xmlns:a14="http://schemas.microsoft.com/office/drawing/2010/main">
                <a:solidFill>
                  <a:srgbClr val="FFFFFF"/>
                </a:solidFill>
              </a14:hiddenFill>
            </a:ext>
          </a:extLst>
        </p:spPr>
      </p:pic>
      <p:sp>
        <p:nvSpPr>
          <p:cNvPr id="645126" name="Text Box 6"/>
          <p:cNvSpPr txBox="1">
            <a:spLocks noChangeArrowheads="1"/>
          </p:cNvSpPr>
          <p:nvPr/>
        </p:nvSpPr>
        <p:spPr bwMode="auto">
          <a:xfrm>
            <a:off x="860496" y="836712"/>
            <a:ext cx="76398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smtClean="0">
                <a:solidFill>
                  <a:prstClr val="black"/>
                </a:solidFill>
              </a:rPr>
              <a:t>Location of new SR Source and Booster Synchrotron</a:t>
            </a:r>
            <a:endParaRPr lang="ru-RU" sz="2400" b="1" dirty="0" smtClean="0">
              <a:solidFill>
                <a:prstClr val="black"/>
              </a:solidFill>
            </a:endParaRPr>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pic>
        <p:nvPicPr>
          <p:cNvPr id="19" name="Рисунок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32" y="1699382"/>
            <a:ext cx="2849063" cy="2377690"/>
          </a:xfrm>
          <a:prstGeom prst="rect">
            <a:avLst/>
          </a:prstGeom>
          <a:noFill/>
          <a:ln>
            <a:noFill/>
          </a:ln>
        </p:spPr>
      </p:pic>
      <p:sp>
        <p:nvSpPr>
          <p:cNvPr id="3" name="TextBox 2"/>
          <p:cNvSpPr txBox="1"/>
          <p:nvPr/>
        </p:nvSpPr>
        <p:spPr>
          <a:xfrm>
            <a:off x="611559" y="4075568"/>
            <a:ext cx="1644937" cy="369332"/>
          </a:xfrm>
          <a:prstGeom prst="rect">
            <a:avLst/>
          </a:prstGeom>
          <a:noFill/>
        </p:spPr>
        <p:txBody>
          <a:bodyPr wrap="none" rtlCol="0">
            <a:spAutoFit/>
          </a:bodyPr>
          <a:lstStyle/>
          <a:p>
            <a:r>
              <a:rPr lang="ru-RU" b="1" dirty="0" smtClean="0">
                <a:solidFill>
                  <a:prstClr val="black"/>
                </a:solidFill>
              </a:rPr>
              <a:t>2.5 </a:t>
            </a:r>
            <a:r>
              <a:rPr lang="en-US" b="1" dirty="0" err="1" smtClean="0">
                <a:solidFill>
                  <a:prstClr val="black"/>
                </a:solidFill>
              </a:rPr>
              <a:t>GeV</a:t>
            </a:r>
            <a:r>
              <a:rPr lang="en-US" b="1" dirty="0" smtClean="0">
                <a:solidFill>
                  <a:prstClr val="black"/>
                </a:solidFill>
              </a:rPr>
              <a:t> KSSR-2</a:t>
            </a:r>
            <a:endParaRPr lang="ru-RU" b="1" dirty="0">
              <a:solidFill>
                <a:prstClr val="black"/>
              </a:solidFill>
            </a:endParaRPr>
          </a:p>
        </p:txBody>
      </p:sp>
      <p:sp>
        <p:nvSpPr>
          <p:cNvPr id="8" name="TextBox 7"/>
          <p:cNvSpPr txBox="1"/>
          <p:nvPr/>
        </p:nvSpPr>
        <p:spPr>
          <a:xfrm>
            <a:off x="1208361" y="3501008"/>
            <a:ext cx="1223412" cy="369332"/>
          </a:xfrm>
          <a:prstGeom prst="rect">
            <a:avLst/>
          </a:prstGeom>
          <a:noFill/>
        </p:spPr>
        <p:txBody>
          <a:bodyPr wrap="none" rtlCol="0">
            <a:spAutoFit/>
          </a:bodyPr>
          <a:lstStyle/>
          <a:p>
            <a:r>
              <a:rPr lang="ru-RU" b="1" dirty="0" smtClean="0">
                <a:solidFill>
                  <a:prstClr val="black"/>
                </a:solidFill>
              </a:rPr>
              <a:t>2.5 </a:t>
            </a:r>
            <a:r>
              <a:rPr lang="en-US" b="1" dirty="0" err="1" smtClean="0">
                <a:solidFill>
                  <a:prstClr val="black"/>
                </a:solidFill>
              </a:rPr>
              <a:t>GeV</a:t>
            </a:r>
            <a:r>
              <a:rPr lang="ru-RU" b="1" dirty="0" smtClean="0">
                <a:solidFill>
                  <a:prstClr val="black"/>
                </a:solidFill>
              </a:rPr>
              <a:t> </a:t>
            </a:r>
            <a:r>
              <a:rPr lang="en-US" b="1" dirty="0" smtClean="0">
                <a:solidFill>
                  <a:prstClr val="black"/>
                </a:solidFill>
              </a:rPr>
              <a:t>BS</a:t>
            </a:r>
            <a:endParaRPr lang="ru-RU" b="1" dirty="0">
              <a:solidFill>
                <a:prstClr val="black"/>
              </a:solidFill>
            </a:endParaRPr>
          </a:p>
        </p:txBody>
      </p:sp>
      <p:sp>
        <p:nvSpPr>
          <p:cNvPr id="12" name="TextBox 11"/>
          <p:cNvSpPr txBox="1"/>
          <p:nvPr/>
        </p:nvSpPr>
        <p:spPr>
          <a:xfrm>
            <a:off x="860496" y="2888227"/>
            <a:ext cx="1582484" cy="369332"/>
          </a:xfrm>
          <a:prstGeom prst="rect">
            <a:avLst/>
          </a:prstGeom>
          <a:noFill/>
        </p:spPr>
        <p:txBody>
          <a:bodyPr wrap="none" rtlCol="0">
            <a:spAutoFit/>
          </a:bodyPr>
          <a:lstStyle/>
          <a:p>
            <a:r>
              <a:rPr lang="ru-RU" b="1" dirty="0">
                <a:solidFill>
                  <a:prstClr val="black"/>
                </a:solidFill>
              </a:rPr>
              <a:t>2</a:t>
            </a:r>
            <a:r>
              <a:rPr lang="ru-RU" b="1" dirty="0" smtClean="0">
                <a:solidFill>
                  <a:prstClr val="black"/>
                </a:solidFill>
              </a:rPr>
              <a:t>00 </a:t>
            </a:r>
            <a:r>
              <a:rPr lang="en-US" b="1" dirty="0" smtClean="0">
                <a:solidFill>
                  <a:prstClr val="black"/>
                </a:solidFill>
              </a:rPr>
              <a:t>MeV</a:t>
            </a:r>
            <a:r>
              <a:rPr lang="ru-RU" b="1" dirty="0" smtClean="0">
                <a:solidFill>
                  <a:prstClr val="black"/>
                </a:solidFill>
              </a:rPr>
              <a:t> </a:t>
            </a:r>
            <a:r>
              <a:rPr lang="en-US" b="1" dirty="0" err="1" smtClean="0">
                <a:solidFill>
                  <a:prstClr val="black"/>
                </a:solidFill>
              </a:rPr>
              <a:t>Linac</a:t>
            </a:r>
            <a:endParaRPr lang="ru-RU" b="1" dirty="0">
              <a:solidFill>
                <a:prstClr val="black"/>
              </a:solidFill>
            </a:endParaRPr>
          </a:p>
        </p:txBody>
      </p:sp>
      <p:sp>
        <p:nvSpPr>
          <p:cNvPr id="13" name="Прямоугольник 12"/>
          <p:cNvSpPr/>
          <p:nvPr/>
        </p:nvSpPr>
        <p:spPr>
          <a:xfrm>
            <a:off x="2027298" y="6093296"/>
            <a:ext cx="1223412" cy="369332"/>
          </a:xfrm>
          <a:prstGeom prst="rect">
            <a:avLst/>
          </a:prstGeom>
        </p:spPr>
        <p:txBody>
          <a:bodyPr wrap="none">
            <a:spAutoFit/>
          </a:bodyPr>
          <a:lstStyle/>
          <a:p>
            <a:r>
              <a:rPr lang="ru-RU" b="1" dirty="0" smtClean="0">
                <a:solidFill>
                  <a:prstClr val="black"/>
                </a:solidFill>
              </a:rPr>
              <a:t>2.5</a:t>
            </a:r>
            <a:r>
              <a:rPr lang="en-US" b="1" dirty="0" smtClean="0">
                <a:solidFill>
                  <a:prstClr val="black"/>
                </a:solidFill>
              </a:rPr>
              <a:t> </a:t>
            </a:r>
            <a:r>
              <a:rPr lang="en-US" b="1" dirty="0" err="1" smtClean="0">
                <a:solidFill>
                  <a:prstClr val="black"/>
                </a:solidFill>
              </a:rPr>
              <a:t>GeV</a:t>
            </a:r>
            <a:r>
              <a:rPr lang="en-US" b="1" dirty="0" smtClean="0">
                <a:solidFill>
                  <a:prstClr val="black"/>
                </a:solidFill>
              </a:rPr>
              <a:t> BS</a:t>
            </a:r>
            <a:endParaRPr lang="ru-RU" b="1" dirty="0">
              <a:solidFill>
                <a:prstClr val="black"/>
              </a:solidFill>
            </a:endParaRPr>
          </a:p>
        </p:txBody>
      </p:sp>
      <p:sp>
        <p:nvSpPr>
          <p:cNvPr id="14" name="Прямоугольник 13"/>
          <p:cNvSpPr/>
          <p:nvPr/>
        </p:nvSpPr>
        <p:spPr>
          <a:xfrm>
            <a:off x="382361" y="6115815"/>
            <a:ext cx="1644937" cy="369332"/>
          </a:xfrm>
          <a:prstGeom prst="rect">
            <a:avLst/>
          </a:prstGeom>
        </p:spPr>
        <p:txBody>
          <a:bodyPr wrap="none">
            <a:spAutoFit/>
          </a:bodyPr>
          <a:lstStyle/>
          <a:p>
            <a:r>
              <a:rPr lang="ru-RU" b="1" dirty="0">
                <a:solidFill>
                  <a:prstClr val="black"/>
                </a:solidFill>
              </a:rPr>
              <a:t>2.5 </a:t>
            </a:r>
            <a:r>
              <a:rPr lang="en-US" b="1" dirty="0" err="1" smtClean="0">
                <a:solidFill>
                  <a:prstClr val="black"/>
                </a:solidFill>
              </a:rPr>
              <a:t>GeV</a:t>
            </a:r>
            <a:r>
              <a:rPr lang="en-US" b="1" dirty="0" smtClean="0">
                <a:solidFill>
                  <a:prstClr val="black"/>
                </a:solidFill>
              </a:rPr>
              <a:t> KSSR-2</a:t>
            </a:r>
            <a:endParaRPr lang="ru-RU" b="1" dirty="0">
              <a:solidFill>
                <a:prstClr val="black"/>
              </a:solidFill>
            </a:endParaRPr>
          </a:p>
        </p:txBody>
      </p:sp>
      <p:sp>
        <p:nvSpPr>
          <p:cNvPr id="15" name="Номер слайда 14"/>
          <p:cNvSpPr>
            <a:spLocks noGrp="1"/>
          </p:cNvSpPr>
          <p:nvPr>
            <p:ph type="sldNum" sz="quarter" idx="12"/>
          </p:nvPr>
        </p:nvSpPr>
        <p:spPr/>
        <p:txBody>
          <a:bodyPr/>
          <a:lstStyle/>
          <a:p>
            <a:fld id="{1574C6CB-AE28-4AB3-B616-49FBEA28190D}" type="slidenum">
              <a:rPr lang="en-US" smtClean="0">
                <a:solidFill>
                  <a:prstClr val="black">
                    <a:tint val="75000"/>
                  </a:prstClr>
                </a:solidFill>
              </a:rPr>
              <a:pPr/>
              <a:t>13</a:t>
            </a:fld>
            <a:endParaRPr lang="en-US">
              <a:solidFill>
                <a:prstClr val="black">
                  <a:tint val="75000"/>
                </a:prstClr>
              </a:solidFill>
            </a:endParaRPr>
          </a:p>
        </p:txBody>
      </p:sp>
      <p:pic>
        <p:nvPicPr>
          <p:cNvPr id="16" name="Рисунок 15">
            <a:extLst>
              <a:ext uri="{FF2B5EF4-FFF2-40B4-BE49-F238E27FC236}">
                <a16:creationId xmlns="" xmlns:a16="http://schemas.microsoft.com/office/drawing/2014/main" id="{68458481-18D5-A145-B97A-19C011C01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2177"/>
            <a:ext cx="9144000" cy="836543"/>
          </a:xfrm>
          <a:prstGeom prst="rect">
            <a:avLst/>
          </a:prstGeom>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6384" y="3736704"/>
            <a:ext cx="3638936" cy="247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61546" y="1664301"/>
            <a:ext cx="5400600" cy="1846659"/>
          </a:xfrm>
          <a:prstGeom prst="rect">
            <a:avLst/>
          </a:prstGeom>
        </p:spPr>
        <p:txBody>
          <a:bodyPr wrap="square">
            <a:spAutoFit/>
          </a:bodyPr>
          <a:lstStyle/>
          <a:p>
            <a:r>
              <a:rPr lang="en-GB" sz="2400" b="1" dirty="0"/>
              <a:t>KSSR-2 complex </a:t>
            </a:r>
            <a:r>
              <a:rPr lang="en-GB" sz="2400" b="1" dirty="0" smtClean="0"/>
              <a:t>scheme</a:t>
            </a:r>
          </a:p>
          <a:p>
            <a:pPr marL="285750" indent="-285750">
              <a:buFont typeface="Arial" pitchFamily="34" charset="0"/>
              <a:buChar char="•"/>
            </a:pPr>
            <a:r>
              <a:rPr lang="en-GB" b="1" dirty="0" smtClean="0"/>
              <a:t>New electron </a:t>
            </a:r>
            <a:r>
              <a:rPr lang="en-GB" b="1" dirty="0"/>
              <a:t>gun with </a:t>
            </a:r>
            <a:r>
              <a:rPr lang="en-GB" b="1" dirty="0" err="1"/>
              <a:t>buncher</a:t>
            </a:r>
            <a:r>
              <a:rPr lang="en-GB" b="1" dirty="0"/>
              <a:t> (max 3 A, 100 </a:t>
            </a:r>
            <a:r>
              <a:rPr lang="en-GB" b="1" dirty="0" err="1"/>
              <a:t>keV</a:t>
            </a:r>
            <a:r>
              <a:rPr lang="en-GB" b="1" dirty="0"/>
              <a:t>, ∆t ~ 5 ns) </a:t>
            </a:r>
          </a:p>
          <a:p>
            <a:pPr marL="285750" indent="-285750">
              <a:buFont typeface="Arial" pitchFamily="34" charset="0"/>
              <a:buChar char="•"/>
            </a:pPr>
            <a:r>
              <a:rPr lang="en-GB" b="1" dirty="0" smtClean="0"/>
              <a:t>new </a:t>
            </a:r>
            <a:r>
              <a:rPr lang="en-GB" b="1" dirty="0"/>
              <a:t>linear accelerator (max 2 A, 200 MeV, ∆t ~ 5 ns) </a:t>
            </a:r>
          </a:p>
          <a:p>
            <a:pPr marL="285750" indent="-285750">
              <a:buFont typeface="Arial" pitchFamily="34" charset="0"/>
              <a:buChar char="•"/>
            </a:pPr>
            <a:r>
              <a:rPr lang="en-GB" b="1" dirty="0" smtClean="0"/>
              <a:t>new </a:t>
            </a:r>
            <a:r>
              <a:rPr lang="en-GB" b="1" dirty="0"/>
              <a:t>booster synchrotron (10-15 mA, 0.2-2.5 </a:t>
            </a:r>
            <a:r>
              <a:rPr lang="en-GB" b="1" dirty="0" err="1"/>
              <a:t>GeV</a:t>
            </a:r>
            <a:r>
              <a:rPr lang="en-GB" b="1" dirty="0"/>
              <a:t>) </a:t>
            </a:r>
          </a:p>
          <a:p>
            <a:pPr marL="285750" indent="-285750">
              <a:buFont typeface="Arial" pitchFamily="34" charset="0"/>
              <a:buChar char="•"/>
            </a:pPr>
            <a:r>
              <a:rPr lang="en-GB" b="1" dirty="0" smtClean="0"/>
              <a:t>new </a:t>
            </a:r>
            <a:r>
              <a:rPr lang="en-GB" b="1" dirty="0"/>
              <a:t>main storage (200 mA, 2.5 </a:t>
            </a:r>
            <a:r>
              <a:rPr lang="en-GB" b="1" dirty="0" err="1"/>
              <a:t>GeV</a:t>
            </a:r>
            <a:r>
              <a:rPr lang="en-GB" b="1" dirty="0"/>
              <a:t>)</a:t>
            </a:r>
          </a:p>
        </p:txBody>
      </p:sp>
      <p:pic>
        <p:nvPicPr>
          <p:cNvPr id="17" name="Рисунок 16">
            <a:extLst>
              <a:ext uri="{FF2B5EF4-FFF2-40B4-BE49-F238E27FC236}">
                <a16:creationId xmlns="" xmlns:a16="http://schemas.microsoft.com/office/drawing/2014/main" id="{68458481-18D5-A145-B97A-19C011C01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2176"/>
            <a:ext cx="9144000" cy="836543"/>
          </a:xfrm>
          <a:prstGeom prst="rect">
            <a:avLst/>
          </a:prstGeom>
        </p:spPr>
      </p:pic>
    </p:spTree>
    <p:extLst>
      <p:ext uri="{BB962C8B-B14F-4D97-AF65-F5344CB8AC3E}">
        <p14:creationId xmlns:p14="http://schemas.microsoft.com/office/powerpoint/2010/main" val="96715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Заголовок 1">
            <a:extLst>
              <a:ext uri="{FF2B5EF4-FFF2-40B4-BE49-F238E27FC236}">
                <a16:creationId xmlns="" xmlns:a16="http://schemas.microsoft.com/office/drawing/2014/main" id="{C21510A0-DA41-8046-AD8E-A70F9C0DF8B0}"/>
              </a:ext>
            </a:extLst>
          </p:cNvPr>
          <p:cNvSpPr>
            <a:spLocks noGrp="1"/>
          </p:cNvSpPr>
          <p:nvPr>
            <p:ph type="title"/>
          </p:nvPr>
        </p:nvSpPr>
        <p:spPr>
          <a:xfrm>
            <a:off x="827584" y="764704"/>
            <a:ext cx="7885544" cy="548680"/>
          </a:xfrm>
        </p:spPr>
        <p:txBody>
          <a:bodyPr>
            <a:normAutofit/>
          </a:bodyPr>
          <a:lstStyle/>
          <a:p>
            <a:r>
              <a:rPr lang="en-US" sz="2400" dirty="0">
                <a:ln>
                  <a:solidFill>
                    <a:schemeClr val="tx1"/>
                  </a:solidFill>
                </a:ln>
              </a:rPr>
              <a:t>Location of magnets in </a:t>
            </a:r>
            <a:r>
              <a:rPr lang="en-US" sz="2400" dirty="0" smtClean="0">
                <a:ln>
                  <a:solidFill>
                    <a:schemeClr val="tx1"/>
                  </a:solidFill>
                </a:ln>
              </a:rPr>
              <a:t>KSRS </a:t>
            </a:r>
            <a:r>
              <a:rPr lang="en-US" sz="2400" dirty="0">
                <a:ln>
                  <a:solidFill>
                    <a:schemeClr val="tx1"/>
                  </a:solidFill>
                </a:ln>
              </a:rPr>
              <a:t>and </a:t>
            </a:r>
            <a:r>
              <a:rPr lang="en-US" sz="2400" dirty="0" smtClean="0">
                <a:ln>
                  <a:solidFill>
                    <a:schemeClr val="tx1"/>
                  </a:solidFill>
                </a:ln>
              </a:rPr>
              <a:t>KSRS-2 </a:t>
            </a:r>
            <a:r>
              <a:rPr lang="en-US" sz="2400" dirty="0">
                <a:ln>
                  <a:solidFill>
                    <a:schemeClr val="tx1"/>
                  </a:solidFill>
                </a:ln>
              </a:rPr>
              <a:t>at </a:t>
            </a:r>
            <a:r>
              <a:rPr lang="en-US" sz="2400" dirty="0" smtClean="0">
                <a:ln>
                  <a:solidFill>
                    <a:schemeClr val="tx1"/>
                  </a:solidFill>
                </a:ln>
              </a:rPr>
              <a:t>one super-period</a:t>
            </a:r>
            <a:endParaRPr lang="ru-RU" sz="2400" dirty="0">
              <a:ln>
                <a:solidFill>
                  <a:schemeClr val="tx1"/>
                </a:solidFill>
              </a:ln>
            </a:endParaRPr>
          </a:p>
        </p:txBody>
      </p:sp>
      <p:sp>
        <p:nvSpPr>
          <p:cNvPr id="2" name="Номер слайда 1"/>
          <p:cNvSpPr>
            <a:spLocks noGrp="1"/>
          </p:cNvSpPr>
          <p:nvPr>
            <p:ph type="sldNum" sz="quarter" idx="12"/>
          </p:nvPr>
        </p:nvSpPr>
        <p:spPr/>
        <p:txBody>
          <a:bodyPr/>
          <a:lstStyle/>
          <a:p>
            <a:fld id="{7D6A4A59-4239-453A-B4D2-F0F217CA3E0E}" type="slidenum">
              <a:rPr lang="ru-RU" smtClean="0">
                <a:solidFill>
                  <a:prstClr val="black">
                    <a:tint val="75000"/>
                  </a:prstClr>
                </a:solidFill>
              </a:rPr>
              <a:pPr/>
              <a:t>14</a:t>
            </a:fld>
            <a:endParaRPr lang="ru-RU">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60" y="2026315"/>
            <a:ext cx="8733080" cy="344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934" y="2039167"/>
            <a:ext cx="969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5575" y="2996952"/>
            <a:ext cx="1212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690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908720"/>
            <a:ext cx="3489068" cy="1008112"/>
          </a:xfrm>
        </p:spPr>
        <p:txBody>
          <a:bodyPr>
            <a:noAutofit/>
          </a:bodyPr>
          <a:lstStyle/>
          <a:p>
            <a:r>
              <a:rPr lang="en-US" sz="2400" b="1" dirty="0" smtClean="0"/>
              <a:t>Optical function </a:t>
            </a:r>
            <a:r>
              <a:rPr lang="en-US" sz="2000" b="1" dirty="0" smtClean="0"/>
              <a:t>comparison </a:t>
            </a:r>
            <a:br>
              <a:rPr lang="en-US" sz="2000" b="1" dirty="0" smtClean="0"/>
            </a:br>
            <a:r>
              <a:rPr lang="en-US" sz="2000" b="1" dirty="0" smtClean="0"/>
              <a:t>of KSSR </a:t>
            </a:r>
            <a:r>
              <a:rPr lang="en-US" sz="2000" b="1" dirty="0"/>
              <a:t>and </a:t>
            </a:r>
            <a:r>
              <a:rPr lang="en-US" sz="2000" b="1" dirty="0" smtClean="0"/>
              <a:t>KSSR-2 </a:t>
            </a:r>
            <a:r>
              <a:rPr lang="en-US" sz="2000" b="1" dirty="0" err="1" smtClean="0"/>
              <a:t>latticies</a:t>
            </a:r>
            <a:endParaRPr lang="ru-RU" sz="2000" b="1"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12566"/>
            <a:ext cx="4464496" cy="309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a:extLst>
              <a:ext uri="{FF2B5EF4-FFF2-40B4-BE49-F238E27FC236}">
                <a16:creationId xmlns="" xmlns:a16="http://schemas.microsoft.com/office/drawing/2014/main" id="{82DFD18C-E08D-F44D-8EBB-43BC713CD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40" y="3861047"/>
            <a:ext cx="4356484" cy="2904323"/>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492263798"/>
              </p:ext>
            </p:extLst>
          </p:nvPr>
        </p:nvGraphicFramePr>
        <p:xfrm>
          <a:off x="5004048" y="2564974"/>
          <a:ext cx="3960440" cy="913804"/>
        </p:xfrm>
        <a:graphic>
          <a:graphicData uri="http://schemas.openxmlformats.org/drawingml/2006/table">
            <a:tbl>
              <a:tblPr>
                <a:tableStyleId>{5C22544A-7EE6-4342-B048-85BDC9FD1C3A}</a:tableStyleId>
              </a:tblPr>
              <a:tblGrid>
                <a:gridCol w="1152128"/>
                <a:gridCol w="1133584"/>
                <a:gridCol w="162560"/>
                <a:gridCol w="1512168"/>
              </a:tblGrid>
              <a:tr h="228451">
                <a:tc>
                  <a:txBody>
                    <a:bodyPr/>
                    <a:lstStyle/>
                    <a:p>
                      <a:pPr algn="l">
                        <a:spcBef>
                          <a:spcPts val="100"/>
                        </a:spcBef>
                        <a:spcAft>
                          <a:spcPts val="100"/>
                        </a:spcAft>
                      </a:pPr>
                      <a:r>
                        <a:rPr lang="en-US" sz="1400" b="1" kern="800" dirty="0" smtClean="0">
                          <a:effectLst/>
                          <a:latin typeface="+mn-lt"/>
                        </a:rPr>
                        <a:t>Perimeter</a:t>
                      </a:r>
                      <a:endParaRPr lang="ru-RU" sz="1400" b="1" dirty="0">
                        <a:effectLst/>
                        <a:latin typeface="+mn-lt"/>
                        <a:ea typeface="Times New Roman"/>
                      </a:endParaRPr>
                    </a:p>
                  </a:txBody>
                  <a:tcPr marL="68580" marR="68580" marT="0" marB="0"/>
                </a:tc>
                <a:tc>
                  <a:txBody>
                    <a:bodyPr/>
                    <a:lstStyle/>
                    <a:p>
                      <a:pPr algn="ctr">
                        <a:spcBef>
                          <a:spcPts val="100"/>
                        </a:spcBef>
                        <a:spcAft>
                          <a:spcPts val="100"/>
                        </a:spcAft>
                      </a:pPr>
                      <a:r>
                        <a:rPr lang="en-GB" sz="1400" b="1" kern="800" dirty="0">
                          <a:effectLst/>
                          <a:latin typeface="+mn-lt"/>
                        </a:rPr>
                        <a:t>124.130</a:t>
                      </a:r>
                      <a:r>
                        <a:rPr lang="ru-RU" sz="1400" b="1" kern="800" baseline="0" dirty="0">
                          <a:effectLst/>
                          <a:latin typeface="+mn-lt"/>
                        </a:rPr>
                        <a:t> м</a:t>
                      </a:r>
                      <a:endParaRPr lang="ru-RU" sz="1400" b="1" dirty="0">
                        <a:effectLst/>
                        <a:latin typeface="+mn-lt"/>
                        <a:ea typeface="Times New Roman"/>
                      </a:endParaRPr>
                    </a:p>
                  </a:txBody>
                  <a:tcPr marL="68580" marR="68580" marT="0" marB="0"/>
                </a:tc>
                <a:tc rowSpan="4">
                  <a:txBody>
                    <a:bodyPr/>
                    <a:lstStyle/>
                    <a:p>
                      <a:pPr algn="ctr">
                        <a:spcBef>
                          <a:spcPts val="100"/>
                        </a:spcBef>
                        <a:spcAft>
                          <a:spcPts val="100"/>
                        </a:spcAft>
                      </a:pPr>
                      <a:endParaRPr lang="ru-RU" sz="1400" b="1" dirty="0">
                        <a:effectLst/>
                        <a:latin typeface="+mn-lt"/>
                        <a:ea typeface="Times New Roman"/>
                      </a:endParaRPr>
                    </a:p>
                  </a:txBody>
                  <a:tcPr marL="68580" marR="68580" marT="0" marB="0" anchor="ct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1400" b="1" dirty="0">
                          <a:effectLst/>
                          <a:latin typeface="+mn-lt"/>
                          <a:ea typeface="Times New Roman"/>
                        </a:rPr>
                        <a:t>124.1</a:t>
                      </a:r>
                      <a:r>
                        <a:rPr lang="ru-RU" sz="1400" b="1" dirty="0">
                          <a:effectLst/>
                          <a:latin typeface="+mn-lt"/>
                          <a:ea typeface="Times New Roman"/>
                        </a:rPr>
                        <a:t>74</a:t>
                      </a:r>
                      <a:r>
                        <a:rPr lang="en-US" sz="1400" b="1" dirty="0">
                          <a:effectLst/>
                          <a:latin typeface="+mn-lt"/>
                          <a:ea typeface="Times New Roman"/>
                        </a:rPr>
                        <a:t> </a:t>
                      </a:r>
                      <a:r>
                        <a:rPr lang="ru-RU" sz="1400" b="1" dirty="0">
                          <a:effectLst/>
                          <a:latin typeface="+mn-lt"/>
                          <a:ea typeface="Times New Roman"/>
                        </a:rPr>
                        <a:t>м</a:t>
                      </a:r>
                    </a:p>
                  </a:txBody>
                  <a:tcPr marL="68580" marR="68580" marT="0" marB="0"/>
                </a:tc>
              </a:tr>
              <a:tr h="228451">
                <a:tc>
                  <a:txBody>
                    <a:bodyPr/>
                    <a:lstStyle/>
                    <a:p>
                      <a:pPr algn="l">
                        <a:spcBef>
                          <a:spcPts val="100"/>
                        </a:spcBef>
                        <a:spcAft>
                          <a:spcPts val="100"/>
                        </a:spcAft>
                      </a:pPr>
                      <a:r>
                        <a:rPr lang="en-US" sz="1400" b="1" kern="800" dirty="0" err="1" smtClean="0">
                          <a:effectLst/>
                          <a:latin typeface="+mn-lt"/>
                          <a:ea typeface="+mn-ea"/>
                        </a:rPr>
                        <a:t>Emittance</a:t>
                      </a:r>
                      <a:endParaRPr lang="ru-RU" sz="1400" b="1" dirty="0">
                        <a:effectLst/>
                        <a:latin typeface="+mn-lt"/>
                        <a:ea typeface="Times New Roman"/>
                      </a:endParaRPr>
                    </a:p>
                  </a:txBody>
                  <a:tcPr marL="68580" marR="68580" marT="0" marB="0"/>
                </a:tc>
                <a:tc>
                  <a:txBody>
                    <a:bodyPr/>
                    <a:lstStyle/>
                    <a:p>
                      <a:pPr algn="ctr">
                        <a:spcBef>
                          <a:spcPts val="100"/>
                        </a:spcBef>
                        <a:spcAft>
                          <a:spcPts val="100"/>
                        </a:spcAft>
                      </a:pPr>
                      <a:r>
                        <a:rPr lang="en-GB" sz="1400" b="1" kern="800" dirty="0">
                          <a:effectLst/>
                          <a:latin typeface="+mn-lt"/>
                        </a:rPr>
                        <a:t>98 </a:t>
                      </a:r>
                      <a:r>
                        <a:rPr lang="ru-RU" sz="1400" b="1" kern="800" dirty="0" err="1">
                          <a:effectLst/>
                          <a:latin typeface="+mn-lt"/>
                        </a:rPr>
                        <a:t>нм</a:t>
                      </a:r>
                      <a:r>
                        <a:rPr lang="en-GB" sz="1400" b="1" kern="800" dirty="0">
                          <a:effectLst/>
                          <a:latin typeface="+mn-lt"/>
                        </a:rPr>
                        <a:t>·</a:t>
                      </a:r>
                      <a:r>
                        <a:rPr lang="ru-RU" sz="1400" b="1" kern="800" dirty="0">
                          <a:effectLst/>
                          <a:latin typeface="+mn-lt"/>
                        </a:rPr>
                        <a:t>рад</a:t>
                      </a:r>
                      <a:endParaRPr lang="ru-RU" sz="1400" b="1" dirty="0">
                        <a:effectLst/>
                        <a:latin typeface="+mn-lt"/>
                        <a:ea typeface="Times New Roman"/>
                      </a:endParaRPr>
                    </a:p>
                  </a:txBody>
                  <a:tcPr marL="68580" marR="68580" marT="0" marB="0"/>
                </a:tc>
                <a:tc vMerge="1">
                  <a:txBody>
                    <a:bodyPr/>
                    <a:lstStyle/>
                    <a:p>
                      <a:pPr algn="ctr">
                        <a:spcBef>
                          <a:spcPts val="100"/>
                        </a:spcBef>
                        <a:spcAft>
                          <a:spcPts val="100"/>
                        </a:spcAft>
                      </a:pPr>
                      <a:endParaRPr lang="ru-RU" sz="1800" dirty="0">
                        <a:effectLst/>
                        <a:latin typeface="+mn-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ru-RU" sz="1400" b="1" dirty="0">
                          <a:effectLst/>
                          <a:latin typeface="+mn-lt"/>
                          <a:ea typeface="Times New Roman"/>
                        </a:rPr>
                        <a:t>2.86 </a:t>
                      </a:r>
                      <a:r>
                        <a:rPr lang="ru-RU" sz="1400" b="1" kern="800" dirty="0" err="1">
                          <a:effectLst/>
                          <a:latin typeface="+mn-lt"/>
                        </a:rPr>
                        <a:t>нм</a:t>
                      </a:r>
                      <a:r>
                        <a:rPr lang="en-GB" sz="1400" b="1" kern="800" dirty="0">
                          <a:effectLst/>
                          <a:latin typeface="+mn-lt"/>
                        </a:rPr>
                        <a:t>·</a:t>
                      </a:r>
                      <a:r>
                        <a:rPr lang="ru-RU" sz="1400" b="1" kern="800" dirty="0">
                          <a:effectLst/>
                          <a:latin typeface="+mn-lt"/>
                        </a:rPr>
                        <a:t>рад</a:t>
                      </a:r>
                      <a:endParaRPr lang="ru-RU" sz="1400" b="1" dirty="0">
                        <a:effectLst/>
                        <a:latin typeface="+mn-lt"/>
                        <a:ea typeface="Times New Roman"/>
                      </a:endParaRPr>
                    </a:p>
                  </a:txBody>
                  <a:tcPr marL="68580" marR="68580" marT="0" marB="0"/>
                </a:tc>
              </a:tr>
              <a:tr h="228451">
                <a:tc>
                  <a:txBody>
                    <a:bodyPr/>
                    <a:lstStyle/>
                    <a:p>
                      <a:pPr algn="l">
                        <a:spcBef>
                          <a:spcPts val="100"/>
                        </a:spcBef>
                        <a:spcAft>
                          <a:spcPts val="100"/>
                        </a:spcAft>
                      </a:pPr>
                      <a:r>
                        <a:rPr lang="en-US" sz="1400" b="1" kern="800" dirty="0" smtClean="0">
                          <a:effectLst/>
                          <a:latin typeface="+mn-lt"/>
                          <a:ea typeface="+mn-ea"/>
                        </a:rPr>
                        <a:t>Frequencies</a:t>
                      </a:r>
                      <a:endParaRPr lang="ru-RU" sz="1400" b="1" dirty="0">
                        <a:effectLst/>
                        <a:latin typeface="+mn-lt"/>
                        <a:ea typeface="Times New Roman"/>
                      </a:endParaRPr>
                    </a:p>
                  </a:txBody>
                  <a:tcPr marL="68580" marR="68580" marT="0" marB="0"/>
                </a:tc>
                <a:tc>
                  <a:txBody>
                    <a:bodyPr/>
                    <a:lstStyle/>
                    <a:p>
                      <a:pPr algn="ctr">
                        <a:spcBef>
                          <a:spcPts val="100"/>
                        </a:spcBef>
                        <a:spcAft>
                          <a:spcPts val="100"/>
                        </a:spcAft>
                      </a:pPr>
                      <a:r>
                        <a:rPr lang="en-GB" sz="1400" b="1" kern="800" dirty="0">
                          <a:effectLst/>
                          <a:latin typeface="+mn-lt"/>
                        </a:rPr>
                        <a:t>7.775 / 6.695</a:t>
                      </a:r>
                      <a:endParaRPr lang="ru-RU" sz="1400" b="1" dirty="0">
                        <a:effectLst/>
                        <a:latin typeface="+mn-lt"/>
                        <a:ea typeface="Times New Roman"/>
                      </a:endParaRPr>
                    </a:p>
                  </a:txBody>
                  <a:tcPr marL="68580" marR="68580" marT="0" marB="0"/>
                </a:tc>
                <a:tc vMerge="1">
                  <a:txBody>
                    <a:bodyPr/>
                    <a:lstStyle/>
                    <a:p>
                      <a:pPr algn="ctr">
                        <a:spcBef>
                          <a:spcPts val="100"/>
                        </a:spcBef>
                        <a:spcAft>
                          <a:spcPts val="100"/>
                        </a:spcAft>
                      </a:pPr>
                      <a:endParaRPr lang="ru-RU" sz="1800" dirty="0">
                        <a:effectLst/>
                        <a:latin typeface="+mn-lt"/>
                        <a:ea typeface="Times New Roman"/>
                      </a:endParaRPr>
                    </a:p>
                  </a:txBody>
                  <a:tcPr marL="68580" marR="68580" marT="0" marB="0"/>
                </a:tc>
                <a:tc>
                  <a:txBody>
                    <a:bodyPr/>
                    <a:lstStyle/>
                    <a:p>
                      <a:pPr algn="ctr">
                        <a:spcBef>
                          <a:spcPts val="100"/>
                        </a:spcBef>
                        <a:spcAft>
                          <a:spcPts val="100"/>
                        </a:spcAft>
                      </a:pPr>
                      <a:r>
                        <a:rPr lang="en-US" sz="1400" b="1" dirty="0">
                          <a:effectLst/>
                          <a:latin typeface="+mn-lt"/>
                          <a:ea typeface="Times New Roman"/>
                        </a:rPr>
                        <a:t>14.852 / 6.75</a:t>
                      </a:r>
                      <a:r>
                        <a:rPr lang="ru-RU" sz="1400" b="1" dirty="0">
                          <a:effectLst/>
                          <a:latin typeface="+mn-lt"/>
                          <a:ea typeface="Times New Roman"/>
                        </a:rPr>
                        <a:t>9</a:t>
                      </a:r>
                    </a:p>
                  </a:txBody>
                  <a:tcPr marL="68580" marR="68580" marT="0" marB="0"/>
                </a:tc>
              </a:tr>
              <a:tr h="228451">
                <a:tc>
                  <a:txBody>
                    <a:bodyPr/>
                    <a:lstStyle/>
                    <a:p>
                      <a:pPr algn="l">
                        <a:spcBef>
                          <a:spcPts val="100"/>
                        </a:spcBef>
                        <a:spcAft>
                          <a:spcPts val="100"/>
                        </a:spcAft>
                      </a:pPr>
                      <a:r>
                        <a:rPr lang="en-US" sz="1400" b="1" baseline="0" dirty="0" smtClean="0">
                          <a:effectLst/>
                          <a:latin typeface="+mn-lt"/>
                          <a:ea typeface="Times New Roman"/>
                        </a:rPr>
                        <a:t>Chromaticity</a:t>
                      </a:r>
                      <a:endParaRPr lang="ru-RU" sz="1400" b="1" dirty="0">
                        <a:effectLst/>
                        <a:latin typeface="+mn-lt"/>
                        <a:ea typeface="Times New Roman"/>
                      </a:endParaRPr>
                    </a:p>
                  </a:txBody>
                  <a:tcPr marL="68580" marR="68580" marT="0" marB="0"/>
                </a:tc>
                <a:tc>
                  <a:txBody>
                    <a:bodyPr/>
                    <a:lstStyle/>
                    <a:p>
                      <a:pPr algn="ctr">
                        <a:spcBef>
                          <a:spcPts val="100"/>
                        </a:spcBef>
                        <a:spcAft>
                          <a:spcPts val="100"/>
                        </a:spcAft>
                      </a:pPr>
                      <a:r>
                        <a:rPr lang="en-GB" sz="1400" b="1" kern="800" dirty="0">
                          <a:effectLst/>
                          <a:latin typeface="+mn-lt"/>
                        </a:rPr>
                        <a:t>-16.9 / -12.9</a:t>
                      </a:r>
                      <a:endParaRPr lang="ru-RU" sz="1400" b="1" dirty="0">
                        <a:effectLst/>
                        <a:latin typeface="+mn-lt"/>
                        <a:ea typeface="Times New Roman"/>
                      </a:endParaRPr>
                    </a:p>
                  </a:txBody>
                  <a:tcPr marL="68580" marR="68580" marT="0" marB="0"/>
                </a:tc>
                <a:tc vMerge="1">
                  <a:txBody>
                    <a:bodyPr/>
                    <a:lstStyle/>
                    <a:p>
                      <a:pPr algn="ctr">
                        <a:spcBef>
                          <a:spcPts val="100"/>
                        </a:spcBef>
                        <a:spcAft>
                          <a:spcPts val="100"/>
                        </a:spcAft>
                      </a:pPr>
                      <a:endParaRPr lang="ru-RU" sz="1800" dirty="0">
                        <a:effectLst/>
                        <a:latin typeface="+mn-lt"/>
                        <a:ea typeface="Times New Roman"/>
                      </a:endParaRPr>
                    </a:p>
                  </a:txBody>
                  <a:tcPr marL="68580" marR="68580" marT="0" marB="0"/>
                </a:tc>
                <a:tc>
                  <a:txBody>
                    <a:bodyPr/>
                    <a:lstStyle/>
                    <a:p>
                      <a:pPr algn="ctr">
                        <a:spcBef>
                          <a:spcPts val="100"/>
                        </a:spcBef>
                        <a:spcAft>
                          <a:spcPts val="100"/>
                        </a:spcAft>
                      </a:pPr>
                      <a:r>
                        <a:rPr lang="en-US" sz="1400" b="1" dirty="0">
                          <a:effectLst/>
                          <a:latin typeface="+mn-lt"/>
                          <a:ea typeface="Times New Roman"/>
                        </a:rPr>
                        <a:t>-29.3 / 27.0</a:t>
                      </a:r>
                      <a:endParaRPr lang="ru-RU" sz="1400" b="1" dirty="0">
                        <a:effectLst/>
                        <a:latin typeface="+mn-lt"/>
                        <a:ea typeface="Times New Roman"/>
                      </a:endParaRPr>
                    </a:p>
                  </a:txBody>
                  <a:tcPr marL="68580" marR="68580" marT="0" marB="0"/>
                </a:tc>
              </a:tr>
            </a:tbl>
          </a:graphicData>
        </a:graphic>
      </p:graphicFrame>
      <p:sp>
        <p:nvSpPr>
          <p:cNvPr id="7" name="Прямоугольник 6"/>
          <p:cNvSpPr/>
          <p:nvPr/>
        </p:nvSpPr>
        <p:spPr>
          <a:xfrm>
            <a:off x="6372199" y="2060848"/>
            <a:ext cx="955711" cy="400110"/>
          </a:xfrm>
          <a:prstGeom prst="rect">
            <a:avLst/>
          </a:prstGeom>
        </p:spPr>
        <p:txBody>
          <a:bodyPr wrap="none">
            <a:spAutoFit/>
          </a:bodyPr>
          <a:lstStyle/>
          <a:p>
            <a:r>
              <a:rPr lang="en-GB" sz="2000" dirty="0">
                <a:solidFill>
                  <a:prstClr val="black"/>
                </a:solidFill>
                <a:latin typeface="Arial" pitchFamily="34" charset="0"/>
                <a:cs typeface="Arial" pitchFamily="34" charset="0"/>
              </a:rPr>
              <a:t>KSSR </a:t>
            </a:r>
            <a:endParaRPr lang="ru-RU" sz="2000" dirty="0">
              <a:solidFill>
                <a:prstClr val="black"/>
              </a:solidFill>
              <a:latin typeface="Arial" pitchFamily="34" charset="0"/>
              <a:cs typeface="Arial" pitchFamily="34" charset="0"/>
            </a:endParaRPr>
          </a:p>
        </p:txBody>
      </p:sp>
      <p:sp>
        <p:nvSpPr>
          <p:cNvPr id="8" name="Прямоугольник 7"/>
          <p:cNvSpPr/>
          <p:nvPr/>
        </p:nvSpPr>
        <p:spPr>
          <a:xfrm>
            <a:off x="7668343" y="2060848"/>
            <a:ext cx="1112805" cy="400110"/>
          </a:xfrm>
          <a:prstGeom prst="rect">
            <a:avLst/>
          </a:prstGeom>
        </p:spPr>
        <p:txBody>
          <a:bodyPr wrap="none">
            <a:spAutoFit/>
          </a:bodyPr>
          <a:lstStyle/>
          <a:p>
            <a:r>
              <a:rPr lang="en-GB" sz="2000" dirty="0">
                <a:solidFill>
                  <a:prstClr val="black"/>
                </a:solidFill>
                <a:latin typeface="Arial" pitchFamily="34" charset="0"/>
                <a:cs typeface="Arial" pitchFamily="34" charset="0"/>
              </a:rPr>
              <a:t>KSSR-2</a:t>
            </a:r>
            <a:endParaRPr lang="ru-RU" sz="2000" dirty="0">
              <a:solidFill>
                <a:prstClr val="black"/>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D6A4A59-4239-453A-B4D2-F0F217CA3E0E}" type="slidenum">
              <a:rPr lang="ru-RU" smtClean="0">
                <a:solidFill>
                  <a:prstClr val="black">
                    <a:tint val="75000"/>
                  </a:prstClr>
                </a:solidFill>
              </a:rPr>
              <a:pPr/>
              <a:t>15</a:t>
            </a:fld>
            <a:endParaRPr lang="ru-RU">
              <a:solidFill>
                <a:prstClr val="black">
                  <a:tint val="75000"/>
                </a:prst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797152"/>
            <a:ext cx="3779118" cy="157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71111" y="1012086"/>
            <a:ext cx="799578" cy="369332"/>
          </a:xfrm>
          <a:prstGeom prst="rect">
            <a:avLst/>
          </a:prstGeom>
          <a:noFill/>
        </p:spPr>
        <p:txBody>
          <a:bodyPr wrap="none" rtlCol="0">
            <a:spAutoFit/>
          </a:bodyPr>
          <a:lstStyle/>
          <a:p>
            <a:r>
              <a:rPr lang="en-US" b="1" dirty="0" smtClean="0">
                <a:solidFill>
                  <a:prstClr val="black"/>
                </a:solidFill>
              </a:rPr>
              <a:t>MDBA</a:t>
            </a:r>
            <a:endParaRPr lang="ru-RU" b="1" dirty="0">
              <a:solidFill>
                <a:prstClr val="black"/>
              </a:solidFill>
            </a:endParaRPr>
          </a:p>
        </p:txBody>
      </p:sp>
      <p:sp>
        <p:nvSpPr>
          <p:cNvPr id="12" name="TextBox 11"/>
          <p:cNvSpPr txBox="1"/>
          <p:nvPr/>
        </p:nvSpPr>
        <p:spPr>
          <a:xfrm>
            <a:off x="2483767" y="4041770"/>
            <a:ext cx="763351" cy="369332"/>
          </a:xfrm>
          <a:prstGeom prst="rect">
            <a:avLst/>
          </a:prstGeom>
          <a:noFill/>
        </p:spPr>
        <p:txBody>
          <a:bodyPr wrap="none" rtlCol="0">
            <a:spAutoFit/>
          </a:bodyPr>
          <a:lstStyle/>
          <a:p>
            <a:r>
              <a:rPr lang="en-US" b="1" dirty="0" smtClean="0">
                <a:solidFill>
                  <a:prstClr val="black"/>
                </a:solidFill>
              </a:rPr>
              <a:t>MTB</a:t>
            </a:r>
            <a:r>
              <a:rPr lang="en-US" dirty="0" smtClean="0">
                <a:solidFill>
                  <a:prstClr val="black"/>
                </a:solidFill>
              </a:rPr>
              <a:t>A</a:t>
            </a:r>
            <a:endParaRPr lang="ru-RU" dirty="0">
              <a:solidFill>
                <a:prstClr val="black"/>
              </a:solidFill>
            </a:endParaRPr>
          </a:p>
        </p:txBody>
      </p:sp>
    </p:spTree>
    <p:extLst>
      <p:ext uri="{BB962C8B-B14F-4D97-AF65-F5344CB8AC3E}">
        <p14:creationId xmlns:p14="http://schemas.microsoft.com/office/powerpoint/2010/main" val="4257563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1574C6CB-AE28-4AB3-B616-49FBEA28190D}" type="slidenum">
              <a:rPr lang="en-US" smtClean="0">
                <a:solidFill>
                  <a:prstClr val="black">
                    <a:tint val="75000"/>
                  </a:prstClr>
                </a:solidFill>
              </a:rPr>
              <a:pPr/>
              <a:t>16</a:t>
            </a:fld>
            <a:endParaRPr lang="en-US">
              <a:solidFill>
                <a:prstClr val="black">
                  <a:tint val="75000"/>
                </a:prstClr>
              </a:solidFill>
            </a:endParaRPr>
          </a:p>
        </p:txBody>
      </p:sp>
      <p:pic>
        <p:nvPicPr>
          <p:cNvPr id="2051"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640397" cy="510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681236"/>
            <a:ext cx="7992888" cy="400110"/>
          </a:xfrm>
          <a:prstGeom prst="rect">
            <a:avLst/>
          </a:prstGeom>
        </p:spPr>
        <p:txBody>
          <a:bodyPr wrap="square">
            <a:spAutoFit/>
          </a:bodyPr>
          <a:lstStyle/>
          <a:p>
            <a:r>
              <a:rPr lang="en-US" sz="2000" b="1" dirty="0"/>
              <a:t>Parameters of the </a:t>
            </a:r>
            <a:r>
              <a:rPr lang="en-US" sz="2000" b="1" dirty="0" err="1"/>
              <a:t>Kurchatov`s</a:t>
            </a:r>
            <a:r>
              <a:rPr lang="en-US" sz="2000" b="1" dirty="0"/>
              <a:t> SR source before and after modernization</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 y="-65941"/>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3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92696"/>
            <a:ext cx="6624736" cy="490066"/>
          </a:xfrm>
        </p:spPr>
        <p:txBody>
          <a:bodyPr>
            <a:normAutofit/>
          </a:bodyPr>
          <a:lstStyle/>
          <a:p>
            <a:r>
              <a:rPr lang="en-GB" sz="2400" b="1" dirty="0" smtClean="0"/>
              <a:t>Man Ring – KSSR-2 Project </a:t>
            </a:r>
            <a:r>
              <a:rPr lang="en-GB" sz="2400" b="1" dirty="0"/>
              <a:t>work</a:t>
            </a:r>
            <a:endParaRPr lang="ru-RU" sz="2400" b="1" dirty="0"/>
          </a:p>
        </p:txBody>
      </p:sp>
      <p:sp>
        <p:nvSpPr>
          <p:cNvPr id="3" name="Объект 2"/>
          <p:cNvSpPr>
            <a:spLocks noGrp="1"/>
          </p:cNvSpPr>
          <p:nvPr>
            <p:ph idx="1"/>
          </p:nvPr>
        </p:nvSpPr>
        <p:spPr>
          <a:xfrm>
            <a:off x="251940" y="1196752"/>
            <a:ext cx="8581943" cy="5251187"/>
          </a:xfrm>
        </p:spPr>
        <p:txBody>
          <a:bodyPr>
            <a:normAutofit/>
          </a:bodyPr>
          <a:lstStyle/>
          <a:p>
            <a:r>
              <a:rPr lang="en-US" sz="1600" dirty="0" smtClean="0"/>
              <a:t> </a:t>
            </a:r>
            <a:endParaRPr lang="en-US" sz="1600" b="1" dirty="0"/>
          </a:p>
        </p:txBody>
      </p:sp>
      <p:sp>
        <p:nvSpPr>
          <p:cNvPr id="4" name="Номер слайда 3"/>
          <p:cNvSpPr>
            <a:spLocks noGrp="1"/>
          </p:cNvSpPr>
          <p:nvPr>
            <p:ph type="sldNum" sz="quarter" idx="12"/>
          </p:nvPr>
        </p:nvSpPr>
        <p:spPr/>
        <p:txBody>
          <a:bodyPr/>
          <a:lstStyle/>
          <a:p>
            <a:fld id="{7D6A4A59-4239-453A-B4D2-F0F217CA3E0E}" type="slidenum">
              <a:rPr lang="ru-RU" smtClean="0">
                <a:solidFill>
                  <a:prstClr val="black">
                    <a:tint val="75000"/>
                  </a:prstClr>
                </a:solidFill>
              </a:rPr>
              <a:pPr/>
              <a:t>17</a:t>
            </a:fld>
            <a:endParaRPr lang="ru-RU">
              <a:solidFill>
                <a:prstClr val="black">
                  <a:tint val="75000"/>
                </a:prstClr>
              </a:solidFill>
            </a:endParaRPr>
          </a:p>
        </p:txBody>
      </p:sp>
      <p:sp>
        <p:nvSpPr>
          <p:cNvPr id="5" name="Прямоугольник 4"/>
          <p:cNvSpPr/>
          <p:nvPr/>
        </p:nvSpPr>
        <p:spPr>
          <a:xfrm>
            <a:off x="238438" y="1268760"/>
            <a:ext cx="8712968" cy="5355312"/>
          </a:xfrm>
          <a:prstGeom prst="rect">
            <a:avLst/>
          </a:prstGeom>
        </p:spPr>
        <p:txBody>
          <a:bodyPr wrap="square">
            <a:spAutoFit/>
          </a:bodyPr>
          <a:lstStyle/>
          <a:p>
            <a:r>
              <a:rPr lang="en-US" b="1" dirty="0">
                <a:solidFill>
                  <a:prstClr val="black"/>
                </a:solidFill>
              </a:rPr>
              <a:t>During September 2020 - August 2021, optimization of the new brighter magneto-optical structure of the source were continued.</a:t>
            </a:r>
          </a:p>
          <a:p>
            <a:endParaRPr lang="en-US" b="1" dirty="0" smtClean="0">
              <a:solidFill>
                <a:prstClr val="black"/>
              </a:solidFill>
            </a:endParaRPr>
          </a:p>
          <a:p>
            <a:r>
              <a:rPr lang="en-US" b="1" dirty="0" smtClean="0">
                <a:solidFill>
                  <a:prstClr val="black"/>
                </a:solidFill>
              </a:rPr>
              <a:t>The </a:t>
            </a:r>
            <a:r>
              <a:rPr lang="en-US" b="1" dirty="0">
                <a:solidFill>
                  <a:prstClr val="black"/>
                </a:solidFill>
              </a:rPr>
              <a:t>current magneto-optical structure provides:</a:t>
            </a:r>
          </a:p>
          <a:p>
            <a:pPr marL="285750" indent="-285750">
              <a:buFont typeface="Arial" pitchFamily="34" charset="0"/>
              <a:buChar char="•"/>
            </a:pPr>
            <a:r>
              <a:rPr lang="en-US" b="1" dirty="0">
                <a:solidFill>
                  <a:prstClr val="black"/>
                </a:solidFill>
              </a:rPr>
              <a:t>natural </a:t>
            </a:r>
            <a:r>
              <a:rPr lang="en-US" b="1" dirty="0" err="1">
                <a:solidFill>
                  <a:prstClr val="black"/>
                </a:solidFill>
              </a:rPr>
              <a:t>emittance</a:t>
            </a:r>
            <a:r>
              <a:rPr lang="en-US" b="1" dirty="0">
                <a:solidFill>
                  <a:prstClr val="black"/>
                </a:solidFill>
              </a:rPr>
              <a:t> of the electron beam is 2.5 (2.9) nm ∙ rad while maintaining the dynamic aperture with dimensions </a:t>
            </a:r>
            <a:r>
              <a:rPr lang="en-US" b="1" dirty="0" err="1">
                <a:solidFill>
                  <a:prstClr val="black"/>
                </a:solidFill>
              </a:rPr>
              <a:t>HxV</a:t>
            </a:r>
            <a:r>
              <a:rPr lang="en-US" b="1" dirty="0">
                <a:solidFill>
                  <a:prstClr val="black"/>
                </a:solidFill>
              </a:rPr>
              <a:t>=12x8 mm sufficient for injection even in the presence of errors in the position of the magnetic elements at the level of 35-50 microns; </a:t>
            </a:r>
          </a:p>
          <a:p>
            <a:pPr marL="285750" indent="-285750">
              <a:buFont typeface="Arial" pitchFamily="34" charset="0"/>
              <a:buChar char="•"/>
            </a:pPr>
            <a:r>
              <a:rPr lang="en-US" b="1" dirty="0">
                <a:solidFill>
                  <a:prstClr val="black"/>
                </a:solidFill>
              </a:rPr>
              <a:t>k</a:t>
            </a:r>
            <a:r>
              <a:rPr lang="en-US" b="1" dirty="0" smtClean="0">
                <a:solidFill>
                  <a:prstClr val="black"/>
                </a:solidFill>
              </a:rPr>
              <a:t>eeping </a:t>
            </a:r>
            <a:r>
              <a:rPr lang="en-US" b="1" dirty="0">
                <a:solidFill>
                  <a:prstClr val="black"/>
                </a:solidFill>
              </a:rPr>
              <a:t>the positions of the </a:t>
            </a:r>
            <a:r>
              <a:rPr lang="en-US" b="1" dirty="0" smtClean="0">
                <a:solidFill>
                  <a:prstClr val="black"/>
                </a:solidFill>
              </a:rPr>
              <a:t>beam lines </a:t>
            </a:r>
            <a:r>
              <a:rPr lang="en-US" b="1" dirty="0">
                <a:solidFill>
                  <a:prstClr val="black"/>
                </a:solidFill>
              </a:rPr>
              <a:t>for the SR from the bending magnets with an accuracy of fractions of </a:t>
            </a:r>
            <a:r>
              <a:rPr lang="en-US" b="1" dirty="0" smtClean="0">
                <a:solidFill>
                  <a:prstClr val="black"/>
                </a:solidFill>
              </a:rPr>
              <a:t>one </a:t>
            </a:r>
            <a:r>
              <a:rPr lang="en-US" b="1" dirty="0">
                <a:solidFill>
                  <a:prstClr val="black"/>
                </a:solidFill>
              </a:rPr>
              <a:t>millimeter;</a:t>
            </a:r>
          </a:p>
          <a:p>
            <a:pPr marL="285750" indent="-285750">
              <a:buFont typeface="Arial" pitchFamily="34" charset="0"/>
              <a:buChar char="•"/>
            </a:pPr>
            <a:r>
              <a:rPr lang="en-US" b="1" dirty="0">
                <a:solidFill>
                  <a:prstClr val="black"/>
                </a:solidFill>
              </a:rPr>
              <a:t>the </a:t>
            </a:r>
            <a:r>
              <a:rPr lang="en-US" b="1" dirty="0" smtClean="0">
                <a:solidFill>
                  <a:prstClr val="black"/>
                </a:solidFill>
              </a:rPr>
              <a:t>lengths </a:t>
            </a:r>
            <a:r>
              <a:rPr lang="en-US" b="1" dirty="0">
                <a:solidFill>
                  <a:prstClr val="black"/>
                </a:solidFill>
              </a:rPr>
              <a:t>of the straights for setting superconductive wigglers </a:t>
            </a:r>
            <a:r>
              <a:rPr lang="en-US" b="1" dirty="0" smtClean="0">
                <a:solidFill>
                  <a:prstClr val="black"/>
                </a:solidFill>
              </a:rPr>
              <a:t>have </a:t>
            </a:r>
            <a:r>
              <a:rPr lang="en-US" b="1" dirty="0">
                <a:solidFill>
                  <a:prstClr val="black"/>
                </a:solidFill>
              </a:rPr>
              <a:t>been increased from 3m to </a:t>
            </a:r>
            <a:r>
              <a:rPr lang="en-US" b="1" dirty="0" smtClean="0">
                <a:solidFill>
                  <a:prstClr val="black"/>
                </a:solidFill>
              </a:rPr>
              <a:t>3.5m;</a:t>
            </a:r>
          </a:p>
          <a:p>
            <a:pPr marL="285750" indent="-285750">
              <a:buFont typeface="Arial" pitchFamily="34" charset="0"/>
              <a:buChar char="•"/>
            </a:pPr>
            <a:r>
              <a:rPr lang="en-US" b="1" dirty="0" smtClean="0">
                <a:solidFill>
                  <a:prstClr val="black"/>
                </a:solidFill>
              </a:rPr>
              <a:t>the </a:t>
            </a:r>
            <a:r>
              <a:rPr lang="en-US" b="1" dirty="0">
                <a:solidFill>
                  <a:prstClr val="black"/>
                </a:solidFill>
              </a:rPr>
              <a:t>length of the straights intended for the injection of the electron beam decreased from 3m to 2.6m.</a:t>
            </a:r>
          </a:p>
          <a:p>
            <a:endParaRPr lang="en-US" b="1" dirty="0">
              <a:solidFill>
                <a:prstClr val="black"/>
              </a:solidFill>
            </a:endParaRPr>
          </a:p>
          <a:p>
            <a:r>
              <a:rPr lang="en-US" b="1" dirty="0">
                <a:solidFill>
                  <a:prstClr val="black"/>
                </a:solidFill>
              </a:rPr>
              <a:t>Such a redistribution of the lengths of </a:t>
            </a:r>
            <a:r>
              <a:rPr lang="en-US" b="1" dirty="0" smtClean="0">
                <a:solidFill>
                  <a:prstClr val="black"/>
                </a:solidFill>
              </a:rPr>
              <a:t>straight sections </a:t>
            </a:r>
            <a:r>
              <a:rPr lang="en-US" b="1" dirty="0">
                <a:solidFill>
                  <a:prstClr val="black"/>
                </a:solidFill>
              </a:rPr>
              <a:t>is a payment for a significant decrease </a:t>
            </a:r>
            <a:r>
              <a:rPr lang="en-US" b="1" dirty="0" smtClean="0">
                <a:solidFill>
                  <a:prstClr val="black"/>
                </a:solidFill>
              </a:rPr>
              <a:t>of </a:t>
            </a:r>
            <a:r>
              <a:rPr lang="en-US" b="1" dirty="0">
                <a:solidFill>
                  <a:prstClr val="black"/>
                </a:solidFill>
              </a:rPr>
              <a:t>the </a:t>
            </a:r>
            <a:r>
              <a:rPr lang="en-US" b="1" dirty="0" err="1">
                <a:solidFill>
                  <a:prstClr val="black"/>
                </a:solidFill>
              </a:rPr>
              <a:t>emittance</a:t>
            </a:r>
            <a:r>
              <a:rPr lang="en-US" b="1" dirty="0">
                <a:solidFill>
                  <a:prstClr val="black"/>
                </a:solidFill>
              </a:rPr>
              <a:t>. Nevertheless, the length of the 2.6 </a:t>
            </a:r>
            <a:r>
              <a:rPr lang="en-US" b="1" dirty="0" smtClean="0">
                <a:solidFill>
                  <a:prstClr val="black"/>
                </a:solidFill>
              </a:rPr>
              <a:t>m </a:t>
            </a:r>
            <a:r>
              <a:rPr lang="en-US" b="1" dirty="0">
                <a:solidFill>
                  <a:prstClr val="black"/>
                </a:solidFill>
              </a:rPr>
              <a:t>will be quite enough for the installation of </a:t>
            </a:r>
            <a:r>
              <a:rPr lang="en-US" b="1" dirty="0" smtClean="0">
                <a:solidFill>
                  <a:prstClr val="black"/>
                </a:solidFill>
              </a:rPr>
              <a:t>insertion </a:t>
            </a:r>
            <a:r>
              <a:rPr lang="en-US" b="1" dirty="0">
                <a:solidFill>
                  <a:prstClr val="black"/>
                </a:solidFill>
              </a:rPr>
              <a:t>devices, similar to those installed on the main ring at the present time.</a:t>
            </a:r>
          </a:p>
        </p:txBody>
      </p:sp>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8" y="-29304"/>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883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773798"/>
            <a:ext cx="6624736" cy="634082"/>
          </a:xfrm>
        </p:spPr>
        <p:txBody>
          <a:bodyPr>
            <a:noAutofit/>
          </a:bodyPr>
          <a:lstStyle/>
          <a:p>
            <a:r>
              <a:rPr lang="en-US" sz="2000" b="1" dirty="0"/>
              <a:t>Arrangement of KSSR-2 magnets at half of the super- period</a:t>
            </a:r>
            <a:endParaRPr lang="ru-RU" sz="2000" b="1" dirty="0"/>
          </a:p>
        </p:txBody>
      </p:sp>
      <p:sp>
        <p:nvSpPr>
          <p:cNvPr id="4" name="Номер слайда 3"/>
          <p:cNvSpPr>
            <a:spLocks noGrp="1"/>
          </p:cNvSpPr>
          <p:nvPr>
            <p:ph type="sldNum" sz="quarter" idx="12"/>
          </p:nvPr>
        </p:nvSpPr>
        <p:spPr/>
        <p:txBody>
          <a:bodyPr/>
          <a:lstStyle/>
          <a:p>
            <a:fld id="{7D6A4A59-4239-453A-B4D2-F0F217CA3E0E}" type="slidenum">
              <a:rPr lang="ru-RU" smtClean="0">
                <a:solidFill>
                  <a:prstClr val="black">
                    <a:tint val="75000"/>
                  </a:prstClr>
                </a:solidFill>
              </a:rPr>
              <a:pPr/>
              <a:t>18</a:t>
            </a:fld>
            <a:endParaRPr lang="ru-RU">
              <a:solidFill>
                <a:prstClr val="black">
                  <a:tint val="7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0" y="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5" y="1628800"/>
            <a:ext cx="5184575" cy="21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71012" y="4388203"/>
            <a:ext cx="8424936" cy="2092881"/>
          </a:xfrm>
          <a:prstGeom prst="rect">
            <a:avLst/>
          </a:prstGeom>
        </p:spPr>
        <p:txBody>
          <a:bodyPr wrap="square">
            <a:spAutoFit/>
          </a:bodyPr>
          <a:lstStyle/>
          <a:p>
            <a:endParaRPr lang="en-US" sz="1400" dirty="0"/>
          </a:p>
          <a:p>
            <a:r>
              <a:rPr lang="en-US" sz="2400" b="1" dirty="0"/>
              <a:t>All magnetic elements will be made of non-laminated soft magnetic iron (Armco). The minimum area of ​​good field in all magnets is ± 10 mm horizontally and ± 5 mm </a:t>
            </a:r>
            <a:r>
              <a:rPr lang="en-US" sz="2400" b="1" dirty="0" smtClean="0"/>
              <a:t>vertically </a:t>
            </a:r>
            <a:r>
              <a:rPr lang="en-US" sz="2400" b="1" dirty="0" err="1" smtClean="0"/>
              <a:t>accordinally</a:t>
            </a:r>
            <a:r>
              <a:rPr lang="en-US" sz="2400" b="1" dirty="0" smtClean="0"/>
              <a:t> with DA.</a:t>
            </a:r>
            <a:endParaRPr lang="en-US" sz="2400" b="1" dirty="0"/>
          </a:p>
          <a:p>
            <a:endParaRPr lang="en-US" sz="2000" b="1" dirty="0"/>
          </a:p>
        </p:txBody>
      </p:sp>
      <p:sp>
        <p:nvSpPr>
          <p:cNvPr id="6" name="Прямоугольник 5"/>
          <p:cNvSpPr/>
          <p:nvPr/>
        </p:nvSpPr>
        <p:spPr>
          <a:xfrm>
            <a:off x="5292080" y="1628800"/>
            <a:ext cx="3744416" cy="2800767"/>
          </a:xfrm>
          <a:prstGeom prst="rect">
            <a:avLst/>
          </a:prstGeom>
        </p:spPr>
        <p:txBody>
          <a:bodyPr wrap="square">
            <a:spAutoFit/>
          </a:bodyPr>
          <a:lstStyle/>
          <a:p>
            <a:pPr lvl="0"/>
            <a:r>
              <a:rPr lang="en-US" sz="1600" b="1" dirty="0">
                <a:solidFill>
                  <a:prstClr val="black"/>
                </a:solidFill>
              </a:rPr>
              <a:t>6 super-periods</a:t>
            </a:r>
          </a:p>
          <a:p>
            <a:pPr lvl="0"/>
            <a:endParaRPr lang="en-US" sz="1600" b="1" dirty="0">
              <a:solidFill>
                <a:prstClr val="black"/>
              </a:solidFill>
            </a:endParaRPr>
          </a:p>
          <a:p>
            <a:pPr lvl="0"/>
            <a:r>
              <a:rPr lang="en-US" sz="1600" b="1" dirty="0">
                <a:solidFill>
                  <a:prstClr val="black"/>
                </a:solidFill>
              </a:rPr>
              <a:t>1/2 </a:t>
            </a:r>
            <a:r>
              <a:rPr lang="en-US" sz="1600" b="1" dirty="0" err="1">
                <a:solidFill>
                  <a:prstClr val="black"/>
                </a:solidFill>
              </a:rPr>
              <a:t>superperiod</a:t>
            </a:r>
            <a:r>
              <a:rPr lang="en-US" sz="1600" b="1" dirty="0">
                <a:solidFill>
                  <a:prstClr val="black"/>
                </a:solidFill>
              </a:rPr>
              <a:t>: </a:t>
            </a:r>
            <a:endParaRPr lang="en-US" sz="1600" b="1" dirty="0" smtClean="0">
              <a:solidFill>
                <a:prstClr val="black"/>
              </a:solidFill>
            </a:endParaRPr>
          </a:p>
          <a:p>
            <a:pPr lvl="0"/>
            <a:r>
              <a:rPr lang="en-US" sz="1600" b="1" dirty="0" smtClean="0">
                <a:solidFill>
                  <a:prstClr val="black"/>
                </a:solidFill>
              </a:rPr>
              <a:t>3 </a:t>
            </a:r>
            <a:r>
              <a:rPr lang="en-US" sz="1600" b="1" dirty="0">
                <a:solidFill>
                  <a:prstClr val="black"/>
                </a:solidFill>
              </a:rPr>
              <a:t>dipole magnets with a field of 2 </a:t>
            </a:r>
            <a:r>
              <a:rPr lang="en-US" sz="1600" b="1" dirty="0" smtClean="0">
                <a:solidFill>
                  <a:prstClr val="black"/>
                </a:solidFill>
              </a:rPr>
              <a:t>T: </a:t>
            </a:r>
          </a:p>
          <a:p>
            <a:pPr lvl="0"/>
            <a:r>
              <a:rPr lang="en-US" sz="1600" b="1" dirty="0" smtClean="0">
                <a:solidFill>
                  <a:prstClr val="black"/>
                </a:solidFill>
              </a:rPr>
              <a:t>4 dipoles - defocusing </a:t>
            </a:r>
            <a:r>
              <a:rPr lang="en-US" sz="1600" b="1" dirty="0" err="1" smtClean="0">
                <a:solidFill>
                  <a:prstClr val="black"/>
                </a:solidFill>
              </a:rPr>
              <a:t>quadrupoles</a:t>
            </a:r>
            <a:r>
              <a:rPr lang="en-US" sz="1600" b="1" dirty="0" smtClean="0">
                <a:solidFill>
                  <a:prstClr val="black"/>
                </a:solidFill>
              </a:rPr>
              <a:t> (DQ, </a:t>
            </a:r>
            <a:r>
              <a:rPr lang="en-US" sz="1600" b="1" dirty="0">
                <a:solidFill>
                  <a:prstClr val="black"/>
                </a:solidFill>
              </a:rPr>
              <a:t>type </a:t>
            </a:r>
            <a:r>
              <a:rPr lang="en-US" sz="1600" b="1" dirty="0" smtClean="0">
                <a:solidFill>
                  <a:prstClr val="black"/>
                </a:solidFill>
              </a:rPr>
              <a:t>1); </a:t>
            </a:r>
          </a:p>
          <a:p>
            <a:pPr lvl="0"/>
            <a:r>
              <a:rPr lang="en-US" sz="1600" b="1" dirty="0" smtClean="0">
                <a:solidFill>
                  <a:prstClr val="black"/>
                </a:solidFill>
              </a:rPr>
              <a:t>4 anti-bend dipoles- focusing </a:t>
            </a:r>
            <a:r>
              <a:rPr lang="en-US" sz="1600" b="1" dirty="0" err="1" smtClean="0">
                <a:solidFill>
                  <a:prstClr val="black"/>
                </a:solidFill>
              </a:rPr>
              <a:t>quadrupoles</a:t>
            </a:r>
            <a:r>
              <a:rPr lang="en-US" sz="1600" b="1" dirty="0" smtClean="0">
                <a:solidFill>
                  <a:prstClr val="black"/>
                </a:solidFill>
              </a:rPr>
              <a:t> (DF, type </a:t>
            </a:r>
            <a:r>
              <a:rPr lang="en-US" sz="1600" b="1" dirty="0">
                <a:solidFill>
                  <a:prstClr val="black"/>
                </a:solidFill>
              </a:rPr>
              <a:t>2</a:t>
            </a:r>
            <a:r>
              <a:rPr lang="en-US" sz="1600" b="1" dirty="0" smtClean="0">
                <a:solidFill>
                  <a:prstClr val="black"/>
                </a:solidFill>
              </a:rPr>
              <a:t>); </a:t>
            </a:r>
          </a:p>
          <a:p>
            <a:pPr lvl="0"/>
            <a:r>
              <a:rPr lang="en-US" sz="1600" b="1" dirty="0" smtClean="0">
                <a:solidFill>
                  <a:prstClr val="black"/>
                </a:solidFill>
              </a:rPr>
              <a:t>4 standard </a:t>
            </a:r>
            <a:r>
              <a:rPr lang="en-US" sz="1600" b="1" dirty="0" err="1" smtClean="0">
                <a:solidFill>
                  <a:prstClr val="black"/>
                </a:solidFill>
              </a:rPr>
              <a:t>quadrupoles</a:t>
            </a:r>
            <a:r>
              <a:rPr lang="en-US" sz="1600" b="1" dirty="0" smtClean="0">
                <a:solidFill>
                  <a:prstClr val="black"/>
                </a:solidFill>
              </a:rPr>
              <a:t>; </a:t>
            </a:r>
          </a:p>
          <a:p>
            <a:pPr lvl="0"/>
            <a:r>
              <a:rPr lang="en-US" sz="1600" b="1" dirty="0" smtClean="0">
                <a:solidFill>
                  <a:prstClr val="black"/>
                </a:solidFill>
              </a:rPr>
              <a:t>6 </a:t>
            </a:r>
            <a:r>
              <a:rPr lang="en-US" sz="1600" b="1" dirty="0">
                <a:solidFill>
                  <a:prstClr val="black"/>
                </a:solidFill>
              </a:rPr>
              <a:t>chromatic </a:t>
            </a:r>
            <a:r>
              <a:rPr lang="en-US" sz="1600" b="1" dirty="0" err="1" smtClean="0">
                <a:solidFill>
                  <a:prstClr val="black"/>
                </a:solidFill>
              </a:rPr>
              <a:t>sextupoles</a:t>
            </a:r>
            <a:r>
              <a:rPr lang="en-US" sz="1600" b="1" dirty="0" smtClean="0">
                <a:solidFill>
                  <a:prstClr val="black"/>
                </a:solidFill>
              </a:rPr>
              <a:t>; </a:t>
            </a:r>
          </a:p>
          <a:p>
            <a:pPr lvl="0"/>
            <a:r>
              <a:rPr lang="en-US" sz="1600" b="1" dirty="0" smtClean="0">
                <a:solidFill>
                  <a:prstClr val="black"/>
                </a:solidFill>
              </a:rPr>
              <a:t>2 </a:t>
            </a:r>
            <a:r>
              <a:rPr lang="en-US" sz="1600" b="1" dirty="0">
                <a:solidFill>
                  <a:prstClr val="black"/>
                </a:solidFill>
              </a:rPr>
              <a:t>harmonic </a:t>
            </a:r>
            <a:r>
              <a:rPr lang="en-US" sz="1600" b="1" dirty="0" err="1" smtClean="0">
                <a:solidFill>
                  <a:prstClr val="black"/>
                </a:solidFill>
              </a:rPr>
              <a:t>sextupoles</a:t>
            </a:r>
            <a:r>
              <a:rPr lang="en-US" sz="1600" b="1" dirty="0" smtClean="0">
                <a:solidFill>
                  <a:prstClr val="black"/>
                </a:solidFill>
              </a:rPr>
              <a:t> </a:t>
            </a:r>
            <a:r>
              <a:rPr lang="en-US" sz="1600" b="1" dirty="0">
                <a:solidFill>
                  <a:prstClr val="black"/>
                </a:solidFill>
              </a:rPr>
              <a:t>and 2 </a:t>
            </a:r>
            <a:r>
              <a:rPr lang="en-US" sz="1600" b="1" dirty="0" err="1" smtClean="0">
                <a:solidFill>
                  <a:prstClr val="black"/>
                </a:solidFill>
              </a:rPr>
              <a:t>octupoles</a:t>
            </a:r>
            <a:r>
              <a:rPr lang="en-US" sz="1600" b="1" dirty="0" smtClean="0">
                <a:solidFill>
                  <a:prstClr val="black"/>
                </a:solidFill>
              </a:rPr>
              <a:t>.</a:t>
            </a:r>
            <a:endParaRPr lang="en-US" sz="1600" b="1" dirty="0">
              <a:solidFill>
                <a:prstClr val="black"/>
              </a:solidFill>
            </a:endParaRPr>
          </a:p>
        </p:txBody>
      </p:sp>
    </p:spTree>
    <p:extLst>
      <p:ext uri="{BB962C8B-B14F-4D97-AF65-F5344CB8AC3E}">
        <p14:creationId xmlns:p14="http://schemas.microsoft.com/office/powerpoint/2010/main" val="3705967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164" y="692696"/>
            <a:ext cx="8229600" cy="792088"/>
          </a:xfrm>
        </p:spPr>
        <p:txBody>
          <a:bodyPr>
            <a:normAutofit fontScale="90000"/>
          </a:bodyPr>
          <a:lstStyle/>
          <a:p>
            <a:r>
              <a:rPr lang="en-US" sz="2400" b="1" dirty="0"/>
              <a:t>SR parameters </a:t>
            </a:r>
            <a:r>
              <a:rPr lang="en-US" sz="2400" b="1" dirty="0" smtClean="0"/>
              <a:t>comparison of old and new </a:t>
            </a:r>
            <a:r>
              <a:rPr lang="en-US" sz="2400" b="1" dirty="0"/>
              <a:t>structures </a:t>
            </a:r>
            <a:r>
              <a:rPr lang="en-US" sz="2400" b="1" dirty="0" smtClean="0"/>
              <a:t/>
            </a:r>
            <a:br>
              <a:rPr lang="en-US" sz="2400" b="1" dirty="0" smtClean="0"/>
            </a:br>
            <a:r>
              <a:rPr lang="en-US" sz="2400" b="1" dirty="0" smtClean="0"/>
              <a:t>at 2 .5 </a:t>
            </a:r>
            <a:r>
              <a:rPr lang="en-US" sz="2400" b="1" dirty="0" err="1" smtClean="0"/>
              <a:t>GeV</a:t>
            </a:r>
            <a:r>
              <a:rPr lang="en-US" sz="2400" b="1" dirty="0" smtClean="0"/>
              <a:t>, 100 mA</a:t>
            </a:r>
            <a:endParaRPr lang="ru-RU" sz="2400" b="1" dirty="0"/>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19</a:t>
            </a:fld>
            <a:endParaRPr lang="ru-RU">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4185731" cy="315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239" y="1772816"/>
            <a:ext cx="352839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46239" y="4679740"/>
            <a:ext cx="3263224" cy="369332"/>
          </a:xfrm>
          <a:prstGeom prst="rect">
            <a:avLst/>
          </a:prstGeom>
          <a:noFill/>
        </p:spPr>
        <p:txBody>
          <a:bodyPr wrap="square" rtlCol="0">
            <a:spAutoFit/>
          </a:bodyPr>
          <a:lstStyle/>
          <a:p>
            <a:r>
              <a:rPr lang="en-US" b="1" dirty="0" smtClean="0"/>
              <a:t>Old storage ring: ~1.03*10^16</a:t>
            </a:r>
            <a:endParaRPr lang="ru-RU" b="1" dirty="0"/>
          </a:p>
        </p:txBody>
      </p:sp>
      <p:sp>
        <p:nvSpPr>
          <p:cNvPr id="5" name="Прямоугольник 4"/>
          <p:cNvSpPr/>
          <p:nvPr/>
        </p:nvSpPr>
        <p:spPr>
          <a:xfrm>
            <a:off x="1442077" y="4679740"/>
            <a:ext cx="3240360" cy="369332"/>
          </a:xfrm>
          <a:prstGeom prst="rect">
            <a:avLst/>
          </a:prstGeom>
        </p:spPr>
        <p:txBody>
          <a:bodyPr wrap="square">
            <a:spAutoFit/>
          </a:bodyPr>
          <a:lstStyle/>
          <a:p>
            <a:r>
              <a:rPr lang="en-GB" b="1" dirty="0" smtClean="0"/>
              <a:t>New </a:t>
            </a:r>
            <a:r>
              <a:rPr lang="en-GB" b="1" dirty="0"/>
              <a:t>storage </a:t>
            </a:r>
            <a:r>
              <a:rPr lang="en-GB" b="1" dirty="0" smtClean="0"/>
              <a:t>ring:  </a:t>
            </a:r>
            <a:r>
              <a:rPr lang="en-US" b="1" dirty="0" smtClean="0"/>
              <a:t>~</a:t>
            </a:r>
            <a:r>
              <a:rPr lang="en-GB" b="1" dirty="0" smtClean="0"/>
              <a:t>3*10^17</a:t>
            </a:r>
            <a:endParaRPr lang="en-GB" b="1"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4" y="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43746" y="5157192"/>
            <a:ext cx="8476726" cy="1569660"/>
          </a:xfrm>
          <a:prstGeom prst="rect">
            <a:avLst/>
          </a:prstGeom>
        </p:spPr>
        <p:txBody>
          <a:bodyPr wrap="square">
            <a:spAutoFit/>
          </a:bodyPr>
          <a:lstStyle/>
          <a:p>
            <a:pPr lvl="0">
              <a:defRPr/>
            </a:pPr>
            <a:r>
              <a:rPr kumimoji="0" lang="en-US" sz="1600" b="1" i="0" u="none" strike="noStrike" kern="0" cap="none" spc="0" normalizeH="0" baseline="0" noProof="0" dirty="0" smtClean="0">
                <a:ln>
                  <a:noFill/>
                </a:ln>
                <a:solidFill>
                  <a:prstClr val="black"/>
                </a:solidFill>
                <a:effectLst/>
                <a:uLnTx/>
                <a:uFillTx/>
              </a:rPr>
              <a:t>Note that the transition from modified DBA structure, available in the operating SR source "Siberia-2", to modified TBA  structure in the new </a:t>
            </a:r>
            <a:r>
              <a:rPr lang="en-US" sz="1600" b="1" kern="0" dirty="0" smtClean="0">
                <a:solidFill>
                  <a:prstClr val="black"/>
                </a:solidFill>
              </a:rPr>
              <a:t>KSRS </a:t>
            </a:r>
            <a:r>
              <a:rPr kumimoji="0" lang="en-US" sz="1600" b="1" i="0" u="none" strike="noStrike" kern="0" cap="none" spc="0" normalizeH="0" baseline="0" noProof="0" dirty="0" smtClean="0">
                <a:ln>
                  <a:noFill/>
                </a:ln>
                <a:solidFill>
                  <a:prstClr val="black"/>
                </a:solidFill>
                <a:effectLst/>
                <a:uLnTx/>
                <a:uFillTx/>
              </a:rPr>
              <a:t>, creates an additional advantage, allowing, in principle, to increase the number of SR beam lines from bending magnets by one and a half times. Another new feature (advantage) of the new structure is the "zeroing" of the dispersion function in all long (from 2.5 m) straight sections, which also allows increasing the number of special emitters on the ring.</a:t>
            </a:r>
            <a:endParaRPr kumimoji="0" lang="ru-RU" sz="16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65573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5929477" y="1152931"/>
            <a:ext cx="3173917" cy="5084381"/>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63500" algn="ctr" rotWithShape="0">
              <a:prstClr val="black">
                <a:alpha val="40000"/>
              </a:prstClr>
            </a:outerShdw>
          </a:effectLst>
        </p:spPr>
      </p:pic>
      <p:pic>
        <p:nvPicPr>
          <p:cNvPr id="19" name="Picture 5"/>
          <p:cNvPicPr>
            <a:picLocks noChangeAspect="1" noChangeArrowheads="1"/>
          </p:cNvPicPr>
          <p:nvPr/>
        </p:nvPicPr>
        <p:blipFill>
          <a:blip r:embed="rId4" cstate="print"/>
          <a:srcRect/>
          <a:stretch>
            <a:fillRect/>
          </a:stretch>
        </p:blipFill>
        <p:spPr bwMode="auto">
          <a:xfrm>
            <a:off x="54236" y="4104073"/>
            <a:ext cx="2853457" cy="2133237"/>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63500" algn="ctr" rotWithShape="0">
              <a:prstClr val="black">
                <a:alpha val="40000"/>
              </a:prstClr>
            </a:outerShdw>
          </a:effectLst>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35" y="1152931"/>
            <a:ext cx="5819329" cy="2889233"/>
          </a:xfrm>
          <a:prstGeom prst="rect">
            <a:avLst/>
          </a:prstGeom>
          <a:noFill/>
          <a:ln>
            <a:noFill/>
          </a:ln>
          <a:effectLst>
            <a:outerShdw blurRad="63500" algn="ctr"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Содержимое 6" descr="Изображение 006.jpg"/>
          <p:cNvPicPr>
            <a:picLocks noChangeAspect="1"/>
          </p:cNvPicPr>
          <p:nvPr/>
        </p:nvPicPr>
        <p:blipFill>
          <a:blip r:embed="rId6" cstate="print"/>
          <a:stretch>
            <a:fillRect/>
          </a:stretch>
        </p:blipFill>
        <p:spPr>
          <a:xfrm>
            <a:off x="3029249" y="4104074"/>
            <a:ext cx="2844316" cy="213323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63500" algn="ctr" rotWithShape="0">
              <a:prstClr val="black">
                <a:alpha val="40000"/>
              </a:prstClr>
            </a:outerShdw>
          </a:effectLst>
        </p:spPr>
      </p:pic>
      <p:pic>
        <p:nvPicPr>
          <p:cNvPr id="4" name="Рисунок 3">
            <a:extLst>
              <a:ext uri="{FF2B5EF4-FFF2-40B4-BE49-F238E27FC236}">
                <a16:creationId xmlns="" xmlns:a16="http://schemas.microsoft.com/office/drawing/2014/main" id="{A50322BD-741A-974A-92D8-4C4D9709BE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72177"/>
            <a:ext cx="9144000" cy="836543"/>
          </a:xfrm>
          <a:prstGeom prst="rect">
            <a:avLst/>
          </a:prstGeom>
        </p:spPr>
      </p:pic>
      <p:sp>
        <p:nvSpPr>
          <p:cNvPr id="2" name="Заголовок 1"/>
          <p:cNvSpPr>
            <a:spLocks noGrp="1"/>
          </p:cNvSpPr>
          <p:nvPr>
            <p:ph type="title"/>
          </p:nvPr>
        </p:nvSpPr>
        <p:spPr>
          <a:xfrm>
            <a:off x="683568" y="24869"/>
            <a:ext cx="8460432" cy="548680"/>
          </a:xfrm>
        </p:spPr>
        <p:txBody>
          <a:bodyPr>
            <a:normAutofit fontScale="90000"/>
          </a:bodyPr>
          <a:lstStyle/>
          <a:p>
            <a:r>
              <a:rPr lang="en-US" sz="3600" b="1" dirty="0" smtClean="0">
                <a:ln>
                  <a:solidFill>
                    <a:schemeClr val="tx1"/>
                  </a:solidFill>
                </a:ln>
              </a:rPr>
              <a:t>KSRS-1 </a:t>
            </a:r>
            <a:r>
              <a:rPr lang="en-US" sz="3600" b="1" dirty="0" err="1" smtClean="0">
                <a:ln>
                  <a:solidFill>
                    <a:schemeClr val="tx1"/>
                  </a:solidFill>
                </a:ln>
              </a:rPr>
              <a:t>Overvew</a:t>
            </a:r>
            <a:endParaRPr lang="ru-RU" sz="3600" b="1" dirty="0">
              <a:ln>
                <a:solidFill>
                  <a:schemeClr val="tx1"/>
                </a:solidFill>
              </a:ln>
            </a:endParaRPr>
          </a:p>
        </p:txBody>
      </p:sp>
      <p:sp>
        <p:nvSpPr>
          <p:cNvPr id="3" name="Номер слайда 2"/>
          <p:cNvSpPr>
            <a:spLocks noGrp="1"/>
          </p:cNvSpPr>
          <p:nvPr>
            <p:ph type="sldNum" sz="quarter" idx="12"/>
          </p:nvPr>
        </p:nvSpPr>
        <p:spPr/>
        <p:txBody>
          <a:bodyPr/>
          <a:lstStyle/>
          <a:p>
            <a:fld id="{7D6A4A59-4239-453A-B4D2-F0F217CA3E0E}" type="slidenum">
              <a:rPr lang="ru-RU" smtClean="0">
                <a:solidFill>
                  <a:prstClr val="black">
                    <a:tint val="75000"/>
                  </a:prstClr>
                </a:solidFill>
              </a:rPr>
              <a:pPr/>
              <a:t>2</a:t>
            </a:fld>
            <a:endParaRPr lang="ru-RU">
              <a:solidFill>
                <a:prstClr val="black">
                  <a:tint val="75000"/>
                </a:prstClr>
              </a:solidFill>
            </a:endParaRPr>
          </a:p>
        </p:txBody>
      </p:sp>
    </p:spTree>
    <p:extLst>
      <p:ext uri="{BB962C8B-B14F-4D97-AF65-F5344CB8AC3E}">
        <p14:creationId xmlns:p14="http://schemas.microsoft.com/office/powerpoint/2010/main" val="2680169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8B5D9692-5068-FF41-B816-502E33AE4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177"/>
            <a:ext cx="9144000" cy="836543"/>
          </a:xfrm>
          <a:prstGeom prst="rect">
            <a:avLst/>
          </a:prstGeom>
        </p:spPr>
      </p:pic>
      <p:sp>
        <p:nvSpPr>
          <p:cNvPr id="11" name="Заголовок 1">
            <a:extLst>
              <a:ext uri="{FF2B5EF4-FFF2-40B4-BE49-F238E27FC236}">
                <a16:creationId xmlns="" xmlns:a16="http://schemas.microsoft.com/office/drawing/2014/main" id="{CA3C5488-C307-9F4D-AB57-FA56C65B1F3E}"/>
              </a:ext>
            </a:extLst>
          </p:cNvPr>
          <p:cNvSpPr>
            <a:spLocks noGrp="1"/>
          </p:cNvSpPr>
          <p:nvPr>
            <p:ph type="title"/>
          </p:nvPr>
        </p:nvSpPr>
        <p:spPr>
          <a:xfrm>
            <a:off x="683568" y="24869"/>
            <a:ext cx="8460432" cy="548680"/>
          </a:xfrm>
        </p:spPr>
        <p:txBody>
          <a:bodyPr>
            <a:normAutofit/>
          </a:bodyPr>
          <a:lstStyle/>
          <a:p>
            <a:r>
              <a:rPr lang="en-US" sz="2400" b="1" dirty="0" smtClean="0">
                <a:ln>
                  <a:solidFill>
                    <a:schemeClr val="tx1"/>
                  </a:solidFill>
                </a:ln>
                <a:latin typeface="Arial" pitchFamily="34" charset="0"/>
                <a:cs typeface="Arial" pitchFamily="34" charset="0"/>
              </a:rPr>
              <a:t>SR </a:t>
            </a:r>
            <a:r>
              <a:rPr lang="en-US" sz="2400" b="1" dirty="0" err="1" smtClean="0">
                <a:ln>
                  <a:solidFill>
                    <a:schemeClr val="tx1"/>
                  </a:solidFill>
                </a:ln>
                <a:latin typeface="Arial" pitchFamily="34" charset="0"/>
                <a:cs typeface="Arial" pitchFamily="34" charset="0"/>
              </a:rPr>
              <a:t>Sourses</a:t>
            </a:r>
            <a:r>
              <a:rPr lang="en-US" sz="2400" b="1" dirty="0" smtClean="0">
                <a:ln>
                  <a:solidFill>
                    <a:schemeClr val="tx1"/>
                  </a:solidFill>
                </a:ln>
                <a:latin typeface="Arial" pitchFamily="34" charset="0"/>
                <a:cs typeface="Arial" pitchFamily="34" charset="0"/>
              </a:rPr>
              <a:t> </a:t>
            </a:r>
            <a:r>
              <a:rPr lang="ru-RU" sz="2400" b="1" dirty="0" smtClean="0">
                <a:ln>
                  <a:solidFill>
                    <a:schemeClr val="tx1"/>
                  </a:solidFill>
                </a:ln>
                <a:latin typeface="Arial" pitchFamily="34" charset="0"/>
                <a:cs typeface="Arial" pitchFamily="34" charset="0"/>
              </a:rPr>
              <a:t>– </a:t>
            </a:r>
            <a:r>
              <a:rPr lang="en-US" sz="2400" b="1" dirty="0" smtClean="0">
                <a:ln>
                  <a:solidFill>
                    <a:schemeClr val="tx1"/>
                  </a:solidFill>
                </a:ln>
                <a:latin typeface="Arial" pitchFamily="34" charset="0"/>
                <a:cs typeface="Arial" pitchFamily="34" charset="0"/>
              </a:rPr>
              <a:t>world experience</a:t>
            </a:r>
            <a:endParaRPr lang="ru-RU" sz="2400" b="1" dirty="0">
              <a:ln>
                <a:solidFill>
                  <a:schemeClr val="tx1"/>
                </a:solidFill>
              </a:ln>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24764"/>
            <a:ext cx="7214931" cy="409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764704"/>
            <a:ext cx="8064896" cy="1733808"/>
          </a:xfrm>
          <a:prstGeom prst="rect">
            <a:avLst/>
          </a:prstGeom>
        </p:spPr>
        <p:txBody>
          <a:bodyPr wrap="square">
            <a:spAutoFit/>
          </a:bodyPr>
          <a:lstStyle/>
          <a:p>
            <a:pPr fontAlgn="base">
              <a:spcBef>
                <a:spcPct val="0"/>
              </a:spcBef>
              <a:spcAft>
                <a:spcPts val="800"/>
              </a:spcAft>
            </a:pPr>
            <a:r>
              <a:rPr lang="en-US" sz="1600" b="1" dirty="0">
                <a:solidFill>
                  <a:prstClr val="black"/>
                </a:solidFill>
              </a:rPr>
              <a:t>Estimation of the electron beam </a:t>
            </a:r>
            <a:r>
              <a:rPr lang="en-US" sz="1600" b="1" dirty="0" err="1">
                <a:solidFill>
                  <a:prstClr val="black"/>
                </a:solidFill>
              </a:rPr>
              <a:t>emittance</a:t>
            </a:r>
            <a:r>
              <a:rPr lang="en-US" sz="1600" b="1" dirty="0">
                <a:solidFill>
                  <a:prstClr val="black"/>
                </a:solidFill>
              </a:rPr>
              <a:t> in the new structure based on scaling</a:t>
            </a:r>
            <a:r>
              <a:rPr lang="en-US" sz="1600" b="1" dirty="0" smtClean="0">
                <a:solidFill>
                  <a:prstClr val="black"/>
                </a:solidFill>
              </a:rPr>
              <a:t>:</a:t>
            </a:r>
          </a:p>
          <a:p>
            <a:pPr marL="285750" indent="-285750" fontAlgn="base">
              <a:spcBef>
                <a:spcPct val="0"/>
              </a:spcBef>
              <a:spcAft>
                <a:spcPts val="800"/>
              </a:spcAft>
              <a:buFont typeface="Arial" pitchFamily="34" charset="0"/>
              <a:buChar char="•"/>
            </a:pPr>
            <a:r>
              <a:rPr lang="en-US" altLang="ru-RU" sz="1600" b="1" dirty="0" smtClean="0">
                <a:solidFill>
                  <a:prstClr val="black"/>
                </a:solidFill>
                <a:ea typeface="Times New Roman" pitchFamily="18" charset="0"/>
              </a:rPr>
              <a:t>MAX-IV</a:t>
            </a:r>
            <a:r>
              <a:rPr lang="ru-RU" altLang="ru-RU" sz="1600" b="1" dirty="0" smtClean="0">
                <a:solidFill>
                  <a:prstClr val="black"/>
                </a:solidFill>
                <a:ea typeface="Times New Roman" pitchFamily="18" charset="0"/>
              </a:rPr>
              <a:t> </a:t>
            </a:r>
            <a:r>
              <a:rPr lang="ru-RU" altLang="ru-RU" sz="1600" b="1" dirty="0">
                <a:solidFill>
                  <a:prstClr val="black"/>
                </a:solidFill>
                <a:ea typeface="Times New Roman" pitchFamily="18" charset="0"/>
              </a:rPr>
              <a:t>(3 </a:t>
            </a:r>
            <a:r>
              <a:rPr lang="en-US" altLang="ru-RU" sz="1600" b="1" dirty="0" err="1" smtClean="0">
                <a:solidFill>
                  <a:prstClr val="black"/>
                </a:solidFill>
                <a:ea typeface="Times New Roman" pitchFamily="18" charset="0"/>
              </a:rPr>
              <a:t>GeV</a:t>
            </a:r>
            <a:r>
              <a:rPr lang="en-US" altLang="ru-RU" sz="1600" b="1" dirty="0">
                <a:solidFill>
                  <a:prstClr val="black"/>
                </a:solidFill>
                <a:ea typeface="Times New Roman" pitchFamily="18" charset="0"/>
              </a:rPr>
              <a:t>,</a:t>
            </a:r>
            <a:r>
              <a:rPr lang="ru-RU" altLang="ru-RU" sz="1600" b="1" dirty="0" smtClean="0">
                <a:solidFill>
                  <a:prstClr val="black"/>
                </a:solidFill>
                <a:ea typeface="Times New Roman" pitchFamily="18" charset="0"/>
              </a:rPr>
              <a:t> </a:t>
            </a:r>
            <a:r>
              <a:rPr lang="ru-RU" altLang="ru-RU" sz="1600" b="1" dirty="0">
                <a:solidFill>
                  <a:prstClr val="black"/>
                </a:solidFill>
                <a:ea typeface="Times New Roman" pitchFamily="18" charset="0"/>
              </a:rPr>
              <a:t>528 </a:t>
            </a:r>
            <a:r>
              <a:rPr lang="en-US" altLang="ru-RU" sz="1600" b="1" dirty="0" smtClean="0">
                <a:solidFill>
                  <a:prstClr val="black"/>
                </a:solidFill>
                <a:ea typeface="Times New Roman" pitchFamily="18" charset="0"/>
              </a:rPr>
              <a:t>m</a:t>
            </a:r>
            <a:r>
              <a:rPr lang="en-US" altLang="ru-RU" sz="1600" b="1" dirty="0">
                <a:solidFill>
                  <a:prstClr val="black"/>
                </a:solidFill>
                <a:ea typeface="Times New Roman" pitchFamily="18" charset="0"/>
              </a:rPr>
              <a:t>,</a:t>
            </a:r>
            <a:r>
              <a:rPr lang="ru-RU" altLang="ru-RU" sz="1600" b="1" dirty="0" smtClean="0">
                <a:solidFill>
                  <a:prstClr val="black"/>
                </a:solidFill>
                <a:ea typeface="Times New Roman" pitchFamily="18" charset="0"/>
              </a:rPr>
              <a:t> 7</a:t>
            </a:r>
            <a:r>
              <a:rPr lang="en-US" altLang="ru-RU" sz="1600" b="1" dirty="0" smtClean="0">
                <a:solidFill>
                  <a:prstClr val="black"/>
                </a:solidFill>
                <a:ea typeface="Times New Roman" pitchFamily="18" charset="0"/>
              </a:rPr>
              <a:t>BA</a:t>
            </a:r>
            <a:r>
              <a:rPr lang="ru-RU" altLang="ru-RU" sz="1600" b="1" dirty="0" smtClean="0">
                <a:solidFill>
                  <a:prstClr val="black"/>
                </a:solidFill>
                <a:ea typeface="Times New Roman" pitchFamily="18" charset="0"/>
              </a:rPr>
              <a:t>)</a:t>
            </a:r>
            <a:r>
              <a:rPr lang="en-US" altLang="ru-RU" sz="1600" b="1" dirty="0" smtClean="0">
                <a:solidFill>
                  <a:prstClr val="black"/>
                </a:solidFill>
                <a:ea typeface="Times New Roman" pitchFamily="18" charset="0"/>
              </a:rPr>
              <a:t> </a:t>
            </a:r>
            <a:r>
              <a:rPr lang="en-US" altLang="ru-RU" sz="1600" b="1" dirty="0">
                <a:solidFill>
                  <a:prstClr val="black"/>
                </a:solidFill>
                <a:ea typeface="Times New Roman" pitchFamily="18" charset="0"/>
              </a:rPr>
              <a:t>-&gt;</a:t>
            </a:r>
            <a:r>
              <a:rPr lang="ru-RU" altLang="ru-RU" sz="1600" b="1" dirty="0">
                <a:solidFill>
                  <a:prstClr val="black"/>
                </a:solidFill>
                <a:ea typeface="Times New Roman" pitchFamily="18" charset="0"/>
              </a:rPr>
              <a:t> 17 </a:t>
            </a:r>
            <a:r>
              <a:rPr lang="en-US" altLang="ru-RU" sz="1600" b="1" dirty="0" smtClean="0">
                <a:solidFill>
                  <a:prstClr val="black"/>
                </a:solidFill>
                <a:ea typeface="Times New Roman" pitchFamily="18" charset="0"/>
              </a:rPr>
              <a:t>nm-rad</a:t>
            </a:r>
            <a:r>
              <a:rPr lang="ru-RU" altLang="ru-RU" sz="1600" b="1" dirty="0" smtClean="0">
                <a:solidFill>
                  <a:prstClr val="black"/>
                </a:solidFill>
                <a:ea typeface="Times New Roman" pitchFamily="18" charset="0"/>
              </a:rPr>
              <a:t> </a:t>
            </a:r>
            <a:endParaRPr lang="en-US" altLang="ru-RU" sz="1600" b="1" dirty="0">
              <a:solidFill>
                <a:prstClr val="black"/>
              </a:solidFill>
              <a:ea typeface="Times New Roman" pitchFamily="18" charset="0"/>
            </a:endParaRPr>
          </a:p>
          <a:p>
            <a:pPr marL="285750" indent="-285750" fontAlgn="base">
              <a:spcBef>
                <a:spcPct val="0"/>
              </a:spcBef>
              <a:spcAft>
                <a:spcPts val="800"/>
              </a:spcAft>
              <a:buFont typeface="Arial" pitchFamily="34" charset="0"/>
              <a:buChar char="•"/>
            </a:pPr>
            <a:r>
              <a:rPr lang="en-US" altLang="ru-RU" sz="1600" b="1" dirty="0" smtClean="0">
                <a:solidFill>
                  <a:prstClr val="black"/>
                </a:solidFill>
                <a:ea typeface="Times New Roman" pitchFamily="18" charset="0"/>
              </a:rPr>
              <a:t>ESRF </a:t>
            </a:r>
            <a:r>
              <a:rPr lang="en-US" altLang="ru-RU" sz="1600" b="1" dirty="0">
                <a:solidFill>
                  <a:prstClr val="black"/>
                </a:solidFill>
                <a:ea typeface="Times New Roman" pitchFamily="18" charset="0"/>
              </a:rPr>
              <a:t>EBS </a:t>
            </a:r>
            <a:r>
              <a:rPr lang="ru-RU" altLang="ru-RU" sz="1600" b="1" dirty="0">
                <a:solidFill>
                  <a:prstClr val="black"/>
                </a:solidFill>
                <a:ea typeface="Times New Roman" pitchFamily="18" charset="0"/>
              </a:rPr>
              <a:t>(6 </a:t>
            </a:r>
            <a:r>
              <a:rPr lang="en-US" altLang="ru-RU" sz="1600" b="1" dirty="0" err="1" smtClean="0">
                <a:solidFill>
                  <a:prstClr val="black"/>
                </a:solidFill>
                <a:ea typeface="Times New Roman" pitchFamily="18" charset="0"/>
              </a:rPr>
              <a:t>GeV</a:t>
            </a:r>
            <a:r>
              <a:rPr lang="en-US" altLang="ru-RU" sz="1600" b="1" dirty="0">
                <a:solidFill>
                  <a:prstClr val="black"/>
                </a:solidFill>
                <a:ea typeface="Times New Roman" pitchFamily="18" charset="0"/>
              </a:rPr>
              <a:t>,</a:t>
            </a:r>
            <a:r>
              <a:rPr lang="ru-RU" altLang="ru-RU" sz="1600" b="1" dirty="0" smtClean="0">
                <a:solidFill>
                  <a:prstClr val="black"/>
                </a:solidFill>
                <a:ea typeface="Times New Roman" pitchFamily="18" charset="0"/>
              </a:rPr>
              <a:t> </a:t>
            </a:r>
            <a:r>
              <a:rPr lang="ru-RU" altLang="ru-RU" sz="1600" b="1" dirty="0">
                <a:solidFill>
                  <a:prstClr val="black"/>
                </a:solidFill>
                <a:ea typeface="Times New Roman" pitchFamily="18" charset="0"/>
              </a:rPr>
              <a:t>844 </a:t>
            </a:r>
            <a:r>
              <a:rPr lang="en-US" altLang="ru-RU" sz="1600" b="1" dirty="0" smtClean="0">
                <a:solidFill>
                  <a:prstClr val="black"/>
                </a:solidFill>
                <a:ea typeface="Times New Roman" pitchFamily="18" charset="0"/>
              </a:rPr>
              <a:t>m, 7BA</a:t>
            </a:r>
            <a:r>
              <a:rPr lang="ru-RU" altLang="ru-RU" sz="1600" b="1" dirty="0" smtClean="0">
                <a:solidFill>
                  <a:prstClr val="black"/>
                </a:solidFill>
                <a:ea typeface="Times New Roman" pitchFamily="18" charset="0"/>
              </a:rPr>
              <a:t>) </a:t>
            </a:r>
            <a:r>
              <a:rPr lang="en-US" altLang="ru-RU" sz="1600" b="1" dirty="0">
                <a:solidFill>
                  <a:prstClr val="black"/>
                </a:solidFill>
                <a:ea typeface="Times New Roman" pitchFamily="18" charset="0"/>
              </a:rPr>
              <a:t>-&gt;</a:t>
            </a:r>
            <a:r>
              <a:rPr lang="ru-RU" altLang="ru-RU" sz="1600" b="1" dirty="0">
                <a:solidFill>
                  <a:prstClr val="black"/>
                </a:solidFill>
                <a:ea typeface="Times New Roman" pitchFamily="18" charset="0"/>
              </a:rPr>
              <a:t> 8 </a:t>
            </a:r>
            <a:r>
              <a:rPr lang="en-US" altLang="ru-RU" sz="1600" b="1" dirty="0" smtClean="0">
                <a:solidFill>
                  <a:prstClr val="black"/>
                </a:solidFill>
                <a:ea typeface="Times New Roman" pitchFamily="18" charset="0"/>
              </a:rPr>
              <a:t>nm-rad</a:t>
            </a:r>
            <a:r>
              <a:rPr lang="ru-RU" altLang="ru-RU" sz="1600" b="1" dirty="0" smtClean="0">
                <a:solidFill>
                  <a:prstClr val="black"/>
                </a:solidFill>
                <a:ea typeface="Times New Roman" pitchFamily="18" charset="0"/>
              </a:rPr>
              <a:t> </a:t>
            </a:r>
            <a:endParaRPr lang="en-US" altLang="ru-RU" sz="1600" b="1" dirty="0">
              <a:solidFill>
                <a:prstClr val="black"/>
              </a:solidFill>
              <a:ea typeface="Times New Roman" pitchFamily="18" charset="0"/>
            </a:endParaRPr>
          </a:p>
          <a:p>
            <a:pPr marL="342900" indent="-342900" fontAlgn="base">
              <a:spcBef>
                <a:spcPct val="0"/>
              </a:spcBef>
              <a:spcAft>
                <a:spcPts val="800"/>
              </a:spcAft>
              <a:buFont typeface="Arial" panose="020B0604020202020204" pitchFamily="34" charset="0"/>
              <a:buChar char="•"/>
            </a:pPr>
            <a:r>
              <a:rPr lang="en-US" altLang="ru-RU" sz="1600" b="1" dirty="0" smtClean="0">
                <a:solidFill>
                  <a:prstClr val="black"/>
                </a:solidFill>
                <a:ea typeface="Times New Roman" pitchFamily="18" charset="0"/>
              </a:rPr>
              <a:t>SLS-2 </a:t>
            </a:r>
            <a:r>
              <a:rPr lang="ru-RU" altLang="ru-RU" sz="1600" b="1" dirty="0">
                <a:solidFill>
                  <a:prstClr val="black"/>
                </a:solidFill>
                <a:ea typeface="Times New Roman" pitchFamily="18" charset="0"/>
              </a:rPr>
              <a:t>(2.4 </a:t>
            </a:r>
            <a:r>
              <a:rPr lang="en-US" altLang="ru-RU" sz="1600" b="1" dirty="0" err="1" smtClean="0">
                <a:solidFill>
                  <a:prstClr val="black"/>
                </a:solidFill>
                <a:ea typeface="Times New Roman" pitchFamily="18" charset="0"/>
              </a:rPr>
              <a:t>GeV</a:t>
            </a:r>
            <a:r>
              <a:rPr lang="en-US" altLang="ru-RU" sz="1600" b="1" dirty="0" smtClean="0">
                <a:solidFill>
                  <a:prstClr val="black"/>
                </a:solidFill>
                <a:ea typeface="Times New Roman" pitchFamily="18" charset="0"/>
              </a:rPr>
              <a:t>, </a:t>
            </a:r>
            <a:r>
              <a:rPr lang="ru-RU" altLang="ru-RU" sz="1600" b="1" dirty="0" smtClean="0">
                <a:solidFill>
                  <a:prstClr val="black"/>
                </a:solidFill>
                <a:ea typeface="Times New Roman" pitchFamily="18" charset="0"/>
              </a:rPr>
              <a:t>290 </a:t>
            </a:r>
            <a:r>
              <a:rPr lang="en-US" altLang="ru-RU" sz="1600" b="1" dirty="0" smtClean="0">
                <a:solidFill>
                  <a:prstClr val="black"/>
                </a:solidFill>
                <a:ea typeface="Times New Roman" pitchFamily="18" charset="0"/>
              </a:rPr>
              <a:t>m, </a:t>
            </a:r>
            <a:r>
              <a:rPr lang="en-US" altLang="ru-RU" sz="1600" b="1" dirty="0">
                <a:solidFill>
                  <a:prstClr val="black"/>
                </a:solidFill>
                <a:ea typeface="Times New Roman" pitchFamily="18" charset="0"/>
              </a:rPr>
              <a:t>7BA</a:t>
            </a:r>
            <a:r>
              <a:rPr lang="ru-RU" altLang="ru-RU" sz="1600" b="1" dirty="0" smtClean="0">
                <a:solidFill>
                  <a:prstClr val="black"/>
                </a:solidFill>
                <a:ea typeface="Times New Roman" pitchFamily="18" charset="0"/>
              </a:rPr>
              <a:t>)     </a:t>
            </a:r>
            <a:r>
              <a:rPr lang="en-US" altLang="ru-RU" sz="1600" b="1" dirty="0">
                <a:solidFill>
                  <a:prstClr val="black"/>
                </a:solidFill>
                <a:ea typeface="Times New Roman" pitchFamily="18" charset="0"/>
              </a:rPr>
              <a:t>-&gt;</a:t>
            </a:r>
            <a:r>
              <a:rPr lang="ru-RU" altLang="ru-RU" sz="1600" b="1" dirty="0">
                <a:solidFill>
                  <a:prstClr val="black"/>
                </a:solidFill>
                <a:ea typeface="Times New Roman" pitchFamily="18" charset="0"/>
              </a:rPr>
              <a:t> 2 </a:t>
            </a:r>
            <a:r>
              <a:rPr lang="en-US" altLang="ru-RU" sz="1600" b="1" dirty="0" smtClean="0">
                <a:solidFill>
                  <a:prstClr val="black"/>
                </a:solidFill>
                <a:ea typeface="Times New Roman" pitchFamily="18" charset="0"/>
              </a:rPr>
              <a:t>nm-rad</a:t>
            </a:r>
            <a:r>
              <a:rPr lang="ru-RU" altLang="ru-RU" sz="1600" b="1" dirty="0" smtClean="0">
                <a:solidFill>
                  <a:prstClr val="black"/>
                </a:solidFill>
                <a:ea typeface="Times New Roman" pitchFamily="18" charset="0"/>
              </a:rPr>
              <a:t> </a:t>
            </a:r>
            <a:endParaRPr lang="en-US" altLang="ru-RU" sz="1600" b="1" dirty="0">
              <a:solidFill>
                <a:prstClr val="black"/>
              </a:solidFill>
              <a:ea typeface="Times New Roman" pitchFamily="18" charset="0"/>
            </a:endParaRPr>
          </a:p>
          <a:p>
            <a:pPr marL="342900" indent="-342900" fontAlgn="base">
              <a:spcBef>
                <a:spcPct val="0"/>
              </a:spcBef>
              <a:spcAft>
                <a:spcPts val="800"/>
              </a:spcAft>
              <a:buFont typeface="Arial" panose="020B0604020202020204" pitchFamily="34" charset="0"/>
              <a:buChar char="•"/>
            </a:pPr>
            <a:r>
              <a:rPr lang="en-US" altLang="ru-RU" sz="1600" b="1" dirty="0" smtClean="0">
                <a:solidFill>
                  <a:prstClr val="black"/>
                </a:solidFill>
                <a:ea typeface="Times New Roman" pitchFamily="18" charset="0"/>
              </a:rPr>
              <a:t>ANKA </a:t>
            </a:r>
            <a:r>
              <a:rPr lang="ru-RU" altLang="ru-RU" sz="1600" b="1" dirty="0">
                <a:solidFill>
                  <a:prstClr val="black"/>
                </a:solidFill>
                <a:ea typeface="Times New Roman" pitchFamily="18" charset="0"/>
              </a:rPr>
              <a:t>(2.5 </a:t>
            </a:r>
            <a:r>
              <a:rPr lang="en-US" altLang="ru-RU" sz="1600" b="1" dirty="0" err="1" smtClean="0">
                <a:solidFill>
                  <a:prstClr val="black"/>
                </a:solidFill>
                <a:ea typeface="Times New Roman" pitchFamily="18" charset="0"/>
              </a:rPr>
              <a:t>GeV</a:t>
            </a:r>
            <a:r>
              <a:rPr lang="en-US" altLang="ru-RU" sz="1600" b="1" dirty="0" smtClean="0">
                <a:solidFill>
                  <a:prstClr val="black"/>
                </a:solidFill>
                <a:ea typeface="Times New Roman" pitchFamily="18" charset="0"/>
              </a:rPr>
              <a:t>,</a:t>
            </a:r>
            <a:r>
              <a:rPr lang="ru-RU" altLang="ru-RU" sz="1600" b="1" dirty="0" smtClean="0">
                <a:solidFill>
                  <a:prstClr val="black"/>
                </a:solidFill>
                <a:ea typeface="Times New Roman" pitchFamily="18" charset="0"/>
              </a:rPr>
              <a:t> </a:t>
            </a:r>
            <a:r>
              <a:rPr lang="ru-RU" altLang="ru-RU" sz="1600" b="1" dirty="0">
                <a:solidFill>
                  <a:prstClr val="black"/>
                </a:solidFill>
                <a:ea typeface="Times New Roman" pitchFamily="18" charset="0"/>
              </a:rPr>
              <a:t>110 </a:t>
            </a:r>
            <a:r>
              <a:rPr lang="en-US" altLang="ru-RU" sz="1600" b="1" dirty="0" smtClean="0">
                <a:solidFill>
                  <a:prstClr val="black"/>
                </a:solidFill>
                <a:ea typeface="Times New Roman" pitchFamily="18" charset="0"/>
              </a:rPr>
              <a:t>m,, 4BA</a:t>
            </a:r>
            <a:r>
              <a:rPr lang="ru-RU" altLang="ru-RU" sz="1600" b="1" dirty="0" smtClean="0">
                <a:solidFill>
                  <a:prstClr val="black"/>
                </a:solidFill>
                <a:ea typeface="Times New Roman" pitchFamily="18" charset="0"/>
              </a:rPr>
              <a:t>)    </a:t>
            </a:r>
            <a:r>
              <a:rPr lang="en-US" altLang="ru-RU" sz="1600" b="1" dirty="0" smtClean="0">
                <a:solidFill>
                  <a:prstClr val="black"/>
                </a:solidFill>
                <a:ea typeface="Times New Roman" pitchFamily="18" charset="0"/>
              </a:rPr>
              <a:t>-&gt;</a:t>
            </a:r>
            <a:r>
              <a:rPr lang="ru-RU" altLang="ru-RU" sz="1600" b="1" dirty="0" smtClean="0">
                <a:solidFill>
                  <a:prstClr val="black"/>
                </a:solidFill>
                <a:ea typeface="Times New Roman" pitchFamily="18" charset="0"/>
              </a:rPr>
              <a:t> </a:t>
            </a:r>
            <a:r>
              <a:rPr lang="ru-RU" altLang="ru-RU" sz="1600" b="1" dirty="0">
                <a:solidFill>
                  <a:prstClr val="black"/>
                </a:solidFill>
                <a:ea typeface="Times New Roman" pitchFamily="18" charset="0"/>
              </a:rPr>
              <a:t>6 </a:t>
            </a:r>
            <a:r>
              <a:rPr lang="en-US" altLang="ru-RU" sz="1600" b="1" dirty="0" smtClean="0">
                <a:solidFill>
                  <a:prstClr val="black"/>
                </a:solidFill>
                <a:ea typeface="Times New Roman" pitchFamily="18" charset="0"/>
              </a:rPr>
              <a:t>nm-rad</a:t>
            </a:r>
            <a:r>
              <a:rPr lang="ru-RU" altLang="ru-RU" sz="1600" b="1" dirty="0" smtClean="0">
                <a:solidFill>
                  <a:prstClr val="black"/>
                </a:solidFill>
                <a:ea typeface="Times New Roman" pitchFamily="18" charset="0"/>
              </a:rPr>
              <a:t> </a:t>
            </a:r>
            <a:endParaRPr lang="en-US" altLang="ru-RU" sz="1600" b="1" dirty="0">
              <a:solidFill>
                <a:prstClr val="black"/>
              </a:solidFill>
              <a:ea typeface="Times New Roman" pitchFamily="18" charset="0"/>
            </a:endParaRPr>
          </a:p>
        </p:txBody>
      </p:sp>
      <p:sp>
        <p:nvSpPr>
          <p:cNvPr id="3" name="Номер слайда 2"/>
          <p:cNvSpPr>
            <a:spLocks noGrp="1"/>
          </p:cNvSpPr>
          <p:nvPr>
            <p:ph type="sldNum" sz="quarter" idx="12"/>
          </p:nvPr>
        </p:nvSpPr>
        <p:spPr/>
        <p:txBody>
          <a:bodyPr/>
          <a:lstStyle/>
          <a:p>
            <a:fld id="{7D6A4A59-4239-453A-B4D2-F0F217CA3E0E}" type="slidenum">
              <a:rPr lang="ru-RU" smtClean="0">
                <a:solidFill>
                  <a:prstClr val="black">
                    <a:tint val="75000"/>
                  </a:prstClr>
                </a:solidFill>
              </a:rPr>
              <a:pPr/>
              <a:t>20</a:t>
            </a:fld>
            <a:endParaRPr lang="ru-RU">
              <a:solidFill>
                <a:prstClr val="black">
                  <a:tint val="75000"/>
                </a:prstClr>
              </a:solidFill>
            </a:endParaRPr>
          </a:p>
        </p:txBody>
      </p:sp>
    </p:spTree>
    <p:extLst>
      <p:ext uri="{BB962C8B-B14F-4D97-AF65-F5344CB8AC3E}">
        <p14:creationId xmlns:p14="http://schemas.microsoft.com/office/powerpoint/2010/main" val="1283232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C328CC5-E511-0A41-AE9A-BAB29DF2B221}"/>
              </a:ext>
            </a:extLst>
          </p:cNvPr>
          <p:cNvSpPr txBox="1"/>
          <p:nvPr/>
        </p:nvSpPr>
        <p:spPr>
          <a:xfrm>
            <a:off x="395536" y="1361581"/>
            <a:ext cx="8496943" cy="47089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smtClean="0">
                <a:solidFill>
                  <a:prstClr val="black"/>
                </a:solidFill>
              </a:rPr>
              <a:t>Large number of complex </a:t>
            </a:r>
            <a:r>
              <a:rPr lang="en-US" sz="2000" b="1" dirty="0">
                <a:solidFill>
                  <a:prstClr val="black"/>
                </a:solidFill>
              </a:rPr>
              <a:t>precision magnetic elements</a:t>
            </a:r>
          </a:p>
          <a:p>
            <a:pPr marL="342900" indent="-342900">
              <a:lnSpc>
                <a:spcPct val="150000"/>
              </a:lnSpc>
              <a:buFont typeface="Arial" panose="020B0604020202020204" pitchFamily="34" charset="0"/>
              <a:buChar char="•"/>
            </a:pPr>
            <a:r>
              <a:rPr lang="en-US" sz="2000" b="1" dirty="0">
                <a:solidFill>
                  <a:prstClr val="black"/>
                </a:solidFill>
              </a:rPr>
              <a:t>H</a:t>
            </a:r>
            <a:r>
              <a:rPr lang="en-US" sz="2000" b="1" dirty="0" smtClean="0">
                <a:solidFill>
                  <a:prstClr val="black"/>
                </a:solidFill>
              </a:rPr>
              <a:t>igh </a:t>
            </a:r>
            <a:r>
              <a:rPr lang="en-US" sz="2000" b="1" dirty="0">
                <a:solidFill>
                  <a:prstClr val="black"/>
                </a:solidFill>
              </a:rPr>
              <a:t>precision of magnetic elements </a:t>
            </a:r>
            <a:r>
              <a:rPr lang="en-US" sz="2000" b="1" dirty="0" smtClean="0">
                <a:solidFill>
                  <a:prstClr val="black"/>
                </a:solidFill>
              </a:rPr>
              <a:t>alignment in narrow tunnel</a:t>
            </a:r>
            <a:endParaRPr lang="en-US" sz="2000" b="1" dirty="0">
              <a:solidFill>
                <a:prstClr val="black"/>
              </a:solidFill>
            </a:endParaRPr>
          </a:p>
          <a:p>
            <a:pPr marL="342900" indent="-342900">
              <a:lnSpc>
                <a:spcPct val="150000"/>
              </a:lnSpc>
              <a:buFont typeface="Arial" panose="020B0604020202020204" pitchFamily="34" charset="0"/>
              <a:buChar char="•"/>
            </a:pPr>
            <a:r>
              <a:rPr lang="en-US" sz="2000" b="1" dirty="0">
                <a:solidFill>
                  <a:prstClr val="black"/>
                </a:solidFill>
              </a:rPr>
              <a:t>Dense packing of elements on the rings leads to unwanted interaction of edge magnetic fields of different types of neighboring magnets.</a:t>
            </a:r>
          </a:p>
          <a:p>
            <a:pPr marL="342900" indent="-342900">
              <a:lnSpc>
                <a:spcPct val="150000"/>
              </a:lnSpc>
              <a:buFont typeface="Arial" panose="020B0604020202020204" pitchFamily="34" charset="0"/>
              <a:buChar char="•"/>
            </a:pPr>
            <a:r>
              <a:rPr lang="en-US" sz="2000" b="1" dirty="0" smtClean="0">
                <a:solidFill>
                  <a:prstClr val="black"/>
                </a:solidFill>
              </a:rPr>
              <a:t>Complex </a:t>
            </a:r>
            <a:r>
              <a:rPr lang="en-US" sz="2000" b="1" dirty="0">
                <a:solidFill>
                  <a:prstClr val="black"/>
                </a:solidFill>
              </a:rPr>
              <a:t>vacuum </a:t>
            </a:r>
            <a:r>
              <a:rPr lang="en-US" sz="2000" b="1" dirty="0" smtClean="0">
                <a:solidFill>
                  <a:prstClr val="black"/>
                </a:solidFill>
              </a:rPr>
              <a:t>system</a:t>
            </a:r>
            <a:r>
              <a:rPr lang="en-US" sz="2000" b="1" dirty="0">
                <a:solidFill>
                  <a:prstClr val="black"/>
                </a:solidFill>
              </a:rPr>
              <a:t> </a:t>
            </a:r>
            <a:r>
              <a:rPr lang="en-US" sz="2000" b="1" dirty="0" smtClean="0">
                <a:solidFill>
                  <a:prstClr val="black"/>
                </a:solidFill>
              </a:rPr>
              <a:t>– small cross-section of vacuum chamber and its articulation </a:t>
            </a:r>
            <a:r>
              <a:rPr lang="en-US" sz="2000" b="1" dirty="0">
                <a:solidFill>
                  <a:prstClr val="black"/>
                </a:solidFill>
              </a:rPr>
              <a:t>with many and dissimilar devices provided they are tightly packed</a:t>
            </a:r>
          </a:p>
          <a:p>
            <a:pPr marL="342900" indent="-342900">
              <a:lnSpc>
                <a:spcPct val="150000"/>
              </a:lnSpc>
              <a:buFont typeface="Arial" panose="020B0604020202020204" pitchFamily="34" charset="0"/>
              <a:buChar char="•"/>
            </a:pPr>
            <a:r>
              <a:rPr lang="en-US" sz="2000" b="1" dirty="0" smtClean="0">
                <a:solidFill>
                  <a:prstClr val="black"/>
                </a:solidFill>
              </a:rPr>
              <a:t>Long-term </a:t>
            </a:r>
            <a:r>
              <a:rPr lang="en-US" sz="2000" b="1" dirty="0">
                <a:solidFill>
                  <a:prstClr val="black"/>
                </a:solidFill>
              </a:rPr>
              <a:t>temperature stabilization of the </a:t>
            </a:r>
            <a:r>
              <a:rPr lang="en-US" sz="2000" b="1" dirty="0" smtClean="0">
                <a:solidFill>
                  <a:prstClr val="black"/>
                </a:solidFill>
              </a:rPr>
              <a:t>tunnel </a:t>
            </a:r>
            <a:r>
              <a:rPr lang="en-US" sz="2000" b="1" dirty="0">
                <a:solidFill>
                  <a:prstClr val="black"/>
                </a:solidFill>
              </a:rPr>
              <a:t>and main </a:t>
            </a:r>
            <a:r>
              <a:rPr lang="en-US" sz="2000" b="1" dirty="0" smtClean="0">
                <a:solidFill>
                  <a:prstClr val="black"/>
                </a:solidFill>
              </a:rPr>
              <a:t>storage ring </a:t>
            </a:r>
            <a:endParaRPr lang="en-US" sz="2000" b="1" dirty="0">
              <a:solidFill>
                <a:prstClr val="black"/>
              </a:solidFill>
            </a:endParaRPr>
          </a:p>
          <a:p>
            <a:pPr marL="342900" indent="-342900">
              <a:lnSpc>
                <a:spcPct val="150000"/>
              </a:lnSpc>
              <a:buFont typeface="Arial" panose="020B0604020202020204" pitchFamily="34" charset="0"/>
              <a:buChar char="•"/>
            </a:pPr>
            <a:r>
              <a:rPr lang="en-US" sz="2000" b="1" dirty="0">
                <a:solidFill>
                  <a:prstClr val="black"/>
                </a:solidFill>
              </a:rPr>
              <a:t>N</a:t>
            </a:r>
            <a:r>
              <a:rPr lang="en-US" sz="2000" b="1" dirty="0" smtClean="0">
                <a:solidFill>
                  <a:prstClr val="black"/>
                </a:solidFill>
              </a:rPr>
              <a:t>umerous </a:t>
            </a:r>
            <a:r>
              <a:rPr lang="en-US" sz="2000" b="1" dirty="0">
                <a:solidFill>
                  <a:prstClr val="black"/>
                </a:solidFill>
              </a:rPr>
              <a:t>power supplies for magnetic </a:t>
            </a:r>
            <a:r>
              <a:rPr lang="en-US" sz="2000" b="1" dirty="0" smtClean="0">
                <a:solidFill>
                  <a:prstClr val="black"/>
                </a:solidFill>
              </a:rPr>
              <a:t>elements and others</a:t>
            </a:r>
            <a:endParaRPr lang="en-US" sz="2000" b="1" dirty="0">
              <a:solidFill>
                <a:prstClr val="black"/>
              </a:solidFill>
            </a:endParaRPr>
          </a:p>
          <a:p>
            <a:pPr marL="342900" indent="-342900">
              <a:lnSpc>
                <a:spcPct val="150000"/>
              </a:lnSpc>
              <a:buFont typeface="Arial" panose="020B0604020202020204" pitchFamily="34" charset="0"/>
              <a:buChar char="•"/>
            </a:pPr>
            <a:r>
              <a:rPr lang="en-US" sz="2000" b="1" dirty="0">
                <a:solidFill>
                  <a:prstClr val="black"/>
                </a:solidFill>
              </a:rPr>
              <a:t>D</a:t>
            </a:r>
            <a:r>
              <a:rPr lang="en-US" sz="2000" b="1" dirty="0" smtClean="0">
                <a:solidFill>
                  <a:prstClr val="black"/>
                </a:solidFill>
              </a:rPr>
              <a:t>istribution </a:t>
            </a:r>
            <a:r>
              <a:rPr lang="en-US" sz="2000" b="1" dirty="0">
                <a:solidFill>
                  <a:prstClr val="black"/>
                </a:solidFill>
              </a:rPr>
              <a:t>of </a:t>
            </a:r>
            <a:r>
              <a:rPr lang="en-US" sz="2000" b="1" dirty="0" smtClean="0">
                <a:solidFill>
                  <a:prstClr val="black"/>
                </a:solidFill>
              </a:rPr>
              <a:t>electrical, water- cooling communications and …</a:t>
            </a:r>
            <a:endParaRPr lang="en-US" sz="2000" b="1" dirty="0">
              <a:solidFill>
                <a:prstClr val="black"/>
              </a:solidFill>
            </a:endParaRPr>
          </a:p>
        </p:txBody>
      </p:sp>
      <p:sp>
        <p:nvSpPr>
          <p:cNvPr id="10" name="Заголовок 1">
            <a:extLst>
              <a:ext uri="{FF2B5EF4-FFF2-40B4-BE49-F238E27FC236}">
                <a16:creationId xmlns="" xmlns:a16="http://schemas.microsoft.com/office/drawing/2014/main" id="{53943F5D-D839-C845-A028-C87DB571CE4B}"/>
              </a:ext>
            </a:extLst>
          </p:cNvPr>
          <p:cNvSpPr>
            <a:spLocks noGrp="1"/>
          </p:cNvSpPr>
          <p:nvPr>
            <p:ph type="title"/>
          </p:nvPr>
        </p:nvSpPr>
        <p:spPr>
          <a:xfrm>
            <a:off x="2483768" y="812901"/>
            <a:ext cx="4896544" cy="548680"/>
          </a:xfrm>
        </p:spPr>
        <p:txBody>
          <a:bodyPr>
            <a:normAutofit fontScale="90000"/>
          </a:bodyPr>
          <a:lstStyle/>
          <a:p>
            <a:r>
              <a:rPr lang="en-GB" sz="3600" b="1" dirty="0" smtClean="0">
                <a:ln>
                  <a:solidFill>
                    <a:schemeClr val="tx1"/>
                  </a:solidFill>
                </a:ln>
              </a:rPr>
              <a:t>KSRS-2 </a:t>
            </a:r>
            <a:r>
              <a:rPr lang="en-GB" sz="3600" b="1" dirty="0">
                <a:ln>
                  <a:solidFill>
                    <a:schemeClr val="tx1"/>
                  </a:solidFill>
                </a:ln>
              </a:rPr>
              <a:t>- challenges</a:t>
            </a:r>
            <a:endParaRPr lang="ru-RU" sz="3600" b="1" dirty="0">
              <a:ln>
                <a:solidFill>
                  <a:schemeClr val="tx1"/>
                </a:solidFill>
              </a:ln>
            </a:endParaRPr>
          </a:p>
        </p:txBody>
      </p:sp>
      <p:sp>
        <p:nvSpPr>
          <p:cNvPr id="2" name="Номер слайда 1"/>
          <p:cNvSpPr>
            <a:spLocks noGrp="1"/>
          </p:cNvSpPr>
          <p:nvPr>
            <p:ph type="sldNum" sz="quarter" idx="12"/>
          </p:nvPr>
        </p:nvSpPr>
        <p:spPr/>
        <p:txBody>
          <a:bodyPr/>
          <a:lstStyle/>
          <a:p>
            <a:fld id="{7D6A4A59-4239-453A-B4D2-F0F217CA3E0E}" type="slidenum">
              <a:rPr lang="ru-RU" smtClean="0">
                <a:solidFill>
                  <a:prstClr val="black">
                    <a:tint val="75000"/>
                  </a:prstClr>
                </a:solidFill>
              </a:rPr>
              <a:pPr/>
              <a:t>21</a:t>
            </a:fld>
            <a:endParaRPr lang="ru-RU">
              <a:solidFill>
                <a:prstClr val="black">
                  <a:tint val="75000"/>
                </a:prstClr>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9" y="59583"/>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54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703282"/>
            <a:ext cx="3240360" cy="432048"/>
          </a:xfrm>
        </p:spPr>
        <p:txBody>
          <a:bodyPr>
            <a:normAutofit fontScale="90000"/>
          </a:bodyPr>
          <a:lstStyle/>
          <a:p>
            <a:r>
              <a:rPr lang="en-GB" sz="2400" b="1" dirty="0" smtClean="0"/>
              <a:t>CONCLUSIONS</a:t>
            </a:r>
            <a:endParaRPr lang="ru-RU" sz="2400" b="1" dirty="0"/>
          </a:p>
        </p:txBody>
      </p:sp>
      <p:sp>
        <p:nvSpPr>
          <p:cNvPr id="3" name="Объект 2"/>
          <p:cNvSpPr>
            <a:spLocks noGrp="1"/>
          </p:cNvSpPr>
          <p:nvPr>
            <p:ph idx="1"/>
          </p:nvPr>
        </p:nvSpPr>
        <p:spPr>
          <a:xfrm>
            <a:off x="107504" y="1268760"/>
            <a:ext cx="8640960" cy="5472608"/>
          </a:xfrm>
        </p:spPr>
        <p:txBody>
          <a:bodyPr>
            <a:noAutofit/>
          </a:bodyPr>
          <a:lstStyle/>
          <a:p>
            <a:pPr algn="just"/>
            <a:r>
              <a:rPr lang="en-US" sz="2000" b="1" dirty="0" smtClean="0">
                <a:solidFill>
                  <a:srgbClr val="FF0000"/>
                </a:solidFill>
              </a:rPr>
              <a:t>Main Ring.</a:t>
            </a:r>
            <a:r>
              <a:rPr lang="en-US" sz="2000" dirty="0" smtClean="0">
                <a:solidFill>
                  <a:srgbClr val="FF0000"/>
                </a:solidFill>
              </a:rPr>
              <a:t> </a:t>
            </a:r>
            <a:r>
              <a:rPr lang="en-US" sz="2000" dirty="0" smtClean="0"/>
              <a:t>The </a:t>
            </a:r>
            <a:r>
              <a:rPr lang="en-US" sz="2000" dirty="0"/>
              <a:t>calculated magnetic structure of the new SR source at the </a:t>
            </a:r>
            <a:r>
              <a:rPr lang="en-US" sz="2000" dirty="0" err="1"/>
              <a:t>Kurchatov</a:t>
            </a:r>
            <a:r>
              <a:rPr lang="en-US" sz="2000" dirty="0"/>
              <a:t> Institute has a ~ 30 times lower natural </a:t>
            </a:r>
            <a:r>
              <a:rPr lang="en-US" sz="2000" dirty="0" err="1"/>
              <a:t>emittance</a:t>
            </a:r>
            <a:r>
              <a:rPr lang="en-US" sz="2000" dirty="0"/>
              <a:t>, which will ensure the parameters of synchrotron radiation beams (brightness and intensity) at the level of the 3rd generation SR sources. Electromechanical calculations of the </a:t>
            </a:r>
            <a:r>
              <a:rPr lang="en-US" sz="2000" dirty="0" smtClean="0"/>
              <a:t>KSRS-2 </a:t>
            </a:r>
            <a:r>
              <a:rPr lang="en-US" sz="2000" dirty="0"/>
              <a:t>magneto-vacuum system are being carried out. The RF system is being manufactured</a:t>
            </a:r>
            <a:r>
              <a:rPr lang="en-US" sz="2000" dirty="0" smtClean="0"/>
              <a:t>. The magnets 3D calculations are in progress </a:t>
            </a:r>
            <a:endParaRPr lang="en-US" sz="2000" dirty="0"/>
          </a:p>
          <a:p>
            <a:pPr algn="just"/>
            <a:endParaRPr lang="en-US" sz="2000" dirty="0"/>
          </a:p>
          <a:p>
            <a:pPr algn="just"/>
            <a:r>
              <a:rPr lang="en-US" sz="2000" b="1" dirty="0" smtClean="0">
                <a:solidFill>
                  <a:srgbClr val="FF0000"/>
                </a:solidFill>
              </a:rPr>
              <a:t>BS.</a:t>
            </a:r>
            <a:r>
              <a:rPr lang="en-US" sz="2000" b="1" dirty="0" smtClean="0"/>
              <a:t> </a:t>
            </a:r>
            <a:r>
              <a:rPr lang="en-US" sz="2000" dirty="0" smtClean="0"/>
              <a:t>The </a:t>
            </a:r>
            <a:r>
              <a:rPr lang="en-US" sz="2000" dirty="0"/>
              <a:t>stage of calculations of all magnetic elements of the booster synchrotron has been completed. Terms of reference for all magnetic elements and the RF system of the BS have been developed, sufficient to start work on the development of design documentation, taking into account the technology for the production of BS magnets.</a:t>
            </a:r>
          </a:p>
          <a:p>
            <a:pPr algn="just"/>
            <a:endParaRPr lang="en-US" sz="2000" dirty="0"/>
          </a:p>
          <a:p>
            <a:pPr algn="just"/>
            <a:r>
              <a:rPr lang="en-US" sz="2000" b="1" dirty="0" smtClean="0">
                <a:solidFill>
                  <a:srgbClr val="FF0000"/>
                </a:solidFill>
              </a:rPr>
              <a:t>Linear Accelerator.</a:t>
            </a:r>
            <a:r>
              <a:rPr lang="en-US" sz="2000" dirty="0" smtClean="0">
                <a:solidFill>
                  <a:srgbClr val="FF0000"/>
                </a:solidFill>
              </a:rPr>
              <a:t> </a:t>
            </a:r>
            <a:r>
              <a:rPr lang="en-US" sz="2000" dirty="0" smtClean="0"/>
              <a:t>The </a:t>
            </a:r>
            <a:r>
              <a:rPr lang="en-US" sz="2000" dirty="0"/>
              <a:t>work carried out on the prototyping and optimization of the parameters of a 200 MeV linear accelerator - </a:t>
            </a:r>
            <a:r>
              <a:rPr lang="en-US" sz="2000" dirty="0" smtClean="0"/>
              <a:t>pre-injector. A </a:t>
            </a:r>
            <a:r>
              <a:rPr lang="en-US" sz="2000" dirty="0"/>
              <a:t>set of defining geometric parameters for the start of specific design studies of microwave systems has been found.</a:t>
            </a:r>
          </a:p>
          <a:p>
            <a:endParaRPr lang="ru-RU" sz="1800" dirty="0"/>
          </a:p>
        </p:txBody>
      </p:sp>
      <p:sp>
        <p:nvSpPr>
          <p:cNvPr id="4" name="Номер слайда 3"/>
          <p:cNvSpPr>
            <a:spLocks noGrp="1"/>
          </p:cNvSpPr>
          <p:nvPr>
            <p:ph type="sldNum" sz="quarter" idx="12"/>
          </p:nvPr>
        </p:nvSpPr>
        <p:spPr/>
        <p:txBody>
          <a:bodyPr/>
          <a:lstStyle/>
          <a:p>
            <a:fld id="{7D6A4A59-4239-453A-B4D2-F0F217CA3E0E}" type="slidenum">
              <a:rPr lang="ru-RU" smtClean="0">
                <a:solidFill>
                  <a:prstClr val="black">
                    <a:tint val="75000"/>
                  </a:prstClr>
                </a:solidFill>
              </a:rPr>
              <a:pPr/>
              <a:t>22</a:t>
            </a:fld>
            <a:endParaRPr lang="ru-RU">
              <a:solidFill>
                <a:prstClr val="black">
                  <a:tint val="75000"/>
                </a:prstClr>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2" y="6638"/>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19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7430965-4902-4EC0-8805-0E8A0A1D3B62}" type="slidenum">
              <a:rPr lang="ru-RU" smtClean="0">
                <a:solidFill>
                  <a:prstClr val="black">
                    <a:tint val="75000"/>
                  </a:prstClr>
                </a:solidFill>
              </a:rPr>
              <a:pPr/>
              <a:t>23</a:t>
            </a:fld>
            <a:endParaRPr lang="ru-RU">
              <a:solidFill>
                <a:prstClr val="black">
                  <a:tint val="75000"/>
                </a:prstClr>
              </a:solidFill>
            </a:endParaRPr>
          </a:p>
        </p:txBody>
      </p:sp>
      <p:sp>
        <p:nvSpPr>
          <p:cNvPr id="7" name="Прямоугольник 6"/>
          <p:cNvSpPr/>
          <p:nvPr/>
        </p:nvSpPr>
        <p:spPr>
          <a:xfrm>
            <a:off x="1907704" y="2492896"/>
            <a:ext cx="5544616" cy="1328569"/>
          </a:xfrm>
          <a:prstGeom prst="rect">
            <a:avLst/>
          </a:prstGeom>
        </p:spPr>
        <p:txBody>
          <a:bodyPr wrap="square">
            <a:spAutoFit/>
          </a:bodyPr>
          <a:lstStyle/>
          <a:p>
            <a:pPr lvl="0" algn="ctr">
              <a:lnSpc>
                <a:spcPct val="90000"/>
              </a:lnSpc>
              <a:spcBef>
                <a:spcPts val="1000"/>
              </a:spcBef>
            </a:pPr>
            <a:r>
              <a:rPr lang="ru-RU" sz="2800" dirty="0" smtClean="0">
                <a:solidFill>
                  <a:prstClr val="black"/>
                </a:solidFill>
              </a:rPr>
              <a:t>    </a:t>
            </a:r>
            <a:r>
              <a:rPr lang="en-US" sz="4000" b="1" dirty="0" smtClean="0">
                <a:solidFill>
                  <a:srgbClr val="FF0000"/>
                </a:solidFill>
                <a:latin typeface="Arial" pitchFamily="34" charset="0"/>
                <a:cs typeface="Arial" pitchFamily="34" charset="0"/>
              </a:rPr>
              <a:t>Thank you </a:t>
            </a:r>
          </a:p>
          <a:p>
            <a:pPr lvl="0" algn="ctr">
              <a:lnSpc>
                <a:spcPct val="90000"/>
              </a:lnSpc>
              <a:spcBef>
                <a:spcPts val="1000"/>
              </a:spcBef>
            </a:pPr>
            <a:r>
              <a:rPr lang="en-US" sz="4000" b="1" dirty="0" smtClean="0">
                <a:solidFill>
                  <a:srgbClr val="FF0000"/>
                </a:solidFill>
                <a:latin typeface="Arial" pitchFamily="34" charset="0"/>
                <a:cs typeface="Arial" pitchFamily="34" charset="0"/>
              </a:rPr>
              <a:t>for </a:t>
            </a:r>
            <a:r>
              <a:rPr lang="en-US" sz="4000" b="1" dirty="0">
                <a:solidFill>
                  <a:srgbClr val="FF0000"/>
                </a:solidFill>
                <a:latin typeface="Arial" pitchFamily="34" charset="0"/>
                <a:cs typeface="Arial" pitchFamily="34" charset="0"/>
              </a:rPr>
              <a:t>y</a:t>
            </a:r>
            <a:r>
              <a:rPr lang="en-US" sz="4000" b="1" dirty="0" smtClean="0">
                <a:solidFill>
                  <a:srgbClr val="FF0000"/>
                </a:solidFill>
                <a:latin typeface="Arial" pitchFamily="34" charset="0"/>
                <a:cs typeface="Arial" pitchFamily="34" charset="0"/>
              </a:rPr>
              <a:t>our attention!</a:t>
            </a:r>
            <a:endParaRPr lang="ru-RU" sz="40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241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338774923"/>
              </p:ext>
            </p:extLst>
          </p:nvPr>
        </p:nvGraphicFramePr>
        <p:xfrm>
          <a:off x="4518065" y="1332353"/>
          <a:ext cx="4196283" cy="2277084"/>
        </p:xfrm>
        <a:graphic>
          <a:graphicData uri="http://schemas.openxmlformats.org/drawingml/2006/table">
            <a:tbl>
              <a:tblPr>
                <a:tableStyleId>{5C22544A-7EE6-4342-B048-85BDC9FD1C3A}</a:tableStyleId>
              </a:tblPr>
              <a:tblGrid>
                <a:gridCol w="2514557">
                  <a:extLst>
                    <a:ext uri="{9D8B030D-6E8A-4147-A177-3AD203B41FA5}">
                      <a16:colId xmlns="" xmlns:a16="http://schemas.microsoft.com/office/drawing/2014/main" val="20000"/>
                    </a:ext>
                  </a:extLst>
                </a:gridCol>
                <a:gridCol w="1681726">
                  <a:extLst>
                    <a:ext uri="{9D8B030D-6E8A-4147-A177-3AD203B41FA5}">
                      <a16:colId xmlns="" xmlns:a16="http://schemas.microsoft.com/office/drawing/2014/main" val="20001"/>
                    </a:ext>
                  </a:extLst>
                </a:gridCol>
              </a:tblGrid>
              <a:tr h="280124">
                <a:tc>
                  <a:txBody>
                    <a:bodyPr/>
                    <a:lstStyle/>
                    <a:p>
                      <a:pPr algn="l">
                        <a:spcBef>
                          <a:spcPts val="100"/>
                        </a:spcBef>
                        <a:spcAft>
                          <a:spcPts val="100"/>
                        </a:spcAft>
                      </a:pPr>
                      <a:r>
                        <a:rPr lang="en-US" sz="1600" b="1" kern="800" dirty="0" smtClean="0">
                          <a:effectLst/>
                          <a:latin typeface="+mn-lt"/>
                          <a:ea typeface="+mn-ea"/>
                        </a:rPr>
                        <a:t>Energy</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a:effectLst/>
                          <a:latin typeface="+mn-lt"/>
                        </a:rPr>
                        <a:t>2.5 </a:t>
                      </a:r>
                      <a:r>
                        <a:rPr lang="en-GB" sz="1600" b="1" kern="800" dirty="0" err="1" smtClean="0">
                          <a:effectLst/>
                          <a:latin typeface="+mn-lt"/>
                        </a:rPr>
                        <a:t>GeV</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10000"/>
                  </a:ext>
                </a:extLst>
              </a:tr>
              <a:tr h="280124">
                <a:tc>
                  <a:txBody>
                    <a:bodyPr/>
                    <a:lstStyle/>
                    <a:p>
                      <a:pPr algn="l">
                        <a:spcBef>
                          <a:spcPts val="100"/>
                        </a:spcBef>
                        <a:spcAft>
                          <a:spcPts val="100"/>
                        </a:spcAft>
                      </a:pPr>
                      <a:r>
                        <a:rPr lang="en-US" sz="1600" b="1" kern="800" dirty="0" smtClean="0">
                          <a:effectLst/>
                          <a:latin typeface="+mn-lt"/>
                        </a:rPr>
                        <a:t>Perimeter</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a:effectLst/>
                          <a:latin typeface="+mn-lt"/>
                        </a:rPr>
                        <a:t>124.13</a:t>
                      </a:r>
                      <a:r>
                        <a:rPr lang="ru-RU" sz="1600" b="1" kern="800" dirty="0">
                          <a:effectLst/>
                          <a:latin typeface="+mn-lt"/>
                        </a:rPr>
                        <a:t>0</a:t>
                      </a:r>
                      <a:r>
                        <a:rPr lang="ru-RU" sz="1600" b="1" kern="800" baseline="0" dirty="0">
                          <a:effectLst/>
                          <a:latin typeface="+mn-lt"/>
                        </a:rPr>
                        <a:t> </a:t>
                      </a:r>
                      <a:r>
                        <a:rPr lang="en-US" sz="1600" b="1" kern="800" baseline="0" dirty="0" smtClean="0">
                          <a:effectLst/>
                          <a:latin typeface="+mn-lt"/>
                        </a:rPr>
                        <a:t>m</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10001"/>
                  </a:ext>
                </a:extLst>
              </a:tr>
              <a:tr h="280124">
                <a:tc>
                  <a:txBody>
                    <a:bodyPr/>
                    <a:lstStyle/>
                    <a:p>
                      <a:pPr algn="l">
                        <a:spcBef>
                          <a:spcPts val="100"/>
                        </a:spcBef>
                        <a:spcAft>
                          <a:spcPts val="100"/>
                        </a:spcAft>
                      </a:pPr>
                      <a:r>
                        <a:rPr lang="en-US" sz="1600" b="1" kern="800" dirty="0" err="1" smtClean="0">
                          <a:effectLst/>
                          <a:latin typeface="+mn-lt"/>
                        </a:rPr>
                        <a:t>Superperiods</a:t>
                      </a:r>
                      <a:endParaRPr lang="ru-RU" sz="18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a:effectLst/>
                          <a:latin typeface="+mn-lt"/>
                        </a:rPr>
                        <a:t>6</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10002"/>
                  </a:ext>
                </a:extLst>
              </a:tr>
              <a:tr h="290262">
                <a:tc>
                  <a:txBody>
                    <a:bodyPr/>
                    <a:lstStyle/>
                    <a:p>
                      <a:pPr algn="l">
                        <a:spcBef>
                          <a:spcPts val="100"/>
                        </a:spcBef>
                        <a:spcAft>
                          <a:spcPts val="100"/>
                        </a:spcAft>
                      </a:pPr>
                      <a:r>
                        <a:rPr lang="en-US" sz="1600" b="1" kern="800" dirty="0" err="1" smtClean="0">
                          <a:effectLst/>
                          <a:latin typeface="+mn-lt"/>
                          <a:ea typeface="+mn-ea"/>
                        </a:rPr>
                        <a:t>Emittance</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smtClean="0">
                          <a:effectLst/>
                          <a:latin typeface="+mn-lt"/>
                        </a:rPr>
                        <a:t>98 nm-rad</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4100565172"/>
                  </a:ext>
                </a:extLst>
              </a:tr>
              <a:tr h="280124">
                <a:tc>
                  <a:txBody>
                    <a:bodyPr/>
                    <a:lstStyle/>
                    <a:p>
                      <a:pPr algn="l">
                        <a:spcBef>
                          <a:spcPts val="100"/>
                        </a:spcBef>
                        <a:spcAft>
                          <a:spcPts val="100"/>
                        </a:spcAft>
                      </a:pPr>
                      <a:r>
                        <a:rPr lang="en-US" sz="1600" b="1" kern="800" dirty="0" smtClean="0">
                          <a:effectLst/>
                          <a:latin typeface="+mn-lt"/>
                          <a:ea typeface="+mn-ea"/>
                        </a:rPr>
                        <a:t>Electron current</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US" sz="1600" b="1" kern="800" dirty="0">
                          <a:effectLst/>
                          <a:latin typeface="+mn-lt"/>
                        </a:rPr>
                        <a:t>~</a:t>
                      </a:r>
                      <a:r>
                        <a:rPr lang="en-GB" sz="1600" b="1" kern="800" dirty="0">
                          <a:effectLst/>
                          <a:latin typeface="+mn-lt"/>
                        </a:rPr>
                        <a:t>150 </a:t>
                      </a:r>
                      <a:r>
                        <a:rPr lang="en-GB" sz="1600" b="1" kern="800" dirty="0" smtClean="0">
                          <a:effectLst/>
                          <a:latin typeface="+mn-lt"/>
                        </a:rPr>
                        <a:t>mA</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10003"/>
                  </a:ext>
                </a:extLst>
              </a:tr>
              <a:tr h="306078">
                <a:tc>
                  <a:txBody>
                    <a:bodyPr/>
                    <a:lstStyle/>
                    <a:p>
                      <a:pPr algn="l">
                        <a:spcBef>
                          <a:spcPts val="100"/>
                        </a:spcBef>
                        <a:spcAft>
                          <a:spcPts val="100"/>
                        </a:spcAft>
                      </a:pPr>
                      <a:r>
                        <a:rPr lang="en-US" sz="1600" b="1" kern="800" dirty="0" smtClean="0">
                          <a:effectLst/>
                          <a:latin typeface="+mn-lt"/>
                          <a:ea typeface="+mn-ea"/>
                        </a:rPr>
                        <a:t>Life</a:t>
                      </a:r>
                      <a:r>
                        <a:rPr lang="en-US" sz="1600" b="1" kern="800" baseline="0" dirty="0" smtClean="0">
                          <a:effectLst/>
                          <a:latin typeface="+mn-lt"/>
                          <a:ea typeface="+mn-ea"/>
                        </a:rPr>
                        <a:t> time</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a:effectLst/>
                          <a:latin typeface="+mn-lt"/>
                        </a:rPr>
                        <a:t>15-20 </a:t>
                      </a:r>
                      <a:r>
                        <a:rPr lang="en-GB" sz="1600" b="1" kern="800" dirty="0" err="1" smtClean="0">
                          <a:effectLst/>
                          <a:latin typeface="+mn-lt"/>
                        </a:rPr>
                        <a:t>hrs</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10004"/>
                  </a:ext>
                </a:extLst>
              </a:tr>
              <a:tr h="280124">
                <a:tc>
                  <a:txBody>
                    <a:bodyPr/>
                    <a:lstStyle/>
                    <a:p>
                      <a:pPr algn="l">
                        <a:spcBef>
                          <a:spcPts val="100"/>
                        </a:spcBef>
                        <a:spcAft>
                          <a:spcPts val="100"/>
                        </a:spcAft>
                      </a:pPr>
                      <a:r>
                        <a:rPr lang="en-US" sz="1600" b="1" kern="800" dirty="0" err="1" smtClean="0">
                          <a:effectLst/>
                          <a:latin typeface="+mn-lt"/>
                          <a:ea typeface="+mn-ea"/>
                        </a:rPr>
                        <a:t>Betatron</a:t>
                      </a:r>
                      <a:r>
                        <a:rPr lang="en-US" sz="1600" b="1" kern="800" baseline="0" dirty="0" smtClean="0">
                          <a:effectLst/>
                          <a:latin typeface="+mn-lt"/>
                          <a:ea typeface="+mn-ea"/>
                        </a:rPr>
                        <a:t> numbers</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a:effectLst/>
                          <a:latin typeface="+mn-lt"/>
                        </a:rPr>
                        <a:t>7.775 / 6.695</a:t>
                      </a:r>
                      <a:endParaRPr lang="ru-RU" sz="1600" b="1" dirty="0">
                        <a:effectLst/>
                        <a:latin typeface="+mn-lt"/>
                        <a:ea typeface="Times New Roman"/>
                      </a:endParaRPr>
                    </a:p>
                  </a:txBody>
                  <a:tcPr marL="68580" marR="68580" marT="0" marB="0"/>
                </a:tc>
                <a:extLst>
                  <a:ext uri="{0D108BD9-81ED-4DB2-BD59-A6C34878D82A}">
                    <a16:rowId xmlns="" xmlns:a16="http://schemas.microsoft.com/office/drawing/2014/main" val="10006"/>
                  </a:ext>
                </a:extLst>
              </a:tr>
              <a:tr h="280124">
                <a:tc>
                  <a:txBody>
                    <a:bodyPr/>
                    <a:lstStyle/>
                    <a:p>
                      <a:pPr algn="l">
                        <a:spcBef>
                          <a:spcPts val="100"/>
                        </a:spcBef>
                        <a:spcAft>
                          <a:spcPts val="100"/>
                        </a:spcAft>
                      </a:pPr>
                      <a:r>
                        <a:rPr lang="en-US" sz="1600" b="1" baseline="0" dirty="0" err="1" smtClean="0">
                          <a:effectLst/>
                          <a:latin typeface="+mn-lt"/>
                          <a:ea typeface="Times New Roman"/>
                        </a:rPr>
                        <a:t>Chromaticities</a:t>
                      </a:r>
                      <a:r>
                        <a:rPr lang="en-US" sz="1600" b="1" baseline="0" dirty="0" smtClean="0">
                          <a:effectLst/>
                          <a:latin typeface="+mn-lt"/>
                          <a:ea typeface="Times New Roman"/>
                        </a:rPr>
                        <a:t>, x/y</a:t>
                      </a:r>
                      <a:endParaRPr lang="ru-RU" sz="1600" b="1" dirty="0">
                        <a:effectLst/>
                        <a:latin typeface="+mn-lt"/>
                        <a:ea typeface="Times New Roman"/>
                      </a:endParaRPr>
                    </a:p>
                  </a:txBody>
                  <a:tcPr marL="68580" marR="68580" marT="0" marB="0"/>
                </a:tc>
                <a:tc>
                  <a:txBody>
                    <a:bodyPr/>
                    <a:lstStyle/>
                    <a:p>
                      <a:pPr algn="ctr">
                        <a:spcBef>
                          <a:spcPts val="100"/>
                        </a:spcBef>
                        <a:spcAft>
                          <a:spcPts val="100"/>
                        </a:spcAft>
                      </a:pPr>
                      <a:r>
                        <a:rPr lang="en-GB" sz="1600" b="1" kern="800" dirty="0">
                          <a:effectLst/>
                          <a:latin typeface="+mn-lt"/>
                        </a:rPr>
                        <a:t>-16.9 / -</a:t>
                      </a:r>
                      <a:r>
                        <a:rPr lang="en-GB" sz="1600" b="1" kern="800" dirty="0" smtClean="0">
                          <a:effectLst/>
                          <a:latin typeface="+mn-lt"/>
                        </a:rPr>
                        <a:t>12.9</a:t>
                      </a:r>
                    </a:p>
                  </a:txBody>
                  <a:tcPr marL="68580" marR="68580" marT="0" marB="0"/>
                </a:tc>
                <a:extLst>
                  <a:ext uri="{0D108BD9-81ED-4DB2-BD59-A6C34878D82A}">
                    <a16:rowId xmlns="" xmlns:a16="http://schemas.microsoft.com/office/drawing/2014/main" val="10007"/>
                  </a:ext>
                </a:extLst>
              </a:tr>
            </a:tbl>
          </a:graphicData>
        </a:graphic>
      </p:graphicFrame>
      <p:sp>
        <p:nvSpPr>
          <p:cNvPr id="5" name="Rectangle 1"/>
          <p:cNvSpPr>
            <a:spLocks noChangeArrowheads="1"/>
          </p:cNvSpPr>
          <p:nvPr/>
        </p:nvSpPr>
        <p:spPr bwMode="auto">
          <a:xfrm>
            <a:off x="5076056" y="735087"/>
            <a:ext cx="39604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ru-RU" sz="2400" dirty="0" smtClean="0">
                <a:solidFill>
                  <a:prstClr val="black"/>
                </a:solidFill>
                <a:ea typeface="Times New Roman" pitchFamily="18" charset="0"/>
              </a:rPr>
              <a:t>KSRS-1 main parameters</a:t>
            </a:r>
            <a:endParaRPr lang="ru-RU" altLang="ru-RU" sz="1400" dirty="0">
              <a:solidFill>
                <a:prstClr val="black"/>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76785"/>
            <a:ext cx="3668928" cy="279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Рисунок 13">
            <a:extLst>
              <a:ext uri="{FF2B5EF4-FFF2-40B4-BE49-F238E27FC236}">
                <a16:creationId xmlns="" xmlns:a16="http://schemas.microsoft.com/office/drawing/2014/main" id="{C30BB427-A8AD-B642-910E-E86C60A68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178"/>
            <a:ext cx="9144000" cy="662910"/>
          </a:xfrm>
          <a:prstGeom prst="rect">
            <a:avLst/>
          </a:prstGeom>
        </p:spPr>
      </p:pic>
      <p:sp>
        <p:nvSpPr>
          <p:cNvPr id="17" name="Заголовок 1">
            <a:extLst>
              <a:ext uri="{FF2B5EF4-FFF2-40B4-BE49-F238E27FC236}">
                <a16:creationId xmlns="" xmlns:a16="http://schemas.microsoft.com/office/drawing/2014/main" id="{A86EEA70-9811-074A-AE16-2A30C7746473}"/>
              </a:ext>
            </a:extLst>
          </p:cNvPr>
          <p:cNvSpPr>
            <a:spLocks noGrp="1"/>
          </p:cNvSpPr>
          <p:nvPr>
            <p:ph type="title"/>
          </p:nvPr>
        </p:nvSpPr>
        <p:spPr>
          <a:xfrm>
            <a:off x="1475656" y="460747"/>
            <a:ext cx="2808312" cy="548680"/>
          </a:xfrm>
        </p:spPr>
        <p:txBody>
          <a:bodyPr>
            <a:normAutofit/>
          </a:bodyPr>
          <a:lstStyle/>
          <a:p>
            <a:r>
              <a:rPr lang="en-US" sz="2800" dirty="0" smtClean="0">
                <a:ln>
                  <a:solidFill>
                    <a:schemeClr val="tx1"/>
                  </a:solidFill>
                </a:ln>
              </a:rPr>
              <a:t>KSRS-1 Status</a:t>
            </a:r>
            <a:endParaRPr lang="ru-RU" sz="2800" dirty="0">
              <a:ln>
                <a:solidFill>
                  <a:schemeClr val="tx1"/>
                </a:solidFill>
              </a:ln>
            </a:endParaRPr>
          </a:p>
        </p:txBody>
      </p:sp>
      <p:sp>
        <p:nvSpPr>
          <p:cNvPr id="3" name="Прямоугольник 2"/>
          <p:cNvSpPr/>
          <p:nvPr/>
        </p:nvSpPr>
        <p:spPr>
          <a:xfrm>
            <a:off x="1547664" y="1462027"/>
            <a:ext cx="1993366" cy="400110"/>
          </a:xfrm>
          <a:prstGeom prst="rect">
            <a:avLst/>
          </a:prstGeom>
        </p:spPr>
        <p:txBody>
          <a:bodyPr wrap="none">
            <a:spAutoFit/>
          </a:bodyPr>
          <a:lstStyle/>
          <a:p>
            <a:pPr algn="ctr" fontAlgn="base">
              <a:spcBef>
                <a:spcPct val="0"/>
              </a:spcBef>
              <a:spcAft>
                <a:spcPct val="0"/>
              </a:spcAft>
            </a:pPr>
            <a:r>
              <a:rPr lang="en-US" altLang="ru-RU" sz="2000" b="1" dirty="0" err="1" smtClean="0">
                <a:solidFill>
                  <a:prstClr val="black"/>
                </a:solidFill>
                <a:ea typeface="Times New Roman" pitchFamily="18" charset="0"/>
              </a:rPr>
              <a:t>Twiss`s</a:t>
            </a:r>
            <a:r>
              <a:rPr lang="en-US" altLang="ru-RU" sz="2000" b="1" dirty="0" smtClean="0">
                <a:solidFill>
                  <a:prstClr val="black"/>
                </a:solidFill>
                <a:ea typeface="Times New Roman" pitchFamily="18" charset="0"/>
              </a:rPr>
              <a:t> functions</a:t>
            </a:r>
            <a:endParaRPr lang="ru-RU" altLang="ru-RU" sz="2000" b="1" dirty="0">
              <a:solidFill>
                <a:prstClr val="black"/>
              </a:solidFill>
            </a:endParaRPr>
          </a:p>
        </p:txBody>
      </p:sp>
      <p:sp>
        <p:nvSpPr>
          <p:cNvPr id="7" name="Номер слайда 6"/>
          <p:cNvSpPr>
            <a:spLocks noGrp="1"/>
          </p:cNvSpPr>
          <p:nvPr>
            <p:ph type="sldNum" sz="quarter" idx="12"/>
          </p:nvPr>
        </p:nvSpPr>
        <p:spPr/>
        <p:txBody>
          <a:bodyPr/>
          <a:lstStyle/>
          <a:p>
            <a:fld id="{7D6A4A59-4239-453A-B4D2-F0F217CA3E0E}" type="slidenum">
              <a:rPr lang="ru-RU" smtClean="0">
                <a:solidFill>
                  <a:prstClr val="black">
                    <a:tint val="75000"/>
                  </a:prstClr>
                </a:solidFill>
              </a:rPr>
              <a:pPr/>
              <a:t>3</a:t>
            </a:fld>
            <a:endParaRPr lang="ru-RU" dirty="0">
              <a:solidFill>
                <a:prstClr val="black">
                  <a:tint val="75000"/>
                </a:prstClr>
              </a:solidFill>
            </a:endParaRPr>
          </a:p>
        </p:txBody>
      </p:sp>
      <p:sp>
        <p:nvSpPr>
          <p:cNvPr id="10" name="Прямоугольник 9"/>
          <p:cNvSpPr/>
          <p:nvPr/>
        </p:nvSpPr>
        <p:spPr>
          <a:xfrm>
            <a:off x="107504" y="3987235"/>
            <a:ext cx="8496944" cy="2759730"/>
          </a:xfrm>
          <a:prstGeom prst="rect">
            <a:avLst/>
          </a:prstGeom>
        </p:spPr>
        <p:txBody>
          <a:bodyPr wrap="square">
            <a:spAutoFit/>
          </a:bodyPr>
          <a:lstStyle/>
          <a:p>
            <a:pPr lvl="0" fontAlgn="base">
              <a:spcBef>
                <a:spcPct val="0"/>
              </a:spcBef>
              <a:spcAft>
                <a:spcPts val="800"/>
              </a:spcAft>
            </a:pPr>
            <a:r>
              <a:rPr lang="en-US" sz="2000" b="1" dirty="0" smtClean="0">
                <a:solidFill>
                  <a:prstClr val="black"/>
                </a:solidFill>
              </a:rPr>
              <a:t>Earlier studies had shown that with existing magnetic structure of SR Source “Siberia-2” </a:t>
            </a:r>
            <a:r>
              <a:rPr lang="en-US" sz="2000" b="1" dirty="0">
                <a:solidFill>
                  <a:prstClr val="black"/>
                </a:solidFill>
              </a:rPr>
              <a:t>i</a:t>
            </a:r>
            <a:r>
              <a:rPr lang="en-US" sz="2000" b="1" dirty="0" smtClean="0">
                <a:solidFill>
                  <a:prstClr val="black"/>
                </a:solidFill>
              </a:rPr>
              <a:t>t </a:t>
            </a:r>
            <a:r>
              <a:rPr lang="en-US" sz="2000" b="1" dirty="0">
                <a:solidFill>
                  <a:prstClr val="black"/>
                </a:solidFill>
              </a:rPr>
              <a:t>is possible to achieve: </a:t>
            </a:r>
            <a:endParaRPr lang="en-US" sz="2000" b="1" dirty="0" smtClean="0">
              <a:solidFill>
                <a:prstClr val="black"/>
              </a:solidFill>
            </a:endParaRPr>
          </a:p>
          <a:p>
            <a:pPr marL="342900" indent="-342900" fontAlgn="base">
              <a:spcBef>
                <a:spcPct val="0"/>
              </a:spcBef>
              <a:spcAft>
                <a:spcPts val="800"/>
              </a:spcAft>
              <a:buFont typeface="Arial" pitchFamily="34" charset="0"/>
              <a:buChar char="•"/>
            </a:pPr>
            <a:r>
              <a:rPr lang="en-US" sz="2000" b="1" dirty="0" err="1" smtClean="0">
                <a:solidFill>
                  <a:prstClr val="black"/>
                </a:solidFill>
              </a:rPr>
              <a:t>emittance</a:t>
            </a:r>
            <a:r>
              <a:rPr lang="en-US" sz="2000" b="1" dirty="0" smtClean="0">
                <a:solidFill>
                  <a:prstClr val="black"/>
                </a:solidFill>
              </a:rPr>
              <a:t> </a:t>
            </a:r>
            <a:r>
              <a:rPr lang="en-US" sz="2000" b="1" dirty="0">
                <a:solidFill>
                  <a:prstClr val="black"/>
                </a:solidFill>
              </a:rPr>
              <a:t>55-65 nm ∙ rad </a:t>
            </a:r>
            <a:r>
              <a:rPr lang="en-US" sz="2000" b="1" dirty="0" smtClean="0">
                <a:solidFill>
                  <a:prstClr val="black"/>
                </a:solidFill>
              </a:rPr>
              <a:t>when keeping </a:t>
            </a:r>
            <a:r>
              <a:rPr lang="en-US" sz="2000" b="1" dirty="0">
                <a:solidFill>
                  <a:prstClr val="black"/>
                </a:solidFill>
              </a:rPr>
              <a:t>zero dispersion </a:t>
            </a:r>
            <a:r>
              <a:rPr lang="en-US" sz="2000" b="1" dirty="0" smtClean="0">
                <a:solidFill>
                  <a:prstClr val="black"/>
                </a:solidFill>
              </a:rPr>
              <a:t>function, </a:t>
            </a:r>
            <a:r>
              <a:rPr lang="en-US" sz="2000" b="1" dirty="0">
                <a:solidFill>
                  <a:prstClr val="black"/>
                </a:solidFill>
              </a:rPr>
              <a:t>but an injection factor was </a:t>
            </a:r>
            <a:r>
              <a:rPr lang="en-US" sz="2000" b="1" dirty="0" smtClean="0">
                <a:solidFill>
                  <a:prstClr val="black"/>
                </a:solidFill>
              </a:rPr>
              <a:t>limited due to lower DA and large </a:t>
            </a:r>
            <a:r>
              <a:rPr lang="en-US" sz="2000" b="1" dirty="0" err="1" smtClean="0">
                <a:solidFill>
                  <a:prstClr val="black"/>
                </a:solidFill>
              </a:rPr>
              <a:t>emittance</a:t>
            </a:r>
            <a:r>
              <a:rPr lang="en-US" sz="2000" b="1" dirty="0" smtClean="0">
                <a:solidFill>
                  <a:prstClr val="black"/>
                </a:solidFill>
              </a:rPr>
              <a:t> of “Siberia-1” (800 nm-rad) </a:t>
            </a:r>
          </a:p>
          <a:p>
            <a:pPr marL="342900" indent="-342900" fontAlgn="base">
              <a:spcBef>
                <a:spcPct val="0"/>
              </a:spcBef>
              <a:spcAft>
                <a:spcPts val="800"/>
              </a:spcAft>
              <a:buFont typeface="Arial" pitchFamily="34" charset="0"/>
              <a:buChar char="•"/>
            </a:pPr>
            <a:r>
              <a:rPr lang="en-US" sz="2000" b="1" dirty="0" err="1" smtClean="0">
                <a:solidFill>
                  <a:prstClr val="black"/>
                </a:solidFill>
              </a:rPr>
              <a:t>emittance</a:t>
            </a:r>
            <a:r>
              <a:rPr lang="en-US" sz="2000" b="1" dirty="0" smtClean="0">
                <a:solidFill>
                  <a:prstClr val="black"/>
                </a:solidFill>
              </a:rPr>
              <a:t> </a:t>
            </a:r>
            <a:r>
              <a:rPr lang="en-US" sz="2000" b="1" dirty="0">
                <a:solidFill>
                  <a:prstClr val="black"/>
                </a:solidFill>
              </a:rPr>
              <a:t>13-18 nm ∙ rad </a:t>
            </a:r>
            <a:r>
              <a:rPr lang="en-US" sz="2000" b="1" dirty="0" smtClean="0">
                <a:solidFill>
                  <a:prstClr val="black"/>
                </a:solidFill>
              </a:rPr>
              <a:t>- reinstallation of </a:t>
            </a:r>
            <a:r>
              <a:rPr lang="en-US" sz="2000" b="1" dirty="0" err="1" smtClean="0">
                <a:solidFill>
                  <a:prstClr val="black"/>
                </a:solidFill>
              </a:rPr>
              <a:t>sextupoles</a:t>
            </a:r>
            <a:r>
              <a:rPr lang="en-US" sz="2000" b="1" dirty="0" smtClean="0">
                <a:solidFill>
                  <a:prstClr val="black"/>
                </a:solidFill>
              </a:rPr>
              <a:t> and work with </a:t>
            </a:r>
            <a:r>
              <a:rPr lang="en-US" sz="2000" b="1" dirty="0">
                <a:solidFill>
                  <a:prstClr val="black"/>
                </a:solidFill>
              </a:rPr>
              <a:t>non-zero dispersion function in the straight </a:t>
            </a:r>
            <a:r>
              <a:rPr lang="en-US" sz="2000" b="1" dirty="0" smtClean="0">
                <a:solidFill>
                  <a:prstClr val="black"/>
                </a:solidFill>
              </a:rPr>
              <a:t>sections. Limitations: it is impossible to operate with strong field SCW, small DA and large injected </a:t>
            </a:r>
            <a:r>
              <a:rPr lang="en-US" sz="2000" b="1" dirty="0" err="1" smtClean="0">
                <a:solidFill>
                  <a:prstClr val="black"/>
                </a:solidFill>
              </a:rPr>
              <a:t>emittance</a:t>
            </a:r>
            <a:r>
              <a:rPr lang="en-US" sz="2000" b="1" dirty="0" smtClean="0">
                <a:solidFill>
                  <a:prstClr val="black"/>
                </a:solidFill>
              </a:rPr>
              <a:t>. </a:t>
            </a:r>
            <a:endParaRPr lang="ru-RU" altLang="ru-RU" sz="2000" b="1" dirty="0">
              <a:solidFill>
                <a:prstClr val="black"/>
              </a:solidFill>
              <a:ea typeface="Times New Roman" pitchFamily="18" charset="0"/>
            </a:endParaRPr>
          </a:p>
        </p:txBody>
      </p:sp>
      <p:sp>
        <p:nvSpPr>
          <p:cNvPr id="2" name="TextBox 1"/>
          <p:cNvSpPr txBox="1"/>
          <p:nvPr/>
        </p:nvSpPr>
        <p:spPr>
          <a:xfrm>
            <a:off x="4932039" y="3609437"/>
            <a:ext cx="3816423" cy="369332"/>
          </a:xfrm>
          <a:prstGeom prst="rect">
            <a:avLst/>
          </a:prstGeom>
          <a:noFill/>
        </p:spPr>
        <p:txBody>
          <a:bodyPr wrap="square" rtlCol="0">
            <a:spAutoFit/>
          </a:bodyPr>
          <a:lstStyle/>
          <a:p>
            <a:r>
              <a:rPr lang="en-US" b="1" dirty="0" smtClean="0"/>
              <a:t>Structure	</a:t>
            </a:r>
            <a:r>
              <a:rPr lang="en-US" b="1" smtClean="0"/>
              <a:t>        -         Modified DBA</a:t>
            </a:r>
            <a:endParaRPr lang="ru-RU" b="1" dirty="0"/>
          </a:p>
        </p:txBody>
      </p:sp>
    </p:spTree>
    <p:extLst>
      <p:ext uri="{BB962C8B-B14F-4D97-AF65-F5344CB8AC3E}">
        <p14:creationId xmlns:p14="http://schemas.microsoft.com/office/powerpoint/2010/main" val="2732278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868982"/>
            <a:ext cx="7618040" cy="687810"/>
          </a:xfrm>
        </p:spPr>
        <p:txBody>
          <a:bodyPr>
            <a:noAutofit/>
          </a:bodyPr>
          <a:lstStyle/>
          <a:p>
            <a:pPr lvl="0" fontAlgn="base">
              <a:lnSpc>
                <a:spcPct val="90000"/>
              </a:lnSpc>
              <a:spcAft>
                <a:spcPct val="0"/>
              </a:spcAft>
            </a:pPr>
            <a:r>
              <a:rPr lang="en-US" sz="2000" b="1" dirty="0" smtClean="0">
                <a:latin typeface="Arial" pitchFamily="34" charset="0"/>
                <a:cs typeface="Arial" pitchFamily="34" charset="0"/>
              </a:rPr>
              <a:t>Content </a:t>
            </a:r>
            <a:r>
              <a:rPr lang="en-US" sz="2000" b="1" dirty="0">
                <a:latin typeface="Arial" pitchFamily="34" charset="0"/>
                <a:cs typeface="Arial" pitchFamily="34" charset="0"/>
              </a:rPr>
              <a:t>of the </a:t>
            </a:r>
            <a:r>
              <a:rPr lang="en-US" sz="2000" b="1" dirty="0" smtClean="0">
                <a:latin typeface="Arial" pitchFamily="34" charset="0"/>
                <a:cs typeface="Arial" pitchFamily="34" charset="0"/>
              </a:rPr>
              <a:t>KSRS-1 </a:t>
            </a:r>
            <a:r>
              <a:rPr lang="en-US" sz="2000" b="1" dirty="0">
                <a:latin typeface="Arial" pitchFamily="34" charset="0"/>
                <a:cs typeface="Arial" pitchFamily="34" charset="0"/>
              </a:rPr>
              <a:t>modernization </a:t>
            </a:r>
            <a:r>
              <a:rPr lang="en-US" sz="2000" b="1" dirty="0" smtClean="0">
                <a:latin typeface="Arial" pitchFamily="34" charset="0"/>
                <a:cs typeface="Arial" pitchFamily="34" charset="0"/>
              </a:rPr>
              <a:t>project.</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Decree of </a:t>
            </a:r>
            <a:r>
              <a:rPr lang="en-US" sz="2000" b="1" dirty="0">
                <a:latin typeface="Arial" pitchFamily="34" charset="0"/>
                <a:cs typeface="Arial" pitchFamily="34" charset="0"/>
              </a:rPr>
              <a:t>the Russian Federation </a:t>
            </a:r>
            <a:r>
              <a:rPr lang="en-US" sz="2000" b="1" dirty="0" smtClean="0">
                <a:latin typeface="Arial" pitchFamily="34" charset="0"/>
                <a:cs typeface="Arial" pitchFamily="34" charset="0"/>
              </a:rPr>
              <a:t>Government on </a:t>
            </a:r>
            <a:r>
              <a:rPr lang="en-US" sz="2000" b="1" dirty="0">
                <a:latin typeface="Arial" pitchFamily="34" charset="0"/>
                <a:cs typeface="Arial" pitchFamily="34" charset="0"/>
              </a:rPr>
              <a:t>March 20, </a:t>
            </a:r>
            <a:r>
              <a:rPr lang="en-US" sz="2000" b="1" dirty="0" smtClean="0">
                <a:latin typeface="Arial" pitchFamily="34" charset="0"/>
                <a:cs typeface="Arial" pitchFamily="34" charset="0"/>
              </a:rPr>
              <a:t>2020</a:t>
            </a:r>
            <a:endParaRPr lang="ru-RU" sz="2000" b="1" dirty="0">
              <a:latin typeface="Arial" pitchFamily="34" charset="0"/>
              <a:cs typeface="Arial" pitchFamily="34" charset="0"/>
            </a:endParaRPr>
          </a:p>
        </p:txBody>
      </p:sp>
      <p:sp>
        <p:nvSpPr>
          <p:cNvPr id="3" name="Объект 2"/>
          <p:cNvSpPr>
            <a:spLocks noGrp="1"/>
          </p:cNvSpPr>
          <p:nvPr>
            <p:ph idx="1"/>
          </p:nvPr>
        </p:nvSpPr>
        <p:spPr>
          <a:xfrm>
            <a:off x="198818" y="1556792"/>
            <a:ext cx="8784976" cy="5112568"/>
          </a:xfrm>
        </p:spPr>
        <p:txBody>
          <a:bodyPr>
            <a:noAutofit/>
          </a:bodyPr>
          <a:lstStyle/>
          <a:p>
            <a:pPr marL="400050" lvl="1" indent="0" algn="just" fontAlgn="base">
              <a:spcBef>
                <a:spcPct val="0"/>
              </a:spcBef>
              <a:spcAft>
                <a:spcPct val="0"/>
              </a:spcAft>
              <a:buNone/>
              <a:defRPr/>
            </a:pPr>
            <a:r>
              <a:rPr lang="ru-RU" sz="2000" b="1" dirty="0" smtClean="0">
                <a:solidFill>
                  <a:srgbClr val="FF0000"/>
                </a:solidFill>
                <a:latin typeface="Arial" panose="020B0604020202020204" pitchFamily="34" charset="0"/>
                <a:cs typeface="Arial" panose="020B0604020202020204" pitchFamily="34" charset="0"/>
              </a:rPr>
              <a:t>1</a:t>
            </a:r>
            <a:r>
              <a:rPr lang="en-US" sz="2000" b="1" dirty="0">
                <a:solidFill>
                  <a:srgbClr val="FF0000"/>
                </a:solidFill>
                <a:latin typeface="Arial" pitchFamily="34" charset="0"/>
                <a:cs typeface="Arial" pitchFamily="34" charset="0"/>
              </a:rPr>
              <a:t>.</a:t>
            </a:r>
            <a:r>
              <a:rPr lang="en-US" sz="2000" b="1" dirty="0" smtClean="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Development and creation of a new injection </a:t>
            </a:r>
            <a:r>
              <a:rPr lang="en-US" sz="2000" b="1" dirty="0" smtClean="0">
                <a:solidFill>
                  <a:srgbClr val="FF0000"/>
                </a:solidFill>
                <a:latin typeface="Arial" pitchFamily="34" charset="0"/>
                <a:cs typeface="Arial" pitchFamily="34" charset="0"/>
              </a:rPr>
              <a:t>complex, consisting of: </a:t>
            </a:r>
          </a:p>
          <a:p>
            <a:pPr marL="400050" lvl="1" indent="0" algn="just" fontAlgn="base">
              <a:spcBef>
                <a:spcPct val="0"/>
              </a:spcBef>
              <a:spcAft>
                <a:spcPct val="0"/>
              </a:spcAft>
              <a:buNone/>
              <a:defRPr/>
            </a:pPr>
            <a:r>
              <a:rPr lang="en-US" sz="2000" b="1" dirty="0">
                <a:latin typeface="Arial" pitchFamily="34" charset="0"/>
                <a:cs typeface="Arial" pitchFamily="34" charset="0"/>
              </a:rPr>
              <a:t>1</a:t>
            </a:r>
            <a:r>
              <a:rPr lang="en-US" sz="2000" b="1" dirty="0" smtClean="0">
                <a:latin typeface="Arial" pitchFamily="34" charset="0"/>
                <a:cs typeface="Arial" pitchFamily="34" charset="0"/>
              </a:rPr>
              <a:t>.1. A </a:t>
            </a:r>
            <a:r>
              <a:rPr lang="en-US" sz="2000" b="1" dirty="0">
                <a:latin typeface="Arial" pitchFamily="34" charset="0"/>
                <a:cs typeface="Arial" pitchFamily="34" charset="0"/>
              </a:rPr>
              <a:t>new booster synchrotron (BS) - an electron injector with an energy of </a:t>
            </a:r>
            <a:r>
              <a:rPr lang="en-US" sz="2000" b="1" dirty="0" smtClean="0">
                <a:latin typeface="Arial" pitchFamily="34" charset="0"/>
                <a:cs typeface="Arial" pitchFamily="34" charset="0"/>
              </a:rPr>
              <a:t>2.5 </a:t>
            </a:r>
            <a:r>
              <a:rPr lang="en-US" sz="2000" b="1" dirty="0" err="1">
                <a:latin typeface="Arial" pitchFamily="34" charset="0"/>
                <a:cs typeface="Arial" pitchFamily="34" charset="0"/>
              </a:rPr>
              <a:t>GeV</a:t>
            </a:r>
            <a:r>
              <a:rPr lang="en-US" sz="2000" b="1" dirty="0">
                <a:latin typeface="Arial" pitchFamily="34" charset="0"/>
                <a:cs typeface="Arial" pitchFamily="34" charset="0"/>
              </a:rPr>
              <a:t> for a new SR source; </a:t>
            </a:r>
            <a:endParaRPr lang="en-US" sz="2000" b="1" dirty="0" smtClean="0">
              <a:latin typeface="Arial" pitchFamily="34" charset="0"/>
              <a:cs typeface="Arial" pitchFamily="34" charset="0"/>
            </a:endParaRPr>
          </a:p>
          <a:p>
            <a:pPr marL="400050" lvl="1" indent="0" algn="just" fontAlgn="base">
              <a:spcBef>
                <a:spcPct val="0"/>
              </a:spcBef>
              <a:spcAft>
                <a:spcPct val="0"/>
              </a:spcAft>
              <a:buNone/>
              <a:defRPr/>
            </a:pPr>
            <a:r>
              <a:rPr lang="en-US" sz="2000" b="1" dirty="0">
                <a:latin typeface="Arial" pitchFamily="34" charset="0"/>
                <a:cs typeface="Arial" pitchFamily="34" charset="0"/>
              </a:rPr>
              <a:t>1</a:t>
            </a:r>
            <a:r>
              <a:rPr lang="en-US" sz="2000" b="1" dirty="0" smtClean="0">
                <a:latin typeface="Arial" pitchFamily="34" charset="0"/>
                <a:cs typeface="Arial" pitchFamily="34" charset="0"/>
              </a:rPr>
              <a:t>.2. a </a:t>
            </a:r>
            <a:r>
              <a:rPr lang="en-US" sz="2000" b="1" dirty="0">
                <a:latin typeface="Arial" pitchFamily="34" charset="0"/>
                <a:cs typeface="Arial" pitchFamily="34" charset="0"/>
              </a:rPr>
              <a:t>new 200 MeV linear electron accelerator (LUE) - injector for BS; </a:t>
            </a:r>
            <a:endParaRPr lang="en-US" sz="2000" b="1" dirty="0" smtClean="0">
              <a:latin typeface="Arial" pitchFamily="34" charset="0"/>
              <a:cs typeface="Arial" pitchFamily="34" charset="0"/>
            </a:endParaRPr>
          </a:p>
          <a:p>
            <a:pPr marL="400050" lvl="1" indent="0" algn="just" fontAlgn="base">
              <a:spcBef>
                <a:spcPct val="0"/>
              </a:spcBef>
              <a:spcAft>
                <a:spcPct val="0"/>
              </a:spcAft>
              <a:buNone/>
              <a:defRPr/>
            </a:pPr>
            <a:r>
              <a:rPr lang="en-US" sz="2000" b="1" dirty="0">
                <a:latin typeface="Arial" pitchFamily="34" charset="0"/>
                <a:cs typeface="Arial" pitchFamily="34" charset="0"/>
              </a:rPr>
              <a:t>1</a:t>
            </a:r>
            <a:r>
              <a:rPr lang="en-US" sz="2000" b="1" dirty="0" smtClean="0">
                <a:latin typeface="Arial" pitchFamily="34" charset="0"/>
                <a:cs typeface="Arial" pitchFamily="34" charset="0"/>
              </a:rPr>
              <a:t>.3. the electron transport lines </a:t>
            </a:r>
            <a:r>
              <a:rPr lang="en-US" sz="2000" b="1" dirty="0">
                <a:latin typeface="Arial" pitchFamily="34" charset="0"/>
                <a:cs typeface="Arial" pitchFamily="34" charset="0"/>
              </a:rPr>
              <a:t>(EOK-1, EOK-2) </a:t>
            </a:r>
            <a:endParaRPr lang="en-US" sz="2000" b="1" dirty="0" smtClean="0">
              <a:solidFill>
                <a:srgbClr val="FF0000"/>
              </a:solidFill>
              <a:latin typeface="Arial" pitchFamily="34" charset="0"/>
              <a:cs typeface="Arial" pitchFamily="34" charset="0"/>
            </a:endParaRPr>
          </a:p>
          <a:p>
            <a:pPr marL="400050" lvl="1" indent="0" algn="just" fontAlgn="base">
              <a:spcBef>
                <a:spcPct val="0"/>
              </a:spcBef>
              <a:spcAft>
                <a:spcPct val="0"/>
              </a:spcAft>
              <a:buNone/>
              <a:defRPr/>
            </a:pPr>
            <a:endParaRPr lang="en-US" sz="2000" b="1" dirty="0" smtClean="0">
              <a:solidFill>
                <a:srgbClr val="FF0000"/>
              </a:solidFill>
              <a:latin typeface="Arial" pitchFamily="34" charset="0"/>
              <a:cs typeface="Arial" pitchFamily="34" charset="0"/>
            </a:endParaRPr>
          </a:p>
          <a:p>
            <a:pPr marL="400050" lvl="1" indent="0" algn="just" fontAlgn="base">
              <a:spcBef>
                <a:spcPct val="0"/>
              </a:spcBef>
              <a:spcAft>
                <a:spcPct val="0"/>
              </a:spcAft>
              <a:buNone/>
              <a:defRPr/>
            </a:pPr>
            <a:r>
              <a:rPr lang="en-US" sz="2000" b="1" dirty="0" smtClean="0">
                <a:solidFill>
                  <a:srgbClr val="FF0000"/>
                </a:solidFill>
                <a:latin typeface="Arial" pitchFamily="34" charset="0"/>
                <a:cs typeface="Arial" pitchFamily="34" charset="0"/>
              </a:rPr>
              <a:t>2. Creation </a:t>
            </a:r>
            <a:r>
              <a:rPr lang="en-US" sz="2000" b="1" dirty="0">
                <a:solidFill>
                  <a:srgbClr val="FF0000"/>
                </a:solidFill>
                <a:latin typeface="Arial" pitchFamily="34" charset="0"/>
                <a:cs typeface="Arial" pitchFamily="34" charset="0"/>
              </a:rPr>
              <a:t>of a new 2.5 </a:t>
            </a:r>
            <a:r>
              <a:rPr lang="en-US" sz="2000" b="1" dirty="0" err="1">
                <a:solidFill>
                  <a:srgbClr val="FF0000"/>
                </a:solidFill>
                <a:latin typeface="Arial" pitchFamily="34" charset="0"/>
                <a:cs typeface="Arial" pitchFamily="34" charset="0"/>
              </a:rPr>
              <a:t>GeV</a:t>
            </a:r>
            <a:r>
              <a:rPr lang="en-US" sz="2000" b="1" dirty="0">
                <a:solidFill>
                  <a:srgbClr val="FF0000"/>
                </a:solidFill>
                <a:latin typeface="Arial" pitchFamily="34" charset="0"/>
                <a:cs typeface="Arial" pitchFamily="34" charset="0"/>
              </a:rPr>
              <a:t> SR source ring with the natural </a:t>
            </a:r>
            <a:r>
              <a:rPr lang="en-US" sz="2000" b="1" dirty="0" err="1">
                <a:solidFill>
                  <a:srgbClr val="FF0000"/>
                </a:solidFill>
                <a:latin typeface="Arial" pitchFamily="34" charset="0"/>
                <a:cs typeface="Arial" pitchFamily="34" charset="0"/>
              </a:rPr>
              <a:t>emittance</a:t>
            </a:r>
            <a:r>
              <a:rPr lang="en-US" sz="2000" b="1" dirty="0">
                <a:solidFill>
                  <a:srgbClr val="FF0000"/>
                </a:solidFill>
                <a:latin typeface="Arial" pitchFamily="34" charset="0"/>
                <a:cs typeface="Arial" pitchFamily="34" charset="0"/>
              </a:rPr>
              <a:t> of 2-4 nm-rad</a:t>
            </a:r>
            <a:r>
              <a:rPr lang="en-US" sz="2000" b="1" dirty="0" smtClean="0">
                <a:solidFill>
                  <a:srgbClr val="FF0000"/>
                </a:solidFill>
                <a:latin typeface="Arial" pitchFamily="34" charset="0"/>
                <a:cs typeface="Arial" pitchFamily="34" charset="0"/>
              </a:rPr>
              <a:t>:</a:t>
            </a:r>
            <a:endParaRPr lang="en-US" sz="2000" b="1" dirty="0">
              <a:latin typeface="Arial" pitchFamily="34" charset="0"/>
              <a:cs typeface="Arial" pitchFamily="34" charset="0"/>
            </a:endParaRPr>
          </a:p>
          <a:p>
            <a:pPr marL="685800" lvl="1" algn="just" fontAlgn="base">
              <a:spcBef>
                <a:spcPct val="0"/>
              </a:spcBef>
              <a:spcAft>
                <a:spcPct val="0"/>
              </a:spcAft>
              <a:buFont typeface="Arial" pitchFamily="34" charset="0"/>
              <a:buChar char="•"/>
              <a:defRPr/>
            </a:pPr>
            <a:r>
              <a:rPr lang="en-US" sz="2000" b="1" dirty="0">
                <a:latin typeface="Arial" pitchFamily="34" charset="0"/>
                <a:cs typeface="Arial" pitchFamily="34" charset="0"/>
              </a:rPr>
              <a:t>to bring closer</a:t>
            </a:r>
            <a:r>
              <a:rPr lang="ru-RU" sz="2000" b="1" dirty="0">
                <a:latin typeface="Arial" pitchFamily="34" charset="0"/>
                <a:cs typeface="Arial" pitchFamily="34" charset="0"/>
              </a:rPr>
              <a:t> </a:t>
            </a:r>
            <a:r>
              <a:rPr lang="en-US" sz="2000" b="1" dirty="0">
                <a:latin typeface="Arial" pitchFamily="34" charset="0"/>
                <a:cs typeface="Arial" pitchFamily="34" charset="0"/>
              </a:rPr>
              <a:t>the SR fluxes and SR brightness to the values ​​typical for SR sources of the 3rd generation;</a:t>
            </a:r>
            <a:r>
              <a:rPr lang="en-US" sz="2000" b="1" dirty="0">
                <a:solidFill>
                  <a:srgbClr val="FF0000"/>
                </a:solidFill>
                <a:latin typeface="Arial" pitchFamily="34" charset="0"/>
                <a:cs typeface="Arial" pitchFamily="34" charset="0"/>
              </a:rPr>
              <a:t> </a:t>
            </a:r>
          </a:p>
          <a:p>
            <a:pPr marL="685800" lvl="1" algn="just" fontAlgn="base">
              <a:spcBef>
                <a:spcPct val="0"/>
              </a:spcBef>
              <a:spcAft>
                <a:spcPct val="0"/>
              </a:spcAft>
              <a:buFont typeface="Arial" pitchFamily="34" charset="0"/>
              <a:buChar char="•"/>
              <a:defRPr/>
            </a:pPr>
            <a:r>
              <a:rPr lang="en-US" sz="2000" b="1" dirty="0">
                <a:latin typeface="Arial" pitchFamily="34" charset="0"/>
                <a:cs typeface="Arial" pitchFamily="34" charset="0"/>
              </a:rPr>
              <a:t>to keep the perimeter of </a:t>
            </a:r>
            <a:r>
              <a:rPr lang="en-US" sz="2000" b="1" dirty="0" smtClean="0">
                <a:latin typeface="Arial" pitchFamily="34" charset="0"/>
                <a:cs typeface="Arial" pitchFamily="34" charset="0"/>
              </a:rPr>
              <a:t>the old </a:t>
            </a:r>
            <a:r>
              <a:rPr lang="en-US" sz="2000" b="1" dirty="0">
                <a:latin typeface="Arial" pitchFamily="34" charset="0"/>
                <a:cs typeface="Arial" pitchFamily="34" charset="0"/>
              </a:rPr>
              <a:t>SR source and the coordinates of the existing SR channels. </a:t>
            </a:r>
            <a:endParaRPr lang="en-US" sz="2000" b="1" dirty="0" smtClean="0">
              <a:latin typeface="Arial" pitchFamily="34" charset="0"/>
              <a:cs typeface="Arial" pitchFamily="34" charset="0"/>
            </a:endParaRPr>
          </a:p>
          <a:p>
            <a:pPr marL="400050" lvl="1" indent="0" algn="just" fontAlgn="base">
              <a:spcBef>
                <a:spcPct val="0"/>
              </a:spcBef>
              <a:spcAft>
                <a:spcPct val="0"/>
              </a:spcAft>
              <a:buNone/>
              <a:defRPr/>
            </a:pPr>
            <a:endParaRPr lang="en-US" sz="2000" b="1" dirty="0" smtClean="0">
              <a:solidFill>
                <a:srgbClr val="FF0000"/>
              </a:solidFill>
              <a:latin typeface="Arial" pitchFamily="34" charset="0"/>
              <a:cs typeface="Arial" pitchFamily="34" charset="0"/>
            </a:endParaRPr>
          </a:p>
          <a:p>
            <a:pPr marL="400050" lvl="1" indent="0" algn="just" fontAlgn="base">
              <a:spcBef>
                <a:spcPct val="0"/>
              </a:spcBef>
              <a:spcAft>
                <a:spcPct val="0"/>
              </a:spcAft>
              <a:buNone/>
              <a:defRPr/>
            </a:pPr>
            <a:r>
              <a:rPr lang="en-US" sz="2000" b="1" dirty="0" smtClean="0">
                <a:solidFill>
                  <a:srgbClr val="FF0000"/>
                </a:solidFill>
                <a:latin typeface="Arial" pitchFamily="34" charset="0"/>
                <a:cs typeface="Arial" pitchFamily="34" charset="0"/>
              </a:rPr>
              <a:t>3</a:t>
            </a:r>
            <a:r>
              <a:rPr lang="en-US" sz="2000" b="1" dirty="0">
                <a:solidFill>
                  <a:srgbClr val="FF0000"/>
                </a:solidFill>
                <a:latin typeface="Arial" pitchFamily="34" charset="0"/>
                <a:cs typeface="Arial" pitchFamily="34" charset="0"/>
              </a:rPr>
              <a:t>. Main features for KSRS</a:t>
            </a:r>
            <a:r>
              <a:rPr lang="en-US" sz="2000" b="1" dirty="0" smtClean="0">
                <a:solidFill>
                  <a:srgbClr val="FF0000"/>
                </a:solidFill>
                <a:latin typeface="Arial" pitchFamily="34" charset="0"/>
                <a:cs typeface="Arial" pitchFamily="34" charset="0"/>
              </a:rPr>
              <a:t>:</a:t>
            </a:r>
            <a:endParaRPr lang="en-US" sz="2000" b="1" dirty="0">
              <a:solidFill>
                <a:srgbClr val="FF0000"/>
              </a:solidFill>
              <a:latin typeface="Arial" pitchFamily="34" charset="0"/>
              <a:cs typeface="Arial" pitchFamily="34" charset="0"/>
            </a:endParaRPr>
          </a:p>
          <a:p>
            <a:pPr lvl="1" indent="-342900" algn="just" fontAlgn="base">
              <a:spcBef>
                <a:spcPct val="0"/>
              </a:spcBef>
              <a:spcAft>
                <a:spcPct val="0"/>
              </a:spcAft>
              <a:buFont typeface="Arial" pitchFamily="34" charset="0"/>
              <a:buChar char="•"/>
              <a:defRPr/>
            </a:pPr>
            <a:r>
              <a:rPr lang="en-US" sz="2000" b="1" dirty="0">
                <a:latin typeface="Arial" pitchFamily="34" charset="0"/>
                <a:cs typeface="Arial" pitchFamily="34" charset="0"/>
              </a:rPr>
              <a:t>All three KSRS accelerators </a:t>
            </a:r>
            <a:r>
              <a:rPr lang="en-US" sz="2000" b="1" dirty="0" smtClean="0">
                <a:latin typeface="Arial" pitchFamily="34" charset="0"/>
                <a:cs typeface="Arial" pitchFamily="34" charset="0"/>
              </a:rPr>
              <a:t>disassembling</a:t>
            </a:r>
          </a:p>
          <a:p>
            <a:pPr marL="400050" lvl="1" indent="0" algn="just" fontAlgn="base">
              <a:spcBef>
                <a:spcPct val="0"/>
              </a:spcBef>
              <a:spcAft>
                <a:spcPct val="0"/>
              </a:spcAft>
              <a:buNone/>
              <a:defRPr/>
            </a:pPr>
            <a:endParaRPr lang="en-US" sz="2000" b="1" dirty="0">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7D6A4A59-4239-453A-B4D2-F0F217CA3E0E}" type="slidenum">
              <a:rPr lang="ru-RU" smtClean="0">
                <a:solidFill>
                  <a:prstClr val="black">
                    <a:tint val="75000"/>
                  </a:prstClr>
                </a:solidFill>
              </a:rPr>
              <a:pPr/>
              <a:t>4</a:t>
            </a:fld>
            <a:endParaRPr lang="ru-RU" dirty="0">
              <a:solidFill>
                <a:prstClr val="black">
                  <a:tint val="75000"/>
                </a:prstClr>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6" y="33957"/>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604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620688"/>
            <a:ext cx="6048672" cy="634082"/>
          </a:xfrm>
        </p:spPr>
        <p:txBody>
          <a:bodyPr>
            <a:normAutofit/>
          </a:bodyPr>
          <a:lstStyle/>
          <a:p>
            <a:r>
              <a:rPr lang="en-US" sz="2400" b="1" dirty="0"/>
              <a:t>New injection complex of </a:t>
            </a:r>
            <a:r>
              <a:rPr lang="en-US" sz="2400" b="1" dirty="0" smtClean="0"/>
              <a:t>KSR</a:t>
            </a:r>
            <a:r>
              <a:rPr lang="en-US" sz="2400" b="1" dirty="0"/>
              <a:t>S</a:t>
            </a:r>
            <a:r>
              <a:rPr lang="en-US" sz="2400" b="1" dirty="0" smtClean="0"/>
              <a:t>-2</a:t>
            </a:r>
            <a:r>
              <a:rPr lang="en-US" sz="2400" b="1" dirty="0"/>
              <a:t>: BS+LA</a:t>
            </a:r>
            <a:endParaRPr lang="ru-RU" sz="2400" b="1" dirty="0"/>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5</a:t>
            </a:fld>
            <a:endParaRPr lang="ru-RU">
              <a:solidFill>
                <a:prstClr val="black">
                  <a:tint val="75000"/>
                </a:prstClr>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527" y="1484784"/>
            <a:ext cx="526227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772816"/>
            <a:ext cx="349408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6" y="33957"/>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331641" y="4437112"/>
            <a:ext cx="6257458" cy="1569660"/>
          </a:xfrm>
          <a:prstGeom prst="rect">
            <a:avLst/>
          </a:prstGeom>
        </p:spPr>
        <p:txBody>
          <a:bodyPr wrap="square">
            <a:spAutoFit/>
          </a:bodyPr>
          <a:lstStyle/>
          <a:p>
            <a:pPr lvl="0">
              <a:defRPr/>
            </a:pPr>
            <a:r>
              <a:rPr lang="en-GB" sz="2400" b="1" kern="0" dirty="0" smtClean="0">
                <a:solidFill>
                  <a:prstClr val="black"/>
                </a:solidFill>
              </a:rPr>
              <a:t>KSRS-2 </a:t>
            </a:r>
            <a:r>
              <a:rPr kumimoji="0" lang="en-GB" sz="2400" b="1" i="0" u="none" strike="noStrike" kern="0" cap="none" spc="0" normalizeH="0" baseline="0" noProof="0" dirty="0" smtClean="0">
                <a:ln>
                  <a:noFill/>
                </a:ln>
                <a:solidFill>
                  <a:prstClr val="black"/>
                </a:solidFill>
                <a:effectLst/>
                <a:uLnTx/>
                <a:uFillTx/>
              </a:rPr>
              <a:t>injection complex scheme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0" cap="none" spc="0" normalizeH="0" baseline="0" noProof="0" dirty="0" smtClean="0">
                <a:ln>
                  <a:noFill/>
                </a:ln>
                <a:solidFill>
                  <a:prstClr val="black"/>
                </a:solidFill>
                <a:effectLst/>
                <a:uLnTx/>
                <a:uFillTx/>
              </a:rPr>
              <a:t>New electron gun with </a:t>
            </a:r>
            <a:r>
              <a:rPr kumimoji="0" lang="en-GB" sz="1800" b="1" i="0" u="none" strike="noStrike" kern="0" cap="none" spc="0" normalizeH="0" baseline="0" noProof="0" dirty="0" err="1" smtClean="0">
                <a:ln>
                  <a:noFill/>
                </a:ln>
                <a:solidFill>
                  <a:prstClr val="black"/>
                </a:solidFill>
                <a:effectLst/>
                <a:uLnTx/>
                <a:uFillTx/>
              </a:rPr>
              <a:t>buncher</a:t>
            </a:r>
            <a:r>
              <a:rPr kumimoji="0" lang="en-GB" sz="1800" b="1" i="0" u="none" strike="noStrike" kern="0" cap="none" spc="0" normalizeH="0" baseline="0" noProof="0" dirty="0" smtClean="0">
                <a:ln>
                  <a:noFill/>
                </a:ln>
                <a:solidFill>
                  <a:prstClr val="black"/>
                </a:solidFill>
                <a:effectLst/>
                <a:uLnTx/>
                <a:uFillTx/>
              </a:rPr>
              <a:t> (max 3 A, 100 </a:t>
            </a:r>
            <a:r>
              <a:rPr kumimoji="0" lang="en-GB" sz="1800" b="1" i="0" u="none" strike="noStrike" kern="0" cap="none" spc="0" normalizeH="0" baseline="0" noProof="0" dirty="0" err="1" smtClean="0">
                <a:ln>
                  <a:noFill/>
                </a:ln>
                <a:solidFill>
                  <a:prstClr val="black"/>
                </a:solidFill>
                <a:effectLst/>
                <a:uLnTx/>
                <a:uFillTx/>
              </a:rPr>
              <a:t>keV</a:t>
            </a:r>
            <a:r>
              <a:rPr kumimoji="0" lang="en-GB" sz="1800" b="1" i="0" u="none" strike="noStrike" kern="0" cap="none" spc="0" normalizeH="0" baseline="0" noProof="0" dirty="0" smtClean="0">
                <a:ln>
                  <a:noFill/>
                </a:ln>
                <a:solidFill>
                  <a:prstClr val="black"/>
                </a:solidFill>
                <a:effectLst/>
                <a:uLnTx/>
                <a:uFillTx/>
              </a:rPr>
              <a:t>, ∆t ~ 5 ns)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0" cap="none" spc="0" normalizeH="0" baseline="0" noProof="0" dirty="0" smtClean="0">
                <a:ln>
                  <a:noFill/>
                </a:ln>
                <a:solidFill>
                  <a:prstClr val="black"/>
                </a:solidFill>
                <a:effectLst/>
                <a:uLnTx/>
                <a:uFillTx/>
              </a:rPr>
              <a:t>new linear accelerator (max 2 A, 200 MeV, ∆t ~ 5 ns)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0" cap="none" spc="0" normalizeH="0" baseline="0" noProof="0" dirty="0" smtClean="0">
                <a:ln>
                  <a:noFill/>
                </a:ln>
                <a:solidFill>
                  <a:prstClr val="black"/>
                </a:solidFill>
                <a:effectLst/>
                <a:uLnTx/>
                <a:uFillTx/>
              </a:rPr>
              <a:t>new booster synchrotron (10-15 mA, 0.2-2.5 </a:t>
            </a:r>
            <a:r>
              <a:rPr kumimoji="0" lang="en-GB" sz="1800" b="1" i="0" u="none" strike="noStrike" kern="0" cap="none" spc="0" normalizeH="0" baseline="0" noProof="0" dirty="0" err="1" smtClean="0">
                <a:ln>
                  <a:noFill/>
                </a:ln>
                <a:solidFill>
                  <a:prstClr val="black"/>
                </a:solidFill>
                <a:effectLst/>
                <a:uLnTx/>
                <a:uFillTx/>
              </a:rPr>
              <a:t>GeV</a:t>
            </a:r>
            <a:r>
              <a:rPr kumimoji="0" lang="en-GB" sz="1800" b="1" i="0" u="none" strike="noStrike" kern="0" cap="none" spc="0" normalizeH="0" baseline="0" noProof="0" dirty="0" smtClean="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1" i="0" u="none" strike="noStrike" kern="0" cap="none" spc="0" normalizeH="0" baseline="0" noProof="0" dirty="0" smtClean="0">
                <a:ln>
                  <a:noFill/>
                </a:ln>
                <a:solidFill>
                  <a:prstClr val="black"/>
                </a:solidFill>
                <a:effectLst/>
                <a:uLnTx/>
                <a:uFillTx/>
              </a:rPr>
              <a:t>new main storage (200 mA, 2.5 </a:t>
            </a:r>
            <a:r>
              <a:rPr kumimoji="0" lang="en-GB" sz="1800" b="1" i="0" u="none" strike="noStrike" kern="0" cap="none" spc="0" normalizeH="0" baseline="0" noProof="0" dirty="0" err="1" smtClean="0">
                <a:ln>
                  <a:noFill/>
                </a:ln>
                <a:solidFill>
                  <a:prstClr val="black"/>
                </a:solidFill>
                <a:effectLst/>
                <a:uLnTx/>
                <a:uFillTx/>
              </a:rPr>
              <a:t>GeV</a:t>
            </a:r>
            <a:r>
              <a:rPr kumimoji="0" lang="en-GB" sz="1800" b="1"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07083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1" y="764704"/>
            <a:ext cx="7704857" cy="504056"/>
          </a:xfrm>
        </p:spPr>
        <p:txBody>
          <a:bodyPr>
            <a:normAutofit/>
          </a:bodyPr>
          <a:lstStyle/>
          <a:p>
            <a:r>
              <a:rPr lang="en-US" sz="2400" b="1" dirty="0" smtClean="0"/>
              <a:t>A new pre-injector - 200 MeV, 2797 MHz Linear Accelerator</a:t>
            </a:r>
            <a:endParaRPr lang="ru-RU" sz="2400" b="1" dirty="0"/>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6</a:t>
            </a:fld>
            <a:endParaRPr lang="ru-RU">
              <a:solidFill>
                <a:prstClr val="black">
                  <a:tint val="75000"/>
                </a:prst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592" y="3383424"/>
            <a:ext cx="4352921" cy="335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07" y="3501008"/>
            <a:ext cx="12382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4553087"/>
            <a:ext cx="119538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403484" y="5373216"/>
            <a:ext cx="4572000" cy="1077218"/>
          </a:xfrm>
          <a:prstGeom prst="rect">
            <a:avLst/>
          </a:prstGeom>
        </p:spPr>
        <p:txBody>
          <a:bodyPr>
            <a:spAutoFit/>
          </a:bodyPr>
          <a:lstStyle/>
          <a:p>
            <a:pPr algn="ctr"/>
            <a:r>
              <a:rPr lang="en-GB" sz="1600" b="1" dirty="0" err="1" smtClean="0">
                <a:solidFill>
                  <a:prstClr val="black"/>
                </a:solidFill>
              </a:rPr>
              <a:t>Biperiod</a:t>
            </a:r>
            <a:r>
              <a:rPr lang="en-GB" sz="1600" b="1" dirty="0" smtClean="0">
                <a:solidFill>
                  <a:prstClr val="black"/>
                </a:solidFill>
              </a:rPr>
              <a:t> </a:t>
            </a:r>
            <a:r>
              <a:rPr lang="en-GB" sz="1600" b="1" dirty="0">
                <a:solidFill>
                  <a:prstClr val="black"/>
                </a:solidFill>
              </a:rPr>
              <a:t>accelerating structure - BAS - standing voltage wave,</a:t>
            </a:r>
          </a:p>
          <a:p>
            <a:pPr algn="ctr"/>
            <a:r>
              <a:rPr lang="en-GB" sz="1600" b="1" dirty="0">
                <a:solidFill>
                  <a:prstClr val="black"/>
                </a:solidFill>
              </a:rPr>
              <a:t>4 Klystrons KIU-53A, 18-20 MW, 2797 MHz, section ~ 2.4 m, acceleration rate 25-30 MeV / m</a:t>
            </a:r>
            <a:endParaRPr lang="ru-RU" sz="1600" b="1" dirty="0">
              <a:solidFill>
                <a:prstClr val="black"/>
              </a:solidFill>
            </a:endParaRPr>
          </a:p>
        </p:txBody>
      </p:sp>
      <p:sp>
        <p:nvSpPr>
          <p:cNvPr id="8" name="Прямоугольник 7"/>
          <p:cNvSpPr/>
          <p:nvPr/>
        </p:nvSpPr>
        <p:spPr>
          <a:xfrm>
            <a:off x="4289329" y="2996952"/>
            <a:ext cx="4686155" cy="369332"/>
          </a:xfrm>
          <a:prstGeom prst="rect">
            <a:avLst/>
          </a:prstGeom>
        </p:spPr>
        <p:txBody>
          <a:bodyPr wrap="none">
            <a:spAutoFit/>
          </a:bodyPr>
          <a:lstStyle/>
          <a:p>
            <a:r>
              <a:rPr lang="en-US" b="1" dirty="0">
                <a:solidFill>
                  <a:prstClr val="black"/>
                </a:solidFill>
              </a:rPr>
              <a:t>Schematic diagram of microwave power supply</a:t>
            </a:r>
          </a:p>
        </p:txBody>
      </p:sp>
      <p:pic>
        <p:nvPicPr>
          <p:cNvPr id="133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7" y="1505000"/>
            <a:ext cx="843092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9552" y="1445568"/>
            <a:ext cx="1223412" cy="369332"/>
          </a:xfrm>
          <a:prstGeom prst="rect">
            <a:avLst/>
          </a:prstGeom>
          <a:noFill/>
        </p:spPr>
        <p:txBody>
          <a:bodyPr wrap="none" rtlCol="0">
            <a:spAutoFit/>
          </a:bodyPr>
          <a:lstStyle/>
          <a:p>
            <a:r>
              <a:rPr lang="en-US" dirty="0" smtClean="0">
                <a:solidFill>
                  <a:prstClr val="black"/>
                </a:solidFill>
              </a:rPr>
              <a:t>1    2         3</a:t>
            </a:r>
            <a:endParaRPr lang="ru-RU" dirty="0">
              <a:solidFill>
                <a:prstClr val="black"/>
              </a:solidFill>
            </a:endParaRPr>
          </a:p>
        </p:txBody>
      </p:sp>
      <p:sp>
        <p:nvSpPr>
          <p:cNvPr id="10" name="TextBox 9"/>
          <p:cNvSpPr txBox="1"/>
          <p:nvPr/>
        </p:nvSpPr>
        <p:spPr>
          <a:xfrm>
            <a:off x="2339752" y="2420888"/>
            <a:ext cx="301686" cy="369332"/>
          </a:xfrm>
          <a:prstGeom prst="rect">
            <a:avLst/>
          </a:prstGeom>
          <a:noFill/>
        </p:spPr>
        <p:txBody>
          <a:bodyPr wrap="none" rtlCol="0">
            <a:spAutoFit/>
          </a:bodyPr>
          <a:lstStyle/>
          <a:p>
            <a:r>
              <a:rPr lang="en-US" dirty="0" smtClean="0">
                <a:solidFill>
                  <a:prstClr val="black"/>
                </a:solidFill>
              </a:rPr>
              <a:t>4</a:t>
            </a:r>
            <a:endParaRPr lang="ru-RU" dirty="0">
              <a:solidFill>
                <a:prstClr val="black"/>
              </a:solidFill>
            </a:endParaRPr>
          </a:p>
        </p:txBody>
      </p:sp>
      <p:sp>
        <p:nvSpPr>
          <p:cNvPr id="11" name="TextBox 10"/>
          <p:cNvSpPr txBox="1"/>
          <p:nvPr/>
        </p:nvSpPr>
        <p:spPr>
          <a:xfrm>
            <a:off x="3059832" y="2708920"/>
            <a:ext cx="301686" cy="369332"/>
          </a:xfrm>
          <a:prstGeom prst="rect">
            <a:avLst/>
          </a:prstGeom>
          <a:noFill/>
        </p:spPr>
        <p:txBody>
          <a:bodyPr wrap="none" rtlCol="0">
            <a:spAutoFit/>
          </a:bodyPr>
          <a:lstStyle/>
          <a:p>
            <a:r>
              <a:rPr lang="en-US" dirty="0" smtClean="0">
                <a:solidFill>
                  <a:prstClr val="black"/>
                </a:solidFill>
              </a:rPr>
              <a:t>5</a:t>
            </a:r>
            <a:endParaRPr lang="ru-RU" dirty="0">
              <a:solidFill>
                <a:prstClr val="black"/>
              </a:solidFill>
            </a:endParaRPr>
          </a:p>
        </p:txBody>
      </p:sp>
      <p:sp>
        <p:nvSpPr>
          <p:cNvPr id="13" name="TextBox 12"/>
          <p:cNvSpPr txBox="1"/>
          <p:nvPr/>
        </p:nvSpPr>
        <p:spPr>
          <a:xfrm>
            <a:off x="3210675" y="1645574"/>
            <a:ext cx="301686" cy="369332"/>
          </a:xfrm>
          <a:prstGeom prst="rect">
            <a:avLst/>
          </a:prstGeom>
          <a:noFill/>
        </p:spPr>
        <p:txBody>
          <a:bodyPr wrap="none" rtlCol="0">
            <a:spAutoFit/>
          </a:bodyPr>
          <a:lstStyle/>
          <a:p>
            <a:r>
              <a:rPr lang="en-US" dirty="0" smtClean="0">
                <a:solidFill>
                  <a:prstClr val="black"/>
                </a:solidFill>
              </a:rPr>
              <a:t>6</a:t>
            </a:r>
            <a:endParaRPr lang="ru-RU" dirty="0">
              <a:solidFill>
                <a:prstClr val="black"/>
              </a:solidFill>
            </a:endParaRPr>
          </a:p>
        </p:txBody>
      </p:sp>
      <p:sp>
        <p:nvSpPr>
          <p:cNvPr id="15" name="TextBox 14"/>
          <p:cNvSpPr txBox="1"/>
          <p:nvPr/>
        </p:nvSpPr>
        <p:spPr>
          <a:xfrm>
            <a:off x="4675624" y="1652078"/>
            <a:ext cx="301686" cy="369332"/>
          </a:xfrm>
          <a:prstGeom prst="rect">
            <a:avLst/>
          </a:prstGeom>
          <a:noFill/>
        </p:spPr>
        <p:txBody>
          <a:bodyPr wrap="none" rtlCol="0">
            <a:spAutoFit/>
          </a:bodyPr>
          <a:lstStyle/>
          <a:p>
            <a:r>
              <a:rPr lang="en-US" dirty="0" smtClean="0">
                <a:solidFill>
                  <a:prstClr val="black"/>
                </a:solidFill>
              </a:rPr>
              <a:t>6</a:t>
            </a:r>
            <a:endParaRPr lang="ru-RU" dirty="0">
              <a:solidFill>
                <a:prstClr val="black"/>
              </a:solidFill>
            </a:endParaRPr>
          </a:p>
        </p:txBody>
      </p:sp>
      <p:sp>
        <p:nvSpPr>
          <p:cNvPr id="16" name="TextBox 15"/>
          <p:cNvSpPr txBox="1"/>
          <p:nvPr/>
        </p:nvSpPr>
        <p:spPr>
          <a:xfrm>
            <a:off x="6167125" y="1638848"/>
            <a:ext cx="301686" cy="369332"/>
          </a:xfrm>
          <a:prstGeom prst="rect">
            <a:avLst/>
          </a:prstGeom>
          <a:noFill/>
        </p:spPr>
        <p:txBody>
          <a:bodyPr wrap="none" rtlCol="0">
            <a:spAutoFit/>
          </a:bodyPr>
          <a:lstStyle/>
          <a:p>
            <a:r>
              <a:rPr lang="en-US" dirty="0" smtClean="0">
                <a:solidFill>
                  <a:prstClr val="black"/>
                </a:solidFill>
              </a:rPr>
              <a:t>6</a:t>
            </a:r>
            <a:endParaRPr lang="ru-RU" dirty="0">
              <a:solidFill>
                <a:prstClr val="black"/>
              </a:solidFill>
            </a:endParaRPr>
          </a:p>
        </p:txBody>
      </p:sp>
      <p:sp>
        <p:nvSpPr>
          <p:cNvPr id="17" name="TextBox 16"/>
          <p:cNvSpPr txBox="1"/>
          <p:nvPr/>
        </p:nvSpPr>
        <p:spPr>
          <a:xfrm>
            <a:off x="6758116" y="1630234"/>
            <a:ext cx="301686" cy="369332"/>
          </a:xfrm>
          <a:prstGeom prst="rect">
            <a:avLst/>
          </a:prstGeom>
          <a:noFill/>
        </p:spPr>
        <p:txBody>
          <a:bodyPr wrap="none" rtlCol="0">
            <a:spAutoFit/>
          </a:bodyPr>
          <a:lstStyle/>
          <a:p>
            <a:r>
              <a:rPr lang="en-US" dirty="0" smtClean="0">
                <a:solidFill>
                  <a:prstClr val="black"/>
                </a:solidFill>
              </a:rPr>
              <a:t>6</a:t>
            </a:r>
            <a:endParaRPr lang="ru-RU" dirty="0">
              <a:solidFill>
                <a:prstClr val="black"/>
              </a:solidFill>
            </a:endParaRPr>
          </a:p>
        </p:txBody>
      </p:sp>
      <p:sp>
        <p:nvSpPr>
          <p:cNvPr id="19" name="TextBox 18"/>
          <p:cNvSpPr txBox="1"/>
          <p:nvPr/>
        </p:nvSpPr>
        <p:spPr>
          <a:xfrm>
            <a:off x="2908989" y="1845652"/>
            <a:ext cx="301686" cy="369332"/>
          </a:xfrm>
          <a:prstGeom prst="rect">
            <a:avLst/>
          </a:prstGeom>
          <a:noFill/>
        </p:spPr>
        <p:txBody>
          <a:bodyPr wrap="none" rtlCol="0">
            <a:spAutoFit/>
          </a:bodyPr>
          <a:lstStyle/>
          <a:p>
            <a:r>
              <a:rPr lang="en-US" dirty="0" smtClean="0">
                <a:solidFill>
                  <a:prstClr val="black"/>
                </a:solidFill>
              </a:rPr>
              <a:t>7</a:t>
            </a:r>
            <a:endParaRPr lang="ru-RU" dirty="0">
              <a:solidFill>
                <a:prstClr val="black"/>
              </a:solidFill>
            </a:endParaRPr>
          </a:p>
        </p:txBody>
      </p:sp>
      <p:sp>
        <p:nvSpPr>
          <p:cNvPr id="21" name="TextBox 20"/>
          <p:cNvSpPr txBox="1"/>
          <p:nvPr/>
        </p:nvSpPr>
        <p:spPr>
          <a:xfrm>
            <a:off x="4035254" y="1772816"/>
            <a:ext cx="301686" cy="369332"/>
          </a:xfrm>
          <a:prstGeom prst="rect">
            <a:avLst/>
          </a:prstGeom>
          <a:noFill/>
        </p:spPr>
        <p:txBody>
          <a:bodyPr wrap="none" rtlCol="0">
            <a:spAutoFit/>
          </a:bodyPr>
          <a:lstStyle/>
          <a:p>
            <a:r>
              <a:rPr lang="en-US" dirty="0" smtClean="0">
                <a:solidFill>
                  <a:prstClr val="black"/>
                </a:solidFill>
              </a:rPr>
              <a:t>7</a:t>
            </a:r>
            <a:endParaRPr lang="ru-RU" dirty="0">
              <a:solidFill>
                <a:prstClr val="black"/>
              </a:solidFill>
            </a:endParaRPr>
          </a:p>
        </p:txBody>
      </p:sp>
      <p:sp>
        <p:nvSpPr>
          <p:cNvPr id="22" name="TextBox 21"/>
          <p:cNvSpPr txBox="1"/>
          <p:nvPr/>
        </p:nvSpPr>
        <p:spPr>
          <a:xfrm>
            <a:off x="5580112" y="1830240"/>
            <a:ext cx="301686" cy="369332"/>
          </a:xfrm>
          <a:prstGeom prst="rect">
            <a:avLst/>
          </a:prstGeom>
          <a:noFill/>
        </p:spPr>
        <p:txBody>
          <a:bodyPr wrap="none" rtlCol="0">
            <a:spAutoFit/>
          </a:bodyPr>
          <a:lstStyle/>
          <a:p>
            <a:r>
              <a:rPr lang="en-US" dirty="0" smtClean="0">
                <a:solidFill>
                  <a:prstClr val="black"/>
                </a:solidFill>
              </a:rPr>
              <a:t>7</a:t>
            </a:r>
            <a:endParaRPr lang="ru-RU" dirty="0">
              <a:solidFill>
                <a:prstClr val="black"/>
              </a:solidFill>
            </a:endParaRPr>
          </a:p>
        </p:txBody>
      </p:sp>
      <p:sp>
        <p:nvSpPr>
          <p:cNvPr id="23" name="TextBox 22"/>
          <p:cNvSpPr txBox="1"/>
          <p:nvPr/>
        </p:nvSpPr>
        <p:spPr>
          <a:xfrm>
            <a:off x="7044148" y="1823514"/>
            <a:ext cx="301685" cy="369332"/>
          </a:xfrm>
          <a:prstGeom prst="rect">
            <a:avLst/>
          </a:prstGeom>
          <a:noFill/>
        </p:spPr>
        <p:txBody>
          <a:bodyPr wrap="square" rtlCol="0">
            <a:spAutoFit/>
          </a:bodyPr>
          <a:lstStyle/>
          <a:p>
            <a:r>
              <a:rPr lang="en-US" dirty="0" smtClean="0">
                <a:solidFill>
                  <a:prstClr val="black"/>
                </a:solidFill>
              </a:rPr>
              <a:t>7</a:t>
            </a:r>
            <a:endParaRPr lang="ru-RU" dirty="0">
              <a:solidFill>
                <a:prstClr val="black"/>
              </a:solidFill>
            </a:endParaRPr>
          </a:p>
        </p:txBody>
      </p:sp>
      <p:sp>
        <p:nvSpPr>
          <p:cNvPr id="24" name="TextBox 23"/>
          <p:cNvSpPr txBox="1"/>
          <p:nvPr/>
        </p:nvSpPr>
        <p:spPr>
          <a:xfrm>
            <a:off x="2758146" y="1182450"/>
            <a:ext cx="301686" cy="369332"/>
          </a:xfrm>
          <a:prstGeom prst="rect">
            <a:avLst/>
          </a:prstGeom>
          <a:noFill/>
        </p:spPr>
        <p:txBody>
          <a:bodyPr wrap="none" rtlCol="0">
            <a:spAutoFit/>
          </a:bodyPr>
          <a:lstStyle/>
          <a:p>
            <a:r>
              <a:rPr lang="en-US" dirty="0" smtClean="0">
                <a:solidFill>
                  <a:prstClr val="black"/>
                </a:solidFill>
              </a:rPr>
              <a:t>8</a:t>
            </a:r>
            <a:endParaRPr lang="ru-RU" dirty="0">
              <a:solidFill>
                <a:prstClr val="black"/>
              </a:solidFill>
            </a:endParaRPr>
          </a:p>
        </p:txBody>
      </p:sp>
      <p:sp>
        <p:nvSpPr>
          <p:cNvPr id="26" name="TextBox 25"/>
          <p:cNvSpPr txBox="1"/>
          <p:nvPr/>
        </p:nvSpPr>
        <p:spPr>
          <a:xfrm>
            <a:off x="8275889" y="2605554"/>
            <a:ext cx="301686" cy="369332"/>
          </a:xfrm>
          <a:prstGeom prst="rect">
            <a:avLst/>
          </a:prstGeom>
          <a:noFill/>
        </p:spPr>
        <p:txBody>
          <a:bodyPr wrap="none" rtlCol="0">
            <a:spAutoFit/>
          </a:bodyPr>
          <a:lstStyle/>
          <a:p>
            <a:r>
              <a:rPr lang="en-US" dirty="0" smtClean="0">
                <a:solidFill>
                  <a:prstClr val="black"/>
                </a:solidFill>
              </a:rPr>
              <a:t>9</a:t>
            </a:r>
            <a:endParaRPr lang="ru-RU" dirty="0">
              <a:solidFill>
                <a:prstClr val="black"/>
              </a:solidFill>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 y="0"/>
            <a:ext cx="9144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467" y="3421980"/>
            <a:ext cx="2531140" cy="177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63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7</a:t>
            </a:fld>
            <a:endParaRPr lang="ru-RU">
              <a:solidFill>
                <a:prstClr val="black">
                  <a:tint val="75000"/>
                </a:prstClr>
              </a:solidFill>
            </a:endParaRPr>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20098"/>
            <a:ext cx="2640684" cy="290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412776"/>
            <a:ext cx="6131490" cy="375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698" y="4437112"/>
            <a:ext cx="2236311" cy="187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980987" y="625348"/>
            <a:ext cx="5904655" cy="369332"/>
          </a:xfrm>
          <a:prstGeom prst="rect">
            <a:avLst/>
          </a:prstGeom>
        </p:spPr>
        <p:txBody>
          <a:bodyPr wrap="square">
            <a:spAutoFit/>
          </a:bodyPr>
          <a:lstStyle/>
          <a:p>
            <a:r>
              <a:rPr lang="en-US" b="1" dirty="0" smtClean="0">
                <a:solidFill>
                  <a:prstClr val="black"/>
                </a:solidFill>
              </a:rPr>
              <a:t>Status LA. The </a:t>
            </a:r>
            <a:r>
              <a:rPr lang="en-US" b="1" dirty="0">
                <a:solidFill>
                  <a:prstClr val="black"/>
                </a:solidFill>
              </a:rPr>
              <a:t>beam dynamics simulation in 200 MeV </a:t>
            </a:r>
            <a:r>
              <a:rPr lang="en-US" b="1" dirty="0" err="1">
                <a:solidFill>
                  <a:prstClr val="black"/>
                </a:solidFill>
              </a:rPr>
              <a:t>linac</a:t>
            </a:r>
            <a:endParaRPr lang="ru-RU" b="1" dirty="0">
              <a:solidFill>
                <a:prstClr val="black"/>
              </a:solidFill>
            </a:endParaRPr>
          </a:p>
        </p:txBody>
      </p:sp>
      <p:pic>
        <p:nvPicPr>
          <p:cNvPr id="143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 y="1"/>
            <a:ext cx="9144000"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73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764704"/>
            <a:ext cx="5544616" cy="652934"/>
          </a:xfrm>
        </p:spPr>
        <p:txBody>
          <a:bodyPr>
            <a:normAutofit/>
          </a:bodyPr>
          <a:lstStyle/>
          <a:p>
            <a:r>
              <a:rPr lang="en-GB" sz="2400" b="1" dirty="0"/>
              <a:t>Linear Accelerator project status</a:t>
            </a:r>
            <a:endParaRPr lang="ru-RU" sz="2400" b="1" dirty="0"/>
          </a:p>
        </p:txBody>
      </p:sp>
      <p:sp>
        <p:nvSpPr>
          <p:cNvPr id="3" name="Объект 2"/>
          <p:cNvSpPr>
            <a:spLocks noGrp="1"/>
          </p:cNvSpPr>
          <p:nvPr>
            <p:ph idx="1"/>
          </p:nvPr>
        </p:nvSpPr>
        <p:spPr>
          <a:xfrm>
            <a:off x="457200" y="1600204"/>
            <a:ext cx="8229600" cy="4853132"/>
          </a:xfrm>
        </p:spPr>
        <p:txBody>
          <a:bodyPr>
            <a:normAutofit fontScale="77500" lnSpcReduction="20000"/>
          </a:bodyPr>
          <a:lstStyle/>
          <a:p>
            <a:r>
              <a:rPr lang="en-US" dirty="0" smtClean="0"/>
              <a:t>The </a:t>
            </a:r>
            <a:r>
              <a:rPr lang="en-US" dirty="0"/>
              <a:t>geometric and electrical parameters of the electron gun, </a:t>
            </a:r>
            <a:r>
              <a:rPr lang="en-US" dirty="0" smtClean="0"/>
              <a:t>the </a:t>
            </a:r>
            <a:r>
              <a:rPr lang="en-US" dirty="0"/>
              <a:t>adiabatic </a:t>
            </a:r>
            <a:r>
              <a:rPr lang="en-US" dirty="0" err="1" smtClean="0"/>
              <a:t>buncher</a:t>
            </a:r>
            <a:r>
              <a:rPr lang="en-US" dirty="0" smtClean="0"/>
              <a:t> were found</a:t>
            </a:r>
            <a:r>
              <a:rPr lang="en-US" dirty="0"/>
              <a:t>;</a:t>
            </a:r>
            <a:r>
              <a:rPr lang="en-US" dirty="0" smtClean="0"/>
              <a:t> </a:t>
            </a:r>
          </a:p>
          <a:p>
            <a:r>
              <a:rPr lang="en-US" dirty="0" smtClean="0"/>
              <a:t> the geometrical  </a:t>
            </a:r>
            <a:r>
              <a:rPr lang="en-US" dirty="0"/>
              <a:t>elements for inputting microwave power into the accelerating cells were </a:t>
            </a:r>
            <a:r>
              <a:rPr lang="en-US" dirty="0" smtClean="0"/>
              <a:t>determined; </a:t>
            </a:r>
            <a:endParaRPr lang="en-US" dirty="0"/>
          </a:p>
          <a:p>
            <a:r>
              <a:rPr lang="en-US" dirty="0"/>
              <a:t>mathematical modeling of the dynamics of the electron beam in the LA was carried out, the optimal parameters of the resonant accelerating structure </a:t>
            </a:r>
            <a:r>
              <a:rPr lang="en-US" dirty="0" smtClean="0"/>
              <a:t>with </a:t>
            </a:r>
            <a:r>
              <a:rPr lang="en-US" dirty="0"/>
              <a:t>high impedance were found; </a:t>
            </a:r>
          </a:p>
          <a:p>
            <a:r>
              <a:rPr lang="en-US" dirty="0"/>
              <a:t>the microwave power supply scheme was determined. </a:t>
            </a:r>
          </a:p>
          <a:p>
            <a:r>
              <a:rPr lang="en-US" dirty="0"/>
              <a:t>A set of defining geometric parameters </a:t>
            </a:r>
            <a:r>
              <a:rPr lang="en-US" dirty="0" smtClean="0"/>
              <a:t> (form of accelerating sells) for </a:t>
            </a:r>
            <a:r>
              <a:rPr lang="en-US" dirty="0"/>
              <a:t>the start of specific design studies of microwave systems has been found</a:t>
            </a:r>
            <a:r>
              <a:rPr lang="en-US" dirty="0" smtClean="0"/>
              <a:t>.</a:t>
            </a:r>
          </a:p>
          <a:p>
            <a:endParaRPr lang="en-US" dirty="0"/>
          </a:p>
          <a:p>
            <a:r>
              <a:rPr lang="en-US" dirty="0" smtClean="0"/>
              <a:t>SEE</a:t>
            </a:r>
            <a:r>
              <a:rPr lang="en-US" dirty="0"/>
              <a:t>: Poster</a:t>
            </a:r>
          </a:p>
          <a:p>
            <a:endParaRPr lang="ru-RU" dirty="0"/>
          </a:p>
        </p:txBody>
      </p:sp>
      <p:sp>
        <p:nvSpPr>
          <p:cNvPr id="4" name="Номер слайда 3"/>
          <p:cNvSpPr>
            <a:spLocks noGrp="1"/>
          </p:cNvSpPr>
          <p:nvPr>
            <p:ph type="sldNum" sz="quarter" idx="12"/>
          </p:nvPr>
        </p:nvSpPr>
        <p:spPr/>
        <p:txBody>
          <a:bodyPr/>
          <a:lstStyle/>
          <a:p>
            <a:fld id="{FA7E3DB9-2DAD-46CD-BC61-34AE5A0F11D1}" type="slidenum">
              <a:rPr lang="ru-RU" smtClean="0">
                <a:solidFill>
                  <a:prstClr val="black">
                    <a:tint val="75000"/>
                  </a:prstClr>
                </a:solidFill>
              </a:rPr>
              <a:pPr/>
              <a:t>8</a:t>
            </a:fld>
            <a:endParaRPr lang="ru-RU">
              <a:solidFill>
                <a:prstClr val="black">
                  <a:tint val="75000"/>
                </a:prstClr>
              </a:solidFill>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889127"/>
            <a:ext cx="6110795" cy="42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69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446" y="1196752"/>
            <a:ext cx="8694042" cy="5539978"/>
          </a:xfrm>
          <a:prstGeom prst="rect">
            <a:avLst/>
          </a:prstGeom>
        </p:spPr>
        <p:txBody>
          <a:bodyPr wrap="square">
            <a:spAutoFit/>
          </a:bodyPr>
          <a:lstStyle/>
          <a:p>
            <a:endParaRPr lang="en-US" b="1" dirty="0" smtClean="0">
              <a:solidFill>
                <a:prstClr val="black"/>
              </a:solidFill>
              <a:latin typeface="Arial" pitchFamily="34" charset="0"/>
              <a:cs typeface="Arial" pitchFamily="34" charset="0"/>
            </a:endParaRPr>
          </a:p>
          <a:p>
            <a:r>
              <a:rPr lang="en-US" b="1" dirty="0" smtClean="0">
                <a:solidFill>
                  <a:prstClr val="black"/>
                </a:solidFill>
                <a:latin typeface="Arial" pitchFamily="34" charset="0"/>
                <a:cs typeface="Arial" pitchFamily="34" charset="0"/>
              </a:rPr>
              <a:t>Planed:</a:t>
            </a:r>
            <a:endParaRPr lang="en-US" b="1" dirty="0">
              <a:solidFill>
                <a:prstClr val="black"/>
              </a:solidFill>
              <a:latin typeface="Arial" pitchFamily="34" charset="0"/>
              <a:cs typeface="Arial" pitchFamily="34" charset="0"/>
            </a:endParaRPr>
          </a:p>
          <a:p>
            <a:endParaRPr lang="en-US" b="1" dirty="0">
              <a:solidFill>
                <a:prstClr val="black"/>
              </a:solidFill>
              <a:latin typeface="Arial" pitchFamily="34" charset="0"/>
              <a:cs typeface="Arial" pitchFamily="34" charset="0"/>
            </a:endParaRPr>
          </a:p>
          <a:p>
            <a:pPr marL="285750" indent="-285750">
              <a:buFont typeface="Arial" pitchFamily="34" charset="0"/>
              <a:buChar char="•"/>
            </a:pPr>
            <a:r>
              <a:rPr lang="en-US" sz="2000" dirty="0" smtClean="0">
                <a:solidFill>
                  <a:prstClr val="black"/>
                </a:solidFill>
                <a:latin typeface="Arial" pitchFamily="34" charset="0"/>
                <a:cs typeface="Arial" pitchFamily="34" charset="0"/>
              </a:rPr>
              <a:t>to </a:t>
            </a:r>
            <a:r>
              <a:rPr lang="en-US" sz="2000" dirty="0">
                <a:solidFill>
                  <a:prstClr val="black"/>
                </a:solidFill>
                <a:latin typeface="Arial" pitchFamily="34" charset="0"/>
                <a:cs typeface="Arial" pitchFamily="34" charset="0"/>
              </a:rPr>
              <a:t>inject from the BS an electron beam with low </a:t>
            </a:r>
            <a:r>
              <a:rPr lang="en-US" sz="2000" dirty="0" err="1">
                <a:solidFill>
                  <a:prstClr val="black"/>
                </a:solidFill>
                <a:latin typeface="Arial" pitchFamily="34" charset="0"/>
                <a:cs typeface="Arial" pitchFamily="34" charset="0"/>
              </a:rPr>
              <a:t>emittances</a:t>
            </a:r>
            <a:r>
              <a:rPr lang="en-US" sz="2000" dirty="0">
                <a:solidFill>
                  <a:prstClr val="black"/>
                </a:solidFill>
                <a:latin typeface="Arial" pitchFamily="34" charset="0"/>
                <a:cs typeface="Arial" pitchFamily="34" charset="0"/>
              </a:rPr>
              <a:t> (ex ~ </a:t>
            </a:r>
            <a:r>
              <a:rPr lang="en-US" sz="2000" dirty="0" smtClean="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50 nm-rad) at a total energy of 2.5 </a:t>
            </a:r>
            <a:r>
              <a:rPr lang="en-US" sz="2000" dirty="0" err="1">
                <a:solidFill>
                  <a:prstClr val="black"/>
                </a:solidFill>
                <a:latin typeface="Arial" pitchFamily="34" charset="0"/>
                <a:cs typeface="Arial" pitchFamily="34" charset="0"/>
              </a:rPr>
              <a:t>GeV</a:t>
            </a:r>
            <a:r>
              <a:rPr lang="en-US" sz="2000" dirty="0">
                <a:solidFill>
                  <a:prstClr val="black"/>
                </a:solidFill>
                <a:latin typeface="Arial" pitchFamily="34" charset="0"/>
                <a:cs typeface="Arial" pitchFamily="34" charset="0"/>
              </a:rPr>
              <a:t> with high efficiency (low radiation load</a:t>
            </a:r>
            <a:r>
              <a:rPr lang="en-US" sz="2000" dirty="0" smtClean="0">
                <a:solidFill>
                  <a:prstClr val="black"/>
                </a:solidFill>
                <a:latin typeface="Arial" pitchFamily="34" charset="0"/>
                <a:cs typeface="Arial" pitchFamily="34" charset="0"/>
              </a:rPr>
              <a:t>);</a:t>
            </a:r>
          </a:p>
          <a:p>
            <a:endParaRPr lang="en-US" sz="2000" dirty="0" smtClean="0">
              <a:solidFill>
                <a:prstClr val="black"/>
              </a:solidFill>
              <a:latin typeface="Arial" pitchFamily="34" charset="0"/>
              <a:cs typeface="Arial" pitchFamily="34" charset="0"/>
            </a:endParaRPr>
          </a:p>
          <a:p>
            <a:pPr marL="285750" indent="-285750">
              <a:buFont typeface="Arial" pitchFamily="34" charset="0"/>
              <a:buChar char="•"/>
            </a:pPr>
            <a:r>
              <a:rPr lang="en-US" sz="2000" dirty="0" smtClean="0">
                <a:solidFill>
                  <a:prstClr val="black"/>
                </a:solidFill>
                <a:latin typeface="Arial" pitchFamily="34" charset="0"/>
                <a:cs typeface="Arial" pitchFamily="34" charset="0"/>
              </a:rPr>
              <a:t>to </a:t>
            </a:r>
            <a:r>
              <a:rPr lang="en-US" sz="2000" dirty="0">
                <a:solidFill>
                  <a:prstClr val="black"/>
                </a:solidFill>
                <a:latin typeface="Arial" pitchFamily="34" charset="0"/>
                <a:cs typeface="Arial" pitchFamily="34" charset="0"/>
              </a:rPr>
              <a:t>exclude in the KSSR-2 </a:t>
            </a:r>
            <a:r>
              <a:rPr lang="en-US" sz="2000" dirty="0" smtClean="0">
                <a:solidFill>
                  <a:prstClr val="black"/>
                </a:solidFill>
                <a:latin typeface="Arial" pitchFamily="34" charset="0"/>
                <a:cs typeface="Arial" pitchFamily="34" charset="0"/>
              </a:rPr>
              <a:t>ring the </a:t>
            </a:r>
            <a:r>
              <a:rPr lang="en-US" sz="2000" dirty="0">
                <a:solidFill>
                  <a:prstClr val="black"/>
                </a:solidFill>
                <a:latin typeface="Arial" pitchFamily="34" charset="0"/>
                <a:cs typeface="Arial" pitchFamily="34" charset="0"/>
              </a:rPr>
              <a:t>periodic process of accumulation of electrons at low </a:t>
            </a:r>
            <a:r>
              <a:rPr lang="en-US" sz="2000" dirty="0" smtClean="0">
                <a:solidFill>
                  <a:prstClr val="black"/>
                </a:solidFill>
                <a:latin typeface="Arial" pitchFamily="34" charset="0"/>
                <a:cs typeface="Arial" pitchFamily="34" charset="0"/>
              </a:rPr>
              <a:t>energy, </a:t>
            </a:r>
            <a:r>
              <a:rPr lang="en-US" sz="2000" dirty="0">
                <a:solidFill>
                  <a:prstClr val="black"/>
                </a:solidFill>
                <a:latin typeface="Arial" pitchFamily="34" charset="0"/>
                <a:cs typeface="Arial" pitchFamily="34" charset="0"/>
              </a:rPr>
              <a:t>which interrupts the use of SR beams at X-ray stations, leads to temperature problems of orbit stabilization, transient electronic-magnetic processes when the electron energy rises in the storage ring, when working with </a:t>
            </a:r>
            <a:r>
              <a:rPr lang="en-US" sz="2000" dirty="0" smtClean="0">
                <a:solidFill>
                  <a:prstClr val="black"/>
                </a:solidFill>
                <a:latin typeface="Arial" pitchFamily="34" charset="0"/>
                <a:cs typeface="Arial" pitchFamily="34" charset="0"/>
              </a:rPr>
              <a:t>SCW </a:t>
            </a:r>
            <a:r>
              <a:rPr lang="en-US" sz="2000" dirty="0">
                <a:solidFill>
                  <a:prstClr val="black"/>
                </a:solidFill>
                <a:latin typeface="Arial" pitchFamily="34" charset="0"/>
                <a:cs typeface="Arial" pitchFamily="34" charset="0"/>
              </a:rPr>
              <a:t>and other plug-in devices</a:t>
            </a:r>
            <a:r>
              <a:rPr lang="en-US" sz="2000" dirty="0" smtClean="0">
                <a:solidFill>
                  <a:prstClr val="black"/>
                </a:solidFill>
                <a:latin typeface="Arial" pitchFamily="34" charset="0"/>
                <a:cs typeface="Arial" pitchFamily="34" charset="0"/>
              </a:rPr>
              <a:t>;</a:t>
            </a:r>
          </a:p>
          <a:p>
            <a:endParaRPr lang="ru-RU" sz="2000" dirty="0" smtClean="0">
              <a:solidFill>
                <a:prstClr val="black"/>
              </a:solidFill>
              <a:latin typeface="Arial" pitchFamily="34" charset="0"/>
              <a:cs typeface="Arial" pitchFamily="34" charset="0"/>
            </a:endParaRPr>
          </a:p>
          <a:p>
            <a:pPr marL="285750" indent="-285750" eaLnBrk="0" hangingPunct="0">
              <a:buFont typeface="Arial" pitchFamily="34" charset="0"/>
              <a:buChar char="•"/>
            </a:pPr>
            <a:r>
              <a:rPr lang="en-US" sz="2000" dirty="0">
                <a:solidFill>
                  <a:prstClr val="black"/>
                </a:solidFill>
                <a:latin typeface="Arial" pitchFamily="34" charset="0"/>
                <a:cs typeface="Arial" pitchFamily="34" charset="0"/>
              </a:rPr>
              <a:t>to achieve the effect of "infinite" lifetime of the electron beam;</a:t>
            </a:r>
          </a:p>
          <a:p>
            <a:pPr marL="285750" indent="-285750" eaLnBrk="0" hangingPunct="0">
              <a:buFont typeface="Arial" pitchFamily="34" charset="0"/>
              <a:buChar char="•"/>
            </a:pPr>
            <a:endParaRPr lang="en-US" sz="2000" dirty="0">
              <a:solidFill>
                <a:prstClr val="black"/>
              </a:solidFill>
              <a:latin typeface="Arial" pitchFamily="34" charset="0"/>
              <a:cs typeface="Arial" pitchFamily="34" charset="0"/>
            </a:endParaRPr>
          </a:p>
          <a:p>
            <a:pPr marL="285750" indent="-285750" eaLnBrk="0" hangingPunct="0">
              <a:buFont typeface="Arial" pitchFamily="34" charset="0"/>
              <a:buChar char="•"/>
            </a:pPr>
            <a:r>
              <a:rPr lang="en-US" sz="2000" dirty="0">
                <a:solidFill>
                  <a:prstClr val="black"/>
                </a:solidFill>
                <a:latin typeface="Arial" pitchFamily="34" charset="0"/>
                <a:cs typeface="Arial" pitchFamily="34" charset="0"/>
              </a:rPr>
              <a:t>t</a:t>
            </a:r>
            <a:r>
              <a:rPr lang="en-US" sz="2000" dirty="0" smtClean="0">
                <a:solidFill>
                  <a:prstClr val="black"/>
                </a:solidFill>
                <a:latin typeface="Arial" pitchFamily="34" charset="0"/>
                <a:cs typeface="Arial" pitchFamily="34" charset="0"/>
              </a:rPr>
              <a:t>o work </a:t>
            </a:r>
            <a:r>
              <a:rPr lang="en-US" sz="2000" dirty="0">
                <a:solidFill>
                  <a:prstClr val="black"/>
                </a:solidFill>
                <a:latin typeface="Arial" pitchFamily="34" charset="0"/>
                <a:cs typeface="Arial" pitchFamily="34" charset="0"/>
              </a:rPr>
              <a:t>with much higher stability of the spatial position of photon beams;</a:t>
            </a:r>
          </a:p>
          <a:p>
            <a:pPr marL="285750" indent="-285750" eaLnBrk="0" hangingPunct="0">
              <a:buFont typeface="Arial" pitchFamily="34" charset="0"/>
              <a:buChar char="•"/>
            </a:pPr>
            <a:endParaRPr lang="en-US" sz="2000" dirty="0">
              <a:solidFill>
                <a:prstClr val="black"/>
              </a:solidFill>
              <a:latin typeface="Arial" pitchFamily="34" charset="0"/>
              <a:cs typeface="Arial" pitchFamily="34" charset="0"/>
            </a:endParaRPr>
          </a:p>
          <a:p>
            <a:pPr marL="285750" indent="-285750" eaLnBrk="0" hangingPunct="0">
              <a:buFont typeface="Arial" pitchFamily="34" charset="0"/>
              <a:buChar char="•"/>
            </a:pPr>
            <a:r>
              <a:rPr lang="en-US" sz="2000" dirty="0">
                <a:solidFill>
                  <a:prstClr val="black"/>
                </a:solidFill>
                <a:latin typeface="Arial" pitchFamily="34" charset="0"/>
                <a:cs typeface="Arial" pitchFamily="34" charset="0"/>
              </a:rPr>
              <a:t>to improve the reliability of the SR source with the help of new technologies, </a:t>
            </a:r>
            <a:r>
              <a:rPr lang="en-US" sz="2000" dirty="0" smtClean="0">
                <a:solidFill>
                  <a:prstClr val="black"/>
                </a:solidFill>
                <a:latin typeface="Arial" pitchFamily="34" charset="0"/>
                <a:cs typeface="Arial" pitchFamily="34" charset="0"/>
              </a:rPr>
              <a:t>and more </a:t>
            </a:r>
            <a:r>
              <a:rPr lang="en-US" sz="2000" dirty="0">
                <a:solidFill>
                  <a:prstClr val="black"/>
                </a:solidFill>
                <a:latin typeface="Arial" pitchFamily="34" charset="0"/>
                <a:cs typeface="Arial" pitchFamily="34" charset="0"/>
              </a:rPr>
              <a:t>stabilized power supplies.</a:t>
            </a:r>
            <a:endParaRPr lang="ru-RU" sz="2000" dirty="0">
              <a:solidFill>
                <a:srgbClr val="002060"/>
              </a:solidFill>
            </a:endParaRPr>
          </a:p>
        </p:txBody>
      </p:sp>
      <p:sp>
        <p:nvSpPr>
          <p:cNvPr id="3" name="Номер слайда 2"/>
          <p:cNvSpPr>
            <a:spLocks noGrp="1"/>
          </p:cNvSpPr>
          <p:nvPr>
            <p:ph type="sldNum" sz="quarter" idx="12"/>
          </p:nvPr>
        </p:nvSpPr>
        <p:spPr/>
        <p:txBody>
          <a:bodyPr/>
          <a:lstStyle/>
          <a:p>
            <a:fld id="{FA7E3DB9-2DAD-46CD-BC61-34AE5A0F11D1}" type="slidenum">
              <a:rPr lang="ru-RU" smtClean="0">
                <a:solidFill>
                  <a:prstClr val="black">
                    <a:tint val="75000"/>
                  </a:prstClr>
                </a:solidFill>
              </a:rPr>
              <a:pPr/>
              <a:t>9</a:t>
            </a:fld>
            <a:endParaRPr lang="ru-RU" dirty="0">
              <a:solidFill>
                <a:prstClr val="black">
                  <a:tint val="75000"/>
                </a:prstClr>
              </a:solidFill>
            </a:endParaRPr>
          </a:p>
        </p:txBody>
      </p:sp>
      <p:sp>
        <p:nvSpPr>
          <p:cNvPr id="2" name="Прямоугольник 1"/>
          <p:cNvSpPr/>
          <p:nvPr/>
        </p:nvSpPr>
        <p:spPr>
          <a:xfrm>
            <a:off x="1403648" y="782330"/>
            <a:ext cx="7308812" cy="523220"/>
          </a:xfrm>
          <a:prstGeom prst="rect">
            <a:avLst/>
          </a:prstGeom>
        </p:spPr>
        <p:txBody>
          <a:bodyPr wrap="square">
            <a:spAutoFit/>
          </a:bodyPr>
          <a:lstStyle/>
          <a:p>
            <a:r>
              <a:rPr lang="en-GB" sz="2800" b="1" dirty="0">
                <a:solidFill>
                  <a:srgbClr val="002060"/>
                </a:solidFill>
              </a:rPr>
              <a:t>02-2.5 </a:t>
            </a:r>
            <a:r>
              <a:rPr lang="en-GB" sz="2800" b="1" dirty="0" err="1">
                <a:solidFill>
                  <a:srgbClr val="002060"/>
                </a:solidFill>
              </a:rPr>
              <a:t>GeV</a:t>
            </a:r>
            <a:r>
              <a:rPr lang="en-GB" sz="2800" b="1" dirty="0">
                <a:solidFill>
                  <a:srgbClr val="002060"/>
                </a:solidFill>
              </a:rPr>
              <a:t> </a:t>
            </a:r>
            <a:r>
              <a:rPr lang="en-GB" sz="2800" b="1" dirty="0" smtClean="0">
                <a:solidFill>
                  <a:srgbClr val="002060"/>
                </a:solidFill>
              </a:rPr>
              <a:t>Booster Synchrotron Project</a:t>
            </a:r>
            <a:endParaRPr lang="ru-RU" sz="2800" dirty="0">
              <a:solidFill>
                <a:prstClr val="black"/>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 y="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073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6506</TotalTime>
  <Words>2049</Words>
  <Application>Microsoft Office PowerPoint</Application>
  <PresentationFormat>Экран (4:3)</PresentationFormat>
  <Paragraphs>277</Paragraphs>
  <Slides>23</Slides>
  <Notes>4</Notes>
  <HiddenSlides>0</HiddenSlides>
  <MMClips>0</MMClips>
  <ScaleCrop>false</ScaleCrop>
  <HeadingPairs>
    <vt:vector size="4" baseType="variant">
      <vt:variant>
        <vt:lpstr>Тема</vt:lpstr>
      </vt:variant>
      <vt:variant>
        <vt:i4>6</vt:i4>
      </vt:variant>
      <vt:variant>
        <vt:lpstr>Заголовки слайдов</vt:lpstr>
      </vt:variant>
      <vt:variant>
        <vt:i4>23</vt:i4>
      </vt:variant>
    </vt:vector>
  </HeadingPairs>
  <TitlesOfParts>
    <vt:vector size="29" baseType="lpstr">
      <vt:lpstr>Специальное оформление</vt:lpstr>
      <vt:lpstr>6_Тема Office</vt:lpstr>
      <vt:lpstr>8_Тема Office</vt:lpstr>
      <vt:lpstr>4_Тема Office</vt:lpstr>
      <vt:lpstr>1_Тема Office</vt:lpstr>
      <vt:lpstr>2_Тема Office</vt:lpstr>
      <vt:lpstr>Concept of a New Kurchatov Synchrotron Radiation Source</vt:lpstr>
      <vt:lpstr>KSRS-1 Overvew</vt:lpstr>
      <vt:lpstr>KSRS-1 Status</vt:lpstr>
      <vt:lpstr>Content of the KSRS-1 modernization project. Decree of the Russian Federation Government on March 20, 2020</vt:lpstr>
      <vt:lpstr>New injection complex of KSRS-2: BS+LA</vt:lpstr>
      <vt:lpstr>A new pre-injector - 200 MeV, 2797 MHz Linear Accelerator</vt:lpstr>
      <vt:lpstr>Презентация PowerPoint</vt:lpstr>
      <vt:lpstr>Linear Accelerator project status</vt:lpstr>
      <vt:lpstr>Презентация PowerPoint</vt:lpstr>
      <vt:lpstr>BS Project:: Optical structure of BS - 12-fold symmetry</vt:lpstr>
      <vt:lpstr>Status of BS Project </vt:lpstr>
      <vt:lpstr>New KSRS-2 Project</vt:lpstr>
      <vt:lpstr>Презентация PowerPoint</vt:lpstr>
      <vt:lpstr>Location of magnets in KSRS and KSRS-2 at one super-period</vt:lpstr>
      <vt:lpstr>Optical function comparison  of KSSR and KSSR-2 latticies</vt:lpstr>
      <vt:lpstr>Презентация PowerPoint</vt:lpstr>
      <vt:lpstr>Man Ring – KSSR-2 Project work</vt:lpstr>
      <vt:lpstr>Arrangement of KSSR-2 magnets at half of the super- period</vt:lpstr>
      <vt:lpstr>SR parameters comparison of old and new structures  at 2 .5 GeV, 100 mA</vt:lpstr>
      <vt:lpstr>SR Sourses – world experience</vt:lpstr>
      <vt:lpstr>KSRS-2 - challenges</vt:lpstr>
      <vt:lpstr>CONCLUSIONS</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Линейный Ускоритель</dc:title>
  <dc:creator>КВН</dc:creator>
  <cp:lastModifiedBy>КВН</cp:lastModifiedBy>
  <cp:revision>394</cp:revision>
  <dcterms:created xsi:type="dcterms:W3CDTF">2019-10-06T14:10:39Z</dcterms:created>
  <dcterms:modified xsi:type="dcterms:W3CDTF">2021-09-30T04:45:54Z</dcterms:modified>
</cp:coreProperties>
</file>