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9"/>
  </p:notesMasterIdLst>
  <p:sldIdLst>
    <p:sldId id="320" r:id="rId2"/>
    <p:sldId id="294" r:id="rId3"/>
    <p:sldId id="279" r:id="rId4"/>
    <p:sldId id="296" r:id="rId5"/>
    <p:sldId id="323" r:id="rId6"/>
    <p:sldId id="322" r:id="rId7"/>
    <p:sldId id="334" r:id="rId8"/>
    <p:sldId id="324" r:id="rId9"/>
    <p:sldId id="332" r:id="rId10"/>
    <p:sldId id="325" r:id="rId11"/>
    <p:sldId id="333" r:id="rId12"/>
    <p:sldId id="326" r:id="rId13"/>
    <p:sldId id="327" r:id="rId14"/>
    <p:sldId id="329" r:id="rId15"/>
    <p:sldId id="330" r:id="rId16"/>
    <p:sldId id="331" r:id="rId17"/>
    <p:sldId id="32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66"/>
    <a:srgbClr val="FF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irill\Dropbox\&#1051;&#1071;&#1056;\&#1044;&#1062;280\&#1044;&#1086;&#1082;&#1083;&#1072;&#1076;&#1099;\&#1057;&#1090;&#1072;&#1073;&#1080;&#1083;&#1100;&#1085;&#1086;&#1089;&#1090;&#1100;%20&#1076;&#1083;&#1103;%20&#1087;&#1086;&#1089;&#1090;&#1077;&#1088;&#107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rill\Dropbox\&#1051;&#1071;&#1056;\&#1044;&#1062;280\&#1044;&#1086;&#1082;&#1083;&#1072;&#1076;&#1099;\RuPAC_21\Ca\&#1042;&#1089;&#1077;%20&#1087;&#1088;&#1086;&#1093;&#1086;&#1078;&#1076;&#1077;&#1085;&#1080;&#1103;%20&#1057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ill\Dropbox\&#1051;&#1071;&#1056;\&#1044;&#1062;280\&#1044;&#1086;&#1082;&#1083;&#1072;&#1076;&#1099;\RuPAC_21\Ti\Ti\&#1055;&#1088;&#1086;&#1093;&#1086;&#1078;&#1076;&#1077;&#1085;&#1080;&#1077;%200704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ill\Dropbox\&#1051;&#1071;&#1056;\&#1044;&#1062;280\&#1044;&#1086;&#1082;&#1083;&#1072;&#1076;&#1099;\RuPAC_21\Cr\&#1047;&#1044;_&#1042;&#1089;&#1077;%20&#1087;&#1088;&#1086;&#1093;&#1086;&#1078;&#1076;&#1077;&#1085;&#1080;&#1103;%20C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Beam stability</c:v>
          </c:tx>
          <c:cat>
            <c:numRef>
              <c:f>Лист1!$A$1:$A$10</c:f>
              <c:numCache>
                <c:formatCode>h:mm:ss</c:formatCode>
                <c:ptCount val="10"/>
                <c:pt idx="0">
                  <c:v>9.9999999999999992E-2</c:v>
                </c:pt>
                <c:pt idx="1">
                  <c:v>0.106944444444444</c:v>
                </c:pt>
                <c:pt idx="2">
                  <c:v>0.113888888888889</c:v>
                </c:pt>
                <c:pt idx="3">
                  <c:v>0.120833333333333</c:v>
                </c:pt>
                <c:pt idx="4">
                  <c:v>0.12777777777777799</c:v>
                </c:pt>
                <c:pt idx="5">
                  <c:v>0.13472222222222199</c:v>
                </c:pt>
                <c:pt idx="6">
                  <c:v>0.141666666666666</c:v>
                </c:pt>
                <c:pt idx="7">
                  <c:v>0.148611111111111</c:v>
                </c:pt>
                <c:pt idx="8">
                  <c:v>0.155555555555555</c:v>
                </c:pt>
                <c:pt idx="9">
                  <c:v>0.15625</c:v>
                </c:pt>
              </c:numCache>
            </c:numRef>
          </c:cat>
          <c:val>
            <c:numRef>
              <c:f>Лист1!$B$1:$B$10</c:f>
              <c:numCache>
                <c:formatCode>0.00</c:formatCode>
                <c:ptCount val="10"/>
                <c:pt idx="0">
                  <c:v>1.7090399999999999</c:v>
                </c:pt>
                <c:pt idx="1">
                  <c:v>1.73956</c:v>
                </c:pt>
                <c:pt idx="2">
                  <c:v>1.7090399999999999</c:v>
                </c:pt>
                <c:pt idx="3">
                  <c:v>1.67852</c:v>
                </c:pt>
                <c:pt idx="4">
                  <c:v>1.71852</c:v>
                </c:pt>
                <c:pt idx="5">
                  <c:v>1.6748000000000001</c:v>
                </c:pt>
                <c:pt idx="6">
                  <c:v>1.7090399999999999</c:v>
                </c:pt>
                <c:pt idx="7">
                  <c:v>1.77007</c:v>
                </c:pt>
                <c:pt idx="8">
                  <c:v>1.7805899999999999</c:v>
                </c:pt>
                <c:pt idx="9">
                  <c:v>1.77007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E1-4F67-AC6D-D7356F677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154176"/>
        <c:axId val="183155712"/>
      </c:lineChart>
      <c:catAx>
        <c:axId val="183154176"/>
        <c:scaling>
          <c:orientation val="minMax"/>
        </c:scaling>
        <c:delete val="0"/>
        <c:axPos val="b"/>
        <c:numFmt formatCode="h:mm:ss" sourceLinked="1"/>
        <c:majorTickMark val="out"/>
        <c:minorTickMark val="none"/>
        <c:tickLblPos val="nextTo"/>
        <c:crossAx val="183155712"/>
        <c:crosses val="autoZero"/>
        <c:auto val="1"/>
        <c:lblAlgn val="ctr"/>
        <c:lblOffset val="100"/>
        <c:noMultiLvlLbl val="0"/>
      </c:catAx>
      <c:valAx>
        <c:axId val="183155712"/>
        <c:scaling>
          <c:orientation val="minMax"/>
          <c:max val="2"/>
          <c:min val="1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183154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70mkA</c:v>
                </c:pt>
              </c:strCache>
            </c:strRef>
          </c:tx>
          <c:spPr>
            <a:ln w="6350" cap="rnd">
              <a:solidFill>
                <a:schemeClr val="tx1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Лист2!$C$4:$C$24</c:f>
              <c:strCache>
                <c:ptCount val="21"/>
                <c:pt idx="0">
                  <c:v>IFC1</c:v>
                </c:pt>
                <c:pt idx="1">
                  <c:v>IFC2</c:v>
                </c:pt>
                <c:pt idx="2">
                  <c:v>IFC3</c:v>
                </c:pt>
                <c:pt idx="3">
                  <c:v>RP2_263</c:v>
                </c:pt>
                <c:pt idx="4">
                  <c:v>RP2_300</c:v>
                </c:pt>
                <c:pt idx="5">
                  <c:v>RP2_400</c:v>
                </c:pt>
                <c:pt idx="6">
                  <c:v>RP2_500</c:v>
                </c:pt>
                <c:pt idx="7">
                  <c:v>RP2_600</c:v>
                </c:pt>
                <c:pt idx="8">
                  <c:v>RP2_700</c:v>
                </c:pt>
                <c:pt idx="9">
                  <c:v>RP2_800</c:v>
                </c:pt>
                <c:pt idx="10">
                  <c:v>RP2_900</c:v>
                </c:pt>
                <c:pt idx="11">
                  <c:v>RP2_1000</c:v>
                </c:pt>
                <c:pt idx="12">
                  <c:v>RP2_1100</c:v>
                </c:pt>
                <c:pt idx="13">
                  <c:v>RP2_1200</c:v>
                </c:pt>
                <c:pt idx="14">
                  <c:v>RP2_1300</c:v>
                </c:pt>
                <c:pt idx="15">
                  <c:v>RP2_1400</c:v>
                </c:pt>
                <c:pt idx="16">
                  <c:v>RP2_1500</c:v>
                </c:pt>
                <c:pt idx="17">
                  <c:v>RP2_1600</c:v>
                </c:pt>
                <c:pt idx="18">
                  <c:v>RP2_1700</c:v>
                </c:pt>
                <c:pt idx="19">
                  <c:v>RP2_1770</c:v>
                </c:pt>
                <c:pt idx="20">
                  <c:v>T0FC2</c:v>
                </c:pt>
              </c:strCache>
            </c:strRef>
          </c:cat>
          <c:val>
            <c:numRef>
              <c:f>Лист2!$E$4:$E$24</c:f>
              <c:numCache>
                <c:formatCode>0.00%</c:formatCode>
                <c:ptCount val="21"/>
                <c:pt idx="0">
                  <c:v>1</c:v>
                </c:pt>
                <c:pt idx="1">
                  <c:v>0.96178052567372752</c:v>
                </c:pt>
                <c:pt idx="2">
                  <c:v>0.90875568370855064</c:v>
                </c:pt>
                <c:pt idx="3">
                  <c:v>0.69284407230786293</c:v>
                </c:pt>
                <c:pt idx="4">
                  <c:v>0.68340357103249427</c:v>
                </c:pt>
                <c:pt idx="5">
                  <c:v>0.66295608295441943</c:v>
                </c:pt>
                <c:pt idx="6">
                  <c:v>0.65067372740379281</c:v>
                </c:pt>
                <c:pt idx="7">
                  <c:v>0.65082621714539213</c:v>
                </c:pt>
                <c:pt idx="8">
                  <c:v>0.64842796939115011</c:v>
                </c:pt>
                <c:pt idx="9">
                  <c:v>0.63897360541199966</c:v>
                </c:pt>
                <c:pt idx="10">
                  <c:v>0.63545247865143617</c:v>
                </c:pt>
                <c:pt idx="11">
                  <c:v>0.63516136187201955</c:v>
                </c:pt>
                <c:pt idx="12">
                  <c:v>0.63643673061994011</c:v>
                </c:pt>
                <c:pt idx="13">
                  <c:v>0.63572973272707112</c:v>
                </c:pt>
                <c:pt idx="14">
                  <c:v>0.63657535765775763</c:v>
                </c:pt>
                <c:pt idx="15">
                  <c:v>0.63446822668293223</c:v>
                </c:pt>
                <c:pt idx="16">
                  <c:v>0.63362260175224583</c:v>
                </c:pt>
                <c:pt idx="17">
                  <c:v>0.63079461018076965</c:v>
                </c:pt>
                <c:pt idx="18">
                  <c:v>0.61486636353554402</c:v>
                </c:pt>
                <c:pt idx="19">
                  <c:v>0.60893312631695695</c:v>
                </c:pt>
                <c:pt idx="20">
                  <c:v>0.45776034157702122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71-45E3-AA5D-0E6D5A00EC76}"/>
            </c:ext>
          </c:extLst>
        </c:ser>
        <c:ser>
          <c:idx val="1"/>
          <c:order val="1"/>
          <c:tx>
            <c:strRef>
              <c:f>Лист2!$K$2</c:f>
              <c:strCache>
                <c:ptCount val="1"/>
                <c:pt idx="0">
                  <c:v>100mkA</c:v>
                </c:pt>
              </c:strCache>
            </c:strRef>
          </c:tx>
          <c:spPr>
            <a:ln w="63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Лист2!$C$4:$C$24</c:f>
              <c:strCache>
                <c:ptCount val="21"/>
                <c:pt idx="0">
                  <c:v>IFC1</c:v>
                </c:pt>
                <c:pt idx="1">
                  <c:v>IFC2</c:v>
                </c:pt>
                <c:pt idx="2">
                  <c:v>IFC3</c:v>
                </c:pt>
                <c:pt idx="3">
                  <c:v>RP2_263</c:v>
                </c:pt>
                <c:pt idx="4">
                  <c:v>RP2_300</c:v>
                </c:pt>
                <c:pt idx="5">
                  <c:v>RP2_400</c:v>
                </c:pt>
                <c:pt idx="6">
                  <c:v>RP2_500</c:v>
                </c:pt>
                <c:pt idx="7">
                  <c:v>RP2_600</c:v>
                </c:pt>
                <c:pt idx="8">
                  <c:v>RP2_700</c:v>
                </c:pt>
                <c:pt idx="9">
                  <c:v>RP2_800</c:v>
                </c:pt>
                <c:pt idx="10">
                  <c:v>RP2_900</c:v>
                </c:pt>
                <c:pt idx="11">
                  <c:v>RP2_1000</c:v>
                </c:pt>
                <c:pt idx="12">
                  <c:v>RP2_1100</c:v>
                </c:pt>
                <c:pt idx="13">
                  <c:v>RP2_1200</c:v>
                </c:pt>
                <c:pt idx="14">
                  <c:v>RP2_1300</c:v>
                </c:pt>
                <c:pt idx="15">
                  <c:v>RP2_1400</c:v>
                </c:pt>
                <c:pt idx="16">
                  <c:v>RP2_1500</c:v>
                </c:pt>
                <c:pt idx="17">
                  <c:v>RP2_1600</c:v>
                </c:pt>
                <c:pt idx="18">
                  <c:v>RP2_1700</c:v>
                </c:pt>
                <c:pt idx="19">
                  <c:v>RP2_1770</c:v>
                </c:pt>
                <c:pt idx="20">
                  <c:v>T0FC2</c:v>
                </c:pt>
              </c:strCache>
            </c:strRef>
          </c:cat>
          <c:val>
            <c:numRef>
              <c:f>Лист2!$M$4:$M$24</c:f>
              <c:numCache>
                <c:formatCode>0.00%</c:formatCode>
                <c:ptCount val="21"/>
                <c:pt idx="0">
                  <c:v>1</c:v>
                </c:pt>
                <c:pt idx="1">
                  <c:v>0.96039603960396036</c:v>
                </c:pt>
                <c:pt idx="2">
                  <c:v>0.92673267326732667</c:v>
                </c:pt>
                <c:pt idx="3">
                  <c:v>0.71881188118811878</c:v>
                </c:pt>
                <c:pt idx="4">
                  <c:v>0.70495049504950502</c:v>
                </c:pt>
                <c:pt idx="5">
                  <c:v>0.67821782178217827</c:v>
                </c:pt>
                <c:pt idx="6">
                  <c:v>0.66930693069306924</c:v>
                </c:pt>
                <c:pt idx="7">
                  <c:v>0.66831683168316836</c:v>
                </c:pt>
                <c:pt idx="8">
                  <c:v>0.66534653465346538</c:v>
                </c:pt>
                <c:pt idx="9">
                  <c:v>0.65544554455445547</c:v>
                </c:pt>
                <c:pt idx="10">
                  <c:v>0.65346534653465349</c:v>
                </c:pt>
                <c:pt idx="11">
                  <c:v>0.6524752475247525</c:v>
                </c:pt>
                <c:pt idx="12">
                  <c:v>0.6524752475247525</c:v>
                </c:pt>
                <c:pt idx="13">
                  <c:v>0.6524752475247525</c:v>
                </c:pt>
                <c:pt idx="14">
                  <c:v>0.6524752475247525</c:v>
                </c:pt>
                <c:pt idx="15">
                  <c:v>0.6524752475247525</c:v>
                </c:pt>
                <c:pt idx="16">
                  <c:v>0.65049504950495052</c:v>
                </c:pt>
                <c:pt idx="17">
                  <c:v>0.64752475247524754</c:v>
                </c:pt>
                <c:pt idx="18">
                  <c:v>0.63267326732673268</c:v>
                </c:pt>
                <c:pt idx="19">
                  <c:v>0.62673267326732673</c:v>
                </c:pt>
                <c:pt idx="20">
                  <c:v>0.48316831683168315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71-45E3-AA5D-0E6D5A00EC76}"/>
            </c:ext>
          </c:extLst>
        </c:ser>
        <c:ser>
          <c:idx val="2"/>
          <c:order val="2"/>
          <c:tx>
            <c:strRef>
              <c:f>Лист2!$S$2</c:f>
              <c:strCache>
                <c:ptCount val="1"/>
                <c:pt idx="0">
                  <c:v>150mkA</c:v>
                </c:pt>
              </c:strCache>
            </c:strRef>
          </c:tx>
          <c:spPr>
            <a:ln w="6350" cap="rnd">
              <a:solidFill>
                <a:schemeClr val="tx1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Лист2!$C$4:$C$24</c:f>
              <c:strCache>
                <c:ptCount val="21"/>
                <c:pt idx="0">
                  <c:v>IFC1</c:v>
                </c:pt>
                <c:pt idx="1">
                  <c:v>IFC2</c:v>
                </c:pt>
                <c:pt idx="2">
                  <c:v>IFC3</c:v>
                </c:pt>
                <c:pt idx="3">
                  <c:v>RP2_263</c:v>
                </c:pt>
                <c:pt idx="4">
                  <c:v>RP2_300</c:v>
                </c:pt>
                <c:pt idx="5">
                  <c:v>RP2_400</c:v>
                </c:pt>
                <c:pt idx="6">
                  <c:v>RP2_500</c:v>
                </c:pt>
                <c:pt idx="7">
                  <c:v>RP2_600</c:v>
                </c:pt>
                <c:pt idx="8">
                  <c:v>RP2_700</c:v>
                </c:pt>
                <c:pt idx="9">
                  <c:v>RP2_800</c:v>
                </c:pt>
                <c:pt idx="10">
                  <c:v>RP2_900</c:v>
                </c:pt>
                <c:pt idx="11">
                  <c:v>RP2_1000</c:v>
                </c:pt>
                <c:pt idx="12">
                  <c:v>RP2_1100</c:v>
                </c:pt>
                <c:pt idx="13">
                  <c:v>RP2_1200</c:v>
                </c:pt>
                <c:pt idx="14">
                  <c:v>RP2_1300</c:v>
                </c:pt>
                <c:pt idx="15">
                  <c:v>RP2_1400</c:v>
                </c:pt>
                <c:pt idx="16">
                  <c:v>RP2_1500</c:v>
                </c:pt>
                <c:pt idx="17">
                  <c:v>RP2_1600</c:v>
                </c:pt>
                <c:pt idx="18">
                  <c:v>RP2_1700</c:v>
                </c:pt>
                <c:pt idx="19">
                  <c:v>RP2_1770</c:v>
                </c:pt>
                <c:pt idx="20">
                  <c:v>T0FC2</c:v>
                </c:pt>
              </c:strCache>
            </c:strRef>
          </c:cat>
          <c:val>
            <c:numRef>
              <c:f>Лист2!$U$4:$U$24</c:f>
              <c:numCache>
                <c:formatCode>0.00%</c:formatCode>
                <c:ptCount val="21"/>
                <c:pt idx="0">
                  <c:v>1</c:v>
                </c:pt>
                <c:pt idx="1">
                  <c:v>0.94604064470918015</c:v>
                </c:pt>
                <c:pt idx="2">
                  <c:v>0.89138051857042755</c:v>
                </c:pt>
                <c:pt idx="3">
                  <c:v>0.67974772249474424</c:v>
                </c:pt>
                <c:pt idx="4">
                  <c:v>0.66853538892782072</c:v>
                </c:pt>
                <c:pt idx="5">
                  <c:v>0.6454099509460407</c:v>
                </c:pt>
                <c:pt idx="6">
                  <c:v>0.62859145059565524</c:v>
                </c:pt>
                <c:pt idx="7">
                  <c:v>0.6278906797477225</c:v>
                </c:pt>
                <c:pt idx="8">
                  <c:v>0.62368605466012617</c:v>
                </c:pt>
                <c:pt idx="9">
                  <c:v>0.61317449194113527</c:v>
                </c:pt>
                <c:pt idx="10">
                  <c:v>0.61317449194113527</c:v>
                </c:pt>
                <c:pt idx="11">
                  <c:v>0.61317449194113527</c:v>
                </c:pt>
                <c:pt idx="12">
                  <c:v>0.61317449194113527</c:v>
                </c:pt>
                <c:pt idx="13">
                  <c:v>0.61317449194113527</c:v>
                </c:pt>
                <c:pt idx="14">
                  <c:v>0.61177295024526979</c:v>
                </c:pt>
                <c:pt idx="15">
                  <c:v>0.6103714085494043</c:v>
                </c:pt>
                <c:pt idx="16">
                  <c:v>0.60826909600560619</c:v>
                </c:pt>
                <c:pt idx="17">
                  <c:v>0.60686755430974071</c:v>
                </c:pt>
                <c:pt idx="18">
                  <c:v>0.59145059565522085</c:v>
                </c:pt>
                <c:pt idx="19">
                  <c:v>0.58444288717589354</c:v>
                </c:pt>
                <c:pt idx="20">
                  <c:v>0.42396636299929924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71-45E3-AA5D-0E6D5A00EC76}"/>
            </c:ext>
          </c:extLst>
        </c:ser>
        <c:ser>
          <c:idx val="3"/>
          <c:order val="3"/>
          <c:tx>
            <c:strRef>
              <c:f>Лист2!$AA$2</c:f>
              <c:strCache>
                <c:ptCount val="1"/>
                <c:pt idx="0">
                  <c:v>240mkA</c:v>
                </c:pt>
              </c:strCache>
            </c:strRef>
          </c:tx>
          <c:spPr>
            <a:ln w="635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Лист2!$C$4:$C$24</c:f>
              <c:strCache>
                <c:ptCount val="21"/>
                <c:pt idx="0">
                  <c:v>IFC1</c:v>
                </c:pt>
                <c:pt idx="1">
                  <c:v>IFC2</c:v>
                </c:pt>
                <c:pt idx="2">
                  <c:v>IFC3</c:v>
                </c:pt>
                <c:pt idx="3">
                  <c:v>RP2_263</c:v>
                </c:pt>
                <c:pt idx="4">
                  <c:v>RP2_300</c:v>
                </c:pt>
                <c:pt idx="5">
                  <c:v>RP2_400</c:v>
                </c:pt>
                <c:pt idx="6">
                  <c:v>RP2_500</c:v>
                </c:pt>
                <c:pt idx="7">
                  <c:v>RP2_600</c:v>
                </c:pt>
                <c:pt idx="8">
                  <c:v>RP2_700</c:v>
                </c:pt>
                <c:pt idx="9">
                  <c:v>RP2_800</c:v>
                </c:pt>
                <c:pt idx="10">
                  <c:v>RP2_900</c:v>
                </c:pt>
                <c:pt idx="11">
                  <c:v>RP2_1000</c:v>
                </c:pt>
                <c:pt idx="12">
                  <c:v>RP2_1100</c:v>
                </c:pt>
                <c:pt idx="13">
                  <c:v>RP2_1200</c:v>
                </c:pt>
                <c:pt idx="14">
                  <c:v>RP2_1300</c:v>
                </c:pt>
                <c:pt idx="15">
                  <c:v>RP2_1400</c:v>
                </c:pt>
                <c:pt idx="16">
                  <c:v>RP2_1500</c:v>
                </c:pt>
                <c:pt idx="17">
                  <c:v>RP2_1600</c:v>
                </c:pt>
                <c:pt idx="18">
                  <c:v>RP2_1700</c:v>
                </c:pt>
                <c:pt idx="19">
                  <c:v>RP2_1770</c:v>
                </c:pt>
                <c:pt idx="20">
                  <c:v>T0FC2</c:v>
                </c:pt>
              </c:strCache>
            </c:strRef>
          </c:cat>
          <c:val>
            <c:numRef>
              <c:f>Лист2!$AC$4:$AC$24</c:f>
              <c:numCache>
                <c:formatCode>0.00%</c:formatCode>
                <c:ptCount val="21"/>
                <c:pt idx="0">
                  <c:v>1</c:v>
                </c:pt>
                <c:pt idx="1">
                  <c:v>0.95426195426195426</c:v>
                </c:pt>
                <c:pt idx="2">
                  <c:v>0.79002079002079006</c:v>
                </c:pt>
                <c:pt idx="3">
                  <c:v>0.54137214137214129</c:v>
                </c:pt>
                <c:pt idx="4">
                  <c:v>0.53347193347193356</c:v>
                </c:pt>
                <c:pt idx="5">
                  <c:v>0.51060291060291063</c:v>
                </c:pt>
                <c:pt idx="6">
                  <c:v>0.48814968814968818</c:v>
                </c:pt>
                <c:pt idx="7">
                  <c:v>0.48482328482328479</c:v>
                </c:pt>
                <c:pt idx="8">
                  <c:v>0.48149688149688147</c:v>
                </c:pt>
                <c:pt idx="9">
                  <c:v>0.46569646569646572</c:v>
                </c:pt>
                <c:pt idx="10">
                  <c:v>0.46320166320166323</c:v>
                </c:pt>
                <c:pt idx="11">
                  <c:v>0.46320166320166323</c:v>
                </c:pt>
                <c:pt idx="12">
                  <c:v>0.46320166320166323</c:v>
                </c:pt>
                <c:pt idx="13">
                  <c:v>0.46320166320166323</c:v>
                </c:pt>
                <c:pt idx="14">
                  <c:v>0.46320166320166323</c:v>
                </c:pt>
                <c:pt idx="15">
                  <c:v>0.46195426195426192</c:v>
                </c:pt>
                <c:pt idx="16">
                  <c:v>0.46153846153846156</c:v>
                </c:pt>
                <c:pt idx="17">
                  <c:v>0.4586278586278586</c:v>
                </c:pt>
                <c:pt idx="18">
                  <c:v>0.44781704781704784</c:v>
                </c:pt>
                <c:pt idx="19">
                  <c:v>0.43991683991683989</c:v>
                </c:pt>
                <c:pt idx="20">
                  <c:v>0.29565904365904366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71-45E3-AA5D-0E6D5A00E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360512"/>
        <c:axId val="184423552"/>
      </c:lineChart>
      <c:catAx>
        <c:axId val="18336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23552"/>
        <c:crosses val="autoZero"/>
        <c:auto val="1"/>
        <c:lblAlgn val="ctr"/>
        <c:lblOffset val="100"/>
        <c:noMultiLvlLbl val="0"/>
      </c:catAx>
      <c:valAx>
        <c:axId val="18442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36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7059324443455"/>
          <c:y val="5.7516339869281043E-2"/>
          <c:w val="0.67224977389530172"/>
          <c:h val="0.76160321136328546"/>
        </c:manualLayout>
      </c:layout>
      <c:lineChart>
        <c:grouping val="standard"/>
        <c:varyColors val="0"/>
        <c:ser>
          <c:idx val="0"/>
          <c:order val="0"/>
          <c:tx>
            <c:v>48Ti10+</c:v>
          </c:tx>
          <c:spPr>
            <a:ln w="6350" cap="rnd"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bg1">
                  <a:alpha val="14000"/>
                </a:schemeClr>
              </a:glow>
            </a:effectLst>
          </c:spPr>
          <c:marker>
            <c:symbol val="circle"/>
            <c:size val="2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glow rad="139700">
                  <a:schemeClr val="bg1">
                    <a:alpha val="14000"/>
                  </a:schemeClr>
                </a:glow>
              </a:effectLst>
            </c:spPr>
          </c:marker>
          <c:cat>
            <c:strRef>
              <c:f>Лист1!$B$3:$B$23</c:f>
              <c:strCache>
                <c:ptCount val="21"/>
                <c:pt idx="0">
                  <c:v>IFC1</c:v>
                </c:pt>
                <c:pt idx="1">
                  <c:v>IFC2</c:v>
                </c:pt>
                <c:pt idx="2">
                  <c:v>IFC3</c:v>
                </c:pt>
                <c:pt idx="3">
                  <c:v>RP2_263</c:v>
                </c:pt>
                <c:pt idx="4">
                  <c:v>RP2_300</c:v>
                </c:pt>
                <c:pt idx="5">
                  <c:v>RP2_400</c:v>
                </c:pt>
                <c:pt idx="6">
                  <c:v>RP2_500</c:v>
                </c:pt>
                <c:pt idx="7">
                  <c:v>RP2_600</c:v>
                </c:pt>
                <c:pt idx="8">
                  <c:v>RP2_700</c:v>
                </c:pt>
                <c:pt idx="9">
                  <c:v>RP2_800</c:v>
                </c:pt>
                <c:pt idx="10">
                  <c:v>RP2_900</c:v>
                </c:pt>
                <c:pt idx="11">
                  <c:v>RP2_1000</c:v>
                </c:pt>
                <c:pt idx="12">
                  <c:v>RP2_1100</c:v>
                </c:pt>
                <c:pt idx="13">
                  <c:v>RP2_1200</c:v>
                </c:pt>
                <c:pt idx="14">
                  <c:v>RP2_1300</c:v>
                </c:pt>
                <c:pt idx="15">
                  <c:v>RP2_1400</c:v>
                </c:pt>
                <c:pt idx="16">
                  <c:v>RP2_1500</c:v>
                </c:pt>
                <c:pt idx="17">
                  <c:v>RP2_1600</c:v>
                </c:pt>
                <c:pt idx="18">
                  <c:v>RP2_1700</c:v>
                </c:pt>
                <c:pt idx="19">
                  <c:v>RP2_1770</c:v>
                </c:pt>
                <c:pt idx="20">
                  <c:v>T0FC2</c:v>
                </c:pt>
              </c:strCache>
            </c:strRef>
          </c:cat>
          <c:val>
            <c:numRef>
              <c:f>Лист1!$D$3:$D$23</c:f>
              <c:numCache>
                <c:formatCode>0.00%</c:formatCode>
                <c:ptCount val="21"/>
                <c:pt idx="0">
                  <c:v>1</c:v>
                </c:pt>
                <c:pt idx="1">
                  <c:v>0.92737560975609756</c:v>
                </c:pt>
                <c:pt idx="2">
                  <c:v>0.85869268292682932</c:v>
                </c:pt>
                <c:pt idx="3">
                  <c:v>0.62009756097560975</c:v>
                </c:pt>
                <c:pt idx="4">
                  <c:v>0.59348292682926829</c:v>
                </c:pt>
                <c:pt idx="5">
                  <c:v>0.56807804878048784</c:v>
                </c:pt>
                <c:pt idx="6">
                  <c:v>0.55301463414634144</c:v>
                </c:pt>
                <c:pt idx="7">
                  <c:v>0.55180487804878053</c:v>
                </c:pt>
                <c:pt idx="8">
                  <c:v>0.55141463414634151</c:v>
                </c:pt>
                <c:pt idx="9">
                  <c:v>0.54848780487804882</c:v>
                </c:pt>
                <c:pt idx="10">
                  <c:v>0.54544390243902441</c:v>
                </c:pt>
                <c:pt idx="11">
                  <c:v>0.55063414634146335</c:v>
                </c:pt>
                <c:pt idx="12">
                  <c:v>0.55262439024390242</c:v>
                </c:pt>
                <c:pt idx="13">
                  <c:v>0.5573853658536585</c:v>
                </c:pt>
                <c:pt idx="14">
                  <c:v>0.54427317073170733</c:v>
                </c:pt>
                <c:pt idx="15">
                  <c:v>0.55219512195121956</c:v>
                </c:pt>
                <c:pt idx="16">
                  <c:v>0.54111219512195119</c:v>
                </c:pt>
                <c:pt idx="17">
                  <c:v>0.54903414634146341</c:v>
                </c:pt>
                <c:pt idx="18">
                  <c:v>0.53116097560975617</c:v>
                </c:pt>
                <c:pt idx="19">
                  <c:v>0.526790243902439</c:v>
                </c:pt>
                <c:pt idx="20">
                  <c:v>0.3902439024390244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6-4808-987B-C0E8CE998248}"/>
            </c:ext>
          </c:extLst>
        </c:ser>
        <c:ser>
          <c:idx val="1"/>
          <c:order val="1"/>
          <c:tx>
            <c:v>48Ti7+</c:v>
          </c:tx>
          <c:spPr>
            <a:ln w="6350">
              <a:solidFill>
                <a:schemeClr val="accent2">
                  <a:lumMod val="75000"/>
                </a:schemeClr>
              </a:solidFill>
            </a:ln>
            <a:effectLst/>
          </c:spPr>
          <c:marker>
            <c:symbol val="square"/>
            <c:size val="2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val>
            <c:numRef>
              <c:f>Лист1!$L$3:$L$23</c:f>
              <c:numCache>
                <c:formatCode>0.00%</c:formatCode>
                <c:ptCount val="21"/>
                <c:pt idx="0">
                  <c:v>1</c:v>
                </c:pt>
                <c:pt idx="1">
                  <c:v>0.9296042617960425</c:v>
                </c:pt>
                <c:pt idx="2">
                  <c:v>0.70338660578386603</c:v>
                </c:pt>
                <c:pt idx="3">
                  <c:v>0.51737696600710292</c:v>
                </c:pt>
                <c:pt idx="4">
                  <c:v>0.50221968543886353</c:v>
                </c:pt>
                <c:pt idx="5">
                  <c:v>0.50405885337392187</c:v>
                </c:pt>
                <c:pt idx="6">
                  <c:v>0.50044393708777268</c:v>
                </c:pt>
                <c:pt idx="7">
                  <c:v>0.49790715372907152</c:v>
                </c:pt>
                <c:pt idx="8">
                  <c:v>0.48953576864535769</c:v>
                </c:pt>
                <c:pt idx="9">
                  <c:v>0.47805682394723492</c:v>
                </c:pt>
                <c:pt idx="10">
                  <c:v>0.47450532724505329</c:v>
                </c:pt>
                <c:pt idx="11">
                  <c:v>0.47361745306950787</c:v>
                </c:pt>
                <c:pt idx="12">
                  <c:v>0.47177828513444953</c:v>
                </c:pt>
                <c:pt idx="13">
                  <c:v>0.46905124302384571</c:v>
                </c:pt>
                <c:pt idx="14">
                  <c:v>0.46708523592085233</c:v>
                </c:pt>
                <c:pt idx="15">
                  <c:v>0.46569000507356667</c:v>
                </c:pt>
                <c:pt idx="16">
                  <c:v>0.46321664129883305</c:v>
                </c:pt>
                <c:pt idx="17">
                  <c:v>0.45757229832572294</c:v>
                </c:pt>
                <c:pt idx="18">
                  <c:v>0.45700152207001521</c:v>
                </c:pt>
                <c:pt idx="19">
                  <c:v>0.45148401826484014</c:v>
                </c:pt>
                <c:pt idx="20">
                  <c:v>0.43125317097919835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A6-4808-987B-C0E8CE998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968960"/>
        <c:axId val="236064768"/>
      </c:lineChart>
      <c:catAx>
        <c:axId val="23496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064768"/>
        <c:crosses val="autoZero"/>
        <c:auto val="1"/>
        <c:lblAlgn val="ctr"/>
        <c:lblOffset val="100"/>
        <c:noMultiLvlLbl val="0"/>
      </c:catAx>
      <c:valAx>
        <c:axId val="2360647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96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94457801174399"/>
          <c:y val="5.0596450673023673E-2"/>
          <c:w val="0.70564110814184544"/>
          <c:h val="0.73782320787883171"/>
        </c:manualLayout>
      </c:layout>
      <c:lineChart>
        <c:grouping val="standar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Iecr=4,7puA; Pecr=281W; I=1,76 pua</c:v>
                </c:pt>
              </c:strCache>
            </c:strRef>
          </c:tx>
          <c:spPr>
            <a:ln w="6350" cap="rnd">
              <a:solidFill>
                <a:schemeClr val="tx1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Лист2!$AA$4:$AA$24</c:f>
              <c:strCache>
                <c:ptCount val="21"/>
                <c:pt idx="0">
                  <c:v>IFC1</c:v>
                </c:pt>
                <c:pt idx="1">
                  <c:v>IFC2</c:v>
                </c:pt>
                <c:pt idx="2">
                  <c:v>IFC3</c:v>
                </c:pt>
                <c:pt idx="3">
                  <c:v>RP2_263</c:v>
                </c:pt>
                <c:pt idx="4">
                  <c:v>RP2_300</c:v>
                </c:pt>
                <c:pt idx="5">
                  <c:v>RP2_400</c:v>
                </c:pt>
                <c:pt idx="6">
                  <c:v>RP2_500</c:v>
                </c:pt>
                <c:pt idx="7">
                  <c:v>RP2_600</c:v>
                </c:pt>
                <c:pt idx="8">
                  <c:v>RP2_700</c:v>
                </c:pt>
                <c:pt idx="9">
                  <c:v>RP2_800</c:v>
                </c:pt>
                <c:pt idx="10">
                  <c:v>RP2_900</c:v>
                </c:pt>
                <c:pt idx="11">
                  <c:v>RP2_1000</c:v>
                </c:pt>
                <c:pt idx="12">
                  <c:v>RP2_1100</c:v>
                </c:pt>
                <c:pt idx="13">
                  <c:v>RP2_1200</c:v>
                </c:pt>
                <c:pt idx="14">
                  <c:v>RP2_1300</c:v>
                </c:pt>
                <c:pt idx="15">
                  <c:v>RP2_1400</c:v>
                </c:pt>
                <c:pt idx="16">
                  <c:v>RP2_1500</c:v>
                </c:pt>
                <c:pt idx="17">
                  <c:v>RP2_1600</c:v>
                </c:pt>
                <c:pt idx="18">
                  <c:v>RP2_1700</c:v>
                </c:pt>
                <c:pt idx="19">
                  <c:v>RP2_1770</c:v>
                </c:pt>
                <c:pt idx="20">
                  <c:v>T0FC2</c:v>
                </c:pt>
              </c:strCache>
            </c:strRef>
          </c:cat>
          <c:val>
            <c:numRef>
              <c:f>Лист2!$E$4:$E$24</c:f>
              <c:numCache>
                <c:formatCode>0.00%</c:formatCode>
                <c:ptCount val="21"/>
                <c:pt idx="0">
                  <c:v>1</c:v>
                </c:pt>
                <c:pt idx="1">
                  <c:v>0.86525645351780001</c:v>
                </c:pt>
                <c:pt idx="2">
                  <c:v>0.79922389066981614</c:v>
                </c:pt>
                <c:pt idx="3">
                  <c:v>0.55394803441876161</c:v>
                </c:pt>
                <c:pt idx="4">
                  <c:v>0.5436561498228446</c:v>
                </c:pt>
                <c:pt idx="5">
                  <c:v>0.52068921882908725</c:v>
                </c:pt>
                <c:pt idx="6">
                  <c:v>0.51039733423317024</c:v>
                </c:pt>
                <c:pt idx="7">
                  <c:v>0.50932174793318707</c:v>
                </c:pt>
                <c:pt idx="8">
                  <c:v>0.50953264720769365</c:v>
                </c:pt>
                <c:pt idx="9">
                  <c:v>0.50504049266070528</c:v>
                </c:pt>
                <c:pt idx="10">
                  <c:v>0.50567319048422477</c:v>
                </c:pt>
                <c:pt idx="11">
                  <c:v>0.50504049266070528</c:v>
                </c:pt>
                <c:pt idx="12">
                  <c:v>0.50160283448624943</c:v>
                </c:pt>
                <c:pt idx="13">
                  <c:v>0.5011810359372364</c:v>
                </c:pt>
                <c:pt idx="14">
                  <c:v>0.4807870760924583</c:v>
                </c:pt>
                <c:pt idx="15">
                  <c:v>0.47306816264552054</c:v>
                </c:pt>
                <c:pt idx="16">
                  <c:v>0.46642483549856589</c:v>
                </c:pt>
                <c:pt idx="17">
                  <c:v>0.46212249029863339</c:v>
                </c:pt>
                <c:pt idx="18">
                  <c:v>0.46298717732411004</c:v>
                </c:pt>
                <c:pt idx="19">
                  <c:v>0.46277627804960358</c:v>
                </c:pt>
                <c:pt idx="20">
                  <c:v>0.37223721950396488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DB-4112-B34E-AB039E6BF5B1}"/>
            </c:ext>
          </c:extLst>
        </c:ser>
        <c:ser>
          <c:idx val="1"/>
          <c:order val="1"/>
          <c:tx>
            <c:strRef>
              <c:f>Лист2!$K$2</c:f>
              <c:strCache>
                <c:ptCount val="1"/>
                <c:pt idx="0">
                  <c:v>Iecr=4,9puA; Pecr=135W; I=1,8 pua</c:v>
                </c:pt>
              </c:strCache>
            </c:strRef>
          </c:tx>
          <c:spPr>
            <a:ln w="63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Лист2!$AA$4:$AA$24</c:f>
              <c:strCache>
                <c:ptCount val="21"/>
                <c:pt idx="0">
                  <c:v>IFC1</c:v>
                </c:pt>
                <c:pt idx="1">
                  <c:v>IFC2</c:v>
                </c:pt>
                <c:pt idx="2">
                  <c:v>IFC3</c:v>
                </c:pt>
                <c:pt idx="3">
                  <c:v>RP2_263</c:v>
                </c:pt>
                <c:pt idx="4">
                  <c:v>RP2_300</c:v>
                </c:pt>
                <c:pt idx="5">
                  <c:v>RP2_400</c:v>
                </c:pt>
                <c:pt idx="6">
                  <c:v>RP2_500</c:v>
                </c:pt>
                <c:pt idx="7">
                  <c:v>RP2_600</c:v>
                </c:pt>
                <c:pt idx="8">
                  <c:v>RP2_700</c:v>
                </c:pt>
                <c:pt idx="9">
                  <c:v>RP2_800</c:v>
                </c:pt>
                <c:pt idx="10">
                  <c:v>RP2_900</c:v>
                </c:pt>
                <c:pt idx="11">
                  <c:v>RP2_1000</c:v>
                </c:pt>
                <c:pt idx="12">
                  <c:v>RP2_1100</c:v>
                </c:pt>
                <c:pt idx="13">
                  <c:v>RP2_1200</c:v>
                </c:pt>
                <c:pt idx="14">
                  <c:v>RP2_1300</c:v>
                </c:pt>
                <c:pt idx="15">
                  <c:v>RP2_1400</c:v>
                </c:pt>
                <c:pt idx="16">
                  <c:v>RP2_1500</c:v>
                </c:pt>
                <c:pt idx="17">
                  <c:v>RP2_1600</c:v>
                </c:pt>
                <c:pt idx="18">
                  <c:v>RP2_1700</c:v>
                </c:pt>
                <c:pt idx="19">
                  <c:v>RP2_1770</c:v>
                </c:pt>
                <c:pt idx="20">
                  <c:v>T0FC2</c:v>
                </c:pt>
              </c:strCache>
            </c:strRef>
          </c:cat>
          <c:val>
            <c:numRef>
              <c:f>Лист2!$M$4:$M$24</c:f>
              <c:numCache>
                <c:formatCode>0.00%</c:formatCode>
                <c:ptCount val="21"/>
                <c:pt idx="0">
                  <c:v>1</c:v>
                </c:pt>
                <c:pt idx="1">
                  <c:v>0.92441204896907203</c:v>
                </c:pt>
                <c:pt idx="2">
                  <c:v>0.80990254510309279</c:v>
                </c:pt>
                <c:pt idx="3">
                  <c:v>0.62167767396907214</c:v>
                </c:pt>
                <c:pt idx="4">
                  <c:v>0.60097857603092786</c:v>
                </c:pt>
                <c:pt idx="5">
                  <c:v>0.56942654639175261</c:v>
                </c:pt>
                <c:pt idx="6">
                  <c:v>0.54814352448453607</c:v>
                </c:pt>
                <c:pt idx="7">
                  <c:v>0.54814352448453607</c:v>
                </c:pt>
                <c:pt idx="8">
                  <c:v>0.52621617268041232</c:v>
                </c:pt>
                <c:pt idx="9">
                  <c:v>0.52253141108247425</c:v>
                </c:pt>
                <c:pt idx="10">
                  <c:v>0.51904800257731953</c:v>
                </c:pt>
                <c:pt idx="11">
                  <c:v>0.51987355025773196</c:v>
                </c:pt>
                <c:pt idx="12">
                  <c:v>0.52027625644329889</c:v>
                </c:pt>
                <c:pt idx="13">
                  <c:v>0.51884664948453607</c:v>
                </c:pt>
                <c:pt idx="14">
                  <c:v>0.51536324097938135</c:v>
                </c:pt>
                <c:pt idx="15">
                  <c:v>0.51085293170103085</c:v>
                </c:pt>
                <c:pt idx="16">
                  <c:v>0.50696681701030932</c:v>
                </c:pt>
                <c:pt idx="17">
                  <c:v>0.5045103092783505</c:v>
                </c:pt>
                <c:pt idx="18">
                  <c:v>0.50348340850515461</c:v>
                </c:pt>
                <c:pt idx="19">
                  <c:v>0.50328205541237114</c:v>
                </c:pt>
                <c:pt idx="20">
                  <c:v>0.35840850515463918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DB-4112-B34E-AB039E6BF5B1}"/>
            </c:ext>
          </c:extLst>
        </c:ser>
        <c:ser>
          <c:idx val="2"/>
          <c:order val="2"/>
          <c:tx>
            <c:strRef>
              <c:f>Лист2!$S$2</c:f>
              <c:strCache>
                <c:ptCount val="1"/>
                <c:pt idx="0">
                  <c:v>Iecr=7,0puA; Pecr=298W; I=2,4 pua</c:v>
                </c:pt>
              </c:strCache>
            </c:strRef>
          </c:tx>
          <c:spPr>
            <a:ln w="6350" cap="rnd">
              <a:solidFill>
                <a:schemeClr val="tx1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Лист2!$AA$4:$AA$24</c:f>
              <c:strCache>
                <c:ptCount val="21"/>
                <c:pt idx="0">
                  <c:v>IFC1</c:v>
                </c:pt>
                <c:pt idx="1">
                  <c:v>IFC2</c:v>
                </c:pt>
                <c:pt idx="2">
                  <c:v>IFC3</c:v>
                </c:pt>
                <c:pt idx="3">
                  <c:v>RP2_263</c:v>
                </c:pt>
                <c:pt idx="4">
                  <c:v>RP2_300</c:v>
                </c:pt>
                <c:pt idx="5">
                  <c:v>RP2_400</c:v>
                </c:pt>
                <c:pt idx="6">
                  <c:v>RP2_500</c:v>
                </c:pt>
                <c:pt idx="7">
                  <c:v>RP2_600</c:v>
                </c:pt>
                <c:pt idx="8">
                  <c:v>RP2_700</c:v>
                </c:pt>
                <c:pt idx="9">
                  <c:v>RP2_800</c:v>
                </c:pt>
                <c:pt idx="10">
                  <c:v>RP2_900</c:v>
                </c:pt>
                <c:pt idx="11">
                  <c:v>RP2_1000</c:v>
                </c:pt>
                <c:pt idx="12">
                  <c:v>RP2_1100</c:v>
                </c:pt>
                <c:pt idx="13">
                  <c:v>RP2_1200</c:v>
                </c:pt>
                <c:pt idx="14">
                  <c:v>RP2_1300</c:v>
                </c:pt>
                <c:pt idx="15">
                  <c:v>RP2_1400</c:v>
                </c:pt>
                <c:pt idx="16">
                  <c:v>RP2_1500</c:v>
                </c:pt>
                <c:pt idx="17">
                  <c:v>RP2_1600</c:v>
                </c:pt>
                <c:pt idx="18">
                  <c:v>RP2_1700</c:v>
                </c:pt>
                <c:pt idx="19">
                  <c:v>RP2_1770</c:v>
                </c:pt>
                <c:pt idx="20">
                  <c:v>T0FC2</c:v>
                </c:pt>
              </c:strCache>
            </c:strRef>
          </c:cat>
          <c:val>
            <c:numRef>
              <c:f>Лист2!$U$4:$U$24</c:f>
              <c:numCache>
                <c:formatCode>0.00%</c:formatCode>
                <c:ptCount val="21"/>
                <c:pt idx="0">
                  <c:v>1</c:v>
                </c:pt>
                <c:pt idx="1">
                  <c:v>0.86305601609771998</c:v>
                </c:pt>
                <c:pt idx="2">
                  <c:v>0.72193172639544267</c:v>
                </c:pt>
                <c:pt idx="3">
                  <c:v>0.51434765973727836</c:v>
                </c:pt>
                <c:pt idx="4">
                  <c:v>0.498193257662713</c:v>
                </c:pt>
                <c:pt idx="5">
                  <c:v>0.48594992135356879</c:v>
                </c:pt>
                <c:pt idx="6">
                  <c:v>0.45624849438138559</c:v>
                </c:pt>
                <c:pt idx="7">
                  <c:v>0.44644248891156169</c:v>
                </c:pt>
                <c:pt idx="8">
                  <c:v>0.44961668721393244</c:v>
                </c:pt>
                <c:pt idx="9">
                  <c:v>0.43721747509529679</c:v>
                </c:pt>
                <c:pt idx="10">
                  <c:v>0.43635307287902619</c:v>
                </c:pt>
                <c:pt idx="11">
                  <c:v>0.43808187731156739</c:v>
                </c:pt>
                <c:pt idx="12">
                  <c:v>0.44083095976987063</c:v>
                </c:pt>
                <c:pt idx="13">
                  <c:v>0.4334764556675027</c:v>
                </c:pt>
                <c:pt idx="14">
                  <c:v>0.41977355496039337</c:v>
                </c:pt>
                <c:pt idx="15">
                  <c:v>0.41241905085802544</c:v>
                </c:pt>
                <c:pt idx="16">
                  <c:v>0.40925902308379031</c:v>
                </c:pt>
                <c:pt idx="17">
                  <c:v>0.4130000425115844</c:v>
                </c:pt>
                <c:pt idx="18">
                  <c:v>0.41329762360243166</c:v>
                </c:pt>
                <c:pt idx="19">
                  <c:v>0.40680752171633433</c:v>
                </c:pt>
                <c:pt idx="20">
                  <c:v>0.3390582267001091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DB-4112-B34E-AB039E6BF5B1}"/>
            </c:ext>
          </c:extLst>
        </c:ser>
        <c:ser>
          <c:idx val="3"/>
          <c:order val="3"/>
          <c:tx>
            <c:strRef>
              <c:f>Лист2!$AA$2</c:f>
              <c:strCache>
                <c:ptCount val="1"/>
                <c:pt idx="0">
                  <c:v>Iecr=7 puA; Pecr=235W; I=2,33 pua</c:v>
                </c:pt>
              </c:strCache>
            </c:strRef>
          </c:tx>
          <c:spPr>
            <a:ln w="635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Лист2!$AA$4:$AA$24</c:f>
              <c:strCache>
                <c:ptCount val="21"/>
                <c:pt idx="0">
                  <c:v>IFC1</c:v>
                </c:pt>
                <c:pt idx="1">
                  <c:v>IFC2</c:v>
                </c:pt>
                <c:pt idx="2">
                  <c:v>IFC3</c:v>
                </c:pt>
                <c:pt idx="3">
                  <c:v>RP2_263</c:v>
                </c:pt>
                <c:pt idx="4">
                  <c:v>RP2_300</c:v>
                </c:pt>
                <c:pt idx="5">
                  <c:v>RP2_400</c:v>
                </c:pt>
                <c:pt idx="6">
                  <c:v>RP2_500</c:v>
                </c:pt>
                <c:pt idx="7">
                  <c:v>RP2_600</c:v>
                </c:pt>
                <c:pt idx="8">
                  <c:v>RP2_700</c:v>
                </c:pt>
                <c:pt idx="9">
                  <c:v>RP2_800</c:v>
                </c:pt>
                <c:pt idx="10">
                  <c:v>RP2_900</c:v>
                </c:pt>
                <c:pt idx="11">
                  <c:v>RP2_1000</c:v>
                </c:pt>
                <c:pt idx="12">
                  <c:v>RP2_1100</c:v>
                </c:pt>
                <c:pt idx="13">
                  <c:v>RP2_1200</c:v>
                </c:pt>
                <c:pt idx="14">
                  <c:v>RP2_1300</c:v>
                </c:pt>
                <c:pt idx="15">
                  <c:v>RP2_1400</c:v>
                </c:pt>
                <c:pt idx="16">
                  <c:v>RP2_1500</c:v>
                </c:pt>
                <c:pt idx="17">
                  <c:v>RP2_1600</c:v>
                </c:pt>
                <c:pt idx="18">
                  <c:v>RP2_1700</c:v>
                </c:pt>
                <c:pt idx="19">
                  <c:v>RP2_1770</c:v>
                </c:pt>
                <c:pt idx="20">
                  <c:v>T0FC2</c:v>
                </c:pt>
              </c:strCache>
            </c:strRef>
          </c:cat>
          <c:val>
            <c:numRef>
              <c:f>Лист2!$AC$4:$AC$24</c:f>
              <c:numCache>
                <c:formatCode>0.00%</c:formatCode>
                <c:ptCount val="21"/>
                <c:pt idx="0">
                  <c:v>1</c:v>
                </c:pt>
                <c:pt idx="1">
                  <c:v>0.82799512042894829</c:v>
                </c:pt>
                <c:pt idx="2">
                  <c:v>0.73535419444523242</c:v>
                </c:pt>
                <c:pt idx="3">
                  <c:v>0.49249624102811423</c:v>
                </c:pt>
                <c:pt idx="4">
                  <c:v>0.48441090527390845</c:v>
                </c:pt>
                <c:pt idx="5">
                  <c:v>0.47113393287752842</c:v>
                </c:pt>
                <c:pt idx="6">
                  <c:v>0.46580044823966638</c:v>
                </c:pt>
                <c:pt idx="7">
                  <c:v>0.46638202502198639</c:v>
                </c:pt>
                <c:pt idx="8">
                  <c:v>0.46594229623535416</c:v>
                </c:pt>
                <c:pt idx="9">
                  <c:v>0.46551675224829064</c:v>
                </c:pt>
                <c:pt idx="10">
                  <c:v>0.46479332747028285</c:v>
                </c:pt>
                <c:pt idx="11">
                  <c:v>0.4644954466793384</c:v>
                </c:pt>
                <c:pt idx="12">
                  <c:v>0.46551675224829064</c:v>
                </c:pt>
                <c:pt idx="13">
                  <c:v>0.46161593236687559</c:v>
                </c:pt>
                <c:pt idx="14">
                  <c:v>0.41125989389769918</c:v>
                </c:pt>
                <c:pt idx="15">
                  <c:v>0.44214020255893782</c:v>
                </c:pt>
                <c:pt idx="16">
                  <c:v>0.43795568668614709</c:v>
                </c:pt>
                <c:pt idx="17">
                  <c:v>0.44011177622060199</c:v>
                </c:pt>
                <c:pt idx="18">
                  <c:v>0.43073562370563701</c:v>
                </c:pt>
                <c:pt idx="19">
                  <c:v>0.43866492666458623</c:v>
                </c:pt>
                <c:pt idx="20">
                  <c:v>0.33050582995262273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DB-4112-B34E-AB039E6BF5B1}"/>
            </c:ext>
          </c:extLst>
        </c:ser>
        <c:ser>
          <c:idx val="4"/>
          <c:order val="4"/>
          <c:tx>
            <c:strRef>
              <c:f>Лист2!$AH$2</c:f>
              <c:strCache>
                <c:ptCount val="1"/>
                <c:pt idx="0">
                  <c:v>Iecr=6,3puA; Pecr=172W; I=2,6 pua</c:v>
                </c:pt>
              </c:strCache>
            </c:strRef>
          </c:tx>
          <c:cat>
            <c:strRef>
              <c:f>Лист2!$AA$4:$AA$24</c:f>
              <c:strCache>
                <c:ptCount val="21"/>
                <c:pt idx="0">
                  <c:v>IFC1</c:v>
                </c:pt>
                <c:pt idx="1">
                  <c:v>IFC2</c:v>
                </c:pt>
                <c:pt idx="2">
                  <c:v>IFC3</c:v>
                </c:pt>
                <c:pt idx="3">
                  <c:v>RP2_263</c:v>
                </c:pt>
                <c:pt idx="4">
                  <c:v>RP2_300</c:v>
                </c:pt>
                <c:pt idx="5">
                  <c:v>RP2_400</c:v>
                </c:pt>
                <c:pt idx="6">
                  <c:v>RP2_500</c:v>
                </c:pt>
                <c:pt idx="7">
                  <c:v>RP2_600</c:v>
                </c:pt>
                <c:pt idx="8">
                  <c:v>RP2_700</c:v>
                </c:pt>
                <c:pt idx="9">
                  <c:v>RP2_800</c:v>
                </c:pt>
                <c:pt idx="10">
                  <c:v>RP2_900</c:v>
                </c:pt>
                <c:pt idx="11">
                  <c:v>RP2_1000</c:v>
                </c:pt>
                <c:pt idx="12">
                  <c:v>RP2_1100</c:v>
                </c:pt>
                <c:pt idx="13">
                  <c:v>RP2_1200</c:v>
                </c:pt>
                <c:pt idx="14">
                  <c:v>RP2_1300</c:v>
                </c:pt>
                <c:pt idx="15">
                  <c:v>RP2_1400</c:v>
                </c:pt>
                <c:pt idx="16">
                  <c:v>RP2_1500</c:v>
                </c:pt>
                <c:pt idx="17">
                  <c:v>RP2_1600</c:v>
                </c:pt>
                <c:pt idx="18">
                  <c:v>RP2_1700</c:v>
                </c:pt>
                <c:pt idx="19">
                  <c:v>RP2_1770</c:v>
                </c:pt>
                <c:pt idx="20">
                  <c:v>T0FC2</c:v>
                </c:pt>
              </c:strCache>
            </c:strRef>
          </c:cat>
          <c:val>
            <c:numRef>
              <c:f>Лист2!$AJ$4:$AJ$24</c:f>
              <c:numCache>
                <c:formatCode>0.00%</c:formatCode>
                <c:ptCount val="21"/>
                <c:pt idx="0">
                  <c:v>1</c:v>
                </c:pt>
                <c:pt idx="1">
                  <c:v>0.90664556962025311</c:v>
                </c:pt>
                <c:pt idx="2">
                  <c:v>0.82911392405063289</c:v>
                </c:pt>
                <c:pt idx="3">
                  <c:v>0.59968354430379744</c:v>
                </c:pt>
                <c:pt idx="4">
                  <c:v>0.57436708860759489</c:v>
                </c:pt>
                <c:pt idx="5">
                  <c:v>0.56329113924050633</c:v>
                </c:pt>
                <c:pt idx="6">
                  <c:v>0.53955696202531644</c:v>
                </c:pt>
                <c:pt idx="7">
                  <c:v>0.54588607594936711</c:v>
                </c:pt>
                <c:pt idx="8">
                  <c:v>0.54272151898734167</c:v>
                </c:pt>
                <c:pt idx="9">
                  <c:v>0.54588607594936711</c:v>
                </c:pt>
                <c:pt idx="10">
                  <c:v>0.53955696202531644</c:v>
                </c:pt>
                <c:pt idx="11">
                  <c:v>0.52689873417721511</c:v>
                </c:pt>
                <c:pt idx="12">
                  <c:v>0.53639240506329111</c:v>
                </c:pt>
                <c:pt idx="13">
                  <c:v>0.53955696202531644</c:v>
                </c:pt>
                <c:pt idx="14">
                  <c:v>0.53481012658227844</c:v>
                </c:pt>
                <c:pt idx="15">
                  <c:v>0.53006329113924044</c:v>
                </c:pt>
                <c:pt idx="16">
                  <c:v>0.52848101265822778</c:v>
                </c:pt>
                <c:pt idx="17">
                  <c:v>0.52056962025316456</c:v>
                </c:pt>
                <c:pt idx="18">
                  <c:v>0.51265822784810122</c:v>
                </c:pt>
                <c:pt idx="19">
                  <c:v>0.51107594936708856</c:v>
                </c:pt>
                <c:pt idx="20">
                  <c:v>0.41455696202531644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DB-4112-B34E-AB039E6BF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89792"/>
        <c:axId val="152895488"/>
      </c:lineChart>
      <c:catAx>
        <c:axId val="15188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895488"/>
        <c:crosses val="autoZero"/>
        <c:auto val="1"/>
        <c:lblAlgn val="ctr"/>
        <c:lblOffset val="100"/>
        <c:noMultiLvlLbl val="0"/>
      </c:catAx>
      <c:valAx>
        <c:axId val="15289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88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895287209416643"/>
          <c:y val="4.6576609116520985E-2"/>
          <c:w val="0.49127538663168557"/>
          <c:h val="0.32726191336174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0.01791</cdr:x>
      <cdr:y>0</cdr:y>
    </cdr:from>
    <cdr:to>
      <cdr:x>0.06445</cdr:x>
      <cdr:y>0.04262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15B4887-73A5-4F28-AADC-6F679D15A81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7074" y="0"/>
          <a:ext cx="252258" cy="12643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0.87478</cdr:x>
      <cdr:y>0.9283</cdr:y>
    </cdr:from>
    <cdr:to>
      <cdr:x>0.89542</cdr:x>
      <cdr:y>0.97307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E863284C-667E-401B-8841-FB03F29C4B9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8881791" y="5924860"/>
          <a:ext cx="209524" cy="28571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F796-DB40-4ED0-AD04-952A25EDCB28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6A960-773C-4256-B65A-153ABE4D7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8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D57E4-5EA2-4D20-A450-F61983416E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3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1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871A33E-0347-4B87-9E26-BECFB0C141E7}" type="slidenum">
              <a:rPr lang="en-US" altLang="ru-RU"/>
              <a:pPr algn="r"/>
              <a:t>5</a:t>
            </a:fld>
            <a:endParaRPr lang="en-US" alt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91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871A33E-0347-4B87-9E26-BECFB0C141E7}" type="slidenum">
              <a:rPr lang="en-US" altLang="ru-RU"/>
              <a:pPr algn="r"/>
              <a:t>8</a:t>
            </a:fld>
            <a:endParaRPr lang="en-US" alt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91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ru-RU" dirty="0"/>
          </a:p>
        </p:txBody>
      </p:sp>
    </p:spTree>
    <p:extLst>
      <p:ext uri="{BB962C8B-B14F-4D97-AF65-F5344CB8AC3E}">
        <p14:creationId xmlns:p14="http://schemas.microsoft.com/office/powerpoint/2010/main" val="239124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8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142A-0CEA-4E0D-9DF4-5E1C3D248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3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5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6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1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4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1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5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8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9F4D2-56DB-4765-BC81-2828479086C7}" type="datetimeFigureOut">
              <a:rPr lang="ru-RU" smtClean="0"/>
              <a:pPr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4C6C8-21FC-4BEF-946B-52109084E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3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9" y="427724"/>
            <a:ext cx="10058400" cy="623433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28589" y="195942"/>
            <a:ext cx="10084526" cy="8231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/>
              <a:t>PECULIARITIES OF PRODUCING </a:t>
            </a:r>
            <a:r>
              <a:rPr lang="en-US" sz="3100" b="1" baseline="30000" dirty="0"/>
              <a:t>48</a:t>
            </a:r>
            <a:r>
              <a:rPr lang="en-US" sz="3100" b="1" dirty="0"/>
              <a:t>CA, </a:t>
            </a:r>
            <a:r>
              <a:rPr lang="en-US" sz="3100" b="1" baseline="30000" dirty="0"/>
              <a:t>48</a:t>
            </a:r>
            <a:r>
              <a:rPr lang="en-US" sz="3100" b="1" dirty="0"/>
              <a:t>TI, </a:t>
            </a:r>
            <a:r>
              <a:rPr lang="en-US" sz="3100" b="1" baseline="30000" dirty="0"/>
              <a:t>52</a:t>
            </a:r>
            <a:r>
              <a:rPr lang="en-US" sz="3100" b="1" dirty="0"/>
              <a:t>CR BEAMS AT THE DC-280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b="1" dirty="0"/>
              <a:t>CYCLOTRON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4918" y="61122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1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78286" y="5538651"/>
            <a:ext cx="901337" cy="3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59874" y="992777"/>
            <a:ext cx="1188720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05A825-C375-4333-9917-3EC857068351}"/>
              </a:ext>
            </a:extLst>
          </p:cNvPr>
          <p:cNvSpPr/>
          <p:nvPr/>
        </p:nvSpPr>
        <p:spPr>
          <a:xfrm>
            <a:off x="4414957" y="534690"/>
            <a:ext cx="2933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Producing of </a:t>
            </a:r>
            <a:r>
              <a:rPr lang="en-US" sz="2800" b="1" kern="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48</a:t>
            </a: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endParaRPr lang="ru-RU" sz="2800" b="1" kern="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5FC84B6-B60E-485D-AD3C-C712A4990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473803"/>
              </p:ext>
            </p:extLst>
          </p:nvPr>
        </p:nvGraphicFramePr>
        <p:xfrm>
          <a:off x="2452793" y="1101753"/>
          <a:ext cx="6850986" cy="402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6DE36E-43D8-4E4C-93F3-E94B74AD1B69}"/>
              </a:ext>
            </a:extLst>
          </p:cNvPr>
          <p:cNvSpPr/>
          <p:nvPr/>
        </p:nvSpPr>
        <p:spPr>
          <a:xfrm>
            <a:off x="1435915" y="5390495"/>
            <a:ext cx="9124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efficiency of transporting the ion beam of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vertical part of the injection to the transport channel is about 50%.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224918" y="611222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CDA2DD-75D7-4933-B31B-84DBA8EAF96A}"/>
              </a:ext>
            </a:extLst>
          </p:cNvPr>
          <p:cNvSpPr/>
          <p:nvPr/>
        </p:nvSpPr>
        <p:spPr>
          <a:xfrm>
            <a:off x="1785457" y="4121590"/>
            <a:ext cx="8621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vertical, with an increase in the intensity from the ion source to 240 </a:t>
            </a:r>
            <a:r>
              <a:rPr lang="ru-RU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we observed a deterioration of the beam transmission through the spherical deflector (Bender) from 94.22% at 150 </a:t>
            </a:r>
            <a:r>
              <a:rPr lang="ru-RU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to 79% at 240 µA, and the capture in acceleration decreased from </a:t>
            </a:r>
            <a:r>
              <a:rPr lang="ru-RU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en-US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respectively. This may be due to an increase in the space charge of the beam or the tuning of the accelerator as a whole. </a:t>
            </a:r>
            <a:r>
              <a:rPr lang="en-US" baseline="30000" dirty="0"/>
              <a:t> 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1B86B0A-2BF9-497D-A948-42E6DC27A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84841"/>
              </p:ext>
            </p:extLst>
          </p:nvPr>
        </p:nvGraphicFramePr>
        <p:xfrm>
          <a:off x="83890" y="1586210"/>
          <a:ext cx="5821522" cy="1842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705">
                  <a:extLst>
                    <a:ext uri="{9D8B030D-6E8A-4147-A177-3AD203B41FA5}">
                      <a16:colId xmlns:a16="http://schemas.microsoft.com/office/drawing/2014/main" val="1680187711"/>
                    </a:ext>
                  </a:extLst>
                </a:gridCol>
                <a:gridCol w="678038">
                  <a:extLst>
                    <a:ext uri="{9D8B030D-6E8A-4147-A177-3AD203B41FA5}">
                      <a16:colId xmlns:a16="http://schemas.microsoft.com/office/drawing/2014/main" val="633800804"/>
                    </a:ext>
                  </a:extLst>
                </a:gridCol>
                <a:gridCol w="960831">
                  <a:extLst>
                    <a:ext uri="{9D8B030D-6E8A-4147-A177-3AD203B41FA5}">
                      <a16:colId xmlns:a16="http://schemas.microsoft.com/office/drawing/2014/main" val="1750239396"/>
                    </a:ext>
                  </a:extLst>
                </a:gridCol>
                <a:gridCol w="896351">
                  <a:extLst>
                    <a:ext uri="{9D8B030D-6E8A-4147-A177-3AD203B41FA5}">
                      <a16:colId xmlns:a16="http://schemas.microsoft.com/office/drawing/2014/main" val="3583034543"/>
                    </a:ext>
                  </a:extLst>
                </a:gridCol>
                <a:gridCol w="731617">
                  <a:extLst>
                    <a:ext uri="{9D8B030D-6E8A-4147-A177-3AD203B41FA5}">
                      <a16:colId xmlns:a16="http://schemas.microsoft.com/office/drawing/2014/main" val="1516232887"/>
                    </a:ext>
                  </a:extLst>
                </a:gridCol>
                <a:gridCol w="624185">
                  <a:extLst>
                    <a:ext uri="{9D8B030D-6E8A-4147-A177-3AD203B41FA5}">
                      <a16:colId xmlns:a16="http://schemas.microsoft.com/office/drawing/2014/main" val="3254021626"/>
                    </a:ext>
                  </a:extLst>
                </a:gridCol>
                <a:gridCol w="888795">
                  <a:extLst>
                    <a:ext uri="{9D8B030D-6E8A-4147-A177-3AD203B41FA5}">
                      <a16:colId xmlns:a16="http://schemas.microsoft.com/office/drawing/2014/main" val="4201032519"/>
                    </a:ext>
                  </a:extLst>
                </a:gridCol>
              </a:tblGrid>
              <a:tr h="210005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Ion</a:t>
                      </a:r>
                      <a:endParaRPr lang="ru-RU" sz="1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Energy (MeV)</a:t>
                      </a:r>
                      <a:endParaRPr lang="ru-RU" sz="1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Intensity (pµA)</a:t>
                      </a:r>
                      <a:endParaRPr lang="ru-RU" sz="1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542898"/>
                  </a:ext>
                </a:extLst>
              </a:tr>
              <a:tr h="504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Axial injection</a:t>
                      </a:r>
                      <a:endParaRPr lang="ru-RU" sz="1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cyclotron</a:t>
                      </a:r>
                      <a:endParaRPr lang="ru-RU" sz="1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Transport channel</a:t>
                      </a:r>
                      <a:endParaRPr lang="ru-RU" sz="1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8085081"/>
                  </a:ext>
                </a:extLst>
              </a:tr>
              <a:tr h="546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after </a:t>
                      </a:r>
                      <a:endParaRPr lang="ru-RU" sz="1200" kern="8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separation</a:t>
                      </a:r>
                      <a:endParaRPr lang="ru-RU" sz="1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vertical part</a:t>
                      </a:r>
                      <a:endParaRPr lang="ru-RU" sz="1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R=400</a:t>
                      </a:r>
                      <a:endParaRPr lang="ru-RU" sz="1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800" dirty="0">
                          <a:effectLst/>
                        </a:rPr>
                        <a:t>R=1770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234885"/>
                  </a:ext>
                </a:extLst>
              </a:tr>
              <a:tr h="19425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baseline="30000" dirty="0">
                          <a:effectLst/>
                        </a:rPr>
                        <a:t>48</a:t>
                      </a:r>
                      <a:r>
                        <a:rPr lang="en-GB" sz="1200" kern="800" dirty="0">
                          <a:effectLst/>
                        </a:rPr>
                        <a:t>Ca</a:t>
                      </a:r>
                      <a:r>
                        <a:rPr lang="en-GB" sz="1200" kern="800" baseline="30000" dirty="0">
                          <a:effectLst/>
                        </a:rPr>
                        <a:t>+7</a:t>
                      </a:r>
                      <a:endParaRPr lang="ru-RU" sz="12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240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10,9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9,8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6,9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6,1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5,2</a:t>
                      </a:r>
                      <a:endParaRPr lang="ru-RU" sz="12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3738142"/>
                  </a:ext>
                </a:extLst>
              </a:tr>
              <a:tr h="19425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baseline="30000">
                          <a:effectLst/>
                        </a:rPr>
                        <a:t>48</a:t>
                      </a:r>
                      <a:r>
                        <a:rPr lang="en-GB" sz="1200" kern="800">
                          <a:effectLst/>
                        </a:rPr>
                        <a:t>Ca</a:t>
                      </a:r>
                      <a:r>
                        <a:rPr lang="en-GB" sz="1200" kern="800" baseline="30000">
                          <a:effectLst/>
                        </a:rPr>
                        <a:t>+10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240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9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8,1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5,58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5,1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4,7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666281"/>
                  </a:ext>
                </a:extLst>
              </a:tr>
              <a:tr h="19425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baseline="30000">
                          <a:effectLst/>
                        </a:rPr>
                        <a:t>48</a:t>
                      </a:r>
                      <a:r>
                        <a:rPr lang="en-GB" sz="1200" kern="800">
                          <a:effectLst/>
                        </a:rPr>
                        <a:t>Ca</a:t>
                      </a:r>
                      <a:r>
                        <a:rPr lang="en-GB" sz="1200" kern="800" baseline="30000">
                          <a:effectLst/>
                        </a:rPr>
                        <a:t>+10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240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23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19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12,8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10,6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7,1</a:t>
                      </a:r>
                      <a:endParaRPr lang="ru-RU" sz="12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51677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A7A4CB8-753B-4AFF-BE6B-BE66032F4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98721"/>
              </p:ext>
            </p:extLst>
          </p:nvPr>
        </p:nvGraphicFramePr>
        <p:xfrm>
          <a:off x="6475861" y="1586211"/>
          <a:ext cx="5632250" cy="1842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0831">
                  <a:extLst>
                    <a:ext uri="{9D8B030D-6E8A-4147-A177-3AD203B41FA5}">
                      <a16:colId xmlns:a16="http://schemas.microsoft.com/office/drawing/2014/main" val="1223239606"/>
                    </a:ext>
                  </a:extLst>
                </a:gridCol>
                <a:gridCol w="888818">
                  <a:extLst>
                    <a:ext uri="{9D8B030D-6E8A-4147-A177-3AD203B41FA5}">
                      <a16:colId xmlns:a16="http://schemas.microsoft.com/office/drawing/2014/main" val="2369929133"/>
                    </a:ext>
                  </a:extLst>
                </a:gridCol>
                <a:gridCol w="930831">
                  <a:extLst>
                    <a:ext uri="{9D8B030D-6E8A-4147-A177-3AD203B41FA5}">
                      <a16:colId xmlns:a16="http://schemas.microsoft.com/office/drawing/2014/main" val="2956035684"/>
                    </a:ext>
                  </a:extLst>
                </a:gridCol>
                <a:gridCol w="773336">
                  <a:extLst>
                    <a:ext uri="{9D8B030D-6E8A-4147-A177-3AD203B41FA5}">
                      <a16:colId xmlns:a16="http://schemas.microsoft.com/office/drawing/2014/main" val="23792678"/>
                    </a:ext>
                  </a:extLst>
                </a:gridCol>
                <a:gridCol w="729842">
                  <a:extLst>
                    <a:ext uri="{9D8B030D-6E8A-4147-A177-3AD203B41FA5}">
                      <a16:colId xmlns:a16="http://schemas.microsoft.com/office/drawing/2014/main" val="4059362022"/>
                    </a:ext>
                  </a:extLst>
                </a:gridCol>
                <a:gridCol w="780176">
                  <a:extLst>
                    <a:ext uri="{9D8B030D-6E8A-4147-A177-3AD203B41FA5}">
                      <a16:colId xmlns:a16="http://schemas.microsoft.com/office/drawing/2014/main" val="1641379044"/>
                    </a:ext>
                  </a:extLst>
                </a:gridCol>
                <a:gridCol w="598416">
                  <a:extLst>
                    <a:ext uri="{9D8B030D-6E8A-4147-A177-3AD203B41FA5}">
                      <a16:colId xmlns:a16="http://schemas.microsoft.com/office/drawing/2014/main" val="3113934489"/>
                    </a:ext>
                  </a:extLst>
                </a:gridCol>
              </a:tblGrid>
              <a:tr h="335053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Ion</a:t>
                      </a:r>
                      <a:endParaRPr lang="ru-RU" sz="1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Energy (MeV)</a:t>
                      </a:r>
                      <a:endParaRPr lang="ru-RU" sz="1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Efficiency</a:t>
                      </a:r>
                      <a:endParaRPr lang="ru-RU" sz="1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488126"/>
                  </a:ext>
                </a:extLst>
              </a:tr>
              <a:tr h="703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axial </a:t>
                      </a:r>
                      <a:endParaRPr lang="ru-RU" sz="1200" kern="8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injection</a:t>
                      </a:r>
                      <a:endParaRPr lang="ru-RU" sz="1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capture</a:t>
                      </a:r>
                      <a:endParaRPr lang="ru-RU" sz="1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cyclotron</a:t>
                      </a:r>
                      <a:endParaRPr lang="ru-RU" sz="1200" b="1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extraction</a:t>
                      </a:r>
                      <a:endParaRPr lang="ru-RU" sz="1200" b="1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kern="800" dirty="0">
                          <a:effectLst/>
                        </a:rPr>
                        <a:t>Total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346155"/>
                  </a:ext>
                </a:extLst>
              </a:tr>
              <a:tr h="2680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baseline="30000" dirty="0">
                          <a:effectLst/>
                        </a:rPr>
                        <a:t>48</a:t>
                      </a:r>
                      <a:r>
                        <a:rPr lang="en-GB" sz="1200" kern="800" dirty="0">
                          <a:effectLst/>
                        </a:rPr>
                        <a:t>Ca</a:t>
                      </a:r>
                      <a:r>
                        <a:rPr lang="en-GB" sz="1200" kern="800" baseline="30000" dirty="0">
                          <a:effectLst/>
                        </a:rPr>
                        <a:t>+7</a:t>
                      </a:r>
                      <a:endParaRPr lang="ru-RU" sz="12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240</a:t>
                      </a:r>
                      <a:endParaRPr lang="ru-RU" sz="12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90%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71%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88%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85%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48%</a:t>
                      </a:r>
                      <a:endParaRPr lang="ru-RU" sz="12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5457258"/>
                  </a:ext>
                </a:extLst>
              </a:tr>
              <a:tr h="2680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baseline="30000">
                          <a:effectLst/>
                        </a:rPr>
                        <a:t>48</a:t>
                      </a:r>
                      <a:r>
                        <a:rPr lang="en-GB" sz="1200" kern="800">
                          <a:effectLst/>
                        </a:rPr>
                        <a:t>Ca</a:t>
                      </a:r>
                      <a:r>
                        <a:rPr lang="en-GB" sz="1200" kern="800" baseline="30000">
                          <a:effectLst/>
                        </a:rPr>
                        <a:t>+10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240</a:t>
                      </a:r>
                      <a:endParaRPr lang="ru-RU" sz="12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90%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69%</a:t>
                      </a:r>
                      <a:endParaRPr lang="ru-RU" sz="12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91%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91%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51%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2849947"/>
                  </a:ext>
                </a:extLst>
              </a:tr>
              <a:tr h="2680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baseline="30000">
                          <a:effectLst/>
                        </a:rPr>
                        <a:t>48</a:t>
                      </a:r>
                      <a:r>
                        <a:rPr lang="en-GB" sz="1200" kern="800">
                          <a:effectLst/>
                        </a:rPr>
                        <a:t>Ca</a:t>
                      </a:r>
                      <a:r>
                        <a:rPr lang="en-GB" sz="1200" kern="800" baseline="30000">
                          <a:effectLst/>
                        </a:rPr>
                        <a:t>+10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240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</a:rPr>
                        <a:t>82%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67%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83%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>
                          <a:effectLst/>
                        </a:rPr>
                        <a:t>67%</a:t>
                      </a:r>
                      <a:endParaRPr lang="ru-RU" sz="12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800" dirty="0">
                          <a:effectLst/>
                        </a:rPr>
                        <a:t>31%</a:t>
                      </a:r>
                      <a:endParaRPr lang="ru-RU" sz="12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871940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C311DD-424C-4CDA-8741-00A822E1BDC6}"/>
              </a:ext>
            </a:extLst>
          </p:cNvPr>
          <p:cNvSpPr/>
          <p:nvPr/>
        </p:nvSpPr>
        <p:spPr>
          <a:xfrm>
            <a:off x="4414957" y="534690"/>
            <a:ext cx="2933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Producing of </a:t>
            </a:r>
            <a:r>
              <a:rPr lang="en-US" sz="2800" b="1" kern="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48</a:t>
            </a: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endParaRPr lang="ru-RU" sz="2800" b="1" kern="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4918" y="611222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2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3A009-9144-4082-A954-68993DFA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17" y="873353"/>
            <a:ext cx="8722032" cy="472443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626CF-7131-4459-BED8-997EEF074244}"/>
              </a:ext>
            </a:extLst>
          </p:cNvPr>
          <p:cNvSpPr/>
          <p:nvPr/>
        </p:nvSpPr>
        <p:spPr>
          <a:xfrm>
            <a:off x="4778590" y="350133"/>
            <a:ext cx="2826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Producing of </a:t>
            </a:r>
            <a:r>
              <a:rPr lang="en-US" sz="2800" b="1" kern="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48</a:t>
            </a: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</a:t>
            </a:r>
            <a:endParaRPr lang="ru-RU" sz="2800" b="1" kern="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062D9B-5CAE-4889-BC72-8879BE0A9A18}"/>
              </a:ext>
            </a:extLst>
          </p:cNvPr>
          <p:cNvSpPr/>
          <p:nvPr/>
        </p:nvSpPr>
        <p:spPr>
          <a:xfrm>
            <a:off x="3254570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 ions of </a:t>
            </a:r>
            <a:r>
              <a:rPr lang="en-GB" baseline="300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GB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Ti with a charge of +7, +10 do not have impurities and we can use them in experiments on the synthesis of SHE</a:t>
            </a:r>
            <a:r>
              <a:rPr lang="en-GB" dirty="0" smtClean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smtClean="0"/>
              <a:t>Compound 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5</a:t>
            </a:r>
            <a:r>
              <a:rPr lang="en-US" dirty="0" smtClean="0"/>
              <a:t>Ti(CH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24918" y="611222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997052"/>
              </p:ext>
            </p:extLst>
          </p:nvPr>
        </p:nvGraphicFramePr>
        <p:xfrm>
          <a:off x="2889551" y="1018151"/>
          <a:ext cx="6412898" cy="419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10D273-B827-411B-809C-BE1F1AE58145}"/>
              </a:ext>
            </a:extLst>
          </p:cNvPr>
          <p:cNvSpPr/>
          <p:nvPr/>
        </p:nvSpPr>
        <p:spPr>
          <a:xfrm>
            <a:off x="4778590" y="350133"/>
            <a:ext cx="2826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Producing of </a:t>
            </a:r>
            <a:r>
              <a:rPr lang="en-US" sz="2800" b="1" kern="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48</a:t>
            </a: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</a:t>
            </a:r>
            <a:endParaRPr lang="ru-RU" sz="2800" b="1" kern="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621E3E-F83B-4350-8B3A-3198A19C59F1}"/>
              </a:ext>
            </a:extLst>
          </p:cNvPr>
          <p:cNvSpPr/>
          <p:nvPr/>
        </p:nvSpPr>
        <p:spPr>
          <a:xfrm>
            <a:off x="1979390" y="5357733"/>
            <a:ext cx="8424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8745" algn="ctr"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The beam of </a:t>
            </a:r>
            <a:r>
              <a:rPr lang="en-US" kern="0" baseline="300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kern="0" baseline="300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 from ECR source with intensity is about 2.5 </a:t>
            </a:r>
            <a:r>
              <a:rPr lang="en-US" kern="0" dirty="0" err="1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pµA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kern="0" baseline="300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kern="0" baseline="300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 with intensity is about 3.14 </a:t>
            </a:r>
            <a:r>
              <a:rPr lang="en-US" kern="0" dirty="0" err="1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pµA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 were obtained and </a:t>
            </a:r>
            <a:r>
              <a:rPr lang="en-US" kern="8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accelerated with intensity 1,0 </a:t>
            </a:r>
            <a:r>
              <a:rPr lang="en-US" kern="800" dirty="0" err="1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pμA</a:t>
            </a:r>
            <a:r>
              <a:rPr lang="en-US" kern="8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0,93 </a:t>
            </a:r>
            <a:r>
              <a:rPr lang="en-US" kern="800" dirty="0" err="1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pμA</a:t>
            </a:r>
            <a:r>
              <a:rPr lang="en-US" kern="8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respectively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The total efficiency of transporting the ion beam of </a:t>
            </a:r>
            <a:r>
              <a:rPr lang="en-US" baseline="30000" dirty="0"/>
              <a:t>48</a:t>
            </a:r>
            <a:r>
              <a:rPr lang="en-US" dirty="0"/>
              <a:t>Ti</a:t>
            </a:r>
            <a:r>
              <a:rPr lang="en-US" baseline="30000" dirty="0"/>
              <a:t>10+,7+</a:t>
            </a:r>
            <a:r>
              <a:rPr lang="en-US" dirty="0"/>
              <a:t> from the vertical part of the injection to the transport channel is about 40-45</a:t>
            </a:r>
            <a:r>
              <a:rPr lang="en-US" dirty="0" smtClean="0"/>
              <a:t>%.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24918" y="611222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9ADE15-D25C-4DDB-9363-98BE8CB93760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88" y="1138706"/>
            <a:ext cx="7300116" cy="3954230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8FAE3B-D813-4B1D-ADF3-B6B71A836C77}"/>
              </a:ext>
            </a:extLst>
          </p:cNvPr>
          <p:cNvSpPr/>
          <p:nvPr/>
        </p:nvSpPr>
        <p:spPr>
          <a:xfrm>
            <a:off x="4778590" y="350133"/>
            <a:ext cx="2912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Producing of </a:t>
            </a:r>
            <a:r>
              <a:rPr lang="en-US" sz="2800" b="1" kern="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52</a:t>
            </a: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endParaRPr lang="ru-RU" sz="2800" b="1" kern="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3B967A-3CF7-44F7-A44D-DD588AB312EC}"/>
              </a:ext>
            </a:extLst>
          </p:cNvPr>
          <p:cNvSpPr/>
          <p:nvPr/>
        </p:nvSpPr>
        <p:spPr>
          <a:xfrm>
            <a:off x="3187046" y="53582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The ions of </a:t>
            </a:r>
            <a:r>
              <a:rPr lang="en-US" baseline="300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Cr with a charge of +7, +8, +10 do not contain impurities, but we cannot accelerate ions with a charge of +7 and +8 to the energy required for the experiment</a:t>
            </a:r>
            <a:r>
              <a:rPr lang="en-US" dirty="0" smtClean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New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10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Cr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24918" y="611222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5FC84B6-B60E-485D-AD3C-C712A4990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90252"/>
              </p:ext>
            </p:extLst>
          </p:nvPr>
        </p:nvGraphicFramePr>
        <p:xfrm>
          <a:off x="2747141" y="1174371"/>
          <a:ext cx="6697718" cy="421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B0FE5B-6020-41F1-9EC1-4711F649B5AE}"/>
              </a:ext>
            </a:extLst>
          </p:cNvPr>
          <p:cNvSpPr/>
          <p:nvPr/>
        </p:nvSpPr>
        <p:spPr>
          <a:xfrm>
            <a:off x="4778590" y="350133"/>
            <a:ext cx="2912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Producing of </a:t>
            </a:r>
            <a:r>
              <a:rPr lang="en-US" sz="2800" b="1" kern="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52</a:t>
            </a: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endParaRPr lang="ru-RU" sz="2800" b="1" kern="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92B81A-4A96-4254-9F16-0FB23F73C24D}"/>
              </a:ext>
            </a:extLst>
          </p:cNvPr>
          <p:cNvSpPr/>
          <p:nvPr/>
        </p:nvSpPr>
        <p:spPr>
          <a:xfrm>
            <a:off x="1789650" y="5488308"/>
            <a:ext cx="9820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The beam of </a:t>
            </a:r>
            <a:r>
              <a:rPr lang="en-US" kern="0" baseline="300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kern="0" baseline="3000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 from ECR source with intensity is about 6,3 </a:t>
            </a:r>
            <a:r>
              <a:rPr lang="en-US" kern="0" dirty="0" err="1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pµA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kern="8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accelerated with intensity 2,6 </a:t>
            </a:r>
            <a:r>
              <a:rPr lang="en-US" kern="800" dirty="0" err="1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pμA</a:t>
            </a:r>
            <a:r>
              <a:rPr lang="en-US" kern="0" dirty="0">
                <a:solidFill>
                  <a:srgbClr val="000000"/>
                </a:solidFill>
                <a:latin typeface="TimesNewRoma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We can see, that efficiency of acceleration worsen then we increase power input to ECR source. </a:t>
            </a:r>
            <a:endParaRPr lang="ru-RU" dirty="0"/>
          </a:p>
          <a:p>
            <a:pPr algn="ctr"/>
            <a:r>
              <a:rPr lang="en-US" dirty="0"/>
              <a:t>The total efficiency of transporting the ion beam of </a:t>
            </a:r>
            <a:r>
              <a:rPr lang="en-US" baseline="30000" dirty="0"/>
              <a:t>52</a:t>
            </a:r>
            <a:r>
              <a:rPr lang="en-US" dirty="0"/>
              <a:t>Cr</a:t>
            </a:r>
            <a:r>
              <a:rPr lang="en-US" baseline="30000" dirty="0"/>
              <a:t>10+</a:t>
            </a:r>
            <a:r>
              <a:rPr lang="en-US" dirty="0"/>
              <a:t> from the vertical part of the injection to the transport channel is about 50%.</a:t>
            </a:r>
            <a:endParaRPr lang="ru-RU" dirty="0"/>
          </a:p>
          <a:p>
            <a:pPr indent="118745" algn="ctr">
              <a:spcAft>
                <a:spcPts val="0"/>
              </a:spcAft>
            </a:pPr>
            <a:endParaRPr lang="ru-RU" kern="8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79100" y="62269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1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7790DD8-C23B-43BC-AE7B-0551218B80F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75377" y="1197428"/>
            <a:ext cx="10972800" cy="585152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beams of </a:t>
            </a:r>
            <a:r>
              <a:rPr lang="en-US" baseline="30000" dirty="0"/>
              <a:t>48</a:t>
            </a:r>
            <a:r>
              <a:rPr lang="en-US" dirty="0"/>
              <a:t>Ca</a:t>
            </a:r>
            <a:r>
              <a:rPr lang="en-US" baseline="30000" dirty="0"/>
              <a:t>7+,10+</a:t>
            </a:r>
            <a:r>
              <a:rPr lang="en-US" dirty="0"/>
              <a:t>,</a:t>
            </a:r>
            <a:r>
              <a:rPr lang="en-US" baseline="30000" dirty="0"/>
              <a:t>48</a:t>
            </a:r>
            <a:r>
              <a:rPr lang="en-US" dirty="0"/>
              <a:t>Ti</a:t>
            </a:r>
            <a:r>
              <a:rPr lang="en-US" baseline="30000" dirty="0"/>
              <a:t>+7,+10</a:t>
            </a:r>
            <a:r>
              <a:rPr lang="en-US" dirty="0"/>
              <a:t> and</a:t>
            </a:r>
            <a:r>
              <a:rPr lang="en-US" baseline="30000" dirty="0"/>
              <a:t> 52</a:t>
            </a:r>
            <a:r>
              <a:rPr lang="en-US" dirty="0"/>
              <a:t>Cr</a:t>
            </a:r>
            <a:r>
              <a:rPr lang="en-US" baseline="30000" dirty="0"/>
              <a:t>10+</a:t>
            </a:r>
            <a:r>
              <a:rPr lang="en-US" dirty="0"/>
              <a:t> were accelerated and extracted from the DC-280 to the beam transport channel. </a:t>
            </a:r>
          </a:p>
          <a:p>
            <a:pPr algn="just"/>
            <a:r>
              <a:rPr lang="en-US" dirty="0"/>
              <a:t>Maximum intensity of accelerated </a:t>
            </a:r>
            <a:r>
              <a:rPr lang="en-US" baseline="30000" dirty="0"/>
              <a:t>48</a:t>
            </a:r>
            <a:r>
              <a:rPr lang="en-US" dirty="0"/>
              <a:t>Ca ion beam is 10,6 p</a:t>
            </a:r>
            <a:r>
              <a:rPr lang="en-GB" dirty="0"/>
              <a:t>μ</a:t>
            </a:r>
            <a:r>
              <a:rPr lang="en-US" dirty="0"/>
              <a:t>A and 7,1 p</a:t>
            </a:r>
            <a:r>
              <a:rPr lang="en-GB" dirty="0"/>
              <a:t>μ</a:t>
            </a:r>
            <a:r>
              <a:rPr lang="en-US" dirty="0"/>
              <a:t>A were extracted. </a:t>
            </a:r>
          </a:p>
          <a:p>
            <a:pPr algn="just"/>
            <a:r>
              <a:rPr lang="en-US" dirty="0"/>
              <a:t>The efficiency of acceleration for </a:t>
            </a:r>
            <a:r>
              <a:rPr lang="en-US" baseline="30000" dirty="0"/>
              <a:t>48</a:t>
            </a:r>
            <a:r>
              <a:rPr lang="en-US" dirty="0"/>
              <a:t>Ca is about 50 %. The beam is given to the GNS-2 experimental setup for a series of test experiments. </a:t>
            </a:r>
            <a:endParaRPr lang="ru-RU" dirty="0"/>
          </a:p>
          <a:p>
            <a:pPr algn="just"/>
            <a:r>
              <a:rPr lang="en-US" dirty="0"/>
              <a:t>The beams of accelerated </a:t>
            </a:r>
            <a:r>
              <a:rPr lang="en-US" baseline="30000" dirty="0"/>
              <a:t>52</a:t>
            </a:r>
            <a:r>
              <a:rPr lang="en-US" dirty="0"/>
              <a:t>Cr</a:t>
            </a:r>
            <a:r>
              <a:rPr lang="en-US" baseline="30000" dirty="0"/>
              <a:t>10+</a:t>
            </a:r>
            <a:r>
              <a:rPr lang="en-US" dirty="0"/>
              <a:t> and </a:t>
            </a:r>
            <a:r>
              <a:rPr lang="en-US" baseline="30000" dirty="0"/>
              <a:t>48</a:t>
            </a:r>
            <a:r>
              <a:rPr lang="en-US" dirty="0"/>
              <a:t>Ti</a:t>
            </a:r>
            <a:r>
              <a:rPr lang="en-US" baseline="30000" dirty="0"/>
              <a:t>7+,10+</a:t>
            </a:r>
            <a:r>
              <a:rPr lang="en-US" dirty="0"/>
              <a:t> ions with intensity 2,6 </a:t>
            </a:r>
            <a:r>
              <a:rPr lang="en-US" dirty="0" err="1"/>
              <a:t>pμA</a:t>
            </a:r>
            <a:r>
              <a:rPr lang="en-US" dirty="0"/>
              <a:t> and 1 </a:t>
            </a:r>
            <a:r>
              <a:rPr lang="en-US" dirty="0" err="1"/>
              <a:t>pμA</a:t>
            </a:r>
            <a:r>
              <a:rPr lang="en-US" dirty="0"/>
              <a:t> respectively were extracted from the DC-280 to the beam transport channel. </a:t>
            </a:r>
          </a:p>
          <a:p>
            <a:pPr algn="just"/>
            <a:r>
              <a:rPr lang="en-US" dirty="0"/>
              <a:t>The efficiency of acceleration for </a:t>
            </a:r>
            <a:r>
              <a:rPr lang="en-US" baseline="30000" dirty="0"/>
              <a:t>52</a:t>
            </a:r>
            <a:r>
              <a:rPr lang="en-US" dirty="0"/>
              <a:t>Cr</a:t>
            </a:r>
            <a:r>
              <a:rPr lang="en-US" baseline="30000" dirty="0"/>
              <a:t>10+</a:t>
            </a:r>
            <a:r>
              <a:rPr lang="en-US" dirty="0"/>
              <a:t> and </a:t>
            </a:r>
            <a:r>
              <a:rPr lang="en-US" baseline="30000" dirty="0"/>
              <a:t>48</a:t>
            </a:r>
            <a:r>
              <a:rPr lang="en-US" dirty="0"/>
              <a:t>Ti</a:t>
            </a:r>
            <a:r>
              <a:rPr lang="en-US" baseline="30000" dirty="0"/>
              <a:t>7+,10+</a:t>
            </a:r>
            <a:r>
              <a:rPr lang="en-US" dirty="0"/>
              <a:t> is about 40-50 %.</a:t>
            </a:r>
          </a:p>
          <a:p>
            <a:pPr algn="just"/>
            <a:r>
              <a:rPr lang="en-GB" dirty="0"/>
              <a:t>For the </a:t>
            </a:r>
            <a:r>
              <a:rPr lang="en-US" dirty="0"/>
              <a:t>the ion beam of </a:t>
            </a:r>
            <a:r>
              <a:rPr lang="en-US" baseline="30000" dirty="0"/>
              <a:t>48</a:t>
            </a:r>
            <a:r>
              <a:rPr lang="en-US" dirty="0"/>
              <a:t>Ti and </a:t>
            </a:r>
            <a:r>
              <a:rPr lang="en-GB" baseline="30000" dirty="0"/>
              <a:t>52</a:t>
            </a:r>
            <a:r>
              <a:rPr lang="en-GB" dirty="0"/>
              <a:t>Cr the intensity is limited by ion current from ECR source. </a:t>
            </a:r>
            <a:r>
              <a:rPr lang="en-US" dirty="0"/>
              <a:t>We work to improve of the method of ion production and optimize the ECR source work mode.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1E9C7F-6355-4F8C-8924-3B1079ECFEC1}"/>
              </a:ext>
            </a:extLst>
          </p:cNvPr>
          <p:cNvSpPr/>
          <p:nvPr/>
        </p:nvSpPr>
        <p:spPr>
          <a:xfrm>
            <a:off x="4274457" y="450801"/>
            <a:ext cx="2619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300"/>
              </a:spcAft>
            </a:pPr>
            <a:r>
              <a:rPr lang="en-GB" sz="2800" b="1" kern="800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CONCLUSION</a:t>
            </a:r>
            <a:endParaRPr lang="ru-RU" sz="2800" b="1" kern="800" cap="all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37536" y="63061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1200150" y="0"/>
            <a:ext cx="9448800" cy="6858000"/>
            <a:chOff x="-574182" y="72085"/>
            <a:chExt cx="9448152" cy="6669284"/>
          </a:xfrm>
        </p:grpSpPr>
        <p:pic>
          <p:nvPicPr>
            <p:cNvPr id="301060" name="Picture 1" descr="C:\My Document\50-years of FLNR\50\LNR_photo_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74182" y="72085"/>
              <a:ext cx="9448152" cy="6669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1061" name="TextBox 3"/>
            <p:cNvSpPr txBox="1">
              <a:spLocks noChangeArrowheads="1"/>
            </p:cNvSpPr>
            <p:nvPr/>
          </p:nvSpPr>
          <p:spPr bwMode="auto">
            <a:xfrm>
              <a:off x="1585216" y="6137761"/>
              <a:ext cx="5394440" cy="38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ru-RU" sz="2000" b="1" dirty="0" err="1">
                  <a:solidFill>
                    <a:srgbClr val="FF0000"/>
                  </a:solidFill>
                  <a:latin typeface="Times New Roman" pitchFamily="18" charset="0"/>
                </a:rPr>
                <a:t>Flerov</a:t>
              </a:r>
              <a:r>
                <a:rPr lang="en-US" altLang="ru-RU" sz="2000" b="1" dirty="0">
                  <a:solidFill>
                    <a:srgbClr val="FF0000"/>
                  </a:solidFill>
                  <a:latin typeface="Times New Roman" pitchFamily="18" charset="0"/>
                </a:rPr>
                <a:t> Laboratory of Nuclear Reactions , JINR</a:t>
              </a:r>
              <a:endParaRPr lang="ru-RU" altLang="ru-RU" sz="20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03" name="Прямоугольник 4"/>
          <p:cNvSpPr>
            <a:spLocks noChangeArrowheads="1"/>
          </p:cNvSpPr>
          <p:nvPr/>
        </p:nvSpPr>
        <p:spPr bwMode="auto">
          <a:xfrm>
            <a:off x="6672264" y="115889"/>
            <a:ext cx="3887787" cy="1939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YOUR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ATTENTION !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289560" y="851547"/>
            <a:ext cx="11612880" cy="459904"/>
          </a:xfrm>
        </p:spPr>
        <p:txBody>
          <a:bodyPr>
            <a:noAutofit/>
          </a:bodyPr>
          <a:lstStyle/>
          <a:p>
            <a:r>
              <a:rPr lang="ru-RU" alt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ru-RU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Superheavy</a:t>
            </a:r>
            <a:r>
              <a:rPr lang="en-US" alt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Elements (SHE) Factory – the Goals</a:t>
            </a:r>
            <a:r>
              <a:rPr lang="ru-RU" alt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     </a:t>
            </a:r>
          </a:p>
        </p:txBody>
      </p:sp>
      <p:sp>
        <p:nvSpPr>
          <p:cNvPr id="80900" name="TextBox 6"/>
          <p:cNvSpPr txBox="1">
            <a:spLocks noChangeArrowheads="1"/>
          </p:cNvSpPr>
          <p:nvPr/>
        </p:nvSpPr>
        <p:spPr bwMode="auto">
          <a:xfrm>
            <a:off x="2180710" y="1469476"/>
            <a:ext cx="8536534" cy="239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at the extremely low (</a:t>
            </a:r>
            <a:r>
              <a:rPr lang="el-GR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&lt;100 fb) cross sections:</a:t>
            </a:r>
          </a:p>
          <a:p>
            <a:pPr marL="796925" indent="-339725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new SHE in reactions with </a:t>
            </a:r>
            <a:r>
              <a:rPr lang="en-US" altLang="ru-RU" sz="1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Ti, </a:t>
            </a:r>
            <a:r>
              <a:rPr lang="en-US" altLang="ru-RU" sz="1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...;</a:t>
            </a:r>
          </a:p>
          <a:p>
            <a:pPr marL="796925" indent="-339725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new isotopes of SHE;</a:t>
            </a:r>
          </a:p>
          <a:p>
            <a:pPr marL="796925" indent="-339725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decay properties of SHE;</a:t>
            </a:r>
          </a:p>
          <a:p>
            <a:pPr marL="457200" indent="-457200" fontAlgn="base">
              <a:spcBef>
                <a:spcPts val="16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requiring high statistics:</a:t>
            </a:r>
          </a:p>
          <a:p>
            <a:pPr marL="796925" indent="-339725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spectroscopy of SHE;</a:t>
            </a:r>
          </a:p>
          <a:p>
            <a:pPr marL="796925" indent="-339725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chemical properties of SHE.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5840" y="4082902"/>
            <a:ext cx="11025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17088" dir="2436078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carry out the scientific program, the DC-280 has to provide the following parameters of ion beams</a:t>
            </a:r>
            <a:r>
              <a:rPr lang="ru-RU" altLang="ru-RU" sz="1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7605" y="3999632"/>
            <a:ext cx="1133856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118208"/>
              </p:ext>
            </p:extLst>
          </p:nvPr>
        </p:nvGraphicFramePr>
        <p:xfrm>
          <a:off x="182879" y="4500638"/>
          <a:ext cx="1091461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865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DC-280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U-400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865">
                <a:tc>
                  <a:txBody>
                    <a:bodyPr/>
                    <a:lstStyle/>
                    <a:p>
                      <a:r>
                        <a:rPr lang="en-US" altLang="ru-RU" sz="2000" b="1" dirty="0">
                          <a:latin typeface="Times New Roman" pitchFamily="18" charset="0"/>
                        </a:rPr>
                        <a:t>Ion energies </a:t>
                      </a:r>
                      <a:r>
                        <a:rPr lang="en-US" alt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(smooth variation)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000" b="1" dirty="0">
                          <a:latin typeface="Times New Roman" pitchFamily="18" charset="0"/>
                        </a:rPr>
                        <a:t>4 - 8 </a:t>
                      </a:r>
                      <a:r>
                        <a:rPr lang="en-US" altLang="ru-RU" sz="2000" b="1" dirty="0" err="1">
                          <a:latin typeface="Times New Roman" pitchFamily="18" charset="0"/>
                        </a:rPr>
                        <a:t>MeV</a:t>
                      </a:r>
                      <a:r>
                        <a:rPr lang="en-US" altLang="ru-RU" sz="2000" b="1" dirty="0">
                          <a:latin typeface="Times New Roman" pitchFamily="18" charset="0"/>
                        </a:rPr>
                        <a:t>/n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4 – 20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MeV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/n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65">
                <a:tc>
                  <a:txBody>
                    <a:bodyPr/>
                    <a:lstStyle/>
                    <a:p>
                      <a:r>
                        <a:rPr lang="en-US" altLang="ru-RU" sz="2000" b="1" dirty="0">
                          <a:latin typeface="Times New Roman" pitchFamily="18" charset="0"/>
                        </a:rPr>
                        <a:t>Ion masses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000" b="1" dirty="0">
                          <a:latin typeface="Times New Roman" pitchFamily="18" charset="0"/>
                        </a:rPr>
                        <a:t>10 - 238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7 - 209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65">
                <a:tc>
                  <a:txBody>
                    <a:bodyPr/>
                    <a:lstStyle/>
                    <a:p>
                      <a:r>
                        <a:rPr lang="en-US" altLang="ru-RU" sz="2000" b="1" dirty="0">
                          <a:latin typeface="Times New Roman" pitchFamily="18" charset="0"/>
                        </a:rPr>
                        <a:t>Intensities (A~50)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000" b="1" dirty="0">
                          <a:latin typeface="Times New Roman" pitchFamily="18" charset="0"/>
                        </a:rPr>
                        <a:t>&gt;10 </a:t>
                      </a:r>
                      <a:r>
                        <a:rPr lang="en-US" altLang="ru-RU" sz="2000" b="1" dirty="0" err="1">
                          <a:latin typeface="Times New Roman" pitchFamily="18" charset="0"/>
                        </a:rPr>
                        <a:t>pµA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1 </a:t>
                      </a:r>
                      <a:r>
                        <a:rPr lang="en-US" altLang="ru-RU" sz="2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</a:rPr>
                        <a:t>pµA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2000" b="1" dirty="0">
                          <a:latin typeface="Times New Roman" pitchFamily="18" charset="0"/>
                        </a:rPr>
                        <a:t>Efficiency of beam transfer from ion source to physical facility         </a:t>
                      </a:r>
                      <a:endParaRPr lang="ru-RU" altLang="ru-RU" sz="2000" dirty="0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2000" b="1" dirty="0">
                          <a:latin typeface="Times New Roman" pitchFamily="18" charset="0"/>
                        </a:rPr>
                        <a:t>&gt;50%</a:t>
                      </a:r>
                      <a:r>
                        <a:rPr lang="ru-RU" altLang="ru-RU" sz="2000" b="1" dirty="0">
                          <a:latin typeface="Times New Roman" pitchFamily="18" charset="0"/>
                        </a:rPr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~10%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32">
            <a:extLst>
              <a:ext uri="{FF2B5EF4-FFF2-40B4-BE49-F238E27FC236}">
                <a16:creationId xmlns:a16="http://schemas.microsoft.com/office/drawing/2014/main" id="{BA7940EE-2E27-44F3-9AF7-396663EFD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1" y="0"/>
            <a:ext cx="120091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</a:rPr>
              <a:t>The first beam of 84Kr14 + ions in the DC-280 cyclotron was obtained on December 26, 2018.  and on January 17, 2019, the 84Kr14 + ion beam was extracted from the accelerator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00754" y="611250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1068" y="0"/>
            <a:ext cx="826265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60446" y="61676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3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2208230" y="2"/>
            <a:ext cx="7970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DC-280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A389BFB-1CDD-4ED7-9229-72B574A2F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8114"/>
              </p:ext>
            </p:extLst>
          </p:nvPr>
        </p:nvGraphicFramePr>
        <p:xfrm>
          <a:off x="1627465" y="1468072"/>
          <a:ext cx="8288322" cy="4865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2221">
                  <a:extLst>
                    <a:ext uri="{9D8B030D-6E8A-4147-A177-3AD203B41FA5}">
                      <a16:colId xmlns:a16="http://schemas.microsoft.com/office/drawing/2014/main" val="1897942623"/>
                    </a:ext>
                  </a:extLst>
                </a:gridCol>
                <a:gridCol w="2196627">
                  <a:extLst>
                    <a:ext uri="{9D8B030D-6E8A-4147-A177-3AD203B41FA5}">
                      <a16:colId xmlns:a16="http://schemas.microsoft.com/office/drawing/2014/main" val="1286146812"/>
                    </a:ext>
                  </a:extLst>
                </a:gridCol>
                <a:gridCol w="2939474">
                  <a:extLst>
                    <a:ext uri="{9D8B030D-6E8A-4147-A177-3AD203B41FA5}">
                      <a16:colId xmlns:a16="http://schemas.microsoft.com/office/drawing/2014/main" val="3925926914"/>
                    </a:ext>
                  </a:extLst>
                </a:gridCol>
              </a:tblGrid>
              <a:tr h="455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effectLst/>
                        </a:rPr>
                        <a:t>parameters</a:t>
                      </a:r>
                      <a:endParaRPr lang="ru-RU" sz="180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effectLst/>
                        </a:rPr>
                        <a:t>design</a:t>
                      </a:r>
                      <a:endParaRPr lang="ru-RU" sz="180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achieved</a:t>
                      </a:r>
                      <a:endParaRPr lang="ru-RU" sz="18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6785515"/>
                  </a:ext>
                </a:extLst>
              </a:tr>
              <a:tr h="364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Injecting beam energy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 to 80 keV/Z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38,04 – 72,89</a:t>
                      </a:r>
                      <a:r>
                        <a:rPr lang="en-US" sz="1800">
                          <a:effectLst/>
                        </a:rPr>
                        <a:t> keV/Z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8468392"/>
                  </a:ext>
                </a:extLst>
              </a:tr>
              <a:tr h="748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A/Z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4÷7</a:t>
                      </a:r>
                      <a:r>
                        <a:rPr lang="en-GB" sz="1800">
                          <a:effectLst/>
                        </a:rPr>
                        <a:t>.5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4,4(</a:t>
                      </a:r>
                      <a:r>
                        <a:rPr lang="en-US" sz="1800" baseline="30000">
                          <a:effectLst/>
                        </a:rPr>
                        <a:t>40</a:t>
                      </a:r>
                      <a:r>
                        <a:rPr lang="en-US" sz="1800">
                          <a:effectLst/>
                        </a:rPr>
                        <a:t>Ar</a:t>
                      </a:r>
                      <a:r>
                        <a:rPr lang="en-US" sz="1800" baseline="30000">
                          <a:effectLst/>
                        </a:rPr>
                        <a:t>+7</a:t>
                      </a:r>
                      <a:r>
                        <a:rPr lang="en-US" sz="1800">
                          <a:effectLst/>
                        </a:rPr>
                        <a:t>) ÷6,9(</a:t>
                      </a:r>
                      <a:r>
                        <a:rPr lang="en-US" sz="1800" baseline="30000">
                          <a:effectLst/>
                        </a:rPr>
                        <a:t>48</a:t>
                      </a:r>
                      <a:r>
                        <a:rPr lang="en-US" sz="1800">
                          <a:effectLst/>
                        </a:rPr>
                        <a:t>Ca</a:t>
                      </a:r>
                      <a:r>
                        <a:rPr lang="en-US" sz="1800" baseline="30000">
                          <a:effectLst/>
                        </a:rPr>
                        <a:t>+7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235157"/>
                  </a:ext>
                </a:extLst>
              </a:tr>
              <a:tr h="364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Energy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4÷8 MeV/n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4,01 – 7 MeV/n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084999"/>
                  </a:ext>
                </a:extLst>
              </a:tr>
              <a:tr h="748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Ion (for  DECRIS-PM)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4-136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 (</a:t>
                      </a:r>
                      <a:r>
                        <a:rPr lang="en-US" sz="1800" baseline="30000">
                          <a:effectLst/>
                        </a:rPr>
                        <a:t>12</a:t>
                      </a:r>
                      <a:r>
                        <a:rPr lang="en-US" sz="1800">
                          <a:effectLst/>
                        </a:rPr>
                        <a:t>C</a:t>
                      </a:r>
                      <a:r>
                        <a:rPr lang="en-US" sz="1800" baseline="30000">
                          <a:effectLst/>
                        </a:rPr>
                        <a:t>+2</a:t>
                      </a:r>
                      <a:r>
                        <a:rPr lang="en-US" sz="1800">
                          <a:effectLst/>
                        </a:rPr>
                        <a:t>) – 84 (</a:t>
                      </a:r>
                      <a:r>
                        <a:rPr lang="en-US" sz="1800" baseline="30000">
                          <a:effectLst/>
                        </a:rPr>
                        <a:t>84</a:t>
                      </a:r>
                      <a:r>
                        <a:rPr lang="en-US" sz="1800">
                          <a:effectLst/>
                        </a:rPr>
                        <a:t>Kr</a:t>
                      </a:r>
                      <a:r>
                        <a:rPr lang="en-US" sz="1800" baseline="30000">
                          <a:effectLst/>
                        </a:rPr>
                        <a:t>+14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45728"/>
                  </a:ext>
                </a:extLst>
              </a:tr>
              <a:tr h="364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Intensity (A~50)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&gt;10 pµA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10,4 pµA (</a:t>
                      </a:r>
                      <a:r>
                        <a:rPr lang="en-US" sz="1800" baseline="30000">
                          <a:effectLst/>
                        </a:rPr>
                        <a:t>40</a:t>
                      </a:r>
                      <a:r>
                        <a:rPr lang="en-US" sz="1800">
                          <a:effectLst/>
                        </a:rPr>
                        <a:t>Ar</a:t>
                      </a:r>
                      <a:r>
                        <a:rPr lang="en-US" sz="1800" baseline="30000">
                          <a:effectLst/>
                        </a:rPr>
                        <a:t>+7</a:t>
                      </a:r>
                      <a:r>
                        <a:rPr lang="en-US" sz="1800">
                          <a:effectLst/>
                        </a:rPr>
                        <a:t>);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987000"/>
                  </a:ext>
                </a:extLst>
              </a:tr>
              <a:tr h="364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Magnetic field level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0.6÷1.3 T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0.8÷1.23 T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530788"/>
                  </a:ext>
                </a:extLst>
              </a:tr>
              <a:tr h="364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K factor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800">
                          <a:effectLst/>
                        </a:rPr>
                        <a:t>                       280</a:t>
                      </a:r>
                      <a:endParaRPr lang="ru-RU" sz="18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83980"/>
                  </a:ext>
                </a:extLst>
              </a:tr>
              <a:tr h="364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Dee voltage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2x130 kV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130 kV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625316"/>
                  </a:ext>
                </a:extLst>
              </a:tr>
              <a:tr h="364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Power of RF generator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2x30 kW</a:t>
                      </a:r>
                      <a:endParaRPr lang="ru-RU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kern="800">
                          <a:effectLst/>
                        </a:rPr>
                        <a:t> </a:t>
                      </a:r>
                      <a:endParaRPr lang="ru-RU" sz="18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689263"/>
                  </a:ext>
                </a:extLst>
              </a:tr>
              <a:tr h="35867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Accelerator  efficiency</a:t>
                      </a:r>
                      <a:endParaRPr lang="ru-RU" sz="1800" kern="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800">
                          <a:effectLst/>
                        </a:rPr>
                        <a:t>&gt;50%</a:t>
                      </a:r>
                      <a:endParaRPr lang="ru-RU" sz="18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800" dirty="0">
                          <a:effectLst/>
                        </a:rPr>
                        <a:t>51,9 % (</a:t>
                      </a:r>
                      <a:r>
                        <a:rPr lang="en-US" sz="1800" kern="800" baseline="30000" dirty="0">
                          <a:effectLst/>
                        </a:rPr>
                        <a:t>48</a:t>
                      </a:r>
                      <a:r>
                        <a:rPr lang="en-US" sz="1800" kern="800" dirty="0">
                          <a:effectLst/>
                        </a:rPr>
                        <a:t>Ca</a:t>
                      </a:r>
                      <a:r>
                        <a:rPr lang="en-US" sz="1800" kern="800" baseline="30000" dirty="0">
                          <a:effectLst/>
                        </a:rPr>
                        <a:t>+10</a:t>
                      </a:r>
                      <a:r>
                        <a:rPr lang="en-US" sz="1800" kern="800" dirty="0">
                          <a:effectLst/>
                        </a:rPr>
                        <a:t> </a:t>
                      </a:r>
                      <a:r>
                        <a:rPr lang="en-GB" sz="1800" kern="800" dirty="0">
                          <a:effectLst/>
                        </a:rPr>
                        <a:t>5 </a:t>
                      </a:r>
                      <a:r>
                        <a:rPr lang="en-US" sz="1800" kern="800" dirty="0" err="1">
                          <a:effectLst/>
                        </a:rPr>
                        <a:t>pµA</a:t>
                      </a:r>
                      <a:r>
                        <a:rPr lang="en-US" sz="1800" kern="800" dirty="0">
                          <a:effectLst/>
                        </a:rPr>
                        <a:t>)</a:t>
                      </a:r>
                      <a:endParaRPr lang="ru-RU" sz="18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4216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224918" y="61122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61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Group 2"/>
          <p:cNvGraphicFramePr>
            <a:graphicFrameLocks noGrp="1"/>
          </p:cNvGraphicFramePr>
          <p:nvPr>
            <p:ph/>
          </p:nvPr>
        </p:nvGraphicFramePr>
        <p:xfrm>
          <a:off x="1970088" y="1125539"/>
          <a:ext cx="8229600" cy="5111751"/>
        </p:xfrm>
        <a:graphic>
          <a:graphicData uri="http://schemas.openxmlformats.org/drawingml/2006/table">
            <a:tbl>
              <a:tblPr/>
              <a:tblGrid>
                <a:gridCol w="51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DC280</a:t>
                      </a: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Goals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High injecting  beam energy (up to </a:t>
                      </a: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 kV)</a:t>
                      </a:r>
                      <a:endParaRPr kumimoji="0" lang="en-US" alt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Shift of space charge limits for factor 30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2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High gap in the center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Space for long spiral inflector 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8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Low magnetic field 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Large starting radius. High turns separation. Low deflector voltage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2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High acceleration rate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High turns separation.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6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Flat-top system</a:t>
                      </a:r>
                      <a:endParaRPr kumimoji="0" lang="en-US" altLang="ru-RU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High capture. Single orbit extraction. Beam quality. </a:t>
                      </a:r>
                      <a:endParaRPr kumimoji="0" lang="en-US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6E5EE95-E96F-4D9A-A91B-65E5FF5264DB}" type="slidenum">
              <a:rPr lang="en-US" altLang="ru-RU"/>
              <a:pPr algn="r"/>
              <a:t>5</a:t>
            </a:fld>
            <a:endParaRPr lang="en-US" altLang="ru-RU"/>
          </a:p>
        </p:txBody>
      </p:sp>
      <p:sp>
        <p:nvSpPr>
          <p:cNvPr id="227360" name="Text Box 32"/>
          <p:cNvSpPr txBox="1">
            <a:spLocks noChangeArrowheads="1"/>
          </p:cNvSpPr>
          <p:nvPr/>
        </p:nvSpPr>
        <p:spPr bwMode="auto">
          <a:xfrm>
            <a:off x="2012950" y="195263"/>
            <a:ext cx="7970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DC280. Parameters and Goals</a:t>
            </a:r>
            <a:endParaRPr lang="ru-RU" alt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658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6CBDE2-1CAA-41A1-9F9A-DC279AD43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5526" y="1271562"/>
            <a:ext cx="4305810" cy="29229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452C80-6113-41E4-B0F5-465DE62F160F}"/>
              </a:ext>
            </a:extLst>
          </p:cNvPr>
          <p:cNvSpPr/>
          <p:nvPr/>
        </p:nvSpPr>
        <p:spPr>
          <a:xfrm>
            <a:off x="170576" y="4794796"/>
            <a:ext cx="5710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8745" algn="just">
              <a:spcAft>
                <a:spcPts val="0"/>
              </a:spcAft>
            </a:pP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ensure optimal injection conditions for all range of accelerated ions, two versions of the inflector type A and type B with two magnetic radii of 7.5 and 9.2 cm are used.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kern="8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Magnetic field Dependence of injection voltage.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B15AB-3861-4677-938E-6B8E54447534}"/>
              </a:ext>
            </a:extLst>
          </p:cNvPr>
          <p:cNvPicPr/>
          <p:nvPr/>
        </p:nvPicPr>
        <p:blipFill rotWithShape="1">
          <a:blip r:embed="rId3" cstate="print"/>
          <a:srcRect l="6688" t="5901" r="10625" b="5901"/>
          <a:stretch/>
        </p:blipFill>
        <p:spPr>
          <a:xfrm>
            <a:off x="6566322" y="1001375"/>
            <a:ext cx="4305810" cy="29229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1DC790-512F-4697-9589-A7329E43D67F}"/>
              </a:ext>
            </a:extLst>
          </p:cNvPr>
          <p:cNvSpPr/>
          <p:nvPr/>
        </p:nvSpPr>
        <p:spPr>
          <a:xfrm>
            <a:off x="6311320" y="4794796"/>
            <a:ext cx="588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work diagram of DC-280 cyclotron with marks of tested regimes is presented on Fig.2. The cyclotron has shown reliable and highly effective work.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8D4C0F-33E8-41E1-850E-27240E532CB9}"/>
              </a:ext>
            </a:extLst>
          </p:cNvPr>
          <p:cNvSpPr/>
          <p:nvPr/>
        </p:nvSpPr>
        <p:spPr>
          <a:xfrm>
            <a:off x="3585647" y="301930"/>
            <a:ext cx="3946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300"/>
              </a:spcAft>
            </a:pPr>
            <a:r>
              <a:rPr lang="en-US" sz="2800" b="1" kern="800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DC-280 description</a:t>
            </a:r>
            <a:endParaRPr lang="ru-RU" sz="2800" b="1" kern="800" cap="all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24918" y="61122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PM_ECR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090" y="1365826"/>
            <a:ext cx="446563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988940" y="5004229"/>
            <a:ext cx="4339936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u="sng" dirty="0">
                <a:cs typeface="Times New Roman" panose="02020603050405020304" pitchFamily="18" charset="0"/>
              </a:rPr>
              <a:t>Magnetic structure of DERIS-PM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ct val="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1÷5 – PM rings; 6. 7 – soft iron rings; </a:t>
            </a:r>
          </a:p>
          <a:p>
            <a:pPr algn="ctr">
              <a:spcBef>
                <a:spcPct val="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8÷11 – soft iron plates; </a:t>
            </a:r>
          </a:p>
          <a:p>
            <a:pPr algn="ctr">
              <a:spcBef>
                <a:spcPct val="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12÷14 - auxiliary elements; </a:t>
            </a:r>
          </a:p>
          <a:p>
            <a:pPr algn="ctr">
              <a:spcBef>
                <a:spcPct val="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15 – </a:t>
            </a:r>
            <a:r>
              <a:rPr lang="en-US" altLang="ru-RU" dirty="0" err="1">
                <a:cs typeface="Times New Roman" panose="02020603050405020304" pitchFamily="18" charset="0"/>
              </a:rPr>
              <a:t>hexapole</a:t>
            </a:r>
            <a:r>
              <a:rPr lang="en-US" altLang="ru-RU" dirty="0">
                <a:cs typeface="Times New Roman" panose="02020603050405020304" pitchFamily="18" charset="0"/>
              </a:rPr>
              <a:t>; 16 – coil.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67664" y="203054"/>
            <a:ext cx="4775200" cy="954087"/>
          </a:xfrm>
          <a:prstGeom prst="rect">
            <a:avLst/>
          </a:prstGeom>
          <a:solidFill>
            <a:srgbClr val="99CCFF"/>
          </a:soli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DECRIS-PM</a:t>
            </a:r>
            <a:endParaRPr lang="en-US" altLang="ru-RU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en-US" altLang="ru-RU" sz="2800" b="1" dirty="0">
                <a:solidFill>
                  <a:srgbClr val="0000CC"/>
                </a:solidFill>
                <a:latin typeface="Times New Roman" pitchFamily="18" charset="0"/>
              </a:rPr>
              <a:t> (14 </a:t>
            </a:r>
            <a:r>
              <a:rPr lang="en-US" alt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GHz)</a:t>
            </a:r>
            <a:endParaRPr lang="ru-RU" altLang="ru-RU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24918" y="61122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pic>
        <p:nvPicPr>
          <p:cNvPr id="10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6" t="18702" r="167" b="13276"/>
          <a:stretch/>
        </p:blipFill>
        <p:spPr>
          <a:xfrm>
            <a:off x="6287507" y="1365826"/>
            <a:ext cx="3710709" cy="2698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6163" r="8385" b="5621"/>
          <a:stretch>
            <a:fillRect/>
          </a:stretch>
        </p:blipFill>
        <p:spPr bwMode="auto">
          <a:xfrm>
            <a:off x="5755264" y="3811500"/>
            <a:ext cx="4425381" cy="29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6E5EE95-E96F-4D9A-A91B-65E5FF5264DB}" type="slidenum">
              <a:rPr lang="en-US" altLang="ru-RU"/>
              <a:pPr algn="r"/>
              <a:t>8</a:t>
            </a:fld>
            <a:endParaRPr lang="en-US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8BA7C6-0D51-4037-AC31-55A9024FAA70}"/>
              </a:ext>
            </a:extLst>
          </p:cNvPr>
          <p:cNvSpPr/>
          <p:nvPr/>
        </p:nvSpPr>
        <p:spPr>
          <a:xfrm>
            <a:off x="3476697" y="421091"/>
            <a:ext cx="502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b="1" kern="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DECRIS PM Producing </a:t>
            </a: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</a:t>
            </a:r>
            <a:r>
              <a:rPr lang="en-US" sz="2800" b="1" kern="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48</a:t>
            </a: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endParaRPr lang="ru-RU" sz="2800" b="1" kern="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BCD31C-04FF-4175-BEA6-FD983E5AE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94" y="1193424"/>
            <a:ext cx="8731411" cy="42200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7C1131-6E53-4F73-9B51-8B24E650ECA1}"/>
              </a:ext>
            </a:extLst>
          </p:cNvPr>
          <p:cNvSpPr/>
          <p:nvPr/>
        </p:nvSpPr>
        <p:spPr>
          <a:xfrm>
            <a:off x="2259434" y="5549032"/>
            <a:ext cx="7463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we can see from the spectrum obtained from the ECR source, ions with charge +7, +10 don’t have impurities.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lower consumption, 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chosen for experiments on the synthesis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superheavy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5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60556E8-6C64-46A1-A8AF-91F5913D9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756552"/>
              </p:ext>
            </p:extLst>
          </p:nvPr>
        </p:nvGraphicFramePr>
        <p:xfrm>
          <a:off x="2395930" y="1241713"/>
          <a:ext cx="6971805" cy="399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54F136-8166-408C-BECF-3CAC8947F6B5}"/>
              </a:ext>
            </a:extLst>
          </p:cNvPr>
          <p:cNvSpPr/>
          <p:nvPr/>
        </p:nvSpPr>
        <p:spPr>
          <a:xfrm>
            <a:off x="3757089" y="5639437"/>
            <a:ext cx="3884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stability is about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1-3%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Calcium consumption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~0,2-1,5 mg/h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6D77DB-F1DF-4A43-A141-271E40DC781C}"/>
              </a:ext>
            </a:extLst>
          </p:cNvPr>
          <p:cNvSpPr/>
          <p:nvPr/>
        </p:nvSpPr>
        <p:spPr>
          <a:xfrm>
            <a:off x="4414957" y="534690"/>
            <a:ext cx="2933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Producing of </a:t>
            </a:r>
            <a:r>
              <a:rPr lang="en-US" sz="2800" b="1" kern="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48</a:t>
            </a:r>
            <a:r>
              <a:rPr lang="en-US" sz="2800" b="1" kern="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endParaRPr lang="ru-RU" sz="2800" b="1" kern="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5930" y="1087824"/>
            <a:ext cx="105203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/>
              <a:t>I,puA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224918" y="61122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2700</TotalTime>
  <Words>1148</Words>
  <Application>Microsoft Office PowerPoint</Application>
  <PresentationFormat>Широкоэкранный</PresentationFormat>
  <Paragraphs>202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Times New Roman</vt:lpstr>
      <vt:lpstr>TimesNewRoman</vt:lpstr>
      <vt:lpstr>Wingdings</vt:lpstr>
      <vt:lpstr>Тема Office</vt:lpstr>
      <vt:lpstr> PECULIARITIES OF PRODUCING 48CA, 48TI, 52CR BEAMS AT THE DC-280  CYCLOTRON</vt:lpstr>
      <vt:lpstr>           Superheavy Elements (SHE) Factory – the Goals                 .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Igor63</dc:creator>
  <cp:lastModifiedBy>User</cp:lastModifiedBy>
  <cp:revision>118</cp:revision>
  <dcterms:created xsi:type="dcterms:W3CDTF">2019-04-23T07:30:07Z</dcterms:created>
  <dcterms:modified xsi:type="dcterms:W3CDTF">2021-10-01T05:59:45Z</dcterms:modified>
</cp:coreProperties>
</file>