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8"/>
  </p:notesMasterIdLst>
  <p:sldIdLst>
    <p:sldId id="261" r:id="rId2"/>
    <p:sldId id="933" r:id="rId3"/>
    <p:sldId id="934" r:id="rId4"/>
    <p:sldId id="935" r:id="rId5"/>
    <p:sldId id="937" r:id="rId6"/>
    <p:sldId id="874" r:id="rId7"/>
    <p:sldId id="875" r:id="rId8"/>
    <p:sldId id="1011" r:id="rId9"/>
    <p:sldId id="1012" r:id="rId10"/>
    <p:sldId id="1014" r:id="rId11"/>
    <p:sldId id="957" r:id="rId12"/>
    <p:sldId id="1015" r:id="rId13"/>
    <p:sldId id="960" r:id="rId14"/>
    <p:sldId id="1010" r:id="rId15"/>
    <p:sldId id="1009" r:id="rId16"/>
    <p:sldId id="1016" r:id="rId17"/>
    <p:sldId id="997" r:id="rId18"/>
    <p:sldId id="964" r:id="rId19"/>
    <p:sldId id="1020" r:id="rId20"/>
    <p:sldId id="929" r:id="rId21"/>
    <p:sldId id="896" r:id="rId22"/>
    <p:sldId id="897" r:id="rId23"/>
    <p:sldId id="996" r:id="rId24"/>
    <p:sldId id="988" r:id="rId25"/>
    <p:sldId id="902" r:id="rId26"/>
    <p:sldId id="1035" r:id="rId27"/>
  </p:sldIdLst>
  <p:sldSz cx="12192000" cy="6858000"/>
  <p:notesSz cx="6792913" cy="99250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90" d="100"/>
          <a:sy n="90" d="100"/>
        </p:scale>
        <p:origin x="432"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3596" cy="497976"/>
          </a:xfrm>
          <a:prstGeom prst="rect">
            <a:avLst/>
          </a:prstGeom>
        </p:spPr>
        <p:txBody>
          <a:bodyPr vert="horz" lIns="91275" tIns="45638" rIns="91275" bIns="45638" rtlCol="0"/>
          <a:lstStyle>
            <a:lvl1pPr algn="l">
              <a:defRPr sz="1200"/>
            </a:lvl1pPr>
          </a:lstStyle>
          <a:p>
            <a:endParaRPr lang="ru-RU"/>
          </a:p>
        </p:txBody>
      </p:sp>
      <p:sp>
        <p:nvSpPr>
          <p:cNvPr id="3" name="Дата 2"/>
          <p:cNvSpPr>
            <a:spLocks noGrp="1"/>
          </p:cNvSpPr>
          <p:nvPr>
            <p:ph type="dt" idx="1"/>
          </p:nvPr>
        </p:nvSpPr>
        <p:spPr>
          <a:xfrm>
            <a:off x="3847746" y="1"/>
            <a:ext cx="2943596" cy="497976"/>
          </a:xfrm>
          <a:prstGeom prst="rect">
            <a:avLst/>
          </a:prstGeom>
        </p:spPr>
        <p:txBody>
          <a:bodyPr vert="horz" lIns="91275" tIns="45638" rIns="91275" bIns="45638" rtlCol="0"/>
          <a:lstStyle>
            <a:lvl1pPr algn="r">
              <a:defRPr sz="1200"/>
            </a:lvl1pPr>
          </a:lstStyle>
          <a:p>
            <a:fld id="{6830C434-70D1-485F-BC0C-0F19F57A6422}" type="datetimeFigureOut">
              <a:rPr lang="ru-RU" smtClean="0"/>
              <a:pPr/>
              <a:t>01.10.2021</a:t>
            </a:fld>
            <a:endParaRPr lang="ru-RU"/>
          </a:p>
        </p:txBody>
      </p:sp>
      <p:sp>
        <p:nvSpPr>
          <p:cNvPr id="4" name="Образ слайда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275" tIns="45638" rIns="91275" bIns="45638" rtlCol="0" anchor="ctr"/>
          <a:lstStyle/>
          <a:p>
            <a:endParaRPr lang="ru-RU"/>
          </a:p>
        </p:txBody>
      </p:sp>
      <p:sp>
        <p:nvSpPr>
          <p:cNvPr id="5" name="Заметки 4"/>
          <p:cNvSpPr>
            <a:spLocks noGrp="1"/>
          </p:cNvSpPr>
          <p:nvPr>
            <p:ph type="body" sz="quarter" idx="3"/>
          </p:nvPr>
        </p:nvSpPr>
        <p:spPr>
          <a:xfrm>
            <a:off x="679292" y="4776431"/>
            <a:ext cx="5434330" cy="3907988"/>
          </a:xfrm>
          <a:prstGeom prst="rect">
            <a:avLst/>
          </a:prstGeom>
        </p:spPr>
        <p:txBody>
          <a:bodyPr vert="horz" lIns="91275" tIns="45638" rIns="91275" bIns="4563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7076"/>
            <a:ext cx="2943596" cy="497975"/>
          </a:xfrm>
          <a:prstGeom prst="rect">
            <a:avLst/>
          </a:prstGeom>
        </p:spPr>
        <p:txBody>
          <a:bodyPr vert="horz" lIns="91275" tIns="45638" rIns="91275" bIns="45638" rtlCol="0" anchor="b"/>
          <a:lstStyle>
            <a:lvl1pPr algn="l">
              <a:defRPr sz="1200"/>
            </a:lvl1pPr>
          </a:lstStyle>
          <a:p>
            <a:endParaRPr lang="ru-RU"/>
          </a:p>
        </p:txBody>
      </p:sp>
      <p:sp>
        <p:nvSpPr>
          <p:cNvPr id="7" name="Номер слайда 6"/>
          <p:cNvSpPr>
            <a:spLocks noGrp="1"/>
          </p:cNvSpPr>
          <p:nvPr>
            <p:ph type="sldNum" sz="quarter" idx="5"/>
          </p:nvPr>
        </p:nvSpPr>
        <p:spPr>
          <a:xfrm>
            <a:off x="3847746" y="9427076"/>
            <a:ext cx="2943596" cy="497975"/>
          </a:xfrm>
          <a:prstGeom prst="rect">
            <a:avLst/>
          </a:prstGeom>
        </p:spPr>
        <p:txBody>
          <a:bodyPr vert="horz" lIns="91275" tIns="45638" rIns="91275" bIns="45638" rtlCol="0" anchor="b"/>
          <a:lstStyle>
            <a:lvl1pPr algn="r">
              <a:defRPr sz="1200"/>
            </a:lvl1pPr>
          </a:lstStyle>
          <a:p>
            <a:fld id="{E7C2356B-A7A5-4671-9F6B-6F9740C674EF}" type="slidenum">
              <a:rPr lang="ru-RU" smtClean="0"/>
              <a:pPr/>
              <a:t>‹#›</a:t>
            </a:fld>
            <a:endParaRPr lang="ru-RU"/>
          </a:p>
        </p:txBody>
      </p:sp>
    </p:spTree>
    <p:extLst>
      <p:ext uri="{BB962C8B-B14F-4D97-AF65-F5344CB8AC3E}">
        <p14:creationId xmlns:p14="http://schemas.microsoft.com/office/powerpoint/2010/main" val="269525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490E56D-E304-43F3-9006-56637B2B5DA3}" type="slidenum">
              <a:rPr lang="ru-RU" smtClean="0"/>
              <a:pPr>
                <a:defRPr/>
              </a:pPr>
              <a:t>7</a:t>
            </a:fld>
            <a:endParaRPr lang="ru-RU"/>
          </a:p>
        </p:txBody>
      </p:sp>
    </p:spTree>
    <p:extLst>
      <p:ext uri="{BB962C8B-B14F-4D97-AF65-F5344CB8AC3E}">
        <p14:creationId xmlns:p14="http://schemas.microsoft.com/office/powerpoint/2010/main" val="13290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a:defRPr/>
            </a:pPr>
            <a:fld id="{5490E56D-E304-43F3-9006-56637B2B5DA3}" type="slidenum">
              <a:rPr lang="ru-RU" smtClean="0"/>
              <a:pPr>
                <a:defRPr/>
              </a:pPr>
              <a:t>24</a:t>
            </a:fld>
            <a:endParaRPr lang="ru-RU"/>
          </a:p>
        </p:txBody>
      </p:sp>
    </p:spTree>
    <p:extLst>
      <p:ext uri="{BB962C8B-B14F-4D97-AF65-F5344CB8AC3E}">
        <p14:creationId xmlns:p14="http://schemas.microsoft.com/office/powerpoint/2010/main" val="406446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7C2356B-A7A5-4671-9F6B-6F9740C674EF}" type="slidenum">
              <a:rPr lang="ru-RU" smtClean="0"/>
              <a:pPr/>
              <a:t>26</a:t>
            </a:fld>
            <a:endParaRPr lang="ru-RU"/>
          </a:p>
        </p:txBody>
      </p:sp>
    </p:spTree>
    <p:extLst>
      <p:ext uri="{BB962C8B-B14F-4D97-AF65-F5344CB8AC3E}">
        <p14:creationId xmlns:p14="http://schemas.microsoft.com/office/powerpoint/2010/main" val="1752251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520146" y="1739345"/>
            <a:ext cx="8226289" cy="2107096"/>
          </a:xfrm>
          <a:prstGeom prst="rect">
            <a:avLst/>
          </a:prstGeom>
        </p:spPr>
        <p:txBody>
          <a:bodyPr anchor="b">
            <a:normAutofit/>
          </a:bodyPr>
          <a:lstStyle>
            <a:lvl1pPr algn="l">
              <a:defRPr sz="2700" b="1" baseline="0">
                <a:latin typeface="Arial" panose="020B0604020202020204" pitchFamily="34" charset="0"/>
                <a:cs typeface="Arial" panose="020B0604020202020204" pitchFamily="34" charset="0"/>
              </a:defRPr>
            </a:lvl1pPr>
          </a:lstStyle>
          <a:p>
            <a:r>
              <a:rPr lang="ru-RU" dirty="0"/>
              <a:t>Тема</a:t>
            </a:r>
            <a:br>
              <a:rPr lang="ru-RU" dirty="0"/>
            </a:br>
            <a:r>
              <a:rPr lang="ru-RU" dirty="0"/>
              <a:t>презентации</a:t>
            </a:r>
          </a:p>
        </p:txBody>
      </p:sp>
      <p:sp>
        <p:nvSpPr>
          <p:cNvPr id="3" name="Подзаголовок 2"/>
          <p:cNvSpPr>
            <a:spLocks noGrp="1"/>
          </p:cNvSpPr>
          <p:nvPr>
            <p:ph type="subTitle" idx="1" hasCustomPrompt="1"/>
          </p:nvPr>
        </p:nvSpPr>
        <p:spPr>
          <a:xfrm>
            <a:off x="520146" y="5318387"/>
            <a:ext cx="7938052" cy="278313"/>
          </a:xfrm>
          <a:prstGeom prst="rect">
            <a:avLst/>
          </a:prstGeom>
        </p:spPr>
        <p:txBody>
          <a:bodyPr>
            <a:normAutofit/>
          </a:bodyPr>
          <a:lstStyle>
            <a:lvl1pPr marL="0" indent="0" algn="l">
              <a:buNone/>
              <a:defRPr sz="14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Фамилия Имя Отчество</a:t>
            </a:r>
          </a:p>
        </p:txBody>
      </p:sp>
      <p:sp>
        <p:nvSpPr>
          <p:cNvPr id="18" name="Текст 17"/>
          <p:cNvSpPr>
            <a:spLocks noGrp="1"/>
          </p:cNvSpPr>
          <p:nvPr>
            <p:ph type="body" sz="quarter" idx="10" hasCustomPrompt="1"/>
          </p:nvPr>
        </p:nvSpPr>
        <p:spPr>
          <a:xfrm>
            <a:off x="520146" y="4045227"/>
            <a:ext cx="8912089" cy="1023730"/>
          </a:xfrm>
          <a:prstGeom prst="rect">
            <a:avLst/>
          </a:prstGeom>
        </p:spPr>
        <p:txBody>
          <a:bodyPr anchor="b" anchorCtr="0"/>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mn-lt"/>
              </a:rPr>
              <a:t>Наименование мероприятия/название площадки</a:t>
            </a:r>
          </a:p>
        </p:txBody>
      </p:sp>
      <p:sp>
        <p:nvSpPr>
          <p:cNvPr id="24" name="Текст 23"/>
          <p:cNvSpPr>
            <a:spLocks noGrp="1"/>
          </p:cNvSpPr>
          <p:nvPr>
            <p:ph type="body" sz="quarter" idx="11" hasCustomPrompt="1"/>
          </p:nvPr>
        </p:nvSpPr>
        <p:spPr>
          <a:xfrm>
            <a:off x="520145" y="5684550"/>
            <a:ext cx="5453271" cy="66655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pPr lvl="0"/>
            <a:r>
              <a:rPr lang="ru-RU" dirty="0"/>
              <a:t>Должность</a:t>
            </a:r>
          </a:p>
        </p:txBody>
      </p:sp>
    </p:spTree>
    <p:extLst>
      <p:ext uri="{BB962C8B-B14F-4D97-AF65-F5344CB8AC3E}">
        <p14:creationId xmlns:p14="http://schemas.microsoft.com/office/powerpoint/2010/main" val="377994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3" name="Объект 2"/>
          <p:cNvSpPr>
            <a:spLocks noGrp="1"/>
          </p:cNvSpPr>
          <p:nvPr>
            <p:ph idx="1"/>
          </p:nvPr>
        </p:nvSpPr>
        <p:spPr>
          <a:xfrm>
            <a:off x="520146" y="1825625"/>
            <a:ext cx="11088757" cy="3899314"/>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a:p>
        </p:txBody>
      </p:sp>
    </p:spTree>
    <p:extLst>
      <p:ext uri="{BB962C8B-B14F-4D97-AF65-F5344CB8AC3E}">
        <p14:creationId xmlns:p14="http://schemas.microsoft.com/office/powerpoint/2010/main" val="54752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9" name="Объект 3"/>
          <p:cNvSpPr>
            <a:spLocks noGrp="1"/>
          </p:cNvSpPr>
          <p:nvPr>
            <p:ph sz="half" idx="2"/>
          </p:nvPr>
        </p:nvSpPr>
        <p:spPr>
          <a:xfrm>
            <a:off x="510214" y="1421297"/>
            <a:ext cx="5343934" cy="4263886"/>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1" name="Объект 5"/>
          <p:cNvSpPr>
            <a:spLocks noGrp="1"/>
          </p:cNvSpPr>
          <p:nvPr>
            <p:ph sz="quarter" idx="4"/>
          </p:nvPr>
        </p:nvSpPr>
        <p:spPr>
          <a:xfrm>
            <a:off x="6200398" y="1421297"/>
            <a:ext cx="5527776" cy="4263886"/>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7" name="Номер слайда 4"/>
          <p:cNvSpPr>
            <a:spLocks noGrp="1"/>
          </p:cNvSpPr>
          <p:nvPr>
            <p:ph type="sldNum" sz="quarter" idx="10"/>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a:p>
        </p:txBody>
      </p:sp>
    </p:spTree>
    <p:extLst>
      <p:ext uri="{BB962C8B-B14F-4D97-AF65-F5344CB8AC3E}">
        <p14:creationId xmlns:p14="http://schemas.microsoft.com/office/powerpoint/2010/main" val="219472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510213" y="1514476"/>
            <a:ext cx="5463203" cy="823912"/>
          </a:xfrm>
          <a:prstGeom prst="rect">
            <a:avLst/>
          </a:prstGeo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510213" y="2505075"/>
            <a:ext cx="5463203" cy="3120473"/>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241774" y="1514476"/>
            <a:ext cx="5476458" cy="823912"/>
          </a:xfrm>
          <a:prstGeom prst="rect">
            <a:avLst/>
          </a:prstGeom>
        </p:spPr>
        <p:txBody>
          <a:bodyPr anchor="ctr"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6241774" y="2505075"/>
            <a:ext cx="5476458" cy="3120473"/>
          </a:xfrm>
          <a:prstGeom prst="rect">
            <a:avLst/>
          </a:prstGeom>
        </p:spPr>
        <p:txBody>
          <a:bodyPr>
            <a:normAutofit/>
          </a:bodyPr>
          <a:lstStyle>
            <a:lvl1pPr>
              <a:defRPr sz="1200"/>
            </a:lvl1pPr>
            <a:lvl2pPr>
              <a:defRPr sz="1200"/>
            </a:lvl2pPr>
            <a:lvl3pPr>
              <a:defRPr sz="1200"/>
            </a:lvl3pPr>
            <a:lvl4pPr>
              <a:defRPr sz="1200"/>
            </a:lvl4pPr>
            <a:lvl5pPr>
              <a:defRPr sz="12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9" name="Номер слайда 4"/>
          <p:cNvSpPr>
            <a:spLocks noGrp="1"/>
          </p:cNvSpPr>
          <p:nvPr>
            <p:ph type="sldNum" sz="quarter" idx="10"/>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a:p>
        </p:txBody>
      </p:sp>
    </p:spTree>
    <p:extLst>
      <p:ext uri="{BB962C8B-B14F-4D97-AF65-F5344CB8AC3E}">
        <p14:creationId xmlns:p14="http://schemas.microsoft.com/office/powerpoint/2010/main" val="178430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a:p>
        </p:txBody>
      </p:sp>
    </p:spTree>
    <p:extLst>
      <p:ext uri="{BB962C8B-B14F-4D97-AF65-F5344CB8AC3E}">
        <p14:creationId xmlns:p14="http://schemas.microsoft.com/office/powerpoint/2010/main" val="2416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6370982" y="1857967"/>
            <a:ext cx="5396948" cy="37278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5" name="Рисунок 2"/>
          <p:cNvSpPr>
            <a:spLocks noGrp="1"/>
          </p:cNvSpPr>
          <p:nvPr>
            <p:ph type="pic" idx="10"/>
          </p:nvPr>
        </p:nvSpPr>
        <p:spPr>
          <a:xfrm>
            <a:off x="510212" y="1857967"/>
            <a:ext cx="5363813" cy="37278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7"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9"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a:p>
        </p:txBody>
      </p:sp>
    </p:spTree>
    <p:extLst>
      <p:ext uri="{BB962C8B-B14F-4D97-AF65-F5344CB8AC3E}">
        <p14:creationId xmlns:p14="http://schemas.microsoft.com/office/powerpoint/2010/main" val="258902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5183188" y="1857967"/>
            <a:ext cx="6405838" cy="378745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510214" y="1858617"/>
            <a:ext cx="4310264" cy="3786809"/>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7"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a:p>
        </p:txBody>
      </p:sp>
    </p:spTree>
    <p:extLst>
      <p:ext uri="{BB962C8B-B14F-4D97-AF65-F5344CB8AC3E}">
        <p14:creationId xmlns:p14="http://schemas.microsoft.com/office/powerpoint/2010/main" val="320002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10213" y="365126"/>
            <a:ext cx="8613909" cy="907084"/>
          </a:xfrm>
          <a:prstGeom prst="rect">
            <a:avLst/>
          </a:prstGeom>
        </p:spPr>
        <p:txBody>
          <a:bodyPr anchor="ctr" anchorCtr="0">
            <a:normAutofit/>
          </a:bodyPr>
          <a:lstStyle>
            <a:lvl1pPr algn="l">
              <a:defRPr sz="2400" b="1"/>
            </a:lvl1pPr>
          </a:lstStyle>
          <a:p>
            <a:r>
              <a:rPr lang="ru-RU" dirty="0"/>
              <a:t>Образец заголовка</a:t>
            </a:r>
          </a:p>
        </p:txBody>
      </p:sp>
      <p:sp>
        <p:nvSpPr>
          <p:cNvPr id="6"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a:p>
        </p:txBody>
      </p:sp>
    </p:spTree>
    <p:extLst>
      <p:ext uri="{BB962C8B-B14F-4D97-AF65-F5344CB8AC3E}">
        <p14:creationId xmlns:p14="http://schemas.microsoft.com/office/powerpoint/2010/main" val="95488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type="ctrTitle" hasCustomPrompt="1"/>
          </p:nvPr>
        </p:nvSpPr>
        <p:spPr>
          <a:xfrm>
            <a:off x="520146" y="2276059"/>
            <a:ext cx="8226289" cy="2107096"/>
          </a:xfrm>
          <a:prstGeom prst="rect">
            <a:avLst/>
          </a:prstGeom>
        </p:spPr>
        <p:txBody>
          <a:bodyPr anchor="b">
            <a:normAutofit/>
          </a:bodyPr>
          <a:lstStyle>
            <a:lvl1pPr algn="l">
              <a:defRPr sz="4600" b="1" baseline="0">
                <a:latin typeface="Arial" panose="020B0604020202020204" pitchFamily="34" charset="0"/>
                <a:cs typeface="Arial" panose="020B0604020202020204" pitchFamily="34" charset="0"/>
              </a:defRPr>
            </a:lvl1pPr>
          </a:lstStyle>
          <a:p>
            <a:r>
              <a:rPr lang="ru-RU" dirty="0"/>
              <a:t>Спасибо</a:t>
            </a:r>
            <a:br>
              <a:rPr lang="ru-RU" dirty="0"/>
            </a:br>
            <a:r>
              <a:rPr lang="ru-RU" dirty="0"/>
              <a:t>за внимание</a:t>
            </a:r>
          </a:p>
        </p:txBody>
      </p:sp>
      <p:sp>
        <p:nvSpPr>
          <p:cNvPr id="6" name="Подзаголовок 2"/>
          <p:cNvSpPr>
            <a:spLocks noGrp="1"/>
          </p:cNvSpPr>
          <p:nvPr>
            <p:ph type="subTitle" idx="1" hasCustomPrompt="1"/>
          </p:nvPr>
        </p:nvSpPr>
        <p:spPr>
          <a:xfrm>
            <a:off x="520146" y="4672340"/>
            <a:ext cx="7938052" cy="278313"/>
          </a:xfrm>
          <a:prstGeom prst="rect">
            <a:avLst/>
          </a:prstGeom>
        </p:spPr>
        <p:txBody>
          <a:bodyPr>
            <a:normAutofit/>
          </a:bodyPr>
          <a:lstStyle>
            <a:lvl1pPr marL="0" indent="0" algn="l">
              <a:buNone/>
              <a:defRPr sz="1400" b="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Фамилия Имя Отчество</a:t>
            </a:r>
          </a:p>
        </p:txBody>
      </p:sp>
      <p:sp>
        <p:nvSpPr>
          <p:cNvPr id="10" name="Текст 23"/>
          <p:cNvSpPr>
            <a:spLocks noGrp="1"/>
          </p:cNvSpPr>
          <p:nvPr>
            <p:ph type="body" sz="quarter" idx="11" hasCustomPrompt="1"/>
          </p:nvPr>
        </p:nvSpPr>
        <p:spPr>
          <a:xfrm>
            <a:off x="520146" y="5018004"/>
            <a:ext cx="5453271" cy="66655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stStyle>
          <a:p>
            <a:pPr lvl="0"/>
            <a:r>
              <a:rPr lang="ru-RU" dirty="0"/>
              <a:t>Должность</a:t>
            </a:r>
          </a:p>
        </p:txBody>
      </p:sp>
      <p:sp>
        <p:nvSpPr>
          <p:cNvPr id="12" name="Текст 11"/>
          <p:cNvSpPr>
            <a:spLocks noGrp="1"/>
          </p:cNvSpPr>
          <p:nvPr>
            <p:ph type="body" sz="quarter" idx="12" hasCustomPrompt="1"/>
          </p:nvPr>
        </p:nvSpPr>
        <p:spPr>
          <a:xfrm>
            <a:off x="520146" y="5722090"/>
            <a:ext cx="5453271" cy="529611"/>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pPr lvl="0"/>
            <a:r>
              <a:rPr lang="ru-RU" dirty="0"/>
              <a:t>Контактная информация</a:t>
            </a:r>
          </a:p>
        </p:txBody>
      </p:sp>
      <p:sp>
        <p:nvSpPr>
          <p:cNvPr id="17" name="Текст 16"/>
          <p:cNvSpPr>
            <a:spLocks noGrp="1"/>
          </p:cNvSpPr>
          <p:nvPr>
            <p:ph type="body" sz="quarter" idx="13" hasCustomPrompt="1"/>
          </p:nvPr>
        </p:nvSpPr>
        <p:spPr>
          <a:xfrm>
            <a:off x="520146" y="6289234"/>
            <a:ext cx="3107637" cy="399801"/>
          </a:xfrm>
          <a:prstGeom prst="rect">
            <a:avLst/>
          </a:prstGeom>
        </p:spPr>
        <p:txBody>
          <a:bodyPr/>
          <a:lstStyle>
            <a:lvl1pPr marL="0" indent="0">
              <a:buNone/>
              <a:defRPr sz="1200" b="1">
                <a:latin typeface="Arial" panose="020B0604020202020204" pitchFamily="34" charset="0"/>
                <a:cs typeface="Arial" panose="020B0604020202020204" pitchFamily="34" charset="0"/>
              </a:defRPr>
            </a:lvl1pPr>
          </a:lstStyle>
          <a:p>
            <a:pPr lvl="0"/>
            <a:r>
              <a:rPr lang="ru-RU" dirty="0"/>
              <a:t>Дата</a:t>
            </a:r>
          </a:p>
        </p:txBody>
      </p:sp>
      <p:sp>
        <p:nvSpPr>
          <p:cNvPr id="8"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dirty="0"/>
          </a:p>
        </p:txBody>
      </p:sp>
    </p:spTree>
    <p:extLst>
      <p:ext uri="{BB962C8B-B14F-4D97-AF65-F5344CB8AC3E}">
        <p14:creationId xmlns:p14="http://schemas.microsoft.com/office/powerpoint/2010/main" val="1333380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4"/>
          </p:nvPr>
        </p:nvSpPr>
        <p:spPr>
          <a:xfrm>
            <a:off x="898828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F0A729-3F28-4ECB-8B85-A664232F1674}" type="slidenum">
              <a:rPr lang="ru-RU" smtClean="0"/>
              <a:pPr/>
              <a:t>‹#›</a:t>
            </a:fld>
            <a:endParaRPr lang="ru-RU"/>
          </a:p>
        </p:txBody>
      </p:sp>
    </p:spTree>
    <p:extLst>
      <p:ext uri="{BB962C8B-B14F-4D97-AF65-F5344CB8AC3E}">
        <p14:creationId xmlns:p14="http://schemas.microsoft.com/office/powerpoint/2010/main" val="40213547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7" r:id="rId6"/>
    <p:sldLayoutId id="2147483686" r:id="rId7"/>
    <p:sldLayoutId id="2147483688" r:id="rId8"/>
    <p:sldLayoutId id="214748368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Autofit/>
          </a:bodyPr>
          <a:lstStyle/>
          <a:p>
            <a:r>
              <a:rPr lang="en-US" sz="1600" dirty="0">
                <a:solidFill>
                  <a:srgbClr val="002060"/>
                </a:solidFill>
              </a:rPr>
              <a:t>Speaker</a:t>
            </a:r>
            <a:r>
              <a:rPr lang="ru-RU" sz="1600" dirty="0">
                <a:solidFill>
                  <a:srgbClr val="002060"/>
                </a:solidFill>
              </a:rPr>
              <a:t>: </a:t>
            </a:r>
            <a:r>
              <a:rPr lang="en-US" sz="1600" dirty="0" err="1">
                <a:solidFill>
                  <a:srgbClr val="002060"/>
                </a:solidFill>
                <a:effectLst/>
                <a:ea typeface="Times New Roman" panose="02020603050405020304" pitchFamily="18" charset="0"/>
                <a:cs typeface="Times New Roman" panose="02020603050405020304" pitchFamily="18" charset="0"/>
              </a:rPr>
              <a:t>Yu.K</a:t>
            </a:r>
            <a:r>
              <a:rPr lang="en-US" sz="1600" dirty="0">
                <a:solidFill>
                  <a:srgbClr val="002060"/>
                </a:solidFill>
                <a:effectLst/>
                <a:ea typeface="Times New Roman" panose="02020603050405020304" pitchFamily="18" charset="0"/>
                <a:cs typeface="Times New Roman" panose="02020603050405020304" pitchFamily="18" charset="0"/>
              </a:rPr>
              <a:t>. </a:t>
            </a:r>
            <a:r>
              <a:rPr lang="en-US" sz="1600" dirty="0" err="1">
                <a:solidFill>
                  <a:srgbClr val="002060"/>
                </a:solidFill>
                <a:effectLst/>
                <a:ea typeface="Times New Roman" panose="02020603050405020304" pitchFamily="18" charset="0"/>
                <a:cs typeface="Times New Roman" panose="02020603050405020304" pitchFamily="18" charset="0"/>
              </a:rPr>
              <a:t>Osina</a:t>
            </a:r>
            <a:endParaRPr lang="ru-RU" sz="1600" dirty="0">
              <a:solidFill>
                <a:srgbClr val="002060"/>
              </a:solidFill>
            </a:endParaRPr>
          </a:p>
        </p:txBody>
      </p:sp>
      <p:sp>
        <p:nvSpPr>
          <p:cNvPr id="5" name="Текст 4"/>
          <p:cNvSpPr>
            <a:spLocks noGrp="1"/>
          </p:cNvSpPr>
          <p:nvPr>
            <p:ph type="body" sz="quarter" idx="11"/>
          </p:nvPr>
        </p:nvSpPr>
        <p:spPr/>
        <p:txBody>
          <a:bodyPr/>
          <a:lstStyle/>
          <a:p>
            <a:endParaRPr lang="ru-RU" sz="1400" i="1" dirty="0">
              <a:solidFill>
                <a:srgbClr val="000000"/>
              </a:solidFill>
            </a:endParaRPr>
          </a:p>
          <a:p>
            <a:r>
              <a:rPr lang="en-US" sz="1400" i="1" dirty="0">
                <a:solidFill>
                  <a:srgbClr val="002060"/>
                </a:solidFill>
              </a:rPr>
              <a:t>E-mail</a:t>
            </a:r>
            <a:r>
              <a:rPr lang="ru-RU" sz="1400" i="1" dirty="0">
                <a:solidFill>
                  <a:srgbClr val="002060"/>
                </a:solidFill>
              </a:rPr>
              <a:t>: </a:t>
            </a:r>
            <a:r>
              <a:rPr lang="en-US" sz="1400" i="1" dirty="0">
                <a:solidFill>
                  <a:srgbClr val="002060"/>
                </a:solidFill>
              </a:rPr>
              <a:t>osina@luts.niiefa.spb.su</a:t>
            </a:r>
            <a:endParaRPr lang="ru-RU" sz="1400" i="1" dirty="0">
              <a:solidFill>
                <a:srgbClr val="002060"/>
              </a:solidFill>
            </a:endParaRPr>
          </a:p>
          <a:p>
            <a:endParaRPr lang="ru-RU" dirty="0"/>
          </a:p>
        </p:txBody>
      </p:sp>
      <p:sp>
        <p:nvSpPr>
          <p:cNvPr id="6" name="copyContent1">
            <a:extLst>
              <a:ext uri="{FF2B5EF4-FFF2-40B4-BE49-F238E27FC236}">
                <a16:creationId xmlns:a16="http://schemas.microsoft.com/office/drawing/2014/main" id="{B0BCA81C-BA55-4FC0-B7C7-83658C6E9CF3}"/>
              </a:ext>
            </a:extLst>
          </p:cNvPr>
          <p:cNvSpPr>
            <a:spLocks noGrp="1" noChangeArrowheads="1"/>
          </p:cNvSpPr>
          <p:nvPr>
            <p:ph type="ctrTitle"/>
          </p:nvPr>
        </p:nvSpPr>
        <p:spPr bwMode="auto">
          <a:xfrm>
            <a:off x="520145" y="1907475"/>
            <a:ext cx="8849723" cy="2106613"/>
          </a:xfrm>
          <a:prstGeom prst="rect">
            <a:avLst/>
          </a:prstGeom>
          <a:noFill/>
          <a:ln w="9525">
            <a:noFill/>
            <a:miter lim="800000"/>
            <a:headEnd/>
            <a:tailEnd/>
          </a:ln>
        </p:spPr>
        <p:txBody>
          <a:bodyPr lIns="0" tIns="0" rIns="0" bIns="0" anchor="ctr">
            <a:normAutofit fontScale="90000"/>
          </a:bodyPr>
          <a:lstStyle/>
          <a:p>
            <a:pPr algn="ctr" eaLnBrk="0" hangingPunct="0">
              <a:defRPr/>
            </a:pPr>
            <a:r>
              <a:rPr lang="en-US" sz="2400" b="1" dirty="0">
                <a:solidFill>
                  <a:srgbClr val="0070C0"/>
                </a:solidFill>
                <a:effectLst/>
                <a:latin typeface="Times New Roman" panose="02020603050405020304" pitchFamily="18" charset="0"/>
                <a:ea typeface="Times New Roman" panose="02020603050405020304" pitchFamily="18" charset="0"/>
              </a:rPr>
              <a:t>CYCLOTRON OF MULTICHARGED IONS</a:t>
            </a:r>
            <a:br>
              <a:rPr lang="en-US" sz="1800" b="1" dirty="0">
                <a:effectLst/>
                <a:latin typeface="Times New Roman" panose="02020603050405020304" pitchFamily="18" charset="0"/>
                <a:ea typeface="Times New Roman" panose="02020603050405020304" pitchFamily="18" charset="0"/>
              </a:rPr>
            </a:br>
            <a:endParaRPr lang="ru-RU" sz="2600" b="1" i="1" cap="small" dirty="0"/>
          </a:p>
          <a:p>
            <a:pPr indent="180340" algn="ctr"/>
            <a:r>
              <a:rPr lang="en-US" sz="1800" b="0" dirty="0" err="1">
                <a:solidFill>
                  <a:srgbClr val="002060"/>
                </a:solidFill>
                <a:effectLst/>
                <a:ea typeface="Times New Roman" panose="02020603050405020304" pitchFamily="18" charset="0"/>
              </a:rPr>
              <a:t>Yu.K</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Osina</a:t>
            </a:r>
            <a:r>
              <a:rPr lang="en-US" sz="1800" b="0" dirty="0">
                <a:solidFill>
                  <a:srgbClr val="002060"/>
                </a:solidFill>
                <a:ea typeface="Times New Roman" panose="02020603050405020304" pitchFamily="18" charset="0"/>
              </a:rPr>
              <a:t>, </a:t>
            </a:r>
            <a:r>
              <a:rPr lang="en-US" sz="1800" b="0" dirty="0">
                <a:solidFill>
                  <a:srgbClr val="002060"/>
                </a:solidFill>
                <a:effectLst/>
                <a:ea typeface="Times New Roman" panose="02020603050405020304" pitchFamily="18" charset="0"/>
              </a:rPr>
              <a:t>A.A</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Akimova</a:t>
            </a:r>
            <a:r>
              <a:rPr lang="en-US" sz="1800" b="0" dirty="0">
                <a:solidFill>
                  <a:srgbClr val="002060"/>
                </a:solidFill>
                <a:ea typeface="Times New Roman" panose="02020603050405020304" pitchFamily="18" charset="0"/>
              </a:rPr>
              <a:t>, </a:t>
            </a:r>
            <a:r>
              <a:rPr lang="en-US" sz="1800" b="0" dirty="0" err="1">
                <a:solidFill>
                  <a:srgbClr val="002060"/>
                </a:solidFill>
                <a:effectLst/>
                <a:ea typeface="Times New Roman" panose="02020603050405020304" pitchFamily="18" charset="0"/>
              </a:rPr>
              <a:t>Yu.N</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Gavrish</a:t>
            </a:r>
            <a:r>
              <a:rPr lang="en-US" sz="1800" b="0" dirty="0">
                <a:solidFill>
                  <a:srgbClr val="002060"/>
                </a:solidFill>
                <a:ea typeface="Times New Roman" panose="02020603050405020304" pitchFamily="18" charset="0"/>
              </a:rPr>
              <a:t>, </a:t>
            </a:r>
            <a:r>
              <a:rPr lang="en-US" sz="1800" b="0" dirty="0">
                <a:solidFill>
                  <a:srgbClr val="002060"/>
                </a:solidFill>
                <a:effectLst/>
                <a:ea typeface="Times New Roman" panose="02020603050405020304" pitchFamily="18" charset="0"/>
              </a:rPr>
              <a:t>A.V</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Galchuck</a:t>
            </a:r>
            <a:r>
              <a:rPr lang="en-US" sz="1800" b="0" dirty="0">
                <a:solidFill>
                  <a:srgbClr val="002060"/>
                </a:solidFill>
                <a:ea typeface="Times New Roman" panose="02020603050405020304" pitchFamily="18" charset="0"/>
              </a:rPr>
              <a:t>, </a:t>
            </a:r>
            <a:r>
              <a:rPr lang="en-US" sz="1800" b="0" dirty="0">
                <a:solidFill>
                  <a:srgbClr val="002060"/>
                </a:solidFill>
                <a:effectLst/>
                <a:ea typeface="Times New Roman" panose="02020603050405020304" pitchFamily="18" charset="0"/>
              </a:rPr>
              <a:t>S.V</a:t>
            </a:r>
            <a:r>
              <a:rPr lang="en-US" sz="1800" b="0" dirty="0">
                <a:solidFill>
                  <a:srgbClr val="002060"/>
                </a:solidFill>
                <a:ea typeface="Times New Roman" panose="02020603050405020304" pitchFamily="18" charset="0"/>
              </a:rPr>
              <a:t>. Grigorenko, </a:t>
            </a:r>
            <a:br>
              <a:rPr lang="ru-RU" sz="1800" b="0" dirty="0">
                <a:solidFill>
                  <a:srgbClr val="002060"/>
                </a:solidFill>
                <a:effectLst/>
                <a:ea typeface="Times New Roman" panose="02020603050405020304" pitchFamily="18" charset="0"/>
              </a:rPr>
            </a:br>
            <a:r>
              <a:rPr lang="en-US" sz="1800" b="0" dirty="0">
                <a:solidFill>
                  <a:srgbClr val="002060"/>
                </a:solidFill>
                <a:effectLst/>
                <a:ea typeface="Times New Roman" panose="02020603050405020304" pitchFamily="18" charset="0"/>
              </a:rPr>
              <a:t>V.I</a:t>
            </a:r>
            <a:r>
              <a:rPr lang="en-US" sz="1800" b="0" dirty="0">
                <a:solidFill>
                  <a:srgbClr val="002060"/>
                </a:solidFill>
                <a:ea typeface="Times New Roman" panose="02020603050405020304" pitchFamily="18" charset="0"/>
              </a:rPr>
              <a:t>. Grigoriev,</a:t>
            </a:r>
            <a:r>
              <a:rPr lang="en-US" sz="1800" b="0" dirty="0">
                <a:solidFill>
                  <a:srgbClr val="002060"/>
                </a:solidFill>
                <a:effectLst/>
                <a:ea typeface="Times New Roman" panose="02020603050405020304" pitchFamily="18" charset="0"/>
              </a:rPr>
              <a:t> M.L</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Klopenkov</a:t>
            </a:r>
            <a:r>
              <a:rPr lang="en-US" sz="1800" b="0" dirty="0">
                <a:solidFill>
                  <a:srgbClr val="002060"/>
                </a:solidFill>
                <a:ea typeface="Times New Roman" panose="02020603050405020304" pitchFamily="18" charset="0"/>
              </a:rPr>
              <a:t>, </a:t>
            </a:r>
            <a:r>
              <a:rPr lang="en-US" sz="1800" b="0" dirty="0">
                <a:solidFill>
                  <a:srgbClr val="002060"/>
                </a:solidFill>
                <a:effectLst/>
                <a:ea typeface="Times New Roman" panose="02020603050405020304" pitchFamily="18" charset="0"/>
              </a:rPr>
              <a:t>R.M.</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Klopenkov</a:t>
            </a:r>
            <a:r>
              <a:rPr lang="en-US" sz="1800" b="0" dirty="0">
                <a:solidFill>
                  <a:srgbClr val="002060"/>
                </a:solidFill>
                <a:effectLst/>
                <a:ea typeface="Times New Roman" panose="02020603050405020304" pitchFamily="18" charset="0"/>
              </a:rPr>
              <a:t>, L.E</a:t>
            </a:r>
            <a:r>
              <a:rPr lang="en-US" sz="1800" b="0" dirty="0">
                <a:solidFill>
                  <a:srgbClr val="002060"/>
                </a:solidFill>
                <a:ea typeface="Times New Roman" panose="02020603050405020304" pitchFamily="18" charset="0"/>
              </a:rPr>
              <a:t>. Korolev, </a:t>
            </a:r>
            <a:r>
              <a:rPr lang="en-US" sz="1800" b="0" dirty="0">
                <a:solidFill>
                  <a:srgbClr val="002060"/>
                </a:solidFill>
                <a:effectLst/>
                <a:ea typeface="Times New Roman" panose="02020603050405020304" pitchFamily="18" charset="0"/>
              </a:rPr>
              <a:t>K.A</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Kravchuck</a:t>
            </a:r>
            <a:r>
              <a:rPr lang="en-US" sz="1800" b="0" dirty="0">
                <a:solidFill>
                  <a:srgbClr val="002060"/>
                </a:solidFill>
                <a:ea typeface="Times New Roman" panose="02020603050405020304" pitchFamily="18" charset="0"/>
              </a:rPr>
              <a:t>,</a:t>
            </a:r>
            <a:r>
              <a:rPr lang="en-US" sz="1800" b="0" dirty="0">
                <a:solidFill>
                  <a:srgbClr val="002060"/>
                </a:solidFill>
                <a:effectLst/>
                <a:ea typeface="Times New Roman" panose="02020603050405020304" pitchFamily="18" charset="0"/>
              </a:rPr>
              <a:t> </a:t>
            </a:r>
            <a:br>
              <a:rPr lang="ru-RU" sz="1800" b="0" dirty="0">
                <a:solidFill>
                  <a:srgbClr val="002060"/>
                </a:solidFill>
                <a:effectLst/>
                <a:ea typeface="Times New Roman" panose="02020603050405020304" pitchFamily="18" charset="0"/>
              </a:rPr>
            </a:br>
            <a:r>
              <a:rPr lang="en-US" sz="1800" b="0" dirty="0">
                <a:solidFill>
                  <a:srgbClr val="002060"/>
                </a:solidFill>
                <a:effectLst/>
                <a:ea typeface="Times New Roman" panose="02020603050405020304" pitchFamily="18" charset="0"/>
              </a:rPr>
              <a:t>A.N</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Kuzhlev</a:t>
            </a:r>
            <a:r>
              <a:rPr lang="en-US" sz="1800" b="0" dirty="0">
                <a:solidFill>
                  <a:srgbClr val="002060"/>
                </a:solidFill>
                <a:ea typeface="Times New Roman" panose="02020603050405020304" pitchFamily="18" charset="0"/>
              </a:rPr>
              <a:t>, </a:t>
            </a:r>
            <a:r>
              <a:rPr lang="uk-UA" sz="1800" b="0" dirty="0">
                <a:solidFill>
                  <a:srgbClr val="002060"/>
                </a:solidFill>
                <a:effectLst/>
                <a:ea typeface="Times New Roman" panose="02020603050405020304" pitchFamily="18" charset="0"/>
              </a:rPr>
              <a:t>I.I</a:t>
            </a:r>
            <a:r>
              <a:rPr lang="uk-UA" sz="1800" b="0" dirty="0">
                <a:solidFill>
                  <a:srgbClr val="002060"/>
                </a:solidFill>
                <a:ea typeface="Times New Roman" panose="02020603050405020304" pitchFamily="18" charset="0"/>
              </a:rPr>
              <a:t>. </a:t>
            </a:r>
            <a:r>
              <a:rPr lang="uk-UA" sz="1800" b="0" dirty="0" err="1">
                <a:solidFill>
                  <a:srgbClr val="002060"/>
                </a:solidFill>
                <a:ea typeface="Times New Roman" panose="02020603050405020304" pitchFamily="18" charset="0"/>
              </a:rPr>
              <a:t>Mezhov</a:t>
            </a:r>
            <a:r>
              <a:rPr lang="uk-UA" sz="1800" b="0" dirty="0">
                <a:solidFill>
                  <a:srgbClr val="002060"/>
                </a:solidFill>
                <a:ea typeface="Times New Roman" panose="02020603050405020304" pitchFamily="18" charset="0"/>
              </a:rPr>
              <a:t>, </a:t>
            </a:r>
            <a:r>
              <a:rPr lang="uk-UA" sz="1800" b="0" dirty="0">
                <a:solidFill>
                  <a:srgbClr val="002060"/>
                </a:solidFill>
                <a:effectLst/>
                <a:ea typeface="Times New Roman" panose="02020603050405020304" pitchFamily="18" charset="0"/>
              </a:rPr>
              <a:t>V.G</a:t>
            </a:r>
            <a:r>
              <a:rPr lang="uk-UA" sz="1800" b="0" dirty="0">
                <a:solidFill>
                  <a:srgbClr val="002060"/>
                </a:solidFill>
                <a:ea typeface="Times New Roman" panose="02020603050405020304" pitchFamily="18" charset="0"/>
              </a:rPr>
              <a:t>. </a:t>
            </a:r>
            <a:r>
              <a:rPr lang="uk-UA" sz="1800" b="0" dirty="0" err="1">
                <a:solidFill>
                  <a:srgbClr val="002060"/>
                </a:solidFill>
                <a:ea typeface="Times New Roman" panose="02020603050405020304" pitchFamily="18" charset="0"/>
              </a:rPr>
              <a:t>Mudrolyubov</a:t>
            </a:r>
            <a:r>
              <a:rPr lang="uk-UA" sz="1800" b="0" dirty="0">
                <a:solidFill>
                  <a:srgbClr val="002060"/>
                </a:solidFill>
                <a:ea typeface="Times New Roman" panose="02020603050405020304" pitchFamily="18" charset="0"/>
              </a:rPr>
              <a:t>, </a:t>
            </a:r>
            <a:r>
              <a:rPr lang="en-US" sz="1800" b="0" dirty="0">
                <a:solidFill>
                  <a:srgbClr val="002060"/>
                </a:solidFill>
                <a:effectLst/>
                <a:ea typeface="Times New Roman" panose="02020603050405020304" pitchFamily="18" charset="0"/>
              </a:rPr>
              <a:t>K.E</a:t>
            </a:r>
            <a:r>
              <a:rPr lang="en-US" sz="1800" b="0" dirty="0">
                <a:solidFill>
                  <a:srgbClr val="002060"/>
                </a:solidFill>
                <a:ea typeface="Times New Roman" panose="02020603050405020304" pitchFamily="18" charset="0"/>
              </a:rPr>
              <a:t>. Smirnov, </a:t>
            </a:r>
            <a:r>
              <a:rPr lang="en-US" sz="1800" b="0" dirty="0" err="1">
                <a:solidFill>
                  <a:srgbClr val="002060"/>
                </a:solidFill>
                <a:effectLst/>
                <a:ea typeface="Times New Roman" panose="02020603050405020304" pitchFamily="18" charset="0"/>
              </a:rPr>
              <a:t>Yu.I</a:t>
            </a:r>
            <a:r>
              <a:rPr lang="en-US" sz="1800" b="0" dirty="0">
                <a:solidFill>
                  <a:srgbClr val="002060"/>
                </a:solidFill>
                <a:ea typeface="Times New Roman" panose="02020603050405020304" pitchFamily="18" charset="0"/>
              </a:rPr>
              <a:t>. </a:t>
            </a:r>
            <a:r>
              <a:rPr lang="en-US" sz="1800" b="0" dirty="0" err="1">
                <a:solidFill>
                  <a:srgbClr val="002060"/>
                </a:solidFill>
                <a:ea typeface="Times New Roman" panose="02020603050405020304" pitchFamily="18" charset="0"/>
              </a:rPr>
              <a:t>Stogov</a:t>
            </a:r>
            <a:r>
              <a:rPr lang="en-US" sz="1800" b="0" dirty="0">
                <a:solidFill>
                  <a:srgbClr val="002060"/>
                </a:solidFill>
                <a:ea typeface="Times New Roman" panose="02020603050405020304" pitchFamily="18" charset="0"/>
              </a:rPr>
              <a:t>, </a:t>
            </a:r>
            <a:br>
              <a:rPr lang="en-US" sz="1800" b="0" dirty="0">
                <a:solidFill>
                  <a:srgbClr val="002060"/>
                </a:solidFill>
                <a:ea typeface="Times New Roman" panose="02020603050405020304" pitchFamily="18" charset="0"/>
              </a:rPr>
            </a:br>
            <a:r>
              <a:rPr lang="en-US" sz="1800" b="0" dirty="0">
                <a:solidFill>
                  <a:srgbClr val="002060"/>
                </a:solidFill>
                <a:ea typeface="Times New Roman" panose="02020603050405020304" pitchFamily="18" charset="0"/>
              </a:rPr>
              <a:t>S.S. </a:t>
            </a:r>
            <a:r>
              <a:rPr lang="en-US" sz="1800" b="0" dirty="0" err="1">
                <a:solidFill>
                  <a:srgbClr val="002060"/>
                </a:solidFill>
                <a:ea typeface="Times New Roman" panose="02020603050405020304" pitchFamily="18" charset="0"/>
              </a:rPr>
              <a:t>Tsygankov</a:t>
            </a:r>
            <a:r>
              <a:rPr lang="en-US" sz="1800" b="0" dirty="0">
                <a:solidFill>
                  <a:srgbClr val="002060"/>
                </a:solidFill>
                <a:ea typeface="Times New Roman" panose="02020603050405020304" pitchFamily="18" charset="0"/>
              </a:rPr>
              <a:t>, M.V. </a:t>
            </a:r>
            <a:r>
              <a:rPr lang="en-US" sz="1800" b="0" dirty="0" err="1">
                <a:solidFill>
                  <a:srgbClr val="002060"/>
                </a:solidFill>
                <a:ea typeface="Times New Roman" panose="02020603050405020304" pitchFamily="18" charset="0"/>
              </a:rPr>
              <a:t>Usanova</a:t>
            </a:r>
            <a:br>
              <a:rPr lang="fr-FR" sz="2000" b="0" dirty="0">
                <a:solidFill>
                  <a:srgbClr val="002060"/>
                </a:solidFill>
              </a:rPr>
            </a:br>
            <a:br>
              <a:rPr lang="fr-FR" sz="2000" b="0" dirty="0">
                <a:solidFill>
                  <a:srgbClr val="002060"/>
                </a:solidFill>
              </a:rPr>
            </a:br>
            <a:r>
              <a:rPr lang="en-US" sz="1800" b="0" dirty="0">
                <a:solidFill>
                  <a:srgbClr val="002060"/>
                </a:solidFill>
                <a:effectLst/>
                <a:ea typeface="Times New Roman" panose="02020603050405020304" pitchFamily="18" charset="0"/>
              </a:rPr>
              <a:t>JSC «NIIEFA», 196641, St. Petersburg, Russia</a:t>
            </a:r>
            <a:endParaRPr lang="ru-RU" sz="2000" b="0" dirty="0">
              <a:solidFill>
                <a:srgbClr val="002060"/>
              </a:solidFill>
            </a:endParaRPr>
          </a:p>
          <a:p>
            <a:pPr algn="ctr" eaLnBrk="0" hangingPunct="0">
              <a:defRPr/>
            </a:pPr>
            <a:endParaRPr lang="ru-RU" sz="2600" b="1" i="1" dirty="0">
              <a:solidFill>
                <a:schemeClr val="tx2"/>
              </a:solidFill>
            </a:endParaRPr>
          </a:p>
        </p:txBody>
      </p:sp>
      <p:sp>
        <p:nvSpPr>
          <p:cNvPr id="7" name="Текст 3">
            <a:extLst>
              <a:ext uri="{FF2B5EF4-FFF2-40B4-BE49-F238E27FC236}">
                <a16:creationId xmlns:a16="http://schemas.microsoft.com/office/drawing/2014/main" id="{1F7D451F-AE23-4AED-A4B7-20317B6747D4}"/>
              </a:ext>
            </a:extLst>
          </p:cNvPr>
          <p:cNvSpPr>
            <a:spLocks noGrp="1"/>
          </p:cNvSpPr>
          <p:nvPr>
            <p:ph type="body" sz="quarter" idx="10"/>
          </p:nvPr>
        </p:nvSpPr>
        <p:spPr>
          <a:xfrm>
            <a:off x="520700" y="4058013"/>
            <a:ext cx="8849723" cy="1023938"/>
          </a:xfrm>
        </p:spPr>
        <p:txBody>
          <a:bodyPr/>
          <a:lstStyle/>
          <a:p>
            <a:pPr algn="l"/>
            <a:r>
              <a:rPr lang="en-US" sz="1600" dirty="0">
                <a:solidFill>
                  <a:srgbClr val="002060"/>
                </a:solidFill>
              </a:rPr>
              <a:t>XXVII RUSSIAN PARTICLE ACCELERATORS CONFERENCE, RuPAC-2021, </a:t>
            </a:r>
          </a:p>
          <a:p>
            <a:pPr algn="l"/>
            <a:r>
              <a:rPr lang="en-US" sz="1600" dirty="0">
                <a:solidFill>
                  <a:srgbClr val="002060"/>
                </a:solidFill>
              </a:rPr>
              <a:t>27 September – 2 October 2021, </a:t>
            </a:r>
            <a:r>
              <a:rPr lang="en-US" sz="1600" dirty="0" err="1">
                <a:solidFill>
                  <a:srgbClr val="002060"/>
                </a:solidFill>
              </a:rPr>
              <a:t>Alushta</a:t>
            </a:r>
            <a:r>
              <a:rPr lang="en-US" sz="1600" dirty="0">
                <a:solidFill>
                  <a:srgbClr val="002060"/>
                </a:solidFill>
              </a:rPr>
              <a:t>, Crimea</a:t>
            </a:r>
            <a:endParaRPr lang="ru-RU" sz="1600" dirty="0">
              <a:solidFill>
                <a:srgbClr val="002060"/>
              </a:solidFill>
            </a:endParaRPr>
          </a:p>
        </p:txBody>
      </p:sp>
      <p:pic>
        <p:nvPicPr>
          <p:cNvPr id="8" name="Picture 4">
            <a:extLst>
              <a:ext uri="{FF2B5EF4-FFF2-40B4-BE49-F238E27FC236}">
                <a16:creationId xmlns:a16="http://schemas.microsoft.com/office/drawing/2014/main" id="{ED9E255D-A45E-4CC2-A10F-FEF3D208AE3A}"/>
              </a:ext>
            </a:extLst>
          </p:cNvPr>
          <p:cNvPicPr>
            <a:picLocks noChangeAspect="1" noChangeArrowheads="1"/>
          </p:cNvPicPr>
          <p:nvPr/>
        </p:nvPicPr>
        <p:blipFill>
          <a:blip r:embed="rId2" cstate="print"/>
          <a:srcRect/>
          <a:stretch>
            <a:fillRect/>
          </a:stretch>
        </p:blipFill>
        <p:spPr bwMode="auto">
          <a:xfrm>
            <a:off x="7990249" y="2788712"/>
            <a:ext cx="4252175" cy="4252177"/>
          </a:xfrm>
          <a:prstGeom prst="rect">
            <a:avLst/>
          </a:prstGeom>
          <a:noFill/>
          <a:ln w="9525">
            <a:noFill/>
            <a:round/>
            <a:headEnd/>
            <a:tailEnd/>
          </a:ln>
          <a:effectLst>
            <a:softEdge rad="635000"/>
          </a:effectLst>
        </p:spPr>
      </p:pic>
      <p:pic>
        <p:nvPicPr>
          <p:cNvPr id="1026" name="DefaultOcx">
            <a:extLst>
              <a:ext uri="{FF2B5EF4-FFF2-40B4-BE49-F238E27FC236}">
                <a16:creationId xmlns:a16="http://schemas.microsoft.com/office/drawing/2014/main" id="{DD708DC0-F849-4454-BEC3-4743D7F0AEF7}"/>
              </a:ext>
            </a:extLst>
          </p:cNvPr>
          <p:cNvPicPr preferRelativeResize="0">
            <a:picLocks noChangeArrowheads="1" noChangeShapeType="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71600" cy="30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66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3361" y="73644"/>
            <a:ext cx="8613909" cy="907084"/>
          </a:xfrm>
        </p:spPr>
        <p:txBody>
          <a:bodyPr/>
          <a:lstStyle/>
          <a:p>
            <a:pPr algn="ctr"/>
            <a:r>
              <a:rPr lang="en-US" dirty="0">
                <a:solidFill>
                  <a:srgbClr val="0070C0"/>
                </a:solidFill>
                <a:cs typeface="Times New Roman" pitchFamily="18" charset="0"/>
              </a:rPr>
              <a:t>Central region</a:t>
            </a:r>
            <a:endParaRPr lang="ru-RU" dirty="0">
              <a:solidFill>
                <a:srgbClr val="0070C0"/>
              </a:solidFill>
              <a:cs typeface="Times New Roman" pitchFamily="18" charset="0"/>
            </a:endParaRPr>
          </a:p>
        </p:txBody>
      </p:sp>
      <p:sp>
        <p:nvSpPr>
          <p:cNvPr id="3" name="Номер слайда 2"/>
          <p:cNvSpPr>
            <a:spLocks noGrp="1"/>
          </p:cNvSpPr>
          <p:nvPr>
            <p:ph type="sldNum" sz="quarter" idx="10"/>
          </p:nvPr>
        </p:nvSpPr>
        <p:spPr bwMode="auto">
          <a:xfrm>
            <a:off x="11296581"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10</a:t>
            </a:fld>
            <a:endParaRPr lang="ru-RU" dirty="0"/>
          </a:p>
        </p:txBody>
      </p:sp>
      <p:pic>
        <p:nvPicPr>
          <p:cNvPr id="6" name="Picture 2">
            <a:extLst>
              <a:ext uri="{FF2B5EF4-FFF2-40B4-BE49-F238E27FC236}">
                <a16:creationId xmlns:a16="http://schemas.microsoft.com/office/drawing/2014/main" id="{D8E3C87F-C319-4880-82D7-35102DBD95C2}"/>
              </a:ext>
            </a:extLst>
          </p:cNvPr>
          <p:cNvPicPr/>
          <p:nvPr/>
        </p:nvPicPr>
        <p:blipFill>
          <a:blip r:embed="rId2" cstate="print"/>
          <a:stretch>
            <a:fillRect/>
          </a:stretch>
        </p:blipFill>
        <p:spPr>
          <a:xfrm>
            <a:off x="6089600" y="1603699"/>
            <a:ext cx="4750680" cy="2520000"/>
          </a:xfrm>
          <a:prstGeom prst="rect">
            <a:avLst/>
          </a:prstGeom>
        </p:spPr>
      </p:pic>
      <p:sp>
        <p:nvSpPr>
          <p:cNvPr id="8" name="TextBox 7">
            <a:extLst>
              <a:ext uri="{FF2B5EF4-FFF2-40B4-BE49-F238E27FC236}">
                <a16:creationId xmlns:a16="http://schemas.microsoft.com/office/drawing/2014/main" id="{DC12F86D-4746-478B-BDAB-ED63C47E3122}"/>
              </a:ext>
            </a:extLst>
          </p:cNvPr>
          <p:cNvSpPr txBox="1"/>
          <p:nvPr/>
        </p:nvSpPr>
        <p:spPr>
          <a:xfrm>
            <a:off x="6670395" y="4390148"/>
            <a:ext cx="3651119" cy="584775"/>
          </a:xfrm>
          <a:prstGeom prst="rect">
            <a:avLst/>
          </a:prstGeom>
          <a:solidFill>
            <a:schemeClr val="accent3">
              <a:lumMod val="20000"/>
              <a:lumOff val="80000"/>
            </a:schemeClr>
          </a:solidFill>
        </p:spPr>
        <p:txBody>
          <a:bodyPr wrap="square">
            <a:spAutoFit/>
          </a:bodyPr>
          <a:lstStyle/>
          <a:p>
            <a:pPr algn="ctr"/>
            <a:r>
              <a:rPr lang="en-US" sz="1600" dirty="0">
                <a:solidFill>
                  <a:srgbClr val="002060"/>
                </a:solidFill>
                <a:ea typeface="Calibri" panose="020F0502020204030204" pitchFamily="34" charset="0"/>
                <a:cs typeface="Times New Roman" panose="02020603050405020304" pitchFamily="18" charset="0"/>
              </a:rPr>
              <a:t>Potential distribution in the median plane</a:t>
            </a:r>
            <a:endParaRPr lang="ru-RU" sz="1600" dirty="0">
              <a:solidFill>
                <a:srgbClr val="002060"/>
              </a:solidFill>
              <a:cs typeface="Times New Roman" panose="02020603050405020304" pitchFamily="18" charset="0"/>
            </a:endParaRPr>
          </a:p>
        </p:txBody>
      </p:sp>
      <p:sp>
        <p:nvSpPr>
          <p:cNvPr id="11" name="TextBox 10">
            <a:extLst>
              <a:ext uri="{FF2B5EF4-FFF2-40B4-BE49-F238E27FC236}">
                <a16:creationId xmlns:a16="http://schemas.microsoft.com/office/drawing/2014/main" id="{DC12F86D-4746-478B-BDAB-ED63C47E3122}"/>
              </a:ext>
            </a:extLst>
          </p:cNvPr>
          <p:cNvSpPr txBox="1"/>
          <p:nvPr/>
        </p:nvSpPr>
        <p:spPr>
          <a:xfrm>
            <a:off x="1597651" y="5617722"/>
            <a:ext cx="3651119" cy="584775"/>
          </a:xfrm>
          <a:prstGeom prst="rect">
            <a:avLst/>
          </a:prstGeom>
          <a:solidFill>
            <a:schemeClr val="accent3">
              <a:lumMod val="20000"/>
              <a:lumOff val="80000"/>
            </a:schemeClr>
          </a:solidFill>
        </p:spPr>
        <p:txBody>
          <a:bodyPr wrap="square">
            <a:spAutoFit/>
          </a:bodyPr>
          <a:lstStyle/>
          <a:p>
            <a:pPr algn="ctr"/>
            <a:r>
              <a:rPr lang="en-US" sz="1600" dirty="0">
                <a:solidFill>
                  <a:srgbClr val="002060"/>
                </a:solidFill>
                <a:ea typeface="Calibri" panose="020F0502020204030204" pitchFamily="34" charset="0"/>
                <a:cs typeface="Times New Roman" panose="02020603050405020304" pitchFamily="18" charset="0"/>
              </a:rPr>
              <a:t>The beam trajectory in the central acceleration region</a:t>
            </a:r>
            <a:endParaRPr lang="ru-RU" sz="1600" dirty="0">
              <a:solidFill>
                <a:srgbClr val="002060"/>
              </a:solidFill>
              <a:cs typeface="Times New Roman" panose="02020603050405020304" pitchFamily="18" charset="0"/>
            </a:endParaRPr>
          </a:p>
        </p:txBody>
      </p:sp>
      <p:pic>
        <p:nvPicPr>
          <p:cNvPr id="9" name="Рисунок 8" descr="mag.png"/>
          <p:cNvPicPr>
            <a:picLocks noChangeAspect="1"/>
          </p:cNvPicPr>
          <p:nvPr/>
        </p:nvPicPr>
        <p:blipFill>
          <a:blip r:embed="rId3" cstate="print"/>
          <a:stretch>
            <a:fillRect/>
          </a:stretch>
        </p:blipFill>
        <p:spPr>
          <a:xfrm>
            <a:off x="1135795" y="1155915"/>
            <a:ext cx="4230810" cy="4173637"/>
          </a:xfrm>
          <a:prstGeom prst="rect">
            <a:avLst/>
          </a:prstGeom>
        </p:spPr>
      </p:pic>
    </p:spTree>
    <p:extLst>
      <p:ext uri="{BB962C8B-B14F-4D97-AF65-F5344CB8AC3E}">
        <p14:creationId xmlns:p14="http://schemas.microsoft.com/office/powerpoint/2010/main" val="316400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91A012-23F5-4179-968D-CC095E5FC2B3}"/>
              </a:ext>
            </a:extLst>
          </p:cNvPr>
          <p:cNvSpPr>
            <a:spLocks noGrp="1"/>
          </p:cNvSpPr>
          <p:nvPr>
            <p:ph type="title"/>
          </p:nvPr>
        </p:nvSpPr>
        <p:spPr>
          <a:xfrm>
            <a:off x="690960" y="73644"/>
            <a:ext cx="8613909" cy="907084"/>
          </a:xfrm>
        </p:spPr>
        <p:txBody>
          <a:bodyPr/>
          <a:lstStyle/>
          <a:p>
            <a:pPr algn="ctr"/>
            <a:r>
              <a:rPr lang="en-US" dirty="0">
                <a:solidFill>
                  <a:srgbClr val="0070C0"/>
                </a:solidFill>
                <a:cs typeface="Times New Roman" pitchFamily="18" charset="0"/>
              </a:rPr>
              <a:t>High-frequency power supply system</a:t>
            </a:r>
            <a:endParaRPr lang="ru-RU" dirty="0">
              <a:solidFill>
                <a:srgbClr val="0070C0"/>
              </a:solidFill>
              <a:cs typeface="Times New Roman" pitchFamily="18" charset="0"/>
            </a:endParaRPr>
          </a:p>
        </p:txBody>
      </p:sp>
      <p:sp>
        <p:nvSpPr>
          <p:cNvPr id="3" name="Объект 2">
            <a:extLst>
              <a:ext uri="{FF2B5EF4-FFF2-40B4-BE49-F238E27FC236}">
                <a16:creationId xmlns:a16="http://schemas.microsoft.com/office/drawing/2014/main" id="{E7214172-9E86-4B4C-BC7B-5D4DF7C232F0}"/>
              </a:ext>
            </a:extLst>
          </p:cNvPr>
          <p:cNvSpPr>
            <a:spLocks noGrp="1"/>
          </p:cNvSpPr>
          <p:nvPr>
            <p:ph idx="1"/>
          </p:nvPr>
        </p:nvSpPr>
        <p:spPr>
          <a:xfrm>
            <a:off x="365759" y="1310517"/>
            <a:ext cx="11029951" cy="3386383"/>
          </a:xfrm>
          <a:solidFill>
            <a:schemeClr val="accent3">
              <a:lumMod val="20000"/>
              <a:lumOff val="80000"/>
            </a:schemeClr>
          </a:solidFill>
        </p:spPr>
        <p:txBody>
          <a:bodyPr>
            <a:normAutofit fontScale="77500" lnSpcReduction="20000"/>
          </a:bodyPr>
          <a:lstStyle/>
          <a:p>
            <a:pPr indent="0" algn="just">
              <a:lnSpc>
                <a:spcPct val="120000"/>
              </a:lnSpc>
              <a:buNone/>
            </a:pPr>
            <a:r>
              <a:rPr lang="en-US" sz="1800" dirty="0">
                <a:solidFill>
                  <a:srgbClr val="002060"/>
                </a:solidFill>
                <a:cs typeface="Times New Roman" pitchFamily="18" charset="0"/>
              </a:rPr>
              <a:t>The RF power supply system provides generation of high-frequency power in a given range and stabilization of the high-frequency accelerating field in the resonance system.</a:t>
            </a:r>
          </a:p>
          <a:p>
            <a:pPr indent="0" algn="just">
              <a:lnSpc>
                <a:spcPct val="120000"/>
              </a:lnSpc>
              <a:buNone/>
            </a:pPr>
            <a:r>
              <a:rPr lang="en-US" sz="1800" b="1" dirty="0">
                <a:solidFill>
                  <a:srgbClr val="002060"/>
                </a:solidFill>
                <a:ea typeface="Calibri" pitchFamily="34" charset="0"/>
                <a:cs typeface="Times New Roman" pitchFamily="18" charset="0"/>
              </a:rPr>
              <a:t>The composition of the RF power supply system:</a:t>
            </a:r>
          </a:p>
          <a:p>
            <a:pPr indent="0" algn="just">
              <a:lnSpc>
                <a:spcPct val="120000"/>
              </a:lnSpc>
            </a:pPr>
            <a:r>
              <a:rPr lang="en-US" sz="1800" dirty="0">
                <a:solidFill>
                  <a:srgbClr val="002060"/>
                </a:solidFill>
                <a:ea typeface="Calibri" pitchFamily="34" charset="0"/>
                <a:cs typeface="Times New Roman" pitchFamily="18" charset="0"/>
              </a:rPr>
              <a:t> a high-voltage power supply with a set of switching equipment;</a:t>
            </a:r>
          </a:p>
          <a:p>
            <a:pPr indent="0" algn="just">
              <a:lnSpc>
                <a:spcPct val="120000"/>
              </a:lnSpc>
            </a:pPr>
            <a:r>
              <a:rPr lang="en-US" sz="1800" dirty="0">
                <a:solidFill>
                  <a:srgbClr val="002060"/>
                </a:solidFill>
                <a:ea typeface="Calibri" pitchFamily="34" charset="0"/>
                <a:cs typeface="Times New Roman" pitchFamily="18" charset="0"/>
              </a:rPr>
              <a:t> module for control and stabilization of parameters;</a:t>
            </a:r>
          </a:p>
          <a:p>
            <a:pPr indent="0" algn="just">
              <a:lnSpc>
                <a:spcPct val="120000"/>
              </a:lnSpc>
            </a:pPr>
            <a:r>
              <a:rPr lang="en-US" sz="1800" dirty="0">
                <a:solidFill>
                  <a:srgbClr val="002060"/>
                </a:solidFill>
                <a:ea typeface="Calibri" pitchFamily="34" charset="0"/>
                <a:cs typeface="Times New Roman" pitchFamily="18" charset="0"/>
              </a:rPr>
              <a:t> control, monitoring, protection and measurement system;</a:t>
            </a:r>
          </a:p>
          <a:p>
            <a:pPr indent="0" algn="just">
              <a:lnSpc>
                <a:spcPct val="120000"/>
              </a:lnSpc>
            </a:pPr>
            <a:r>
              <a:rPr lang="en-US" sz="1800" dirty="0">
                <a:solidFill>
                  <a:srgbClr val="002060"/>
                </a:solidFill>
                <a:ea typeface="Calibri" pitchFamily="34" charset="0"/>
                <a:cs typeface="Times New Roman" pitchFamily="18" charset="0"/>
              </a:rPr>
              <a:t> RF generator (pre-amplifier, pre-terminal stage, terminal stage);</a:t>
            </a:r>
          </a:p>
          <a:p>
            <a:pPr indent="0" algn="just">
              <a:lnSpc>
                <a:spcPct val="120000"/>
              </a:lnSpc>
            </a:pPr>
            <a:r>
              <a:rPr lang="en-US" sz="1800" dirty="0">
                <a:solidFill>
                  <a:srgbClr val="002060"/>
                </a:solidFill>
                <a:ea typeface="Calibri" pitchFamily="34" charset="0"/>
                <a:cs typeface="Times New Roman" pitchFamily="18" charset="0"/>
              </a:rPr>
              <a:t> RF power input device.</a:t>
            </a:r>
          </a:p>
          <a:p>
            <a:pPr indent="0" algn="just">
              <a:lnSpc>
                <a:spcPct val="120000"/>
              </a:lnSpc>
              <a:buNone/>
            </a:pPr>
            <a:r>
              <a:rPr lang="en-US" sz="1800" b="1" dirty="0">
                <a:solidFill>
                  <a:srgbClr val="002060"/>
                </a:solidFill>
                <a:cs typeface="Times New Roman" pitchFamily="18" charset="0"/>
              </a:rPr>
              <a:t>A special feature of the system</a:t>
            </a:r>
            <a:r>
              <a:rPr lang="en-US" sz="1800" dirty="0">
                <a:solidFill>
                  <a:srgbClr val="002060"/>
                </a:solidFill>
                <a:cs typeface="Times New Roman" pitchFamily="18" charset="0"/>
              </a:rPr>
              <a:t> is the placement of the RF generator terminal stage in a separate cabinet next to the resonance system and the use of high-frequency power conduction input. The remaining nodes of the high-frequency power supply system contain radio-electronic components and are placed outside the radiation protection in the room of the power and control systems.</a:t>
            </a:r>
            <a:endParaRPr lang="ru-RU" dirty="0">
              <a:solidFill>
                <a:srgbClr val="002060"/>
              </a:solidFill>
            </a:endParaRPr>
          </a:p>
        </p:txBody>
      </p:sp>
      <p:sp>
        <p:nvSpPr>
          <p:cNvPr id="4" name="Номер слайда 3">
            <a:extLst>
              <a:ext uri="{FF2B5EF4-FFF2-40B4-BE49-F238E27FC236}">
                <a16:creationId xmlns:a16="http://schemas.microsoft.com/office/drawing/2014/main" id="{24265B51-25CB-4AE8-A596-8743F6219532}"/>
              </a:ext>
            </a:extLst>
          </p:cNvPr>
          <p:cNvSpPr>
            <a:spLocks noGrp="1"/>
          </p:cNvSpPr>
          <p:nvPr>
            <p:ph type="sldNum" sz="quarter" idx="10"/>
          </p:nvPr>
        </p:nvSpPr>
        <p:spPr bwMode="auto">
          <a:xfrm>
            <a:off x="11254636"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11</a:t>
            </a:fld>
            <a:endParaRPr lang="ru-RU" dirty="0"/>
          </a:p>
        </p:txBody>
      </p:sp>
      <p:graphicFrame>
        <p:nvGraphicFramePr>
          <p:cNvPr id="5" name="Таблица 4">
            <a:extLst>
              <a:ext uri="{FF2B5EF4-FFF2-40B4-BE49-F238E27FC236}">
                <a16:creationId xmlns:a16="http://schemas.microsoft.com/office/drawing/2014/main" id="{CFD2F5D2-BAD4-4FF9-AA01-8A447DB530F0}"/>
              </a:ext>
            </a:extLst>
          </p:cNvPr>
          <p:cNvGraphicFramePr>
            <a:graphicFrameLocks noGrp="1"/>
          </p:cNvGraphicFramePr>
          <p:nvPr/>
        </p:nvGraphicFramePr>
        <p:xfrm>
          <a:off x="365759" y="5291328"/>
          <a:ext cx="8213654" cy="1157098"/>
        </p:xfrm>
        <a:graphic>
          <a:graphicData uri="http://schemas.openxmlformats.org/drawingml/2006/table">
            <a:tbl>
              <a:tblPr firstRow="1" firstCol="1" bandRow="1">
                <a:tableStyleId>{5C22544A-7EE6-4342-B048-85BDC9FD1C3A}</a:tableStyleId>
              </a:tblPr>
              <a:tblGrid>
                <a:gridCol w="7075815">
                  <a:extLst>
                    <a:ext uri="{9D8B030D-6E8A-4147-A177-3AD203B41FA5}">
                      <a16:colId xmlns:a16="http://schemas.microsoft.com/office/drawing/2014/main" val="2152252706"/>
                    </a:ext>
                  </a:extLst>
                </a:gridCol>
                <a:gridCol w="1137839">
                  <a:extLst>
                    <a:ext uri="{9D8B030D-6E8A-4147-A177-3AD203B41FA5}">
                      <a16:colId xmlns:a16="http://schemas.microsoft.com/office/drawing/2014/main" val="4119576442"/>
                    </a:ext>
                  </a:extLst>
                </a:gridCol>
              </a:tblGrid>
              <a:tr h="0">
                <a:tc>
                  <a:txBody>
                    <a:bodyPr/>
                    <a:lstStyle/>
                    <a:p>
                      <a:pPr indent="26670">
                        <a:lnSpc>
                          <a:spcPct val="115000"/>
                        </a:lnSpc>
                        <a:spcAft>
                          <a:spcPts val="600"/>
                        </a:spcAft>
                      </a:pPr>
                      <a:r>
                        <a:rPr lang="en-US" sz="1800" b="0" dirty="0">
                          <a:solidFill>
                            <a:srgbClr val="002060"/>
                          </a:solidFill>
                          <a:effectLst/>
                          <a:latin typeface="+mn-lt"/>
                          <a:cs typeface="Times New Roman" pitchFamily="18" charset="0"/>
                        </a:rPr>
                        <a:t>operating frequency, MHz</a:t>
                      </a:r>
                      <a:endParaRPr lang="ru-RU" sz="1800" b="0" dirty="0">
                        <a:solidFill>
                          <a:srgbClr val="002060"/>
                        </a:solidFill>
                        <a:effectLst/>
                        <a:latin typeface="+mn-lt"/>
                        <a:ea typeface="Times New Roman" panose="02020603050405020304" pitchFamily="18" charset="0"/>
                        <a:cs typeface="Times New Roman" pitchFamily="18" charset="0"/>
                      </a:endParaRPr>
                    </a:p>
                  </a:txBody>
                  <a:tcPr marL="68580" marR="68580" marT="0" marB="0">
                    <a:solidFill>
                      <a:schemeClr val="accent3">
                        <a:lumMod val="20000"/>
                        <a:lumOff val="80000"/>
                      </a:schemeClr>
                    </a:solidFill>
                  </a:tcPr>
                </a:tc>
                <a:tc>
                  <a:txBody>
                    <a:bodyPr/>
                    <a:lstStyle/>
                    <a:p>
                      <a:pPr algn="ctr">
                        <a:lnSpc>
                          <a:spcPct val="115000"/>
                        </a:lnSpc>
                        <a:spcAft>
                          <a:spcPts val="600"/>
                        </a:spcAft>
                      </a:pPr>
                      <a:r>
                        <a:rPr lang="ru-RU" sz="1800" b="0" dirty="0">
                          <a:solidFill>
                            <a:srgbClr val="002060"/>
                          </a:solidFill>
                          <a:effectLst/>
                          <a:latin typeface="+mn-lt"/>
                          <a:cs typeface="Times New Roman" pitchFamily="18" charset="0"/>
                        </a:rPr>
                        <a:t>13 - 20</a:t>
                      </a:r>
                      <a:endParaRPr lang="ru-RU" sz="1800" b="0" dirty="0">
                        <a:solidFill>
                          <a:srgbClr val="002060"/>
                        </a:solidFill>
                        <a:effectLst/>
                        <a:latin typeface="+mn-lt"/>
                        <a:ea typeface="Times New Roman" panose="02020603050405020304" pitchFamily="18" charset="0"/>
                        <a:cs typeface="Times New Roman"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033163631"/>
                  </a:ext>
                </a:extLst>
              </a:tr>
              <a:tr h="0">
                <a:tc>
                  <a:txBody>
                    <a:bodyPr/>
                    <a:lstStyle/>
                    <a:p>
                      <a:pPr indent="26670">
                        <a:lnSpc>
                          <a:spcPct val="115000"/>
                        </a:lnSpc>
                        <a:spcAft>
                          <a:spcPts val="600"/>
                        </a:spcAft>
                      </a:pPr>
                      <a:r>
                        <a:rPr lang="en-US" sz="1800" b="0" dirty="0">
                          <a:solidFill>
                            <a:srgbClr val="002060"/>
                          </a:solidFill>
                          <a:effectLst/>
                          <a:latin typeface="+mn-lt"/>
                          <a:cs typeface="Times New Roman" pitchFamily="18" charset="0"/>
                        </a:rPr>
                        <a:t>frequency stability, </a:t>
                      </a:r>
                      <a:endParaRPr lang="ru-RU" sz="1800" b="0" dirty="0">
                        <a:solidFill>
                          <a:srgbClr val="002060"/>
                        </a:solidFill>
                        <a:effectLst/>
                        <a:latin typeface="+mn-lt"/>
                        <a:ea typeface="Times New Roman" panose="02020603050405020304" pitchFamily="18" charset="0"/>
                        <a:cs typeface="Times New Roman" pitchFamily="18" charset="0"/>
                      </a:endParaRPr>
                    </a:p>
                  </a:txBody>
                  <a:tcPr marL="68580" marR="68580" marT="0" marB="0">
                    <a:solidFill>
                      <a:schemeClr val="accent3">
                        <a:lumMod val="20000"/>
                        <a:lumOff val="80000"/>
                      </a:schemeClr>
                    </a:solidFill>
                  </a:tcPr>
                </a:tc>
                <a:tc>
                  <a:txBody>
                    <a:bodyPr/>
                    <a:lstStyle/>
                    <a:p>
                      <a:pPr indent="20955" algn="ctr">
                        <a:lnSpc>
                          <a:spcPct val="115000"/>
                        </a:lnSpc>
                        <a:spcAft>
                          <a:spcPts val="600"/>
                        </a:spcAft>
                      </a:pPr>
                      <a:r>
                        <a:rPr lang="ru-RU" sz="1800" b="0" dirty="0">
                          <a:solidFill>
                            <a:srgbClr val="002060"/>
                          </a:solidFill>
                          <a:effectLst/>
                          <a:latin typeface="+mn-lt"/>
                          <a:cs typeface="Times New Roman" pitchFamily="18" charset="0"/>
                        </a:rPr>
                        <a:t>1×10</a:t>
                      </a:r>
                      <a:r>
                        <a:rPr lang="ru-RU" sz="1800" b="0" baseline="30000" dirty="0">
                          <a:solidFill>
                            <a:srgbClr val="002060"/>
                          </a:solidFill>
                          <a:effectLst/>
                          <a:latin typeface="+mn-lt"/>
                          <a:cs typeface="Times New Roman" pitchFamily="18" charset="0"/>
                        </a:rPr>
                        <a:t>-6</a:t>
                      </a:r>
                      <a:endParaRPr lang="ru-RU" sz="1800" b="0" dirty="0">
                        <a:solidFill>
                          <a:srgbClr val="002060"/>
                        </a:solidFill>
                        <a:effectLst/>
                        <a:latin typeface="+mn-lt"/>
                        <a:ea typeface="Times New Roman" panose="02020603050405020304" pitchFamily="18" charset="0"/>
                        <a:cs typeface="Times New Roman"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844800268"/>
                  </a:ext>
                </a:extLst>
              </a:tr>
              <a:tr h="0">
                <a:tc>
                  <a:txBody>
                    <a:bodyPr/>
                    <a:lstStyle/>
                    <a:p>
                      <a:pPr indent="26670">
                        <a:lnSpc>
                          <a:spcPct val="115000"/>
                        </a:lnSpc>
                        <a:spcAft>
                          <a:spcPts val="600"/>
                        </a:spcAft>
                      </a:pPr>
                      <a:r>
                        <a:rPr lang="en-US" sz="1800" b="0" dirty="0">
                          <a:solidFill>
                            <a:srgbClr val="002060"/>
                          </a:solidFill>
                          <a:effectLst/>
                          <a:latin typeface="+mn-lt"/>
                          <a:cs typeface="Times New Roman" pitchFamily="18" charset="0"/>
                        </a:rPr>
                        <a:t>output power, kW, not less</a:t>
                      </a:r>
                      <a:endParaRPr lang="ru-RU" sz="1800" b="0" dirty="0">
                        <a:solidFill>
                          <a:srgbClr val="002060"/>
                        </a:solidFill>
                        <a:effectLst/>
                        <a:latin typeface="+mn-lt"/>
                        <a:ea typeface="Times New Roman" panose="02020603050405020304" pitchFamily="18" charset="0"/>
                        <a:cs typeface="Times New Roman" pitchFamily="18" charset="0"/>
                      </a:endParaRPr>
                    </a:p>
                  </a:txBody>
                  <a:tcPr marL="68580" marR="68580" marT="0" marB="0">
                    <a:solidFill>
                      <a:schemeClr val="accent3">
                        <a:lumMod val="20000"/>
                        <a:lumOff val="80000"/>
                      </a:schemeClr>
                    </a:solidFill>
                  </a:tcPr>
                </a:tc>
                <a:tc>
                  <a:txBody>
                    <a:bodyPr/>
                    <a:lstStyle/>
                    <a:p>
                      <a:pPr indent="20955" algn="ctr">
                        <a:lnSpc>
                          <a:spcPct val="115000"/>
                        </a:lnSpc>
                        <a:spcAft>
                          <a:spcPts val="600"/>
                        </a:spcAft>
                      </a:pPr>
                      <a:r>
                        <a:rPr lang="ru-RU" sz="1800" b="0" dirty="0">
                          <a:solidFill>
                            <a:srgbClr val="002060"/>
                          </a:solidFill>
                          <a:effectLst/>
                          <a:latin typeface="+mn-lt"/>
                          <a:cs typeface="Times New Roman" pitchFamily="18" charset="0"/>
                        </a:rPr>
                        <a:t>60</a:t>
                      </a:r>
                      <a:endParaRPr lang="ru-RU" sz="1800" b="0" dirty="0">
                        <a:solidFill>
                          <a:srgbClr val="002060"/>
                        </a:solidFill>
                        <a:effectLst/>
                        <a:latin typeface="+mn-lt"/>
                        <a:ea typeface="Times New Roman" panose="02020603050405020304" pitchFamily="18" charset="0"/>
                        <a:cs typeface="Times New Roman"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754871361"/>
                  </a:ext>
                </a:extLst>
              </a:tr>
              <a:tr h="0">
                <a:tc>
                  <a:txBody>
                    <a:bodyPr/>
                    <a:lstStyle/>
                    <a:p>
                      <a:pPr indent="26670">
                        <a:lnSpc>
                          <a:spcPct val="115000"/>
                        </a:lnSpc>
                        <a:spcAft>
                          <a:spcPts val="600"/>
                        </a:spcAft>
                      </a:pPr>
                      <a:r>
                        <a:rPr lang="en-US" sz="1800" b="0" dirty="0">
                          <a:solidFill>
                            <a:srgbClr val="002060"/>
                          </a:solidFill>
                          <a:effectLst/>
                          <a:latin typeface="+mn-lt"/>
                          <a:cs typeface="Times New Roman" pitchFamily="18" charset="0"/>
                        </a:rPr>
                        <a:t>stability of the RF voltage amplitude at the </a:t>
                      </a:r>
                      <a:r>
                        <a:rPr lang="en-US" sz="1800" b="0" dirty="0" err="1">
                          <a:solidFill>
                            <a:srgbClr val="002060"/>
                          </a:solidFill>
                          <a:effectLst/>
                          <a:latin typeface="+mn-lt"/>
                          <a:cs typeface="Times New Roman" pitchFamily="18" charset="0"/>
                        </a:rPr>
                        <a:t>duants</a:t>
                      </a:r>
                      <a:endParaRPr lang="ru-RU" sz="1800" b="0" dirty="0">
                        <a:solidFill>
                          <a:srgbClr val="002060"/>
                        </a:solidFill>
                        <a:effectLst/>
                        <a:latin typeface="+mn-lt"/>
                        <a:ea typeface="Times New Roman" panose="02020603050405020304" pitchFamily="18" charset="0"/>
                        <a:cs typeface="Times New Roman" pitchFamily="18" charset="0"/>
                      </a:endParaRPr>
                    </a:p>
                  </a:txBody>
                  <a:tcPr marL="68580" marR="68580" marT="0" marB="0">
                    <a:solidFill>
                      <a:schemeClr val="accent3">
                        <a:lumMod val="20000"/>
                        <a:lumOff val="80000"/>
                      </a:schemeClr>
                    </a:solidFill>
                  </a:tcPr>
                </a:tc>
                <a:tc>
                  <a:txBody>
                    <a:bodyPr/>
                    <a:lstStyle/>
                    <a:p>
                      <a:pPr indent="20955" algn="ctr">
                        <a:lnSpc>
                          <a:spcPct val="115000"/>
                        </a:lnSpc>
                        <a:spcAft>
                          <a:spcPts val="600"/>
                        </a:spcAft>
                      </a:pPr>
                      <a:r>
                        <a:rPr lang="ru-RU" sz="1800" b="0" dirty="0">
                          <a:solidFill>
                            <a:srgbClr val="002060"/>
                          </a:solidFill>
                          <a:effectLst/>
                          <a:latin typeface="+mn-lt"/>
                          <a:cs typeface="Times New Roman" pitchFamily="18" charset="0"/>
                        </a:rPr>
                        <a:t>1×10</a:t>
                      </a:r>
                      <a:r>
                        <a:rPr lang="ru-RU" sz="1800" b="0" baseline="30000" dirty="0">
                          <a:solidFill>
                            <a:srgbClr val="002060"/>
                          </a:solidFill>
                          <a:effectLst/>
                          <a:latin typeface="+mn-lt"/>
                          <a:cs typeface="Times New Roman" pitchFamily="18" charset="0"/>
                        </a:rPr>
                        <a:t>-3</a:t>
                      </a:r>
                      <a:endParaRPr lang="ru-RU" sz="1800" b="0" dirty="0">
                        <a:solidFill>
                          <a:srgbClr val="002060"/>
                        </a:solidFill>
                        <a:effectLst/>
                        <a:latin typeface="+mn-lt"/>
                        <a:ea typeface="Times New Roman" panose="02020603050405020304" pitchFamily="18" charset="0"/>
                        <a:cs typeface="Times New Roman"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981730343"/>
                  </a:ext>
                </a:extLst>
              </a:tr>
            </a:tbl>
          </a:graphicData>
        </a:graphic>
      </p:graphicFrame>
      <p:sp>
        <p:nvSpPr>
          <p:cNvPr id="7" name="TextBox 6">
            <a:extLst>
              <a:ext uri="{FF2B5EF4-FFF2-40B4-BE49-F238E27FC236}">
                <a16:creationId xmlns:a16="http://schemas.microsoft.com/office/drawing/2014/main" id="{B4F28E09-9D4E-4C62-9199-FF8D874E0909}"/>
              </a:ext>
            </a:extLst>
          </p:cNvPr>
          <p:cNvSpPr txBox="1"/>
          <p:nvPr/>
        </p:nvSpPr>
        <p:spPr>
          <a:xfrm>
            <a:off x="365759" y="4809448"/>
            <a:ext cx="7374076" cy="369332"/>
          </a:xfrm>
          <a:prstGeom prst="rect">
            <a:avLst/>
          </a:prstGeom>
          <a:solidFill>
            <a:schemeClr val="accent3">
              <a:lumMod val="20000"/>
              <a:lumOff val="80000"/>
            </a:schemeClr>
          </a:solidFill>
        </p:spPr>
        <p:txBody>
          <a:bodyPr wrap="square">
            <a:spAutoFit/>
          </a:bodyPr>
          <a:lstStyle/>
          <a:p>
            <a:pPr algn="ctr"/>
            <a:r>
              <a:rPr lang="en-US" b="1" dirty="0">
                <a:solidFill>
                  <a:srgbClr val="002060"/>
                </a:solidFill>
                <a:ea typeface="Times New Roman" panose="02020603050405020304" pitchFamily="18" charset="0"/>
              </a:rPr>
              <a:t>Main characteristics of the RF power supply system</a:t>
            </a:r>
            <a:endParaRPr lang="ru-RU" b="1" dirty="0">
              <a:solidFill>
                <a:srgbClr val="002060"/>
              </a:solidFill>
            </a:endParaRPr>
          </a:p>
        </p:txBody>
      </p:sp>
    </p:spTree>
    <p:extLst>
      <p:ext uri="{BB962C8B-B14F-4D97-AF65-F5344CB8AC3E}">
        <p14:creationId xmlns:p14="http://schemas.microsoft.com/office/powerpoint/2010/main" val="228259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E8F487-D065-458B-A171-AAD9C10B45AB}"/>
              </a:ext>
            </a:extLst>
          </p:cNvPr>
          <p:cNvSpPr>
            <a:spLocks noGrp="1"/>
          </p:cNvSpPr>
          <p:nvPr>
            <p:ph type="title"/>
          </p:nvPr>
        </p:nvSpPr>
        <p:spPr>
          <a:xfrm>
            <a:off x="570033" y="248268"/>
            <a:ext cx="8613909" cy="907084"/>
          </a:xfrm>
        </p:spPr>
        <p:txBody>
          <a:bodyPr/>
          <a:lstStyle/>
          <a:p>
            <a:pPr algn="ctr"/>
            <a:r>
              <a:rPr lang="en-US" dirty="0">
                <a:solidFill>
                  <a:srgbClr val="0070C0"/>
                </a:solidFill>
                <a:latin typeface="+mn-lt"/>
                <a:cs typeface="Times New Roman" panose="02020603050405020304" pitchFamily="18" charset="0"/>
              </a:rPr>
              <a:t>Vacuum chamber</a:t>
            </a:r>
            <a:endParaRPr lang="ru-RU" dirty="0">
              <a:solidFill>
                <a:srgbClr val="0070C0"/>
              </a:solidFill>
              <a:latin typeface="+mn-lt"/>
              <a:cs typeface="Times New Roman" panose="02020603050405020304" pitchFamily="18" charset="0"/>
            </a:endParaRPr>
          </a:p>
        </p:txBody>
      </p:sp>
      <p:sp>
        <p:nvSpPr>
          <p:cNvPr id="3" name="Номер слайда 2">
            <a:extLst>
              <a:ext uri="{FF2B5EF4-FFF2-40B4-BE49-F238E27FC236}">
                <a16:creationId xmlns:a16="http://schemas.microsoft.com/office/drawing/2014/main" id="{0FA43AAF-8289-47AB-9092-815BB18F788E}"/>
              </a:ext>
            </a:extLst>
          </p:cNvPr>
          <p:cNvSpPr>
            <a:spLocks noGrp="1"/>
          </p:cNvSpPr>
          <p:nvPr>
            <p:ph type="sldNum" sz="quarter" idx="10"/>
          </p:nvPr>
        </p:nvSpPr>
        <p:spPr bwMode="auto">
          <a:xfrm>
            <a:off x="11352715" y="6414243"/>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12</a:t>
            </a:fld>
            <a:endParaRPr lang="ru-RU" dirty="0"/>
          </a:p>
        </p:txBody>
      </p:sp>
      <p:sp>
        <p:nvSpPr>
          <p:cNvPr id="4" name="Прямоугольник 3"/>
          <p:cNvSpPr/>
          <p:nvPr/>
        </p:nvSpPr>
        <p:spPr>
          <a:xfrm>
            <a:off x="341289" y="1345156"/>
            <a:ext cx="11127347" cy="1200329"/>
          </a:xfrm>
          <a:prstGeom prst="rect">
            <a:avLst/>
          </a:prstGeom>
          <a:solidFill>
            <a:schemeClr val="accent3">
              <a:lumMod val="20000"/>
              <a:lumOff val="80000"/>
            </a:schemeClr>
          </a:solidFill>
        </p:spPr>
        <p:txBody>
          <a:bodyPr wrap="square">
            <a:spAutoFit/>
          </a:bodyPr>
          <a:lstStyle/>
          <a:p>
            <a:r>
              <a:rPr lang="en-US" dirty="0">
                <a:solidFill>
                  <a:srgbClr val="002060"/>
                </a:solidFill>
                <a:cs typeface="Times New Roman" pitchFamily="18" charset="0"/>
              </a:rPr>
              <a:t>The working vacuum is 10</a:t>
            </a:r>
            <a:r>
              <a:rPr lang="en-US" baseline="30000" dirty="0">
                <a:solidFill>
                  <a:srgbClr val="002060"/>
                </a:solidFill>
                <a:cs typeface="Times New Roman" pitchFamily="18" charset="0"/>
              </a:rPr>
              <a:t>-7</a:t>
            </a:r>
            <a:r>
              <a:rPr lang="en-US" dirty="0">
                <a:solidFill>
                  <a:srgbClr val="002060"/>
                </a:solidFill>
                <a:cs typeface="Times New Roman" pitchFamily="18" charset="0"/>
              </a:rPr>
              <a:t> </a:t>
            </a:r>
            <a:r>
              <a:rPr lang="en-US" dirty="0" err="1">
                <a:solidFill>
                  <a:srgbClr val="002060"/>
                </a:solidFill>
                <a:cs typeface="Times New Roman" pitchFamily="18" charset="0"/>
              </a:rPr>
              <a:t>Torr</a:t>
            </a:r>
            <a:r>
              <a:rPr lang="en-US" dirty="0">
                <a:solidFill>
                  <a:srgbClr val="002060"/>
                </a:solidFill>
                <a:cs typeface="Times New Roman" pitchFamily="18" charset="0"/>
              </a:rPr>
              <a:t>.</a:t>
            </a:r>
          </a:p>
          <a:p>
            <a:endParaRPr lang="en-US" dirty="0">
              <a:solidFill>
                <a:srgbClr val="002060"/>
              </a:solidFill>
              <a:cs typeface="Times New Roman" pitchFamily="18" charset="0"/>
            </a:endParaRPr>
          </a:p>
          <a:p>
            <a:r>
              <a:rPr lang="en-US" dirty="0">
                <a:solidFill>
                  <a:srgbClr val="002060"/>
                </a:solidFill>
                <a:cs typeface="Times New Roman" pitchFamily="18" charset="0"/>
              </a:rPr>
              <a:t>The vacuum chamber consists of a titanium body and two covers, which are used as pole tips of the magnet.</a:t>
            </a:r>
            <a:endParaRPr lang="ru-RU" dirty="0">
              <a:solidFill>
                <a:srgbClr val="002060"/>
              </a:solidFill>
              <a:cs typeface="Times New Roman" pitchFamily="18" charset="0"/>
            </a:endParaRPr>
          </a:p>
        </p:txBody>
      </p:sp>
      <p:pic>
        <p:nvPicPr>
          <p:cNvPr id="16" name="Рисунок 15">
            <a:extLst>
              <a:ext uri="{FF2B5EF4-FFF2-40B4-BE49-F238E27FC236}">
                <a16:creationId xmlns:a16="http://schemas.microsoft.com/office/drawing/2014/main" id="{9DB7D26C-A4BB-4B0B-B633-7DE115FCAE51}"/>
              </a:ext>
            </a:extLst>
          </p:cNvPr>
          <p:cNvPicPr>
            <a:picLocks noChangeAspect="1"/>
          </p:cNvPicPr>
          <p:nvPr/>
        </p:nvPicPr>
        <p:blipFill>
          <a:blip r:embed="rId2" cstate="print"/>
          <a:stretch>
            <a:fillRect/>
          </a:stretch>
        </p:blipFill>
        <p:spPr>
          <a:xfrm>
            <a:off x="391096" y="2735289"/>
            <a:ext cx="5317140" cy="3072405"/>
          </a:xfrm>
          <a:prstGeom prst="rect">
            <a:avLst/>
          </a:prstGeom>
        </p:spPr>
      </p:pic>
      <p:pic>
        <p:nvPicPr>
          <p:cNvPr id="19" name="Рисунок 18">
            <a:extLst>
              <a:ext uri="{FF2B5EF4-FFF2-40B4-BE49-F238E27FC236}">
                <a16:creationId xmlns:a16="http://schemas.microsoft.com/office/drawing/2014/main" id="{855994F8-F3A3-43A9-8C2B-23C97A4C5D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256" r="420" b="4895"/>
          <a:stretch/>
        </p:blipFill>
        <p:spPr>
          <a:xfrm>
            <a:off x="5552787" y="2730712"/>
            <a:ext cx="6015631" cy="2747299"/>
          </a:xfrm>
          <a:prstGeom prst="rect">
            <a:avLst/>
          </a:prstGeom>
        </p:spPr>
      </p:pic>
      <p:sp>
        <p:nvSpPr>
          <p:cNvPr id="20" name="TextBox 19">
            <a:extLst>
              <a:ext uri="{FF2B5EF4-FFF2-40B4-BE49-F238E27FC236}">
                <a16:creationId xmlns:a16="http://schemas.microsoft.com/office/drawing/2014/main" id="{E9244038-F385-4395-97CB-5A5984A986B3}"/>
              </a:ext>
            </a:extLst>
          </p:cNvPr>
          <p:cNvSpPr txBox="1"/>
          <p:nvPr/>
        </p:nvSpPr>
        <p:spPr>
          <a:xfrm>
            <a:off x="6483766" y="5477884"/>
            <a:ext cx="4599204" cy="584775"/>
          </a:xfrm>
          <a:prstGeom prst="rect">
            <a:avLst/>
          </a:prstGeom>
          <a:solidFill>
            <a:schemeClr val="accent3">
              <a:lumMod val="20000"/>
              <a:lumOff val="80000"/>
            </a:schemeClr>
          </a:solidFill>
        </p:spPr>
        <p:txBody>
          <a:bodyPr wrap="square" rtlCol="0">
            <a:spAutoFit/>
          </a:bodyPr>
          <a:lstStyle/>
          <a:p>
            <a:pPr algn="ctr"/>
            <a:r>
              <a:rPr lang="en-US" sz="1600" dirty="0">
                <a:solidFill>
                  <a:srgbClr val="002060"/>
                </a:solidFill>
                <a:cs typeface="Times New Roman" panose="02020603050405020304" pitchFamily="18" charset="0"/>
              </a:rPr>
              <a:t>3D model of a electromagnetic with a vacuum chamber installed</a:t>
            </a:r>
            <a:endParaRPr lang="ru-RU" sz="1600" dirty="0">
              <a:solidFill>
                <a:srgbClr val="002060"/>
              </a:solidFill>
              <a:cs typeface="Times New Roman" panose="02020603050405020304" pitchFamily="18" charset="0"/>
            </a:endParaRPr>
          </a:p>
        </p:txBody>
      </p:sp>
      <p:sp>
        <p:nvSpPr>
          <p:cNvPr id="12" name="TextBox 11">
            <a:extLst>
              <a:ext uri="{FF2B5EF4-FFF2-40B4-BE49-F238E27FC236}">
                <a16:creationId xmlns:a16="http://schemas.microsoft.com/office/drawing/2014/main" id="{E9244038-F385-4395-97CB-5A5984A986B3}"/>
              </a:ext>
            </a:extLst>
          </p:cNvPr>
          <p:cNvSpPr txBox="1"/>
          <p:nvPr/>
        </p:nvSpPr>
        <p:spPr>
          <a:xfrm>
            <a:off x="1707055" y="5431717"/>
            <a:ext cx="2551468" cy="338554"/>
          </a:xfrm>
          <a:prstGeom prst="rect">
            <a:avLst/>
          </a:prstGeom>
          <a:solidFill>
            <a:schemeClr val="accent3">
              <a:lumMod val="20000"/>
              <a:lumOff val="80000"/>
            </a:schemeClr>
          </a:solidFill>
        </p:spPr>
        <p:txBody>
          <a:bodyPr wrap="none" rtlCol="0">
            <a:spAutoFit/>
          </a:bodyPr>
          <a:lstStyle/>
          <a:p>
            <a:r>
              <a:rPr lang="en-US" sz="1600" dirty="0">
                <a:solidFill>
                  <a:srgbClr val="002060"/>
                </a:solidFill>
                <a:cs typeface="Times New Roman" panose="02020603050405020304" pitchFamily="18" charset="0"/>
              </a:rPr>
              <a:t>Vacuum chamber housing</a:t>
            </a:r>
            <a:endParaRPr lang="ru-RU" sz="16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4003532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301" y="153605"/>
            <a:ext cx="8613909" cy="907084"/>
          </a:xfrm>
        </p:spPr>
        <p:txBody>
          <a:bodyPr/>
          <a:lstStyle/>
          <a:p>
            <a:pPr algn="ctr"/>
            <a:r>
              <a:rPr lang="en-US" dirty="0">
                <a:solidFill>
                  <a:srgbClr val="0070C0"/>
                </a:solidFill>
                <a:cs typeface="Times New Roman" pitchFamily="18" charset="0"/>
              </a:rPr>
              <a:t>Upper girder lifting system</a:t>
            </a:r>
            <a:endParaRPr lang="ru-RU" dirty="0">
              <a:solidFill>
                <a:srgbClr val="0070C0"/>
              </a:solidFill>
              <a:cs typeface="Times New Roman" pitchFamily="18" charset="0"/>
            </a:endParaRPr>
          </a:p>
        </p:txBody>
      </p:sp>
      <p:sp>
        <p:nvSpPr>
          <p:cNvPr id="3" name="Номер слайда 2"/>
          <p:cNvSpPr>
            <a:spLocks noGrp="1"/>
          </p:cNvSpPr>
          <p:nvPr>
            <p:ph type="sldNum" sz="quarter" idx="10"/>
          </p:nvPr>
        </p:nvSpPr>
        <p:spPr bwMode="auto">
          <a:xfrm>
            <a:off x="11204302"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13</a:t>
            </a:fld>
            <a:endParaRPr lang="ru-RU" dirty="0"/>
          </a:p>
        </p:txBody>
      </p:sp>
      <p:sp>
        <p:nvSpPr>
          <p:cNvPr id="4" name="Прямоугольник 3"/>
          <p:cNvSpPr/>
          <p:nvPr/>
        </p:nvSpPr>
        <p:spPr>
          <a:xfrm>
            <a:off x="341290" y="5148758"/>
            <a:ext cx="10863012" cy="923330"/>
          </a:xfrm>
          <a:prstGeom prst="rect">
            <a:avLst/>
          </a:prstGeom>
          <a:solidFill>
            <a:schemeClr val="accent3">
              <a:lumMod val="20000"/>
              <a:lumOff val="80000"/>
            </a:schemeClr>
          </a:solidFill>
        </p:spPr>
        <p:txBody>
          <a:bodyPr wrap="square">
            <a:spAutoFit/>
          </a:bodyPr>
          <a:lstStyle/>
          <a:p>
            <a:pPr algn="just"/>
            <a:r>
              <a:rPr lang="en-US" dirty="0">
                <a:solidFill>
                  <a:srgbClr val="002060"/>
                </a:solidFill>
                <a:cs typeface="Times New Roman" pitchFamily="18" charset="0"/>
              </a:rPr>
              <a:t>The electromagnet is equipped with an electromechanical lifting system of the upper half-frame with a load capacity of at least 350 tons. The electric drive of the lifting mechanism must ensure smooth movement of the upper half-frame along four guides to a height of at least 800 mm.</a:t>
            </a:r>
            <a:endParaRPr lang="ru-RU" dirty="0">
              <a:solidFill>
                <a:srgbClr val="002060"/>
              </a:solidFill>
              <a:cs typeface="Times New Roman" pitchFamily="18" charset="0"/>
            </a:endParaRPr>
          </a:p>
        </p:txBody>
      </p:sp>
      <p:pic>
        <p:nvPicPr>
          <p:cNvPr id="5" name="Рисунок 4">
            <a:extLst>
              <a:ext uri="{FF2B5EF4-FFF2-40B4-BE49-F238E27FC236}">
                <a16:creationId xmlns:a16="http://schemas.microsoft.com/office/drawing/2014/main" id="{DEDA6C45-9569-4223-8646-B4A6F2989700}"/>
              </a:ext>
            </a:extLst>
          </p:cNvPr>
          <p:cNvPicPr/>
          <p:nvPr/>
        </p:nvPicPr>
        <p:blipFill>
          <a:blip r:embed="rId2" cstate="print">
            <a:clrChange>
              <a:clrFrom>
                <a:srgbClr val="9D9CA2"/>
              </a:clrFrom>
              <a:clrTo>
                <a:srgbClr val="9D9CA2">
                  <a:alpha val="0"/>
                </a:srgbClr>
              </a:clrTo>
            </a:clrChange>
            <a:lum bright="30000"/>
            <a:extLst>
              <a:ext uri="{28A0092B-C50C-407E-A947-70E740481C1C}">
                <a14:useLocalDpi xmlns:a14="http://schemas.microsoft.com/office/drawing/2010/main" val="0"/>
              </a:ext>
            </a:extLst>
          </a:blip>
          <a:srcRect l="18599" t="12595" r="14976" b="10687"/>
          <a:stretch>
            <a:fillRect/>
          </a:stretch>
        </p:blipFill>
        <p:spPr>
          <a:xfrm flipH="1">
            <a:off x="2777004" y="1196752"/>
            <a:ext cx="5832648" cy="3600400"/>
          </a:xfrm>
          <a:prstGeom prst="rect">
            <a:avLst/>
          </a:prstGeom>
        </p:spPr>
      </p:pic>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9049" t="8050" b="1273"/>
          <a:stretch/>
        </p:blipFill>
        <p:spPr>
          <a:xfrm>
            <a:off x="2400684" y="1060689"/>
            <a:ext cx="6585288" cy="40109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614" y="219766"/>
            <a:ext cx="8613909" cy="907084"/>
          </a:xfrm>
        </p:spPr>
        <p:txBody>
          <a:bodyPr/>
          <a:lstStyle/>
          <a:p>
            <a:pPr algn="ctr"/>
            <a:r>
              <a:rPr lang="en-US" dirty="0">
                <a:solidFill>
                  <a:srgbClr val="0070C0"/>
                </a:solidFill>
                <a:cs typeface="Times New Roman" pitchFamily="18" charset="0"/>
              </a:rPr>
              <a:t>Device for releasing a beam from a cyclotron</a:t>
            </a:r>
            <a:endParaRPr lang="ru-RU" dirty="0">
              <a:solidFill>
                <a:srgbClr val="0070C0"/>
              </a:solidFill>
              <a:cs typeface="Times New Roman" pitchFamily="18" charset="0"/>
            </a:endParaRPr>
          </a:p>
        </p:txBody>
      </p:sp>
      <p:sp>
        <p:nvSpPr>
          <p:cNvPr id="3" name="Номер слайда 2"/>
          <p:cNvSpPr>
            <a:spLocks noGrp="1"/>
          </p:cNvSpPr>
          <p:nvPr>
            <p:ph type="sldNum" sz="quarter" idx="10"/>
          </p:nvPr>
        </p:nvSpPr>
        <p:spPr bwMode="auto">
          <a:xfrm>
            <a:off x="11090108" y="6393951"/>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14</a:t>
            </a:fld>
            <a:endParaRPr lang="ru-RU" dirty="0"/>
          </a:p>
        </p:txBody>
      </p:sp>
      <p:sp>
        <p:nvSpPr>
          <p:cNvPr id="4" name="Прямоугольник 3"/>
          <p:cNvSpPr/>
          <p:nvPr/>
        </p:nvSpPr>
        <p:spPr>
          <a:xfrm>
            <a:off x="1728186" y="3907682"/>
            <a:ext cx="7776864" cy="461665"/>
          </a:xfrm>
          <a:prstGeom prst="rect">
            <a:avLst/>
          </a:prstGeom>
          <a:solidFill>
            <a:schemeClr val="accent3">
              <a:lumMod val="20000"/>
              <a:lumOff val="80000"/>
            </a:schemeClr>
          </a:solidFill>
        </p:spPr>
        <p:txBody>
          <a:bodyPr wrap="square">
            <a:spAutoFit/>
          </a:bodyPr>
          <a:lstStyle/>
          <a:p>
            <a:pPr algn="ctr">
              <a:lnSpc>
                <a:spcPct val="150000"/>
              </a:lnSpc>
              <a:spcBef>
                <a:spcPts val="600"/>
              </a:spcBef>
              <a:tabLst>
                <a:tab pos="1260475" algn="l"/>
              </a:tabLst>
            </a:pPr>
            <a:r>
              <a:rPr lang="en-US" sz="1600" dirty="0">
                <a:solidFill>
                  <a:srgbClr val="002060"/>
                </a:solidFill>
                <a:ea typeface="Times New Roman" panose="02020603050405020304" pitchFamily="18" charset="0"/>
              </a:rPr>
              <a:t>3D model of the electrostatic deflector</a:t>
            </a:r>
            <a:endParaRPr lang="ru-RU" sz="1600" b="1" dirty="0">
              <a:solidFill>
                <a:srgbClr val="002060"/>
              </a:solidFill>
              <a:ea typeface="Times New Roman" panose="02020603050405020304" pitchFamily="18" charset="0"/>
            </a:endParaRPr>
          </a:p>
        </p:txBody>
      </p:sp>
      <p:graphicFrame>
        <p:nvGraphicFramePr>
          <p:cNvPr id="10" name="Таблица 9"/>
          <p:cNvGraphicFramePr>
            <a:graphicFrameLocks noGrp="1"/>
          </p:cNvGraphicFramePr>
          <p:nvPr/>
        </p:nvGraphicFramePr>
        <p:xfrm>
          <a:off x="1034980" y="4783583"/>
          <a:ext cx="9264580" cy="829426"/>
        </p:xfrm>
        <a:graphic>
          <a:graphicData uri="http://schemas.openxmlformats.org/drawingml/2006/table">
            <a:tbl>
              <a:tblPr firstRow="1" firstCol="1" lastRow="1" lastCol="1" bandRow="1" bandCol="1">
                <a:tableStyleId>{5C22544A-7EE6-4342-B048-85BDC9FD1C3A}</a:tableStyleId>
              </a:tblPr>
              <a:tblGrid>
                <a:gridCol w="6702035">
                  <a:extLst>
                    <a:ext uri="{9D8B030D-6E8A-4147-A177-3AD203B41FA5}">
                      <a16:colId xmlns:a16="http://schemas.microsoft.com/office/drawing/2014/main" val="20000"/>
                    </a:ext>
                  </a:extLst>
                </a:gridCol>
                <a:gridCol w="2562545">
                  <a:extLst>
                    <a:ext uri="{9D8B030D-6E8A-4147-A177-3AD203B41FA5}">
                      <a16:colId xmlns:a16="http://schemas.microsoft.com/office/drawing/2014/main" val="20001"/>
                    </a:ext>
                  </a:extLst>
                </a:gridCol>
              </a:tblGrid>
              <a:tr h="280786">
                <a:tc gridSpan="2">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800" dirty="0">
                          <a:solidFill>
                            <a:srgbClr val="002060"/>
                          </a:solidFill>
                          <a:cs typeface="Times New Roman" panose="02020603050405020304" pitchFamily="18" charset="0"/>
                        </a:rPr>
                        <a:t>The main parameters of the deflector</a:t>
                      </a:r>
                      <a:endParaRPr lang="ru-RU" sz="1800" dirty="0">
                        <a:solidFill>
                          <a:srgbClr val="002060"/>
                        </a:solidFill>
                        <a:cs typeface="Times New Roman" panose="02020603050405020304" pitchFamily="18" charset="0"/>
                      </a:endParaRPr>
                    </a:p>
                  </a:txBody>
                  <a:tcPr marL="68580" marR="68580" marT="0" marB="0">
                    <a:solidFill>
                      <a:schemeClr val="accent3">
                        <a:lumMod val="20000"/>
                        <a:lumOff val="80000"/>
                      </a:schemeClr>
                    </a:solidFill>
                  </a:tcPr>
                </a:tc>
                <a:tc hMerge="1">
                  <a:txBody>
                    <a:bodyPr/>
                    <a:lstStyle/>
                    <a:p>
                      <a:pPr algn="ctr">
                        <a:spcBef>
                          <a:spcPts val="600"/>
                        </a:spcBef>
                        <a:spcAft>
                          <a:spcPts val="600"/>
                        </a:spcAft>
                      </a:pPr>
                      <a:endParaRPr lang="ru-RU" sz="1600" b="0" baseline="30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algn="l">
                        <a:spcBef>
                          <a:spcPts val="600"/>
                        </a:spcBef>
                        <a:spcAft>
                          <a:spcPts val="600"/>
                        </a:spcAft>
                      </a:pPr>
                      <a:r>
                        <a:rPr lang="en-US" sz="1800" b="0" dirty="0">
                          <a:solidFill>
                            <a:srgbClr val="002060"/>
                          </a:solidFill>
                          <a:effectLst/>
                          <a:latin typeface="+mn-lt"/>
                          <a:ea typeface="Times New Roman" panose="02020603050405020304" pitchFamily="18" charset="0"/>
                          <a:cs typeface="Times New Roman" panose="02020603050405020304" pitchFamily="18" charset="0"/>
                        </a:rPr>
                        <a:t>Angle length of the electrostatic deflector</a:t>
                      </a:r>
                      <a:endParaRPr lang="ru-RU" sz="1800" b="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Bef>
                          <a:spcPts val="600"/>
                        </a:spcBef>
                        <a:spcAft>
                          <a:spcPts val="600"/>
                        </a:spcAft>
                      </a:pPr>
                      <a:r>
                        <a:rPr lang="ru-RU" sz="1800" b="0" dirty="0">
                          <a:solidFill>
                            <a:srgbClr val="002060"/>
                          </a:solidFill>
                          <a:effectLst/>
                          <a:latin typeface="+mn-lt"/>
                          <a:ea typeface="Times New Roman" panose="02020603050405020304" pitchFamily="18" charset="0"/>
                          <a:cs typeface="Times New Roman" panose="02020603050405020304" pitchFamily="18" charset="0"/>
                        </a:rPr>
                        <a:t>3</a:t>
                      </a:r>
                      <a:r>
                        <a:rPr lang="en-US" sz="1800" b="0" dirty="0">
                          <a:solidFill>
                            <a:srgbClr val="002060"/>
                          </a:solidFill>
                          <a:effectLst/>
                          <a:latin typeface="+mn-lt"/>
                          <a:ea typeface="Times New Roman" panose="02020603050405020304" pitchFamily="18" charset="0"/>
                          <a:cs typeface="Times New Roman" panose="02020603050405020304" pitchFamily="18" charset="0"/>
                        </a:rPr>
                        <a:t>7</a:t>
                      </a:r>
                      <a:r>
                        <a:rPr lang="ru-RU" sz="1800" b="0" baseline="30000" dirty="0">
                          <a:solidFill>
                            <a:srgbClr val="002060"/>
                          </a:solidFill>
                          <a:effectLst/>
                          <a:latin typeface="+mn-lt"/>
                          <a:ea typeface="Times New Roman" panose="02020603050405020304" pitchFamily="18" charset="0"/>
                          <a:cs typeface="Times New Roman" panose="02020603050405020304" pitchFamily="18" charset="0"/>
                        </a:rPr>
                        <a:t>0</a:t>
                      </a:r>
                    </a:p>
                  </a:txBody>
                  <a:tcPr marL="68580" marR="68580" marT="0" marB="0">
                    <a:solidFill>
                      <a:schemeClr val="accent3">
                        <a:lumMod val="20000"/>
                        <a:lumOff val="80000"/>
                      </a:schemeClr>
                    </a:solidFill>
                  </a:tcPr>
                </a:tc>
                <a:extLst>
                  <a:ext uri="{0D108BD9-81ED-4DB2-BD59-A6C34878D82A}">
                    <a16:rowId xmlns:a16="http://schemas.microsoft.com/office/drawing/2014/main" val="10000"/>
                  </a:ext>
                </a:extLst>
              </a:tr>
              <a:tr h="0">
                <a:tc>
                  <a:txBody>
                    <a:bodyPr/>
                    <a:lstStyle/>
                    <a:p>
                      <a:pPr algn="l">
                        <a:spcBef>
                          <a:spcPts val="600"/>
                        </a:spcBef>
                        <a:spcAft>
                          <a:spcPts val="600"/>
                        </a:spcAft>
                      </a:pPr>
                      <a:r>
                        <a:rPr lang="en-US" sz="1800" b="0" dirty="0">
                          <a:solidFill>
                            <a:srgbClr val="002060"/>
                          </a:solidFill>
                          <a:effectLst/>
                          <a:latin typeface="+mn-lt"/>
                          <a:cs typeface="Times New Roman" panose="02020603050405020304" pitchFamily="18" charset="0"/>
                        </a:rPr>
                        <a:t>Potential on the high-voltage plate</a:t>
                      </a:r>
                      <a:endParaRPr lang="ru-RU" sz="1800" b="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Bef>
                          <a:spcPts val="600"/>
                        </a:spcBef>
                        <a:spcAft>
                          <a:spcPts val="600"/>
                        </a:spcAft>
                      </a:pPr>
                      <a:r>
                        <a:rPr lang="ru-RU" sz="1800" b="0" dirty="0">
                          <a:solidFill>
                            <a:srgbClr val="002060"/>
                          </a:solidFill>
                          <a:effectLst/>
                          <a:latin typeface="+mn-lt"/>
                          <a:cs typeface="Times New Roman" panose="02020603050405020304" pitchFamily="18" charset="0"/>
                        </a:rPr>
                        <a:t>~100 </a:t>
                      </a:r>
                      <a:r>
                        <a:rPr lang="en-US" sz="1800" b="0" dirty="0">
                          <a:solidFill>
                            <a:srgbClr val="002060"/>
                          </a:solidFill>
                          <a:effectLst/>
                          <a:latin typeface="+mn-lt"/>
                          <a:cs typeface="Times New Roman" panose="02020603050405020304" pitchFamily="18" charset="0"/>
                        </a:rPr>
                        <a:t>kV</a:t>
                      </a:r>
                      <a:endParaRPr lang="ru-RU" sz="1800" b="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6" name="Рисунок 5">
            <a:extLst>
              <a:ext uri="{FF2B5EF4-FFF2-40B4-BE49-F238E27FC236}">
                <a16:creationId xmlns:a16="http://schemas.microsoft.com/office/drawing/2014/main" id="{9F9DBDD2-1DBC-416A-B342-B7DC34C89D90}"/>
              </a:ext>
            </a:extLst>
          </p:cNvPr>
          <p:cNvPicPr>
            <a:picLocks noChangeAspect="1"/>
          </p:cNvPicPr>
          <p:nvPr/>
        </p:nvPicPr>
        <p:blipFill>
          <a:blip r:embed="rId2" cstate="print"/>
          <a:stretch>
            <a:fillRect/>
          </a:stretch>
        </p:blipFill>
        <p:spPr>
          <a:xfrm>
            <a:off x="3176936" y="1143000"/>
            <a:ext cx="4537789" cy="2652707"/>
          </a:xfrm>
          <a:prstGeom prst="rect">
            <a:avLst/>
          </a:prstGeom>
        </p:spPr>
      </p:pic>
    </p:spTree>
    <p:extLst>
      <p:ext uri="{BB962C8B-B14F-4D97-AF65-F5344CB8AC3E}">
        <p14:creationId xmlns:p14="http://schemas.microsoft.com/office/powerpoint/2010/main" val="326560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50E3FB-3FC1-4632-99D7-4128527E30F0}"/>
              </a:ext>
            </a:extLst>
          </p:cNvPr>
          <p:cNvSpPr>
            <a:spLocks noGrp="1"/>
          </p:cNvSpPr>
          <p:nvPr>
            <p:ph type="title"/>
          </p:nvPr>
        </p:nvSpPr>
        <p:spPr>
          <a:xfrm>
            <a:off x="586413" y="354240"/>
            <a:ext cx="8613909" cy="907084"/>
          </a:xfrm>
        </p:spPr>
        <p:txBody>
          <a:bodyPr/>
          <a:lstStyle/>
          <a:p>
            <a:pPr algn="ctr"/>
            <a:r>
              <a:rPr lang="en-US" dirty="0">
                <a:solidFill>
                  <a:srgbClr val="0070C0"/>
                </a:solidFill>
                <a:cs typeface="Times New Roman" panose="02020603050405020304" pitchFamily="18" charset="0"/>
              </a:rPr>
              <a:t>Beam release</a:t>
            </a:r>
            <a:endParaRPr lang="ru-RU" dirty="0">
              <a:solidFill>
                <a:srgbClr val="0070C0"/>
              </a:solidFill>
              <a:cs typeface="Times New Roman" panose="02020603050405020304" pitchFamily="18" charset="0"/>
            </a:endParaRPr>
          </a:p>
        </p:txBody>
      </p:sp>
      <p:sp>
        <p:nvSpPr>
          <p:cNvPr id="3" name="Номер слайда 2">
            <a:extLst>
              <a:ext uri="{FF2B5EF4-FFF2-40B4-BE49-F238E27FC236}">
                <a16:creationId xmlns:a16="http://schemas.microsoft.com/office/drawing/2014/main" id="{9E6FE968-8E0B-4DDF-AA83-C0F738162A39}"/>
              </a:ext>
            </a:extLst>
          </p:cNvPr>
          <p:cNvSpPr>
            <a:spLocks noGrp="1"/>
          </p:cNvSpPr>
          <p:nvPr>
            <p:ph type="sldNum" sz="quarter" idx="10"/>
          </p:nvPr>
        </p:nvSpPr>
        <p:spPr bwMode="auto">
          <a:xfrm>
            <a:off x="11258329"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15</a:t>
            </a:fld>
            <a:endParaRPr lang="ru-RU" dirty="0"/>
          </a:p>
        </p:txBody>
      </p:sp>
      <p:pic>
        <p:nvPicPr>
          <p:cNvPr id="5" name="Рисунок 4">
            <a:extLst>
              <a:ext uri="{FF2B5EF4-FFF2-40B4-BE49-F238E27FC236}">
                <a16:creationId xmlns:a16="http://schemas.microsoft.com/office/drawing/2014/main" id="{54B83079-C8D6-4B46-B956-639219D2D01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83022" y="1383516"/>
            <a:ext cx="6141803" cy="4354700"/>
          </a:xfrm>
          <a:prstGeom prst="rect">
            <a:avLst/>
          </a:prstGeom>
        </p:spPr>
      </p:pic>
      <p:sp>
        <p:nvSpPr>
          <p:cNvPr id="7" name="TextBox 6">
            <a:extLst>
              <a:ext uri="{FF2B5EF4-FFF2-40B4-BE49-F238E27FC236}">
                <a16:creationId xmlns:a16="http://schemas.microsoft.com/office/drawing/2014/main" id="{9DC171DB-C385-4BB3-A30D-8C26296B006B}"/>
              </a:ext>
            </a:extLst>
          </p:cNvPr>
          <p:cNvSpPr txBox="1"/>
          <p:nvPr/>
        </p:nvSpPr>
        <p:spPr>
          <a:xfrm>
            <a:off x="7353702" y="2019844"/>
            <a:ext cx="4421986" cy="3293209"/>
          </a:xfrm>
          <a:prstGeom prst="rect">
            <a:avLst/>
          </a:prstGeom>
          <a:solidFill>
            <a:schemeClr val="accent3">
              <a:lumMod val="20000"/>
              <a:lumOff val="80000"/>
            </a:schemeClr>
          </a:solidFill>
        </p:spPr>
        <p:txBody>
          <a:bodyPr wrap="square">
            <a:spAutoFit/>
          </a:bodyPr>
          <a:lstStyle/>
          <a:p>
            <a:r>
              <a:rPr lang="en-US" sz="1600" b="1" u="sng" dirty="0">
                <a:solidFill>
                  <a:srgbClr val="002060"/>
                </a:solidFill>
                <a:ea typeface="Calibri" panose="020F0502020204030204" pitchFamily="34" charset="0"/>
                <a:cs typeface="Times New Roman" panose="02020603050405020304" pitchFamily="18" charset="0"/>
              </a:rPr>
              <a:t>As an example, the trajectory of the released ion beam</a:t>
            </a:r>
          </a:p>
          <a:p>
            <a:r>
              <a:rPr lang="ru-RU" sz="1600" b="1" dirty="0">
                <a:solidFill>
                  <a:srgbClr val="002060"/>
                </a:solidFill>
                <a:ea typeface="Calibri" panose="020F0502020204030204" pitchFamily="34" charset="0"/>
                <a:cs typeface="Times New Roman" panose="02020603050405020304" pitchFamily="18" charset="0"/>
              </a:rPr>
              <a:t> </a:t>
            </a:r>
          </a:p>
          <a:p>
            <a:r>
              <a:rPr lang="en-US" sz="1600" dirty="0">
                <a:solidFill>
                  <a:srgbClr val="002060"/>
                </a:solidFill>
                <a:ea typeface="Calibri" panose="020F0502020204030204" pitchFamily="34" charset="0"/>
                <a:cs typeface="Times New Roman" panose="02020603050405020304" pitchFamily="18" charset="0"/>
              </a:rPr>
              <a:t>Xenon-136 (+23) at the entrance to the ion pipeline of the cyclotron beam transportation system in the 330 </a:t>
            </a:r>
            <a:r>
              <a:rPr lang="en-US" sz="1600" dirty="0" err="1">
                <a:solidFill>
                  <a:srgbClr val="002060"/>
                </a:solidFill>
                <a:ea typeface="Calibri" panose="020F0502020204030204" pitchFamily="34" charset="0"/>
                <a:cs typeface="Times New Roman" panose="02020603050405020304" pitchFamily="18" charset="0"/>
              </a:rPr>
              <a:t>kA·turn</a:t>
            </a:r>
            <a:r>
              <a:rPr lang="en-US" sz="1600" dirty="0">
                <a:solidFill>
                  <a:srgbClr val="002060"/>
                </a:solidFill>
                <a:ea typeface="Calibri" panose="020F0502020204030204" pitchFamily="34" charset="0"/>
                <a:cs typeface="Times New Roman" panose="02020603050405020304" pitchFamily="18" charset="0"/>
              </a:rPr>
              <a:t>.</a:t>
            </a:r>
          </a:p>
          <a:p>
            <a:endParaRPr lang="ru-RU" sz="1600" dirty="0">
              <a:solidFill>
                <a:srgbClr val="002060"/>
              </a:solidFill>
              <a:ea typeface="Calibri" panose="020F0502020204030204" pitchFamily="34" charset="0"/>
              <a:cs typeface="Times New Roman" panose="02020603050405020304" pitchFamily="18" charset="0"/>
            </a:endParaRPr>
          </a:p>
          <a:p>
            <a:r>
              <a:rPr lang="en-US" sz="1600" b="1" dirty="0">
                <a:solidFill>
                  <a:srgbClr val="002060"/>
                </a:solidFill>
                <a:ea typeface="Calibri" panose="020F0502020204030204" pitchFamily="34" charset="0"/>
                <a:cs typeface="Times New Roman" panose="02020603050405020304" pitchFamily="18" charset="0"/>
              </a:rPr>
              <a:t>MK1 - </a:t>
            </a:r>
            <a:r>
              <a:rPr lang="en-US" sz="1600" dirty="0">
                <a:solidFill>
                  <a:srgbClr val="002060"/>
                </a:solidFill>
                <a:ea typeface="Calibri" panose="020F0502020204030204" pitchFamily="34" charset="0"/>
                <a:cs typeface="Times New Roman" panose="02020603050405020304" pitchFamily="18" charset="0"/>
              </a:rPr>
              <a:t>gradient corrector made of two ferromagnetic plates </a:t>
            </a:r>
          </a:p>
          <a:p>
            <a:r>
              <a:rPr lang="en-US" sz="1600" b="1" dirty="0">
                <a:solidFill>
                  <a:srgbClr val="002060"/>
                </a:solidFill>
                <a:ea typeface="Calibri" panose="020F0502020204030204" pitchFamily="34" charset="0"/>
                <a:cs typeface="Times New Roman" panose="02020603050405020304" pitchFamily="18" charset="0"/>
              </a:rPr>
              <a:t>MK2 – </a:t>
            </a:r>
            <a:r>
              <a:rPr lang="en-US" sz="1600" dirty="0">
                <a:solidFill>
                  <a:srgbClr val="002060"/>
                </a:solidFill>
                <a:ea typeface="Calibri" panose="020F0502020204030204" pitchFamily="34" charset="0"/>
                <a:cs typeface="Times New Roman" panose="02020603050405020304" pitchFamily="18" charset="0"/>
              </a:rPr>
              <a:t>radially - focusing magnetic channel made of permanent magnets </a:t>
            </a:r>
          </a:p>
          <a:p>
            <a:r>
              <a:rPr lang="en-US" sz="1600" b="1" dirty="0">
                <a:solidFill>
                  <a:srgbClr val="002060"/>
                </a:solidFill>
                <a:ea typeface="Calibri" panose="020F0502020204030204" pitchFamily="34" charset="0"/>
                <a:cs typeface="Times New Roman" panose="02020603050405020304" pitchFamily="18" charset="0"/>
              </a:rPr>
              <a:t>MK3 – </a:t>
            </a:r>
            <a:r>
              <a:rPr lang="en-US" sz="1600" dirty="0">
                <a:solidFill>
                  <a:srgbClr val="002060"/>
                </a:solidFill>
                <a:ea typeface="Calibri" panose="020F0502020204030204" pitchFamily="34" charset="0"/>
                <a:cs typeface="Times New Roman" panose="02020603050405020304" pitchFamily="18" charset="0"/>
              </a:rPr>
              <a:t>vertically - focusing magnetic channel made of permanent magnets</a:t>
            </a:r>
            <a:endParaRPr lang="ru-RU" sz="1600" dirty="0">
              <a:solidFill>
                <a:srgbClr val="002060"/>
              </a:solidFill>
              <a:cs typeface="Times New Roman" panose="02020603050405020304" pitchFamily="18" charset="0"/>
            </a:endParaRPr>
          </a:p>
        </p:txBody>
      </p:sp>
      <p:graphicFrame>
        <p:nvGraphicFramePr>
          <p:cNvPr id="9" name="Таблица 8">
            <a:extLst>
              <a:ext uri="{FF2B5EF4-FFF2-40B4-BE49-F238E27FC236}">
                <a16:creationId xmlns:a16="http://schemas.microsoft.com/office/drawing/2014/main" id="{F77E9A87-87E3-450A-932F-E7360A64C058}"/>
              </a:ext>
            </a:extLst>
          </p:cNvPr>
          <p:cNvGraphicFramePr>
            <a:graphicFrameLocks noGrp="1"/>
          </p:cNvGraphicFramePr>
          <p:nvPr>
            <p:extLst>
              <p:ext uri="{D42A27DB-BD31-4B8C-83A1-F6EECF244321}">
                <p14:modId xmlns:p14="http://schemas.microsoft.com/office/powerpoint/2010/main" val="3677219576"/>
              </p:ext>
            </p:extLst>
          </p:nvPr>
        </p:nvGraphicFramePr>
        <p:xfrm>
          <a:off x="2082844" y="5425439"/>
          <a:ext cx="6705021" cy="731520"/>
        </p:xfrm>
        <a:graphic>
          <a:graphicData uri="http://schemas.openxmlformats.org/drawingml/2006/table">
            <a:tbl>
              <a:tblPr firstRow="1" firstCol="1" lastRow="1" lastCol="1" bandRow="1" bandCol="1">
                <a:tableStyleId>{5C22544A-7EE6-4342-B048-85BDC9FD1C3A}</a:tableStyleId>
              </a:tblPr>
              <a:tblGrid>
                <a:gridCol w="4469543">
                  <a:extLst>
                    <a:ext uri="{9D8B030D-6E8A-4147-A177-3AD203B41FA5}">
                      <a16:colId xmlns:a16="http://schemas.microsoft.com/office/drawing/2014/main" val="20000"/>
                    </a:ext>
                  </a:extLst>
                </a:gridCol>
                <a:gridCol w="2235478">
                  <a:extLst>
                    <a:ext uri="{9D8B030D-6E8A-4147-A177-3AD203B41FA5}">
                      <a16:colId xmlns:a16="http://schemas.microsoft.com/office/drawing/2014/main" val="20001"/>
                    </a:ext>
                  </a:extLst>
                </a:gridCol>
              </a:tblGrid>
              <a:tr h="0">
                <a:tc gridSpan="2">
                  <a:txBody>
                    <a:bodyPr/>
                    <a:lstStyle/>
                    <a:p>
                      <a:pPr algn="ctr"/>
                      <a:r>
                        <a:rPr lang="en-US" sz="1600" dirty="0">
                          <a:solidFill>
                            <a:srgbClr val="002060"/>
                          </a:solidFill>
                          <a:latin typeface="+mn-lt"/>
                          <a:cs typeface="Times New Roman" panose="02020603050405020304" pitchFamily="18" charset="0"/>
                        </a:rPr>
                        <a:t>Parameters of the magnetic channel</a:t>
                      </a:r>
                      <a:endParaRPr lang="ru-RU" sz="1600" dirty="0">
                        <a:solidFill>
                          <a:srgbClr val="002060"/>
                        </a:solidFill>
                        <a:latin typeface="+mn-lt"/>
                        <a:cs typeface="Times New Roman" panose="02020603050405020304" pitchFamily="18" charset="0"/>
                      </a:endParaRPr>
                    </a:p>
                  </a:txBody>
                  <a:tcPr marL="68580" marR="68580" marT="0" marB="0">
                    <a:solidFill>
                      <a:schemeClr val="accent3">
                        <a:lumMod val="20000"/>
                        <a:lumOff val="80000"/>
                      </a:schemeClr>
                    </a:solidFill>
                  </a:tcPr>
                </a:tc>
                <a:tc hMerge="1">
                  <a:txBody>
                    <a:bodyPr/>
                    <a:lstStyle/>
                    <a:p>
                      <a:pPr algn="ctr">
                        <a:spcBef>
                          <a:spcPts val="600"/>
                        </a:spcBef>
                        <a:spcAft>
                          <a:spcPts val="600"/>
                        </a:spcAft>
                      </a:pPr>
                      <a:endParaRPr lang="ru-RU" sz="15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algn="ctr">
                        <a:spcBef>
                          <a:spcPts val="600"/>
                        </a:spcBef>
                        <a:spcAft>
                          <a:spcPts val="600"/>
                        </a:spcAft>
                      </a:pPr>
                      <a:r>
                        <a:rPr lang="en-US" sz="1600" b="0" dirty="0">
                          <a:solidFill>
                            <a:srgbClr val="002060"/>
                          </a:solidFill>
                          <a:effectLst/>
                          <a:latin typeface="+mn-lt"/>
                          <a:ea typeface="Times New Roman" panose="02020603050405020304" pitchFamily="18" charset="0"/>
                          <a:cs typeface="Times New Roman" panose="02020603050405020304" pitchFamily="18" charset="0"/>
                        </a:rPr>
                        <a:t>Magnetic channel length</a:t>
                      </a:r>
                      <a:endParaRPr lang="ru-RU" sz="1600" b="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Bef>
                          <a:spcPts val="600"/>
                        </a:spcBef>
                        <a:spcAft>
                          <a:spcPts val="600"/>
                        </a:spcAft>
                      </a:pPr>
                      <a:r>
                        <a:rPr lang="ru-RU" sz="1600" b="0" dirty="0">
                          <a:solidFill>
                            <a:srgbClr val="002060"/>
                          </a:solidFill>
                          <a:effectLst/>
                          <a:latin typeface="+mn-lt"/>
                          <a:ea typeface="Times New Roman" panose="02020603050405020304" pitchFamily="18" charset="0"/>
                          <a:cs typeface="Times New Roman" panose="02020603050405020304" pitchFamily="18" charset="0"/>
                        </a:rPr>
                        <a:t>0,3 </a:t>
                      </a:r>
                      <a:r>
                        <a:rPr lang="en-US" sz="1600" b="0" dirty="0">
                          <a:solidFill>
                            <a:srgbClr val="002060"/>
                          </a:solidFill>
                          <a:effectLst/>
                          <a:latin typeface="+mn-lt"/>
                          <a:ea typeface="Times New Roman" panose="02020603050405020304" pitchFamily="18" charset="0"/>
                          <a:cs typeface="Times New Roman" panose="02020603050405020304" pitchFamily="18" charset="0"/>
                        </a:rPr>
                        <a:t>m</a:t>
                      </a:r>
                      <a:endParaRPr lang="ru-RU" sz="1600" b="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0"/>
                  </a:ext>
                </a:extLst>
              </a:tr>
              <a:tr h="0">
                <a:tc>
                  <a:txBody>
                    <a:bodyPr/>
                    <a:lstStyle/>
                    <a:p>
                      <a:pPr algn="ctr">
                        <a:spcBef>
                          <a:spcPts val="600"/>
                        </a:spcBef>
                        <a:spcAft>
                          <a:spcPts val="600"/>
                        </a:spcAft>
                      </a:pPr>
                      <a:r>
                        <a:rPr lang="en-US" sz="1600" b="0" baseline="0" dirty="0">
                          <a:solidFill>
                            <a:srgbClr val="002060"/>
                          </a:solidFill>
                          <a:effectLst/>
                          <a:latin typeface="+mn-lt"/>
                          <a:cs typeface="Times New Roman" panose="02020603050405020304" pitchFamily="18" charset="0"/>
                        </a:rPr>
                        <a:t>Magnetic channel gradient</a:t>
                      </a:r>
                      <a:endParaRPr lang="ru-RU" sz="1600" b="0" baseline="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ctr">
                        <a:spcBef>
                          <a:spcPts val="600"/>
                        </a:spcBef>
                        <a:spcAft>
                          <a:spcPts val="600"/>
                        </a:spcAft>
                      </a:pPr>
                      <a:r>
                        <a:rPr lang="ru-RU" sz="1600" b="0" baseline="0" dirty="0">
                          <a:solidFill>
                            <a:srgbClr val="002060"/>
                          </a:solidFill>
                          <a:effectLst/>
                          <a:latin typeface="+mn-lt"/>
                          <a:cs typeface="Times New Roman" panose="02020603050405020304" pitchFamily="18" charset="0"/>
                        </a:rPr>
                        <a:t>12-16 </a:t>
                      </a:r>
                      <a:r>
                        <a:rPr lang="en-US" sz="1600" b="0" baseline="0" dirty="0">
                          <a:solidFill>
                            <a:srgbClr val="002060"/>
                          </a:solidFill>
                          <a:effectLst/>
                          <a:latin typeface="+mn-lt"/>
                          <a:cs typeface="Times New Roman" panose="02020603050405020304" pitchFamily="18" charset="0"/>
                        </a:rPr>
                        <a:t>T</a:t>
                      </a:r>
                      <a:r>
                        <a:rPr lang="ru-RU" sz="1600" b="0" baseline="0" dirty="0">
                          <a:solidFill>
                            <a:srgbClr val="002060"/>
                          </a:solidFill>
                          <a:effectLst/>
                          <a:latin typeface="+mn-lt"/>
                          <a:cs typeface="Times New Roman" panose="02020603050405020304" pitchFamily="18" charset="0"/>
                        </a:rPr>
                        <a:t>/</a:t>
                      </a:r>
                      <a:r>
                        <a:rPr lang="en-US" sz="1600" b="0" baseline="0" dirty="0">
                          <a:solidFill>
                            <a:srgbClr val="002060"/>
                          </a:solidFill>
                          <a:effectLst/>
                          <a:latin typeface="+mn-lt"/>
                          <a:cs typeface="Times New Roman" panose="02020603050405020304" pitchFamily="18" charset="0"/>
                        </a:rPr>
                        <a:t>m</a:t>
                      </a:r>
                      <a:endParaRPr lang="ru-RU" sz="1600" b="0" baseline="0" dirty="0">
                        <a:solidFill>
                          <a:srgbClr val="00206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522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p:cNvPicPr/>
          <p:nvPr/>
        </p:nvPicPr>
        <p:blipFill>
          <a:blip r:embed="rId2" cstate="print"/>
          <a:srcRect l="15714" t="16809" r="29129" b="13675"/>
          <a:stretch>
            <a:fillRect/>
          </a:stretch>
        </p:blipFill>
        <p:spPr bwMode="auto">
          <a:xfrm>
            <a:off x="299357" y="1742385"/>
            <a:ext cx="7445829" cy="5061861"/>
          </a:xfrm>
          <a:prstGeom prst="rect">
            <a:avLst/>
          </a:prstGeom>
          <a:noFill/>
          <a:ln w="9525">
            <a:noFill/>
            <a:miter lim="800000"/>
            <a:headEnd/>
            <a:tailEnd/>
          </a:ln>
        </p:spPr>
      </p:pic>
      <p:sp>
        <p:nvSpPr>
          <p:cNvPr id="2" name="Заголовок 1"/>
          <p:cNvSpPr>
            <a:spLocks noGrp="1"/>
          </p:cNvSpPr>
          <p:nvPr>
            <p:ph type="title"/>
          </p:nvPr>
        </p:nvSpPr>
        <p:spPr>
          <a:xfrm>
            <a:off x="378017" y="40364"/>
            <a:ext cx="8613909" cy="907084"/>
          </a:xfrm>
        </p:spPr>
        <p:txBody>
          <a:bodyPr/>
          <a:lstStyle/>
          <a:p>
            <a:pPr algn="ctr"/>
            <a:r>
              <a:rPr lang="en-US" dirty="0">
                <a:solidFill>
                  <a:srgbClr val="0070C0"/>
                </a:solidFill>
                <a:cs typeface="Times New Roman" pitchFamily="18" charset="0"/>
              </a:rPr>
              <a:t>External injection system</a:t>
            </a:r>
            <a:endParaRPr lang="ru-RU" dirty="0">
              <a:solidFill>
                <a:srgbClr val="0070C0"/>
              </a:solidFill>
              <a:cs typeface="Times New Roman" pitchFamily="18" charset="0"/>
            </a:endParaRPr>
          </a:p>
        </p:txBody>
      </p:sp>
      <p:sp>
        <p:nvSpPr>
          <p:cNvPr id="3" name="Номер слайда 2"/>
          <p:cNvSpPr>
            <a:spLocks noGrp="1"/>
          </p:cNvSpPr>
          <p:nvPr>
            <p:ph type="sldNum" sz="quarter" idx="10"/>
          </p:nvPr>
        </p:nvSpPr>
        <p:spPr bwMode="auto">
          <a:xfrm>
            <a:off x="11128801"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16</a:t>
            </a:fld>
            <a:endParaRPr lang="ru-RU" dirty="0"/>
          </a:p>
        </p:txBody>
      </p:sp>
      <p:sp>
        <p:nvSpPr>
          <p:cNvPr id="20" name="Прямоугольник 19"/>
          <p:cNvSpPr/>
          <p:nvPr/>
        </p:nvSpPr>
        <p:spPr>
          <a:xfrm>
            <a:off x="1197432" y="770217"/>
            <a:ext cx="8218713" cy="923330"/>
          </a:xfrm>
          <a:prstGeom prst="rect">
            <a:avLst/>
          </a:prstGeom>
          <a:solidFill>
            <a:schemeClr val="accent3">
              <a:lumMod val="20000"/>
              <a:lumOff val="80000"/>
            </a:schemeClr>
          </a:solidFill>
        </p:spPr>
        <p:txBody>
          <a:bodyPr wrap="square">
            <a:spAutoFit/>
          </a:bodyPr>
          <a:lstStyle/>
          <a:p>
            <a:pPr algn="just"/>
            <a:r>
              <a:rPr lang="en-US" dirty="0">
                <a:solidFill>
                  <a:srgbClr val="002060"/>
                </a:solidFill>
                <a:cs typeface="Times New Roman" panose="02020603050405020304" pitchFamily="18" charset="0"/>
              </a:rPr>
              <a:t>The external injection system is designed for obtaining, pre-accelerating, separating and transporting ions to the central area of the cyclotron: </a:t>
            </a:r>
          </a:p>
          <a:p>
            <a:pPr algn="just"/>
            <a:r>
              <a:rPr lang="en-US" dirty="0">
                <a:solidFill>
                  <a:srgbClr val="002060"/>
                </a:solidFill>
                <a:cs typeface="Times New Roman" panose="02020603050405020304" pitchFamily="18" charset="0"/>
              </a:rPr>
              <a:t>C, O, Ne</a:t>
            </a:r>
            <a:r>
              <a:rPr lang="ru-RU" dirty="0">
                <a:solidFill>
                  <a:srgbClr val="002060"/>
                </a:solidFill>
                <a:cs typeface="Times New Roman" panose="02020603050405020304" pitchFamily="18" charset="0"/>
              </a:rPr>
              <a:t>, </a:t>
            </a:r>
            <a:r>
              <a:rPr lang="en-US" dirty="0">
                <a:solidFill>
                  <a:srgbClr val="002060"/>
                </a:solidFill>
                <a:cs typeface="Times New Roman" panose="02020603050405020304" pitchFamily="18" charset="0"/>
              </a:rPr>
              <a:t>Si</a:t>
            </a:r>
            <a:r>
              <a:rPr lang="ru-RU" dirty="0">
                <a:solidFill>
                  <a:srgbClr val="002060"/>
                </a:solidFill>
                <a:cs typeface="Times New Roman" panose="02020603050405020304" pitchFamily="18" charset="0"/>
              </a:rPr>
              <a:t>, </a:t>
            </a:r>
            <a:r>
              <a:rPr lang="en-US" dirty="0" err="1">
                <a:solidFill>
                  <a:srgbClr val="002060"/>
                </a:solidFill>
                <a:cs typeface="Times New Roman" panose="02020603050405020304" pitchFamily="18" charset="0"/>
              </a:rPr>
              <a:t>Ar</a:t>
            </a:r>
            <a:r>
              <a:rPr lang="ru-RU" dirty="0">
                <a:solidFill>
                  <a:srgbClr val="002060"/>
                </a:solidFill>
                <a:cs typeface="Times New Roman" panose="02020603050405020304" pitchFamily="18" charset="0"/>
              </a:rPr>
              <a:t>, </a:t>
            </a:r>
            <a:r>
              <a:rPr lang="en-US" dirty="0">
                <a:solidFill>
                  <a:srgbClr val="002060"/>
                </a:solidFill>
                <a:cs typeface="Times New Roman" panose="02020603050405020304" pitchFamily="18" charset="0"/>
              </a:rPr>
              <a:t>Fe</a:t>
            </a:r>
            <a:r>
              <a:rPr lang="ru-RU" dirty="0">
                <a:solidFill>
                  <a:srgbClr val="002060"/>
                </a:solidFill>
                <a:cs typeface="Times New Roman" panose="02020603050405020304" pitchFamily="18" charset="0"/>
              </a:rPr>
              <a:t>, </a:t>
            </a:r>
            <a:r>
              <a:rPr lang="en-US" dirty="0">
                <a:solidFill>
                  <a:srgbClr val="002060"/>
                </a:solidFill>
                <a:cs typeface="Times New Roman" panose="02020603050405020304" pitchFamily="18" charset="0"/>
              </a:rPr>
              <a:t>Kr</a:t>
            </a:r>
            <a:r>
              <a:rPr lang="ru-RU" dirty="0">
                <a:solidFill>
                  <a:srgbClr val="002060"/>
                </a:solidFill>
                <a:cs typeface="Times New Roman" panose="02020603050405020304" pitchFamily="18" charset="0"/>
              </a:rPr>
              <a:t>, </a:t>
            </a:r>
            <a:r>
              <a:rPr lang="en-US" dirty="0">
                <a:solidFill>
                  <a:srgbClr val="002060"/>
                </a:solidFill>
                <a:cs typeface="Times New Roman" panose="02020603050405020304" pitchFamily="18" charset="0"/>
              </a:rPr>
              <a:t>Ag</a:t>
            </a:r>
            <a:r>
              <a:rPr lang="ru-RU" dirty="0">
                <a:solidFill>
                  <a:srgbClr val="002060"/>
                </a:solidFill>
                <a:cs typeface="Times New Roman" panose="02020603050405020304" pitchFamily="18" charset="0"/>
              </a:rPr>
              <a:t>, </a:t>
            </a:r>
            <a:r>
              <a:rPr lang="en-US" dirty="0" err="1">
                <a:solidFill>
                  <a:srgbClr val="002060"/>
                </a:solidFill>
                <a:cs typeface="Times New Roman" panose="02020603050405020304" pitchFamily="18" charset="0"/>
              </a:rPr>
              <a:t>Xe</a:t>
            </a:r>
            <a:r>
              <a:rPr lang="en-US" dirty="0">
                <a:solidFill>
                  <a:srgbClr val="002060"/>
                </a:solidFill>
                <a:cs typeface="Times New Roman" panose="02020603050405020304" pitchFamily="18" charset="0"/>
              </a:rPr>
              <a:t>, Bi</a:t>
            </a:r>
            <a:r>
              <a:rPr lang="ru-RU" dirty="0">
                <a:solidFill>
                  <a:srgbClr val="002060"/>
                </a:solidFill>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23" name="Рисунок 22">
            <a:extLst>
              <a:ext uri="{FF2B5EF4-FFF2-40B4-BE49-F238E27FC236}">
                <a16:creationId xmlns:a16="http://schemas.microsoft.com/office/drawing/2014/main" id="{5C79056D-E32D-4CBE-85BA-5E33EE05AC48}"/>
              </a:ext>
            </a:extLst>
          </p:cNvPr>
          <p:cNvPicPr>
            <a:picLocks noChangeAspect="1"/>
          </p:cNvPicPr>
          <p:nvPr/>
        </p:nvPicPr>
        <p:blipFill>
          <a:blip r:embed="rId3" cstate="print"/>
          <a:stretch>
            <a:fillRect/>
          </a:stretch>
        </p:blipFill>
        <p:spPr>
          <a:xfrm>
            <a:off x="12578923" y="1733651"/>
            <a:ext cx="3967731" cy="3996097"/>
          </a:xfrm>
          <a:prstGeom prst="rect">
            <a:avLst/>
          </a:prstGeom>
        </p:spPr>
      </p:pic>
      <p:pic>
        <p:nvPicPr>
          <p:cNvPr id="5" name="Рисунок 4">
            <a:extLst>
              <a:ext uri="{FF2B5EF4-FFF2-40B4-BE49-F238E27FC236}">
                <a16:creationId xmlns:a16="http://schemas.microsoft.com/office/drawing/2014/main" id="{0A2954B9-8644-4E26-8485-4E3FAA982D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144" y="1704453"/>
            <a:ext cx="7467600" cy="5121797"/>
          </a:xfrm>
          <a:prstGeom prst="rect">
            <a:avLst/>
          </a:prstGeom>
        </p:spPr>
      </p:pic>
      <p:sp>
        <p:nvSpPr>
          <p:cNvPr id="12" name="Прямоугольник 11">
            <a:extLst>
              <a:ext uri="{FF2B5EF4-FFF2-40B4-BE49-F238E27FC236}">
                <a16:creationId xmlns:a16="http://schemas.microsoft.com/office/drawing/2014/main" id="{AE037D1A-2354-4BEC-9505-90133D6BEDD7}"/>
              </a:ext>
            </a:extLst>
          </p:cNvPr>
          <p:cNvSpPr/>
          <p:nvPr/>
        </p:nvSpPr>
        <p:spPr>
          <a:xfrm>
            <a:off x="3788888" y="1951672"/>
            <a:ext cx="3757687" cy="1477328"/>
          </a:xfrm>
          <a:prstGeom prst="rect">
            <a:avLst/>
          </a:prstGeom>
          <a:solidFill>
            <a:schemeClr val="accent3">
              <a:lumMod val="20000"/>
              <a:lumOff val="80000"/>
            </a:schemeClr>
          </a:solidFill>
        </p:spPr>
        <p:txBody>
          <a:bodyPr wrap="square">
            <a:spAutoFit/>
          </a:bodyPr>
          <a:lstStyle/>
          <a:p>
            <a:pPr algn="ctr"/>
            <a:r>
              <a:rPr lang="en-US" b="1" u="sng" dirty="0">
                <a:solidFill>
                  <a:srgbClr val="002060"/>
                </a:solidFill>
                <a:cs typeface="Times New Roman" panose="02020603050405020304" pitchFamily="18" charset="0"/>
              </a:rPr>
              <a:t>The composition of the external injection system :</a:t>
            </a:r>
          </a:p>
          <a:p>
            <a:r>
              <a:rPr lang="en-US" dirty="0">
                <a:solidFill>
                  <a:srgbClr val="002060"/>
                </a:solidFill>
                <a:cs typeface="Times New Roman" panose="02020603050405020304" pitchFamily="18" charset="0"/>
              </a:rPr>
              <a:t>- </a:t>
            </a:r>
            <a:r>
              <a:rPr lang="ru-RU" dirty="0">
                <a:solidFill>
                  <a:srgbClr val="002060"/>
                </a:solidFill>
                <a:cs typeface="Times New Roman" panose="02020603050405020304" pitchFamily="18" charset="0"/>
              </a:rPr>
              <a:t>2 </a:t>
            </a:r>
            <a:r>
              <a:rPr lang="en-US" dirty="0">
                <a:solidFill>
                  <a:srgbClr val="002060"/>
                </a:solidFill>
                <a:cs typeface="Times New Roman" panose="02020603050405020304" pitchFamily="18" charset="0"/>
              </a:rPr>
              <a:t>an ECR source with a high-frequency system of 14 GHz;</a:t>
            </a:r>
          </a:p>
          <a:p>
            <a:r>
              <a:rPr lang="en-US" dirty="0">
                <a:solidFill>
                  <a:srgbClr val="002060"/>
                </a:solidFill>
                <a:cs typeface="Times New Roman" panose="02020603050405020304" pitchFamily="18" charset="0"/>
              </a:rPr>
              <a:t>- </a:t>
            </a:r>
            <a:r>
              <a:rPr lang="ru-RU" dirty="0">
                <a:solidFill>
                  <a:srgbClr val="002060"/>
                </a:solidFill>
                <a:cs typeface="Times New Roman" panose="02020603050405020304" pitchFamily="18" charset="0"/>
              </a:rPr>
              <a:t>1</a:t>
            </a:r>
            <a:r>
              <a:rPr lang="en-US" dirty="0">
                <a:solidFill>
                  <a:srgbClr val="002060"/>
                </a:solidFill>
                <a:cs typeface="Times New Roman" panose="02020603050405020304" pitchFamily="18" charset="0"/>
              </a:rPr>
              <a:t> electron beam source EBIS.</a:t>
            </a:r>
          </a:p>
        </p:txBody>
      </p:sp>
      <p:sp>
        <p:nvSpPr>
          <p:cNvPr id="13" name="Прямоугольник 12">
            <a:extLst>
              <a:ext uri="{FF2B5EF4-FFF2-40B4-BE49-F238E27FC236}">
                <a16:creationId xmlns:a16="http://schemas.microsoft.com/office/drawing/2014/main" id="{C01F5F4A-FC65-4969-A38F-0D0295A6A732}"/>
              </a:ext>
            </a:extLst>
          </p:cNvPr>
          <p:cNvSpPr/>
          <p:nvPr/>
        </p:nvSpPr>
        <p:spPr>
          <a:xfrm>
            <a:off x="1345623" y="6519446"/>
            <a:ext cx="5674650" cy="338554"/>
          </a:xfrm>
          <a:prstGeom prst="rect">
            <a:avLst/>
          </a:prstGeom>
          <a:solidFill>
            <a:schemeClr val="accent3">
              <a:lumMod val="20000"/>
              <a:lumOff val="80000"/>
            </a:schemeClr>
          </a:solidFill>
        </p:spPr>
        <p:txBody>
          <a:bodyPr wrap="square">
            <a:spAutoFit/>
          </a:bodyPr>
          <a:lstStyle/>
          <a:p>
            <a:pPr algn="ctr"/>
            <a:r>
              <a:rPr lang="en-US" sz="1600" dirty="0">
                <a:solidFill>
                  <a:srgbClr val="002060"/>
                </a:solidFill>
                <a:ea typeface="Times New Roman" panose="02020603050405020304" pitchFamily="18" charset="0"/>
              </a:rPr>
              <a:t>Schematic diagram of the external injection system</a:t>
            </a:r>
            <a:endParaRPr lang="ru-RU" sz="1600" b="1" dirty="0">
              <a:solidFill>
                <a:srgbClr val="002060"/>
              </a:solidFill>
            </a:endParaRPr>
          </a:p>
        </p:txBody>
      </p:sp>
      <p:pic>
        <p:nvPicPr>
          <p:cNvPr id="7" name="Рисунок 6">
            <a:extLst>
              <a:ext uri="{FF2B5EF4-FFF2-40B4-BE49-F238E27FC236}">
                <a16:creationId xmlns:a16="http://schemas.microsoft.com/office/drawing/2014/main" id="{578B0261-3150-4237-88CB-D78321FA89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4427" y="1677301"/>
            <a:ext cx="4229100" cy="4171950"/>
          </a:xfrm>
          <a:prstGeom prst="rect">
            <a:avLst/>
          </a:prstGeom>
        </p:spPr>
      </p:pic>
      <p:sp>
        <p:nvSpPr>
          <p:cNvPr id="16" name="Прямоугольник 15">
            <a:extLst>
              <a:ext uri="{FF2B5EF4-FFF2-40B4-BE49-F238E27FC236}">
                <a16:creationId xmlns:a16="http://schemas.microsoft.com/office/drawing/2014/main" id="{3066BBAC-7D6D-414E-9266-A6991C04BE88}"/>
              </a:ext>
            </a:extLst>
          </p:cNvPr>
          <p:cNvSpPr/>
          <p:nvPr/>
        </p:nvSpPr>
        <p:spPr>
          <a:xfrm>
            <a:off x="7674427" y="5711457"/>
            <a:ext cx="3907972" cy="584775"/>
          </a:xfrm>
          <a:prstGeom prst="rect">
            <a:avLst/>
          </a:prstGeom>
          <a:solidFill>
            <a:schemeClr val="accent3">
              <a:lumMod val="20000"/>
              <a:lumOff val="80000"/>
            </a:schemeClr>
          </a:solidFill>
        </p:spPr>
        <p:txBody>
          <a:bodyPr wrap="square">
            <a:spAutoFit/>
          </a:bodyPr>
          <a:lstStyle/>
          <a:p>
            <a:pPr algn="ctr"/>
            <a:r>
              <a:rPr lang="en-US" sz="1600" dirty="0">
                <a:solidFill>
                  <a:srgbClr val="002060"/>
                </a:solidFill>
                <a:ea typeface="Times New Roman" panose="02020603050405020304" pitchFamily="18" charset="0"/>
              </a:rPr>
              <a:t>Location</a:t>
            </a:r>
            <a:r>
              <a:rPr lang="ru-RU" sz="1600" dirty="0">
                <a:solidFill>
                  <a:srgbClr val="002060"/>
                </a:solidFill>
                <a:ea typeface="Times New Roman" panose="02020603050405020304" pitchFamily="18" charset="0"/>
              </a:rPr>
              <a:t> </a:t>
            </a:r>
            <a:r>
              <a:rPr lang="en-US" sz="1600" dirty="0">
                <a:solidFill>
                  <a:srgbClr val="002060"/>
                </a:solidFill>
                <a:ea typeface="Times New Roman" panose="02020603050405020304" pitchFamily="18" charset="0"/>
                <a:cs typeface="Times New Roman" panose="02020603050405020304" pitchFamily="18" charset="0"/>
              </a:rPr>
              <a:t>t</a:t>
            </a:r>
            <a:r>
              <a:rPr lang="en-US" sz="1600" dirty="0">
                <a:solidFill>
                  <a:srgbClr val="002060"/>
                </a:solidFill>
                <a:cs typeface="Times New Roman" panose="02020603050405020304" pitchFamily="18" charset="0"/>
              </a:rPr>
              <a:t>he external injection system </a:t>
            </a:r>
            <a:r>
              <a:rPr lang="en-US" sz="1600" dirty="0">
                <a:solidFill>
                  <a:srgbClr val="002060"/>
                </a:solidFill>
                <a:ea typeface="Times New Roman" panose="02020603050405020304" pitchFamily="18" charset="0"/>
              </a:rPr>
              <a:t>multi-charged ions in the basement</a:t>
            </a:r>
            <a:endParaRPr lang="ru-RU" sz="1600" b="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3CEB52C8-65E9-407E-B32F-5ECA1EC2DC15}"/>
              </a:ext>
            </a:extLst>
          </p:cNvPr>
          <p:cNvSpPr>
            <a:spLocks noGrp="1"/>
          </p:cNvSpPr>
          <p:nvPr>
            <p:ph type="sldNum" sz="quarter" idx="10"/>
          </p:nvPr>
        </p:nvSpPr>
        <p:spPr bwMode="auto">
          <a:xfrm>
            <a:off x="11045698"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17</a:t>
            </a:fld>
            <a:endParaRPr lang="ru-RU" dirty="0"/>
          </a:p>
        </p:txBody>
      </p:sp>
      <p:sp>
        <p:nvSpPr>
          <p:cNvPr id="6" name="Заголовок 1">
            <a:extLst>
              <a:ext uri="{FF2B5EF4-FFF2-40B4-BE49-F238E27FC236}">
                <a16:creationId xmlns:a16="http://schemas.microsoft.com/office/drawing/2014/main" id="{195390E0-D8E3-4E96-9F34-9BB677E51E54}"/>
              </a:ext>
            </a:extLst>
          </p:cNvPr>
          <p:cNvSpPr txBox="1">
            <a:spLocks noGrp="1"/>
          </p:cNvSpPr>
          <p:nvPr>
            <p:ph type="title"/>
          </p:nvPr>
        </p:nvSpPr>
        <p:spPr bwMode="auto">
          <a:xfrm>
            <a:off x="1307162" y="-16809"/>
            <a:ext cx="7632700" cy="96202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039" algn="l" rtl="0" fontAlgn="base">
              <a:spcBef>
                <a:spcPct val="0"/>
              </a:spcBef>
              <a:spcAft>
                <a:spcPct val="0"/>
              </a:spcAft>
              <a:defRPr sz="2000" b="1">
                <a:solidFill>
                  <a:schemeClr val="hlink"/>
                </a:solidFill>
                <a:latin typeface="Arial" charset="0"/>
                <a:cs typeface="Arial" charset="0"/>
              </a:defRPr>
            </a:lvl6pPr>
            <a:lvl7pPr marL="914077" algn="l" rtl="0" fontAlgn="base">
              <a:spcBef>
                <a:spcPct val="0"/>
              </a:spcBef>
              <a:spcAft>
                <a:spcPct val="0"/>
              </a:spcAft>
              <a:defRPr sz="2000" b="1">
                <a:solidFill>
                  <a:schemeClr val="hlink"/>
                </a:solidFill>
                <a:latin typeface="Arial" charset="0"/>
                <a:cs typeface="Arial" charset="0"/>
              </a:defRPr>
            </a:lvl7pPr>
            <a:lvl8pPr marL="1371116" algn="l" rtl="0" fontAlgn="base">
              <a:spcBef>
                <a:spcPct val="0"/>
              </a:spcBef>
              <a:spcAft>
                <a:spcPct val="0"/>
              </a:spcAft>
              <a:defRPr sz="2000" b="1">
                <a:solidFill>
                  <a:schemeClr val="hlink"/>
                </a:solidFill>
                <a:latin typeface="Arial" charset="0"/>
                <a:cs typeface="Arial" charset="0"/>
              </a:defRPr>
            </a:lvl8pPr>
            <a:lvl9pPr marL="1828155" algn="l" rtl="0" fontAlgn="base">
              <a:spcBef>
                <a:spcPct val="0"/>
              </a:spcBef>
              <a:spcAft>
                <a:spcPct val="0"/>
              </a:spcAft>
              <a:defRPr sz="2000" b="1">
                <a:solidFill>
                  <a:schemeClr val="hlink"/>
                </a:solidFill>
                <a:latin typeface="Arial" charset="0"/>
                <a:cs typeface="Arial" charset="0"/>
              </a:defRPr>
            </a:lvl9pPr>
          </a:lstStyle>
          <a:p>
            <a:pPr algn="ctr"/>
            <a:r>
              <a:rPr lang="en-US" sz="2400" kern="0" dirty="0">
                <a:solidFill>
                  <a:srgbClr val="0070C0"/>
                </a:solidFill>
                <a:cs typeface="Times New Roman" pitchFamily="18" charset="0"/>
              </a:rPr>
              <a:t>External injection system</a:t>
            </a:r>
            <a:endParaRPr lang="ru-RU" sz="2400" kern="0" dirty="0">
              <a:solidFill>
                <a:srgbClr val="0070C0"/>
              </a:solidFill>
              <a:cs typeface="Times New Roman" pitchFamily="18" charset="0"/>
            </a:endParaRPr>
          </a:p>
        </p:txBody>
      </p:sp>
      <p:graphicFrame>
        <p:nvGraphicFramePr>
          <p:cNvPr id="9" name="Таблица 8">
            <a:extLst>
              <a:ext uri="{FF2B5EF4-FFF2-40B4-BE49-F238E27FC236}">
                <a16:creationId xmlns:a16="http://schemas.microsoft.com/office/drawing/2014/main" id="{3D6286A4-5885-49C6-A05B-3316BA4895C9}"/>
              </a:ext>
            </a:extLst>
          </p:cNvPr>
          <p:cNvGraphicFramePr>
            <a:graphicFrameLocks noGrp="1"/>
          </p:cNvGraphicFramePr>
          <p:nvPr>
            <p:extLst>
              <p:ext uri="{D42A27DB-BD31-4B8C-83A1-F6EECF244321}">
                <p14:modId xmlns:p14="http://schemas.microsoft.com/office/powerpoint/2010/main" val="2211117127"/>
              </p:ext>
            </p:extLst>
          </p:nvPr>
        </p:nvGraphicFramePr>
        <p:xfrm>
          <a:off x="416284" y="704492"/>
          <a:ext cx="9414456" cy="6098582"/>
        </p:xfrm>
        <a:graphic>
          <a:graphicData uri="http://schemas.openxmlformats.org/drawingml/2006/table">
            <a:tbl>
              <a:tblPr>
                <a:tableStyleId>{5C22544A-7EE6-4342-B048-85BDC9FD1C3A}</a:tableStyleId>
              </a:tblPr>
              <a:tblGrid>
                <a:gridCol w="1810513">
                  <a:extLst>
                    <a:ext uri="{9D8B030D-6E8A-4147-A177-3AD203B41FA5}">
                      <a16:colId xmlns:a16="http://schemas.microsoft.com/office/drawing/2014/main" val="1853148559"/>
                    </a:ext>
                  </a:extLst>
                </a:gridCol>
                <a:gridCol w="1047006">
                  <a:extLst>
                    <a:ext uri="{9D8B030D-6E8A-4147-A177-3AD203B41FA5}">
                      <a16:colId xmlns:a16="http://schemas.microsoft.com/office/drawing/2014/main" val="135051171"/>
                    </a:ext>
                  </a:extLst>
                </a:gridCol>
                <a:gridCol w="942828">
                  <a:extLst>
                    <a:ext uri="{9D8B030D-6E8A-4147-A177-3AD203B41FA5}">
                      <a16:colId xmlns:a16="http://schemas.microsoft.com/office/drawing/2014/main" val="2722979613"/>
                    </a:ext>
                  </a:extLst>
                </a:gridCol>
                <a:gridCol w="1210675">
                  <a:extLst>
                    <a:ext uri="{9D8B030D-6E8A-4147-A177-3AD203B41FA5}">
                      <a16:colId xmlns:a16="http://schemas.microsoft.com/office/drawing/2014/main" val="4023492738"/>
                    </a:ext>
                  </a:extLst>
                </a:gridCol>
                <a:gridCol w="1385207">
                  <a:extLst>
                    <a:ext uri="{9D8B030D-6E8A-4147-A177-3AD203B41FA5}">
                      <a16:colId xmlns:a16="http://schemas.microsoft.com/office/drawing/2014/main" val="122325543"/>
                    </a:ext>
                  </a:extLst>
                </a:gridCol>
                <a:gridCol w="1457097">
                  <a:extLst>
                    <a:ext uri="{9D8B030D-6E8A-4147-A177-3AD203B41FA5}">
                      <a16:colId xmlns:a16="http://schemas.microsoft.com/office/drawing/2014/main" val="3781444687"/>
                    </a:ext>
                  </a:extLst>
                </a:gridCol>
                <a:gridCol w="1561130">
                  <a:extLst>
                    <a:ext uri="{9D8B030D-6E8A-4147-A177-3AD203B41FA5}">
                      <a16:colId xmlns:a16="http://schemas.microsoft.com/office/drawing/2014/main" val="2483714040"/>
                    </a:ext>
                  </a:extLst>
                </a:gridCol>
              </a:tblGrid>
              <a:tr h="590532">
                <a:tc>
                  <a:txBody>
                    <a:bodyPr/>
                    <a:lstStyle/>
                    <a:p>
                      <a:pPr algn="ctr" fontAlgn="ctr"/>
                      <a:r>
                        <a:rPr lang="en-US" sz="1400" b="1" u="none" strike="noStrike" dirty="0">
                          <a:solidFill>
                            <a:srgbClr val="002060"/>
                          </a:solidFill>
                          <a:effectLst/>
                          <a:latin typeface="Arial Black" panose="020B0A04020102020204" pitchFamily="34" charset="0"/>
                        </a:rPr>
                        <a:t>Ion</a:t>
                      </a:r>
                      <a:endParaRPr lang="ru-RU" sz="1400" b="1"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b="1" u="none" strike="noStrike" dirty="0">
                          <a:solidFill>
                            <a:srgbClr val="002060"/>
                          </a:solidFill>
                          <a:effectLst/>
                          <a:latin typeface="Arial Black" panose="020B0A04020102020204" pitchFamily="34" charset="0"/>
                        </a:rPr>
                        <a:t>Charge</a:t>
                      </a:r>
                      <a:endParaRPr lang="ru-RU" sz="1400" b="1"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GB" sz="1400" b="1" u="none" strike="noStrike" dirty="0">
                          <a:solidFill>
                            <a:srgbClr val="002060"/>
                          </a:solidFill>
                          <a:effectLst/>
                          <a:latin typeface="Arial Black" panose="020B0A04020102020204" pitchFamily="34" charset="0"/>
                        </a:rPr>
                        <a:t>A / Z</a:t>
                      </a:r>
                      <a:endParaRPr lang="ru-RU" sz="1400" b="1"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GB" sz="1400" b="1" u="none" strike="noStrike" dirty="0">
                          <a:solidFill>
                            <a:srgbClr val="002060"/>
                          </a:solidFill>
                          <a:effectLst/>
                          <a:latin typeface="Arial Black" panose="020B0A04020102020204" pitchFamily="34" charset="0"/>
                        </a:rPr>
                        <a:t>B</a:t>
                      </a:r>
                      <a:r>
                        <a:rPr lang="en-GB" sz="1400" b="1" u="none" strike="noStrike" baseline="-25000" dirty="0">
                          <a:solidFill>
                            <a:srgbClr val="002060"/>
                          </a:solidFill>
                          <a:effectLst/>
                          <a:latin typeface="Arial Black" panose="020B0A04020102020204" pitchFamily="34" charset="0"/>
                        </a:rPr>
                        <a:t>0</a:t>
                      </a:r>
                      <a:r>
                        <a:rPr lang="en-GB" sz="1400" b="1" u="none" strike="noStrike" dirty="0">
                          <a:solidFill>
                            <a:srgbClr val="002060"/>
                          </a:solidFill>
                          <a:effectLst/>
                          <a:latin typeface="Arial Black" panose="020B0A04020102020204" pitchFamily="34" charset="0"/>
                        </a:rPr>
                        <a:t>, Т</a:t>
                      </a:r>
                      <a:endParaRPr lang="ru-RU" sz="1400" b="1"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b="1" u="none" strike="noStrike" dirty="0">
                          <a:solidFill>
                            <a:srgbClr val="002060"/>
                          </a:solidFill>
                          <a:effectLst/>
                          <a:latin typeface="Arial Black" panose="020B0A04020102020204" pitchFamily="34" charset="0"/>
                        </a:rPr>
                        <a:t>RF harmonic</a:t>
                      </a:r>
                      <a:endParaRPr lang="ru-RU" sz="1400" b="1"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b="1" u="none" strike="noStrike" dirty="0">
                          <a:solidFill>
                            <a:srgbClr val="002060"/>
                          </a:solidFill>
                          <a:effectLst/>
                          <a:latin typeface="Arial Black" panose="020B0A04020102020204" pitchFamily="34" charset="0"/>
                        </a:rPr>
                        <a:t>W/A, </a:t>
                      </a:r>
                      <a:r>
                        <a:rPr lang="en-US" sz="1400" b="1" u="none" strike="noStrike" dirty="0" err="1">
                          <a:solidFill>
                            <a:srgbClr val="002060"/>
                          </a:solidFill>
                          <a:effectLst/>
                          <a:latin typeface="Arial Black" panose="020B0A04020102020204" pitchFamily="34" charset="0"/>
                        </a:rPr>
                        <a:t>MeV</a:t>
                      </a:r>
                      <a:r>
                        <a:rPr lang="en-US" sz="1400" b="1" u="none" strike="noStrike" dirty="0">
                          <a:solidFill>
                            <a:srgbClr val="002060"/>
                          </a:solidFill>
                          <a:effectLst/>
                          <a:latin typeface="Arial Black" panose="020B0A04020102020204" pitchFamily="34" charset="0"/>
                        </a:rPr>
                        <a:t>/</a:t>
                      </a:r>
                      <a:r>
                        <a:rPr lang="en-US" sz="1400" b="1" u="none" strike="noStrike" dirty="0" err="1">
                          <a:solidFill>
                            <a:srgbClr val="002060"/>
                          </a:solidFill>
                          <a:effectLst/>
                          <a:latin typeface="Arial Black" panose="020B0A04020102020204" pitchFamily="34" charset="0"/>
                        </a:rPr>
                        <a:t>nucl</a:t>
                      </a:r>
                      <a:r>
                        <a:rPr lang="en-US" sz="1400" b="1" u="none" strike="noStrike" dirty="0">
                          <a:solidFill>
                            <a:srgbClr val="002060"/>
                          </a:solidFill>
                          <a:effectLst/>
                          <a:latin typeface="Arial Black" panose="020B0A04020102020204" pitchFamily="34" charset="0"/>
                        </a:rPr>
                        <a:t>.</a:t>
                      </a:r>
                      <a:endParaRPr lang="ru-RU" sz="1400" b="1"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b="1" u="none" strike="noStrike" dirty="0" err="1">
                          <a:solidFill>
                            <a:srgbClr val="002060"/>
                          </a:solidFill>
                          <a:effectLst/>
                          <a:latin typeface="Arial Black" panose="020B0A04020102020204" pitchFamily="34" charset="0"/>
                        </a:rPr>
                        <a:t>E</a:t>
                      </a:r>
                      <a:r>
                        <a:rPr lang="en-US" sz="1400" b="1" u="none" strike="noStrike" baseline="-25000" dirty="0" err="1">
                          <a:solidFill>
                            <a:srgbClr val="002060"/>
                          </a:solidFill>
                          <a:effectLst/>
                          <a:latin typeface="Arial Black" panose="020B0A04020102020204" pitchFamily="34" charset="0"/>
                        </a:rPr>
                        <a:t>inj</a:t>
                      </a:r>
                      <a:r>
                        <a:rPr lang="en-US" sz="1400" b="1" u="none" strike="noStrike" dirty="0">
                          <a:solidFill>
                            <a:srgbClr val="002060"/>
                          </a:solidFill>
                          <a:effectLst/>
                          <a:latin typeface="Arial Black" panose="020B0A04020102020204" pitchFamily="34" charset="0"/>
                        </a:rPr>
                        <a:t>, </a:t>
                      </a:r>
                      <a:r>
                        <a:rPr lang="en-US" sz="1400" b="1" u="none" strike="noStrike" dirty="0" err="1">
                          <a:solidFill>
                            <a:srgbClr val="002060"/>
                          </a:solidFill>
                          <a:effectLst/>
                          <a:latin typeface="Arial Black" panose="020B0A04020102020204" pitchFamily="34" charset="0"/>
                        </a:rPr>
                        <a:t>keV</a:t>
                      </a:r>
                      <a:r>
                        <a:rPr lang="en-US" sz="1400" b="1" u="none" strike="noStrike" dirty="0">
                          <a:solidFill>
                            <a:srgbClr val="002060"/>
                          </a:solidFill>
                          <a:effectLst/>
                          <a:latin typeface="Arial Black" panose="020B0A04020102020204" pitchFamily="34" charset="0"/>
                        </a:rPr>
                        <a:t>/charge</a:t>
                      </a:r>
                      <a:endParaRPr lang="ru-RU" sz="1400" b="1"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extLst>
                  <a:ext uri="{0D108BD9-81ED-4DB2-BD59-A6C34878D82A}">
                    <a16:rowId xmlns:a16="http://schemas.microsoft.com/office/drawing/2014/main" val="4053039277"/>
                  </a:ext>
                </a:extLst>
              </a:tr>
              <a:tr h="153167">
                <a:tc rowSpan="3">
                  <a:txBody>
                    <a:bodyPr/>
                    <a:lstStyle/>
                    <a:p>
                      <a:pPr algn="l" fontAlgn="ctr"/>
                      <a:r>
                        <a:rPr lang="en-US" sz="1400" b="0" u="none" strike="noStrike" dirty="0">
                          <a:solidFill>
                            <a:srgbClr val="002060"/>
                          </a:solidFill>
                          <a:effectLst/>
                          <a:latin typeface="Arial Black" panose="020B0A04020102020204" pitchFamily="34" charset="0"/>
                        </a:rPr>
                        <a:t>Ne</a:t>
                      </a:r>
                      <a:r>
                        <a:rPr lang="ru-RU" sz="1400" b="0" u="none" strike="noStrike" baseline="-25000" dirty="0">
                          <a:solidFill>
                            <a:srgbClr val="002060"/>
                          </a:solidFill>
                          <a:effectLst/>
                          <a:latin typeface="Arial Black" panose="020B0A04020102020204" pitchFamily="34" charset="0"/>
                        </a:rPr>
                        <a:t>20</a:t>
                      </a:r>
                      <a:endParaRPr lang="ru-RU" sz="1400" b="0" i="0" u="none" strike="noStrike" baseline="-25000"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u="none" strike="noStrike" dirty="0">
                          <a:solidFill>
                            <a:srgbClr val="002060"/>
                          </a:solidFill>
                          <a:effectLst/>
                          <a:latin typeface="Arial Black" panose="020B0A04020102020204" pitchFamily="34" charset="0"/>
                        </a:rPr>
                        <a:t>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6,67</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u="none" strike="noStrike" dirty="0">
                          <a:solidFill>
                            <a:srgbClr val="002060"/>
                          </a:solidFill>
                          <a:effectLst/>
                          <a:latin typeface="Arial Black" panose="020B0A04020102020204" pitchFamily="34" charset="0"/>
                        </a:rPr>
                        <a:t>1,43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7,19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13,68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2624632260"/>
                  </a:ext>
                </a:extLst>
              </a:tr>
              <a:tr h="146205">
                <a:tc vMerge="1">
                  <a:txBody>
                    <a:bodyPr/>
                    <a:lstStyle/>
                    <a:p>
                      <a:endParaRPr lang="ru-RU"/>
                    </a:p>
                  </a:txBody>
                  <a:tcPr/>
                </a:tc>
                <a:tc>
                  <a:txBody>
                    <a:bodyPr/>
                    <a:lstStyle/>
                    <a:p>
                      <a:pPr algn="ctr" fontAlgn="ctr"/>
                      <a:r>
                        <a:rPr lang="ru-RU" sz="1400" u="none" strike="noStrike" dirty="0">
                          <a:solidFill>
                            <a:srgbClr val="002060"/>
                          </a:solidFill>
                          <a:effectLst/>
                          <a:latin typeface="Arial Black" panose="020B0A04020102020204" pitchFamily="34" charset="0"/>
                        </a:rPr>
                        <a:t>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18,5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3767746382"/>
                  </a:ext>
                </a:extLst>
              </a:tr>
              <a:tr h="153167">
                <a:tc vMerge="1">
                  <a:txBody>
                    <a:bodyPr/>
                    <a:lstStyle/>
                    <a:p>
                      <a:endParaRPr lang="ru-RU"/>
                    </a:p>
                  </a:txBody>
                  <a:tcPr/>
                </a:tc>
                <a:tc>
                  <a:txBody>
                    <a:bodyPr/>
                    <a:lstStyle/>
                    <a:p>
                      <a:pPr algn="ctr" fontAlgn="ctr"/>
                      <a:r>
                        <a:rPr lang="ru-RU" sz="1400" i="0" u="none" strike="noStrike" dirty="0">
                          <a:solidFill>
                            <a:srgbClr val="002060"/>
                          </a:solidFill>
                          <a:effectLst/>
                          <a:latin typeface="Arial Black" panose="020B0A04020102020204" pitchFamily="34" charset="0"/>
                        </a:rPr>
                        <a:t>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3,33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1,42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27,9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28,1</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extLst>
                  <a:ext uri="{0D108BD9-81ED-4DB2-BD59-A6C34878D82A}">
                    <a16:rowId xmlns:a16="http://schemas.microsoft.com/office/drawing/2014/main" val="2160761090"/>
                  </a:ext>
                </a:extLst>
              </a:tr>
              <a:tr h="146205">
                <a:tc rowSpan="3">
                  <a:txBody>
                    <a:bodyPr/>
                    <a:lstStyle/>
                    <a:p>
                      <a:pPr algn="l" fontAlgn="ctr"/>
                      <a:r>
                        <a:rPr lang="en-US" sz="1400" b="0" u="none" strike="noStrike" dirty="0">
                          <a:solidFill>
                            <a:srgbClr val="002060"/>
                          </a:solidFill>
                          <a:effectLst/>
                          <a:latin typeface="Arial Black" panose="020B0A04020102020204" pitchFamily="34" charset="0"/>
                        </a:rPr>
                        <a:t>Si</a:t>
                      </a:r>
                      <a:r>
                        <a:rPr lang="ru-RU" sz="1400" b="0" u="none" strike="noStrike" baseline="-25000" dirty="0">
                          <a:solidFill>
                            <a:srgbClr val="002060"/>
                          </a:solidFill>
                          <a:effectLst/>
                          <a:latin typeface="Arial Black" panose="020B0A04020102020204" pitchFamily="34" charset="0"/>
                        </a:rPr>
                        <a:t>28</a:t>
                      </a:r>
                      <a:r>
                        <a:rPr lang="ru-RU" sz="1400" b="0" u="none" strike="noStrike" dirty="0">
                          <a:solidFill>
                            <a:srgbClr val="002060"/>
                          </a:solidFill>
                          <a:effectLst/>
                          <a:latin typeface="Arial Black" panose="020B0A04020102020204" pitchFamily="34" charset="0"/>
                        </a:rPr>
                        <a:t> </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7</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7,18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14,3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3535870029"/>
                  </a:ext>
                </a:extLst>
              </a:tr>
              <a:tr h="146205">
                <a:tc vMerge="1">
                  <a:txBody>
                    <a:bodyPr/>
                    <a:lstStyle/>
                    <a:p>
                      <a:endParaRPr lang="ru-RU"/>
                    </a:p>
                  </a:txBody>
                  <a:tcPr/>
                </a:tc>
                <a:tc>
                  <a:txBody>
                    <a:bodyPr/>
                    <a:lstStyle/>
                    <a:p>
                      <a:pPr algn="ctr" fontAlgn="ctr"/>
                      <a:r>
                        <a:rPr lang="en-US" sz="1400" u="none" strike="noStrike" dirty="0">
                          <a:solidFill>
                            <a:srgbClr val="002060"/>
                          </a:solidFill>
                          <a:effectLst/>
                          <a:latin typeface="Arial Black" panose="020B0A04020102020204" pitchFamily="34" charset="0"/>
                        </a:rPr>
                        <a:t>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4,67</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21,5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328326"/>
                  </a:ext>
                </a:extLst>
              </a:tr>
              <a:tr h="153167">
                <a:tc vMerge="1">
                  <a:txBody>
                    <a:bodyPr/>
                    <a:lstStyle/>
                    <a:p>
                      <a:endParaRPr lang="ru-RU"/>
                    </a:p>
                  </a:txBody>
                  <a:tcPr/>
                </a:tc>
                <a:tc>
                  <a:txBody>
                    <a:bodyPr/>
                    <a:lstStyle/>
                    <a:p>
                      <a:pPr algn="ctr" fontAlgn="ctr"/>
                      <a:r>
                        <a:rPr lang="ru-RU" sz="1400" i="0" u="none" strike="noStrike" dirty="0">
                          <a:solidFill>
                            <a:srgbClr val="002060"/>
                          </a:solidFill>
                          <a:effectLst/>
                          <a:latin typeface="Arial Black" panose="020B0A04020102020204" pitchFamily="34" charset="0"/>
                        </a:rPr>
                        <a:t>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3,11</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1,42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32,1</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i="0" u="none" strike="noStrike" dirty="0">
                          <a:solidFill>
                            <a:srgbClr val="002060"/>
                          </a:solidFill>
                          <a:effectLst/>
                          <a:latin typeface="Arial Black" panose="020B0A04020102020204" pitchFamily="34" charset="0"/>
                        </a:rPr>
                        <a:t>28,9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extLst>
                  <a:ext uri="{0D108BD9-81ED-4DB2-BD59-A6C34878D82A}">
                    <a16:rowId xmlns:a16="http://schemas.microsoft.com/office/drawing/2014/main" val="2068543956"/>
                  </a:ext>
                </a:extLst>
              </a:tr>
              <a:tr h="146205">
                <a:tc rowSpan="2">
                  <a:txBody>
                    <a:bodyPr/>
                    <a:lstStyle/>
                    <a:p>
                      <a:pPr algn="l" fontAlgn="ctr"/>
                      <a:r>
                        <a:rPr lang="en-US" sz="1400" b="0" u="none" strike="noStrike" dirty="0" err="1">
                          <a:solidFill>
                            <a:srgbClr val="002060"/>
                          </a:solidFill>
                          <a:effectLst/>
                          <a:latin typeface="Arial Black" panose="020B0A04020102020204" pitchFamily="34" charset="0"/>
                        </a:rPr>
                        <a:t>Ar</a:t>
                      </a:r>
                      <a:r>
                        <a:rPr lang="ru-RU" sz="1400" b="0" u="none" strike="noStrike" baseline="-25000" dirty="0">
                          <a:solidFill>
                            <a:srgbClr val="002060"/>
                          </a:solidFill>
                          <a:effectLst/>
                          <a:latin typeface="Arial Black" panose="020B0A04020102020204" pitchFamily="34" charset="0"/>
                        </a:rPr>
                        <a:t>40</a:t>
                      </a:r>
                      <a:endParaRPr lang="ru-RU" sz="1400" b="0" i="0" u="none" strike="noStrike" baseline="-25000"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ru-RU" sz="1400" u="none" strike="noStrike">
                          <a:solidFill>
                            <a:srgbClr val="002060"/>
                          </a:solidFill>
                          <a:effectLst/>
                          <a:latin typeface="Arial Black" panose="020B0A04020102020204" pitchFamily="34" charset="0"/>
                        </a:rPr>
                        <a:t>6</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6,67</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1,43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7,19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13,68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1233918642"/>
                  </a:ext>
                </a:extLst>
              </a:tr>
              <a:tr h="153167">
                <a:tc vMerge="1">
                  <a:txBody>
                    <a:bodyPr/>
                    <a:lstStyle/>
                    <a:p>
                      <a:endParaRPr lang="ru-RU"/>
                    </a:p>
                  </a:txBody>
                  <a:tcPr/>
                </a:tc>
                <a:tc>
                  <a:txBody>
                    <a:bodyPr/>
                    <a:lstStyle/>
                    <a:p>
                      <a:pPr algn="ctr" fontAlgn="ctr"/>
                      <a:r>
                        <a:rPr lang="ru-RU" sz="1400" u="none" strike="noStrike" dirty="0">
                          <a:solidFill>
                            <a:srgbClr val="002060"/>
                          </a:solidFill>
                          <a:effectLst/>
                          <a:latin typeface="Arial Black" panose="020B0A04020102020204" pitchFamily="34" charset="0"/>
                        </a:rPr>
                        <a:t>10</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18,5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2467057183"/>
                  </a:ext>
                </a:extLst>
              </a:tr>
              <a:tr h="146205">
                <a:tc rowSpan="2">
                  <a:txBody>
                    <a:bodyPr/>
                    <a:lstStyle/>
                    <a:p>
                      <a:pPr algn="l" fontAlgn="ctr"/>
                      <a:r>
                        <a:rPr lang="en-US" sz="1400" b="0" u="none" strike="noStrike" dirty="0">
                          <a:solidFill>
                            <a:srgbClr val="002060"/>
                          </a:solidFill>
                          <a:effectLst/>
                          <a:latin typeface="Arial Black" panose="020B0A04020102020204" pitchFamily="34" charset="0"/>
                        </a:rPr>
                        <a:t>Fe</a:t>
                      </a:r>
                      <a:r>
                        <a:rPr lang="ru-RU" sz="1400" b="0" u="none" strike="noStrike" baseline="-25000" dirty="0">
                          <a:solidFill>
                            <a:srgbClr val="002060"/>
                          </a:solidFill>
                          <a:effectLst/>
                          <a:latin typeface="Arial Black" panose="020B0A04020102020204" pitchFamily="34" charset="0"/>
                        </a:rPr>
                        <a:t>56 </a:t>
                      </a:r>
                      <a:endParaRPr lang="ru-RU" sz="1400" b="0" i="0" u="none" strike="noStrike" baseline="-25000"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ru-RU" sz="1400" u="none" strike="noStrike">
                          <a:solidFill>
                            <a:srgbClr val="002060"/>
                          </a:solidFill>
                          <a:effectLst/>
                          <a:latin typeface="Arial Black" panose="020B0A04020102020204" pitchFamily="34" charset="0"/>
                        </a:rPr>
                        <a:t>9</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6,22</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1,35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7,36</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13,08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1494273146"/>
                  </a:ext>
                </a:extLst>
              </a:tr>
              <a:tr h="153167">
                <a:tc vMerge="1">
                  <a:txBody>
                    <a:bodyPr/>
                    <a:lstStyle/>
                    <a:p>
                      <a:endParaRPr lang="ru-RU"/>
                    </a:p>
                  </a:txBody>
                  <a:tcPr/>
                </a:tc>
                <a:tc>
                  <a:txBody>
                    <a:bodyPr/>
                    <a:lstStyle/>
                    <a:p>
                      <a:pPr algn="ctr" fontAlgn="ctr"/>
                      <a:r>
                        <a:rPr lang="ru-RU" sz="1400" u="none" strike="noStrike" dirty="0">
                          <a:solidFill>
                            <a:srgbClr val="002060"/>
                          </a:solidFill>
                          <a:effectLst/>
                          <a:latin typeface="Arial Black" panose="020B0A04020102020204" pitchFamily="34" charset="0"/>
                        </a:rPr>
                        <a:t>14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16,5</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18,5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921596401"/>
                  </a:ext>
                </a:extLst>
              </a:tr>
              <a:tr h="146205">
                <a:tc rowSpan="2">
                  <a:txBody>
                    <a:bodyPr/>
                    <a:lstStyle/>
                    <a:p>
                      <a:pPr algn="l" fontAlgn="ctr"/>
                      <a:r>
                        <a:rPr lang="en-US" sz="1400" b="0" u="none" strike="noStrike" dirty="0">
                          <a:solidFill>
                            <a:srgbClr val="002060"/>
                          </a:solidFill>
                          <a:effectLst/>
                          <a:latin typeface="Arial Black" panose="020B0A04020102020204" pitchFamily="34" charset="0"/>
                        </a:rPr>
                        <a:t>Kr</a:t>
                      </a:r>
                      <a:r>
                        <a:rPr lang="ru-RU" sz="1400" b="0" u="none" strike="noStrike" baseline="-25000" dirty="0">
                          <a:solidFill>
                            <a:srgbClr val="002060"/>
                          </a:solidFill>
                          <a:effectLst/>
                          <a:latin typeface="Arial Black" panose="020B0A04020102020204" pitchFamily="34" charset="0"/>
                        </a:rPr>
                        <a:t>84</a:t>
                      </a:r>
                      <a:r>
                        <a:rPr lang="ru-RU" sz="1400" b="0" u="none" strike="noStrike" dirty="0">
                          <a:solidFill>
                            <a:srgbClr val="002060"/>
                          </a:solidFill>
                          <a:effectLst/>
                          <a:latin typeface="Arial Black" panose="020B0A04020102020204" pitchFamily="34" charset="0"/>
                        </a:rPr>
                        <a:t> </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ru-RU" sz="1400" u="none" strike="noStrike">
                          <a:solidFill>
                            <a:srgbClr val="002060"/>
                          </a:solidFill>
                          <a:effectLst/>
                          <a:latin typeface="Arial Black" panose="020B0A04020102020204" pitchFamily="34" charset="0"/>
                        </a:rPr>
                        <a:t>14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7,18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12,38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3107322212"/>
                  </a:ext>
                </a:extLst>
              </a:tr>
              <a:tr h="153167">
                <a:tc vMerge="1">
                  <a:txBody>
                    <a:bodyPr/>
                    <a:lstStyle/>
                    <a:p>
                      <a:endParaRPr lang="ru-RU"/>
                    </a:p>
                  </a:txBody>
                  <a:tcPr/>
                </a:tc>
                <a:tc>
                  <a:txBody>
                    <a:bodyPr/>
                    <a:lstStyle/>
                    <a:p>
                      <a:pPr algn="ctr" fontAlgn="ctr"/>
                      <a:r>
                        <a:rPr lang="ru-RU" sz="1400" u="none" strike="noStrike">
                          <a:solidFill>
                            <a:srgbClr val="002060"/>
                          </a:solidFill>
                          <a:effectLst/>
                          <a:latin typeface="Arial Black" panose="020B0A04020102020204" pitchFamily="34" charset="0"/>
                        </a:rPr>
                        <a:t>18</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4,66</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21,5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1098242176"/>
                  </a:ext>
                </a:extLst>
              </a:tr>
              <a:tr h="146205">
                <a:tc rowSpan="2">
                  <a:txBody>
                    <a:bodyPr/>
                    <a:lstStyle/>
                    <a:p>
                      <a:pPr algn="l" fontAlgn="ctr"/>
                      <a:r>
                        <a:rPr lang="en-US" sz="1400" b="0" u="none" strike="noStrike" dirty="0">
                          <a:solidFill>
                            <a:srgbClr val="002060"/>
                          </a:solidFill>
                          <a:effectLst/>
                          <a:latin typeface="Arial Black" panose="020B0A04020102020204" pitchFamily="34" charset="0"/>
                        </a:rPr>
                        <a:t>Ag</a:t>
                      </a:r>
                      <a:r>
                        <a:rPr lang="ru-RU" sz="1400" b="0" u="none" strike="noStrike" baseline="-25000" dirty="0">
                          <a:solidFill>
                            <a:srgbClr val="002060"/>
                          </a:solidFill>
                          <a:effectLst/>
                          <a:latin typeface="Arial Black" panose="020B0A04020102020204" pitchFamily="34" charset="0"/>
                        </a:rPr>
                        <a:t>107 </a:t>
                      </a:r>
                      <a:endParaRPr lang="ru-RU" sz="1400" b="0" i="0" u="none" strike="noStrike" baseline="-25000"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ru-RU" sz="1400" u="none" strike="noStrike">
                          <a:solidFill>
                            <a:srgbClr val="002060"/>
                          </a:solidFill>
                          <a:effectLst/>
                          <a:latin typeface="Arial Black" panose="020B0A04020102020204" pitchFamily="34" charset="0"/>
                        </a:rPr>
                        <a:t>18</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5,94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7,31</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886193496"/>
                  </a:ext>
                </a:extLst>
              </a:tr>
              <a:tr h="153167">
                <a:tc vMerge="1">
                  <a:txBody>
                    <a:bodyPr/>
                    <a:lstStyle/>
                    <a:p>
                      <a:endParaRPr lang="ru-RU"/>
                    </a:p>
                  </a:txBody>
                  <a:tcPr/>
                </a:tc>
                <a:tc>
                  <a:txBody>
                    <a:bodyPr/>
                    <a:lstStyle/>
                    <a:p>
                      <a:pPr algn="ctr" fontAlgn="ctr"/>
                      <a:r>
                        <a:rPr lang="ru-RU" sz="1400" u="none" strike="noStrike">
                          <a:solidFill>
                            <a:srgbClr val="002060"/>
                          </a:solidFill>
                          <a:effectLst/>
                          <a:latin typeface="Arial Black" panose="020B0A04020102020204" pitchFamily="34" charset="0"/>
                        </a:rPr>
                        <a:t>22</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4,86</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16,88</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23,51</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2681793234"/>
                  </a:ext>
                </a:extLst>
              </a:tr>
              <a:tr h="146205">
                <a:tc rowSpan="2">
                  <a:txBody>
                    <a:bodyPr/>
                    <a:lstStyle/>
                    <a:p>
                      <a:pPr algn="l" fontAlgn="ctr"/>
                      <a:r>
                        <a:rPr lang="en-US" sz="1400" b="0" u="none" strike="noStrike" dirty="0">
                          <a:solidFill>
                            <a:srgbClr val="002060"/>
                          </a:solidFill>
                          <a:effectLst/>
                          <a:latin typeface="Arial Black" panose="020B0A04020102020204" pitchFamily="34" charset="0"/>
                        </a:rPr>
                        <a:t>Xe</a:t>
                      </a:r>
                      <a:r>
                        <a:rPr lang="ru-RU" sz="1400" b="0" u="none" strike="noStrike" baseline="-25000" dirty="0">
                          <a:solidFill>
                            <a:srgbClr val="002060"/>
                          </a:solidFill>
                          <a:effectLst/>
                          <a:latin typeface="Arial Black" panose="020B0A04020102020204" pitchFamily="34" charset="0"/>
                        </a:rPr>
                        <a:t>136</a:t>
                      </a:r>
                      <a:r>
                        <a:rPr lang="ru-RU" sz="1400" b="0" u="none" strike="noStrike" dirty="0">
                          <a:solidFill>
                            <a:srgbClr val="002060"/>
                          </a:solidFill>
                          <a:effectLst/>
                          <a:latin typeface="Arial Black" panose="020B0A04020102020204" pitchFamily="34" charset="0"/>
                        </a:rPr>
                        <a:t> </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ru-RU" sz="1400" u="none" strike="noStrike">
                          <a:solidFill>
                            <a:srgbClr val="002060"/>
                          </a:solidFill>
                          <a:effectLst/>
                          <a:latin typeface="Arial Black" panose="020B0A04020102020204" pitchFamily="34" charset="0"/>
                        </a:rPr>
                        <a:t>23</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5,91</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7,39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12,57</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89141580"/>
                  </a:ext>
                </a:extLst>
              </a:tr>
              <a:tr h="153167">
                <a:tc vMerge="1">
                  <a:txBody>
                    <a:bodyPr/>
                    <a:lstStyle/>
                    <a:p>
                      <a:endParaRPr lang="ru-RU"/>
                    </a:p>
                  </a:txBody>
                  <a:tcPr/>
                </a:tc>
                <a:tc>
                  <a:txBody>
                    <a:bodyPr/>
                    <a:lstStyle/>
                    <a:p>
                      <a:pPr algn="ctr" fontAlgn="ctr"/>
                      <a:r>
                        <a:rPr lang="ru-RU" sz="1400" u="none" strike="noStrike">
                          <a:solidFill>
                            <a:srgbClr val="002060"/>
                          </a:solidFill>
                          <a:effectLst/>
                          <a:latin typeface="Arial Black" panose="020B0A04020102020204" pitchFamily="34" charset="0"/>
                        </a:rPr>
                        <a:t>28</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4,86</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16,88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23,51</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17273533"/>
                  </a:ext>
                </a:extLst>
              </a:tr>
              <a:tr h="146205">
                <a:tc rowSpan="2">
                  <a:txBody>
                    <a:bodyPr/>
                    <a:lstStyle/>
                    <a:p>
                      <a:pPr algn="l" fontAlgn="ctr"/>
                      <a:r>
                        <a:rPr lang="en-US" sz="1400" b="0" u="none" strike="noStrike" dirty="0">
                          <a:solidFill>
                            <a:srgbClr val="002060"/>
                          </a:solidFill>
                          <a:effectLst/>
                          <a:latin typeface="Arial Black" panose="020B0A04020102020204" pitchFamily="34" charset="0"/>
                        </a:rPr>
                        <a:t>Bi</a:t>
                      </a:r>
                      <a:r>
                        <a:rPr lang="ru-RU" sz="1400" b="0" u="none" strike="noStrike" baseline="-25000" dirty="0">
                          <a:solidFill>
                            <a:srgbClr val="002060"/>
                          </a:solidFill>
                          <a:effectLst/>
                          <a:latin typeface="Arial Black" panose="020B0A04020102020204" pitchFamily="34" charset="0"/>
                        </a:rPr>
                        <a:t>209</a:t>
                      </a:r>
                      <a:endParaRPr lang="ru-RU" sz="1400" b="0" i="0" u="none" strike="noStrike" baseline="-25000"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ru-RU" sz="1400" u="none" strike="noStrike">
                          <a:solidFill>
                            <a:srgbClr val="002060"/>
                          </a:solidFill>
                          <a:effectLst/>
                          <a:latin typeface="Arial Black" panose="020B0A04020102020204" pitchFamily="34" charset="0"/>
                        </a:rPr>
                        <a:t>35</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5,97</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7,29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12,44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1804672058"/>
                  </a:ext>
                </a:extLst>
              </a:tr>
              <a:tr h="153167">
                <a:tc vMerge="1">
                  <a:txBody>
                    <a:bodyPr/>
                    <a:lstStyle/>
                    <a:p>
                      <a:endParaRPr lang="ru-RU"/>
                    </a:p>
                  </a:txBody>
                  <a:tcPr/>
                </a:tc>
                <a:tc>
                  <a:txBody>
                    <a:bodyPr/>
                    <a:lstStyle/>
                    <a:p>
                      <a:pPr algn="ctr" fontAlgn="ctr"/>
                      <a:r>
                        <a:rPr lang="ru-RU" sz="1400" u="none" strike="noStrike">
                          <a:solidFill>
                            <a:srgbClr val="002060"/>
                          </a:solidFill>
                          <a:effectLst/>
                          <a:latin typeface="Arial Black" panose="020B0A04020102020204" pitchFamily="34" charset="0"/>
                        </a:rPr>
                        <a:t>43</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4,86</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16,85</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23,51</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4114637107"/>
                  </a:ext>
                </a:extLst>
              </a:tr>
              <a:tr h="146205">
                <a:tc rowSpan="3">
                  <a:txBody>
                    <a:bodyPr/>
                    <a:lstStyle/>
                    <a:p>
                      <a:pPr algn="l" fontAlgn="ctr"/>
                      <a:r>
                        <a:rPr lang="en-US" sz="1400" b="0" u="none" strike="noStrike" dirty="0">
                          <a:solidFill>
                            <a:srgbClr val="002060"/>
                          </a:solidFill>
                          <a:effectLst/>
                          <a:latin typeface="Arial Black" panose="020B0A04020102020204" pitchFamily="34" charset="0"/>
                        </a:rPr>
                        <a:t>C</a:t>
                      </a:r>
                      <a:r>
                        <a:rPr lang="ru-RU" sz="1400" b="0" u="none" strike="noStrike" baseline="-25000" dirty="0">
                          <a:solidFill>
                            <a:srgbClr val="002060"/>
                          </a:solidFill>
                          <a:effectLst/>
                          <a:latin typeface="Arial Black" panose="020B0A04020102020204" pitchFamily="34" charset="0"/>
                        </a:rPr>
                        <a:t>12</a:t>
                      </a:r>
                      <a:endParaRPr lang="ru-RU" sz="1400" b="0" i="0" u="none" strike="noStrike" baseline="-25000"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u="none" strike="noStrike" dirty="0">
                          <a:solidFill>
                            <a:srgbClr val="002060"/>
                          </a:solidFill>
                          <a:effectLst/>
                          <a:latin typeface="Arial Black" panose="020B0A04020102020204" pitchFamily="34" charset="0"/>
                        </a:rPr>
                        <a:t>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7,18</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4127190453"/>
                  </a:ext>
                </a:extLst>
              </a:tr>
              <a:tr h="146205">
                <a:tc vMerge="1">
                  <a:txBody>
                    <a:bodyPr/>
                    <a:lstStyle/>
                    <a:p>
                      <a:endParaRPr lang="ru-RU"/>
                    </a:p>
                  </a:txBody>
                  <a:tcPr/>
                </a:tc>
                <a:tc>
                  <a:txBody>
                    <a:bodyPr/>
                    <a:lstStyle/>
                    <a:p>
                      <a:pPr algn="ctr" fontAlgn="ctr"/>
                      <a:r>
                        <a:rPr lang="en-US" sz="1400" u="none" strike="noStrike" dirty="0">
                          <a:solidFill>
                            <a:srgbClr val="002060"/>
                          </a:solidFill>
                          <a:effectLst/>
                          <a:latin typeface="Arial Black" panose="020B0A04020102020204" pitchFamily="34" charset="0"/>
                        </a:rPr>
                        <a:t>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a:solidFill>
                            <a:srgbClr val="002060"/>
                          </a:solidFill>
                          <a:effectLst/>
                          <a:latin typeface="Arial Black" panose="020B0A04020102020204" pitchFamily="34" charset="0"/>
                        </a:rPr>
                        <a:t>4</a:t>
                      </a:r>
                      <a:endParaRPr lang="ru-RU" sz="1400" b="0" i="0" u="none" strike="noStrike">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16,5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18,5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2714296585"/>
                  </a:ext>
                </a:extLst>
              </a:tr>
              <a:tr h="153167">
                <a:tc vMerge="1">
                  <a:txBody>
                    <a:bodyPr/>
                    <a:lstStyle/>
                    <a:p>
                      <a:endParaRPr lang="ru-RU"/>
                    </a:p>
                  </a:txBody>
                  <a:tcPr/>
                </a:tc>
                <a:tc>
                  <a:txBody>
                    <a:bodyPr/>
                    <a:lstStyle/>
                    <a:p>
                      <a:pPr algn="ctr" fontAlgn="ctr"/>
                      <a:r>
                        <a:rPr lang="en-US" sz="140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1,42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34,4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ru-RU" sz="1400" u="none" strike="noStrike" dirty="0">
                          <a:solidFill>
                            <a:srgbClr val="002060"/>
                          </a:solidFill>
                          <a:effectLst/>
                          <a:latin typeface="Arial Black" panose="020B0A04020102020204" pitchFamily="34" charset="0"/>
                        </a:rPr>
                        <a:t>30</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extLst>
                  <a:ext uri="{0D108BD9-81ED-4DB2-BD59-A6C34878D82A}">
                    <a16:rowId xmlns:a16="http://schemas.microsoft.com/office/drawing/2014/main" val="4286110358"/>
                  </a:ext>
                </a:extLst>
              </a:tr>
              <a:tr h="153167">
                <a:tc rowSpan="2">
                  <a:txBody>
                    <a:bodyPr/>
                    <a:lstStyle/>
                    <a:p>
                      <a:pPr algn="l" fontAlgn="ctr"/>
                      <a:r>
                        <a:rPr lang="en-US" sz="1400" b="1" i="0" u="none" strike="noStrike" baseline="0" dirty="0">
                          <a:solidFill>
                            <a:srgbClr val="002060"/>
                          </a:solidFill>
                          <a:effectLst/>
                          <a:latin typeface="Arial Black" pitchFamily="34" charset="0"/>
                          <a:cs typeface="Arial" panose="020B0604020202020204" pitchFamily="34" charset="0"/>
                        </a:rPr>
                        <a:t>O</a:t>
                      </a:r>
                      <a:r>
                        <a:rPr lang="en-US" sz="1400" b="1" i="0" u="none" strike="noStrike" baseline="-25000" dirty="0">
                          <a:solidFill>
                            <a:srgbClr val="002060"/>
                          </a:solidFill>
                          <a:effectLst/>
                          <a:latin typeface="Arial Black" pitchFamily="34" charset="0"/>
                          <a:cs typeface="Arial" panose="020B0604020202020204" pitchFamily="34" charset="0"/>
                        </a:rPr>
                        <a:t>16</a:t>
                      </a:r>
                      <a:endParaRPr lang="ru-RU" sz="1400" b="1" i="0" u="none" strike="noStrike" baseline="-25000" dirty="0">
                        <a:solidFill>
                          <a:srgbClr val="002060"/>
                        </a:solidFill>
                        <a:effectLst/>
                        <a:latin typeface="Arial Black" pitchFamily="34" charset="0"/>
                        <a:cs typeface="Arial" panose="020B06040202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5,33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1,29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9,08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13,9</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4256383227"/>
                  </a:ext>
                </a:extLst>
              </a:tr>
              <a:tr h="153167">
                <a:tc vMerge="1">
                  <a:txBody>
                    <a:bodyPr/>
                    <a:lstStyle/>
                    <a:p>
                      <a:pPr algn="l" fontAlgn="ctr"/>
                      <a:endParaRPr lang="ru-RU" sz="1400" b="0" i="0" u="none" strike="noStrike" baseline="-25000" dirty="0">
                        <a:solidFill>
                          <a:srgbClr val="002060"/>
                        </a:solidFill>
                        <a:effectLst/>
                        <a:latin typeface="Arial Black" panose="020B0A040201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3,2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1,42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2</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30,1</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27</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1">
                        <a:lumMod val="20000"/>
                        <a:lumOff val="80000"/>
                      </a:schemeClr>
                    </a:solidFill>
                  </a:tcPr>
                </a:tc>
                <a:extLst>
                  <a:ext uri="{0D108BD9-81ED-4DB2-BD59-A6C34878D82A}">
                    <a16:rowId xmlns:a16="http://schemas.microsoft.com/office/drawing/2014/main" val="1703505548"/>
                  </a:ext>
                </a:extLst>
              </a:tr>
              <a:tr h="153167">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baseline="0" dirty="0">
                          <a:solidFill>
                            <a:srgbClr val="002060"/>
                          </a:solidFill>
                          <a:effectLst/>
                          <a:latin typeface="Arial Black" pitchFamily="34" charset="0"/>
                          <a:cs typeface="Arial" panose="020B0604020202020204" pitchFamily="34" charset="0"/>
                        </a:rPr>
                        <a:t>O</a:t>
                      </a:r>
                      <a:r>
                        <a:rPr lang="en-US" sz="1400" b="1" i="0" u="none" strike="noStrike" baseline="-25000" dirty="0">
                          <a:solidFill>
                            <a:srgbClr val="002060"/>
                          </a:solidFill>
                          <a:effectLst/>
                          <a:latin typeface="Arial Black" pitchFamily="34" charset="0"/>
                          <a:cs typeface="Arial" panose="020B0604020202020204" pitchFamily="34" charset="0"/>
                        </a:rPr>
                        <a:t>18</a:t>
                      </a:r>
                      <a:endParaRPr lang="ru-RU" sz="1400" b="1" i="0" u="none" strike="noStrike" baseline="-25000" dirty="0">
                        <a:solidFill>
                          <a:srgbClr val="002060"/>
                        </a:solidFill>
                        <a:effectLst/>
                        <a:latin typeface="Arial Black" pitchFamily="34" charset="0"/>
                        <a:cs typeface="Arial" panose="020B06040202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1,32</a:t>
                      </a: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7,5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12,96</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925554281"/>
                  </a:ext>
                </a:extLst>
              </a:tr>
              <a:tr h="15316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ru-RU" sz="1400" b="1" i="0" u="none" strike="noStrike" baseline="-25000" dirty="0">
                        <a:solidFill>
                          <a:srgbClr val="C00000"/>
                        </a:solidFill>
                        <a:effectLst/>
                        <a:latin typeface="Arial" panose="020B0604020202020204" pitchFamily="34" charset="0"/>
                        <a:cs typeface="Arial" panose="020B0604020202020204" pitchFamily="34" charset="0"/>
                      </a:endParaRPr>
                    </a:p>
                  </a:txBody>
                  <a:tcPr marL="6962" marR="6962" marT="6962" marB="0" anchor="ctr">
                    <a:solidFill>
                      <a:schemeClr val="accent3">
                        <a:lumMod val="40000"/>
                        <a:lumOff val="6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4,5</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1,43</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4</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15,7</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tc>
                  <a:txBody>
                    <a:bodyPr/>
                    <a:lstStyle/>
                    <a:p>
                      <a:pPr algn="ctr" fontAlgn="ctr"/>
                      <a:r>
                        <a:rPr lang="en-US" sz="1400" b="0" i="0" u="none" strike="noStrike" dirty="0">
                          <a:solidFill>
                            <a:srgbClr val="002060"/>
                          </a:solidFill>
                          <a:effectLst/>
                          <a:latin typeface="Arial Black" panose="020B0A04020102020204" pitchFamily="34" charset="0"/>
                        </a:rPr>
                        <a:t>20,28</a:t>
                      </a:r>
                      <a:endParaRPr lang="ru-RU" sz="1400" b="0" i="0" u="none" strike="noStrike" dirty="0">
                        <a:solidFill>
                          <a:srgbClr val="002060"/>
                        </a:solidFill>
                        <a:effectLst/>
                        <a:latin typeface="Arial Black" panose="020B0A04020102020204" pitchFamily="34" charset="0"/>
                      </a:endParaRPr>
                    </a:p>
                  </a:txBody>
                  <a:tcPr marL="6962" marR="6962" marT="6962" marB="0" anchor="ctr">
                    <a:solidFill>
                      <a:schemeClr val="accent3">
                        <a:lumMod val="20000"/>
                        <a:lumOff val="80000"/>
                      </a:schemeClr>
                    </a:solidFill>
                  </a:tcPr>
                </a:tc>
                <a:extLst>
                  <a:ext uri="{0D108BD9-81ED-4DB2-BD59-A6C34878D82A}">
                    <a16:rowId xmlns:a16="http://schemas.microsoft.com/office/drawing/2014/main" val="3309830645"/>
                  </a:ext>
                </a:extLst>
              </a:tr>
            </a:tbl>
          </a:graphicData>
        </a:graphic>
      </p:graphicFrame>
    </p:spTree>
    <p:extLst>
      <p:ext uri="{BB962C8B-B14F-4D97-AF65-F5344CB8AC3E}">
        <p14:creationId xmlns:p14="http://schemas.microsoft.com/office/powerpoint/2010/main" val="2256051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68B4ED-15D3-4DEF-8621-8DF420B4E6B1}"/>
              </a:ext>
            </a:extLst>
          </p:cNvPr>
          <p:cNvSpPr>
            <a:spLocks noGrp="1"/>
          </p:cNvSpPr>
          <p:nvPr>
            <p:ph type="title"/>
          </p:nvPr>
        </p:nvSpPr>
        <p:spPr>
          <a:xfrm>
            <a:off x="2063552" y="260648"/>
            <a:ext cx="6912768" cy="583406"/>
          </a:xfrm>
        </p:spPr>
        <p:txBody>
          <a:bodyPr>
            <a:normAutofit/>
          </a:bodyPr>
          <a:lstStyle/>
          <a:p>
            <a:pPr algn="ctr"/>
            <a:r>
              <a:rPr lang="en-US" dirty="0">
                <a:solidFill>
                  <a:srgbClr val="0070C0"/>
                </a:solidFill>
                <a:cs typeface="Times New Roman" panose="02020603050405020304" pitchFamily="18" charset="0"/>
              </a:rPr>
              <a:t>14 GHz ECR source</a:t>
            </a:r>
            <a:r>
              <a:rPr lang="ru-RU" dirty="0">
                <a:solidFill>
                  <a:srgbClr val="0070C0"/>
                </a:solidFill>
                <a:cs typeface="Times New Roman" panose="02020603050405020304" pitchFamily="18" charset="0"/>
              </a:rPr>
              <a:t> </a:t>
            </a:r>
          </a:p>
        </p:txBody>
      </p:sp>
      <p:sp>
        <p:nvSpPr>
          <p:cNvPr id="8" name="TextBox 7">
            <a:extLst>
              <a:ext uri="{FF2B5EF4-FFF2-40B4-BE49-F238E27FC236}">
                <a16:creationId xmlns:a16="http://schemas.microsoft.com/office/drawing/2014/main" id="{588F3F4D-F4D1-4A83-AB4B-07A7C8B3538E}"/>
              </a:ext>
            </a:extLst>
          </p:cNvPr>
          <p:cNvSpPr txBox="1"/>
          <p:nvPr/>
        </p:nvSpPr>
        <p:spPr>
          <a:xfrm>
            <a:off x="754989" y="5670293"/>
            <a:ext cx="4572000" cy="338554"/>
          </a:xfrm>
          <a:prstGeom prst="rect">
            <a:avLst/>
          </a:prstGeom>
          <a:solidFill>
            <a:schemeClr val="accent3">
              <a:lumMod val="20000"/>
              <a:lumOff val="80000"/>
            </a:schemeClr>
          </a:solidFill>
        </p:spPr>
        <p:txBody>
          <a:bodyPr wrap="square">
            <a:spAutoFit/>
          </a:bodyPr>
          <a:lstStyle/>
          <a:p>
            <a:pPr algn="ctr"/>
            <a:r>
              <a:rPr lang="en-US" sz="1600" dirty="0">
                <a:solidFill>
                  <a:srgbClr val="002060"/>
                </a:solidFill>
                <a:cs typeface="Times New Roman" panose="02020603050405020304" pitchFamily="18" charset="0"/>
              </a:rPr>
              <a:t>3D model of a 14 GHz ECR source</a:t>
            </a:r>
            <a:endParaRPr lang="ru-RU" sz="1600" dirty="0">
              <a:solidFill>
                <a:srgbClr val="002060"/>
              </a:solidFill>
              <a:cs typeface="Times New Roman" panose="02020603050405020304" pitchFamily="18" charset="0"/>
            </a:endParaRPr>
          </a:p>
        </p:txBody>
      </p:sp>
      <p:sp>
        <p:nvSpPr>
          <p:cNvPr id="9" name="TextBox 8">
            <a:extLst>
              <a:ext uri="{FF2B5EF4-FFF2-40B4-BE49-F238E27FC236}">
                <a16:creationId xmlns:a16="http://schemas.microsoft.com/office/drawing/2014/main" id="{D220463B-9223-4E74-8B52-154F166A7631}"/>
              </a:ext>
            </a:extLst>
          </p:cNvPr>
          <p:cNvSpPr txBox="1"/>
          <p:nvPr/>
        </p:nvSpPr>
        <p:spPr>
          <a:xfrm>
            <a:off x="1654629" y="6199358"/>
            <a:ext cx="9056914" cy="658642"/>
          </a:xfrm>
          <a:prstGeom prst="rect">
            <a:avLst/>
          </a:prstGeom>
          <a:solidFill>
            <a:schemeClr val="bg1"/>
          </a:solidFill>
        </p:spPr>
        <p:txBody>
          <a:bodyPr wrap="square">
            <a:spAutoFit/>
          </a:bodyPr>
          <a:lstStyle/>
          <a:p>
            <a:pPr marL="449580" indent="450215" algn="just">
              <a:lnSpc>
                <a:spcPct val="115000"/>
              </a:lnSpc>
            </a:pPr>
            <a:r>
              <a:rPr lang="en-US" sz="1600" dirty="0">
                <a:solidFill>
                  <a:srgbClr val="002060"/>
                </a:solidFill>
                <a:ea typeface="Times New Roman" panose="02020603050405020304" pitchFamily="18" charset="0"/>
              </a:rPr>
              <a:t>In the ion sources and in the ion pipelines of the injector, the vacuum will be maintained at the level of 5×10</a:t>
            </a:r>
            <a:r>
              <a:rPr lang="en-US" sz="1600" baseline="30000" dirty="0">
                <a:solidFill>
                  <a:srgbClr val="002060"/>
                </a:solidFill>
                <a:ea typeface="Times New Roman" panose="02020603050405020304" pitchFamily="18" charset="0"/>
              </a:rPr>
              <a:t>-8</a:t>
            </a:r>
            <a:r>
              <a:rPr lang="en-US" sz="1600" dirty="0">
                <a:solidFill>
                  <a:srgbClr val="002060"/>
                </a:solidFill>
                <a:ea typeface="Times New Roman" panose="02020603050405020304" pitchFamily="18" charset="0"/>
              </a:rPr>
              <a:t> </a:t>
            </a:r>
            <a:r>
              <a:rPr lang="en-US" sz="1600" dirty="0" err="1">
                <a:solidFill>
                  <a:srgbClr val="002060"/>
                </a:solidFill>
                <a:ea typeface="Times New Roman" panose="02020603050405020304" pitchFamily="18" charset="0"/>
              </a:rPr>
              <a:t>Torr</a:t>
            </a:r>
            <a:r>
              <a:rPr lang="en-US" sz="1600" dirty="0">
                <a:solidFill>
                  <a:srgbClr val="002060"/>
                </a:solidFill>
                <a:ea typeface="Times New Roman" panose="02020603050405020304" pitchFamily="18" charset="0"/>
              </a:rPr>
              <a:t>.</a:t>
            </a:r>
            <a:endParaRPr lang="ru-RU" sz="1600" dirty="0">
              <a:solidFill>
                <a:srgbClr val="002060"/>
              </a:solidFill>
              <a:ea typeface="Times New Roman" panose="02020603050405020304" pitchFamily="18" charset="0"/>
            </a:endParaRPr>
          </a:p>
        </p:txBody>
      </p:sp>
      <p:pic>
        <p:nvPicPr>
          <p:cNvPr id="13" name="Рисунок 12"/>
          <p:cNvPicPr>
            <a:picLocks noChangeAspect="1"/>
          </p:cNvPicPr>
          <p:nvPr/>
        </p:nvPicPr>
        <p:blipFill>
          <a:blip r:embed="rId2" cstate="print"/>
          <a:stretch>
            <a:fillRect/>
          </a:stretch>
        </p:blipFill>
        <p:spPr>
          <a:xfrm>
            <a:off x="1847528" y="1488092"/>
            <a:ext cx="3672408" cy="3381069"/>
          </a:xfrm>
          <a:prstGeom prst="rect">
            <a:avLst/>
          </a:prstGeom>
        </p:spPr>
      </p:pic>
      <p:sp>
        <p:nvSpPr>
          <p:cNvPr id="14" name="TextBox 13">
            <a:extLst>
              <a:ext uri="{FF2B5EF4-FFF2-40B4-BE49-F238E27FC236}">
                <a16:creationId xmlns:a16="http://schemas.microsoft.com/office/drawing/2014/main" id="{CE57E05C-2683-46B5-BC2B-7187063C5029}"/>
              </a:ext>
            </a:extLst>
          </p:cNvPr>
          <p:cNvSpPr txBox="1"/>
          <p:nvPr/>
        </p:nvSpPr>
        <p:spPr>
          <a:xfrm>
            <a:off x="5998231" y="5098862"/>
            <a:ext cx="5293469" cy="1215204"/>
          </a:xfrm>
          <a:prstGeom prst="rect">
            <a:avLst/>
          </a:prstGeom>
          <a:solidFill>
            <a:schemeClr val="accent3">
              <a:lumMod val="20000"/>
              <a:lumOff val="80000"/>
            </a:schemeClr>
          </a:solidFill>
        </p:spPr>
        <p:txBody>
          <a:bodyPr wrap="square">
            <a:spAutoFit/>
          </a:bodyPr>
          <a:lstStyle/>
          <a:p>
            <a:pPr algn="ctr">
              <a:lnSpc>
                <a:spcPct val="114000"/>
              </a:lnSpc>
            </a:pPr>
            <a:r>
              <a:rPr lang="en-US" sz="1600" dirty="0">
                <a:solidFill>
                  <a:srgbClr val="002060"/>
                </a:solidFill>
                <a:cs typeface="Times New Roman" panose="02020603050405020304" pitchFamily="18" charset="0"/>
              </a:rPr>
              <a:t>Section of the ECR source at 14 GHz</a:t>
            </a:r>
          </a:p>
          <a:p>
            <a:pPr algn="ctr">
              <a:lnSpc>
                <a:spcPct val="114000"/>
              </a:lnSpc>
            </a:pPr>
            <a:r>
              <a:rPr lang="en-US" sz="1600" dirty="0">
                <a:solidFill>
                  <a:srgbClr val="002060"/>
                </a:solidFill>
                <a:cs typeface="Times New Roman" panose="02020603050405020304" pitchFamily="18" charset="0"/>
              </a:rPr>
              <a:t>(1-</a:t>
            </a:r>
            <a:r>
              <a:rPr lang="ru-RU" sz="1600" dirty="0">
                <a:solidFill>
                  <a:srgbClr val="002060"/>
                </a:solidFill>
                <a:cs typeface="Times New Roman" panose="02020603050405020304" pitchFamily="18" charset="0"/>
              </a:rPr>
              <a:t> </a:t>
            </a:r>
            <a:r>
              <a:rPr lang="en-US" sz="1600" dirty="0">
                <a:solidFill>
                  <a:srgbClr val="002060"/>
                </a:solidFill>
                <a:cs typeface="Times New Roman" panose="02020603050405020304" pitchFamily="18" charset="0"/>
              </a:rPr>
              <a:t>turbo molecular pump, 2-vacuum chamber, 3-crio pump, 4-injector unit, 5-electrodes extracting, 6-solenoid windings</a:t>
            </a:r>
            <a:r>
              <a:rPr lang="en-US" sz="1600" dirty="0">
                <a:ln w="0"/>
                <a:solidFill>
                  <a:srgbClr val="002060"/>
                </a:solidFill>
                <a:effectLst>
                  <a:outerShdw blurRad="38100" dist="19050" dir="2700000" algn="tl" rotWithShape="0">
                    <a:schemeClr val="dk1">
                      <a:alpha val="40000"/>
                    </a:schemeClr>
                  </a:outerShdw>
                </a:effectLst>
                <a:cs typeface="Times New Roman" panose="02020603050405020304" pitchFamily="18" charset="0"/>
              </a:rPr>
              <a:t>, </a:t>
            </a:r>
            <a:r>
              <a:rPr lang="en-US" sz="1600" dirty="0">
                <a:ln w="0"/>
                <a:solidFill>
                  <a:srgbClr val="002060"/>
                </a:solidFill>
                <a:cs typeface="Times New Roman" panose="02020603050405020304" pitchFamily="18" charset="0"/>
              </a:rPr>
              <a:t>7</a:t>
            </a:r>
            <a:r>
              <a:rPr lang="ru-RU" sz="1600" dirty="0">
                <a:ln w="0"/>
                <a:solidFill>
                  <a:srgbClr val="002060"/>
                </a:solidFill>
                <a:cs typeface="Times New Roman" panose="02020603050405020304" pitchFamily="18" charset="0"/>
              </a:rPr>
              <a:t>- </a:t>
            </a:r>
            <a:r>
              <a:rPr lang="en-US" sz="1600" dirty="0">
                <a:ln w="0"/>
                <a:solidFill>
                  <a:srgbClr val="002060"/>
                </a:solidFill>
                <a:cs typeface="Times New Roman" panose="02020603050405020304" pitchFamily="18" charset="0"/>
              </a:rPr>
              <a:t>hexapole, </a:t>
            </a:r>
            <a:r>
              <a:rPr lang="ru-RU" sz="1600" dirty="0">
                <a:ln w="0"/>
                <a:solidFill>
                  <a:srgbClr val="002060"/>
                </a:solidFill>
                <a:cs typeface="Times New Roman" panose="02020603050405020304" pitchFamily="18" charset="0"/>
              </a:rPr>
              <a:t>8</a:t>
            </a:r>
            <a:r>
              <a:rPr lang="en-US" sz="1600" dirty="0">
                <a:ln w="0"/>
                <a:solidFill>
                  <a:srgbClr val="002060"/>
                </a:solidFill>
                <a:cs typeface="Times New Roman" panose="02020603050405020304" pitchFamily="18" charset="0"/>
              </a:rPr>
              <a:t>- focusing solenoid</a:t>
            </a:r>
            <a:r>
              <a:rPr lang="en-US" sz="1600" dirty="0">
                <a:solidFill>
                  <a:srgbClr val="002060"/>
                </a:solidFill>
                <a:cs typeface="Times New Roman" panose="02020603050405020304" pitchFamily="18" charset="0"/>
              </a:rPr>
              <a:t>)</a:t>
            </a:r>
            <a:endParaRPr lang="ru-RU" sz="1600" dirty="0">
              <a:solidFill>
                <a:srgbClr val="002060"/>
              </a:solidFill>
              <a:cs typeface="Times New Roman" panose="02020603050405020304" pitchFamily="18" charset="0"/>
            </a:endParaRPr>
          </a:p>
        </p:txBody>
      </p:sp>
      <p:pic>
        <p:nvPicPr>
          <p:cNvPr id="12" name="Рисунок 11">
            <a:extLst>
              <a:ext uri="{FF2B5EF4-FFF2-40B4-BE49-F238E27FC236}">
                <a16:creationId xmlns:a16="http://schemas.microsoft.com/office/drawing/2014/main" id="{93DC5BB4-7E3A-4FDE-8BF7-DED0FC3BFCD3}"/>
              </a:ext>
            </a:extLst>
          </p:cNvPr>
          <p:cNvPicPr>
            <a:picLocks noChangeAspect="1"/>
          </p:cNvPicPr>
          <p:nvPr/>
        </p:nvPicPr>
        <p:blipFill>
          <a:blip r:embed="rId3" cstate="print"/>
          <a:stretch>
            <a:fillRect/>
          </a:stretch>
        </p:blipFill>
        <p:spPr>
          <a:xfrm>
            <a:off x="14571399" y="1558990"/>
            <a:ext cx="4470388" cy="3191148"/>
          </a:xfrm>
          <a:prstGeom prst="rect">
            <a:avLst/>
          </a:prstGeom>
        </p:spPr>
      </p:pic>
      <p:sp>
        <p:nvSpPr>
          <p:cNvPr id="4" name="TextBox 3">
            <a:extLst>
              <a:ext uri="{FF2B5EF4-FFF2-40B4-BE49-F238E27FC236}">
                <a16:creationId xmlns:a16="http://schemas.microsoft.com/office/drawing/2014/main" id="{E968986F-B566-410B-B991-DE690ACF8E7B}"/>
              </a:ext>
            </a:extLst>
          </p:cNvPr>
          <p:cNvSpPr txBox="1"/>
          <p:nvPr/>
        </p:nvSpPr>
        <p:spPr>
          <a:xfrm>
            <a:off x="3852550" y="-780367"/>
            <a:ext cx="274434" cy="2677656"/>
          </a:xfrm>
          <a:prstGeom prst="rect">
            <a:avLst/>
          </a:prstGeom>
          <a:noFill/>
        </p:spPr>
        <p:txBody>
          <a:bodyPr wrap="none" rtlCol="0">
            <a:spAutoFit/>
          </a:bodyPr>
          <a:lstStyle/>
          <a:p>
            <a:r>
              <a:rPr lang="ru-RU" sz="1400" dirty="0">
                <a:latin typeface="Times New Roman" panose="02020603050405020304" pitchFamily="18" charset="0"/>
                <a:cs typeface="Times New Roman" panose="02020603050405020304" pitchFamily="18" charset="0"/>
              </a:rPr>
              <a:t>1</a:t>
            </a: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1</a:t>
            </a:r>
          </a:p>
        </p:txBody>
      </p:sp>
      <p:sp>
        <p:nvSpPr>
          <p:cNvPr id="32" name="Номер слайда 3">
            <a:extLst>
              <a:ext uri="{FF2B5EF4-FFF2-40B4-BE49-F238E27FC236}">
                <a16:creationId xmlns:a16="http://schemas.microsoft.com/office/drawing/2014/main" id="{914A8FE6-B603-4832-8F46-434C6DCC0559}"/>
              </a:ext>
            </a:extLst>
          </p:cNvPr>
          <p:cNvSpPr txBox="1">
            <a:spLocks/>
          </p:cNvSpPr>
          <p:nvPr/>
        </p:nvSpPr>
        <p:spPr bwMode="auto">
          <a:xfrm>
            <a:off x="11045698"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marL="0" algn="r" defTabSz="914400" rtl="0" eaLnBrk="1" fontAlgn="base" latinLnBrk="0" hangingPunct="1">
              <a:spcBef>
                <a:spcPct val="0"/>
              </a:spcBef>
              <a:spcAft>
                <a:spcPct val="0"/>
              </a:spcAft>
              <a:defRPr sz="2200" b="1" kern="1200">
                <a:solidFill>
                  <a:schemeClr val="hlink"/>
                </a:solidFill>
                <a:latin typeface="Arial" charset="0"/>
                <a:ea typeface="+mn-ea"/>
                <a:cs typeface="Arial" charset="0"/>
              </a:defRPr>
            </a:lvl1pPr>
            <a:lvl2pPr marL="457039" algn="l" defTabSz="914400" rtl="0" eaLnBrk="1" fontAlgn="base" latinLnBrk="0" hangingPunct="1">
              <a:spcBef>
                <a:spcPct val="0"/>
              </a:spcBef>
              <a:spcAft>
                <a:spcPct val="0"/>
              </a:spcAft>
              <a:defRPr sz="1800" kern="1200">
                <a:solidFill>
                  <a:schemeClr val="tx1"/>
                </a:solidFill>
                <a:latin typeface="Arial" charset="0"/>
                <a:ea typeface="+mn-ea"/>
                <a:cs typeface="Arial" charset="0"/>
              </a:defRPr>
            </a:lvl2pPr>
            <a:lvl3pPr marL="914077" algn="l" defTabSz="914400" rtl="0" eaLnBrk="1" fontAlgn="base" latinLnBrk="0" hangingPunct="1">
              <a:spcBef>
                <a:spcPct val="0"/>
              </a:spcBef>
              <a:spcAft>
                <a:spcPct val="0"/>
              </a:spcAft>
              <a:defRPr sz="1800" kern="1200">
                <a:solidFill>
                  <a:schemeClr val="tx1"/>
                </a:solidFill>
                <a:latin typeface="Arial" charset="0"/>
                <a:ea typeface="+mn-ea"/>
                <a:cs typeface="Arial" charset="0"/>
              </a:defRPr>
            </a:lvl3pPr>
            <a:lvl4pPr marL="1371116" algn="l" defTabSz="914400" rtl="0" eaLnBrk="1" fontAlgn="base" latinLnBrk="0" hangingPunct="1">
              <a:spcBef>
                <a:spcPct val="0"/>
              </a:spcBef>
              <a:spcAft>
                <a:spcPct val="0"/>
              </a:spcAft>
              <a:defRPr sz="1800" kern="1200">
                <a:solidFill>
                  <a:schemeClr val="tx1"/>
                </a:solidFill>
                <a:latin typeface="Arial" charset="0"/>
                <a:ea typeface="+mn-ea"/>
                <a:cs typeface="Arial" charset="0"/>
              </a:defRPr>
            </a:lvl4pPr>
            <a:lvl5pPr marL="1828155" algn="l" defTabSz="914400" rtl="0" eaLnBrk="1" fontAlgn="base" latinLnBrk="0" hangingPunct="1">
              <a:spcBef>
                <a:spcPct val="0"/>
              </a:spcBef>
              <a:spcAft>
                <a:spcPct val="0"/>
              </a:spcAft>
              <a:defRPr sz="1800" kern="1200">
                <a:solidFill>
                  <a:schemeClr val="tx1"/>
                </a:solidFill>
                <a:latin typeface="Arial" charset="0"/>
                <a:ea typeface="+mn-ea"/>
                <a:cs typeface="Arial" charset="0"/>
              </a:defRPr>
            </a:lvl5pPr>
            <a:lvl6pPr marL="2285192" algn="l" defTabSz="914077" rtl="0" eaLnBrk="1" latinLnBrk="0" hangingPunct="1">
              <a:defRPr sz="1800" kern="1200">
                <a:solidFill>
                  <a:schemeClr val="tx1"/>
                </a:solidFill>
                <a:latin typeface="Arial" charset="0"/>
                <a:ea typeface="+mn-ea"/>
                <a:cs typeface="Arial" charset="0"/>
              </a:defRPr>
            </a:lvl6pPr>
            <a:lvl7pPr marL="2742232" algn="l" defTabSz="914077" rtl="0" eaLnBrk="1" latinLnBrk="0" hangingPunct="1">
              <a:defRPr sz="1800" kern="1200">
                <a:solidFill>
                  <a:schemeClr val="tx1"/>
                </a:solidFill>
                <a:latin typeface="Arial" charset="0"/>
                <a:ea typeface="+mn-ea"/>
                <a:cs typeface="Arial" charset="0"/>
              </a:defRPr>
            </a:lvl7pPr>
            <a:lvl8pPr marL="3199271" algn="l" defTabSz="914077" rtl="0" eaLnBrk="1" latinLnBrk="0" hangingPunct="1">
              <a:defRPr sz="1800" kern="1200">
                <a:solidFill>
                  <a:schemeClr val="tx1"/>
                </a:solidFill>
                <a:latin typeface="Arial" charset="0"/>
                <a:ea typeface="+mn-ea"/>
                <a:cs typeface="Arial" charset="0"/>
              </a:defRPr>
            </a:lvl8pPr>
            <a:lvl9pPr marL="3656308" algn="l" defTabSz="914077" rtl="0" eaLnBrk="1" latinLnBrk="0" hangingPunct="1">
              <a:defRPr sz="1800" kern="1200">
                <a:solidFill>
                  <a:schemeClr val="tx1"/>
                </a:solidFill>
                <a:latin typeface="Arial" charset="0"/>
                <a:ea typeface="+mn-ea"/>
                <a:cs typeface="Arial" charset="0"/>
              </a:defRPr>
            </a:lvl9pPr>
          </a:lstStyle>
          <a:p>
            <a:pPr>
              <a:defRPr/>
            </a:pPr>
            <a:fld id="{35DA2B95-1064-4D8F-AEC2-753F38BAAA96}" type="slidenum">
              <a:rPr lang="ru-RU" smtClean="0"/>
              <a:pPr>
                <a:defRPr/>
              </a:pPr>
              <a:t>18</a:t>
            </a:fld>
            <a:endParaRPr lang="ru-RU" dirty="0"/>
          </a:p>
        </p:txBody>
      </p:sp>
      <p:pic>
        <p:nvPicPr>
          <p:cNvPr id="30" name="Рисунок 29">
            <a:extLst>
              <a:ext uri="{FF2B5EF4-FFF2-40B4-BE49-F238E27FC236}">
                <a16:creationId xmlns:a16="http://schemas.microsoft.com/office/drawing/2014/main" id="{99732EAD-3D0E-42D4-AEAC-C38919FEB1E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268" y="1272542"/>
            <a:ext cx="5524976" cy="3961385"/>
          </a:xfrm>
          <a:prstGeom prst="rect">
            <a:avLst/>
          </a:prstGeom>
          <a:noFill/>
          <a:ln>
            <a:noFill/>
          </a:ln>
        </p:spPr>
      </p:pic>
      <p:pic>
        <p:nvPicPr>
          <p:cNvPr id="34" name="Рисунок 33">
            <a:extLst>
              <a:ext uri="{FF2B5EF4-FFF2-40B4-BE49-F238E27FC236}">
                <a16:creationId xmlns:a16="http://schemas.microsoft.com/office/drawing/2014/main" id="{838D11D9-8FD5-4E42-AB49-2EE04AA9780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2571" y="1272542"/>
            <a:ext cx="5303576" cy="3623568"/>
          </a:xfrm>
          <a:prstGeom prst="rect">
            <a:avLst/>
          </a:prstGeom>
          <a:noFill/>
          <a:ln>
            <a:noFill/>
          </a:ln>
        </p:spPr>
      </p:pic>
      <p:cxnSp>
        <p:nvCxnSpPr>
          <p:cNvPr id="10" name="Прямая соединительная линия 9">
            <a:extLst>
              <a:ext uri="{FF2B5EF4-FFF2-40B4-BE49-F238E27FC236}">
                <a16:creationId xmlns:a16="http://schemas.microsoft.com/office/drawing/2014/main" id="{2B62169C-A943-48AD-8A07-66163CAB9668}"/>
              </a:ext>
            </a:extLst>
          </p:cNvPr>
          <p:cNvCxnSpPr/>
          <p:nvPr/>
        </p:nvCxnSpPr>
        <p:spPr>
          <a:xfrm flipV="1">
            <a:off x="8169779" y="1136591"/>
            <a:ext cx="376015" cy="931491"/>
          </a:xfrm>
          <a:prstGeom prst="line">
            <a:avLst/>
          </a:prstGeom>
          <a:ln/>
        </p:spPr>
        <p:style>
          <a:lnRef idx="1">
            <a:schemeClr val="dk1"/>
          </a:lnRef>
          <a:fillRef idx="0">
            <a:schemeClr val="dk1"/>
          </a:fillRef>
          <a:effectRef idx="0">
            <a:schemeClr val="dk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202208E5-767A-49C4-B4FF-CEDFC71FAE1E}"/>
              </a:ext>
            </a:extLst>
          </p:cNvPr>
          <p:cNvCxnSpPr/>
          <p:nvPr/>
        </p:nvCxnSpPr>
        <p:spPr>
          <a:xfrm>
            <a:off x="8537249" y="1136591"/>
            <a:ext cx="290557" cy="914400"/>
          </a:xfrm>
          <a:prstGeom prst="line">
            <a:avLst/>
          </a:prstGeom>
        </p:spPr>
        <p:style>
          <a:lnRef idx="1">
            <a:schemeClr val="dk1"/>
          </a:lnRef>
          <a:fillRef idx="0">
            <a:schemeClr val="dk1"/>
          </a:fillRef>
          <a:effectRef idx="0">
            <a:schemeClr val="dk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2F034375-E307-485F-AFDA-817E4C255421}"/>
              </a:ext>
            </a:extLst>
          </p:cNvPr>
          <p:cNvCxnSpPr/>
          <p:nvPr/>
        </p:nvCxnSpPr>
        <p:spPr>
          <a:xfrm flipH="1">
            <a:off x="8468882" y="1136591"/>
            <a:ext cx="76912" cy="931491"/>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8410F63C-836B-4374-A610-FD355572D678}"/>
              </a:ext>
            </a:extLst>
          </p:cNvPr>
          <p:cNvSpPr txBox="1"/>
          <p:nvPr/>
        </p:nvSpPr>
        <p:spPr>
          <a:xfrm>
            <a:off x="8457708" y="868158"/>
            <a:ext cx="284052" cy="307777"/>
          </a:xfrm>
          <a:prstGeom prst="rect">
            <a:avLst/>
          </a:prstGeom>
          <a:noFill/>
        </p:spPr>
        <p:txBody>
          <a:bodyPr wrap="none" rtlCol="0">
            <a:spAutoFit/>
          </a:bodyPr>
          <a:lstStyle/>
          <a:p>
            <a:r>
              <a:rPr lang="en-US" sz="1400" dirty="0"/>
              <a:t>6</a:t>
            </a:r>
            <a:endParaRPr lang="ru-RU" sz="1400" dirty="0"/>
          </a:p>
        </p:txBody>
      </p:sp>
      <p:sp>
        <p:nvSpPr>
          <p:cNvPr id="28" name="TextBox 27">
            <a:extLst>
              <a:ext uri="{FF2B5EF4-FFF2-40B4-BE49-F238E27FC236}">
                <a16:creationId xmlns:a16="http://schemas.microsoft.com/office/drawing/2014/main" id="{C2E203A5-9785-4F2B-A5A2-D33AFA5F877B}"/>
              </a:ext>
            </a:extLst>
          </p:cNvPr>
          <p:cNvSpPr txBox="1"/>
          <p:nvPr/>
        </p:nvSpPr>
        <p:spPr>
          <a:xfrm>
            <a:off x="6714589" y="1428603"/>
            <a:ext cx="284052" cy="307777"/>
          </a:xfrm>
          <a:prstGeom prst="rect">
            <a:avLst/>
          </a:prstGeom>
          <a:noFill/>
        </p:spPr>
        <p:txBody>
          <a:bodyPr wrap="none" rtlCol="0">
            <a:spAutoFit/>
          </a:bodyPr>
          <a:lstStyle/>
          <a:p>
            <a:r>
              <a:rPr lang="en-US" sz="1400" dirty="0"/>
              <a:t>1</a:t>
            </a:r>
            <a:endParaRPr lang="ru-RU" sz="1400" dirty="0"/>
          </a:p>
        </p:txBody>
      </p:sp>
      <p:cxnSp>
        <p:nvCxnSpPr>
          <p:cNvPr id="42" name="Прямая соединительная линия 41">
            <a:extLst>
              <a:ext uri="{FF2B5EF4-FFF2-40B4-BE49-F238E27FC236}">
                <a16:creationId xmlns:a16="http://schemas.microsoft.com/office/drawing/2014/main" id="{0CBE98D4-A73D-4F30-A94E-ACB73B1B0F8F}"/>
              </a:ext>
            </a:extLst>
          </p:cNvPr>
          <p:cNvCxnSpPr/>
          <p:nvPr/>
        </p:nvCxnSpPr>
        <p:spPr>
          <a:xfrm>
            <a:off x="6910555" y="1635343"/>
            <a:ext cx="391756" cy="117418"/>
          </a:xfrm>
          <a:prstGeom prst="line">
            <a:avLst/>
          </a:prstGeom>
        </p:spPr>
        <p:style>
          <a:lnRef idx="1">
            <a:schemeClr val="dk1"/>
          </a:lnRef>
          <a:fillRef idx="0">
            <a:schemeClr val="dk1"/>
          </a:fillRef>
          <a:effectRef idx="0">
            <a:schemeClr val="dk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E2A73129-64C7-48B6-AFDA-2807ED9512CF}"/>
              </a:ext>
            </a:extLst>
          </p:cNvPr>
          <p:cNvCxnSpPr/>
          <p:nvPr/>
        </p:nvCxnSpPr>
        <p:spPr>
          <a:xfrm>
            <a:off x="9562744" y="3546505"/>
            <a:ext cx="316194" cy="247828"/>
          </a:xfrm>
          <a:prstGeom prst="line">
            <a:avLst/>
          </a:prstGeom>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1125D7A3-F7FC-4F0C-8E4F-3915AC5B129E}"/>
              </a:ext>
            </a:extLst>
          </p:cNvPr>
          <p:cNvSpPr txBox="1"/>
          <p:nvPr/>
        </p:nvSpPr>
        <p:spPr>
          <a:xfrm>
            <a:off x="9912942" y="3670419"/>
            <a:ext cx="241323" cy="307777"/>
          </a:xfrm>
          <a:prstGeom prst="rect">
            <a:avLst/>
          </a:prstGeom>
          <a:noFill/>
        </p:spPr>
        <p:txBody>
          <a:bodyPr wrap="square" rtlCol="0">
            <a:spAutoFit/>
          </a:bodyPr>
          <a:lstStyle/>
          <a:p>
            <a:r>
              <a:rPr lang="en-US" sz="1400" dirty="0"/>
              <a:t>1</a:t>
            </a:r>
            <a:endParaRPr lang="ru-RU" sz="1400" dirty="0"/>
          </a:p>
        </p:txBody>
      </p:sp>
      <p:cxnSp>
        <p:nvCxnSpPr>
          <p:cNvPr id="47" name="Прямая соединительная линия 46">
            <a:extLst>
              <a:ext uri="{FF2B5EF4-FFF2-40B4-BE49-F238E27FC236}">
                <a16:creationId xmlns:a16="http://schemas.microsoft.com/office/drawing/2014/main" id="{C10FB475-F7F2-4750-A771-94319D779745}"/>
              </a:ext>
            </a:extLst>
          </p:cNvPr>
          <p:cNvCxnSpPr/>
          <p:nvPr/>
        </p:nvCxnSpPr>
        <p:spPr>
          <a:xfrm>
            <a:off x="6652362" y="1847941"/>
            <a:ext cx="649949" cy="502152"/>
          </a:xfrm>
          <a:prstGeom prst="line">
            <a:avLst/>
          </a:prstGeom>
        </p:spPr>
        <p:style>
          <a:lnRef idx="1">
            <a:schemeClr val="dk1"/>
          </a:lnRef>
          <a:fillRef idx="0">
            <a:schemeClr val="dk1"/>
          </a:fillRef>
          <a:effectRef idx="0">
            <a:schemeClr val="dk1"/>
          </a:effectRef>
          <a:fontRef idx="minor">
            <a:schemeClr val="tx1"/>
          </a:fontRef>
        </p:style>
      </p:cxnSp>
      <p:cxnSp>
        <p:nvCxnSpPr>
          <p:cNvPr id="49" name="Прямая соединительная линия 48">
            <a:extLst>
              <a:ext uri="{FF2B5EF4-FFF2-40B4-BE49-F238E27FC236}">
                <a16:creationId xmlns:a16="http://schemas.microsoft.com/office/drawing/2014/main" id="{626C5938-FE1A-42F7-966D-367D62BA7C8F}"/>
              </a:ext>
            </a:extLst>
          </p:cNvPr>
          <p:cNvCxnSpPr>
            <a:cxnSpLocks/>
          </p:cNvCxnSpPr>
          <p:nvPr/>
        </p:nvCxnSpPr>
        <p:spPr>
          <a:xfrm flipV="1">
            <a:off x="9411162" y="2120618"/>
            <a:ext cx="540236" cy="306610"/>
          </a:xfrm>
          <a:prstGeom prst="line">
            <a:avLst/>
          </a:prstGeom>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C879FF7D-80B9-4FD6-A03F-15B7C4FA8118}"/>
              </a:ext>
            </a:extLst>
          </p:cNvPr>
          <p:cNvSpPr txBox="1"/>
          <p:nvPr/>
        </p:nvSpPr>
        <p:spPr>
          <a:xfrm>
            <a:off x="6446541" y="1624819"/>
            <a:ext cx="284052" cy="307777"/>
          </a:xfrm>
          <a:prstGeom prst="rect">
            <a:avLst/>
          </a:prstGeom>
          <a:noFill/>
        </p:spPr>
        <p:txBody>
          <a:bodyPr wrap="none" rtlCol="0">
            <a:spAutoFit/>
          </a:bodyPr>
          <a:lstStyle/>
          <a:p>
            <a:r>
              <a:rPr lang="en-US" sz="1400" dirty="0"/>
              <a:t>2</a:t>
            </a:r>
            <a:endParaRPr lang="ru-RU" sz="1400" dirty="0"/>
          </a:p>
        </p:txBody>
      </p:sp>
      <p:sp>
        <p:nvSpPr>
          <p:cNvPr id="52" name="TextBox 51">
            <a:extLst>
              <a:ext uri="{FF2B5EF4-FFF2-40B4-BE49-F238E27FC236}">
                <a16:creationId xmlns:a16="http://schemas.microsoft.com/office/drawing/2014/main" id="{5C7FD42B-544E-4DC5-84C1-5DBA21DB1570}"/>
              </a:ext>
            </a:extLst>
          </p:cNvPr>
          <p:cNvSpPr txBox="1"/>
          <p:nvPr/>
        </p:nvSpPr>
        <p:spPr>
          <a:xfrm>
            <a:off x="9912942" y="1976893"/>
            <a:ext cx="284052" cy="307777"/>
          </a:xfrm>
          <a:prstGeom prst="rect">
            <a:avLst/>
          </a:prstGeom>
          <a:noFill/>
        </p:spPr>
        <p:txBody>
          <a:bodyPr wrap="none" rtlCol="0">
            <a:spAutoFit/>
          </a:bodyPr>
          <a:lstStyle/>
          <a:p>
            <a:r>
              <a:rPr lang="en-US" sz="1400" dirty="0"/>
              <a:t>2</a:t>
            </a:r>
            <a:endParaRPr lang="ru-RU" sz="1400" dirty="0"/>
          </a:p>
        </p:txBody>
      </p:sp>
      <p:cxnSp>
        <p:nvCxnSpPr>
          <p:cNvPr id="54" name="Прямая соединительная линия 53">
            <a:extLst>
              <a:ext uri="{FF2B5EF4-FFF2-40B4-BE49-F238E27FC236}">
                <a16:creationId xmlns:a16="http://schemas.microsoft.com/office/drawing/2014/main" id="{776A695F-B208-4187-8375-0C3F93AD906D}"/>
              </a:ext>
            </a:extLst>
          </p:cNvPr>
          <p:cNvCxnSpPr/>
          <p:nvPr/>
        </p:nvCxnSpPr>
        <p:spPr>
          <a:xfrm flipV="1">
            <a:off x="10024217" y="2221907"/>
            <a:ext cx="495656" cy="205321"/>
          </a:xfrm>
          <a:prstGeom prst="line">
            <a:avLst/>
          </a:prstGeom>
        </p:spPr>
        <p:style>
          <a:lnRef idx="1">
            <a:schemeClr val="dk1"/>
          </a:lnRef>
          <a:fillRef idx="0">
            <a:schemeClr val="dk1"/>
          </a:fillRef>
          <a:effectRef idx="0">
            <a:schemeClr val="dk1"/>
          </a:effectRef>
          <a:fontRef idx="minor">
            <a:schemeClr val="tx1"/>
          </a:fontRef>
        </p:style>
      </p:cxnSp>
      <p:cxnSp>
        <p:nvCxnSpPr>
          <p:cNvPr id="56" name="Прямая соединительная линия 55">
            <a:extLst>
              <a:ext uri="{FF2B5EF4-FFF2-40B4-BE49-F238E27FC236}">
                <a16:creationId xmlns:a16="http://schemas.microsoft.com/office/drawing/2014/main" id="{58516B78-76B1-4AB2-B896-43E37C3A8E0B}"/>
              </a:ext>
            </a:extLst>
          </p:cNvPr>
          <p:cNvCxnSpPr>
            <a:cxnSpLocks/>
          </p:cNvCxnSpPr>
          <p:nvPr/>
        </p:nvCxnSpPr>
        <p:spPr>
          <a:xfrm flipH="1" flipV="1">
            <a:off x="7708308" y="1752762"/>
            <a:ext cx="239281" cy="674466"/>
          </a:xfrm>
          <a:prstGeom prst="line">
            <a:avLst/>
          </a:prstGeom>
        </p:spPr>
        <p:style>
          <a:lnRef idx="1">
            <a:schemeClr val="dk1"/>
          </a:lnRef>
          <a:fillRef idx="0">
            <a:schemeClr val="dk1"/>
          </a:fillRef>
          <a:effectRef idx="0">
            <a:schemeClr val="dk1"/>
          </a:effectRef>
          <a:fontRef idx="minor">
            <a:schemeClr val="tx1"/>
          </a:fontRef>
        </p:style>
      </p:cxnSp>
      <p:cxnSp>
        <p:nvCxnSpPr>
          <p:cNvPr id="59" name="Прямая соединительная линия 58">
            <a:extLst>
              <a:ext uri="{FF2B5EF4-FFF2-40B4-BE49-F238E27FC236}">
                <a16:creationId xmlns:a16="http://schemas.microsoft.com/office/drawing/2014/main" id="{F0718730-6B02-43AB-8265-E8B87CD9A3B1}"/>
              </a:ext>
            </a:extLst>
          </p:cNvPr>
          <p:cNvCxnSpPr>
            <a:cxnSpLocks/>
          </p:cNvCxnSpPr>
          <p:nvPr/>
        </p:nvCxnSpPr>
        <p:spPr>
          <a:xfrm>
            <a:off x="6244735" y="1976893"/>
            <a:ext cx="442696" cy="238150"/>
          </a:xfrm>
          <a:prstGeom prst="line">
            <a:avLst/>
          </a:prstGeom>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09C77520-1428-4710-AE92-5A476441E8DD}"/>
              </a:ext>
            </a:extLst>
          </p:cNvPr>
          <p:cNvSpPr txBox="1"/>
          <p:nvPr/>
        </p:nvSpPr>
        <p:spPr>
          <a:xfrm>
            <a:off x="6021479" y="1778707"/>
            <a:ext cx="284052" cy="307777"/>
          </a:xfrm>
          <a:prstGeom prst="rect">
            <a:avLst/>
          </a:prstGeom>
          <a:noFill/>
        </p:spPr>
        <p:txBody>
          <a:bodyPr wrap="none" rtlCol="0">
            <a:spAutoFit/>
          </a:bodyPr>
          <a:lstStyle/>
          <a:p>
            <a:r>
              <a:rPr lang="ru-RU" sz="1400" dirty="0"/>
              <a:t>8</a:t>
            </a:r>
          </a:p>
        </p:txBody>
      </p:sp>
      <p:sp>
        <p:nvSpPr>
          <p:cNvPr id="62" name="TextBox 61">
            <a:extLst>
              <a:ext uri="{FF2B5EF4-FFF2-40B4-BE49-F238E27FC236}">
                <a16:creationId xmlns:a16="http://schemas.microsoft.com/office/drawing/2014/main" id="{9C991057-D74D-4517-8D06-3CA432FBBE45}"/>
              </a:ext>
            </a:extLst>
          </p:cNvPr>
          <p:cNvSpPr txBox="1"/>
          <p:nvPr/>
        </p:nvSpPr>
        <p:spPr>
          <a:xfrm>
            <a:off x="7512342" y="1503618"/>
            <a:ext cx="284052" cy="307777"/>
          </a:xfrm>
          <a:prstGeom prst="rect">
            <a:avLst/>
          </a:prstGeom>
          <a:noFill/>
        </p:spPr>
        <p:txBody>
          <a:bodyPr wrap="none" rtlCol="0">
            <a:spAutoFit/>
          </a:bodyPr>
          <a:lstStyle/>
          <a:p>
            <a:r>
              <a:rPr lang="en-US" sz="1400" dirty="0"/>
              <a:t>5</a:t>
            </a:r>
            <a:endParaRPr lang="ru-RU" sz="1400" dirty="0"/>
          </a:p>
        </p:txBody>
      </p:sp>
      <p:sp>
        <p:nvSpPr>
          <p:cNvPr id="71" name="TextBox 70">
            <a:extLst>
              <a:ext uri="{FF2B5EF4-FFF2-40B4-BE49-F238E27FC236}">
                <a16:creationId xmlns:a16="http://schemas.microsoft.com/office/drawing/2014/main" id="{9774DADE-1F44-4EA4-87FB-4B195B64EDD7}"/>
              </a:ext>
            </a:extLst>
          </p:cNvPr>
          <p:cNvSpPr txBox="1"/>
          <p:nvPr/>
        </p:nvSpPr>
        <p:spPr>
          <a:xfrm>
            <a:off x="10556748" y="2085020"/>
            <a:ext cx="284052" cy="307777"/>
          </a:xfrm>
          <a:prstGeom prst="rect">
            <a:avLst/>
          </a:prstGeom>
          <a:noFill/>
        </p:spPr>
        <p:txBody>
          <a:bodyPr wrap="none" rtlCol="0">
            <a:spAutoFit/>
          </a:bodyPr>
          <a:lstStyle/>
          <a:p>
            <a:r>
              <a:rPr lang="en-US" sz="1400" dirty="0"/>
              <a:t>4</a:t>
            </a:r>
            <a:endParaRPr lang="ru-RU" sz="1400" dirty="0"/>
          </a:p>
        </p:txBody>
      </p:sp>
      <p:cxnSp>
        <p:nvCxnSpPr>
          <p:cNvPr id="5" name="Прямая соединительная линия 4">
            <a:extLst>
              <a:ext uri="{FF2B5EF4-FFF2-40B4-BE49-F238E27FC236}">
                <a16:creationId xmlns:a16="http://schemas.microsoft.com/office/drawing/2014/main" id="{ED054678-170B-4366-A18A-FC19B17D90D3}"/>
              </a:ext>
            </a:extLst>
          </p:cNvPr>
          <p:cNvCxnSpPr/>
          <p:nvPr/>
        </p:nvCxnSpPr>
        <p:spPr>
          <a:xfrm>
            <a:off x="7375021" y="3670419"/>
            <a:ext cx="279347" cy="23199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FDC17EE-DD4B-4489-80B5-7115CCA605FB}"/>
              </a:ext>
            </a:extLst>
          </p:cNvPr>
          <p:cNvSpPr txBox="1"/>
          <p:nvPr/>
        </p:nvSpPr>
        <p:spPr>
          <a:xfrm>
            <a:off x="7615620" y="3807552"/>
            <a:ext cx="284052" cy="307777"/>
          </a:xfrm>
          <a:prstGeom prst="rect">
            <a:avLst/>
          </a:prstGeom>
          <a:noFill/>
        </p:spPr>
        <p:txBody>
          <a:bodyPr wrap="none" rtlCol="0">
            <a:spAutoFit/>
          </a:bodyPr>
          <a:lstStyle/>
          <a:p>
            <a:r>
              <a:rPr lang="en-US" sz="1400" dirty="0"/>
              <a:t>3</a:t>
            </a:r>
            <a:endParaRPr lang="ru-RU" sz="1400" dirty="0"/>
          </a:p>
        </p:txBody>
      </p:sp>
      <p:cxnSp>
        <p:nvCxnSpPr>
          <p:cNvPr id="11" name="Прямая соединительная линия 10">
            <a:extLst>
              <a:ext uri="{FF2B5EF4-FFF2-40B4-BE49-F238E27FC236}">
                <a16:creationId xmlns:a16="http://schemas.microsoft.com/office/drawing/2014/main" id="{CB5105D2-7C2B-441C-8047-62408D86E3B2}"/>
              </a:ext>
            </a:extLst>
          </p:cNvPr>
          <p:cNvCxnSpPr>
            <a:cxnSpLocks/>
          </p:cNvCxnSpPr>
          <p:nvPr/>
        </p:nvCxnSpPr>
        <p:spPr>
          <a:xfrm flipV="1">
            <a:off x="8624117" y="1932595"/>
            <a:ext cx="862967" cy="386829"/>
          </a:xfrm>
          <a:prstGeom prst="line">
            <a:avLst/>
          </a:prstGeom>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28782420-5855-4CE5-9D71-E79787B2A67B}"/>
              </a:ext>
            </a:extLst>
          </p:cNvPr>
          <p:cNvSpPr txBox="1"/>
          <p:nvPr/>
        </p:nvSpPr>
        <p:spPr>
          <a:xfrm>
            <a:off x="9421264" y="1761237"/>
            <a:ext cx="284052" cy="307777"/>
          </a:xfrm>
          <a:prstGeom prst="rect">
            <a:avLst/>
          </a:prstGeom>
          <a:noFill/>
        </p:spPr>
        <p:txBody>
          <a:bodyPr wrap="none" rtlCol="0">
            <a:spAutoFit/>
          </a:bodyPr>
          <a:lstStyle/>
          <a:p>
            <a:r>
              <a:rPr lang="ru-RU" sz="1400" dirty="0"/>
              <a:t>7</a:t>
            </a:r>
          </a:p>
        </p:txBody>
      </p:sp>
    </p:spTree>
    <p:extLst>
      <p:ext uri="{BB962C8B-B14F-4D97-AF65-F5344CB8AC3E}">
        <p14:creationId xmlns:p14="http://schemas.microsoft.com/office/powerpoint/2010/main" val="813020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4328D-0206-4942-A900-6F7893868871}"/>
              </a:ext>
            </a:extLst>
          </p:cNvPr>
          <p:cNvSpPr>
            <a:spLocks noGrp="1"/>
          </p:cNvSpPr>
          <p:nvPr>
            <p:ph type="title"/>
          </p:nvPr>
        </p:nvSpPr>
        <p:spPr>
          <a:xfrm>
            <a:off x="536958" y="32658"/>
            <a:ext cx="8613909" cy="907084"/>
          </a:xfrm>
        </p:spPr>
        <p:txBody>
          <a:bodyPr/>
          <a:lstStyle/>
          <a:p>
            <a:pPr algn="ctr"/>
            <a:r>
              <a:rPr lang="en-US" dirty="0">
                <a:solidFill>
                  <a:srgbClr val="0070C0"/>
                </a:solidFill>
                <a:ea typeface="Times New Roman" panose="02020603050405020304" pitchFamily="18" charset="0"/>
                <a:cs typeface="Times New Roman" pitchFamily="18" charset="0"/>
              </a:rPr>
              <a:t>Source EBIS</a:t>
            </a:r>
            <a:endParaRPr lang="ru-RU" dirty="0">
              <a:solidFill>
                <a:srgbClr val="FF0000"/>
              </a:solidFill>
              <a:latin typeface="Times New Roman" pitchFamily="18" charset="0"/>
              <a:cs typeface="Times New Roman" pitchFamily="18" charset="0"/>
            </a:endParaRPr>
          </a:p>
        </p:txBody>
      </p:sp>
      <p:sp>
        <p:nvSpPr>
          <p:cNvPr id="4" name="Номер слайда 3">
            <a:extLst>
              <a:ext uri="{FF2B5EF4-FFF2-40B4-BE49-F238E27FC236}">
                <a16:creationId xmlns:a16="http://schemas.microsoft.com/office/drawing/2014/main" id="{3ACCD7FC-0C0A-4223-8F0E-2FFEAE1394B8}"/>
              </a:ext>
            </a:extLst>
          </p:cNvPr>
          <p:cNvSpPr>
            <a:spLocks noGrp="1"/>
          </p:cNvSpPr>
          <p:nvPr>
            <p:ph type="sldNum" sz="quarter" idx="10"/>
          </p:nvPr>
        </p:nvSpPr>
        <p:spPr bwMode="auto">
          <a:xfrm>
            <a:off x="10908959" y="6417022"/>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19</a:t>
            </a:fld>
            <a:endParaRPr lang="ru-RU" dirty="0"/>
          </a:p>
        </p:txBody>
      </p:sp>
      <p:sp>
        <p:nvSpPr>
          <p:cNvPr id="149505" name="Rectangle 1"/>
          <p:cNvSpPr>
            <a:spLocks noChangeArrowheads="1"/>
          </p:cNvSpPr>
          <p:nvPr/>
        </p:nvSpPr>
        <p:spPr bwMode="auto">
          <a:xfrm>
            <a:off x="1052158" y="957824"/>
            <a:ext cx="385004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lang="en-US" sz="1600" b="1" dirty="0">
                <a:solidFill>
                  <a:srgbClr val="002060"/>
                </a:solidFill>
                <a:latin typeface="+mj-lt"/>
                <a:ea typeface="Times New Roman" pitchFamily="18" charset="0"/>
                <a:cs typeface="Times New Roman" pitchFamily="18" charset="0"/>
              </a:rPr>
              <a:t>Composition of the EBIS source</a:t>
            </a:r>
            <a:endParaRPr lang="ru-RU" sz="1600" b="1" dirty="0">
              <a:solidFill>
                <a:srgbClr val="002060"/>
              </a:solidFill>
              <a:latin typeface="+mj-lt"/>
              <a:ea typeface="Times New Roman" pitchFamily="18" charset="0"/>
              <a:cs typeface="Times New Roman" pitchFamily="18" charset="0"/>
            </a:endParaRPr>
          </a:p>
        </p:txBody>
      </p:sp>
      <p:sp>
        <p:nvSpPr>
          <p:cNvPr id="10" name="Объект 2">
            <a:extLst>
              <a:ext uri="{FF2B5EF4-FFF2-40B4-BE49-F238E27FC236}">
                <a16:creationId xmlns:a16="http://schemas.microsoft.com/office/drawing/2014/main" id="{7933A2C3-6A28-4798-A74F-85ADCAF7D8D9}"/>
              </a:ext>
            </a:extLst>
          </p:cNvPr>
          <p:cNvSpPr>
            <a:spLocks noGrp="1"/>
          </p:cNvSpPr>
          <p:nvPr>
            <p:ph idx="1"/>
          </p:nvPr>
        </p:nvSpPr>
        <p:spPr>
          <a:xfrm>
            <a:off x="276329" y="1394654"/>
            <a:ext cx="5275385" cy="5321832"/>
          </a:xfrm>
          <a:solidFill>
            <a:schemeClr val="accent3">
              <a:lumMod val="20000"/>
              <a:lumOff val="80000"/>
            </a:schemeClr>
          </a:solidFill>
        </p:spPr>
        <p:txBody>
          <a:bodyPr>
            <a:noAutofit/>
          </a:bodyPr>
          <a:lstStyle/>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Source of low-charge ions of the Penning type, duaplasmatron;</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Electron source with a hollow cathode (electron beam energy-15 keV, current-1 A);</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Cryogenic superconducting closed-loop solenoid with a length of 1.12 m (B up to 3 T);</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Drift tube system;</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Electromagnetic collector lens;</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Span electron collector;</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Vacuum system;</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A set of vacuum valves and pumping means;</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Ion source gas supply system;</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Power supply system;</a:t>
            </a:r>
          </a:p>
          <a:p>
            <a:pPr marL="0" indent="0" algn="just">
              <a:lnSpc>
                <a:spcPct val="100000"/>
              </a:lnSpc>
              <a:spcBef>
                <a:spcPts val="0"/>
              </a:spcBef>
              <a:spcAft>
                <a:spcPts val="1200"/>
              </a:spcAft>
              <a:buFont typeface="Wingdings" pitchFamily="2" charset="2"/>
              <a:buChar char="§"/>
              <a:tabLst>
                <a:tab pos="457200" algn="l"/>
              </a:tabLst>
            </a:pPr>
            <a:r>
              <a:rPr lang="en-US" sz="1600" kern="100" dirty="0">
                <a:solidFill>
                  <a:srgbClr val="002060"/>
                </a:solidFill>
                <a:ea typeface="Noto Sans CJK SC"/>
                <a:cs typeface="OpenSymbol"/>
              </a:rPr>
              <a:t>Water cooling system for an ion source, an electromagnetic lens and a collector.</a:t>
            </a:r>
            <a:endParaRPr lang="ru-RU" sz="1600" kern="100" dirty="0">
              <a:solidFill>
                <a:srgbClr val="002060"/>
              </a:solidFill>
              <a:ea typeface="Noto Sans CJK SC"/>
              <a:cs typeface="OpenSymbol"/>
            </a:endParaRPr>
          </a:p>
        </p:txBody>
      </p:sp>
      <p:pic>
        <p:nvPicPr>
          <p:cNvPr id="6" name="Рисунок 5">
            <a:extLst>
              <a:ext uri="{FF2B5EF4-FFF2-40B4-BE49-F238E27FC236}">
                <a16:creationId xmlns:a16="http://schemas.microsoft.com/office/drawing/2014/main" id="{4DCCC62A-452E-4EB9-8753-AEFDF93F1D45}"/>
              </a:ext>
            </a:extLst>
          </p:cNvPr>
          <p:cNvPicPr>
            <a:picLocks noChangeAspect="1"/>
          </p:cNvPicPr>
          <p:nvPr/>
        </p:nvPicPr>
        <p:blipFill>
          <a:blip r:embed="rId2" cstate="print"/>
          <a:stretch>
            <a:fillRect/>
          </a:stretch>
        </p:blipFill>
        <p:spPr>
          <a:xfrm>
            <a:off x="5610696" y="1394654"/>
            <a:ext cx="6320231" cy="4845199"/>
          </a:xfrm>
          <a:prstGeom prst="rect">
            <a:avLst/>
          </a:prstGeom>
        </p:spPr>
      </p:pic>
      <p:pic>
        <p:nvPicPr>
          <p:cNvPr id="7" name="Picture 2" descr="F:\New folder\EBIS 3D View 3 EN.jpg">
            <a:extLst>
              <a:ext uri="{FF2B5EF4-FFF2-40B4-BE49-F238E27FC236}">
                <a16:creationId xmlns:a16="http://schemas.microsoft.com/office/drawing/2014/main" id="{F79E0C9D-927F-4251-9A44-EFEED431853E}"/>
              </a:ext>
            </a:extLst>
          </p:cNvPr>
          <p:cNvPicPr>
            <a:picLocks noChangeAspect="1" noChangeArrowheads="1"/>
          </p:cNvPicPr>
          <p:nvPr/>
        </p:nvPicPr>
        <p:blipFill>
          <a:blip r:embed="rId3" cstate="print"/>
          <a:srcRect/>
          <a:stretch>
            <a:fillRect/>
          </a:stretch>
        </p:blipFill>
        <p:spPr bwMode="auto">
          <a:xfrm>
            <a:off x="5610696" y="1606096"/>
            <a:ext cx="6520044" cy="4722341"/>
          </a:xfrm>
          <a:prstGeom prst="rect">
            <a:avLst/>
          </a:prstGeom>
          <a:noFill/>
        </p:spPr>
      </p:pic>
    </p:spTree>
    <p:extLst>
      <p:ext uri="{BB962C8B-B14F-4D97-AF65-F5344CB8AC3E}">
        <p14:creationId xmlns:p14="http://schemas.microsoft.com/office/powerpoint/2010/main" val="42146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9099" y="1365272"/>
            <a:ext cx="10315415" cy="911600"/>
          </a:xfrm>
          <a:solidFill>
            <a:schemeClr val="accent3">
              <a:lumMod val="20000"/>
              <a:lumOff val="80000"/>
            </a:schemeClr>
          </a:solidFill>
        </p:spPr>
        <p:txBody>
          <a:bodyPr>
            <a:noAutofit/>
          </a:bodyPr>
          <a:lstStyle/>
          <a:p>
            <a:pPr marL="0" indent="457200" algn="just">
              <a:lnSpc>
                <a:spcPct val="100000"/>
              </a:lnSpc>
              <a:buNone/>
            </a:pPr>
            <a:r>
              <a:rPr lang="en-US" sz="1800" dirty="0">
                <a:solidFill>
                  <a:srgbClr val="002060"/>
                </a:solidFill>
                <a:cs typeface="Times New Roman" pitchFamily="18" charset="0"/>
              </a:rPr>
              <a:t>The complex of multicharged ions is designed to generate multicharged ions, accelerate them, form and transport beams with specified characteristics to remote vacuum chambers.</a:t>
            </a:r>
            <a:endParaRPr lang="ru-RU" sz="1800" dirty="0"/>
          </a:p>
          <a:p>
            <a:endParaRPr lang="ru-RU" sz="1800" dirty="0"/>
          </a:p>
        </p:txBody>
      </p:sp>
      <p:sp>
        <p:nvSpPr>
          <p:cNvPr id="4" name="Номер слайда 3"/>
          <p:cNvSpPr>
            <a:spLocks noGrp="1"/>
          </p:cNvSpPr>
          <p:nvPr>
            <p:ph type="sldNum" sz="quarter" idx="10"/>
          </p:nvPr>
        </p:nvSpPr>
        <p:spPr bwMode="auto">
          <a:xfrm>
            <a:off x="11095242" y="6370754"/>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2</a:t>
            </a:fld>
            <a:endParaRPr lang="ru-RU" dirty="0"/>
          </a:p>
        </p:txBody>
      </p:sp>
      <p:sp>
        <p:nvSpPr>
          <p:cNvPr id="9" name="Заголовок 1"/>
          <p:cNvSpPr>
            <a:spLocks noGrp="1"/>
          </p:cNvSpPr>
          <p:nvPr>
            <p:ph type="title"/>
          </p:nvPr>
        </p:nvSpPr>
        <p:spPr>
          <a:xfrm>
            <a:off x="851023" y="207508"/>
            <a:ext cx="8951053" cy="962025"/>
          </a:xfrm>
        </p:spPr>
        <p:txBody>
          <a:bodyPr/>
          <a:lstStyle/>
          <a:p>
            <a:pPr algn="ctr"/>
            <a:r>
              <a:rPr lang="en-US" dirty="0">
                <a:solidFill>
                  <a:srgbClr val="0070C0"/>
                </a:solidFill>
                <a:cs typeface="Times New Roman" panose="02020603050405020304" pitchFamily="18" charset="0"/>
              </a:rPr>
              <a:t>Cyclotron</a:t>
            </a:r>
            <a:r>
              <a:rPr lang="en-US" dirty="0">
                <a:solidFill>
                  <a:srgbClr val="FF0000"/>
                </a:solidFill>
                <a:cs typeface="Times New Roman" panose="02020603050405020304" pitchFamily="18" charset="0"/>
              </a:rPr>
              <a:t> </a:t>
            </a:r>
            <a:r>
              <a:rPr lang="en-US" dirty="0">
                <a:solidFill>
                  <a:srgbClr val="0070C0"/>
                </a:solidFill>
                <a:cs typeface="Times New Roman" panose="02020603050405020304" pitchFamily="18" charset="0"/>
              </a:rPr>
              <a:t>of multicharged ions </a:t>
            </a:r>
            <a:endParaRPr lang="ru-RU" dirty="0">
              <a:solidFill>
                <a:srgbClr val="0070C0"/>
              </a:solidFill>
            </a:endParaRPr>
          </a:p>
        </p:txBody>
      </p:sp>
      <p:sp>
        <p:nvSpPr>
          <p:cNvPr id="10" name="TextBox 9">
            <a:extLst>
              <a:ext uri="{FF2B5EF4-FFF2-40B4-BE49-F238E27FC236}">
                <a16:creationId xmlns:a16="http://schemas.microsoft.com/office/drawing/2014/main" id="{11199902-605A-4873-9327-1E1CA032EBE3}"/>
              </a:ext>
            </a:extLst>
          </p:cNvPr>
          <p:cNvSpPr txBox="1"/>
          <p:nvPr/>
        </p:nvSpPr>
        <p:spPr>
          <a:xfrm>
            <a:off x="2116665" y="6376225"/>
            <a:ext cx="7759152" cy="338554"/>
          </a:xfrm>
          <a:prstGeom prst="rect">
            <a:avLst/>
          </a:prstGeom>
          <a:solidFill>
            <a:schemeClr val="accent3">
              <a:lumMod val="20000"/>
              <a:lumOff val="80000"/>
            </a:schemeClr>
          </a:solidFill>
        </p:spPr>
        <p:txBody>
          <a:bodyPr wrap="square">
            <a:spAutoFit/>
          </a:bodyPr>
          <a:lstStyle/>
          <a:p>
            <a:pPr indent="450850" algn="just" eaLnBrk="0" hangingPunct="0"/>
            <a:r>
              <a:rPr lang="en-US" sz="1600" dirty="0">
                <a:solidFill>
                  <a:srgbClr val="002060"/>
                </a:solidFill>
                <a:cs typeface="Times New Roman" panose="02020603050405020304" pitchFamily="18" charset="0"/>
              </a:rPr>
              <a:t>Commissioning complex of multicharged ions</a:t>
            </a:r>
            <a:r>
              <a:rPr lang="ru-RU" sz="1600" dirty="0">
                <a:solidFill>
                  <a:srgbClr val="002060"/>
                </a:solidFill>
                <a:cs typeface="Times New Roman" panose="02020603050405020304" pitchFamily="18" charset="0"/>
              </a:rPr>
              <a:t> - </a:t>
            </a:r>
            <a:r>
              <a:rPr lang="en-US" sz="1600" dirty="0">
                <a:solidFill>
                  <a:srgbClr val="002060"/>
                </a:solidFill>
                <a:cs typeface="Times New Roman" panose="02020603050405020304" pitchFamily="18" charset="0"/>
              </a:rPr>
              <a:t>4th quarter of</a:t>
            </a:r>
            <a:r>
              <a:rPr lang="ru-RU" sz="1600" dirty="0">
                <a:solidFill>
                  <a:srgbClr val="002060"/>
                </a:solidFill>
                <a:cs typeface="Times New Roman" panose="02020603050405020304" pitchFamily="18" charset="0"/>
              </a:rPr>
              <a:t> 2023.</a:t>
            </a:r>
          </a:p>
        </p:txBody>
      </p:sp>
      <p:pic>
        <p:nvPicPr>
          <p:cNvPr id="14" name="Рисунок 13">
            <a:extLst>
              <a:ext uri="{FF2B5EF4-FFF2-40B4-BE49-F238E27FC236}">
                <a16:creationId xmlns:a16="http://schemas.microsoft.com/office/drawing/2014/main" id="{2AC37B13-9A58-4766-861C-6485616D6567}"/>
              </a:ext>
            </a:extLst>
          </p:cNvPr>
          <p:cNvPicPr/>
          <p:nvPr/>
        </p:nvPicPr>
        <p:blipFill>
          <a:blip r:embed="rId2" cstate="print"/>
          <a:srcRect l="35436" t="25071" r="38557" b="11111"/>
          <a:stretch>
            <a:fillRect/>
          </a:stretch>
        </p:blipFill>
        <p:spPr bwMode="auto">
          <a:xfrm rot="5400000">
            <a:off x="1201834" y="1615625"/>
            <a:ext cx="3091998" cy="4557465"/>
          </a:xfrm>
          <a:prstGeom prst="rect">
            <a:avLst/>
          </a:prstGeom>
          <a:noFill/>
          <a:ln w="9525">
            <a:noFill/>
            <a:miter lim="800000"/>
            <a:headEnd/>
            <a:tailEnd/>
          </a:ln>
        </p:spPr>
      </p:pic>
      <p:pic>
        <p:nvPicPr>
          <p:cNvPr id="15" name="Рисунок 14">
            <a:extLst>
              <a:ext uri="{FF2B5EF4-FFF2-40B4-BE49-F238E27FC236}">
                <a16:creationId xmlns:a16="http://schemas.microsoft.com/office/drawing/2014/main" id="{9D97A6A3-2E96-427D-9062-905520FD3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5093" y="2350681"/>
            <a:ext cx="5369422" cy="3089676"/>
          </a:xfrm>
          <a:prstGeom prst="rect">
            <a:avLst/>
          </a:prstGeom>
        </p:spPr>
      </p:pic>
      <p:sp>
        <p:nvSpPr>
          <p:cNvPr id="16" name="TextBox 15">
            <a:extLst>
              <a:ext uri="{FF2B5EF4-FFF2-40B4-BE49-F238E27FC236}">
                <a16:creationId xmlns:a16="http://schemas.microsoft.com/office/drawing/2014/main" id="{869DC56A-1D73-4500-BA14-F15D6F482BF5}"/>
              </a:ext>
            </a:extLst>
          </p:cNvPr>
          <p:cNvSpPr txBox="1"/>
          <p:nvPr/>
        </p:nvSpPr>
        <p:spPr>
          <a:xfrm>
            <a:off x="469101" y="5596548"/>
            <a:ext cx="4557465" cy="584775"/>
          </a:xfrm>
          <a:prstGeom prst="rect">
            <a:avLst/>
          </a:prstGeom>
          <a:solidFill>
            <a:schemeClr val="accent3">
              <a:lumMod val="20000"/>
              <a:lumOff val="80000"/>
            </a:schemeClr>
          </a:solidFill>
        </p:spPr>
        <p:txBody>
          <a:bodyPr wrap="square">
            <a:spAutoFit/>
          </a:bodyPr>
          <a:lstStyle/>
          <a:p>
            <a:pPr algn="ctr" eaLnBrk="0" hangingPunct="0"/>
            <a:r>
              <a:rPr lang="en-US" sz="1600" dirty="0">
                <a:solidFill>
                  <a:srgbClr val="002060"/>
                </a:solidFill>
                <a:cs typeface="Times New Roman" panose="02020603050405020304" pitchFamily="18" charset="0"/>
              </a:rPr>
              <a:t>Layout of the main equipment cyclotron complex of multicharged ions</a:t>
            </a:r>
            <a:endParaRPr lang="ru-RU" sz="1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id="{E274F733-667A-43B9-A5D0-9A71ACCCC724}"/>
              </a:ext>
            </a:extLst>
          </p:cNvPr>
          <p:cNvSpPr txBox="1"/>
          <p:nvPr/>
        </p:nvSpPr>
        <p:spPr>
          <a:xfrm>
            <a:off x="5415094" y="5596548"/>
            <a:ext cx="5369420" cy="338554"/>
          </a:xfrm>
          <a:prstGeom prst="rect">
            <a:avLst/>
          </a:prstGeom>
          <a:solidFill>
            <a:schemeClr val="accent3">
              <a:lumMod val="20000"/>
              <a:lumOff val="80000"/>
            </a:schemeClr>
          </a:solidFill>
        </p:spPr>
        <p:txBody>
          <a:bodyPr wrap="square">
            <a:spAutoFit/>
          </a:bodyPr>
          <a:lstStyle/>
          <a:p>
            <a:pPr algn="ctr" eaLnBrk="0" hangingPunct="0"/>
            <a:r>
              <a:rPr lang="en-US" sz="1600" dirty="0">
                <a:solidFill>
                  <a:srgbClr val="002060"/>
                </a:solidFill>
                <a:cs typeface="Times New Roman" panose="02020603050405020304" pitchFamily="18" charset="0"/>
              </a:rPr>
              <a:t>3D model of a multicharged ion cyclotron</a:t>
            </a:r>
            <a:endParaRPr lang="ru-RU" sz="1600" dirty="0">
              <a:solidFill>
                <a:srgbClr val="002060"/>
              </a:solidFill>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9A2766-91C5-4E7F-9F79-4AFB662BF817}"/>
              </a:ext>
            </a:extLst>
          </p:cNvPr>
          <p:cNvSpPr>
            <a:spLocks noGrp="1"/>
          </p:cNvSpPr>
          <p:nvPr>
            <p:ph type="title"/>
          </p:nvPr>
        </p:nvSpPr>
        <p:spPr>
          <a:xfrm>
            <a:off x="1559495" y="-27384"/>
            <a:ext cx="8208347" cy="962025"/>
          </a:xfrm>
        </p:spPr>
        <p:txBody>
          <a:bodyPr/>
          <a:lstStyle/>
          <a:p>
            <a:pPr algn="ctr"/>
            <a:r>
              <a:rPr lang="en-US" dirty="0">
                <a:solidFill>
                  <a:srgbClr val="0070C0"/>
                </a:solidFill>
                <a:cs typeface="Times New Roman" pitchFamily="18" charset="0"/>
              </a:rPr>
              <a:t>Beam forming and transportation system</a:t>
            </a:r>
            <a:endParaRPr lang="ru-RU" dirty="0">
              <a:solidFill>
                <a:srgbClr val="0070C0"/>
              </a:solidFill>
            </a:endParaRPr>
          </a:p>
        </p:txBody>
      </p:sp>
      <p:sp>
        <p:nvSpPr>
          <p:cNvPr id="3" name="Номер слайда 2">
            <a:extLst>
              <a:ext uri="{FF2B5EF4-FFF2-40B4-BE49-F238E27FC236}">
                <a16:creationId xmlns:a16="http://schemas.microsoft.com/office/drawing/2014/main" id="{37D9E055-4BCF-4AB1-A6EF-2F83A5458316}"/>
              </a:ext>
            </a:extLst>
          </p:cNvPr>
          <p:cNvSpPr>
            <a:spLocks noGrp="1"/>
          </p:cNvSpPr>
          <p:nvPr>
            <p:ph type="sldNum" sz="quarter" idx="10"/>
          </p:nvPr>
        </p:nvSpPr>
        <p:spPr bwMode="auto">
          <a:xfrm>
            <a:off x="11259337" y="6316932"/>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20</a:t>
            </a:fld>
            <a:endParaRPr lang="ru-RU" dirty="0"/>
          </a:p>
        </p:txBody>
      </p:sp>
      <p:sp>
        <p:nvSpPr>
          <p:cNvPr id="6" name="Прямоугольник 5">
            <a:extLst>
              <a:ext uri="{FF2B5EF4-FFF2-40B4-BE49-F238E27FC236}">
                <a16:creationId xmlns:a16="http://schemas.microsoft.com/office/drawing/2014/main" id="{EB2E9D80-08B5-4646-9C3D-9D2EFBE74F1C}"/>
              </a:ext>
            </a:extLst>
          </p:cNvPr>
          <p:cNvSpPr/>
          <p:nvPr/>
        </p:nvSpPr>
        <p:spPr>
          <a:xfrm>
            <a:off x="295124" y="701295"/>
            <a:ext cx="6346372" cy="2308324"/>
          </a:xfrm>
          <a:prstGeom prst="rect">
            <a:avLst/>
          </a:prstGeom>
          <a:solidFill>
            <a:schemeClr val="accent3">
              <a:lumMod val="20000"/>
              <a:lumOff val="80000"/>
            </a:schemeClr>
          </a:solidFill>
        </p:spPr>
        <p:txBody>
          <a:bodyPr wrap="square">
            <a:spAutoFit/>
          </a:bodyPr>
          <a:lstStyle/>
          <a:p>
            <a:pPr algn="just"/>
            <a:r>
              <a:rPr lang="en-US" sz="1600" b="1" dirty="0">
                <a:solidFill>
                  <a:srgbClr val="002060"/>
                </a:solidFill>
                <a:cs typeface="Times New Roman" pitchFamily="18" charset="0"/>
              </a:rPr>
              <a:t>The composition of the beam forming and transportation system for 3 end devices:</a:t>
            </a:r>
          </a:p>
          <a:p>
            <a:pPr algn="just">
              <a:buFont typeface="Arial" pitchFamily="34" charset="0"/>
              <a:buChar char="•"/>
            </a:pPr>
            <a:r>
              <a:rPr lang="en-US" sz="1600" dirty="0">
                <a:solidFill>
                  <a:srgbClr val="002060"/>
                </a:solidFill>
                <a:cs typeface="Times New Roman" pitchFamily="18" charset="0"/>
              </a:rPr>
              <a:t> commutating electromagnet– 1 piece,</a:t>
            </a:r>
          </a:p>
          <a:p>
            <a:pPr algn="just">
              <a:buFont typeface="Arial" pitchFamily="34" charset="0"/>
              <a:buChar char="•"/>
            </a:pPr>
            <a:r>
              <a:rPr lang="en-US" sz="1600" dirty="0">
                <a:solidFill>
                  <a:srgbClr val="002060"/>
                </a:solidFill>
                <a:cs typeface="Times New Roman" pitchFamily="18" charset="0"/>
              </a:rPr>
              <a:t> </a:t>
            </a:r>
            <a:r>
              <a:rPr lang="en-US" sz="1600" dirty="0" err="1">
                <a:solidFill>
                  <a:srgbClr val="002060"/>
                </a:solidFill>
                <a:cs typeface="Times New Roman" pitchFamily="18" charset="0"/>
              </a:rPr>
              <a:t>quadrupole</a:t>
            </a:r>
            <a:r>
              <a:rPr lang="en-US" sz="1600" dirty="0">
                <a:solidFill>
                  <a:srgbClr val="002060"/>
                </a:solidFill>
                <a:cs typeface="Times New Roman" pitchFamily="18" charset="0"/>
              </a:rPr>
              <a:t> lenses-11 pieces,</a:t>
            </a:r>
          </a:p>
          <a:p>
            <a:pPr algn="just">
              <a:buFont typeface="Arial" pitchFamily="34" charset="0"/>
              <a:buChar char="•"/>
            </a:pPr>
            <a:r>
              <a:rPr lang="en-US" sz="1600" dirty="0">
                <a:solidFill>
                  <a:srgbClr val="002060"/>
                </a:solidFill>
                <a:cs typeface="Times New Roman" pitchFamily="18" charset="0"/>
              </a:rPr>
              <a:t> correcting electromagnets – 5 </a:t>
            </a:r>
            <a:r>
              <a:rPr lang="en-US" sz="1600" dirty="0" err="1">
                <a:solidFill>
                  <a:srgbClr val="002060"/>
                </a:solidFill>
                <a:cs typeface="Times New Roman" pitchFamily="18" charset="0"/>
              </a:rPr>
              <a:t>pcs</a:t>
            </a:r>
            <a:r>
              <a:rPr lang="en-US" sz="1600" dirty="0">
                <a:solidFill>
                  <a:srgbClr val="002060"/>
                </a:solidFill>
                <a:cs typeface="Times New Roman" pitchFamily="18" charset="0"/>
              </a:rPr>
              <a:t>, </a:t>
            </a:r>
          </a:p>
          <a:p>
            <a:pPr algn="just">
              <a:buFont typeface="Arial" pitchFamily="34" charset="0"/>
              <a:buChar char="•"/>
            </a:pPr>
            <a:r>
              <a:rPr lang="en-US" sz="1600" dirty="0">
                <a:solidFill>
                  <a:srgbClr val="002060"/>
                </a:solidFill>
                <a:cs typeface="Times New Roman" pitchFamily="18" charset="0"/>
              </a:rPr>
              <a:t> a set of collimators and forming diaphragms, </a:t>
            </a:r>
          </a:p>
          <a:p>
            <a:pPr algn="just">
              <a:buFont typeface="Arial" pitchFamily="34" charset="0"/>
              <a:buChar char="•"/>
            </a:pPr>
            <a:r>
              <a:rPr lang="en-US" sz="1600" dirty="0">
                <a:solidFill>
                  <a:srgbClr val="002060"/>
                </a:solidFill>
                <a:cs typeface="Times New Roman" pitchFamily="18" charset="0"/>
              </a:rPr>
              <a:t> diagnostic blocks with Faraday cylinders and beam density sensors, a set of ion conduits and pumping chambers, </a:t>
            </a:r>
          </a:p>
          <a:p>
            <a:pPr algn="just">
              <a:buFont typeface="Arial" pitchFamily="34" charset="0"/>
              <a:buChar char="•"/>
            </a:pPr>
            <a:r>
              <a:rPr lang="en-US" sz="1600" dirty="0">
                <a:solidFill>
                  <a:srgbClr val="002060"/>
                </a:solidFill>
                <a:cs typeface="Times New Roman" pitchFamily="18" charset="0"/>
              </a:rPr>
              <a:t> a set of stands.</a:t>
            </a:r>
            <a:endParaRPr lang="ru-RU" sz="1600" dirty="0">
              <a:solidFill>
                <a:srgbClr val="002060"/>
              </a:solidFill>
              <a:ea typeface="Times New Roman" panose="02020603050405020304" pitchFamily="18" charset="0"/>
            </a:endParaRPr>
          </a:p>
        </p:txBody>
      </p:sp>
      <p:pic>
        <p:nvPicPr>
          <p:cNvPr id="7" name="Рисунок 6">
            <a:extLst>
              <a:ext uri="{FF2B5EF4-FFF2-40B4-BE49-F238E27FC236}">
                <a16:creationId xmlns:a16="http://schemas.microsoft.com/office/drawing/2014/main" id="{E2E74EDD-FD81-4158-A1C5-8DF1F1B01E86}"/>
              </a:ext>
            </a:extLst>
          </p:cNvPr>
          <p:cNvPicPr/>
          <p:nvPr/>
        </p:nvPicPr>
        <p:blipFill>
          <a:blip r:embed="rId2" cstate="print"/>
          <a:srcRect/>
          <a:stretch>
            <a:fillRect/>
          </a:stretch>
        </p:blipFill>
        <p:spPr bwMode="auto">
          <a:xfrm>
            <a:off x="8053047" y="3840730"/>
            <a:ext cx="2896191" cy="2115680"/>
          </a:xfrm>
          <a:prstGeom prst="rect">
            <a:avLst/>
          </a:prstGeom>
          <a:noFill/>
          <a:ln w="9525">
            <a:noFill/>
            <a:miter lim="800000"/>
            <a:headEnd/>
            <a:tailEnd/>
          </a:ln>
        </p:spPr>
      </p:pic>
      <p:sp>
        <p:nvSpPr>
          <p:cNvPr id="8" name="Rectangle 1">
            <a:extLst>
              <a:ext uri="{FF2B5EF4-FFF2-40B4-BE49-F238E27FC236}">
                <a16:creationId xmlns:a16="http://schemas.microsoft.com/office/drawing/2014/main" id="{187468AA-B456-4E95-8262-5E000EB1CF84}"/>
              </a:ext>
            </a:extLst>
          </p:cNvPr>
          <p:cNvSpPr>
            <a:spLocks noChangeArrowheads="1"/>
          </p:cNvSpPr>
          <p:nvPr/>
        </p:nvSpPr>
        <p:spPr bwMode="auto">
          <a:xfrm>
            <a:off x="7839070" y="6035335"/>
            <a:ext cx="3733798" cy="338554"/>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990600" algn="l"/>
                <a:tab pos="1169988" algn="l"/>
                <a:tab pos="1350963" algn="l"/>
              </a:tabLst>
            </a:pPr>
            <a:r>
              <a:rPr lang="en-US" sz="1600" dirty="0">
                <a:solidFill>
                  <a:srgbClr val="002060"/>
                </a:solidFill>
                <a:cs typeface="Times New Roman" pitchFamily="18" charset="0"/>
              </a:rPr>
              <a:t>Commutating electromagnet</a:t>
            </a:r>
            <a:endParaRPr lang="ru-RU" sz="1600" dirty="0">
              <a:solidFill>
                <a:srgbClr val="002060"/>
              </a:solidFill>
              <a:cs typeface="Times New Roman" pitchFamily="18" charset="0"/>
            </a:endParaRPr>
          </a:p>
        </p:txBody>
      </p:sp>
      <p:graphicFrame>
        <p:nvGraphicFramePr>
          <p:cNvPr id="11" name="Таблица 11">
            <a:extLst>
              <a:ext uri="{FF2B5EF4-FFF2-40B4-BE49-F238E27FC236}">
                <a16:creationId xmlns:a16="http://schemas.microsoft.com/office/drawing/2014/main" id="{C69696FA-01D7-4980-83FF-036ABC9FD087}"/>
              </a:ext>
            </a:extLst>
          </p:cNvPr>
          <p:cNvGraphicFramePr>
            <a:graphicFrameLocks noGrp="1"/>
          </p:cNvGraphicFramePr>
          <p:nvPr>
            <p:extLst>
              <p:ext uri="{D42A27DB-BD31-4B8C-83A1-F6EECF244321}">
                <p14:modId xmlns:p14="http://schemas.microsoft.com/office/powerpoint/2010/main" val="2020893479"/>
              </p:ext>
            </p:extLst>
          </p:nvPr>
        </p:nvGraphicFramePr>
        <p:xfrm>
          <a:off x="6799264" y="1431618"/>
          <a:ext cx="5087135" cy="2270760"/>
        </p:xfrm>
        <a:graphic>
          <a:graphicData uri="http://schemas.openxmlformats.org/drawingml/2006/table">
            <a:tbl>
              <a:tblPr firstRow="1" bandRow="1">
                <a:tableStyleId>{5C22544A-7EE6-4342-B048-85BDC9FD1C3A}</a:tableStyleId>
              </a:tblPr>
              <a:tblGrid>
                <a:gridCol w="3280106">
                  <a:extLst>
                    <a:ext uri="{9D8B030D-6E8A-4147-A177-3AD203B41FA5}">
                      <a16:colId xmlns:a16="http://schemas.microsoft.com/office/drawing/2014/main" val="818796761"/>
                    </a:ext>
                  </a:extLst>
                </a:gridCol>
                <a:gridCol w="1807029">
                  <a:extLst>
                    <a:ext uri="{9D8B030D-6E8A-4147-A177-3AD203B41FA5}">
                      <a16:colId xmlns:a16="http://schemas.microsoft.com/office/drawing/2014/main" val="3992759814"/>
                    </a:ext>
                  </a:extLst>
                </a:gridCol>
              </a:tblGrid>
              <a:tr h="370840">
                <a:tc gridSpan="2">
                  <a:txBody>
                    <a:bodyPr/>
                    <a:lstStyle/>
                    <a:p>
                      <a:pPr marL="0" marR="0" lvl="0" indent="0" algn="ctr" defTabSz="914077" rtl="0" eaLnBrk="1" fontAlgn="auto" latinLnBrk="0" hangingPunct="1">
                        <a:lnSpc>
                          <a:spcPct val="100000"/>
                        </a:lnSpc>
                        <a:spcBef>
                          <a:spcPts val="0"/>
                        </a:spcBef>
                        <a:spcAft>
                          <a:spcPts val="0"/>
                        </a:spcAft>
                        <a:buClrTx/>
                        <a:buSzTx/>
                        <a:buFontTx/>
                        <a:buNone/>
                        <a:tabLst/>
                        <a:defRPr/>
                      </a:pPr>
                      <a:r>
                        <a:rPr lang="en-US" sz="1600" b="1" dirty="0">
                          <a:solidFill>
                            <a:srgbClr val="002060"/>
                          </a:solidFill>
                          <a:effectLst/>
                          <a:latin typeface="+mn-lt"/>
                          <a:ea typeface="Times New Roman" panose="02020603050405020304" pitchFamily="18" charset="0"/>
                          <a:cs typeface="Times New Roman" panose="02020603050405020304" pitchFamily="18" charset="0"/>
                        </a:rPr>
                        <a:t>Main characteristics </a:t>
                      </a:r>
                    </a:p>
                    <a:p>
                      <a:pPr marL="0" marR="0" lvl="0" indent="0" algn="ctr" defTabSz="914077" rtl="0" eaLnBrk="1" fontAlgn="auto" latinLnBrk="0" hangingPunct="1">
                        <a:lnSpc>
                          <a:spcPct val="100000"/>
                        </a:lnSpc>
                        <a:spcBef>
                          <a:spcPts val="0"/>
                        </a:spcBef>
                        <a:spcAft>
                          <a:spcPts val="0"/>
                        </a:spcAft>
                        <a:buClrTx/>
                        <a:buSzTx/>
                        <a:buFontTx/>
                        <a:buNone/>
                        <a:tabLst/>
                        <a:defRPr/>
                      </a:pPr>
                      <a:r>
                        <a:rPr lang="en-US" sz="1600" b="1" dirty="0">
                          <a:solidFill>
                            <a:srgbClr val="002060"/>
                          </a:solidFill>
                          <a:effectLst/>
                          <a:latin typeface="+mn-lt"/>
                          <a:ea typeface="Times New Roman" panose="02020603050405020304" pitchFamily="18" charset="0"/>
                          <a:cs typeface="Times New Roman" panose="02020603050405020304" pitchFamily="18" charset="0"/>
                        </a:rPr>
                        <a:t>of the commutating electromagnet</a:t>
                      </a:r>
                      <a:endParaRPr lang="ru-RU" sz="1600" b="1" dirty="0">
                        <a:solidFill>
                          <a:srgbClr val="002060"/>
                        </a:solidFill>
                        <a:effectLst/>
                        <a:latin typeface="+mn-lt"/>
                        <a:ea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hMerge="1">
                  <a:txBody>
                    <a:bodyPr/>
                    <a:lstStyle/>
                    <a:p>
                      <a:endParaRPr lang="ru-RU" dirty="0"/>
                    </a:p>
                  </a:txBody>
                  <a:tcPr/>
                </a:tc>
                <a:extLst>
                  <a:ext uri="{0D108BD9-81ED-4DB2-BD59-A6C34878D82A}">
                    <a16:rowId xmlns:a16="http://schemas.microsoft.com/office/drawing/2014/main" val="1511213759"/>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Magnet</a:t>
                      </a:r>
                      <a:r>
                        <a:rPr lang="en-US" sz="1600" baseline="0" dirty="0">
                          <a:solidFill>
                            <a:srgbClr val="002060"/>
                          </a:solidFill>
                          <a:effectLst/>
                          <a:latin typeface="+mn-lt"/>
                          <a:ea typeface="Times New Roman" panose="02020603050405020304" pitchFamily="18" charset="0"/>
                          <a:cs typeface="Times New Roman" panose="02020603050405020304" pitchFamily="18" charset="0"/>
                        </a:rPr>
                        <a:t> type</a:t>
                      </a:r>
                      <a:endParaRPr lang="ru-RU" sz="1600" dirty="0">
                        <a:solidFill>
                          <a:srgbClr val="002060"/>
                        </a:solidFill>
                        <a:latin typeface="+mn-lt"/>
                        <a:cs typeface="Times New Roman" panose="02020603050405020304" pitchFamily="18" charset="0"/>
                      </a:endParaRPr>
                    </a:p>
                  </a:txBody>
                  <a:tcPr>
                    <a:solidFill>
                      <a:schemeClr val="accent3">
                        <a:lumMod val="20000"/>
                        <a:lumOff val="80000"/>
                      </a:schemeClr>
                    </a:solidFill>
                  </a:tcPr>
                </a:tc>
                <a:tc>
                  <a:txBody>
                    <a:bodyPr/>
                    <a:lstStyle/>
                    <a:p>
                      <a:pPr algn="ctr">
                        <a:lnSpc>
                          <a:spcPct val="107000"/>
                        </a:lnSpc>
                        <a:spcAft>
                          <a:spcPts val="0"/>
                        </a:spcAft>
                      </a:pPr>
                      <a:r>
                        <a:rPr lang="en-US" sz="1600" b="0" dirty="0">
                          <a:solidFill>
                            <a:srgbClr val="002060"/>
                          </a:solidFill>
                          <a:effectLst/>
                          <a:latin typeface="+mn-lt"/>
                          <a:cs typeface="Times New Roman" pitchFamily="18" charset="0"/>
                        </a:rPr>
                        <a:t>«H-shaped</a:t>
                      </a:r>
                      <a:r>
                        <a:rPr lang="ru-RU" sz="1600" b="0" dirty="0">
                          <a:solidFill>
                            <a:srgbClr val="002060"/>
                          </a:solidFill>
                          <a:effectLst/>
                          <a:latin typeface="+mn-lt"/>
                          <a:cs typeface="Times New Roman" pitchFamily="18" charset="0"/>
                        </a:rPr>
                        <a:t>»</a:t>
                      </a:r>
                      <a:endParaRPr lang="ru-RU" sz="1600" b="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extLst>
                  <a:ext uri="{0D108BD9-81ED-4DB2-BD59-A6C34878D82A}">
                    <a16:rowId xmlns:a16="http://schemas.microsoft.com/office/drawing/2014/main" val="3881453128"/>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maximum effective induction, T</a:t>
                      </a:r>
                      <a:endParaRPr lang="ru-RU" sz="1600" dirty="0">
                        <a:solidFill>
                          <a:srgbClr val="002060"/>
                        </a:solidFill>
                        <a:latin typeface="+mn-lt"/>
                        <a:cs typeface="Times New Roman" panose="02020603050405020304" pitchFamily="18" charset="0"/>
                      </a:endParaRPr>
                    </a:p>
                  </a:txBody>
                  <a:tcPr>
                    <a:solidFill>
                      <a:schemeClr val="accent3">
                        <a:lumMod val="20000"/>
                        <a:lumOff val="80000"/>
                      </a:schemeClr>
                    </a:solidFill>
                  </a:tcPr>
                </a:tc>
                <a:tc>
                  <a:txBody>
                    <a:bodyPr/>
                    <a:lstStyle/>
                    <a:p>
                      <a:pPr algn="ctr"/>
                      <a:r>
                        <a:rPr lang="ru-RU" sz="1600" dirty="0">
                          <a:solidFill>
                            <a:srgbClr val="002060"/>
                          </a:solidFill>
                          <a:latin typeface="+mn-lt"/>
                          <a:cs typeface="Times New Roman" panose="02020603050405020304" pitchFamily="18" charset="0"/>
                        </a:rPr>
                        <a:t>1,76</a:t>
                      </a:r>
                    </a:p>
                  </a:txBody>
                  <a:tcPr>
                    <a:solidFill>
                      <a:schemeClr val="accent3">
                        <a:lumMod val="20000"/>
                        <a:lumOff val="80000"/>
                      </a:schemeClr>
                    </a:solidFill>
                  </a:tcPr>
                </a:tc>
                <a:extLst>
                  <a:ext uri="{0D108BD9-81ED-4DB2-BD59-A6C34878D82A}">
                    <a16:rowId xmlns:a16="http://schemas.microsoft.com/office/drawing/2014/main" val="2539540929"/>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the mass of the electromagnet (Fe/Cu), t</a:t>
                      </a:r>
                      <a:endParaRPr lang="ru-RU" sz="1600" dirty="0">
                        <a:solidFill>
                          <a:srgbClr val="002060"/>
                        </a:solidFill>
                        <a:latin typeface="+mn-lt"/>
                        <a:cs typeface="Times New Roman" panose="02020603050405020304" pitchFamily="18" charset="0"/>
                      </a:endParaRPr>
                    </a:p>
                  </a:txBody>
                  <a:tcPr>
                    <a:solidFill>
                      <a:schemeClr val="accent3">
                        <a:lumMod val="20000"/>
                        <a:lumOff val="80000"/>
                      </a:schemeClr>
                    </a:solidFill>
                  </a:tcPr>
                </a:tc>
                <a:tc>
                  <a:txBody>
                    <a:bodyPr/>
                    <a:lstStyle/>
                    <a:p>
                      <a:pPr algn="ctr"/>
                      <a:r>
                        <a:rPr lang="x-none" sz="1600" dirty="0">
                          <a:solidFill>
                            <a:srgbClr val="002060"/>
                          </a:solidFill>
                          <a:effectLst/>
                          <a:latin typeface="+mn-lt"/>
                          <a:ea typeface="Times New Roman" panose="02020603050405020304" pitchFamily="18" charset="0"/>
                          <a:cs typeface="Times New Roman" panose="02020603050405020304" pitchFamily="18" charset="0"/>
                        </a:rPr>
                        <a:t>35</a:t>
                      </a:r>
                      <a:r>
                        <a:rPr lang="ru-RU" sz="1600" dirty="0">
                          <a:solidFill>
                            <a:srgbClr val="002060"/>
                          </a:solidFill>
                          <a:effectLst/>
                          <a:latin typeface="+mn-lt"/>
                          <a:ea typeface="Times New Roman" panose="02020603050405020304" pitchFamily="18" charset="0"/>
                          <a:cs typeface="Times New Roman" panose="02020603050405020304" pitchFamily="18" charset="0"/>
                        </a:rPr>
                        <a:t>,</a:t>
                      </a:r>
                      <a:r>
                        <a:rPr lang="x-none" sz="1600" dirty="0">
                          <a:solidFill>
                            <a:srgbClr val="002060"/>
                          </a:solidFill>
                          <a:effectLst/>
                          <a:latin typeface="+mn-lt"/>
                          <a:ea typeface="Times New Roman" panose="02020603050405020304" pitchFamily="18" charset="0"/>
                          <a:cs typeface="Times New Roman" panose="02020603050405020304" pitchFamily="18" charset="0"/>
                        </a:rPr>
                        <a:t>3/2</a:t>
                      </a:r>
                      <a:r>
                        <a:rPr lang="ru-RU" sz="1600" dirty="0">
                          <a:solidFill>
                            <a:srgbClr val="002060"/>
                          </a:solidFill>
                          <a:effectLst/>
                          <a:latin typeface="+mn-lt"/>
                          <a:ea typeface="Times New Roman" panose="02020603050405020304" pitchFamily="18" charset="0"/>
                          <a:cs typeface="Times New Roman" panose="02020603050405020304" pitchFamily="18" charset="0"/>
                        </a:rPr>
                        <a:t>,</a:t>
                      </a:r>
                      <a:r>
                        <a:rPr lang="x-none" sz="1600" dirty="0">
                          <a:solidFill>
                            <a:srgbClr val="002060"/>
                          </a:solidFill>
                          <a:effectLst/>
                          <a:latin typeface="+mn-lt"/>
                          <a:ea typeface="Times New Roman" panose="02020603050405020304" pitchFamily="18" charset="0"/>
                          <a:cs typeface="Times New Roman" panose="02020603050405020304" pitchFamily="18" charset="0"/>
                        </a:rPr>
                        <a:t>1</a:t>
                      </a:r>
                      <a:endParaRPr lang="ru-RU" sz="1600" dirty="0">
                        <a:solidFill>
                          <a:srgbClr val="002060"/>
                        </a:solidFill>
                        <a:latin typeface="+mn-lt"/>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3831421799"/>
                  </a:ext>
                </a:extLst>
              </a:tr>
              <a:tr h="370840">
                <a:tc>
                  <a:txBody>
                    <a:bodyPr/>
                    <a:lstStyle/>
                    <a:p>
                      <a:r>
                        <a:rPr lang="en-US" sz="1600" dirty="0">
                          <a:solidFill>
                            <a:srgbClr val="002060"/>
                          </a:solidFill>
                          <a:latin typeface="+mn-lt"/>
                          <a:cs typeface="Times New Roman" panose="02020603050405020304" pitchFamily="18" charset="0"/>
                        </a:rPr>
                        <a:t>power consumption, kW</a:t>
                      </a:r>
                      <a:endParaRPr lang="ru-RU" sz="1600" dirty="0">
                        <a:solidFill>
                          <a:srgbClr val="002060"/>
                        </a:solidFill>
                        <a:latin typeface="+mn-lt"/>
                        <a:cs typeface="Times New Roman" panose="02020603050405020304" pitchFamily="18" charset="0"/>
                      </a:endParaRPr>
                    </a:p>
                  </a:txBody>
                  <a:tcPr>
                    <a:solidFill>
                      <a:schemeClr val="accent3">
                        <a:lumMod val="20000"/>
                        <a:lumOff val="80000"/>
                      </a:schemeClr>
                    </a:solidFill>
                  </a:tcPr>
                </a:tc>
                <a:tc>
                  <a:txBody>
                    <a:bodyPr/>
                    <a:lstStyle/>
                    <a:p>
                      <a:pPr algn="ctr"/>
                      <a:r>
                        <a:rPr lang="ru-RU" sz="1600" dirty="0">
                          <a:solidFill>
                            <a:srgbClr val="002060"/>
                          </a:solidFill>
                          <a:latin typeface="+mn-lt"/>
                          <a:cs typeface="Times New Roman" panose="02020603050405020304" pitchFamily="18" charset="0"/>
                        </a:rPr>
                        <a:t>23,6</a:t>
                      </a:r>
                    </a:p>
                  </a:txBody>
                  <a:tcPr>
                    <a:solidFill>
                      <a:schemeClr val="accent3">
                        <a:lumMod val="20000"/>
                        <a:lumOff val="80000"/>
                      </a:schemeClr>
                    </a:solidFill>
                  </a:tcPr>
                </a:tc>
                <a:extLst>
                  <a:ext uri="{0D108BD9-81ED-4DB2-BD59-A6C34878D82A}">
                    <a16:rowId xmlns:a16="http://schemas.microsoft.com/office/drawing/2014/main" val="453950615"/>
                  </a:ext>
                </a:extLst>
              </a:tr>
            </a:tbl>
          </a:graphicData>
        </a:graphic>
      </p:graphicFrame>
      <p:pic>
        <p:nvPicPr>
          <p:cNvPr id="3074" name="Picture 2"/>
          <p:cNvPicPr>
            <a:picLocks noChangeAspect="1" noChangeArrowheads="1"/>
          </p:cNvPicPr>
          <p:nvPr/>
        </p:nvPicPr>
        <p:blipFill>
          <a:blip r:embed="rId3" cstate="print"/>
          <a:srcRect/>
          <a:stretch>
            <a:fillRect/>
          </a:stretch>
        </p:blipFill>
        <p:spPr bwMode="auto">
          <a:xfrm>
            <a:off x="1649866" y="3326945"/>
            <a:ext cx="3362325" cy="3143250"/>
          </a:xfrm>
          <a:prstGeom prst="rect">
            <a:avLst/>
          </a:prstGeom>
          <a:noFill/>
          <a:ln w="9525">
            <a:noFill/>
            <a:miter lim="800000"/>
            <a:headEnd/>
            <a:tailEnd/>
          </a:ln>
        </p:spPr>
      </p:pic>
      <p:sp>
        <p:nvSpPr>
          <p:cNvPr id="16" name="Rectangle 1">
            <a:extLst>
              <a:ext uri="{FF2B5EF4-FFF2-40B4-BE49-F238E27FC236}">
                <a16:creationId xmlns:a16="http://schemas.microsoft.com/office/drawing/2014/main" id="{187468AA-B456-4E95-8262-5E000EB1CF84}"/>
              </a:ext>
            </a:extLst>
          </p:cNvPr>
          <p:cNvSpPr>
            <a:spLocks noChangeArrowheads="1"/>
          </p:cNvSpPr>
          <p:nvPr/>
        </p:nvSpPr>
        <p:spPr bwMode="auto">
          <a:xfrm>
            <a:off x="1404663" y="6399700"/>
            <a:ext cx="4211960" cy="338554"/>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990600" algn="l"/>
                <a:tab pos="1169988" algn="l"/>
                <a:tab pos="1350963" algn="l"/>
              </a:tabLst>
            </a:pPr>
            <a:r>
              <a:rPr lang="ru-RU" sz="1600" dirty="0">
                <a:solidFill>
                  <a:srgbClr val="002060"/>
                </a:solidFill>
                <a:ea typeface="Calibri" pitchFamily="34" charset="0"/>
                <a:cs typeface="Times New Roman" pitchFamily="18" charset="0"/>
              </a:rPr>
              <a:t>3 </a:t>
            </a:r>
            <a:r>
              <a:rPr lang="en-US" sz="1600" dirty="0">
                <a:solidFill>
                  <a:srgbClr val="002060"/>
                </a:solidFill>
                <a:ea typeface="Calibri" pitchFamily="34" charset="0"/>
                <a:cs typeface="Times New Roman" pitchFamily="18" charset="0"/>
              </a:rPr>
              <a:t>D </a:t>
            </a:r>
            <a:r>
              <a:rPr lang="ru-RU" sz="1600" dirty="0">
                <a:solidFill>
                  <a:srgbClr val="002060"/>
                </a:solidFill>
                <a:ea typeface="Calibri" pitchFamily="34" charset="0"/>
                <a:cs typeface="Times New Roman" pitchFamily="18" charset="0"/>
              </a:rPr>
              <a:t>модель тракта транспортировки пучка</a:t>
            </a:r>
            <a:endParaRPr lang="ru-RU" sz="1600" dirty="0">
              <a:solidFill>
                <a:srgbClr val="002060"/>
              </a:solidFill>
              <a:cs typeface="Times New Roman" pitchFamily="18" charset="0"/>
            </a:endParaRPr>
          </a:p>
        </p:txBody>
      </p:sp>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14855" t="4451" r="-1074" b="10239"/>
          <a:stretch/>
        </p:blipFill>
        <p:spPr>
          <a:xfrm>
            <a:off x="0" y="3235886"/>
            <a:ext cx="6760330" cy="3622114"/>
          </a:xfrm>
          <a:prstGeom prst="rect">
            <a:avLst/>
          </a:prstGeom>
        </p:spPr>
      </p:pic>
      <p:sp>
        <p:nvSpPr>
          <p:cNvPr id="5" name="TextBox 4"/>
          <p:cNvSpPr txBox="1"/>
          <p:nvPr/>
        </p:nvSpPr>
        <p:spPr>
          <a:xfrm>
            <a:off x="2100927" y="6035335"/>
            <a:ext cx="4539359" cy="584775"/>
          </a:xfrm>
          <a:prstGeom prst="rect">
            <a:avLst/>
          </a:prstGeom>
          <a:noFill/>
        </p:spPr>
        <p:txBody>
          <a:bodyPr wrap="square" rtlCol="0">
            <a:spAutoFit/>
          </a:bodyPr>
          <a:lstStyle/>
          <a:p>
            <a:pPr algn="ctr"/>
            <a:r>
              <a:rPr lang="en-US" sz="1600" dirty="0">
                <a:solidFill>
                  <a:srgbClr val="002060"/>
                </a:solidFill>
              </a:rPr>
              <a:t>3D model of the multicharged ion cyclotron with a beam transport system</a:t>
            </a:r>
            <a:endParaRPr lang="ru-RU" sz="1600" dirty="0">
              <a:solidFill>
                <a:srgbClr val="002060"/>
              </a:solidFill>
            </a:endParaRPr>
          </a:p>
        </p:txBody>
      </p:sp>
    </p:spTree>
    <p:extLst>
      <p:ext uri="{BB962C8B-B14F-4D97-AF65-F5344CB8AC3E}">
        <p14:creationId xmlns:p14="http://schemas.microsoft.com/office/powerpoint/2010/main" val="27480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bwMode="auto">
          <a:xfrm>
            <a:off x="11131150" y="6405697"/>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21</a:t>
            </a:fld>
            <a:endParaRPr lang="ru-RU"/>
          </a:p>
        </p:txBody>
      </p:sp>
      <p:pic>
        <p:nvPicPr>
          <p:cNvPr id="6" name="Рисунок 5"/>
          <p:cNvPicPr/>
          <p:nvPr/>
        </p:nvPicPr>
        <p:blipFill>
          <a:blip r:embed="rId2" cstate="print"/>
          <a:srcRect/>
          <a:stretch>
            <a:fillRect/>
          </a:stretch>
        </p:blipFill>
        <p:spPr bwMode="auto">
          <a:xfrm>
            <a:off x="2279576" y="988714"/>
            <a:ext cx="2664296" cy="3232374"/>
          </a:xfrm>
          <a:prstGeom prst="rect">
            <a:avLst/>
          </a:prstGeom>
          <a:noFill/>
          <a:ln w="9525">
            <a:noFill/>
            <a:miter lim="800000"/>
            <a:headEnd/>
            <a:tailEnd/>
          </a:ln>
        </p:spPr>
      </p:pic>
      <p:sp>
        <p:nvSpPr>
          <p:cNvPr id="7" name="Прямоугольник 6"/>
          <p:cNvSpPr/>
          <p:nvPr/>
        </p:nvSpPr>
        <p:spPr>
          <a:xfrm>
            <a:off x="2143574" y="3869515"/>
            <a:ext cx="2488182" cy="338554"/>
          </a:xfrm>
          <a:prstGeom prst="rect">
            <a:avLst/>
          </a:prstGeom>
          <a:solidFill>
            <a:schemeClr val="accent3">
              <a:lumMod val="20000"/>
              <a:lumOff val="80000"/>
            </a:schemeClr>
          </a:solidFill>
        </p:spPr>
        <p:txBody>
          <a:bodyPr wrap="none">
            <a:spAutoFit/>
          </a:bodyPr>
          <a:lstStyle/>
          <a:p>
            <a:r>
              <a:rPr lang="en-US" sz="1600" dirty="0">
                <a:solidFill>
                  <a:srgbClr val="002060"/>
                </a:solidFill>
                <a:cs typeface="Times New Roman" panose="02020603050405020304" pitchFamily="18" charset="0"/>
              </a:rPr>
              <a:t>Correcting electromagnet</a:t>
            </a:r>
            <a:endParaRPr lang="ru-RU" sz="1600" dirty="0">
              <a:solidFill>
                <a:srgbClr val="002060"/>
              </a:solidFill>
              <a:cs typeface="Times New Roman" panose="02020603050405020304" pitchFamily="18" charset="0"/>
            </a:endParaRPr>
          </a:p>
        </p:txBody>
      </p:sp>
      <p:pic>
        <p:nvPicPr>
          <p:cNvPr id="8" name="Рисунок 7"/>
          <p:cNvPicPr/>
          <p:nvPr/>
        </p:nvPicPr>
        <p:blipFill>
          <a:blip r:embed="rId3" cstate="print"/>
          <a:srcRect/>
          <a:stretch>
            <a:fillRect/>
          </a:stretch>
        </p:blipFill>
        <p:spPr bwMode="auto">
          <a:xfrm>
            <a:off x="6900049" y="1052736"/>
            <a:ext cx="2746947" cy="2783444"/>
          </a:xfrm>
          <a:prstGeom prst="rect">
            <a:avLst/>
          </a:prstGeom>
          <a:noFill/>
          <a:ln w="9525">
            <a:noFill/>
            <a:miter lim="800000"/>
            <a:headEnd/>
            <a:tailEnd/>
          </a:ln>
        </p:spPr>
      </p:pic>
      <p:sp>
        <p:nvSpPr>
          <p:cNvPr id="91138" name="Rectangle 2"/>
          <p:cNvSpPr>
            <a:spLocks noChangeArrowheads="1"/>
          </p:cNvSpPr>
          <p:nvPr/>
        </p:nvSpPr>
        <p:spPr bwMode="auto">
          <a:xfrm>
            <a:off x="7325840" y="3869515"/>
            <a:ext cx="1688283" cy="338554"/>
          </a:xfrm>
          <a:prstGeom prst="rect">
            <a:avLst/>
          </a:prstGeom>
          <a:solidFill>
            <a:schemeClr val="accent3">
              <a:lumMod val="20000"/>
              <a:lumOff val="80000"/>
            </a:schemeClr>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tabLst>
                <a:tab pos="990600" algn="l"/>
                <a:tab pos="1169988" algn="l"/>
                <a:tab pos="1350963" algn="l"/>
              </a:tabLst>
            </a:pPr>
            <a:r>
              <a:rPr lang="en-US" sz="1600" dirty="0" err="1">
                <a:solidFill>
                  <a:srgbClr val="002060"/>
                </a:solidFill>
                <a:ea typeface="Calibri" pitchFamily="34" charset="0"/>
                <a:cs typeface="Times New Roman" pitchFamily="18" charset="0"/>
              </a:rPr>
              <a:t>Quadrupole</a:t>
            </a:r>
            <a:r>
              <a:rPr lang="en-US" sz="1600" dirty="0">
                <a:solidFill>
                  <a:srgbClr val="002060"/>
                </a:solidFill>
                <a:ea typeface="Calibri" pitchFamily="34" charset="0"/>
                <a:cs typeface="Times New Roman" pitchFamily="18" charset="0"/>
              </a:rPr>
              <a:t> lens</a:t>
            </a:r>
            <a:endParaRPr lang="ru-RU" sz="1600" dirty="0">
              <a:solidFill>
                <a:srgbClr val="002060"/>
              </a:solidFill>
              <a:cs typeface="Times New Roman" pitchFamily="18" charset="0"/>
            </a:endParaRPr>
          </a:p>
        </p:txBody>
      </p:sp>
      <p:sp>
        <p:nvSpPr>
          <p:cNvPr id="10" name="Заголовок 1"/>
          <p:cNvSpPr>
            <a:spLocks noGrp="1"/>
          </p:cNvSpPr>
          <p:nvPr>
            <p:ph type="title"/>
          </p:nvPr>
        </p:nvSpPr>
        <p:spPr>
          <a:xfrm>
            <a:off x="897308" y="1"/>
            <a:ext cx="8295036" cy="962025"/>
          </a:xfrm>
        </p:spPr>
        <p:txBody>
          <a:bodyPr>
            <a:noAutofit/>
          </a:bodyPr>
          <a:lstStyle/>
          <a:p>
            <a:pPr algn="ctr"/>
            <a:r>
              <a:rPr lang="en-US" dirty="0">
                <a:solidFill>
                  <a:srgbClr val="0070C0"/>
                </a:solidFill>
                <a:cs typeface="Times New Roman" pitchFamily="18" charset="0"/>
              </a:rPr>
              <a:t>Electromagnetic elements of the beam formation and transportation system</a:t>
            </a:r>
            <a:endParaRPr lang="ru-RU" dirty="0">
              <a:solidFill>
                <a:srgbClr val="0070C0"/>
              </a:solidFill>
              <a:cs typeface="Times New Roman" pitchFamily="18" charset="0"/>
            </a:endParaRPr>
          </a:p>
        </p:txBody>
      </p:sp>
      <p:graphicFrame>
        <p:nvGraphicFramePr>
          <p:cNvPr id="9" name="Таблица 11">
            <a:extLst>
              <a:ext uri="{FF2B5EF4-FFF2-40B4-BE49-F238E27FC236}">
                <a16:creationId xmlns:a16="http://schemas.microsoft.com/office/drawing/2014/main" id="{AFBC3405-5C4E-4A67-AEB0-669756623BB0}"/>
              </a:ext>
            </a:extLst>
          </p:cNvPr>
          <p:cNvGraphicFramePr>
            <a:graphicFrameLocks noGrp="1"/>
          </p:cNvGraphicFramePr>
          <p:nvPr/>
        </p:nvGraphicFramePr>
        <p:xfrm>
          <a:off x="1479100" y="4231974"/>
          <a:ext cx="4211960" cy="2270760"/>
        </p:xfrm>
        <a:graphic>
          <a:graphicData uri="http://schemas.openxmlformats.org/drawingml/2006/table">
            <a:tbl>
              <a:tblPr firstRow="1" bandRow="1">
                <a:tableStyleId>{5C22544A-7EE6-4342-B048-85BDC9FD1C3A}</a:tableStyleId>
              </a:tblPr>
              <a:tblGrid>
                <a:gridCol w="3306713">
                  <a:extLst>
                    <a:ext uri="{9D8B030D-6E8A-4147-A177-3AD203B41FA5}">
                      <a16:colId xmlns:a16="http://schemas.microsoft.com/office/drawing/2014/main" val="2684765849"/>
                    </a:ext>
                  </a:extLst>
                </a:gridCol>
                <a:gridCol w="905247">
                  <a:extLst>
                    <a:ext uri="{9D8B030D-6E8A-4147-A177-3AD203B41FA5}">
                      <a16:colId xmlns:a16="http://schemas.microsoft.com/office/drawing/2014/main" val="4277318609"/>
                    </a:ext>
                  </a:extLst>
                </a:gridCol>
              </a:tblGrid>
              <a:tr h="370840">
                <a:tc gridSpan="2">
                  <a:txBody>
                    <a:bodyPr/>
                    <a:lstStyle/>
                    <a:p>
                      <a:pPr marL="0" marR="0" lvl="0" indent="0" algn="ctr" defTabSz="914077" rtl="0" eaLnBrk="1" fontAlgn="auto" latinLnBrk="0" hangingPunct="1">
                        <a:lnSpc>
                          <a:spcPct val="100000"/>
                        </a:lnSpc>
                        <a:spcBef>
                          <a:spcPts val="0"/>
                        </a:spcBef>
                        <a:spcAft>
                          <a:spcPts val="0"/>
                        </a:spcAft>
                        <a:buClrTx/>
                        <a:buSzTx/>
                        <a:buFontTx/>
                        <a:buNone/>
                        <a:tabLst/>
                        <a:defRPr/>
                      </a:pPr>
                      <a:r>
                        <a:rPr lang="en-US" sz="1600" dirty="0">
                          <a:solidFill>
                            <a:srgbClr val="002060"/>
                          </a:solidFill>
                          <a:latin typeface="+mn-lt"/>
                          <a:cs typeface="Times New Roman" panose="02020603050405020304" pitchFamily="18" charset="0"/>
                        </a:rPr>
                        <a:t>The main characteristics of the correcting electromagnet</a:t>
                      </a:r>
                      <a:endParaRPr lang="ru-RU" sz="1600" dirty="0">
                        <a:solidFill>
                          <a:srgbClr val="002060"/>
                        </a:solidFill>
                        <a:latin typeface="+mn-lt"/>
                        <a:cs typeface="Times New Roman" panose="02020603050405020304" pitchFamily="18" charset="0"/>
                      </a:endParaRPr>
                    </a:p>
                  </a:txBody>
                  <a:tcPr>
                    <a:solidFill>
                      <a:schemeClr val="accent3">
                        <a:lumMod val="40000"/>
                        <a:lumOff val="60000"/>
                      </a:schemeClr>
                    </a:solidFill>
                  </a:tcPr>
                </a:tc>
                <a:tc hMerge="1">
                  <a:txBody>
                    <a:bodyPr/>
                    <a:lstStyle/>
                    <a:p>
                      <a:endParaRPr lang="ru-RU" dirty="0"/>
                    </a:p>
                  </a:txBody>
                  <a:tcPr/>
                </a:tc>
                <a:extLst>
                  <a:ext uri="{0D108BD9-81ED-4DB2-BD59-A6C34878D82A}">
                    <a16:rowId xmlns:a16="http://schemas.microsoft.com/office/drawing/2014/main" val="122260563"/>
                  </a:ext>
                </a:extLst>
              </a:tr>
              <a:tr h="370840">
                <a:tc>
                  <a:txBody>
                    <a:bodyPr/>
                    <a:lstStyle/>
                    <a:p>
                      <a:r>
                        <a:rPr lang="en-US" sz="1600" b="0" dirty="0">
                          <a:solidFill>
                            <a:srgbClr val="002060"/>
                          </a:solidFill>
                          <a:effectLst/>
                          <a:latin typeface="+mn-lt"/>
                          <a:ea typeface="Times New Roman" panose="02020603050405020304" pitchFamily="18" charset="0"/>
                          <a:cs typeface="Times New Roman" panose="02020603050405020304" pitchFamily="18" charset="0"/>
                        </a:rPr>
                        <a:t>Diameter of the aperture, mm</a:t>
                      </a:r>
                      <a:endParaRPr lang="ru-RU" sz="1600" b="0" dirty="0">
                        <a:solidFill>
                          <a:srgbClr val="002060"/>
                        </a:solidFill>
                        <a:latin typeface="+mn-lt"/>
                      </a:endParaRPr>
                    </a:p>
                  </a:txBody>
                  <a:tcPr>
                    <a:solidFill>
                      <a:schemeClr val="accent3">
                        <a:lumMod val="20000"/>
                        <a:lumOff val="80000"/>
                      </a:schemeClr>
                    </a:solidFill>
                  </a:tcPr>
                </a:tc>
                <a:tc>
                  <a:txBody>
                    <a:bodyPr/>
                    <a:lstStyle/>
                    <a:p>
                      <a:pPr algn="ctr"/>
                      <a:r>
                        <a:rPr lang="ru-RU" sz="1600" dirty="0">
                          <a:solidFill>
                            <a:srgbClr val="002060"/>
                          </a:solidFill>
                          <a:effectLst/>
                          <a:latin typeface="+mn-lt"/>
                          <a:ea typeface="Times New Roman" panose="02020603050405020304" pitchFamily="18" charset="0"/>
                          <a:cs typeface="Times New Roman" panose="02020603050405020304" pitchFamily="18" charset="0"/>
                        </a:rPr>
                        <a:t>115</a:t>
                      </a:r>
                      <a:endParaRPr lang="ru-RU" sz="1600" dirty="0">
                        <a:solidFill>
                          <a:srgbClr val="002060"/>
                        </a:solidFill>
                        <a:latin typeface="+mn-lt"/>
                      </a:endParaRPr>
                    </a:p>
                  </a:txBody>
                  <a:tcPr>
                    <a:solidFill>
                      <a:schemeClr val="accent3">
                        <a:lumMod val="20000"/>
                        <a:lumOff val="80000"/>
                      </a:schemeClr>
                    </a:solidFill>
                  </a:tcPr>
                </a:tc>
                <a:extLst>
                  <a:ext uri="{0D108BD9-81ED-4DB2-BD59-A6C34878D82A}">
                    <a16:rowId xmlns:a16="http://schemas.microsoft.com/office/drawing/2014/main" val="3609494271"/>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Induction on the centerline in the center of the electromagnet, T</a:t>
                      </a:r>
                      <a:endParaRPr lang="ru-RU" sz="1600" dirty="0">
                        <a:solidFill>
                          <a:srgbClr val="002060"/>
                        </a:solidFill>
                        <a:latin typeface="+mn-lt"/>
                      </a:endParaRPr>
                    </a:p>
                  </a:txBody>
                  <a:tcPr>
                    <a:solidFill>
                      <a:schemeClr val="accent3">
                        <a:lumMod val="20000"/>
                        <a:lumOff val="80000"/>
                      </a:schemeClr>
                    </a:solidFill>
                  </a:tcPr>
                </a:tc>
                <a:tc>
                  <a:txBody>
                    <a:bodyPr/>
                    <a:lstStyle/>
                    <a:p>
                      <a:pPr algn="ctr"/>
                      <a:r>
                        <a:rPr lang="ru-RU" sz="1600" dirty="0">
                          <a:solidFill>
                            <a:srgbClr val="002060"/>
                          </a:solidFill>
                          <a:effectLst/>
                          <a:latin typeface="+mn-lt"/>
                          <a:ea typeface="Times New Roman" panose="02020603050405020304" pitchFamily="18" charset="0"/>
                          <a:cs typeface="Times New Roman" panose="02020603050405020304" pitchFamily="18" charset="0"/>
                        </a:rPr>
                        <a:t>0,047</a:t>
                      </a:r>
                      <a:endParaRPr lang="ru-RU" sz="1600" dirty="0">
                        <a:solidFill>
                          <a:srgbClr val="002060"/>
                        </a:solidFill>
                        <a:latin typeface="+mn-lt"/>
                      </a:endParaRPr>
                    </a:p>
                  </a:txBody>
                  <a:tcPr>
                    <a:solidFill>
                      <a:schemeClr val="accent3">
                        <a:lumMod val="20000"/>
                        <a:lumOff val="80000"/>
                      </a:schemeClr>
                    </a:solidFill>
                  </a:tcPr>
                </a:tc>
                <a:extLst>
                  <a:ext uri="{0D108BD9-81ED-4DB2-BD59-A6C34878D82A}">
                    <a16:rowId xmlns:a16="http://schemas.microsoft.com/office/drawing/2014/main" val="1010537197"/>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Maximum dissipated power, kW</a:t>
                      </a:r>
                      <a:endParaRPr lang="ru-RU" sz="1600" dirty="0">
                        <a:solidFill>
                          <a:srgbClr val="002060"/>
                        </a:solidFill>
                        <a:latin typeface="+mn-lt"/>
                      </a:endParaRPr>
                    </a:p>
                  </a:txBody>
                  <a:tcPr>
                    <a:solidFill>
                      <a:schemeClr val="accent3">
                        <a:lumMod val="20000"/>
                        <a:lumOff val="80000"/>
                      </a:schemeClr>
                    </a:solidFill>
                  </a:tcPr>
                </a:tc>
                <a:tc>
                  <a:txBody>
                    <a:bodyPr/>
                    <a:lstStyle/>
                    <a:p>
                      <a:pPr algn="ctr"/>
                      <a:r>
                        <a:rPr lang="ru-RU" sz="1600" dirty="0">
                          <a:solidFill>
                            <a:srgbClr val="002060"/>
                          </a:solidFill>
                          <a:effectLst/>
                          <a:latin typeface="+mn-lt"/>
                          <a:ea typeface="Times New Roman" panose="02020603050405020304" pitchFamily="18" charset="0"/>
                          <a:cs typeface="Times New Roman" panose="02020603050405020304" pitchFamily="18" charset="0"/>
                        </a:rPr>
                        <a:t>0,5</a:t>
                      </a:r>
                      <a:endParaRPr lang="ru-RU" sz="1600" dirty="0">
                        <a:solidFill>
                          <a:srgbClr val="002060"/>
                        </a:solidFill>
                        <a:latin typeface="+mn-lt"/>
                      </a:endParaRPr>
                    </a:p>
                  </a:txBody>
                  <a:tcPr>
                    <a:solidFill>
                      <a:schemeClr val="accent3">
                        <a:lumMod val="20000"/>
                        <a:lumOff val="80000"/>
                      </a:schemeClr>
                    </a:solidFill>
                  </a:tcPr>
                </a:tc>
                <a:extLst>
                  <a:ext uri="{0D108BD9-81ED-4DB2-BD59-A6C34878D82A}">
                    <a16:rowId xmlns:a16="http://schemas.microsoft.com/office/drawing/2014/main" val="3015981117"/>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Mass, kg</a:t>
                      </a:r>
                      <a:endParaRPr lang="ru-RU" sz="1600" dirty="0">
                        <a:solidFill>
                          <a:srgbClr val="002060"/>
                        </a:solidFill>
                        <a:latin typeface="+mn-lt"/>
                      </a:endParaRPr>
                    </a:p>
                  </a:txBody>
                  <a:tcPr>
                    <a:solidFill>
                      <a:schemeClr val="accent3">
                        <a:lumMod val="20000"/>
                        <a:lumOff val="80000"/>
                      </a:schemeClr>
                    </a:solidFill>
                  </a:tcPr>
                </a:tc>
                <a:tc>
                  <a:txBody>
                    <a:bodyPr/>
                    <a:lstStyle/>
                    <a:p>
                      <a:pPr algn="ctr"/>
                      <a:r>
                        <a:rPr lang="ru-RU" sz="1600" dirty="0">
                          <a:solidFill>
                            <a:srgbClr val="002060"/>
                          </a:solidFill>
                          <a:effectLst/>
                          <a:latin typeface="+mn-lt"/>
                          <a:ea typeface="Times New Roman" panose="02020603050405020304" pitchFamily="18" charset="0"/>
                          <a:cs typeface="Times New Roman" panose="02020603050405020304" pitchFamily="18" charset="0"/>
                        </a:rPr>
                        <a:t>127</a:t>
                      </a:r>
                      <a:endParaRPr lang="ru-RU" sz="1600" dirty="0">
                        <a:solidFill>
                          <a:srgbClr val="002060"/>
                        </a:solidFill>
                        <a:latin typeface="+mn-lt"/>
                      </a:endParaRPr>
                    </a:p>
                  </a:txBody>
                  <a:tcPr>
                    <a:solidFill>
                      <a:schemeClr val="accent3">
                        <a:lumMod val="20000"/>
                        <a:lumOff val="80000"/>
                      </a:schemeClr>
                    </a:solidFill>
                  </a:tcPr>
                </a:tc>
                <a:extLst>
                  <a:ext uri="{0D108BD9-81ED-4DB2-BD59-A6C34878D82A}">
                    <a16:rowId xmlns:a16="http://schemas.microsoft.com/office/drawing/2014/main" val="2267491899"/>
                  </a:ext>
                </a:extLst>
              </a:tr>
            </a:tbl>
          </a:graphicData>
        </a:graphic>
      </p:graphicFrame>
      <p:graphicFrame>
        <p:nvGraphicFramePr>
          <p:cNvPr id="12" name="Таблица 13">
            <a:extLst>
              <a:ext uri="{FF2B5EF4-FFF2-40B4-BE49-F238E27FC236}">
                <a16:creationId xmlns:a16="http://schemas.microsoft.com/office/drawing/2014/main" id="{8D591F6A-BFE1-4440-B599-E98B362784F5}"/>
              </a:ext>
            </a:extLst>
          </p:cNvPr>
          <p:cNvGraphicFramePr>
            <a:graphicFrameLocks noGrp="1"/>
          </p:cNvGraphicFramePr>
          <p:nvPr>
            <p:extLst>
              <p:ext uri="{D42A27DB-BD31-4B8C-83A1-F6EECF244321}">
                <p14:modId xmlns:p14="http://schemas.microsoft.com/office/powerpoint/2010/main" val="2409017752"/>
              </p:ext>
            </p:extLst>
          </p:nvPr>
        </p:nvGraphicFramePr>
        <p:xfrm>
          <a:off x="6606750" y="4275518"/>
          <a:ext cx="4072134" cy="2062480"/>
        </p:xfrm>
        <a:graphic>
          <a:graphicData uri="http://schemas.openxmlformats.org/drawingml/2006/table">
            <a:tbl>
              <a:tblPr firstRow="1" bandRow="1">
                <a:tableStyleId>{5C22544A-7EE6-4342-B048-85BDC9FD1C3A}</a:tableStyleId>
              </a:tblPr>
              <a:tblGrid>
                <a:gridCol w="3163783">
                  <a:extLst>
                    <a:ext uri="{9D8B030D-6E8A-4147-A177-3AD203B41FA5}">
                      <a16:colId xmlns:a16="http://schemas.microsoft.com/office/drawing/2014/main" val="3813089418"/>
                    </a:ext>
                  </a:extLst>
                </a:gridCol>
                <a:gridCol w="908351">
                  <a:extLst>
                    <a:ext uri="{9D8B030D-6E8A-4147-A177-3AD203B41FA5}">
                      <a16:colId xmlns:a16="http://schemas.microsoft.com/office/drawing/2014/main" val="568977889"/>
                    </a:ext>
                  </a:extLst>
                </a:gridCol>
              </a:tblGrid>
              <a:tr h="281952">
                <a:tc gridSpan="2">
                  <a:txBody>
                    <a:bodyPr/>
                    <a:lstStyle/>
                    <a:p>
                      <a:pPr algn="ctr"/>
                      <a:r>
                        <a:rPr kumimoji="0" lang="en-US" sz="1600" b="1" i="0" u="none" strike="noStrike" kern="1200" cap="none" spc="0" normalizeH="0" baseline="0" noProof="0" dirty="0">
                          <a:ln>
                            <a:noFill/>
                          </a:ln>
                          <a:solidFill>
                            <a:srgbClr val="002060"/>
                          </a:solidFill>
                          <a:effectLst/>
                          <a:uLnTx/>
                          <a:uFillTx/>
                          <a:latin typeface="+mn-lt"/>
                          <a:ea typeface="Times New Roman" panose="02020603050405020304" pitchFamily="18" charset="0"/>
                          <a:cs typeface="Times New Roman" panose="02020603050405020304" pitchFamily="18" charset="0"/>
                        </a:rPr>
                        <a:t>The main characteristics of the </a:t>
                      </a:r>
                      <a:r>
                        <a:rPr kumimoji="0" lang="en-US" sz="1600" b="1" i="0" u="none" strike="noStrike" kern="1200" cap="none" spc="0" normalizeH="0" baseline="0" noProof="0" dirty="0" err="1">
                          <a:ln>
                            <a:noFill/>
                          </a:ln>
                          <a:solidFill>
                            <a:srgbClr val="002060"/>
                          </a:solidFill>
                          <a:effectLst/>
                          <a:uLnTx/>
                          <a:uFillTx/>
                          <a:latin typeface="+mn-lt"/>
                          <a:ea typeface="Times New Roman" panose="02020603050405020304" pitchFamily="18" charset="0"/>
                          <a:cs typeface="Times New Roman" panose="02020603050405020304" pitchFamily="18" charset="0"/>
                        </a:rPr>
                        <a:t>quadrupole</a:t>
                      </a:r>
                      <a:r>
                        <a:rPr kumimoji="0" lang="en-US" sz="1600" b="1" i="0" u="none" strike="noStrike" kern="1200" cap="none" spc="0" normalizeH="0" baseline="0" noProof="0" dirty="0">
                          <a:ln>
                            <a:noFill/>
                          </a:ln>
                          <a:solidFill>
                            <a:srgbClr val="002060"/>
                          </a:solidFill>
                          <a:effectLst/>
                          <a:uLnTx/>
                          <a:uFillTx/>
                          <a:latin typeface="+mn-lt"/>
                          <a:ea typeface="Times New Roman" panose="02020603050405020304" pitchFamily="18" charset="0"/>
                          <a:cs typeface="Times New Roman" panose="02020603050405020304" pitchFamily="18" charset="0"/>
                        </a:rPr>
                        <a:t> lens</a:t>
                      </a:r>
                      <a:endParaRPr kumimoji="0" lang="ru-RU" sz="1600" b="1" i="0" u="none" strike="noStrike" kern="1200" cap="none" spc="0" normalizeH="0" baseline="0" noProof="0" dirty="0">
                        <a:ln>
                          <a:noFill/>
                        </a:ln>
                        <a:solidFill>
                          <a:srgbClr val="002060"/>
                        </a:solidFill>
                        <a:effectLst/>
                        <a:uLnTx/>
                        <a:uFillTx/>
                        <a:latin typeface="+mn-lt"/>
                        <a:ea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hMerge="1">
                  <a:txBody>
                    <a:bodyPr/>
                    <a:lstStyle/>
                    <a:p>
                      <a:endParaRPr lang="ru-RU" dirty="0"/>
                    </a:p>
                  </a:txBody>
                  <a:tcPr/>
                </a:tc>
                <a:extLst>
                  <a:ext uri="{0D108BD9-81ED-4DB2-BD59-A6C34878D82A}">
                    <a16:rowId xmlns:a16="http://schemas.microsoft.com/office/drawing/2014/main" val="990076705"/>
                  </a:ext>
                </a:extLst>
              </a:tr>
              <a:tr h="370840">
                <a:tc>
                  <a:txBody>
                    <a:bodyPr/>
                    <a:lstStyle/>
                    <a:p>
                      <a:r>
                        <a:rPr lang="en-US" sz="1600" b="0" dirty="0">
                          <a:solidFill>
                            <a:srgbClr val="002060"/>
                          </a:solidFill>
                          <a:effectLst/>
                          <a:latin typeface="+mn-lt"/>
                          <a:ea typeface="Times New Roman" panose="02020603050405020304" pitchFamily="18" charset="0"/>
                          <a:cs typeface="Times New Roman" panose="02020603050405020304" pitchFamily="18" charset="0"/>
                        </a:rPr>
                        <a:t>Diameter of the aperture, mm</a:t>
                      </a:r>
                      <a:endParaRPr lang="ru-RU" sz="1600" b="0" dirty="0">
                        <a:solidFill>
                          <a:srgbClr val="002060"/>
                        </a:solidFill>
                        <a:latin typeface="+mn-lt"/>
                      </a:endParaRPr>
                    </a:p>
                  </a:txBody>
                  <a:tcPr>
                    <a:solidFill>
                      <a:schemeClr val="accent3">
                        <a:lumMod val="20000"/>
                        <a:lumOff val="80000"/>
                      </a:schemeClr>
                    </a:solidFill>
                  </a:tcPr>
                </a:tc>
                <a:tc>
                  <a:txBody>
                    <a:bodyPr/>
                    <a:lstStyle/>
                    <a:p>
                      <a:pPr algn="ctr"/>
                      <a:r>
                        <a:rPr lang="ru-RU" sz="1600" dirty="0">
                          <a:solidFill>
                            <a:srgbClr val="002060"/>
                          </a:solidFill>
                          <a:effectLst/>
                          <a:latin typeface="+mn-lt"/>
                          <a:ea typeface="Times New Roman" panose="02020603050405020304" pitchFamily="18" charset="0"/>
                          <a:cs typeface="Times New Roman" panose="02020603050405020304" pitchFamily="18" charset="0"/>
                        </a:rPr>
                        <a:t>115</a:t>
                      </a:r>
                      <a:endParaRPr lang="ru-RU" sz="1600" dirty="0">
                        <a:solidFill>
                          <a:srgbClr val="002060"/>
                        </a:solidFill>
                        <a:latin typeface="+mn-lt"/>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2774931330"/>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Induction gradient, T/m</a:t>
                      </a:r>
                      <a:endParaRPr lang="ru-RU" sz="1600" dirty="0">
                        <a:solidFill>
                          <a:srgbClr val="002060"/>
                        </a:solidFill>
                        <a:latin typeface="+mn-lt"/>
                        <a:cs typeface="Times New Roman" panose="02020603050405020304" pitchFamily="18" charset="0"/>
                      </a:endParaRPr>
                    </a:p>
                  </a:txBody>
                  <a:tcPr>
                    <a:solidFill>
                      <a:schemeClr val="accent3">
                        <a:lumMod val="20000"/>
                        <a:lumOff val="80000"/>
                      </a:schemeClr>
                    </a:solidFill>
                  </a:tcPr>
                </a:tc>
                <a:tc>
                  <a:txBody>
                    <a:bodyPr/>
                    <a:lstStyle/>
                    <a:p>
                      <a:pPr algn="ctr"/>
                      <a:r>
                        <a:rPr lang="ru-RU" sz="1600" dirty="0">
                          <a:solidFill>
                            <a:srgbClr val="002060"/>
                          </a:solidFill>
                          <a:effectLst/>
                          <a:latin typeface="+mn-lt"/>
                          <a:ea typeface="Times New Roman" panose="02020603050405020304" pitchFamily="18" charset="0"/>
                          <a:cs typeface="Times New Roman" panose="02020603050405020304" pitchFamily="18" charset="0"/>
                        </a:rPr>
                        <a:t>10</a:t>
                      </a:r>
                      <a:r>
                        <a:rPr lang="ru-RU" sz="1600" dirty="0">
                          <a:solidFill>
                            <a:srgbClr val="002060"/>
                          </a:solidFill>
                          <a:effectLst/>
                          <a:highlight>
                            <a:srgbClr val="FFFF00"/>
                          </a:highlight>
                          <a:latin typeface="+mn-lt"/>
                          <a:ea typeface="Times New Roman" panose="02020603050405020304" pitchFamily="18" charset="0"/>
                          <a:cs typeface="Times New Roman" panose="02020603050405020304" pitchFamily="18" charset="0"/>
                        </a:rPr>
                        <a:t> </a:t>
                      </a:r>
                      <a:endParaRPr lang="ru-RU" sz="1600" dirty="0">
                        <a:solidFill>
                          <a:srgbClr val="002060"/>
                        </a:solidFill>
                        <a:highlight>
                          <a:srgbClr val="FFFF00"/>
                        </a:highlight>
                        <a:latin typeface="+mn-lt"/>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3534503406"/>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Maximum dissipated power,</a:t>
                      </a:r>
                      <a:r>
                        <a:rPr lang="en-US" sz="1600" baseline="0" dirty="0">
                          <a:solidFill>
                            <a:srgbClr val="002060"/>
                          </a:solidFill>
                          <a:effectLst/>
                          <a:latin typeface="+mn-lt"/>
                          <a:ea typeface="Times New Roman" panose="02020603050405020304" pitchFamily="18" charset="0"/>
                          <a:cs typeface="Times New Roman" panose="02020603050405020304" pitchFamily="18" charset="0"/>
                        </a:rPr>
                        <a:t> </a:t>
                      </a:r>
                      <a:r>
                        <a:rPr lang="en-US" sz="1600" dirty="0">
                          <a:solidFill>
                            <a:srgbClr val="002060"/>
                          </a:solidFill>
                          <a:effectLst/>
                          <a:latin typeface="+mn-lt"/>
                          <a:ea typeface="Times New Roman" panose="02020603050405020304" pitchFamily="18" charset="0"/>
                          <a:cs typeface="Times New Roman" panose="02020603050405020304" pitchFamily="18" charset="0"/>
                        </a:rPr>
                        <a:t>kW</a:t>
                      </a:r>
                      <a:endParaRPr lang="ru-RU" sz="1600" dirty="0">
                        <a:solidFill>
                          <a:srgbClr val="002060"/>
                        </a:solidFill>
                        <a:latin typeface="+mn-lt"/>
                        <a:cs typeface="Times New Roman" panose="02020603050405020304" pitchFamily="18" charset="0"/>
                      </a:endParaRPr>
                    </a:p>
                  </a:txBody>
                  <a:tcPr>
                    <a:solidFill>
                      <a:schemeClr val="accent3">
                        <a:lumMod val="20000"/>
                        <a:lumOff val="80000"/>
                      </a:schemeClr>
                    </a:solidFill>
                  </a:tcPr>
                </a:tc>
                <a:tc>
                  <a:txBody>
                    <a:bodyPr/>
                    <a:lstStyle/>
                    <a:p>
                      <a:pPr algn="ctr"/>
                      <a:r>
                        <a:rPr lang="ru-RU" sz="1600" dirty="0">
                          <a:solidFill>
                            <a:srgbClr val="002060"/>
                          </a:solidFill>
                          <a:latin typeface="+mn-lt"/>
                          <a:cs typeface="Times New Roman" panose="02020603050405020304" pitchFamily="18" charset="0"/>
                        </a:rPr>
                        <a:t>7</a:t>
                      </a:r>
                    </a:p>
                  </a:txBody>
                  <a:tcPr>
                    <a:solidFill>
                      <a:schemeClr val="accent3">
                        <a:lumMod val="20000"/>
                        <a:lumOff val="80000"/>
                      </a:schemeClr>
                    </a:solidFill>
                  </a:tcPr>
                </a:tc>
                <a:extLst>
                  <a:ext uri="{0D108BD9-81ED-4DB2-BD59-A6C34878D82A}">
                    <a16:rowId xmlns:a16="http://schemas.microsoft.com/office/drawing/2014/main" val="3396607948"/>
                  </a:ext>
                </a:extLst>
              </a:tr>
              <a:tr h="370840">
                <a:tc>
                  <a:txBody>
                    <a:bodyPr/>
                    <a:lstStyle/>
                    <a:p>
                      <a:r>
                        <a:rPr lang="en-US" sz="1600" dirty="0">
                          <a:solidFill>
                            <a:srgbClr val="002060"/>
                          </a:solidFill>
                          <a:effectLst/>
                          <a:latin typeface="+mn-lt"/>
                          <a:ea typeface="Times New Roman" panose="02020603050405020304" pitchFamily="18" charset="0"/>
                          <a:cs typeface="Times New Roman" panose="02020603050405020304" pitchFamily="18" charset="0"/>
                        </a:rPr>
                        <a:t>Mass, kg</a:t>
                      </a:r>
                      <a:endParaRPr lang="ru-RU" sz="1600" dirty="0">
                        <a:solidFill>
                          <a:srgbClr val="002060"/>
                        </a:solidFill>
                        <a:latin typeface="+mn-lt"/>
                      </a:endParaRPr>
                    </a:p>
                  </a:txBody>
                  <a:tcPr>
                    <a:solidFill>
                      <a:schemeClr val="accent3">
                        <a:lumMod val="20000"/>
                        <a:lumOff val="80000"/>
                      </a:schemeClr>
                    </a:solidFill>
                  </a:tcPr>
                </a:tc>
                <a:tc>
                  <a:txBody>
                    <a:bodyPr/>
                    <a:lstStyle/>
                    <a:p>
                      <a:pPr algn="ctr"/>
                      <a:r>
                        <a:rPr lang="ru-RU" sz="1600" dirty="0">
                          <a:solidFill>
                            <a:srgbClr val="002060"/>
                          </a:solidFill>
                          <a:latin typeface="+mn-lt"/>
                          <a:cs typeface="Times New Roman" panose="02020603050405020304" pitchFamily="18" charset="0"/>
                        </a:rPr>
                        <a:t>541</a:t>
                      </a:r>
                    </a:p>
                  </a:txBody>
                  <a:tcPr>
                    <a:solidFill>
                      <a:schemeClr val="accent3">
                        <a:lumMod val="20000"/>
                        <a:lumOff val="80000"/>
                      </a:schemeClr>
                    </a:solidFill>
                  </a:tcPr>
                </a:tc>
                <a:extLst>
                  <a:ext uri="{0D108BD9-81ED-4DB2-BD59-A6C34878D82A}">
                    <a16:rowId xmlns:a16="http://schemas.microsoft.com/office/drawing/2014/main" val="239010692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2063" y="157356"/>
            <a:ext cx="8613909" cy="907084"/>
          </a:xfrm>
        </p:spPr>
        <p:txBody>
          <a:bodyPr/>
          <a:lstStyle/>
          <a:p>
            <a:pPr algn="ctr"/>
            <a:r>
              <a:rPr lang="en-US" dirty="0">
                <a:solidFill>
                  <a:srgbClr val="0070C0"/>
                </a:solidFill>
                <a:cs typeface="Times New Roman" pitchFamily="18" charset="0"/>
              </a:rPr>
              <a:t>Sample irradiation system</a:t>
            </a:r>
            <a:endParaRPr lang="ru-RU" dirty="0">
              <a:solidFill>
                <a:srgbClr val="0070C0"/>
              </a:solidFill>
              <a:cs typeface="Times New Roman" pitchFamily="18" charset="0"/>
            </a:endParaRPr>
          </a:p>
        </p:txBody>
      </p:sp>
      <p:sp>
        <p:nvSpPr>
          <p:cNvPr id="3" name="Номер слайда 2"/>
          <p:cNvSpPr>
            <a:spLocks noGrp="1"/>
          </p:cNvSpPr>
          <p:nvPr>
            <p:ph type="sldNum" sz="quarter" idx="10"/>
          </p:nvPr>
        </p:nvSpPr>
        <p:spPr bwMode="auto">
          <a:xfrm>
            <a:off x="11137190"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22</a:t>
            </a:fld>
            <a:endParaRPr lang="ru-RU" dirty="0"/>
          </a:p>
        </p:txBody>
      </p:sp>
      <p:sp>
        <p:nvSpPr>
          <p:cNvPr id="96257" name="Rectangle 1"/>
          <p:cNvSpPr>
            <a:spLocks noChangeArrowheads="1"/>
          </p:cNvSpPr>
          <p:nvPr/>
        </p:nvSpPr>
        <p:spPr bwMode="auto">
          <a:xfrm>
            <a:off x="751769" y="1807086"/>
            <a:ext cx="6582481" cy="3139321"/>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a:tabLst>
                <a:tab pos="990600" algn="l"/>
                <a:tab pos="1169988" algn="l"/>
                <a:tab pos="1350963" algn="l"/>
              </a:tabLst>
            </a:pPr>
            <a:r>
              <a:rPr lang="ru-RU" sz="1600" dirty="0">
                <a:solidFill>
                  <a:srgbClr val="000000"/>
                </a:solidFill>
                <a:ea typeface="Calibri" pitchFamily="34" charset="0"/>
                <a:cs typeface="Times New Roman" pitchFamily="18" charset="0"/>
              </a:rPr>
              <a:t> </a:t>
            </a:r>
            <a:r>
              <a:rPr lang="en-US" dirty="0">
                <a:solidFill>
                  <a:srgbClr val="002060"/>
                </a:solidFill>
                <a:ea typeface="Calibri" pitchFamily="34" charset="0"/>
                <a:cs typeface="Times New Roman" pitchFamily="18" charset="0"/>
              </a:rPr>
              <a:t>The sample irradiation system consists of three identical sets, including a beam release device, an irradiation chamber, equipment for positioning (test cells) and fixing the irradiated samples, monitoring and monitoring the irradiation conditions (angle of rotation relative to the beam axis), ion beam diagnostics by current, spot size.</a:t>
            </a:r>
            <a:endParaRPr lang="ru-RU" dirty="0">
              <a:solidFill>
                <a:srgbClr val="002060"/>
              </a:solidFill>
              <a:ea typeface="Calibri" pitchFamily="34" charset="0"/>
              <a:cs typeface="Times New Roman" pitchFamily="18" charset="0"/>
            </a:endParaRPr>
          </a:p>
          <a:p>
            <a:pPr indent="450850" algn="just" fontAlgn="base">
              <a:spcBef>
                <a:spcPct val="0"/>
              </a:spcBef>
              <a:spcAft>
                <a:spcPct val="0"/>
              </a:spcAft>
              <a:tabLst>
                <a:tab pos="990600" algn="l"/>
                <a:tab pos="1169988" algn="l"/>
                <a:tab pos="1350963" algn="l"/>
              </a:tabLst>
            </a:pPr>
            <a:endParaRPr lang="ru-RU" dirty="0">
              <a:solidFill>
                <a:srgbClr val="002060"/>
              </a:solidFill>
              <a:ea typeface="Calibri" pitchFamily="34" charset="0"/>
              <a:cs typeface="Times New Roman" pitchFamily="18" charset="0"/>
            </a:endParaRPr>
          </a:p>
          <a:p>
            <a:pPr indent="450850" algn="just" fontAlgn="base">
              <a:spcBef>
                <a:spcPct val="0"/>
              </a:spcBef>
              <a:spcAft>
                <a:spcPct val="0"/>
              </a:spcAft>
              <a:tabLst>
                <a:tab pos="990600" algn="l"/>
                <a:tab pos="1169988" algn="l"/>
                <a:tab pos="1350963" algn="l"/>
              </a:tabLst>
            </a:pPr>
            <a:r>
              <a:rPr lang="en-US" dirty="0">
                <a:solidFill>
                  <a:srgbClr val="002060"/>
                </a:solidFill>
                <a:ea typeface="Calibri" pitchFamily="34" charset="0"/>
                <a:cs typeface="Times New Roman" pitchFamily="18" charset="0"/>
              </a:rPr>
              <a:t>A special feature of this project is the need to obtain and measure ion beams with a mass from 12 to 209 au at an ultra-low density, from 10</a:t>
            </a:r>
            <a:r>
              <a:rPr lang="en-US" baseline="30000" dirty="0">
                <a:solidFill>
                  <a:srgbClr val="002060"/>
                </a:solidFill>
                <a:ea typeface="Calibri" pitchFamily="34" charset="0"/>
                <a:cs typeface="Times New Roman" pitchFamily="18" charset="0"/>
              </a:rPr>
              <a:t>2</a:t>
            </a:r>
            <a:r>
              <a:rPr lang="en-US" dirty="0">
                <a:solidFill>
                  <a:srgbClr val="002060"/>
                </a:solidFill>
                <a:ea typeface="Calibri" pitchFamily="34" charset="0"/>
                <a:cs typeface="Times New Roman" pitchFamily="18" charset="0"/>
              </a:rPr>
              <a:t> cm</a:t>
            </a:r>
            <a:r>
              <a:rPr lang="en-US" baseline="30000" dirty="0">
                <a:solidFill>
                  <a:srgbClr val="002060"/>
                </a:solidFill>
                <a:ea typeface="Calibri" pitchFamily="34" charset="0"/>
                <a:cs typeface="Times New Roman" pitchFamily="18" charset="0"/>
              </a:rPr>
              <a:t>-2</a:t>
            </a:r>
            <a:r>
              <a:rPr lang="en-US" dirty="0">
                <a:solidFill>
                  <a:srgbClr val="002060"/>
                </a:solidFill>
                <a:ea typeface="Calibri" pitchFamily="34" charset="0"/>
                <a:cs typeface="Times New Roman" pitchFamily="18" charset="0"/>
              </a:rPr>
              <a:t>×s</a:t>
            </a:r>
            <a:r>
              <a:rPr lang="en-US" baseline="30000" dirty="0">
                <a:solidFill>
                  <a:srgbClr val="002060"/>
                </a:solidFill>
                <a:ea typeface="Calibri" pitchFamily="34" charset="0"/>
                <a:cs typeface="Times New Roman" pitchFamily="18" charset="0"/>
              </a:rPr>
              <a:t>-1</a:t>
            </a:r>
            <a:r>
              <a:rPr lang="en-US" dirty="0">
                <a:solidFill>
                  <a:srgbClr val="002060"/>
                </a:solidFill>
                <a:ea typeface="Calibri" pitchFamily="34" charset="0"/>
                <a:cs typeface="Times New Roman" pitchFamily="18" charset="0"/>
              </a:rPr>
              <a:t> to 10</a:t>
            </a:r>
            <a:r>
              <a:rPr lang="en-US" baseline="30000" dirty="0">
                <a:solidFill>
                  <a:srgbClr val="002060"/>
                </a:solidFill>
                <a:ea typeface="Calibri" pitchFamily="34" charset="0"/>
                <a:cs typeface="Times New Roman" pitchFamily="18" charset="0"/>
              </a:rPr>
              <a:t>5</a:t>
            </a:r>
            <a:r>
              <a:rPr lang="en-US" dirty="0">
                <a:solidFill>
                  <a:srgbClr val="002060"/>
                </a:solidFill>
                <a:ea typeface="Calibri" pitchFamily="34" charset="0"/>
                <a:cs typeface="Times New Roman" pitchFamily="18" charset="0"/>
              </a:rPr>
              <a:t> cm</a:t>
            </a:r>
            <a:r>
              <a:rPr lang="en-US" baseline="30000" dirty="0">
                <a:solidFill>
                  <a:srgbClr val="002060"/>
                </a:solidFill>
                <a:ea typeface="Calibri" pitchFamily="34" charset="0"/>
                <a:cs typeface="Times New Roman" pitchFamily="18" charset="0"/>
              </a:rPr>
              <a:t>-2</a:t>
            </a:r>
            <a:r>
              <a:rPr lang="en-US" dirty="0">
                <a:solidFill>
                  <a:srgbClr val="002060"/>
                </a:solidFill>
                <a:ea typeface="Calibri" pitchFamily="34" charset="0"/>
                <a:cs typeface="Times New Roman" pitchFamily="18" charset="0"/>
              </a:rPr>
              <a:t>×s</a:t>
            </a:r>
            <a:r>
              <a:rPr lang="en-US" baseline="30000" dirty="0">
                <a:solidFill>
                  <a:srgbClr val="002060"/>
                </a:solidFill>
                <a:ea typeface="Calibri" pitchFamily="34" charset="0"/>
                <a:cs typeface="Times New Roman" pitchFamily="18" charset="0"/>
              </a:rPr>
              <a:t>-1</a:t>
            </a:r>
            <a:r>
              <a:rPr lang="en-US" dirty="0">
                <a:solidFill>
                  <a:srgbClr val="002060"/>
                </a:solidFill>
                <a:ea typeface="Calibri" pitchFamily="34" charset="0"/>
                <a:cs typeface="Times New Roman" pitchFamily="18" charset="0"/>
              </a:rPr>
              <a:t> on an irradiation</a:t>
            </a:r>
            <a:r>
              <a:rPr lang="ru-RU" dirty="0">
                <a:solidFill>
                  <a:srgbClr val="002060"/>
                </a:solidFill>
                <a:ea typeface="Calibri" pitchFamily="34" charset="0"/>
                <a:cs typeface="Times New Roman" pitchFamily="18" charset="0"/>
              </a:rPr>
              <a:t> </a:t>
            </a:r>
            <a:r>
              <a:rPr lang="en-US" dirty="0">
                <a:solidFill>
                  <a:srgbClr val="002060"/>
                </a:solidFill>
                <a:ea typeface="Calibri" pitchFamily="34" charset="0"/>
                <a:cs typeface="Times New Roman" pitchFamily="18" charset="0"/>
              </a:rPr>
              <a:t> area of at least 50×50 mm</a:t>
            </a:r>
            <a:r>
              <a:rPr lang="en-US" baseline="30000" dirty="0">
                <a:solidFill>
                  <a:srgbClr val="002060"/>
                </a:solidFill>
                <a:ea typeface="Calibri" pitchFamily="34" charset="0"/>
                <a:cs typeface="Times New Roman" pitchFamily="18" charset="0"/>
              </a:rPr>
              <a:t>2</a:t>
            </a:r>
            <a:r>
              <a:rPr lang="en-US" dirty="0">
                <a:solidFill>
                  <a:srgbClr val="002060"/>
                </a:solidFill>
                <a:ea typeface="Calibri" pitchFamily="34" charset="0"/>
                <a:cs typeface="Times New Roman" pitchFamily="18" charset="0"/>
              </a:rPr>
              <a:t>.</a:t>
            </a:r>
            <a:endParaRPr lang="ru-RU" dirty="0">
              <a:solidFill>
                <a:srgbClr val="002060"/>
              </a:solidFill>
              <a:ea typeface="Calibri" pitchFamily="34" charset="0"/>
              <a:cs typeface="Times New Roman" pitchFamily="18" charset="0"/>
            </a:endParaRPr>
          </a:p>
        </p:txBody>
      </p:sp>
      <p:sp>
        <p:nvSpPr>
          <p:cNvPr id="9" name="TextBox 8">
            <a:extLst>
              <a:ext uri="{FF2B5EF4-FFF2-40B4-BE49-F238E27FC236}">
                <a16:creationId xmlns:a16="http://schemas.microsoft.com/office/drawing/2014/main" id="{ABC621E9-0F03-4360-9CFB-9F89A176A588}"/>
              </a:ext>
            </a:extLst>
          </p:cNvPr>
          <p:cNvSpPr txBox="1"/>
          <p:nvPr/>
        </p:nvSpPr>
        <p:spPr>
          <a:xfrm>
            <a:off x="7458075" y="5631896"/>
            <a:ext cx="3009900" cy="584775"/>
          </a:xfrm>
          <a:prstGeom prst="rect">
            <a:avLst/>
          </a:prstGeom>
          <a:solidFill>
            <a:schemeClr val="accent3">
              <a:lumMod val="20000"/>
              <a:lumOff val="80000"/>
            </a:schemeClr>
          </a:solidFill>
        </p:spPr>
        <p:txBody>
          <a:bodyPr wrap="square">
            <a:spAutoFit/>
          </a:bodyPr>
          <a:lstStyle/>
          <a:p>
            <a:pPr algn="ctr"/>
            <a:r>
              <a:rPr lang="en-US" sz="1600" dirty="0">
                <a:solidFill>
                  <a:srgbClr val="002060"/>
                </a:solidFill>
                <a:ea typeface="Times New Roman" panose="02020603050405020304" pitchFamily="18" charset="0"/>
              </a:rPr>
              <a:t>3D model of the vacuum chamber</a:t>
            </a:r>
            <a:endParaRPr lang="ru-RU" sz="1600" dirty="0">
              <a:solidFill>
                <a:srgbClr val="002060"/>
              </a:solidFill>
            </a:endParaRPr>
          </a:p>
        </p:txBody>
      </p:sp>
      <p:pic>
        <p:nvPicPr>
          <p:cNvPr id="11" name="Рисунок 10" descr="C:\Users\mudrolubovvg\Desktop\конференции 2021\фото камеры облучения\WhatsApp Image 2021-05-27 at 23.15.08.jpeg">
            <a:extLst>
              <a:ext uri="{FF2B5EF4-FFF2-40B4-BE49-F238E27FC236}">
                <a16:creationId xmlns:a16="http://schemas.microsoft.com/office/drawing/2014/main" id="{D7F6A8E1-FEE2-46D0-B952-F9E76E1AA1AB}"/>
              </a:ext>
            </a:extLst>
          </p:cNvPr>
          <p:cNvPicPr/>
          <p:nvPr/>
        </p:nvPicPr>
        <p:blipFill>
          <a:blip r:embed="rId2" cstate="print"/>
          <a:srcRect/>
          <a:stretch>
            <a:fillRect/>
          </a:stretch>
        </p:blipFill>
        <p:spPr bwMode="auto">
          <a:xfrm>
            <a:off x="7458075" y="1807086"/>
            <a:ext cx="3009900" cy="366693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табл.png"/>
          <p:cNvPicPr>
            <a:picLocks noChangeAspect="1"/>
          </p:cNvPicPr>
          <p:nvPr/>
        </p:nvPicPr>
        <p:blipFill>
          <a:blip r:embed="rId2" cstate="print"/>
          <a:stretch>
            <a:fillRect/>
          </a:stretch>
        </p:blipFill>
        <p:spPr>
          <a:xfrm>
            <a:off x="0" y="1000844"/>
            <a:ext cx="9767073" cy="4516676"/>
          </a:xfrm>
          <a:prstGeom prst="rect">
            <a:avLst/>
          </a:prstGeom>
        </p:spPr>
      </p:pic>
      <p:sp>
        <p:nvSpPr>
          <p:cNvPr id="14" name="TextBox 13">
            <a:extLst>
              <a:ext uri="{FF2B5EF4-FFF2-40B4-BE49-F238E27FC236}">
                <a16:creationId xmlns:a16="http://schemas.microsoft.com/office/drawing/2014/main" id="{84A1ADEC-E892-4101-A7B3-D0566BC72E9E}"/>
              </a:ext>
            </a:extLst>
          </p:cNvPr>
          <p:cNvSpPr txBox="1"/>
          <p:nvPr/>
        </p:nvSpPr>
        <p:spPr>
          <a:xfrm>
            <a:off x="5506293" y="5363499"/>
            <a:ext cx="4085101" cy="1323439"/>
          </a:xfrm>
          <a:prstGeom prst="rect">
            <a:avLst/>
          </a:prstGeom>
          <a:solidFill>
            <a:schemeClr val="accent3">
              <a:lumMod val="20000"/>
              <a:lumOff val="80000"/>
            </a:schemeClr>
          </a:solidFill>
        </p:spPr>
        <p:txBody>
          <a:bodyPr wrap="square">
            <a:spAutoFit/>
          </a:bodyPr>
          <a:lstStyle/>
          <a:p>
            <a:pPr indent="450215" algn="just"/>
            <a:r>
              <a:rPr lang="en-US" sz="1600" dirty="0">
                <a:solidFill>
                  <a:srgbClr val="002060"/>
                </a:solidFill>
                <a:cs typeface="Times New Roman" panose="02020603050405020304" pitchFamily="18" charset="0"/>
              </a:rPr>
              <a:t>Automated control system</a:t>
            </a:r>
            <a:r>
              <a:rPr lang="x-none" sz="1600" dirty="0">
                <a:solidFill>
                  <a:srgbClr val="002060"/>
                </a:solidFill>
                <a:ea typeface="Times New Roman" panose="02020603050405020304" pitchFamily="18" charset="0"/>
                <a:cs typeface="Times New Roman" panose="02020603050405020304" pitchFamily="18" charset="0"/>
              </a:rPr>
              <a:t> </a:t>
            </a:r>
            <a:r>
              <a:rPr lang="en-US" sz="1600" dirty="0">
                <a:solidFill>
                  <a:srgbClr val="002060"/>
                </a:solidFill>
                <a:ea typeface="Times New Roman" panose="02020603050405020304" pitchFamily="18" charset="0"/>
                <a:cs typeface="Times New Roman" panose="02020603050405020304" pitchFamily="18" charset="0"/>
              </a:rPr>
              <a:t>it is equipped with an uninterruptible power supply sufficient for the operation of the control system for an hour in the event of a power outage.</a:t>
            </a:r>
            <a:endParaRPr lang="ru-RU" sz="1600" dirty="0">
              <a:solidFill>
                <a:srgbClr val="002060"/>
              </a:solidFill>
              <a:ea typeface="Times New Roman" panose="02020603050405020304" pitchFamily="18" charset="0"/>
              <a:cs typeface="Times New Roman" panose="02020603050405020304" pitchFamily="18" charset="0"/>
            </a:endParaRPr>
          </a:p>
        </p:txBody>
      </p:sp>
      <p:pic>
        <p:nvPicPr>
          <p:cNvPr id="15" name="Picture 2">
            <a:extLst>
              <a:ext uri="{FF2B5EF4-FFF2-40B4-BE49-F238E27FC236}">
                <a16:creationId xmlns:a16="http://schemas.microsoft.com/office/drawing/2014/main" id="{C480B7C6-2DB8-4EAF-9C47-74EE1E5113E1}"/>
              </a:ext>
            </a:extLst>
          </p:cNvPr>
          <p:cNvPicPr>
            <a:picLocks noChangeAspect="1" noChangeArrowheads="1"/>
          </p:cNvPicPr>
          <p:nvPr/>
        </p:nvPicPr>
        <p:blipFill>
          <a:blip r:embed="rId3" cstate="print"/>
          <a:stretch>
            <a:fillRect/>
          </a:stretch>
        </p:blipFill>
        <p:spPr bwMode="auto">
          <a:xfrm>
            <a:off x="553756" y="3540910"/>
            <a:ext cx="4666952" cy="2699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FEF647A5-FFD5-4D79-A071-00CD993E296E}"/>
              </a:ext>
            </a:extLst>
          </p:cNvPr>
          <p:cNvSpPr txBox="1"/>
          <p:nvPr/>
        </p:nvSpPr>
        <p:spPr>
          <a:xfrm>
            <a:off x="553756" y="6240567"/>
            <a:ext cx="4550297" cy="584775"/>
          </a:xfrm>
          <a:prstGeom prst="rect">
            <a:avLst/>
          </a:prstGeom>
          <a:solidFill>
            <a:schemeClr val="accent3">
              <a:lumMod val="20000"/>
              <a:lumOff val="80000"/>
            </a:schemeClr>
          </a:solidFill>
        </p:spPr>
        <p:txBody>
          <a:bodyPr wrap="square">
            <a:spAutoFit/>
          </a:bodyPr>
          <a:lstStyle/>
          <a:p>
            <a:pPr algn="ctr"/>
            <a:r>
              <a:rPr lang="en-US" sz="1600" dirty="0">
                <a:solidFill>
                  <a:srgbClr val="002060"/>
                </a:solidFill>
                <a:cs typeface="Times New Roman" panose="02020603050405020304" pitchFamily="18" charset="0"/>
              </a:rPr>
              <a:t>Automated control system of the cyclotron </a:t>
            </a:r>
            <a:r>
              <a:rPr lang="ru-RU" sz="1600" dirty="0">
                <a:solidFill>
                  <a:srgbClr val="002060"/>
                </a:solidFill>
                <a:ea typeface="Calibri" panose="020F0502020204030204" pitchFamily="34" charset="0"/>
                <a:cs typeface="Times New Roman" panose="02020603050405020304" pitchFamily="18" charset="0"/>
              </a:rPr>
              <a:t>CC‑30/15 </a:t>
            </a:r>
            <a:r>
              <a:rPr lang="en-US" sz="1600" dirty="0">
                <a:solidFill>
                  <a:srgbClr val="002060"/>
                </a:solidFill>
                <a:ea typeface="Calibri" panose="020F0502020204030204" pitchFamily="34" charset="0"/>
                <a:cs typeface="Times New Roman" panose="02020603050405020304" pitchFamily="18" charset="0"/>
              </a:rPr>
              <a:t>for</a:t>
            </a:r>
            <a:r>
              <a:rPr lang="ru-RU" sz="1600" dirty="0">
                <a:solidFill>
                  <a:srgbClr val="002060"/>
                </a:solidFill>
                <a:ea typeface="Calibri" panose="020F0502020204030204" pitchFamily="34" charset="0"/>
                <a:cs typeface="Times New Roman" panose="02020603050405020304" pitchFamily="18" charset="0"/>
              </a:rPr>
              <a:t> TINT </a:t>
            </a:r>
            <a:endParaRPr lang="ru-RU" sz="1600" dirty="0">
              <a:solidFill>
                <a:srgbClr val="002060"/>
              </a:solidFill>
              <a:cs typeface="Times New Roman" panose="02020603050405020304" pitchFamily="18" charset="0"/>
            </a:endParaRPr>
          </a:p>
        </p:txBody>
      </p:sp>
      <p:sp>
        <p:nvSpPr>
          <p:cNvPr id="18" name="Заголовок 1">
            <a:extLst>
              <a:ext uri="{FF2B5EF4-FFF2-40B4-BE49-F238E27FC236}">
                <a16:creationId xmlns:a16="http://schemas.microsoft.com/office/drawing/2014/main" id="{34850AC2-20DB-4FC9-BE79-CEB369393A6E}"/>
              </a:ext>
            </a:extLst>
          </p:cNvPr>
          <p:cNvSpPr>
            <a:spLocks noGrp="1"/>
          </p:cNvSpPr>
          <p:nvPr>
            <p:ph type="title"/>
          </p:nvPr>
        </p:nvSpPr>
        <p:spPr>
          <a:xfrm>
            <a:off x="553756" y="32658"/>
            <a:ext cx="8613909" cy="907084"/>
          </a:xfrm>
        </p:spPr>
        <p:txBody>
          <a:bodyPr/>
          <a:lstStyle/>
          <a:p>
            <a:pPr algn="ctr"/>
            <a:r>
              <a:rPr lang="en-US" dirty="0">
                <a:solidFill>
                  <a:srgbClr val="0070C0"/>
                </a:solidFill>
                <a:latin typeface="+mn-lt"/>
                <a:cs typeface="Times New Roman" panose="02020603050405020304" pitchFamily="18" charset="0"/>
              </a:rPr>
              <a:t>Automated control system of the multicharged ion cyclotron complex</a:t>
            </a:r>
            <a:endParaRPr lang="ru-RU" dirty="0">
              <a:solidFill>
                <a:srgbClr val="0070C0"/>
              </a:solidFill>
              <a:latin typeface="+mn-lt"/>
            </a:endParaRPr>
          </a:p>
        </p:txBody>
      </p:sp>
      <p:sp>
        <p:nvSpPr>
          <p:cNvPr id="17" name="Номер слайда 3">
            <a:extLst>
              <a:ext uri="{FF2B5EF4-FFF2-40B4-BE49-F238E27FC236}">
                <a16:creationId xmlns:a16="http://schemas.microsoft.com/office/drawing/2014/main" id="{E648F966-AD19-40D9-88DD-FE5DB0983D19}"/>
              </a:ext>
            </a:extLst>
          </p:cNvPr>
          <p:cNvSpPr txBox="1">
            <a:spLocks/>
          </p:cNvSpPr>
          <p:nvPr/>
        </p:nvSpPr>
        <p:spPr bwMode="auto">
          <a:xfrm>
            <a:off x="11045698"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marL="0" algn="r" defTabSz="914400" rtl="0" eaLnBrk="1" fontAlgn="base" latinLnBrk="0" hangingPunct="1">
              <a:spcBef>
                <a:spcPct val="0"/>
              </a:spcBef>
              <a:spcAft>
                <a:spcPct val="0"/>
              </a:spcAft>
              <a:defRPr sz="2200" b="1" kern="1200">
                <a:solidFill>
                  <a:schemeClr val="hlink"/>
                </a:solidFill>
                <a:latin typeface="Arial" charset="0"/>
                <a:ea typeface="+mn-ea"/>
                <a:cs typeface="Arial" charset="0"/>
              </a:defRPr>
            </a:lvl1pPr>
            <a:lvl2pPr marL="457039" algn="l" defTabSz="914400" rtl="0" eaLnBrk="1" fontAlgn="base" latinLnBrk="0" hangingPunct="1">
              <a:spcBef>
                <a:spcPct val="0"/>
              </a:spcBef>
              <a:spcAft>
                <a:spcPct val="0"/>
              </a:spcAft>
              <a:defRPr sz="1800" kern="1200">
                <a:solidFill>
                  <a:schemeClr val="tx1"/>
                </a:solidFill>
                <a:latin typeface="Arial" charset="0"/>
                <a:ea typeface="+mn-ea"/>
                <a:cs typeface="Arial" charset="0"/>
              </a:defRPr>
            </a:lvl2pPr>
            <a:lvl3pPr marL="914077" algn="l" defTabSz="914400" rtl="0" eaLnBrk="1" fontAlgn="base" latinLnBrk="0" hangingPunct="1">
              <a:spcBef>
                <a:spcPct val="0"/>
              </a:spcBef>
              <a:spcAft>
                <a:spcPct val="0"/>
              </a:spcAft>
              <a:defRPr sz="1800" kern="1200">
                <a:solidFill>
                  <a:schemeClr val="tx1"/>
                </a:solidFill>
                <a:latin typeface="Arial" charset="0"/>
                <a:ea typeface="+mn-ea"/>
                <a:cs typeface="Arial" charset="0"/>
              </a:defRPr>
            </a:lvl3pPr>
            <a:lvl4pPr marL="1371116" algn="l" defTabSz="914400" rtl="0" eaLnBrk="1" fontAlgn="base" latinLnBrk="0" hangingPunct="1">
              <a:spcBef>
                <a:spcPct val="0"/>
              </a:spcBef>
              <a:spcAft>
                <a:spcPct val="0"/>
              </a:spcAft>
              <a:defRPr sz="1800" kern="1200">
                <a:solidFill>
                  <a:schemeClr val="tx1"/>
                </a:solidFill>
                <a:latin typeface="Arial" charset="0"/>
                <a:ea typeface="+mn-ea"/>
                <a:cs typeface="Arial" charset="0"/>
              </a:defRPr>
            </a:lvl4pPr>
            <a:lvl5pPr marL="1828155" algn="l" defTabSz="914400" rtl="0" eaLnBrk="1" fontAlgn="base" latinLnBrk="0" hangingPunct="1">
              <a:spcBef>
                <a:spcPct val="0"/>
              </a:spcBef>
              <a:spcAft>
                <a:spcPct val="0"/>
              </a:spcAft>
              <a:defRPr sz="1800" kern="1200">
                <a:solidFill>
                  <a:schemeClr val="tx1"/>
                </a:solidFill>
                <a:latin typeface="Arial" charset="0"/>
                <a:ea typeface="+mn-ea"/>
                <a:cs typeface="Arial" charset="0"/>
              </a:defRPr>
            </a:lvl5pPr>
            <a:lvl6pPr marL="2285192" algn="l" defTabSz="914077" rtl="0" eaLnBrk="1" latinLnBrk="0" hangingPunct="1">
              <a:defRPr sz="1800" kern="1200">
                <a:solidFill>
                  <a:schemeClr val="tx1"/>
                </a:solidFill>
                <a:latin typeface="Arial" charset="0"/>
                <a:ea typeface="+mn-ea"/>
                <a:cs typeface="Arial" charset="0"/>
              </a:defRPr>
            </a:lvl6pPr>
            <a:lvl7pPr marL="2742232" algn="l" defTabSz="914077" rtl="0" eaLnBrk="1" latinLnBrk="0" hangingPunct="1">
              <a:defRPr sz="1800" kern="1200">
                <a:solidFill>
                  <a:schemeClr val="tx1"/>
                </a:solidFill>
                <a:latin typeface="Arial" charset="0"/>
                <a:ea typeface="+mn-ea"/>
                <a:cs typeface="Arial" charset="0"/>
              </a:defRPr>
            </a:lvl7pPr>
            <a:lvl8pPr marL="3199271" algn="l" defTabSz="914077" rtl="0" eaLnBrk="1" latinLnBrk="0" hangingPunct="1">
              <a:defRPr sz="1800" kern="1200">
                <a:solidFill>
                  <a:schemeClr val="tx1"/>
                </a:solidFill>
                <a:latin typeface="Arial" charset="0"/>
                <a:ea typeface="+mn-ea"/>
                <a:cs typeface="Arial" charset="0"/>
              </a:defRPr>
            </a:lvl8pPr>
            <a:lvl9pPr marL="3656308" algn="l" defTabSz="914077" rtl="0" eaLnBrk="1" latinLnBrk="0" hangingPunct="1">
              <a:defRPr sz="1800" kern="1200">
                <a:solidFill>
                  <a:schemeClr val="tx1"/>
                </a:solidFill>
                <a:latin typeface="Arial" charset="0"/>
                <a:ea typeface="+mn-ea"/>
                <a:cs typeface="Arial" charset="0"/>
              </a:defRPr>
            </a:lvl9pPr>
          </a:lstStyle>
          <a:p>
            <a:pPr>
              <a:defRPr/>
            </a:pPr>
            <a:fld id="{35DA2B95-1064-4D8F-AEC2-753F38BAAA96}" type="slidenum">
              <a:rPr lang="ru-RU" smtClean="0"/>
              <a:pPr>
                <a:defRPr/>
              </a:pPr>
              <a:t>23</a:t>
            </a:fld>
            <a:endParaRPr lang="ru-RU" dirty="0"/>
          </a:p>
        </p:txBody>
      </p:sp>
    </p:spTree>
    <p:extLst>
      <p:ext uri="{BB962C8B-B14F-4D97-AF65-F5344CB8AC3E}">
        <p14:creationId xmlns:p14="http://schemas.microsoft.com/office/powerpoint/2010/main" val="711071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bwMode="auto">
          <a:xfrm>
            <a:off x="11166694" y="6416665"/>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24</a:t>
            </a:fld>
            <a:endParaRPr lang="ru-RU" dirty="0"/>
          </a:p>
        </p:txBody>
      </p:sp>
      <p:pic>
        <p:nvPicPr>
          <p:cNvPr id="1026" name="Picture 2" descr="G:\PUPAC 2021\САУ МЗИ\Рис.5.jpg"/>
          <p:cNvPicPr>
            <a:picLocks noChangeAspect="1" noChangeArrowheads="1"/>
          </p:cNvPicPr>
          <p:nvPr/>
        </p:nvPicPr>
        <p:blipFill>
          <a:blip r:embed="rId3" cstate="print"/>
          <a:srcRect/>
          <a:stretch>
            <a:fillRect/>
          </a:stretch>
        </p:blipFill>
        <p:spPr bwMode="auto">
          <a:xfrm>
            <a:off x="8863858" y="1340768"/>
            <a:ext cx="2341217" cy="4608512"/>
          </a:xfrm>
          <a:prstGeom prst="rect">
            <a:avLst/>
          </a:prstGeom>
          <a:noFill/>
        </p:spPr>
      </p:pic>
      <p:pic>
        <p:nvPicPr>
          <p:cNvPr id="1027" name="Picture 3" descr="G:\PUPAC 2021\САУ МЗИ\Рис.2.jpg"/>
          <p:cNvPicPr>
            <a:picLocks noChangeAspect="1" noChangeArrowheads="1"/>
          </p:cNvPicPr>
          <p:nvPr/>
        </p:nvPicPr>
        <p:blipFill>
          <a:blip r:embed="rId4" cstate="print"/>
          <a:srcRect/>
          <a:stretch>
            <a:fillRect/>
          </a:stretch>
        </p:blipFill>
        <p:spPr bwMode="auto">
          <a:xfrm>
            <a:off x="6374277" y="1340768"/>
            <a:ext cx="2560724" cy="4608512"/>
          </a:xfrm>
          <a:prstGeom prst="rect">
            <a:avLst/>
          </a:prstGeom>
          <a:noFill/>
        </p:spPr>
      </p:pic>
      <p:sp>
        <p:nvSpPr>
          <p:cNvPr id="6" name="Прямоугольник 5"/>
          <p:cNvSpPr/>
          <p:nvPr/>
        </p:nvSpPr>
        <p:spPr>
          <a:xfrm>
            <a:off x="6846826" y="6021289"/>
            <a:ext cx="3448380" cy="338554"/>
          </a:xfrm>
          <a:prstGeom prst="rect">
            <a:avLst/>
          </a:prstGeom>
          <a:solidFill>
            <a:schemeClr val="accent3">
              <a:lumMod val="20000"/>
              <a:lumOff val="80000"/>
            </a:schemeClr>
          </a:solidFill>
        </p:spPr>
        <p:txBody>
          <a:bodyPr wrap="none">
            <a:spAutoFit/>
          </a:bodyPr>
          <a:lstStyle/>
          <a:p>
            <a:pPr marL="342900" indent="-342900" algn="just"/>
            <a:r>
              <a:rPr lang="en-US" sz="1600" dirty="0">
                <a:solidFill>
                  <a:srgbClr val="002060"/>
                </a:solidFill>
                <a:ea typeface="Times New Roman" panose="02020603050405020304" pitchFamily="18" charset="0"/>
                <a:cs typeface="Times New Roman" panose="02020603050405020304" pitchFamily="18" charset="0"/>
              </a:rPr>
              <a:t>3D model of cyclotron control racks</a:t>
            </a:r>
            <a:endParaRPr lang="ru-RU" sz="1600" dirty="0">
              <a:solidFill>
                <a:srgbClr val="002060"/>
              </a:solidFill>
              <a:ea typeface="Times New Roman" panose="02020603050405020304" pitchFamily="18" charset="0"/>
              <a:cs typeface="Times New Roman" panose="02020603050405020304" pitchFamily="18" charset="0"/>
            </a:endParaRPr>
          </a:p>
        </p:txBody>
      </p:sp>
      <p:sp>
        <p:nvSpPr>
          <p:cNvPr id="7" name="Заголовок 1"/>
          <p:cNvSpPr>
            <a:spLocks noGrp="1"/>
          </p:cNvSpPr>
          <p:nvPr>
            <p:ph type="title"/>
          </p:nvPr>
        </p:nvSpPr>
        <p:spPr>
          <a:xfrm>
            <a:off x="993003" y="-33701"/>
            <a:ext cx="8613909" cy="907084"/>
          </a:xfrm>
        </p:spPr>
        <p:txBody>
          <a:bodyPr/>
          <a:lstStyle/>
          <a:p>
            <a:pPr algn="ctr"/>
            <a:r>
              <a:rPr lang="en-US" dirty="0">
                <a:solidFill>
                  <a:srgbClr val="0070C0"/>
                </a:solidFill>
                <a:cs typeface="Times New Roman" panose="02020603050405020304" pitchFamily="18" charset="0"/>
              </a:rPr>
              <a:t>Automated control system</a:t>
            </a:r>
            <a:endParaRPr lang="ru-RU" dirty="0">
              <a:solidFill>
                <a:srgbClr val="0070C0"/>
              </a:solidFill>
              <a:cs typeface="Times New Roman" panose="02020603050405020304" pitchFamily="18" charset="0"/>
            </a:endParaRPr>
          </a:p>
        </p:txBody>
      </p:sp>
      <p:sp>
        <p:nvSpPr>
          <p:cNvPr id="15" name="TextBox 14">
            <a:extLst>
              <a:ext uri="{FF2B5EF4-FFF2-40B4-BE49-F238E27FC236}">
                <a16:creationId xmlns:a16="http://schemas.microsoft.com/office/drawing/2014/main" id="{8972B6A8-42B0-4E43-B55D-F8AAEFF05A0C}"/>
              </a:ext>
            </a:extLst>
          </p:cNvPr>
          <p:cNvSpPr txBox="1"/>
          <p:nvPr/>
        </p:nvSpPr>
        <p:spPr>
          <a:xfrm>
            <a:off x="404930" y="697659"/>
            <a:ext cx="5893242" cy="5401479"/>
          </a:xfrm>
          <a:prstGeom prst="rect">
            <a:avLst/>
          </a:prstGeom>
          <a:solidFill>
            <a:schemeClr val="accent3">
              <a:lumMod val="20000"/>
              <a:lumOff val="80000"/>
            </a:schemeClr>
          </a:solidFill>
        </p:spPr>
        <p:txBody>
          <a:bodyPr wrap="square">
            <a:spAutoFit/>
          </a:bodyPr>
          <a:lstStyle/>
          <a:p>
            <a:pPr marL="180000" indent="450000">
              <a:lnSpc>
                <a:spcPct val="115000"/>
              </a:lnSpc>
            </a:pPr>
            <a:r>
              <a:rPr lang="en-US" sz="1600" b="1" dirty="0">
                <a:solidFill>
                  <a:srgbClr val="002060"/>
                </a:solidFill>
                <a:cs typeface="Times New Roman" panose="02020603050405020304" pitchFamily="18" charset="0"/>
              </a:rPr>
              <a:t>Automated control system</a:t>
            </a:r>
            <a:r>
              <a:rPr lang="ru-RU" sz="1600" b="1" dirty="0">
                <a:solidFill>
                  <a:srgbClr val="002060"/>
                </a:solidFill>
                <a:ea typeface="Calibri" panose="020F0502020204030204" pitchFamily="34" charset="0"/>
                <a:cs typeface="Times New Roman" panose="02020603050405020304" pitchFamily="18" charset="0"/>
              </a:rPr>
              <a:t> </a:t>
            </a:r>
            <a:r>
              <a:rPr lang="en-US" sz="1500" b="1" dirty="0">
                <a:solidFill>
                  <a:srgbClr val="002060"/>
                </a:solidFill>
                <a:ea typeface="Calibri" panose="020F0502020204030204" pitchFamily="34" charset="0"/>
                <a:cs typeface="Times New Roman" panose="02020603050405020304" pitchFamily="18" charset="0"/>
              </a:rPr>
              <a:t>provides </a:t>
            </a:r>
            <a:r>
              <a:rPr lang="ru-RU" sz="1500" b="1" dirty="0">
                <a:solidFill>
                  <a:srgbClr val="002060"/>
                </a:solidFill>
                <a:ea typeface="Calibri" panose="020F0502020204030204" pitchFamily="34" charset="0"/>
                <a:cs typeface="Times New Roman" panose="02020603050405020304" pitchFamily="18" charset="0"/>
              </a:rPr>
              <a:t>:</a:t>
            </a:r>
          </a:p>
          <a:p>
            <a:pPr marL="180000" indent="450000" algn="just">
              <a:lnSpc>
                <a:spcPct val="115000"/>
              </a:lnSpc>
              <a:buFont typeface="+mj-lt"/>
              <a:buAutoNum type="arabicParenR"/>
              <a:tabLst>
                <a:tab pos="180340" algn="l"/>
              </a:tabLst>
            </a:pPr>
            <a:r>
              <a:rPr lang="en-US" sz="1500" b="1" dirty="0">
                <a:solidFill>
                  <a:srgbClr val="002060"/>
                </a:solidFill>
                <a:ea typeface="Calibri" panose="020F0502020204030204" pitchFamily="34" charset="0"/>
                <a:cs typeface="Times New Roman" panose="02020603050405020304" pitchFamily="18" charset="0"/>
              </a:rPr>
              <a:t>control of all systems of the cyclotron complex with the display of parameters on the a</a:t>
            </a:r>
            <a:r>
              <a:rPr lang="en-US" sz="1500" b="1" dirty="0">
                <a:solidFill>
                  <a:srgbClr val="002060"/>
                </a:solidFill>
                <a:cs typeface="Times New Roman" panose="02020603050405020304" pitchFamily="18" charset="0"/>
              </a:rPr>
              <a:t>utomated control system</a:t>
            </a:r>
            <a:r>
              <a:rPr lang="en-US" sz="1500" b="1" dirty="0">
                <a:solidFill>
                  <a:srgbClr val="002060"/>
                </a:solidFill>
                <a:ea typeface="Calibri" panose="020F0502020204030204" pitchFamily="34" charset="0"/>
                <a:cs typeface="Times New Roman" panose="02020603050405020304" pitchFamily="18" charset="0"/>
              </a:rPr>
              <a:t> monitors in real time, as well as saving these parameters in the library of "modes" and printing them out if necessary;</a:t>
            </a:r>
            <a:endParaRPr lang="ru-RU" sz="1500" dirty="0">
              <a:solidFill>
                <a:srgbClr val="002060"/>
              </a:solidFill>
              <a:ea typeface="Calibri" panose="020F0502020204030204" pitchFamily="34" charset="0"/>
              <a:cs typeface="Times New Roman" panose="02020603050405020304" pitchFamily="18" charset="0"/>
            </a:endParaRPr>
          </a:p>
          <a:p>
            <a:pPr marL="180000" indent="450000" algn="just">
              <a:lnSpc>
                <a:spcPct val="115000"/>
              </a:lnSpc>
              <a:buFont typeface="+mj-lt"/>
              <a:buAutoNum type="arabicParenR"/>
              <a:tabLst>
                <a:tab pos="180340" algn="l"/>
              </a:tabLst>
            </a:pPr>
            <a:r>
              <a:rPr lang="en-US" sz="1500" b="1" dirty="0">
                <a:solidFill>
                  <a:srgbClr val="002060"/>
                </a:solidFill>
                <a:ea typeface="Times New Roman" panose="02020603050405020304" pitchFamily="18" charset="0"/>
                <a:cs typeface="Times New Roman" panose="02020603050405020304" pitchFamily="18" charset="0"/>
              </a:rPr>
              <a:t>creating a library of parameters for each mode of operation of the cyclotron complex </a:t>
            </a:r>
            <a:r>
              <a:rPr lang="en-US" sz="1500" dirty="0">
                <a:solidFill>
                  <a:srgbClr val="002060"/>
                </a:solidFill>
                <a:ea typeface="Times New Roman" panose="02020603050405020304" pitchFamily="18" charset="0"/>
                <a:cs typeface="Times New Roman" panose="02020603050405020304" pitchFamily="18" charset="0"/>
              </a:rPr>
              <a:t>(the type of accelerated ions, their energy, intensity, direction of movement along the transport path), which can be used to set previously worked-out modes, as well as expand and adjust it with new parameters for subsequent use in the future;</a:t>
            </a:r>
            <a:endParaRPr lang="ru-RU" sz="1500" dirty="0">
              <a:solidFill>
                <a:srgbClr val="002060"/>
              </a:solidFill>
              <a:ea typeface="Times New Roman" panose="02020603050405020304" pitchFamily="18" charset="0"/>
              <a:cs typeface="Times New Roman" panose="02020603050405020304" pitchFamily="18" charset="0"/>
            </a:endParaRPr>
          </a:p>
          <a:p>
            <a:pPr marL="180000" indent="450000" algn="just">
              <a:lnSpc>
                <a:spcPct val="115000"/>
              </a:lnSpc>
              <a:buFont typeface="+mj-lt"/>
              <a:buAutoNum type="arabicParenR"/>
              <a:tabLst>
                <a:tab pos="180340" algn="l"/>
              </a:tabLst>
            </a:pPr>
            <a:r>
              <a:rPr lang="en-US" sz="1500" b="1" dirty="0">
                <a:solidFill>
                  <a:srgbClr val="002060"/>
                </a:solidFill>
                <a:ea typeface="Times New Roman" panose="02020603050405020304" pitchFamily="18" charset="0"/>
                <a:cs typeface="Times New Roman" panose="02020603050405020304" pitchFamily="18" charset="0"/>
              </a:rPr>
              <a:t>diagnostics of cyclotron complex systems with their status displayed on the screen</a:t>
            </a:r>
            <a:r>
              <a:rPr lang="ru-RU" sz="1500" b="1" dirty="0">
                <a:solidFill>
                  <a:srgbClr val="002060"/>
                </a:solidFill>
                <a:ea typeface="Times New Roman" panose="02020603050405020304" pitchFamily="18" charset="0"/>
                <a:cs typeface="Times New Roman" panose="02020603050405020304" pitchFamily="18" charset="0"/>
              </a:rPr>
              <a:t>,</a:t>
            </a:r>
            <a:r>
              <a:rPr lang="ru-RU" sz="1500" dirty="0">
                <a:solidFill>
                  <a:srgbClr val="002060"/>
                </a:solidFill>
                <a:ea typeface="Times New Roman" panose="02020603050405020304" pitchFamily="18" charset="0"/>
                <a:cs typeface="Times New Roman" panose="02020603050405020304" pitchFamily="18" charset="0"/>
              </a:rPr>
              <a:t> </a:t>
            </a:r>
            <a:r>
              <a:rPr lang="en-US" sz="1500" dirty="0">
                <a:solidFill>
                  <a:srgbClr val="002060"/>
                </a:solidFill>
                <a:ea typeface="Times New Roman" panose="02020603050405020304" pitchFamily="18" charset="0"/>
                <a:cs typeface="Times New Roman" panose="02020603050405020304" pitchFamily="18" charset="0"/>
              </a:rPr>
              <a:t>as well as fixing the equipment that has left the normal operation mode or is located in the boundary zone (an emergency situation)</a:t>
            </a:r>
            <a:r>
              <a:rPr lang="ru-RU" sz="1500" dirty="0">
                <a:solidFill>
                  <a:srgbClr val="002060"/>
                </a:solidFill>
                <a:ea typeface="Times New Roman" panose="02020603050405020304" pitchFamily="18" charset="0"/>
                <a:cs typeface="Times New Roman" panose="02020603050405020304" pitchFamily="18" charset="0"/>
              </a:rPr>
              <a:t>;</a:t>
            </a:r>
          </a:p>
          <a:p>
            <a:pPr marL="180000" indent="450000" algn="just">
              <a:lnSpc>
                <a:spcPct val="115000"/>
              </a:lnSpc>
              <a:buFont typeface="+mj-lt"/>
              <a:buAutoNum type="arabicParenR"/>
              <a:tabLst>
                <a:tab pos="180340" algn="l"/>
              </a:tabLst>
            </a:pPr>
            <a:r>
              <a:rPr lang="en-US" sz="1500" b="1" dirty="0">
                <a:solidFill>
                  <a:srgbClr val="002060"/>
                </a:solidFill>
                <a:ea typeface="Times New Roman" panose="02020603050405020304" pitchFamily="18" charset="0"/>
                <a:cs typeface="Times New Roman" panose="02020603050405020304" pitchFamily="18" charset="0"/>
              </a:rPr>
              <a:t>the system of interlocks of the cyclotron complex </a:t>
            </a:r>
            <a:r>
              <a:rPr lang="en-US" sz="1500" dirty="0">
                <a:solidFill>
                  <a:srgbClr val="002060"/>
                </a:solidFill>
                <a:ea typeface="Times New Roman" panose="02020603050405020304" pitchFamily="18" charset="0"/>
                <a:cs typeface="Times New Roman" panose="02020603050405020304" pitchFamily="18" charset="0"/>
              </a:rPr>
              <a:t>associated with the operation of independent systems</a:t>
            </a:r>
            <a:r>
              <a:rPr lang="en-US" sz="1500" b="1" dirty="0">
                <a:solidFill>
                  <a:srgbClr val="002060"/>
                </a:solidFill>
                <a:ea typeface="Times New Roman" panose="02020603050405020304" pitchFamily="18" charset="0"/>
                <a:cs typeface="Times New Roman" panose="02020603050405020304" pitchFamily="18" charset="0"/>
              </a:rPr>
              <a:t>;</a:t>
            </a:r>
          </a:p>
          <a:p>
            <a:pPr marL="180000" indent="450000" algn="just">
              <a:lnSpc>
                <a:spcPct val="115000"/>
              </a:lnSpc>
              <a:buFont typeface="+mj-lt"/>
              <a:buAutoNum type="arabicParenR"/>
              <a:tabLst>
                <a:tab pos="180340" algn="l"/>
              </a:tabLst>
            </a:pPr>
            <a:r>
              <a:rPr lang="en-US" sz="1500" b="1" dirty="0">
                <a:solidFill>
                  <a:srgbClr val="002060"/>
                </a:solidFill>
                <a:ea typeface="Times New Roman" panose="02020603050405020304" pitchFamily="18" charset="0"/>
                <a:cs typeface="Times New Roman" panose="02020603050405020304" pitchFamily="18" charset="0"/>
              </a:rPr>
              <a:t>emergency shutdown of the cyclotron</a:t>
            </a:r>
            <a:r>
              <a:rPr lang="ru-RU" sz="1500" b="1" dirty="0">
                <a:solidFill>
                  <a:srgbClr val="002060"/>
                </a:solidFill>
                <a:ea typeface="Times New Roman" panose="02020603050405020304" pitchFamily="18" charset="0"/>
                <a:cs typeface="Times New Roman" panose="02020603050405020304" pitchFamily="18" charset="0"/>
              </a:rPr>
              <a:t>;</a:t>
            </a:r>
          </a:p>
          <a:p>
            <a:pPr marL="180000" indent="450000" algn="just">
              <a:lnSpc>
                <a:spcPct val="115000"/>
              </a:lnSpc>
              <a:buFont typeface="+mj-lt"/>
              <a:buAutoNum type="arabicParenR"/>
              <a:tabLst>
                <a:tab pos="180340" algn="l"/>
              </a:tabLst>
            </a:pPr>
            <a:r>
              <a:rPr lang="en-US" sz="1500" b="1" dirty="0">
                <a:solidFill>
                  <a:srgbClr val="002060"/>
                </a:solidFill>
                <a:ea typeface="Times New Roman" panose="02020603050405020304" pitchFamily="18" charset="0"/>
                <a:cs typeface="Times New Roman" panose="02020603050405020304" pitchFamily="18" charset="0"/>
              </a:rPr>
              <a:t>disabling the beam operation mode</a:t>
            </a:r>
            <a:r>
              <a:rPr lang="ru-RU" sz="1500" b="1" dirty="0">
                <a:solidFill>
                  <a:srgbClr val="002060"/>
                </a:solidFill>
                <a:ea typeface="Times New Roman" panose="02020603050405020304" pitchFamily="18" charset="0"/>
                <a:cs typeface="Times New Roman" panose="02020603050405020304" pitchFamily="18" charset="0"/>
              </a:rPr>
              <a:t>.</a:t>
            </a:r>
          </a:p>
          <a:p>
            <a:pPr marL="180000" indent="450000" algn="just">
              <a:lnSpc>
                <a:spcPct val="115000"/>
              </a:lnSpc>
              <a:tabLst>
                <a:tab pos="180340" algn="l"/>
              </a:tabLst>
            </a:pPr>
            <a:endParaRPr lang="ru-RU" sz="1400"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6000" contrast="-1000"/>
                    </a14:imgEffect>
                  </a14:imgLayer>
                </a14:imgProps>
              </a:ext>
              <a:ext uri="{28A0092B-C50C-407E-A947-70E740481C1C}">
                <a14:useLocalDpi xmlns:a14="http://schemas.microsoft.com/office/drawing/2010/main" val="0"/>
              </a:ext>
            </a:extLst>
          </a:blip>
          <a:srcRect l="14855" t="4451" r="-1074" b="10239"/>
          <a:stretch/>
        </p:blipFill>
        <p:spPr>
          <a:xfrm>
            <a:off x="-113504" y="128971"/>
            <a:ext cx="6760330" cy="3622114"/>
          </a:xfrm>
          <a:prstGeom prst="rect">
            <a:avLst/>
          </a:prstGeom>
          <a:ln>
            <a:noFill/>
          </a:ln>
        </p:spPr>
      </p:pic>
      <p:sp>
        <p:nvSpPr>
          <p:cNvPr id="2" name="Заголовок 1"/>
          <p:cNvSpPr>
            <a:spLocks noGrp="1"/>
          </p:cNvSpPr>
          <p:nvPr>
            <p:ph type="title"/>
          </p:nvPr>
        </p:nvSpPr>
        <p:spPr>
          <a:xfrm>
            <a:off x="6762554" y="1693205"/>
            <a:ext cx="2781062" cy="907084"/>
          </a:xfrm>
        </p:spPr>
        <p:txBody>
          <a:bodyPr/>
          <a:lstStyle/>
          <a:p>
            <a:pPr algn="ctr"/>
            <a:r>
              <a:rPr lang="en-US" dirty="0">
                <a:solidFill>
                  <a:srgbClr val="0070C0"/>
                </a:solidFill>
                <a:cs typeface="Times New Roman" pitchFamily="18" charset="0"/>
              </a:rPr>
              <a:t>Conclusion</a:t>
            </a:r>
            <a:endParaRPr lang="ru-RU" dirty="0">
              <a:solidFill>
                <a:srgbClr val="0070C0"/>
              </a:solidFill>
              <a:cs typeface="Times New Roman" pitchFamily="18" charset="0"/>
            </a:endParaRPr>
          </a:p>
        </p:txBody>
      </p:sp>
      <p:sp>
        <p:nvSpPr>
          <p:cNvPr id="3" name="Номер слайда 2"/>
          <p:cNvSpPr>
            <a:spLocks noGrp="1"/>
          </p:cNvSpPr>
          <p:nvPr>
            <p:ph type="sldNum" sz="quarter" idx="10"/>
          </p:nvPr>
        </p:nvSpPr>
        <p:spPr bwMode="auto">
          <a:xfrm>
            <a:off x="11302066"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25</a:t>
            </a:fld>
            <a:endParaRPr lang="ru-RU" dirty="0"/>
          </a:p>
        </p:txBody>
      </p:sp>
      <p:sp>
        <p:nvSpPr>
          <p:cNvPr id="8" name="TextBox 7">
            <a:extLst>
              <a:ext uri="{FF2B5EF4-FFF2-40B4-BE49-F238E27FC236}">
                <a16:creationId xmlns:a16="http://schemas.microsoft.com/office/drawing/2014/main" id="{F248A968-6264-40FE-978C-555D1E3D223D}"/>
              </a:ext>
            </a:extLst>
          </p:cNvPr>
          <p:cNvSpPr txBox="1"/>
          <p:nvPr/>
        </p:nvSpPr>
        <p:spPr>
          <a:xfrm>
            <a:off x="3152333" y="2610683"/>
            <a:ext cx="8707312" cy="4196020"/>
          </a:xfrm>
          <a:prstGeom prst="rect">
            <a:avLst/>
          </a:prstGeom>
          <a:noFill/>
        </p:spPr>
        <p:txBody>
          <a:bodyPr wrap="square">
            <a:spAutoFit/>
          </a:bodyPr>
          <a:lstStyle/>
          <a:p>
            <a:pPr marL="342900" indent="-342900" algn="just">
              <a:lnSpc>
                <a:spcPct val="150000"/>
              </a:lnSpc>
              <a:buFont typeface="Courier New" panose="02070309020205020404" pitchFamily="49" charset="0"/>
              <a:buChar char="-"/>
            </a:pPr>
            <a:r>
              <a:rPr lang="en-US" b="1" dirty="0">
                <a:solidFill>
                  <a:srgbClr val="002060"/>
                </a:solidFill>
                <a:ea typeface="Times New Roman" panose="02020603050405020304" pitchFamily="18" charset="0"/>
                <a:cs typeface="Times New Roman" panose="02020603050405020304" pitchFamily="18" charset="0"/>
              </a:rPr>
              <a:t>A complex of computational works was performed to determine the characteristics of the main systems of the cyclotron, which made it possible to increase the energy of </a:t>
            </a:r>
            <a:r>
              <a:rPr lang="en-US" b="1" dirty="0" err="1">
                <a:solidFill>
                  <a:srgbClr val="002060"/>
                </a:solidFill>
                <a:ea typeface="Times New Roman" panose="02020603050405020304" pitchFamily="18" charset="0"/>
                <a:cs typeface="Times New Roman" panose="02020603050405020304" pitchFamily="18" charset="0"/>
              </a:rPr>
              <a:t>multicharged</a:t>
            </a:r>
            <a:r>
              <a:rPr lang="en-US" b="1" dirty="0">
                <a:solidFill>
                  <a:srgbClr val="002060"/>
                </a:solidFill>
                <a:ea typeface="Times New Roman" panose="02020603050405020304" pitchFamily="18" charset="0"/>
                <a:cs typeface="Times New Roman" panose="02020603050405020304" pitchFamily="18" charset="0"/>
              </a:rPr>
              <a:t> ions from 10 </a:t>
            </a:r>
            <a:r>
              <a:rPr lang="en-US" b="1" dirty="0" err="1">
                <a:solidFill>
                  <a:srgbClr val="002060"/>
                </a:solidFill>
                <a:ea typeface="Times New Roman" panose="02020603050405020304" pitchFamily="18" charset="0"/>
                <a:cs typeface="Times New Roman" panose="02020603050405020304" pitchFamily="18" charset="0"/>
              </a:rPr>
              <a:t>MeV</a:t>
            </a:r>
            <a:r>
              <a:rPr lang="en-US" b="1" dirty="0">
                <a:solidFill>
                  <a:srgbClr val="002060"/>
                </a:solidFill>
                <a:ea typeface="Times New Roman" panose="02020603050405020304" pitchFamily="18" charset="0"/>
                <a:cs typeface="Times New Roman" panose="02020603050405020304" pitchFamily="18" charset="0"/>
              </a:rPr>
              <a:t> per nucleon according to the technical specification to 15 </a:t>
            </a:r>
            <a:r>
              <a:rPr lang="en-US" b="1" dirty="0" err="1">
                <a:solidFill>
                  <a:srgbClr val="002060"/>
                </a:solidFill>
                <a:ea typeface="Times New Roman" panose="02020603050405020304" pitchFamily="18" charset="0"/>
                <a:cs typeface="Times New Roman" panose="02020603050405020304" pitchFamily="18" charset="0"/>
              </a:rPr>
              <a:t>MeV</a:t>
            </a:r>
            <a:r>
              <a:rPr lang="en-US" b="1" dirty="0">
                <a:solidFill>
                  <a:srgbClr val="002060"/>
                </a:solidFill>
                <a:ea typeface="Times New Roman" panose="02020603050405020304" pitchFamily="18" charset="0"/>
                <a:cs typeface="Times New Roman" panose="02020603050405020304" pitchFamily="18" charset="0"/>
              </a:rPr>
              <a:t> per nucleon;</a:t>
            </a:r>
          </a:p>
          <a:p>
            <a:pPr marL="342900" indent="-342900" algn="just">
              <a:lnSpc>
                <a:spcPct val="150000"/>
              </a:lnSpc>
              <a:buFont typeface="Courier New" panose="02070309020205020404" pitchFamily="49" charset="0"/>
              <a:buChar char="-"/>
            </a:pPr>
            <a:r>
              <a:rPr lang="en-US" b="1" dirty="0">
                <a:solidFill>
                  <a:srgbClr val="002060"/>
                </a:solidFill>
                <a:ea typeface="Times New Roman" panose="02020603050405020304" pitchFamily="18" charset="0"/>
                <a:cs typeface="Times New Roman" panose="02020603050405020304" pitchFamily="18" charset="0"/>
              </a:rPr>
              <a:t>a technical project for a cyclotron complex of multicharged ions has been developed; </a:t>
            </a:r>
          </a:p>
          <a:p>
            <a:pPr marL="342900" indent="-342900" algn="just">
              <a:lnSpc>
                <a:spcPct val="150000"/>
              </a:lnSpc>
              <a:buFont typeface="Courier New" panose="02070309020205020404" pitchFamily="49" charset="0"/>
              <a:buChar char="-"/>
            </a:pPr>
            <a:r>
              <a:rPr lang="en-US" b="1" dirty="0">
                <a:solidFill>
                  <a:srgbClr val="002060"/>
                </a:solidFill>
                <a:ea typeface="Times New Roman" panose="02020603050405020304" pitchFamily="18" charset="0"/>
                <a:cs typeface="Times New Roman" panose="02020603050405020304" pitchFamily="18" charset="0"/>
              </a:rPr>
              <a:t>design documentation for the cyclotron was developed;</a:t>
            </a:r>
            <a:r>
              <a:rPr lang="ru-RU" b="1" dirty="0">
                <a:solidFill>
                  <a:srgbClr val="002060"/>
                </a:solidFill>
                <a:ea typeface="Times New Roman" panose="02020603050405020304" pitchFamily="18" charset="0"/>
                <a:cs typeface="Times New Roman" panose="02020603050405020304" pitchFamily="18" charset="0"/>
              </a:rPr>
              <a:t> </a:t>
            </a:r>
          </a:p>
          <a:p>
            <a:pPr marL="342900" indent="-342900" algn="just">
              <a:lnSpc>
                <a:spcPct val="150000"/>
              </a:lnSpc>
              <a:buFont typeface="Courier New" panose="02070309020205020404" pitchFamily="49" charset="0"/>
              <a:buChar char="-"/>
            </a:pPr>
            <a:r>
              <a:rPr lang="en-US" b="1" dirty="0">
                <a:solidFill>
                  <a:srgbClr val="002060"/>
                </a:solidFill>
                <a:ea typeface="Times New Roman" panose="02020603050405020304" pitchFamily="18" charset="0"/>
                <a:cs typeface="Times New Roman" panose="02020603050405020304" pitchFamily="18" charset="0"/>
              </a:rPr>
              <a:t>the technical task for the placement of equipment has been developed;</a:t>
            </a:r>
          </a:p>
          <a:p>
            <a:pPr marL="342900" indent="-342900" algn="just">
              <a:lnSpc>
                <a:spcPct val="150000"/>
              </a:lnSpc>
              <a:buFont typeface="Courier New" panose="02070309020205020404" pitchFamily="49" charset="0"/>
              <a:buChar char="-"/>
            </a:pPr>
            <a:r>
              <a:rPr lang="en-US" b="1" dirty="0">
                <a:solidFill>
                  <a:srgbClr val="002060"/>
                </a:solidFill>
                <a:ea typeface="Times New Roman" panose="02020603050405020304" pitchFamily="18" charset="0"/>
                <a:cs typeface="Times New Roman" panose="02020603050405020304" pitchFamily="18" charset="0"/>
              </a:rPr>
              <a:t>the production of the main components of the cyclotron of multicharged ions has begun.</a:t>
            </a:r>
            <a:endParaRPr lang="ru-RU" b="1" dirty="0">
              <a:solidFill>
                <a:srgbClr val="00206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774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4"/>
          </p:nvPr>
        </p:nvSpPr>
        <p:spPr/>
        <p:txBody>
          <a:bodyPr/>
          <a:lstStyle/>
          <a:p>
            <a:fld id="{15F0A729-3F28-4ECB-8B85-A664232F1674}" type="slidenum">
              <a:rPr lang="ru-RU" smtClean="0"/>
              <a:pPr/>
              <a:t>26</a:t>
            </a:fld>
            <a:endParaRPr lang="ru-RU"/>
          </a:p>
        </p:txBody>
      </p:sp>
      <p:pic>
        <p:nvPicPr>
          <p:cNvPr id="7" name="Picture 4">
            <a:extLst>
              <a:ext uri="{FF2B5EF4-FFF2-40B4-BE49-F238E27FC236}">
                <a16:creationId xmlns:a16="http://schemas.microsoft.com/office/drawing/2014/main" id="{ED9E255D-A45E-4CC2-A10F-FEF3D208AE3A}"/>
              </a:ext>
            </a:extLst>
          </p:cNvPr>
          <p:cNvPicPr>
            <a:picLocks noChangeAspect="1" noChangeArrowheads="1"/>
          </p:cNvPicPr>
          <p:nvPr/>
        </p:nvPicPr>
        <p:blipFill>
          <a:blip r:embed="rId3" cstate="print"/>
          <a:srcRect/>
          <a:stretch>
            <a:fillRect/>
          </a:stretch>
        </p:blipFill>
        <p:spPr bwMode="auto">
          <a:xfrm>
            <a:off x="8289466" y="2332886"/>
            <a:ext cx="4003486" cy="4525114"/>
          </a:xfrm>
          <a:prstGeom prst="rect">
            <a:avLst/>
          </a:prstGeom>
          <a:noFill/>
          <a:ln w="9525">
            <a:noFill/>
            <a:round/>
            <a:headEnd/>
            <a:tailEnd/>
          </a:ln>
          <a:effectLst>
            <a:softEdge rad="635000"/>
          </a:effectLst>
        </p:spPr>
      </p:pic>
      <p:sp>
        <p:nvSpPr>
          <p:cNvPr id="9" name="Заголовок 1">
            <a:extLst>
              <a:ext uri="{FF2B5EF4-FFF2-40B4-BE49-F238E27FC236}">
                <a16:creationId xmlns:a16="http://schemas.microsoft.com/office/drawing/2014/main" id="{FFE42577-7598-48EC-8862-4C3E62EAF18A}"/>
              </a:ext>
            </a:extLst>
          </p:cNvPr>
          <p:cNvSpPr txBox="1">
            <a:spLocks/>
          </p:cNvSpPr>
          <p:nvPr/>
        </p:nvSpPr>
        <p:spPr bwMode="auto">
          <a:xfrm>
            <a:off x="450923" y="2566625"/>
            <a:ext cx="7999394" cy="2219785"/>
          </a:xfrm>
          <a:prstGeom prst="rect">
            <a:avLst/>
          </a:prstGeom>
          <a:solidFill>
            <a:schemeClr val="accent6">
              <a:lumMod val="20000"/>
              <a:lumOff val="80000"/>
            </a:schemeClr>
          </a:solidFill>
          <a:ln w="9525">
            <a:noFill/>
            <a:miter lim="800000"/>
            <a:headEnd/>
            <a:tailEnd/>
          </a:ln>
        </p:spPr>
        <p:txBody>
          <a:bodyPr vert="horz" wrap="square" lIns="0" tIns="0" rIns="0" bIns="0" numCol="1" anchor="ctr" anchorCtr="0" compatLnSpc="1">
            <a:prstTxWarp prst="textNoShape">
              <a:avLst/>
            </a:prstTxWarp>
            <a:scene3d>
              <a:camera prst="orthographicFront"/>
              <a:lightRig rig="glow" dir="tl">
                <a:rot lat="0" lon="0" rev="5400000"/>
              </a:lightRig>
            </a:scene3d>
            <a:sp3d contourW="12700">
              <a:bevelT w="25400" h="25400"/>
              <a:contourClr>
                <a:schemeClr val="accent6">
                  <a:shade val="73000"/>
                </a:schemeClr>
              </a:contourClr>
            </a:sp3d>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039" algn="l" rtl="0" fontAlgn="base">
              <a:spcBef>
                <a:spcPct val="0"/>
              </a:spcBef>
              <a:spcAft>
                <a:spcPct val="0"/>
              </a:spcAft>
              <a:defRPr sz="2000" b="1">
                <a:solidFill>
                  <a:schemeClr val="hlink"/>
                </a:solidFill>
                <a:latin typeface="Arial" charset="0"/>
                <a:cs typeface="Arial" charset="0"/>
              </a:defRPr>
            </a:lvl6pPr>
            <a:lvl7pPr marL="914077" algn="l" rtl="0" fontAlgn="base">
              <a:spcBef>
                <a:spcPct val="0"/>
              </a:spcBef>
              <a:spcAft>
                <a:spcPct val="0"/>
              </a:spcAft>
              <a:defRPr sz="2000" b="1">
                <a:solidFill>
                  <a:schemeClr val="hlink"/>
                </a:solidFill>
                <a:latin typeface="Arial" charset="0"/>
                <a:cs typeface="Arial" charset="0"/>
              </a:defRPr>
            </a:lvl7pPr>
            <a:lvl8pPr marL="1371116" algn="l" rtl="0" fontAlgn="base">
              <a:spcBef>
                <a:spcPct val="0"/>
              </a:spcBef>
              <a:spcAft>
                <a:spcPct val="0"/>
              </a:spcAft>
              <a:defRPr sz="2000" b="1">
                <a:solidFill>
                  <a:schemeClr val="hlink"/>
                </a:solidFill>
                <a:latin typeface="Arial" charset="0"/>
                <a:cs typeface="Arial" charset="0"/>
              </a:defRPr>
            </a:lvl8pPr>
            <a:lvl9pPr marL="1828155" algn="l" rtl="0" fontAlgn="base">
              <a:spcBef>
                <a:spcPct val="0"/>
              </a:spcBef>
              <a:spcAft>
                <a:spcPct val="0"/>
              </a:spcAft>
              <a:defRPr sz="2000" b="1">
                <a:solidFill>
                  <a:schemeClr val="hlink"/>
                </a:solidFill>
                <a:latin typeface="Arial" charset="0"/>
                <a:cs typeface="Arial" charset="0"/>
              </a:defRPr>
            </a:lvl9pPr>
          </a:lstStyle>
          <a:p>
            <a:pPr algn="ctr"/>
            <a:r>
              <a:rPr lang="en-US" sz="5600" i="1" kern="0" dirty="0">
                <a:ln w="11430"/>
                <a:solidFill>
                  <a:srgbClr val="373CF9"/>
                </a:solidFill>
                <a:effectLst>
                  <a:outerShdw blurRad="80000" dist="40000" dir="5040000" algn="tl">
                    <a:srgbClr val="000000">
                      <a:alpha val="30000"/>
                    </a:srgbClr>
                  </a:outerShdw>
                </a:effectLst>
                <a:latin typeface="Times New Roman" pitchFamily="18" charset="0"/>
                <a:cs typeface="Times New Roman" pitchFamily="18" charset="0"/>
              </a:rPr>
              <a:t>Thank you for your attention</a:t>
            </a:r>
            <a:r>
              <a:rPr lang="ru-RU" sz="5600" i="1" kern="0" dirty="0">
                <a:ln w="11430"/>
                <a:solidFill>
                  <a:srgbClr val="373CF9"/>
                </a:solidFill>
                <a:effectLst>
                  <a:outerShdw blurRad="80000" dist="40000" dir="5040000" algn="tl">
                    <a:srgbClr val="000000">
                      <a:alpha val="30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57140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DC4536-8109-4A4B-898D-637AAD0FAE72}"/>
              </a:ext>
            </a:extLst>
          </p:cNvPr>
          <p:cNvSpPr>
            <a:spLocks noGrp="1"/>
          </p:cNvSpPr>
          <p:nvPr>
            <p:ph type="title"/>
          </p:nvPr>
        </p:nvSpPr>
        <p:spPr>
          <a:xfrm>
            <a:off x="1740222" y="211778"/>
            <a:ext cx="7632700" cy="962025"/>
          </a:xfrm>
        </p:spPr>
        <p:txBody>
          <a:bodyPr/>
          <a:lstStyle/>
          <a:p>
            <a:pPr algn="ctr"/>
            <a:r>
              <a:rPr lang="en-US" dirty="0">
                <a:solidFill>
                  <a:srgbClr val="0070C0"/>
                </a:solidFill>
                <a:cs typeface="Times New Roman" panose="02020603050405020304" pitchFamily="18" charset="0"/>
              </a:rPr>
              <a:t>Technical requirements of the Customer</a:t>
            </a:r>
            <a:endParaRPr lang="ru-RU" dirty="0">
              <a:solidFill>
                <a:srgbClr val="0070C0"/>
              </a:solidFill>
              <a:cs typeface="Times New Roman" panose="02020603050405020304" pitchFamily="18" charset="0"/>
            </a:endParaRPr>
          </a:p>
        </p:txBody>
      </p:sp>
      <p:sp>
        <p:nvSpPr>
          <p:cNvPr id="4" name="Номер слайда 3">
            <a:extLst>
              <a:ext uri="{FF2B5EF4-FFF2-40B4-BE49-F238E27FC236}">
                <a16:creationId xmlns:a16="http://schemas.microsoft.com/office/drawing/2014/main" id="{128F3B76-EC74-42B3-A05E-ABEE0539ACDE}"/>
              </a:ext>
            </a:extLst>
          </p:cNvPr>
          <p:cNvSpPr>
            <a:spLocks noGrp="1"/>
          </p:cNvSpPr>
          <p:nvPr>
            <p:ph type="sldNum" sz="quarter" idx="10"/>
          </p:nvPr>
        </p:nvSpPr>
        <p:spPr bwMode="auto">
          <a:xfrm>
            <a:off x="11061686" y="6424161"/>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3</a:t>
            </a:fld>
            <a:endParaRPr lang="ru-RU" dirty="0"/>
          </a:p>
        </p:txBody>
      </p:sp>
      <p:graphicFrame>
        <p:nvGraphicFramePr>
          <p:cNvPr id="3" name="Таблица 2">
            <a:extLst>
              <a:ext uri="{FF2B5EF4-FFF2-40B4-BE49-F238E27FC236}">
                <a16:creationId xmlns:a16="http://schemas.microsoft.com/office/drawing/2014/main" id="{C7D814FE-36F5-4F8F-AAC1-8A3084FA622E}"/>
              </a:ext>
            </a:extLst>
          </p:cNvPr>
          <p:cNvGraphicFramePr>
            <a:graphicFrameLocks noGrp="1"/>
          </p:cNvGraphicFramePr>
          <p:nvPr>
            <p:extLst>
              <p:ext uri="{D42A27DB-BD31-4B8C-83A1-F6EECF244321}">
                <p14:modId xmlns:p14="http://schemas.microsoft.com/office/powerpoint/2010/main" val="3021749864"/>
              </p:ext>
            </p:extLst>
          </p:nvPr>
        </p:nvGraphicFramePr>
        <p:xfrm>
          <a:off x="416073" y="1461568"/>
          <a:ext cx="11193092" cy="4427503"/>
        </p:xfrm>
        <a:graphic>
          <a:graphicData uri="http://schemas.openxmlformats.org/drawingml/2006/table">
            <a:tbl>
              <a:tblPr firstRow="1" bandRow="1">
                <a:tableStyleId>{5C22544A-7EE6-4342-B048-85BDC9FD1C3A}</a:tableStyleId>
              </a:tblPr>
              <a:tblGrid>
                <a:gridCol w="8177044">
                  <a:extLst>
                    <a:ext uri="{9D8B030D-6E8A-4147-A177-3AD203B41FA5}">
                      <a16:colId xmlns:a16="http://schemas.microsoft.com/office/drawing/2014/main" val="4083842576"/>
                    </a:ext>
                  </a:extLst>
                </a:gridCol>
                <a:gridCol w="3016048">
                  <a:extLst>
                    <a:ext uri="{9D8B030D-6E8A-4147-A177-3AD203B41FA5}">
                      <a16:colId xmlns:a16="http://schemas.microsoft.com/office/drawing/2014/main" val="2630082037"/>
                    </a:ext>
                  </a:extLst>
                </a:gridCol>
              </a:tblGrid>
              <a:tr h="414643">
                <a:tc>
                  <a:txBody>
                    <a:bodyPr/>
                    <a:lstStyle/>
                    <a:p>
                      <a:pPr algn="ctr">
                        <a:lnSpc>
                          <a:spcPct val="107000"/>
                        </a:lnSpc>
                        <a:spcAft>
                          <a:spcPts val="800"/>
                        </a:spcAft>
                      </a:pPr>
                      <a:r>
                        <a:rPr lang="en-US" sz="1800" dirty="0">
                          <a:solidFill>
                            <a:srgbClr val="002060"/>
                          </a:solidFill>
                          <a:effectLst/>
                          <a:latin typeface="+mn-lt"/>
                          <a:cs typeface="Times New Roman" pitchFamily="18" charset="0"/>
                        </a:rPr>
                        <a:t>Parameter</a:t>
                      </a:r>
                      <a:endParaRPr lang="ru-RU" sz="180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tc>
                  <a:txBody>
                    <a:bodyPr/>
                    <a:lstStyle/>
                    <a:p>
                      <a:pPr algn="ctr">
                        <a:lnSpc>
                          <a:spcPct val="107000"/>
                        </a:lnSpc>
                        <a:spcAft>
                          <a:spcPts val="800"/>
                        </a:spcAft>
                      </a:pPr>
                      <a:r>
                        <a:rPr lang="en-US" sz="1800" dirty="0">
                          <a:solidFill>
                            <a:srgbClr val="002060"/>
                          </a:solidFill>
                          <a:effectLst/>
                          <a:latin typeface="+mn-lt"/>
                          <a:cs typeface="Times New Roman" pitchFamily="18" charset="0"/>
                        </a:rPr>
                        <a:t>Value</a:t>
                      </a:r>
                      <a:endParaRPr lang="ru-RU" sz="180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extLst>
                  <a:ext uri="{0D108BD9-81ED-4DB2-BD59-A6C34878D82A}">
                    <a16:rowId xmlns:a16="http://schemas.microsoft.com/office/drawing/2014/main" val="2013044328"/>
                  </a:ext>
                </a:extLst>
              </a:tr>
              <a:tr h="680747">
                <a:tc>
                  <a:txBody>
                    <a:bodyPr/>
                    <a:lstStyle/>
                    <a:p>
                      <a:pPr>
                        <a:lnSpc>
                          <a:spcPct val="107000"/>
                        </a:lnSpc>
                        <a:spcAft>
                          <a:spcPts val="800"/>
                        </a:spcAft>
                      </a:pPr>
                      <a:r>
                        <a:rPr lang="en-US" sz="1800" kern="1200" dirty="0">
                          <a:solidFill>
                            <a:srgbClr val="002060"/>
                          </a:solidFill>
                          <a:latin typeface="+mn-lt"/>
                          <a:ea typeface="+mn-ea"/>
                          <a:cs typeface="Times New Roman" pitchFamily="18" charset="0"/>
                        </a:rPr>
                        <a:t>Type of accelerated ions</a:t>
                      </a:r>
                      <a:endParaRPr lang="ru-RU" sz="180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tc>
                  <a:txBody>
                    <a:bodyPr/>
                    <a:lstStyle/>
                    <a:p>
                      <a:pPr marL="0" marR="0" indent="0" algn="ctr" defTabSz="914077" rtl="0" eaLnBrk="1" fontAlgn="auto" latinLnBrk="0" hangingPunct="1">
                        <a:lnSpc>
                          <a:spcPct val="107000"/>
                        </a:lnSpc>
                        <a:spcBef>
                          <a:spcPts val="0"/>
                        </a:spcBef>
                        <a:spcAft>
                          <a:spcPts val="800"/>
                        </a:spcAft>
                        <a:buClrTx/>
                        <a:buSzTx/>
                        <a:buFontTx/>
                        <a:buNone/>
                        <a:tabLst/>
                        <a:defRPr/>
                      </a:pPr>
                      <a:r>
                        <a:rPr lang="en-US" sz="1800" b="0" dirty="0">
                          <a:solidFill>
                            <a:srgbClr val="002060"/>
                          </a:solidFill>
                          <a:effectLst/>
                          <a:latin typeface="+mn-lt"/>
                          <a:cs typeface="Times New Roman" pitchFamily="18" charset="0"/>
                        </a:rPr>
                        <a:t>C</a:t>
                      </a:r>
                      <a:r>
                        <a:rPr lang="ru-RU" sz="1800" b="0" dirty="0">
                          <a:solidFill>
                            <a:srgbClr val="002060"/>
                          </a:solidFill>
                          <a:effectLst/>
                          <a:latin typeface="+mn-lt"/>
                          <a:cs typeface="Times New Roman" pitchFamily="18" charset="0"/>
                        </a:rPr>
                        <a:t>,</a:t>
                      </a:r>
                      <a:r>
                        <a:rPr lang="ru-RU" sz="1800" b="0" baseline="0" dirty="0">
                          <a:solidFill>
                            <a:srgbClr val="002060"/>
                          </a:solidFill>
                          <a:effectLst/>
                          <a:latin typeface="+mn-lt"/>
                          <a:cs typeface="Times New Roman" pitchFamily="18" charset="0"/>
                        </a:rPr>
                        <a:t> </a:t>
                      </a:r>
                      <a:r>
                        <a:rPr lang="en-US" sz="1800" b="0" baseline="0" dirty="0">
                          <a:solidFill>
                            <a:srgbClr val="002060"/>
                          </a:solidFill>
                          <a:effectLst/>
                          <a:latin typeface="+mn-lt"/>
                          <a:cs typeface="Times New Roman" pitchFamily="18" charset="0"/>
                        </a:rPr>
                        <a:t>O, </a:t>
                      </a:r>
                      <a:r>
                        <a:rPr lang="en-US" sz="1800" dirty="0">
                          <a:solidFill>
                            <a:srgbClr val="002060"/>
                          </a:solidFill>
                          <a:effectLst/>
                          <a:latin typeface="+mn-lt"/>
                          <a:cs typeface="Times New Roman" pitchFamily="18" charset="0"/>
                        </a:rPr>
                        <a:t>Ne, Si, </a:t>
                      </a:r>
                      <a:r>
                        <a:rPr lang="en-US" sz="1800" dirty="0" err="1">
                          <a:solidFill>
                            <a:srgbClr val="002060"/>
                          </a:solidFill>
                          <a:effectLst/>
                          <a:latin typeface="+mn-lt"/>
                          <a:cs typeface="Times New Roman" pitchFamily="18" charset="0"/>
                        </a:rPr>
                        <a:t>Ar</a:t>
                      </a:r>
                      <a:r>
                        <a:rPr lang="en-US" sz="1800" dirty="0">
                          <a:solidFill>
                            <a:srgbClr val="002060"/>
                          </a:solidFill>
                          <a:effectLst/>
                          <a:latin typeface="+mn-lt"/>
                          <a:cs typeface="Times New Roman" pitchFamily="18" charset="0"/>
                        </a:rPr>
                        <a:t>, Fe, Kr, Ag, </a:t>
                      </a:r>
                      <a:r>
                        <a:rPr lang="en-US" sz="1800" dirty="0" err="1">
                          <a:solidFill>
                            <a:srgbClr val="002060"/>
                          </a:solidFill>
                          <a:effectLst/>
                          <a:latin typeface="+mn-lt"/>
                          <a:cs typeface="Times New Roman" pitchFamily="18" charset="0"/>
                        </a:rPr>
                        <a:t>Xe</a:t>
                      </a:r>
                      <a:r>
                        <a:rPr lang="en-US" sz="1800" dirty="0">
                          <a:solidFill>
                            <a:srgbClr val="002060"/>
                          </a:solidFill>
                          <a:effectLst/>
                          <a:latin typeface="+mn-lt"/>
                          <a:cs typeface="Times New Roman" pitchFamily="18" charset="0"/>
                        </a:rPr>
                        <a:t>, Bi</a:t>
                      </a:r>
                      <a:endParaRPr lang="ru-RU" sz="180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extLst>
                  <a:ext uri="{0D108BD9-81ED-4DB2-BD59-A6C34878D82A}">
                    <a16:rowId xmlns:a16="http://schemas.microsoft.com/office/drawing/2014/main" val="10001"/>
                  </a:ext>
                </a:extLst>
              </a:tr>
              <a:tr h="414643">
                <a:tc>
                  <a:txBody>
                    <a:bodyPr/>
                    <a:lstStyle/>
                    <a:p>
                      <a:pPr>
                        <a:lnSpc>
                          <a:spcPct val="107000"/>
                        </a:lnSpc>
                        <a:spcAft>
                          <a:spcPts val="800"/>
                        </a:spcAft>
                      </a:pPr>
                      <a:r>
                        <a:rPr lang="en-US" sz="1800" dirty="0">
                          <a:solidFill>
                            <a:srgbClr val="002060"/>
                          </a:solidFill>
                          <a:effectLst/>
                          <a:latin typeface="+mn-lt"/>
                          <a:cs typeface="Times New Roman" pitchFamily="18" charset="0"/>
                        </a:rPr>
                        <a:t>Ion energy, regulated, </a:t>
                      </a:r>
                      <a:r>
                        <a:rPr lang="en-US" sz="1800" dirty="0" err="1">
                          <a:solidFill>
                            <a:srgbClr val="002060"/>
                          </a:solidFill>
                          <a:effectLst/>
                          <a:latin typeface="+mn-lt"/>
                          <a:cs typeface="Times New Roman" pitchFamily="18" charset="0"/>
                        </a:rPr>
                        <a:t>MeV</a:t>
                      </a:r>
                      <a:r>
                        <a:rPr lang="en-US" sz="1800" dirty="0">
                          <a:solidFill>
                            <a:srgbClr val="002060"/>
                          </a:solidFill>
                          <a:effectLst/>
                          <a:latin typeface="+mn-lt"/>
                          <a:cs typeface="Times New Roman" pitchFamily="18" charset="0"/>
                        </a:rPr>
                        <a:t> / nucleon</a:t>
                      </a:r>
                      <a:endParaRPr lang="ru-RU" sz="180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tc>
                  <a:txBody>
                    <a:bodyPr/>
                    <a:lstStyle/>
                    <a:p>
                      <a:pPr algn="ctr">
                        <a:lnSpc>
                          <a:spcPct val="107000"/>
                        </a:lnSpc>
                        <a:spcAft>
                          <a:spcPts val="800"/>
                        </a:spcAft>
                      </a:pPr>
                      <a:r>
                        <a:rPr lang="ru-RU" sz="1800" dirty="0">
                          <a:solidFill>
                            <a:srgbClr val="002060"/>
                          </a:solidFill>
                          <a:effectLst/>
                          <a:latin typeface="+mn-lt"/>
                          <a:cs typeface="Times New Roman" pitchFamily="18" charset="0"/>
                        </a:rPr>
                        <a:t>7,5-15</a:t>
                      </a:r>
                      <a:endParaRPr lang="ru-RU" sz="180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extLst>
                  <a:ext uri="{0D108BD9-81ED-4DB2-BD59-A6C34878D82A}">
                    <a16:rowId xmlns:a16="http://schemas.microsoft.com/office/drawing/2014/main" val="559604166"/>
                  </a:ext>
                </a:extLst>
              </a:tr>
              <a:tr h="406645">
                <a:tc>
                  <a:txBody>
                    <a:bodyPr/>
                    <a:lstStyle/>
                    <a:p>
                      <a:pPr>
                        <a:lnSpc>
                          <a:spcPct val="107000"/>
                        </a:lnSpc>
                        <a:spcAft>
                          <a:spcPts val="800"/>
                        </a:spcAft>
                      </a:pPr>
                      <a:r>
                        <a:rPr lang="en-US" sz="1800" dirty="0">
                          <a:solidFill>
                            <a:srgbClr val="002060"/>
                          </a:solidFill>
                          <a:effectLst/>
                          <a:latin typeface="+mn-lt"/>
                          <a:cs typeface="Times New Roman" pitchFamily="18" charset="0"/>
                        </a:rPr>
                        <a:t>The transition time from one type of ion to another, min,</a:t>
                      </a:r>
                      <a:r>
                        <a:rPr lang="en-US" sz="1800" baseline="0" dirty="0">
                          <a:solidFill>
                            <a:srgbClr val="002060"/>
                          </a:solidFill>
                          <a:effectLst/>
                          <a:latin typeface="+mn-lt"/>
                          <a:cs typeface="Times New Roman" pitchFamily="18" charset="0"/>
                        </a:rPr>
                        <a:t> </a:t>
                      </a:r>
                      <a:r>
                        <a:rPr lang="en-US" sz="1800" dirty="0">
                          <a:solidFill>
                            <a:srgbClr val="002060"/>
                          </a:solidFill>
                          <a:effectLst/>
                          <a:latin typeface="+mn-lt"/>
                          <a:cs typeface="Times New Roman" pitchFamily="18" charset="0"/>
                        </a:rPr>
                        <a:t>no more</a:t>
                      </a:r>
                      <a:endParaRPr lang="ru-RU" sz="18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tc>
                  <a:txBody>
                    <a:bodyPr/>
                    <a:lstStyle/>
                    <a:p>
                      <a:pPr algn="ctr">
                        <a:lnSpc>
                          <a:spcPct val="107000"/>
                        </a:lnSpc>
                        <a:spcAft>
                          <a:spcPts val="800"/>
                        </a:spcAft>
                      </a:pPr>
                      <a:r>
                        <a:rPr lang="ru-RU" sz="1800" dirty="0">
                          <a:solidFill>
                            <a:srgbClr val="002060"/>
                          </a:solidFill>
                          <a:effectLst/>
                          <a:latin typeface="+mn-lt"/>
                          <a:cs typeface="Times New Roman" pitchFamily="18" charset="0"/>
                        </a:rPr>
                        <a:t>30</a:t>
                      </a:r>
                      <a:endParaRPr lang="ru-RU" sz="18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extLst>
                  <a:ext uri="{0D108BD9-81ED-4DB2-BD59-A6C34878D82A}">
                    <a16:rowId xmlns:a16="http://schemas.microsoft.com/office/drawing/2014/main" val="2895436758"/>
                  </a:ext>
                </a:extLst>
              </a:tr>
              <a:tr h="372962">
                <a:tc>
                  <a:txBody>
                    <a:bodyPr/>
                    <a:lstStyle/>
                    <a:p>
                      <a:pPr>
                        <a:lnSpc>
                          <a:spcPct val="107000"/>
                        </a:lnSpc>
                        <a:spcAft>
                          <a:spcPts val="800"/>
                        </a:spcAft>
                      </a:pPr>
                      <a:r>
                        <a:rPr lang="en-US" sz="1800" dirty="0">
                          <a:solidFill>
                            <a:srgbClr val="002060"/>
                          </a:solidFill>
                          <a:effectLst/>
                          <a:latin typeface="+mn-lt"/>
                          <a:cs typeface="Times New Roman" pitchFamily="18" charset="0"/>
                        </a:rPr>
                        <a:t>The range of ion flow density on the irradiated object, cm</a:t>
                      </a:r>
                      <a:r>
                        <a:rPr lang="en-US" sz="1800" baseline="30000" dirty="0">
                          <a:solidFill>
                            <a:srgbClr val="002060"/>
                          </a:solidFill>
                          <a:effectLst/>
                          <a:latin typeface="+mn-lt"/>
                          <a:cs typeface="Times New Roman" pitchFamily="18" charset="0"/>
                        </a:rPr>
                        <a:t>-2</a:t>
                      </a:r>
                      <a:r>
                        <a:rPr lang="en-US" sz="1800" dirty="0">
                          <a:solidFill>
                            <a:srgbClr val="002060"/>
                          </a:solidFill>
                          <a:effectLst/>
                          <a:latin typeface="+mn-lt"/>
                          <a:cs typeface="Times New Roman" pitchFamily="18" charset="0"/>
                        </a:rPr>
                        <a:t>×s</a:t>
                      </a:r>
                      <a:r>
                        <a:rPr lang="en-US" sz="1800" baseline="30000" dirty="0">
                          <a:solidFill>
                            <a:srgbClr val="002060"/>
                          </a:solidFill>
                          <a:effectLst/>
                          <a:latin typeface="+mn-lt"/>
                          <a:cs typeface="Times New Roman" pitchFamily="18" charset="0"/>
                        </a:rPr>
                        <a:t>-1</a:t>
                      </a:r>
                      <a:endParaRPr lang="ru-RU" sz="1800" baseline="300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tc>
                  <a:txBody>
                    <a:bodyPr/>
                    <a:lstStyle/>
                    <a:p>
                      <a:pPr algn="ctr">
                        <a:lnSpc>
                          <a:spcPct val="107000"/>
                        </a:lnSpc>
                        <a:spcAft>
                          <a:spcPts val="800"/>
                        </a:spcAft>
                      </a:pPr>
                      <a:r>
                        <a:rPr lang="ru-RU" sz="1800" dirty="0">
                          <a:solidFill>
                            <a:srgbClr val="002060"/>
                          </a:solidFill>
                          <a:effectLst/>
                          <a:latin typeface="+mn-lt"/>
                          <a:cs typeface="Times New Roman" pitchFamily="18" charset="0"/>
                        </a:rPr>
                        <a:t>10</a:t>
                      </a:r>
                      <a:r>
                        <a:rPr lang="ru-RU" sz="1800" baseline="30000" dirty="0">
                          <a:solidFill>
                            <a:srgbClr val="002060"/>
                          </a:solidFill>
                          <a:effectLst/>
                          <a:latin typeface="+mn-lt"/>
                          <a:cs typeface="Times New Roman" pitchFamily="18" charset="0"/>
                        </a:rPr>
                        <a:t>2</a:t>
                      </a:r>
                      <a:r>
                        <a:rPr lang="ru-RU" sz="1800" dirty="0">
                          <a:solidFill>
                            <a:srgbClr val="002060"/>
                          </a:solidFill>
                          <a:effectLst/>
                          <a:latin typeface="+mn-lt"/>
                          <a:cs typeface="Times New Roman" pitchFamily="18" charset="0"/>
                        </a:rPr>
                        <a:t> - 10</a:t>
                      </a:r>
                      <a:r>
                        <a:rPr lang="ru-RU" sz="1800" baseline="30000" dirty="0">
                          <a:solidFill>
                            <a:srgbClr val="002060"/>
                          </a:solidFill>
                          <a:effectLst/>
                          <a:latin typeface="+mn-lt"/>
                          <a:cs typeface="Times New Roman" pitchFamily="18" charset="0"/>
                        </a:rPr>
                        <a:t>5</a:t>
                      </a:r>
                      <a:r>
                        <a:rPr lang="ru-RU" sz="1800" dirty="0">
                          <a:solidFill>
                            <a:srgbClr val="002060"/>
                          </a:solidFill>
                          <a:effectLst/>
                          <a:latin typeface="+mn-lt"/>
                          <a:cs typeface="Times New Roman" pitchFamily="18" charset="0"/>
                        </a:rPr>
                        <a:t> </a:t>
                      </a:r>
                      <a:endParaRPr lang="ru-RU" sz="18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extLst>
                  <a:ext uri="{0D108BD9-81ED-4DB2-BD59-A6C34878D82A}">
                    <a16:rowId xmlns:a16="http://schemas.microsoft.com/office/drawing/2014/main" val="440298335"/>
                  </a:ext>
                </a:extLst>
              </a:tr>
              <a:tr h="591879">
                <a:tc>
                  <a:txBody>
                    <a:bodyPr/>
                    <a:lstStyle/>
                    <a:p>
                      <a:pPr>
                        <a:lnSpc>
                          <a:spcPct val="107000"/>
                        </a:lnSpc>
                        <a:spcAft>
                          <a:spcPts val="800"/>
                        </a:spcAft>
                      </a:pPr>
                      <a:r>
                        <a:rPr lang="en-US" sz="1800" dirty="0">
                          <a:solidFill>
                            <a:srgbClr val="002060"/>
                          </a:solidFill>
                          <a:effectLst/>
                          <a:latin typeface="+mn-lt"/>
                          <a:cs typeface="Times New Roman" pitchFamily="18" charset="0"/>
                        </a:rPr>
                        <a:t>The size of the irradiation field in each irradiation chamber, mm</a:t>
                      </a:r>
                      <a:r>
                        <a:rPr lang="en-US" sz="1800" baseline="30000" dirty="0">
                          <a:solidFill>
                            <a:srgbClr val="002060"/>
                          </a:solidFill>
                          <a:effectLst/>
                          <a:latin typeface="+mn-lt"/>
                          <a:cs typeface="Times New Roman" pitchFamily="18" charset="0"/>
                        </a:rPr>
                        <a:t>2</a:t>
                      </a:r>
                      <a:endParaRPr lang="ru-RU" sz="1800" baseline="300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tc>
                  <a:txBody>
                    <a:bodyPr/>
                    <a:lstStyle/>
                    <a:p>
                      <a:pPr algn="ctr">
                        <a:lnSpc>
                          <a:spcPct val="107000"/>
                        </a:lnSpc>
                        <a:spcAft>
                          <a:spcPts val="0"/>
                        </a:spcAft>
                      </a:pPr>
                      <a:r>
                        <a:rPr lang="ru-RU" sz="1800" dirty="0">
                          <a:solidFill>
                            <a:srgbClr val="002060"/>
                          </a:solidFill>
                          <a:effectLst/>
                          <a:latin typeface="+mn-lt"/>
                          <a:cs typeface="Times New Roman" pitchFamily="18" charset="0"/>
                        </a:rPr>
                        <a:t>50×50</a:t>
                      </a:r>
                    </a:p>
                    <a:p>
                      <a:pPr algn="ctr">
                        <a:lnSpc>
                          <a:spcPct val="107000"/>
                        </a:lnSpc>
                        <a:spcAft>
                          <a:spcPts val="0"/>
                        </a:spcAft>
                      </a:pPr>
                      <a:r>
                        <a:rPr lang="ru-RU" sz="1800" dirty="0">
                          <a:solidFill>
                            <a:srgbClr val="002060"/>
                          </a:solidFill>
                          <a:effectLst/>
                          <a:latin typeface="+mn-lt"/>
                          <a:cs typeface="Times New Roman" pitchFamily="18" charset="0"/>
                        </a:rPr>
                        <a:t>150×150</a:t>
                      </a:r>
                      <a:endParaRPr lang="ru-RU" sz="18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extLst>
                  <a:ext uri="{0D108BD9-81ED-4DB2-BD59-A6C34878D82A}">
                    <a16:rowId xmlns:a16="http://schemas.microsoft.com/office/drawing/2014/main" val="3574119901"/>
                  </a:ext>
                </a:extLst>
              </a:tr>
              <a:tr h="596739">
                <a:tc>
                  <a:txBody>
                    <a:bodyPr/>
                    <a:lstStyle/>
                    <a:p>
                      <a:pPr>
                        <a:lnSpc>
                          <a:spcPct val="107000"/>
                        </a:lnSpc>
                        <a:spcAft>
                          <a:spcPts val="800"/>
                        </a:spcAft>
                      </a:pPr>
                      <a:r>
                        <a:rPr lang="en-US" sz="1800" dirty="0">
                          <a:solidFill>
                            <a:srgbClr val="002060"/>
                          </a:solidFill>
                          <a:effectLst/>
                          <a:latin typeface="+mn-lt"/>
                          <a:cs typeface="Times New Roman" pitchFamily="18" charset="0"/>
                        </a:rPr>
                        <a:t>Inhomogeneity of the ion flow density at a fluence of 10</a:t>
                      </a:r>
                      <a:r>
                        <a:rPr lang="en-US" sz="1800" baseline="30000" dirty="0">
                          <a:solidFill>
                            <a:srgbClr val="002060"/>
                          </a:solidFill>
                          <a:effectLst/>
                          <a:latin typeface="+mn-lt"/>
                          <a:cs typeface="Times New Roman" pitchFamily="18" charset="0"/>
                        </a:rPr>
                        <a:t>7</a:t>
                      </a:r>
                      <a:r>
                        <a:rPr lang="en-US" sz="1800" dirty="0">
                          <a:solidFill>
                            <a:srgbClr val="002060"/>
                          </a:solidFill>
                          <a:effectLst/>
                          <a:latin typeface="+mn-lt"/>
                          <a:cs typeface="Times New Roman" pitchFamily="18" charset="0"/>
                        </a:rPr>
                        <a:t> particles/cm</a:t>
                      </a:r>
                      <a:r>
                        <a:rPr lang="en-US" sz="1800" baseline="30000" dirty="0">
                          <a:solidFill>
                            <a:srgbClr val="002060"/>
                          </a:solidFill>
                          <a:effectLst/>
                          <a:latin typeface="+mn-lt"/>
                          <a:cs typeface="Times New Roman" pitchFamily="18" charset="0"/>
                        </a:rPr>
                        <a:t>2</a:t>
                      </a:r>
                      <a:r>
                        <a:rPr lang="en-US" sz="1800" dirty="0">
                          <a:solidFill>
                            <a:srgbClr val="002060"/>
                          </a:solidFill>
                          <a:effectLst/>
                          <a:latin typeface="+mn-lt"/>
                          <a:cs typeface="Times New Roman" pitchFamily="18" charset="0"/>
                        </a:rPr>
                        <a:t> on the samples irradiation area of  50×50 mm</a:t>
                      </a:r>
                      <a:r>
                        <a:rPr lang="en-US" sz="1800" baseline="30000" dirty="0">
                          <a:solidFill>
                            <a:srgbClr val="002060"/>
                          </a:solidFill>
                          <a:effectLst/>
                          <a:latin typeface="+mn-lt"/>
                          <a:cs typeface="Times New Roman" pitchFamily="18" charset="0"/>
                        </a:rPr>
                        <a:t>2</a:t>
                      </a:r>
                      <a:r>
                        <a:rPr lang="en-US" sz="1800" dirty="0">
                          <a:solidFill>
                            <a:srgbClr val="002060"/>
                          </a:solidFill>
                          <a:effectLst/>
                          <a:latin typeface="+mn-lt"/>
                          <a:cs typeface="Times New Roman" pitchFamily="18" charset="0"/>
                        </a:rPr>
                        <a:t>, %</a:t>
                      </a:r>
                      <a:r>
                        <a:rPr lang="ru-RU" sz="1800" dirty="0">
                          <a:solidFill>
                            <a:srgbClr val="002060"/>
                          </a:solidFill>
                          <a:effectLst/>
                          <a:latin typeface="+mn-lt"/>
                          <a:cs typeface="Times New Roman" pitchFamily="18" charset="0"/>
                        </a:rPr>
                        <a:t>, </a:t>
                      </a:r>
                      <a:r>
                        <a:rPr lang="en-US" sz="1800" dirty="0">
                          <a:solidFill>
                            <a:srgbClr val="002060"/>
                          </a:solidFill>
                          <a:effectLst/>
                          <a:latin typeface="+mn-lt"/>
                          <a:cs typeface="Times New Roman" pitchFamily="18" charset="0"/>
                        </a:rPr>
                        <a:t>no more</a:t>
                      </a:r>
                      <a:endParaRPr lang="ru-RU" sz="18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tc>
                  <a:txBody>
                    <a:bodyPr/>
                    <a:lstStyle/>
                    <a:p>
                      <a:pPr algn="ctr">
                        <a:lnSpc>
                          <a:spcPct val="107000"/>
                        </a:lnSpc>
                        <a:spcAft>
                          <a:spcPts val="800"/>
                        </a:spcAft>
                      </a:pPr>
                      <a:r>
                        <a:rPr lang="ru-RU" sz="1800" dirty="0">
                          <a:solidFill>
                            <a:srgbClr val="002060"/>
                          </a:solidFill>
                          <a:effectLst/>
                          <a:latin typeface="+mn-lt"/>
                          <a:cs typeface="Times New Roman" pitchFamily="18" charset="0"/>
                        </a:rPr>
                        <a:t>10</a:t>
                      </a:r>
                      <a:endParaRPr lang="ru-RU" sz="18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extLst>
                  <a:ext uri="{0D108BD9-81ED-4DB2-BD59-A6C34878D82A}">
                    <a16:rowId xmlns:a16="http://schemas.microsoft.com/office/drawing/2014/main" val="2800760239"/>
                  </a:ext>
                </a:extLst>
              </a:tr>
              <a:tr h="534602">
                <a:tc>
                  <a:txBody>
                    <a:bodyPr/>
                    <a:lstStyle/>
                    <a:p>
                      <a:pPr>
                        <a:lnSpc>
                          <a:spcPct val="107000"/>
                        </a:lnSpc>
                        <a:spcAft>
                          <a:spcPts val="800"/>
                        </a:spcAft>
                      </a:pPr>
                      <a:r>
                        <a:rPr lang="en-US" sz="1800" dirty="0">
                          <a:solidFill>
                            <a:srgbClr val="002060"/>
                          </a:solidFill>
                          <a:effectLst/>
                          <a:latin typeface="+mn-lt"/>
                          <a:cs typeface="Times New Roman" pitchFamily="18" charset="0"/>
                        </a:rPr>
                        <a:t>Cyclotron operating modes</a:t>
                      </a:r>
                      <a:endParaRPr lang="ru-RU" sz="1800" strike="sngStrike"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tc>
                  <a:txBody>
                    <a:bodyPr/>
                    <a:lstStyle/>
                    <a:p>
                      <a:pPr algn="ctr">
                        <a:lnSpc>
                          <a:spcPct val="107000"/>
                        </a:lnSpc>
                        <a:spcAft>
                          <a:spcPts val="0"/>
                        </a:spcAft>
                      </a:pPr>
                      <a:r>
                        <a:rPr lang="en-US" sz="1800" dirty="0">
                          <a:solidFill>
                            <a:srgbClr val="002060"/>
                          </a:solidFill>
                          <a:effectLst/>
                          <a:latin typeface="+mn-lt"/>
                          <a:cs typeface="Times New Roman" pitchFamily="18" charset="0"/>
                        </a:rPr>
                        <a:t>continuous /pulse-periodic</a:t>
                      </a:r>
                      <a:endParaRPr lang="ru-RU" sz="1800" dirty="0">
                        <a:solidFill>
                          <a:srgbClr val="002060"/>
                        </a:solidFill>
                        <a:effectLst/>
                        <a:latin typeface="+mn-lt"/>
                        <a:ea typeface="Calibri" panose="020F0502020204030204" pitchFamily="34" charset="0"/>
                        <a:cs typeface="Times New Roman" pitchFamily="18" charset="0"/>
                      </a:endParaRPr>
                    </a:p>
                  </a:txBody>
                  <a:tcPr marL="23495" marR="23495" marT="4445" marB="0">
                    <a:solidFill>
                      <a:schemeClr val="accent3">
                        <a:lumMod val="20000"/>
                        <a:lumOff val="80000"/>
                      </a:schemeClr>
                    </a:solidFill>
                  </a:tcPr>
                </a:tc>
                <a:extLst>
                  <a:ext uri="{0D108BD9-81ED-4DB2-BD59-A6C34878D82A}">
                    <a16:rowId xmlns:a16="http://schemas.microsoft.com/office/drawing/2014/main" val="31968182"/>
                  </a:ext>
                </a:extLst>
              </a:tr>
              <a:tr h="414643">
                <a:tc>
                  <a:txBody>
                    <a:bodyPr/>
                    <a:lstStyle/>
                    <a:p>
                      <a:pPr>
                        <a:lnSpc>
                          <a:spcPct val="107000"/>
                        </a:lnSpc>
                        <a:spcAft>
                          <a:spcPts val="800"/>
                        </a:spcAft>
                      </a:pPr>
                      <a:r>
                        <a:rPr lang="en-US" sz="1800" dirty="0">
                          <a:solidFill>
                            <a:srgbClr val="002060"/>
                          </a:solidFill>
                          <a:effectLst/>
                          <a:latin typeface="+mn-lt"/>
                          <a:cs typeface="Times New Roman" pitchFamily="18" charset="0"/>
                        </a:rPr>
                        <a:t>Number of radiation output channels</a:t>
                      </a:r>
                      <a:endParaRPr lang="ru-RU" sz="180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tc>
                  <a:txBody>
                    <a:bodyPr/>
                    <a:lstStyle/>
                    <a:p>
                      <a:pPr algn="ctr">
                        <a:lnSpc>
                          <a:spcPct val="107000"/>
                        </a:lnSpc>
                        <a:spcAft>
                          <a:spcPts val="800"/>
                        </a:spcAft>
                      </a:pPr>
                      <a:r>
                        <a:rPr lang="en-US" sz="1800" dirty="0">
                          <a:solidFill>
                            <a:srgbClr val="002060"/>
                          </a:solidFill>
                          <a:effectLst/>
                          <a:latin typeface="+mn-lt"/>
                          <a:cs typeface="Times New Roman" pitchFamily="18" charset="0"/>
                        </a:rPr>
                        <a:t>at least three</a:t>
                      </a:r>
                      <a:endParaRPr lang="ru-RU" sz="1800" dirty="0">
                        <a:solidFill>
                          <a:srgbClr val="002060"/>
                        </a:solidFill>
                        <a:effectLst/>
                        <a:latin typeface="+mn-lt"/>
                        <a:ea typeface="Calibri" panose="020F0502020204030204" pitchFamily="34" charset="0"/>
                        <a:cs typeface="Times New Roman" pitchFamily="18" charset="0"/>
                      </a:endParaRPr>
                    </a:p>
                  </a:txBody>
                  <a:tcPr>
                    <a:solidFill>
                      <a:schemeClr val="accent3">
                        <a:lumMod val="20000"/>
                        <a:lumOff val="80000"/>
                      </a:schemeClr>
                    </a:solidFill>
                  </a:tcPr>
                </a:tc>
                <a:extLst>
                  <a:ext uri="{0D108BD9-81ED-4DB2-BD59-A6C34878D82A}">
                    <a16:rowId xmlns:a16="http://schemas.microsoft.com/office/drawing/2014/main" val="1772082018"/>
                  </a:ext>
                </a:extLst>
              </a:tr>
            </a:tbl>
          </a:graphicData>
        </a:graphic>
      </p:graphicFrame>
    </p:spTree>
    <p:extLst>
      <p:ext uri="{BB962C8B-B14F-4D97-AF65-F5344CB8AC3E}">
        <p14:creationId xmlns:p14="http://schemas.microsoft.com/office/powerpoint/2010/main" val="13268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CA6A5F-E778-42E1-B4F7-2EF60EACF2EE}"/>
              </a:ext>
            </a:extLst>
          </p:cNvPr>
          <p:cNvSpPr>
            <a:spLocks noGrp="1"/>
          </p:cNvSpPr>
          <p:nvPr>
            <p:ph type="title"/>
          </p:nvPr>
        </p:nvSpPr>
        <p:spPr>
          <a:xfrm>
            <a:off x="1124235" y="201965"/>
            <a:ext cx="8613909" cy="907084"/>
          </a:xfrm>
        </p:spPr>
        <p:txBody>
          <a:bodyPr/>
          <a:lstStyle/>
          <a:p>
            <a:pPr algn="ctr"/>
            <a:r>
              <a:rPr lang="en-US" dirty="0">
                <a:solidFill>
                  <a:srgbClr val="0070C0"/>
                </a:solidFill>
                <a:cs typeface="Times New Roman" panose="02020603050405020304" pitchFamily="18" charset="0"/>
              </a:rPr>
              <a:t>The cyclotron of multicharged ions equipment composition</a:t>
            </a:r>
            <a:endParaRPr lang="ru-RU" dirty="0">
              <a:solidFill>
                <a:srgbClr val="0070C0"/>
              </a:solidFill>
            </a:endParaRPr>
          </a:p>
        </p:txBody>
      </p:sp>
      <p:sp>
        <p:nvSpPr>
          <p:cNvPr id="3" name="Объект 2">
            <a:extLst>
              <a:ext uri="{FF2B5EF4-FFF2-40B4-BE49-F238E27FC236}">
                <a16:creationId xmlns:a16="http://schemas.microsoft.com/office/drawing/2014/main" id="{B4D6030C-6502-48AB-8546-F808809BBCEB}"/>
              </a:ext>
            </a:extLst>
          </p:cNvPr>
          <p:cNvSpPr>
            <a:spLocks noGrp="1"/>
          </p:cNvSpPr>
          <p:nvPr>
            <p:ph idx="1"/>
          </p:nvPr>
        </p:nvSpPr>
        <p:spPr>
          <a:xfrm>
            <a:off x="1453465" y="1298637"/>
            <a:ext cx="9637732" cy="4962121"/>
          </a:xfrm>
          <a:solidFill>
            <a:schemeClr val="bg1">
              <a:lumMod val="95000"/>
            </a:schemeClr>
          </a:solidFill>
        </p:spPr>
        <p:txBody>
          <a:bodyPr>
            <a:normAutofit/>
          </a:bodyPr>
          <a:lstStyle/>
          <a:p>
            <a:pPr lvl="0">
              <a:lnSpc>
                <a:spcPct val="110000"/>
              </a:lnSpc>
            </a:pPr>
            <a:r>
              <a:rPr lang="en-US" sz="1800" dirty="0">
                <a:solidFill>
                  <a:srgbClr val="002060"/>
                </a:solidFill>
                <a:cs typeface="Times New Roman" pitchFamily="18" charset="0"/>
              </a:rPr>
              <a:t>Electromagnet with upper balk lifting system;</a:t>
            </a:r>
          </a:p>
          <a:p>
            <a:pPr lvl="0">
              <a:lnSpc>
                <a:spcPct val="110000"/>
              </a:lnSpc>
            </a:pPr>
            <a:r>
              <a:rPr lang="en-US" sz="1800" dirty="0">
                <a:solidFill>
                  <a:srgbClr val="002060"/>
                </a:solidFill>
                <a:cs typeface="Times New Roman" pitchFamily="18" charset="0"/>
              </a:rPr>
              <a:t>External injection system;</a:t>
            </a:r>
          </a:p>
          <a:p>
            <a:pPr lvl="0">
              <a:lnSpc>
                <a:spcPct val="110000"/>
              </a:lnSpc>
            </a:pPr>
            <a:r>
              <a:rPr lang="en-US" sz="1800" dirty="0">
                <a:solidFill>
                  <a:srgbClr val="002060"/>
                </a:solidFill>
                <a:cs typeface="Times New Roman" pitchFamily="18" charset="0"/>
              </a:rPr>
              <a:t>Resonance system;</a:t>
            </a:r>
          </a:p>
          <a:p>
            <a:pPr lvl="0">
              <a:lnSpc>
                <a:spcPct val="110000"/>
              </a:lnSpc>
            </a:pPr>
            <a:r>
              <a:rPr lang="en-US" sz="1800" dirty="0">
                <a:solidFill>
                  <a:srgbClr val="002060"/>
                </a:solidFill>
                <a:cs typeface="Times New Roman" pitchFamily="18" charset="0"/>
              </a:rPr>
              <a:t>High-frequency power supply system;</a:t>
            </a:r>
          </a:p>
          <a:p>
            <a:pPr lvl="0">
              <a:lnSpc>
                <a:spcPct val="110000"/>
              </a:lnSpc>
            </a:pPr>
            <a:r>
              <a:rPr lang="en-US" sz="1800" dirty="0">
                <a:solidFill>
                  <a:srgbClr val="002060"/>
                </a:solidFill>
                <a:cs typeface="Times New Roman" pitchFamily="18" charset="0"/>
              </a:rPr>
              <a:t>Vacuum chamber equipment (probes, deflector, magnetic channel, etc.);</a:t>
            </a:r>
          </a:p>
          <a:p>
            <a:pPr lvl="0">
              <a:lnSpc>
                <a:spcPct val="110000"/>
              </a:lnSpc>
            </a:pPr>
            <a:r>
              <a:rPr lang="en-US" sz="1800" dirty="0">
                <a:solidFill>
                  <a:srgbClr val="002060"/>
                </a:solidFill>
                <a:cs typeface="Times New Roman" pitchFamily="18" charset="0"/>
              </a:rPr>
              <a:t>The system of formation and transportation of accelerated particle beams;</a:t>
            </a:r>
          </a:p>
          <a:p>
            <a:pPr lvl="0">
              <a:lnSpc>
                <a:spcPct val="110000"/>
              </a:lnSpc>
            </a:pPr>
            <a:r>
              <a:rPr lang="en-US" sz="1800" dirty="0">
                <a:solidFill>
                  <a:srgbClr val="002060"/>
                </a:solidFill>
                <a:cs typeface="Times New Roman" pitchFamily="18" charset="0"/>
              </a:rPr>
              <a:t>Sample irradiation system;</a:t>
            </a:r>
          </a:p>
          <a:p>
            <a:pPr lvl="0">
              <a:lnSpc>
                <a:spcPct val="110000"/>
              </a:lnSpc>
            </a:pPr>
            <a:r>
              <a:rPr lang="en-US" sz="1800" dirty="0">
                <a:solidFill>
                  <a:srgbClr val="002060"/>
                </a:solidFill>
                <a:cs typeface="Times New Roman" pitchFamily="18" charset="0"/>
              </a:rPr>
              <a:t>Power supply system;</a:t>
            </a:r>
          </a:p>
          <a:p>
            <a:pPr lvl="0">
              <a:lnSpc>
                <a:spcPct val="110000"/>
              </a:lnSpc>
            </a:pPr>
            <a:r>
              <a:rPr lang="en-US" sz="1800" dirty="0">
                <a:solidFill>
                  <a:srgbClr val="002060"/>
                </a:solidFill>
                <a:cs typeface="Times New Roman" pitchFamily="18" charset="0"/>
              </a:rPr>
              <a:t>Vacuum pumping system;</a:t>
            </a:r>
          </a:p>
          <a:p>
            <a:pPr lvl="0">
              <a:lnSpc>
                <a:spcPct val="110000"/>
              </a:lnSpc>
            </a:pPr>
            <a:r>
              <a:rPr lang="en-US" sz="1800" dirty="0">
                <a:solidFill>
                  <a:srgbClr val="002060"/>
                </a:solidFill>
                <a:cs typeface="Times New Roman" pitchFamily="18" charset="0"/>
              </a:rPr>
              <a:t>Water cooling system;</a:t>
            </a:r>
          </a:p>
          <a:p>
            <a:pPr lvl="0">
              <a:lnSpc>
                <a:spcPct val="110000"/>
              </a:lnSpc>
            </a:pPr>
            <a:r>
              <a:rPr lang="en-US" sz="1800" dirty="0">
                <a:solidFill>
                  <a:srgbClr val="002060"/>
                </a:solidFill>
                <a:cs typeface="Times New Roman" pitchFamily="18" charset="0"/>
              </a:rPr>
              <a:t>Automated control system.</a:t>
            </a:r>
            <a:endParaRPr lang="ru-RU" sz="1800" dirty="0"/>
          </a:p>
        </p:txBody>
      </p:sp>
      <p:sp>
        <p:nvSpPr>
          <p:cNvPr id="4" name="Номер слайда 3">
            <a:extLst>
              <a:ext uri="{FF2B5EF4-FFF2-40B4-BE49-F238E27FC236}">
                <a16:creationId xmlns:a16="http://schemas.microsoft.com/office/drawing/2014/main" id="{143006BF-E06C-4C1A-A651-77F377AD4A46}"/>
              </a:ext>
            </a:extLst>
          </p:cNvPr>
          <p:cNvSpPr>
            <a:spLocks noGrp="1"/>
          </p:cNvSpPr>
          <p:nvPr>
            <p:ph type="sldNum" sz="quarter" idx="10"/>
          </p:nvPr>
        </p:nvSpPr>
        <p:spPr bwMode="auto">
          <a:xfrm>
            <a:off x="10953536" y="6480175"/>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4</a:t>
            </a:fld>
            <a:endParaRPr lang="ru-RU" dirty="0"/>
          </a:p>
        </p:txBody>
      </p:sp>
    </p:spTree>
    <p:extLst>
      <p:ext uri="{BB962C8B-B14F-4D97-AF65-F5344CB8AC3E}">
        <p14:creationId xmlns:p14="http://schemas.microsoft.com/office/powerpoint/2010/main" val="829325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CAB12E-BB86-4A91-83CE-8AA760424967}"/>
              </a:ext>
            </a:extLst>
          </p:cNvPr>
          <p:cNvSpPr>
            <a:spLocks noGrp="1"/>
          </p:cNvSpPr>
          <p:nvPr>
            <p:ph type="title"/>
          </p:nvPr>
        </p:nvSpPr>
        <p:spPr>
          <a:xfrm>
            <a:off x="1082180" y="33963"/>
            <a:ext cx="8640813" cy="962025"/>
          </a:xfrm>
        </p:spPr>
        <p:txBody>
          <a:bodyPr>
            <a:normAutofit fontScale="90000"/>
          </a:bodyPr>
          <a:lstStyle/>
          <a:p>
            <a:pPr algn="ctr"/>
            <a:r>
              <a:rPr lang="en-US" dirty="0">
                <a:solidFill>
                  <a:srgbClr val="0070C0"/>
                </a:solidFill>
                <a:ea typeface="Calibri" panose="020F0502020204030204" pitchFamily="34" charset="0"/>
                <a:cs typeface="Times New Roman" pitchFamily="18" charset="0"/>
              </a:rPr>
              <a:t>Ions list for acceleration in t</a:t>
            </a:r>
            <a:r>
              <a:rPr lang="en-US" dirty="0">
                <a:solidFill>
                  <a:srgbClr val="0070C0"/>
                </a:solidFill>
                <a:cs typeface="Times New Roman" panose="02020603050405020304" pitchFamily="18" charset="0"/>
              </a:rPr>
              <a:t>he cyclotron of multicharged ions </a:t>
            </a:r>
            <a:br>
              <a:rPr lang="ru-RU" dirty="0">
                <a:solidFill>
                  <a:srgbClr val="0070C0"/>
                </a:solidFill>
                <a:ea typeface="Calibri" panose="020F0502020204030204" pitchFamily="34" charset="0"/>
                <a:cs typeface="Times New Roman" pitchFamily="18" charset="0"/>
              </a:rPr>
            </a:br>
            <a:endParaRPr lang="ru-RU" dirty="0">
              <a:solidFill>
                <a:srgbClr val="0070C0"/>
              </a:solidFill>
              <a:cs typeface="Times New Roman" pitchFamily="18" charset="0"/>
            </a:endParaRPr>
          </a:p>
        </p:txBody>
      </p:sp>
      <p:sp>
        <p:nvSpPr>
          <p:cNvPr id="4" name="Номер слайда 3">
            <a:extLst>
              <a:ext uri="{FF2B5EF4-FFF2-40B4-BE49-F238E27FC236}">
                <a16:creationId xmlns:a16="http://schemas.microsoft.com/office/drawing/2014/main" id="{473D22F1-21BA-4999-B674-E78B048B8522}"/>
              </a:ext>
            </a:extLst>
          </p:cNvPr>
          <p:cNvSpPr>
            <a:spLocks noGrp="1"/>
          </p:cNvSpPr>
          <p:nvPr>
            <p:ph type="sldNum" sz="quarter" idx="10"/>
          </p:nvPr>
        </p:nvSpPr>
        <p:spPr bwMode="auto">
          <a:xfrm>
            <a:off x="11028130" y="6365278"/>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5</a:t>
            </a:fld>
            <a:endParaRPr lang="ru-RU" dirty="0"/>
          </a:p>
        </p:txBody>
      </p:sp>
      <p:graphicFrame>
        <p:nvGraphicFramePr>
          <p:cNvPr id="3" name="Таблица 2">
            <a:extLst>
              <a:ext uri="{FF2B5EF4-FFF2-40B4-BE49-F238E27FC236}">
                <a16:creationId xmlns:a16="http://schemas.microsoft.com/office/drawing/2014/main" id="{3D4190E2-8FED-41B0-8CE7-9AC986802492}"/>
              </a:ext>
            </a:extLst>
          </p:cNvPr>
          <p:cNvGraphicFramePr>
            <a:graphicFrameLocks noGrp="1"/>
          </p:cNvGraphicFramePr>
          <p:nvPr>
            <p:extLst>
              <p:ext uri="{D42A27DB-BD31-4B8C-83A1-F6EECF244321}">
                <p14:modId xmlns:p14="http://schemas.microsoft.com/office/powerpoint/2010/main" val="3973052437"/>
              </p:ext>
            </p:extLst>
          </p:nvPr>
        </p:nvGraphicFramePr>
        <p:xfrm>
          <a:off x="1543415" y="698320"/>
          <a:ext cx="7887556" cy="5770887"/>
        </p:xfrm>
        <a:graphic>
          <a:graphicData uri="http://schemas.openxmlformats.org/drawingml/2006/table">
            <a:tbl>
              <a:tblPr firstRow="1" firstCol="1" bandRow="1">
                <a:tableStyleId>{5C22544A-7EE6-4342-B048-85BDC9FD1C3A}</a:tableStyleId>
              </a:tblPr>
              <a:tblGrid>
                <a:gridCol w="2265200">
                  <a:extLst>
                    <a:ext uri="{9D8B030D-6E8A-4147-A177-3AD203B41FA5}">
                      <a16:colId xmlns:a16="http://schemas.microsoft.com/office/drawing/2014/main" val="4162542085"/>
                    </a:ext>
                  </a:extLst>
                </a:gridCol>
                <a:gridCol w="1129776">
                  <a:extLst>
                    <a:ext uri="{9D8B030D-6E8A-4147-A177-3AD203B41FA5}">
                      <a16:colId xmlns:a16="http://schemas.microsoft.com/office/drawing/2014/main" val="2329769375"/>
                    </a:ext>
                  </a:extLst>
                </a:gridCol>
                <a:gridCol w="2246290">
                  <a:extLst>
                    <a:ext uri="{9D8B030D-6E8A-4147-A177-3AD203B41FA5}">
                      <a16:colId xmlns:a16="http://schemas.microsoft.com/office/drawing/2014/main" val="3996833301"/>
                    </a:ext>
                  </a:extLst>
                </a:gridCol>
                <a:gridCol w="2246290">
                  <a:extLst>
                    <a:ext uri="{9D8B030D-6E8A-4147-A177-3AD203B41FA5}">
                      <a16:colId xmlns:a16="http://schemas.microsoft.com/office/drawing/2014/main" val="281732966"/>
                    </a:ext>
                  </a:extLst>
                </a:gridCol>
              </a:tblGrid>
              <a:tr h="406124">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 </a:t>
                      </a:r>
                      <a:r>
                        <a:rPr lang="en-US" sz="1500" b="1" dirty="0">
                          <a:solidFill>
                            <a:srgbClr val="002060"/>
                          </a:solidFill>
                          <a:effectLst/>
                          <a:latin typeface="+mn-lt"/>
                          <a:cs typeface="Times New Roman" panose="02020603050405020304" pitchFamily="18" charset="0"/>
                        </a:rPr>
                        <a:t>Ion type</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a:txBody>
                    <a:bodyPr/>
                    <a:lstStyle/>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Mass</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a:txBody>
                    <a:bodyPr/>
                    <a:lstStyle/>
                    <a:p>
                      <a:pPr algn="ctr">
                        <a:lnSpc>
                          <a:spcPct val="107000"/>
                        </a:lnSpc>
                        <a:spcAft>
                          <a:spcPts val="0"/>
                        </a:spcAft>
                      </a:pPr>
                      <a:r>
                        <a:rPr lang="en-US" sz="1500" b="1" dirty="0">
                          <a:solidFill>
                            <a:srgbClr val="002060"/>
                          </a:solidFill>
                          <a:effectLst/>
                          <a:latin typeface="+mn-lt"/>
                          <a:cs typeface="Times New Roman" panose="02020603050405020304" pitchFamily="18" charset="0"/>
                        </a:rPr>
                        <a:t>Charge</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a:txBody>
                    <a:bodyPr/>
                    <a:lstStyle/>
                    <a:p>
                      <a:pPr algn="ctr">
                        <a:lnSpc>
                          <a:spcPct val="107000"/>
                        </a:lnSpc>
                        <a:spcAft>
                          <a:spcPts val="0"/>
                        </a:spcAft>
                      </a:pPr>
                      <a:r>
                        <a:rPr lang="en-US" sz="1500" b="1" dirty="0">
                          <a:solidFill>
                            <a:srgbClr val="002060"/>
                          </a:solidFill>
                          <a:effectLst/>
                          <a:latin typeface="+mn-lt"/>
                          <a:cs typeface="Times New Roman" panose="02020603050405020304" pitchFamily="18" charset="0"/>
                        </a:rPr>
                        <a:t>A/Z</a:t>
                      </a:r>
                    </a:p>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mass-to-charge ratio</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extLst>
                  <a:ext uri="{0D108BD9-81ED-4DB2-BD59-A6C34878D82A}">
                    <a16:rowId xmlns:a16="http://schemas.microsoft.com/office/drawing/2014/main" val="1065653351"/>
                  </a:ext>
                </a:extLst>
              </a:tr>
              <a:tr h="278614">
                <a:tc rowSpan="2">
                  <a:txBody>
                    <a:bodyPr/>
                    <a:lstStyle/>
                    <a:p>
                      <a:pPr algn="ctr">
                        <a:lnSpc>
                          <a:spcPct val="107000"/>
                        </a:lnSpc>
                        <a:spcAft>
                          <a:spcPts val="0"/>
                        </a:spcAft>
                      </a:pPr>
                      <a:r>
                        <a:rPr lang="en-US" sz="1500" b="1" dirty="0">
                          <a:solidFill>
                            <a:srgbClr val="002060"/>
                          </a:solidFill>
                          <a:effectLst/>
                          <a:latin typeface="+mn-lt"/>
                          <a:cs typeface="Times New Roman" panose="02020603050405020304" pitchFamily="18" charset="0"/>
                        </a:rPr>
                        <a:t>Bi</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209</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+43</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4.86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4258364671"/>
                  </a:ext>
                </a:extLst>
              </a:tr>
              <a:tr h="163300">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+34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6.14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1498334837"/>
                  </a:ext>
                </a:extLst>
              </a:tr>
              <a:tr h="171895">
                <a:tc rowSpan="2">
                  <a:txBody>
                    <a:bodyPr/>
                    <a:lstStyle/>
                    <a:p>
                      <a:pPr algn="ctr">
                        <a:lnSpc>
                          <a:spcPct val="107000"/>
                        </a:lnSpc>
                        <a:spcAft>
                          <a:spcPts val="0"/>
                        </a:spcAft>
                      </a:pPr>
                      <a:r>
                        <a:rPr lang="en-US" sz="1500" b="1" dirty="0">
                          <a:solidFill>
                            <a:srgbClr val="002060"/>
                          </a:solidFill>
                          <a:effectLst/>
                          <a:latin typeface="+mn-lt"/>
                          <a:cs typeface="Times New Roman" panose="02020603050405020304" pitchFamily="18" charset="0"/>
                        </a:rPr>
                        <a:t>Xe</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136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+28</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4.85</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3680029193"/>
                  </a:ext>
                </a:extLst>
              </a:tr>
              <a:tr h="171895">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+23</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5.91</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214818285"/>
                  </a:ext>
                </a:extLst>
              </a:tr>
              <a:tr h="171895">
                <a:tc rowSpan="2">
                  <a:txBody>
                    <a:bodyPr/>
                    <a:lstStyle/>
                    <a:p>
                      <a:pPr algn="ctr">
                        <a:lnSpc>
                          <a:spcPct val="107000"/>
                        </a:lnSpc>
                        <a:spcAft>
                          <a:spcPts val="0"/>
                        </a:spcAft>
                      </a:pPr>
                      <a:r>
                        <a:rPr lang="en-US" sz="1500" b="1" dirty="0">
                          <a:solidFill>
                            <a:srgbClr val="002060"/>
                          </a:solidFill>
                          <a:effectLst/>
                          <a:latin typeface="+mn-lt"/>
                          <a:cs typeface="Times New Roman" panose="02020603050405020304" pitchFamily="18" charset="0"/>
                        </a:rPr>
                        <a:t>Ag</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rowSpan="2">
                  <a:txBody>
                    <a:bodyPr/>
                    <a:lstStyle/>
                    <a:p>
                      <a:pPr algn="ctr">
                        <a:lnSpc>
                          <a:spcPct val="107000"/>
                        </a:lnSpc>
                        <a:spcAft>
                          <a:spcPts val="0"/>
                        </a:spcAft>
                      </a:pPr>
                      <a:r>
                        <a:rPr lang="ru-RU" sz="1500" b="1">
                          <a:solidFill>
                            <a:srgbClr val="002060"/>
                          </a:solidFill>
                          <a:effectLst/>
                          <a:latin typeface="+mn-lt"/>
                          <a:cs typeface="Times New Roman" panose="02020603050405020304" pitchFamily="18" charset="0"/>
                        </a:rPr>
                        <a:t>107</a:t>
                      </a:r>
                      <a:endParaRPr lang="ru-RU" sz="1500" b="1">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+22</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4.86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1755058157"/>
                  </a:ext>
                </a:extLst>
              </a:tr>
              <a:tr h="202534">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+18</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5.94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231662614"/>
                  </a:ext>
                </a:extLst>
              </a:tr>
              <a:tr h="174655">
                <a:tc rowSpan="2">
                  <a:txBody>
                    <a:bodyPr/>
                    <a:lstStyle/>
                    <a:p>
                      <a:pPr algn="ctr">
                        <a:lnSpc>
                          <a:spcPct val="107000"/>
                        </a:lnSpc>
                        <a:spcAft>
                          <a:spcPts val="0"/>
                        </a:spcAft>
                      </a:pPr>
                      <a:r>
                        <a:rPr lang="en-US" sz="1500" b="1" dirty="0">
                          <a:solidFill>
                            <a:srgbClr val="002060"/>
                          </a:solidFill>
                          <a:effectLst/>
                          <a:latin typeface="+mn-lt"/>
                          <a:cs typeface="Times New Roman" panose="02020603050405020304" pitchFamily="18" charset="0"/>
                        </a:rPr>
                        <a:t>Kr</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84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+17</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4.94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1200573435"/>
                  </a:ext>
                </a:extLst>
              </a:tr>
              <a:tr h="171895">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+14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953299875"/>
                  </a:ext>
                </a:extLst>
              </a:tr>
              <a:tr h="275922">
                <a:tc rowSpan="2">
                  <a:txBody>
                    <a:bodyPr/>
                    <a:lstStyle/>
                    <a:p>
                      <a:pPr algn="ctr">
                        <a:lnSpc>
                          <a:spcPct val="107000"/>
                        </a:lnSpc>
                        <a:spcAft>
                          <a:spcPts val="0"/>
                        </a:spcAft>
                      </a:pPr>
                      <a:r>
                        <a:rPr lang="en-US" sz="1500" b="1" dirty="0">
                          <a:solidFill>
                            <a:srgbClr val="002060"/>
                          </a:solidFill>
                          <a:effectLst/>
                          <a:latin typeface="+mn-lt"/>
                          <a:cs typeface="Times New Roman" panose="02020603050405020304" pitchFamily="18" charset="0"/>
                        </a:rPr>
                        <a:t>Fe</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56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+12</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4.66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3139220067"/>
                  </a:ext>
                </a:extLst>
              </a:tr>
              <a:tr h="171895">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+9</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6.22</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1542707903"/>
                  </a:ext>
                </a:extLst>
              </a:tr>
              <a:tr h="233079">
                <a:tc rowSpan="2">
                  <a:txBody>
                    <a:bodyPr/>
                    <a:lstStyle/>
                    <a:p>
                      <a:pPr algn="ctr">
                        <a:lnSpc>
                          <a:spcPct val="107000"/>
                        </a:lnSpc>
                        <a:spcAft>
                          <a:spcPts val="0"/>
                        </a:spcAft>
                      </a:pPr>
                      <a:r>
                        <a:rPr lang="en-US" sz="1500" b="1" dirty="0" err="1">
                          <a:solidFill>
                            <a:srgbClr val="002060"/>
                          </a:solidFill>
                          <a:effectLst/>
                          <a:latin typeface="+mn-lt"/>
                          <a:cs typeface="Times New Roman" panose="02020603050405020304" pitchFamily="18" charset="0"/>
                        </a:rPr>
                        <a:t>Ar</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40</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+8</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5</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1438146880"/>
                  </a:ext>
                </a:extLst>
              </a:tr>
              <a:tr h="171895">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 6.66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1103996882"/>
                  </a:ext>
                </a:extLst>
              </a:tr>
              <a:tr h="263409">
                <a:tc rowSpan="2">
                  <a:txBody>
                    <a:bodyPr/>
                    <a:lstStyle/>
                    <a:p>
                      <a:pPr algn="ctr">
                        <a:lnSpc>
                          <a:spcPct val="107000"/>
                        </a:lnSpc>
                        <a:spcAft>
                          <a:spcPts val="0"/>
                        </a:spcAft>
                      </a:pPr>
                      <a:r>
                        <a:rPr lang="en-US" sz="1500" b="1" dirty="0">
                          <a:solidFill>
                            <a:srgbClr val="002060"/>
                          </a:solidFill>
                          <a:effectLst/>
                          <a:latin typeface="+mn-lt"/>
                          <a:cs typeface="Times New Roman" panose="02020603050405020304" pitchFamily="18" charset="0"/>
                        </a:rPr>
                        <a:t>Si</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28</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+9</a:t>
                      </a: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4.66</a:t>
                      </a:r>
                    </a:p>
                  </a:txBody>
                  <a:tcPr marL="60163" marR="60163" marT="8595" marB="0">
                    <a:solidFill>
                      <a:schemeClr val="bg1">
                        <a:lumMod val="95000"/>
                      </a:schemeClr>
                    </a:solidFill>
                  </a:tcPr>
                </a:tc>
                <a:extLst>
                  <a:ext uri="{0D108BD9-81ED-4DB2-BD59-A6C34878D82A}">
                    <a16:rowId xmlns:a16="http://schemas.microsoft.com/office/drawing/2014/main" val="67295867"/>
                  </a:ext>
                </a:extLst>
              </a:tr>
              <a:tr h="97082">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7</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1651714204"/>
                  </a:ext>
                </a:extLst>
              </a:tr>
              <a:tr h="171895">
                <a:tc rowSpan="4">
                  <a:txBody>
                    <a:bodyPr/>
                    <a:lstStyle/>
                    <a:p>
                      <a:pPr algn="ctr">
                        <a:lnSpc>
                          <a:spcPct val="107000"/>
                        </a:lnSpc>
                        <a:spcAft>
                          <a:spcPts val="0"/>
                        </a:spcAft>
                      </a:pPr>
                      <a:endParaRPr lang="ru-RU" sz="1500" b="1" dirty="0">
                        <a:solidFill>
                          <a:srgbClr val="002060"/>
                        </a:solidFill>
                        <a:effectLst/>
                        <a:latin typeface="+mn-lt"/>
                        <a:cs typeface="Times New Roman" panose="02020603050405020304" pitchFamily="18" charset="0"/>
                      </a:endParaRPr>
                    </a:p>
                    <a:p>
                      <a:pPr algn="ctr">
                        <a:lnSpc>
                          <a:spcPct val="107000"/>
                        </a:lnSpc>
                        <a:spcAft>
                          <a:spcPts val="0"/>
                        </a:spcAft>
                      </a:pPr>
                      <a:r>
                        <a:rPr lang="en-US" sz="1500" b="1" dirty="0">
                          <a:solidFill>
                            <a:srgbClr val="002060"/>
                          </a:solidFill>
                          <a:effectLst/>
                          <a:latin typeface="+mn-lt"/>
                          <a:cs typeface="Times New Roman" panose="02020603050405020304" pitchFamily="18" charset="0"/>
                        </a:rPr>
                        <a:t>Ne</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65000"/>
                      </a:schemeClr>
                    </a:solidFill>
                  </a:tcPr>
                </a:tc>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22</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+5</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3365021508"/>
                  </a:ext>
                </a:extLst>
              </a:tr>
              <a:tr h="171895">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5.5</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2352655646"/>
                  </a:ext>
                </a:extLst>
              </a:tr>
              <a:tr h="171895">
                <a:tc vMerge="1">
                  <a:txBody>
                    <a:bodyPr/>
                    <a:lstStyle/>
                    <a:p>
                      <a:endParaRPr lang="ru-RU"/>
                    </a:p>
                  </a:txBody>
                  <a:tcPr/>
                </a:tc>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20</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5</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2879041130"/>
                  </a:ext>
                </a:extLst>
              </a:tr>
              <a:tr h="74882">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+3</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6.66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2420611194"/>
                  </a:ext>
                </a:extLst>
              </a:tr>
              <a:tr h="171895">
                <a:tc rowSpan="2">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С</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6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12</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3</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282236010"/>
                  </a:ext>
                </a:extLst>
              </a:tr>
              <a:tr h="171895">
                <a:tc vMerge="1">
                  <a:txBody>
                    <a:bodyPr/>
                    <a:lstStyle/>
                    <a:p>
                      <a:pPr algn="ctr">
                        <a:lnSpc>
                          <a:spcPct val="107000"/>
                        </a:lnSpc>
                        <a:spcAft>
                          <a:spcPts val="0"/>
                        </a:spcAft>
                      </a:pPr>
                      <a:endParaRPr lang="ru-RU"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solidFill>
                      <a:schemeClr val="accent6">
                        <a:lumMod val="20000"/>
                        <a:lumOff val="80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13</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ru-RU" sz="1500" b="1" dirty="0">
                          <a:solidFill>
                            <a:srgbClr val="002060"/>
                          </a:solidFill>
                          <a:effectLst/>
                          <a:latin typeface="+mn-lt"/>
                          <a:cs typeface="Times New Roman" panose="02020603050405020304" pitchFamily="18" charset="0"/>
                        </a:rPr>
                        <a:t>3</a:t>
                      </a:r>
                      <a:r>
                        <a:rPr lang="en-US" sz="1500" b="1" dirty="0">
                          <a:solidFill>
                            <a:srgbClr val="002060"/>
                          </a:solidFill>
                          <a:effectLst/>
                          <a:latin typeface="+mn-lt"/>
                          <a:cs typeface="Times New Roman" panose="02020603050405020304" pitchFamily="18" charset="0"/>
                        </a:rPr>
                        <a:t>.</a:t>
                      </a:r>
                      <a:r>
                        <a:rPr lang="ru-RU" sz="1500" b="1" dirty="0">
                          <a:solidFill>
                            <a:srgbClr val="002060"/>
                          </a:solidFill>
                          <a:effectLst/>
                          <a:latin typeface="+mn-lt"/>
                          <a:cs typeface="Times New Roman" panose="02020603050405020304" pitchFamily="18" charset="0"/>
                        </a:rPr>
                        <a:t>25</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889908082"/>
                  </a:ext>
                </a:extLst>
              </a:tr>
              <a:tr h="171895">
                <a:tc rowSpan="2">
                  <a:txBody>
                    <a:bodyPr/>
                    <a:lstStyle/>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O</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65000"/>
                      </a:schemeClr>
                    </a:solidFill>
                  </a:tcPr>
                </a:tc>
                <a:tc>
                  <a:txBody>
                    <a:bodyPr/>
                    <a:lstStyle/>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16</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+5</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3.2</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1847369342"/>
                  </a:ext>
                </a:extLst>
              </a:tr>
              <a:tr h="171895">
                <a:tc vMerge="1">
                  <a:txBody>
                    <a:bodyPr/>
                    <a:lstStyle/>
                    <a:p>
                      <a:pPr algn="ctr">
                        <a:lnSpc>
                          <a:spcPct val="107000"/>
                        </a:lnSpc>
                        <a:spcAft>
                          <a:spcPts val="0"/>
                        </a:spcAft>
                      </a:pPr>
                      <a:endParaRPr lang="ru-RU"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65000"/>
                      </a:schemeClr>
                    </a:solidFill>
                  </a:tcPr>
                </a:tc>
                <a:tc>
                  <a:txBody>
                    <a:bodyPr/>
                    <a:lstStyle/>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18</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0" marR="0" marT="0" marB="0" anchor="ctr">
                    <a:solidFill>
                      <a:schemeClr val="bg1">
                        <a:lumMod val="85000"/>
                      </a:schemeClr>
                    </a:solidFill>
                  </a:tcPr>
                </a:tc>
                <a:tc>
                  <a:txBody>
                    <a:bodyPr/>
                    <a:lstStyle/>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+4</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tc>
                  <a:txBody>
                    <a:bodyPr/>
                    <a:lstStyle/>
                    <a:p>
                      <a:pPr algn="ctr">
                        <a:lnSpc>
                          <a:spcPct val="107000"/>
                        </a:lnSpc>
                        <a:spcAft>
                          <a:spcPts val="0"/>
                        </a:spcAft>
                      </a:pPr>
                      <a:r>
                        <a:rPr lang="en-US" sz="1500" b="1" dirty="0">
                          <a:solidFill>
                            <a:srgbClr val="002060"/>
                          </a:solidFill>
                          <a:effectLst/>
                          <a:latin typeface="+mn-lt"/>
                          <a:ea typeface="Calibri" panose="020F0502020204030204" pitchFamily="34" charset="0"/>
                          <a:cs typeface="Times New Roman" panose="02020603050405020304" pitchFamily="18" charset="0"/>
                        </a:rPr>
                        <a:t>4.5</a:t>
                      </a:r>
                      <a:endParaRPr lang="ru-RU" sz="1500" b="1" dirty="0">
                        <a:solidFill>
                          <a:srgbClr val="002060"/>
                        </a:solidFill>
                        <a:effectLst/>
                        <a:latin typeface="+mn-lt"/>
                        <a:ea typeface="Calibri" panose="020F0502020204030204" pitchFamily="34" charset="0"/>
                        <a:cs typeface="Times New Roman" panose="02020603050405020304" pitchFamily="18" charset="0"/>
                      </a:endParaRPr>
                    </a:p>
                  </a:txBody>
                  <a:tcPr marL="60163" marR="60163" marT="8595" marB="0">
                    <a:solidFill>
                      <a:schemeClr val="bg1">
                        <a:lumMod val="95000"/>
                      </a:schemeClr>
                    </a:solidFill>
                  </a:tcPr>
                </a:tc>
                <a:extLst>
                  <a:ext uri="{0D108BD9-81ED-4DB2-BD59-A6C34878D82A}">
                    <a16:rowId xmlns:a16="http://schemas.microsoft.com/office/drawing/2014/main" val="3764293527"/>
                  </a:ext>
                </a:extLst>
              </a:tr>
            </a:tbl>
          </a:graphicData>
        </a:graphic>
      </p:graphicFrame>
    </p:spTree>
    <p:extLst>
      <p:ext uri="{BB962C8B-B14F-4D97-AF65-F5344CB8AC3E}">
        <p14:creationId xmlns:p14="http://schemas.microsoft.com/office/powerpoint/2010/main" val="300938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A50889-1A48-4911-9BA9-9F7008D51501}"/>
              </a:ext>
            </a:extLst>
          </p:cNvPr>
          <p:cNvSpPr>
            <a:spLocks noGrp="1"/>
          </p:cNvSpPr>
          <p:nvPr>
            <p:ph type="title"/>
          </p:nvPr>
        </p:nvSpPr>
        <p:spPr>
          <a:xfrm>
            <a:off x="1518920" y="323820"/>
            <a:ext cx="8613909" cy="907084"/>
          </a:xfrm>
        </p:spPr>
        <p:txBody>
          <a:bodyPr/>
          <a:lstStyle/>
          <a:p>
            <a:pPr algn="ctr"/>
            <a:r>
              <a:rPr lang="en-US" dirty="0">
                <a:solidFill>
                  <a:srgbClr val="0070C0"/>
                </a:solidFill>
                <a:cs typeface="Times New Roman" panose="02020603050405020304" pitchFamily="18" charset="0"/>
              </a:rPr>
              <a:t>Requirements for the magnetic structure</a:t>
            </a:r>
            <a:endParaRPr lang="ru-RU" dirty="0">
              <a:solidFill>
                <a:srgbClr val="0070C0"/>
              </a:solidFill>
              <a:cs typeface="Times New Roman" panose="02020603050405020304" pitchFamily="18" charset="0"/>
            </a:endParaRPr>
          </a:p>
        </p:txBody>
      </p:sp>
      <p:sp>
        <p:nvSpPr>
          <p:cNvPr id="4" name="Номер слайда 3">
            <a:extLst>
              <a:ext uri="{FF2B5EF4-FFF2-40B4-BE49-F238E27FC236}">
                <a16:creationId xmlns:a16="http://schemas.microsoft.com/office/drawing/2014/main" id="{5C74887E-05EB-4773-BE77-0F66D3FD4298}"/>
              </a:ext>
            </a:extLst>
          </p:cNvPr>
          <p:cNvSpPr>
            <a:spLocks noGrp="1"/>
          </p:cNvSpPr>
          <p:nvPr>
            <p:ph type="sldNum" sz="quarter" idx="10"/>
          </p:nvPr>
        </p:nvSpPr>
        <p:spPr bwMode="auto">
          <a:xfrm>
            <a:off x="10877128" y="6406481"/>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6</a:t>
            </a:fld>
            <a:endParaRPr lang="ru-RU" dirty="0"/>
          </a:p>
        </p:txBody>
      </p:sp>
      <p:sp>
        <p:nvSpPr>
          <p:cNvPr id="3" name="TextBox 2">
            <a:extLst>
              <a:ext uri="{FF2B5EF4-FFF2-40B4-BE49-F238E27FC236}">
                <a16:creationId xmlns:a16="http://schemas.microsoft.com/office/drawing/2014/main" id="{BAA8AE6B-D53F-4995-9E85-29D472054CF8}"/>
              </a:ext>
            </a:extLst>
          </p:cNvPr>
          <p:cNvSpPr txBox="1"/>
          <p:nvPr/>
        </p:nvSpPr>
        <p:spPr>
          <a:xfrm>
            <a:off x="862330" y="1807673"/>
            <a:ext cx="10570173" cy="3416320"/>
          </a:xfrm>
          <a:prstGeom prst="rect">
            <a:avLst/>
          </a:prstGeom>
          <a:solidFill>
            <a:schemeClr val="accent3">
              <a:lumMod val="20000"/>
              <a:lumOff val="80000"/>
            </a:schemeClr>
          </a:solidFill>
        </p:spPr>
        <p:txBody>
          <a:bodyPr wrap="square" rtlCol="0">
            <a:spAutoFit/>
          </a:bodyPr>
          <a:lstStyle/>
          <a:p>
            <a:pPr marL="285750" indent="-285750" algn="just">
              <a:buFontTx/>
              <a:buChar char="-"/>
            </a:pPr>
            <a:r>
              <a:rPr lang="en-US" dirty="0">
                <a:solidFill>
                  <a:srgbClr val="002060"/>
                </a:solidFill>
                <a:cs typeface="Times New Roman" panose="02020603050405020304" pitchFamily="18" charset="0"/>
              </a:rPr>
              <a:t>The maximum stiffness of the magnetic field in the final orbit R=1.8 m should have the value BR=2.73 T </a:t>
            </a:r>
            <a:r>
              <a:rPr lang="en-US" baseline="-25000" dirty="0">
                <a:solidFill>
                  <a:srgbClr val="002060"/>
                </a:solidFill>
                <a:cs typeface="Times New Roman" panose="02020603050405020304" pitchFamily="18" charset="0"/>
              </a:rPr>
              <a:t>*</a:t>
            </a:r>
            <a:r>
              <a:rPr lang="en-US" dirty="0">
                <a:solidFill>
                  <a:srgbClr val="002060"/>
                </a:solidFill>
                <a:cs typeface="Times New Roman" panose="02020603050405020304" pitchFamily="18" charset="0"/>
              </a:rPr>
              <a:t> m;</a:t>
            </a:r>
          </a:p>
          <a:p>
            <a:pPr marL="285750" indent="-285750" algn="just">
              <a:buFontTx/>
              <a:buChar char="-"/>
            </a:pPr>
            <a:endParaRPr lang="en-US" dirty="0">
              <a:solidFill>
                <a:srgbClr val="002060"/>
              </a:solidFill>
              <a:cs typeface="Times New Roman" panose="02020603050405020304" pitchFamily="18" charset="0"/>
            </a:endParaRPr>
          </a:p>
          <a:p>
            <a:pPr marL="285750" indent="-285750" algn="just">
              <a:buFontTx/>
              <a:buChar char="-"/>
            </a:pPr>
            <a:r>
              <a:rPr lang="en-US" dirty="0">
                <a:solidFill>
                  <a:srgbClr val="002060"/>
                </a:solidFill>
                <a:cs typeface="Times New Roman" panose="02020603050405020304" pitchFamily="18" charset="0"/>
              </a:rPr>
              <a:t>The mean magnetic field along the azimuth should have a shape that coincides with the isochronous dependencies for ions having a range of mass-to-charge ratio A/Z=3-7. The desired shape is provided by correction coils located in the space between the pole and the sectors;</a:t>
            </a:r>
          </a:p>
          <a:p>
            <a:pPr marL="285750" indent="-285750" algn="just">
              <a:buFontTx/>
              <a:buChar char="-"/>
            </a:pPr>
            <a:endParaRPr lang="en-US" dirty="0">
              <a:solidFill>
                <a:srgbClr val="002060"/>
              </a:solidFill>
              <a:cs typeface="Times New Roman" panose="02020603050405020304" pitchFamily="18" charset="0"/>
            </a:endParaRPr>
          </a:p>
          <a:p>
            <a:pPr marL="285750" indent="-285750" algn="just">
              <a:buFontTx/>
              <a:buChar char="-"/>
            </a:pPr>
            <a:r>
              <a:rPr lang="en-US" dirty="0">
                <a:solidFill>
                  <a:srgbClr val="002060"/>
                </a:solidFill>
                <a:cs typeface="Times New Roman" panose="02020603050405020304" pitchFamily="18" charset="0"/>
              </a:rPr>
              <a:t>The formed magnetic field should provide vertical and horizontal focusing;</a:t>
            </a:r>
          </a:p>
          <a:p>
            <a:pPr marL="285750" indent="-285750" algn="just">
              <a:buFontTx/>
              <a:buChar char="-"/>
            </a:pPr>
            <a:endParaRPr lang="en-US" dirty="0">
              <a:solidFill>
                <a:srgbClr val="002060"/>
              </a:solidFill>
              <a:cs typeface="Times New Roman" panose="02020603050405020304" pitchFamily="18" charset="0"/>
            </a:endParaRPr>
          </a:p>
          <a:p>
            <a:pPr marL="285750" indent="-285750" algn="just">
              <a:buFontTx/>
              <a:buChar char="-"/>
            </a:pPr>
            <a:r>
              <a:rPr lang="en-US" dirty="0">
                <a:solidFill>
                  <a:srgbClr val="002060"/>
                </a:solidFill>
                <a:cs typeface="Times New Roman" panose="02020603050405020304" pitchFamily="18" charset="0"/>
              </a:rPr>
              <a:t>The frequencies of the </a:t>
            </a:r>
            <a:r>
              <a:rPr lang="en-US" dirty="0" err="1">
                <a:solidFill>
                  <a:srgbClr val="002060"/>
                </a:solidFill>
                <a:cs typeface="Times New Roman" panose="02020603050405020304" pitchFamily="18" charset="0"/>
              </a:rPr>
              <a:t>betatron</a:t>
            </a:r>
            <a:r>
              <a:rPr lang="en-US" dirty="0">
                <a:solidFill>
                  <a:srgbClr val="002060"/>
                </a:solidFill>
                <a:cs typeface="Times New Roman" panose="02020603050405020304" pitchFamily="18" charset="0"/>
              </a:rPr>
              <a:t> oscillations of the beam in the working diagram should not fall into the resonance zone;</a:t>
            </a:r>
            <a:endParaRPr lang="ru-RU" dirty="0">
              <a:solidFill>
                <a:srgbClr val="000000"/>
              </a:solidFill>
              <a:latin typeface="Times New Roman" panose="02020603050405020304" pitchFamily="18" charset="0"/>
              <a:cs typeface="Times New Roman" panose="02020603050405020304" pitchFamily="18" charset="0"/>
            </a:endParaRPr>
          </a:p>
          <a:p>
            <a:pPr algn="just"/>
            <a:endParaRPr lang="ru-RU"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350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667" y="196578"/>
            <a:ext cx="9134337" cy="962025"/>
          </a:xfrm>
        </p:spPr>
        <p:txBody>
          <a:bodyPr>
            <a:normAutofit/>
          </a:bodyPr>
          <a:lstStyle/>
          <a:p>
            <a:pPr algn="ctr"/>
            <a:r>
              <a:rPr lang="en-US" dirty="0">
                <a:solidFill>
                  <a:srgbClr val="0070C0"/>
                </a:solidFill>
                <a:cs typeface="Times New Roman" panose="02020603050405020304" pitchFamily="18" charset="0"/>
              </a:rPr>
              <a:t>The magnetic system of the cyclotron of multi-charged ions </a:t>
            </a:r>
            <a:endParaRPr lang="ru-RU" dirty="0">
              <a:solidFill>
                <a:srgbClr val="0070C0"/>
              </a:solidFill>
              <a:cs typeface="Times New Roman" panose="02020603050405020304" pitchFamily="18" charset="0"/>
            </a:endParaRPr>
          </a:p>
        </p:txBody>
      </p:sp>
      <p:sp>
        <p:nvSpPr>
          <p:cNvPr id="4" name="Номер слайда 3"/>
          <p:cNvSpPr>
            <a:spLocks noGrp="1"/>
          </p:cNvSpPr>
          <p:nvPr>
            <p:ph type="sldNum" sz="quarter" idx="10"/>
          </p:nvPr>
        </p:nvSpPr>
        <p:spPr bwMode="auto">
          <a:xfrm>
            <a:off x="11038720"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7</a:t>
            </a:fld>
            <a:endParaRPr lang="ru-RU" dirty="0"/>
          </a:p>
        </p:txBody>
      </p:sp>
      <p:graphicFrame>
        <p:nvGraphicFramePr>
          <p:cNvPr id="11" name="Таблица 10">
            <a:extLst>
              <a:ext uri="{FF2B5EF4-FFF2-40B4-BE49-F238E27FC236}">
                <a16:creationId xmlns:a16="http://schemas.microsoft.com/office/drawing/2014/main" id="{0095F739-5E7A-471D-8251-B78A81532CAB}"/>
              </a:ext>
            </a:extLst>
          </p:cNvPr>
          <p:cNvGraphicFramePr>
            <a:graphicFrameLocks noGrp="1"/>
          </p:cNvGraphicFramePr>
          <p:nvPr>
            <p:extLst>
              <p:ext uri="{D42A27DB-BD31-4B8C-83A1-F6EECF244321}">
                <p14:modId xmlns:p14="http://schemas.microsoft.com/office/powerpoint/2010/main" val="1871802027"/>
              </p:ext>
            </p:extLst>
          </p:nvPr>
        </p:nvGraphicFramePr>
        <p:xfrm>
          <a:off x="5718107" y="1340096"/>
          <a:ext cx="5686158" cy="4566031"/>
        </p:xfrm>
        <a:graphic>
          <a:graphicData uri="http://schemas.openxmlformats.org/drawingml/2006/table">
            <a:tbl>
              <a:tblPr firstRow="1" firstCol="1" lastRow="1" lastCol="1" bandRow="1" bandCol="1">
                <a:tableStyleId>{5C22544A-7EE6-4342-B048-85BDC9FD1C3A}</a:tableStyleId>
              </a:tblPr>
              <a:tblGrid>
                <a:gridCol w="3776971">
                  <a:extLst>
                    <a:ext uri="{9D8B030D-6E8A-4147-A177-3AD203B41FA5}">
                      <a16:colId xmlns:a16="http://schemas.microsoft.com/office/drawing/2014/main" val="3035158115"/>
                    </a:ext>
                  </a:extLst>
                </a:gridCol>
                <a:gridCol w="1909187">
                  <a:extLst>
                    <a:ext uri="{9D8B030D-6E8A-4147-A177-3AD203B41FA5}">
                      <a16:colId xmlns:a16="http://schemas.microsoft.com/office/drawing/2014/main" val="3294743305"/>
                    </a:ext>
                  </a:extLst>
                </a:gridCol>
              </a:tblGrid>
              <a:tr h="160655">
                <a:tc gridSpan="2">
                  <a:txBody>
                    <a:bodyPr/>
                    <a:lstStyle/>
                    <a:p>
                      <a:pPr algn="l" eaLnBrk="0" hangingPunct="0"/>
                      <a:r>
                        <a:rPr lang="en-US" sz="1600" b="1" dirty="0">
                          <a:solidFill>
                            <a:srgbClr val="002060"/>
                          </a:solidFill>
                          <a:latin typeface="+mn-lt"/>
                          <a:cs typeface="Times New Roman" pitchFamily="18" charset="0"/>
                        </a:rPr>
                        <a:t>The cyclotron electromagnet main parameters </a:t>
                      </a:r>
                      <a:endParaRPr lang="en-GB" sz="1600" b="1" dirty="0">
                        <a:solidFill>
                          <a:srgbClr val="002060"/>
                        </a:solidFill>
                        <a:latin typeface="+mn-lt"/>
                        <a:cs typeface="Times New Roman" pitchFamily="18" charset="0"/>
                      </a:endParaRPr>
                    </a:p>
                  </a:txBody>
                  <a:tcPr marL="52705" marR="52705" marT="9525" marB="0">
                    <a:solidFill>
                      <a:schemeClr val="accent3">
                        <a:lumMod val="20000"/>
                        <a:lumOff val="80000"/>
                      </a:schemeClr>
                    </a:solidFill>
                  </a:tcPr>
                </a:tc>
                <a:tc hMerge="1">
                  <a:txBody>
                    <a:bodyPr/>
                    <a:lstStyle/>
                    <a:p>
                      <a:endParaRPr lang="ru-RU"/>
                    </a:p>
                  </a:txBody>
                  <a:tcPr/>
                </a:tc>
                <a:extLst>
                  <a:ext uri="{0D108BD9-81ED-4DB2-BD59-A6C34878D82A}">
                    <a16:rowId xmlns:a16="http://schemas.microsoft.com/office/drawing/2014/main" val="3881571648"/>
                  </a:ext>
                </a:extLst>
              </a:tr>
              <a:tr h="160655">
                <a:tc gridSpan="2">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b="0" i="1" dirty="0">
                          <a:solidFill>
                            <a:srgbClr val="002060"/>
                          </a:solidFill>
                          <a:effectLst/>
                          <a:latin typeface="+mn-lt"/>
                          <a:cs typeface="Times New Roman" pitchFamily="18" charset="0"/>
                        </a:rPr>
                        <a:t>Magnet</a:t>
                      </a:r>
                      <a:endParaRPr lang="ru-RU" sz="1600" b="0" i="1"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tc hMerge="1">
                  <a:txBody>
                    <a:bodyPr/>
                    <a:lstStyle/>
                    <a:p>
                      <a:endParaRPr lang="ru-RU"/>
                    </a:p>
                  </a:txBody>
                  <a:tcPr/>
                </a:tc>
                <a:extLst>
                  <a:ext uri="{0D108BD9-81ED-4DB2-BD59-A6C34878D82A}">
                    <a16:rowId xmlns:a16="http://schemas.microsoft.com/office/drawing/2014/main" val="10001"/>
                  </a:ext>
                </a:extLst>
              </a:tr>
              <a:tr h="160655">
                <a:tc>
                  <a:txBody>
                    <a:bodyPr/>
                    <a:lstStyle/>
                    <a:p>
                      <a:pPr>
                        <a:lnSpc>
                          <a:spcPct val="107000"/>
                        </a:lnSpc>
                        <a:spcAft>
                          <a:spcPts val="0"/>
                        </a:spcAft>
                      </a:pPr>
                      <a:r>
                        <a:rPr lang="en-US" sz="1600" b="0" dirty="0">
                          <a:solidFill>
                            <a:srgbClr val="002060"/>
                          </a:solidFill>
                          <a:effectLst/>
                          <a:latin typeface="+mn-lt"/>
                          <a:cs typeface="Times New Roman" pitchFamily="18" charset="0"/>
                        </a:rPr>
                        <a:t>Magnet type (steel 10)</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en-US" sz="1600" b="0" dirty="0">
                          <a:solidFill>
                            <a:srgbClr val="002060"/>
                          </a:solidFill>
                          <a:effectLst/>
                          <a:latin typeface="+mn-lt"/>
                          <a:cs typeface="Times New Roman" pitchFamily="18" charset="0"/>
                        </a:rPr>
                        <a:t>«H-shaped</a:t>
                      </a:r>
                      <a:r>
                        <a:rPr lang="ru-RU" sz="1600" b="0" dirty="0">
                          <a:solidFill>
                            <a:srgbClr val="002060"/>
                          </a:solidFill>
                          <a:effectLst/>
                          <a:latin typeface="+mn-lt"/>
                          <a:cs typeface="Times New Roman" pitchFamily="18" charset="0"/>
                        </a:rPr>
                        <a:t>»</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375258928"/>
                  </a:ext>
                </a:extLst>
              </a:tr>
              <a:tr h="160655">
                <a:tc>
                  <a:txBody>
                    <a:bodyPr/>
                    <a:lstStyle/>
                    <a:p>
                      <a:pPr>
                        <a:lnSpc>
                          <a:spcPct val="107000"/>
                        </a:lnSpc>
                        <a:spcAft>
                          <a:spcPts val="0"/>
                        </a:spcAft>
                      </a:pPr>
                      <a:r>
                        <a:rPr lang="en-US" sz="1600" b="0" dirty="0">
                          <a:solidFill>
                            <a:srgbClr val="002060"/>
                          </a:solidFill>
                          <a:effectLst/>
                          <a:latin typeface="+mn-lt"/>
                          <a:cs typeface="Times New Roman" pitchFamily="18" charset="0"/>
                        </a:rPr>
                        <a:t>Magnet dimensions, m</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itchFamily="18" charset="0"/>
                        </a:rPr>
                        <a:t>8,1</a:t>
                      </a:r>
                      <a:r>
                        <a:rPr lang="en-US" sz="1600" b="0" dirty="0">
                          <a:solidFill>
                            <a:srgbClr val="002060"/>
                          </a:solidFill>
                          <a:effectLst/>
                          <a:latin typeface="+mn-lt"/>
                          <a:cs typeface="Times New Roman" pitchFamily="18" charset="0"/>
                        </a:rPr>
                        <a:t>x</a:t>
                      </a:r>
                      <a:r>
                        <a:rPr lang="ru-RU" sz="1600" b="0" dirty="0">
                          <a:solidFill>
                            <a:srgbClr val="002060"/>
                          </a:solidFill>
                          <a:effectLst/>
                          <a:latin typeface="+mn-lt"/>
                          <a:cs typeface="Times New Roman" pitchFamily="18" charset="0"/>
                        </a:rPr>
                        <a:t>4</a:t>
                      </a:r>
                      <a:r>
                        <a:rPr lang="en-US" sz="1600" b="0" dirty="0">
                          <a:solidFill>
                            <a:srgbClr val="002060"/>
                          </a:solidFill>
                          <a:effectLst/>
                          <a:latin typeface="+mn-lt"/>
                          <a:cs typeface="Times New Roman" pitchFamily="18" charset="0"/>
                        </a:rPr>
                        <a:t>x</a:t>
                      </a:r>
                      <a:r>
                        <a:rPr lang="ru-RU" sz="1600" b="0" dirty="0">
                          <a:solidFill>
                            <a:srgbClr val="002060"/>
                          </a:solidFill>
                          <a:effectLst/>
                          <a:latin typeface="+mn-lt"/>
                          <a:cs typeface="Times New Roman" pitchFamily="18" charset="0"/>
                        </a:rPr>
                        <a:t>4,3</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527653747"/>
                  </a:ext>
                </a:extLst>
              </a:tr>
              <a:tr h="160655">
                <a:tc>
                  <a:txBody>
                    <a:bodyPr/>
                    <a:lstStyle/>
                    <a:p>
                      <a:pPr>
                        <a:lnSpc>
                          <a:spcPct val="107000"/>
                        </a:lnSpc>
                        <a:spcAft>
                          <a:spcPts val="0"/>
                        </a:spcAft>
                      </a:pPr>
                      <a:r>
                        <a:rPr lang="en-US" sz="1600" b="0" dirty="0">
                          <a:solidFill>
                            <a:srgbClr val="002060"/>
                          </a:solidFill>
                          <a:effectLst/>
                          <a:latin typeface="+mn-lt"/>
                          <a:cs typeface="Times New Roman" pitchFamily="18" charset="0"/>
                        </a:rPr>
                        <a:t>Pole diameter, m</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itchFamily="18" charset="0"/>
                        </a:rPr>
                        <a:t>4</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2213533649"/>
                  </a:ext>
                </a:extLst>
              </a:tr>
              <a:tr h="160655">
                <a:tc>
                  <a:txBody>
                    <a:bodyPr/>
                    <a:lstStyle/>
                    <a:p>
                      <a:pPr>
                        <a:lnSpc>
                          <a:spcPct val="107000"/>
                        </a:lnSpc>
                        <a:spcAft>
                          <a:spcPts val="0"/>
                        </a:spcAft>
                      </a:pPr>
                      <a:r>
                        <a:rPr lang="en-US" sz="1600" b="0" dirty="0">
                          <a:solidFill>
                            <a:srgbClr val="002060"/>
                          </a:solidFill>
                          <a:effectLst/>
                          <a:latin typeface="+mn-lt"/>
                          <a:cs typeface="Times New Roman" pitchFamily="18" charset="0"/>
                        </a:rPr>
                        <a:t>Number of sectors per pole</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itchFamily="18" charset="0"/>
                        </a:rPr>
                        <a:t>4</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2994944063"/>
                  </a:ext>
                </a:extLst>
              </a:tr>
              <a:tr h="160655">
                <a:tc>
                  <a:txBody>
                    <a:bodyPr/>
                    <a:lstStyle/>
                    <a:p>
                      <a:pPr>
                        <a:lnSpc>
                          <a:spcPct val="107000"/>
                        </a:lnSpc>
                        <a:spcAft>
                          <a:spcPts val="0"/>
                        </a:spcAft>
                      </a:pPr>
                      <a:r>
                        <a:rPr lang="en-US" sz="1600" b="0" dirty="0">
                          <a:solidFill>
                            <a:srgbClr val="002060"/>
                          </a:solidFill>
                          <a:effectLst/>
                          <a:latin typeface="+mn-lt"/>
                          <a:cs typeface="Times New Roman" pitchFamily="18" charset="0"/>
                        </a:rPr>
                        <a:t>The gap "valley / hill" on the iron, mm</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itchFamily="18" charset="0"/>
                        </a:rPr>
                        <a:t>370 / 80</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905700609"/>
                  </a:ext>
                </a:extLst>
              </a:tr>
              <a:tr h="160655">
                <a:tc>
                  <a:txBody>
                    <a:bodyPr/>
                    <a:lstStyle/>
                    <a:p>
                      <a:pPr>
                        <a:lnSpc>
                          <a:spcPct val="115000"/>
                        </a:lnSpc>
                        <a:spcAft>
                          <a:spcPts val="0"/>
                        </a:spcAft>
                      </a:pPr>
                      <a:r>
                        <a:rPr lang="en-US" sz="1600" b="0" dirty="0">
                          <a:solidFill>
                            <a:srgbClr val="002060"/>
                          </a:solidFill>
                          <a:effectLst/>
                          <a:latin typeface="+mn-lt"/>
                          <a:cs typeface="Times New Roman" pitchFamily="18" charset="0"/>
                        </a:rPr>
                        <a:t>Induction range in the center (for different types of ions), T</a:t>
                      </a:r>
                      <a:endParaRPr lang="ru-RU" sz="1600" b="0" dirty="0">
                        <a:solidFill>
                          <a:srgbClr val="002060"/>
                        </a:solidFill>
                        <a:effectLst/>
                        <a:latin typeface="+mn-lt"/>
                        <a:ea typeface="Times New Roman" panose="02020603050405020304" pitchFamily="18" charset="0"/>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itchFamily="18" charset="0"/>
                        </a:rPr>
                        <a:t>1,2</a:t>
                      </a:r>
                      <a:r>
                        <a:rPr lang="en-US" sz="1600" b="0" dirty="0">
                          <a:solidFill>
                            <a:srgbClr val="002060"/>
                          </a:solidFill>
                          <a:effectLst/>
                          <a:latin typeface="+mn-lt"/>
                          <a:cs typeface="Times New Roman" pitchFamily="18" charset="0"/>
                        </a:rPr>
                        <a:t>9</a:t>
                      </a:r>
                      <a:r>
                        <a:rPr lang="ru-RU" sz="1600" b="0" dirty="0">
                          <a:solidFill>
                            <a:srgbClr val="002060"/>
                          </a:solidFill>
                          <a:effectLst/>
                          <a:latin typeface="+mn-lt"/>
                          <a:cs typeface="Times New Roman" pitchFamily="18" charset="0"/>
                        </a:rPr>
                        <a:t> - 1,6</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436421717"/>
                  </a:ext>
                </a:extLst>
              </a:tr>
              <a:tr h="160655">
                <a:tc>
                  <a:txBody>
                    <a:bodyPr/>
                    <a:lstStyle/>
                    <a:p>
                      <a:pPr>
                        <a:lnSpc>
                          <a:spcPct val="107000"/>
                        </a:lnSpc>
                        <a:spcAft>
                          <a:spcPts val="0"/>
                        </a:spcAft>
                      </a:pPr>
                      <a:r>
                        <a:rPr lang="en-US" sz="1600" b="0" dirty="0">
                          <a:solidFill>
                            <a:srgbClr val="002060"/>
                          </a:solidFill>
                          <a:effectLst/>
                          <a:latin typeface="+mn-lt"/>
                          <a:cs typeface="Times New Roman" pitchFamily="18" charset="0"/>
                        </a:rPr>
                        <a:t>The final radius of acceleration, m</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itchFamily="18" charset="0"/>
                        </a:rPr>
                        <a:t>1,8</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2056899869"/>
                  </a:ext>
                </a:extLst>
              </a:tr>
              <a:tr h="160655">
                <a:tc>
                  <a:txBody>
                    <a:bodyPr/>
                    <a:lstStyle/>
                    <a:p>
                      <a:pPr marL="0" marR="0" indent="0" algn="l" defTabSz="914077" rtl="0" eaLnBrk="1" fontAlgn="auto" latinLnBrk="0" hangingPunct="1">
                        <a:lnSpc>
                          <a:spcPct val="107000"/>
                        </a:lnSpc>
                        <a:spcBef>
                          <a:spcPts val="0"/>
                        </a:spcBef>
                        <a:spcAft>
                          <a:spcPts val="0"/>
                        </a:spcAft>
                        <a:buClrTx/>
                        <a:buSzTx/>
                        <a:buFontTx/>
                        <a:buNone/>
                        <a:tabLst/>
                        <a:defRPr/>
                      </a:pPr>
                      <a:r>
                        <a:rPr lang="en-US" sz="1600" b="0" dirty="0">
                          <a:solidFill>
                            <a:srgbClr val="002060"/>
                          </a:solidFill>
                          <a:effectLst/>
                          <a:latin typeface="+mn-lt"/>
                          <a:cs typeface="Times New Roman" pitchFamily="18" charset="0"/>
                        </a:rPr>
                        <a:t>Sector angle, maximum, </a:t>
                      </a:r>
                      <a:r>
                        <a:rPr lang="en-US" sz="1600" b="0" baseline="30000" dirty="0">
                          <a:solidFill>
                            <a:srgbClr val="002060"/>
                          </a:solidFill>
                          <a:effectLst/>
                          <a:latin typeface="+mn-lt"/>
                          <a:cs typeface="Times New Roman" pitchFamily="18" charset="0"/>
                        </a:rPr>
                        <a:t>0</a:t>
                      </a:r>
                      <a:endParaRPr lang="ru-RU" sz="1600" b="0" baseline="3000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itchFamily="18" charset="0"/>
                        </a:rPr>
                        <a:t>51    </a:t>
                      </a:r>
                      <a:endParaRPr lang="ru-RU" sz="1600" b="0" dirty="0">
                        <a:solidFill>
                          <a:srgbClr val="002060"/>
                        </a:solidFill>
                        <a:effectLst/>
                        <a:latin typeface="+mn-lt"/>
                        <a:ea typeface="Calibri" panose="020F0502020204030204" pitchFamily="34" charset="0"/>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859696333"/>
                  </a:ext>
                </a:extLst>
              </a:tr>
              <a:tr h="160655">
                <a:tc>
                  <a:txBody>
                    <a:bodyPr/>
                    <a:lstStyle/>
                    <a:p>
                      <a:pPr>
                        <a:lnSpc>
                          <a:spcPct val="107000"/>
                        </a:lnSpc>
                        <a:spcAft>
                          <a:spcPts val="0"/>
                        </a:spcAft>
                      </a:pPr>
                      <a:r>
                        <a:rPr lang="en-US" sz="1600" b="0" dirty="0">
                          <a:solidFill>
                            <a:srgbClr val="002060"/>
                          </a:solidFill>
                          <a:effectLst/>
                          <a:latin typeface="+mn-lt"/>
                          <a:cs typeface="Times New Roman" panose="02020603050405020304" pitchFamily="18" charset="0"/>
                        </a:rPr>
                        <a:t>Maximum induction in the hill, T</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anose="02020603050405020304" pitchFamily="18" charset="0"/>
                        </a:rPr>
                        <a:t>2,15</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327024309"/>
                  </a:ext>
                </a:extLst>
              </a:tr>
              <a:tr h="160655">
                <a:tc>
                  <a:txBody>
                    <a:bodyPr/>
                    <a:lstStyle/>
                    <a:p>
                      <a:pPr>
                        <a:lnSpc>
                          <a:spcPct val="107000"/>
                        </a:lnSpc>
                        <a:spcAft>
                          <a:spcPts val="0"/>
                        </a:spcAft>
                      </a:pPr>
                      <a:r>
                        <a:rPr lang="en-US" sz="1600" b="0" dirty="0">
                          <a:solidFill>
                            <a:srgbClr val="002060"/>
                          </a:solidFill>
                          <a:effectLst/>
                          <a:latin typeface="+mn-lt"/>
                          <a:cs typeface="Times New Roman" panose="02020603050405020304" pitchFamily="18" charset="0"/>
                        </a:rPr>
                        <a:t>Mass</a:t>
                      </a:r>
                      <a:r>
                        <a:rPr lang="ru-RU" sz="1600" b="0" dirty="0">
                          <a:solidFill>
                            <a:srgbClr val="002060"/>
                          </a:solidFill>
                          <a:effectLst/>
                          <a:latin typeface="+mn-lt"/>
                          <a:cs typeface="Times New Roman" panose="02020603050405020304" pitchFamily="18" charset="0"/>
                        </a:rPr>
                        <a:t> </a:t>
                      </a:r>
                      <a:r>
                        <a:rPr lang="en-US" sz="1600" b="0" dirty="0">
                          <a:solidFill>
                            <a:srgbClr val="002060"/>
                          </a:solidFill>
                          <a:effectLst/>
                          <a:latin typeface="+mn-lt"/>
                          <a:cs typeface="Times New Roman" panose="02020603050405020304" pitchFamily="18" charset="0"/>
                        </a:rPr>
                        <a:t>Fe/Cu</a:t>
                      </a:r>
                      <a:r>
                        <a:rPr lang="ru-RU" sz="1600" b="0" dirty="0">
                          <a:solidFill>
                            <a:srgbClr val="002060"/>
                          </a:solidFill>
                          <a:effectLst/>
                          <a:latin typeface="+mn-lt"/>
                          <a:cs typeface="Times New Roman" panose="02020603050405020304" pitchFamily="18" charset="0"/>
                        </a:rPr>
                        <a:t>, </a:t>
                      </a:r>
                      <a:r>
                        <a:rPr lang="en-US" sz="1600" b="0" dirty="0">
                          <a:solidFill>
                            <a:srgbClr val="002060"/>
                          </a:solidFill>
                          <a:effectLst/>
                          <a:latin typeface="+mn-lt"/>
                          <a:cs typeface="Times New Roman" panose="02020603050405020304" pitchFamily="18" charset="0"/>
                        </a:rPr>
                        <a:t>t</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anose="02020603050405020304" pitchFamily="18" charset="0"/>
                        </a:rPr>
                        <a:t>870/72</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446408209"/>
                  </a:ext>
                </a:extLst>
              </a:tr>
              <a:tr h="160655">
                <a:tc>
                  <a:txBody>
                    <a:bodyPr/>
                    <a:lstStyle/>
                    <a:p>
                      <a:pPr>
                        <a:lnSpc>
                          <a:spcPct val="107000"/>
                        </a:lnSpc>
                        <a:spcAft>
                          <a:spcPts val="0"/>
                        </a:spcAft>
                      </a:pPr>
                      <a:r>
                        <a:rPr lang="en-US" sz="1600" b="0" dirty="0">
                          <a:solidFill>
                            <a:srgbClr val="002060"/>
                          </a:solidFill>
                          <a:effectLst/>
                          <a:latin typeface="+mn-lt"/>
                          <a:cs typeface="Times New Roman" panose="02020603050405020304" pitchFamily="18" charset="0"/>
                        </a:rPr>
                        <a:t>Power supply capacity, kW</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ru-RU" sz="1600" b="0" dirty="0">
                          <a:solidFill>
                            <a:srgbClr val="002060"/>
                          </a:solidFill>
                          <a:effectLst/>
                          <a:latin typeface="+mn-lt"/>
                          <a:cs typeface="Times New Roman" panose="02020603050405020304" pitchFamily="18" charset="0"/>
                        </a:rPr>
                        <a:t>262</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540613392"/>
                  </a:ext>
                </a:extLst>
              </a:tr>
              <a:tr h="140732">
                <a:tc>
                  <a:txBody>
                    <a:bodyPr/>
                    <a:lstStyle/>
                    <a:p>
                      <a:pPr>
                        <a:lnSpc>
                          <a:spcPct val="107000"/>
                        </a:lnSpc>
                        <a:spcAft>
                          <a:spcPts val="0"/>
                        </a:spcAft>
                      </a:pPr>
                      <a:r>
                        <a:rPr lang="en-US" sz="1600" b="0" dirty="0">
                          <a:solidFill>
                            <a:srgbClr val="002060"/>
                          </a:solidFill>
                          <a:effectLst/>
                          <a:latin typeface="+mn-lt"/>
                          <a:cs typeface="Times New Roman" panose="02020603050405020304" pitchFamily="18" charset="0"/>
                        </a:rPr>
                        <a:t>Correction coils</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r>
                        <a:rPr lang="en-US" sz="1600" b="0" dirty="0">
                          <a:solidFill>
                            <a:srgbClr val="002060"/>
                          </a:solidFill>
                          <a:effectLst/>
                          <a:latin typeface="+mn-lt"/>
                          <a:cs typeface="Times New Roman" panose="02020603050405020304" pitchFamily="18" charset="0"/>
                        </a:rPr>
                        <a:t>radial, </a:t>
                      </a:r>
                      <a:r>
                        <a:rPr lang="en-US" sz="1600" b="0" dirty="0" err="1">
                          <a:solidFill>
                            <a:srgbClr val="002060"/>
                          </a:solidFill>
                          <a:effectLst/>
                          <a:latin typeface="+mn-lt"/>
                          <a:cs typeface="Times New Roman" panose="02020603050405020304" pitchFamily="18" charset="0"/>
                        </a:rPr>
                        <a:t>azimuthal</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396470939"/>
                  </a:ext>
                </a:extLst>
              </a:tr>
              <a:tr h="140732">
                <a:tc>
                  <a:txBody>
                    <a:bodyPr/>
                    <a:lstStyle/>
                    <a:p>
                      <a:pPr marL="0" marR="0" lvl="0" indent="0" algn="l" defTabSz="914077" rtl="0" eaLnBrk="1" fontAlgn="auto" latinLnBrk="0" hangingPunct="1">
                        <a:lnSpc>
                          <a:spcPct val="107000"/>
                        </a:lnSpc>
                        <a:spcBef>
                          <a:spcPts val="0"/>
                        </a:spcBef>
                        <a:spcAft>
                          <a:spcPts val="0"/>
                        </a:spcAft>
                        <a:buClrTx/>
                        <a:buSzTx/>
                        <a:buFontTx/>
                        <a:buNone/>
                        <a:tabLst/>
                        <a:defRPr/>
                      </a:pPr>
                      <a:r>
                        <a:rPr kumimoji="0" lang="en-US" sz="1600" b="0" i="1" u="none" strike="noStrike" cap="none" normalizeH="0" baseline="0" dirty="0">
                          <a:ln>
                            <a:noFill/>
                          </a:ln>
                          <a:solidFill>
                            <a:srgbClr val="002060"/>
                          </a:solidFill>
                          <a:effectLst/>
                          <a:latin typeface="+mn-lt"/>
                          <a:cs typeface="Times New Roman" pitchFamily="18" charset="0"/>
                        </a:rPr>
                        <a:t>Output system</a:t>
                      </a:r>
                      <a:endParaRPr kumimoji="0" lang="ru-RU" sz="1600" b="0" i="1" u="none" strike="noStrike" cap="none" normalizeH="0" baseline="0" dirty="0">
                        <a:ln>
                          <a:noFill/>
                        </a:ln>
                        <a:solidFill>
                          <a:srgbClr val="002060"/>
                        </a:solidFill>
                        <a:effectLst/>
                        <a:latin typeface="+mn-lt"/>
                        <a:cs typeface="Times New Roman" pitchFamily="18" charset="0"/>
                      </a:endParaRPr>
                    </a:p>
                  </a:txBody>
                  <a:tcPr marL="52705" marR="52705" marT="9525" marB="0">
                    <a:solidFill>
                      <a:schemeClr val="accent3">
                        <a:lumMod val="20000"/>
                        <a:lumOff val="80000"/>
                      </a:schemeClr>
                    </a:solidFill>
                  </a:tcPr>
                </a:tc>
                <a:tc>
                  <a:txBody>
                    <a:bodyPr/>
                    <a:lstStyle/>
                    <a:p>
                      <a:pPr algn="ctr">
                        <a:lnSpc>
                          <a:spcPct val="107000"/>
                        </a:lnSpc>
                        <a:spcAft>
                          <a:spcPts val="0"/>
                        </a:spcAft>
                      </a:pP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0013"/>
                  </a:ext>
                </a:extLst>
              </a:tr>
              <a:tr h="140732">
                <a:tc>
                  <a:txBody>
                    <a:bodyPr/>
                    <a:lstStyle/>
                    <a:p>
                      <a:pPr>
                        <a:lnSpc>
                          <a:spcPct val="107000"/>
                        </a:lnSpc>
                        <a:spcAft>
                          <a:spcPts val="0"/>
                        </a:spcAft>
                      </a:pPr>
                      <a:r>
                        <a:rPr lang="en-US" sz="1600" b="0" dirty="0">
                          <a:solidFill>
                            <a:srgbClr val="002060"/>
                          </a:solidFill>
                          <a:effectLst/>
                          <a:latin typeface="+mn-lt"/>
                          <a:ea typeface="Calibri" panose="020F0502020204030204" pitchFamily="34" charset="0"/>
                          <a:cs typeface="Times New Roman" panose="02020603050405020304" pitchFamily="18" charset="0"/>
                        </a:rPr>
                        <a:t>Output devices</a:t>
                      </a:r>
                      <a:endParaRPr lang="ru-RU" sz="1600" b="0" dirty="0">
                        <a:solidFill>
                          <a:srgbClr val="002060"/>
                        </a:solidFill>
                        <a:effectLst/>
                        <a:latin typeface="+mn-lt"/>
                        <a:ea typeface="Calibri" panose="020F0502020204030204" pitchFamily="34" charset="0"/>
                        <a:cs typeface="Times New Roman" panose="02020603050405020304" pitchFamily="18" charset="0"/>
                      </a:endParaRPr>
                    </a:p>
                  </a:txBody>
                  <a:tcPr marL="52705" marR="52705" marT="9525" marB="0">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600" b="0" i="0" u="none" strike="noStrike" cap="none" normalizeH="0" baseline="0" dirty="0" err="1">
                          <a:ln>
                            <a:noFill/>
                          </a:ln>
                          <a:solidFill>
                            <a:srgbClr val="002060"/>
                          </a:solidFill>
                          <a:effectLst/>
                          <a:latin typeface="+mn-lt"/>
                          <a:cs typeface="Times New Roman" pitchFamily="18" charset="0"/>
                        </a:rPr>
                        <a:t>Electrost</a:t>
                      </a:r>
                      <a:r>
                        <a:rPr kumimoji="0" lang="en-US" sz="1600" b="0" i="0" u="none" strike="noStrike" cap="none" normalizeH="0" baseline="0" dirty="0">
                          <a:ln>
                            <a:noFill/>
                          </a:ln>
                          <a:solidFill>
                            <a:srgbClr val="002060"/>
                          </a:solidFill>
                          <a:effectLst/>
                          <a:latin typeface="+mn-lt"/>
                          <a:cs typeface="Times New Roman" pitchFamily="18" charset="0"/>
                        </a:rPr>
                        <a:t>. deflector + magnetic channel</a:t>
                      </a:r>
                      <a:endParaRPr kumimoji="0" lang="ru-RU" sz="1600" b="0" i="0" u="none" strike="noStrike" cap="none" normalizeH="0" baseline="0" dirty="0">
                        <a:ln>
                          <a:noFill/>
                        </a:ln>
                        <a:solidFill>
                          <a:srgbClr val="002060"/>
                        </a:solidFill>
                        <a:effectLst/>
                        <a:latin typeface="+mn-lt"/>
                        <a:cs typeface="Times New Roman" pitchFamily="18" charset="0"/>
                      </a:endParaRPr>
                    </a:p>
                  </a:txBody>
                  <a:tcPr marL="52705" marR="52705" marT="9525" marB="0">
                    <a:solidFill>
                      <a:schemeClr val="accent3">
                        <a:lumMod val="20000"/>
                        <a:lumOff val="80000"/>
                      </a:schemeClr>
                    </a:solidFill>
                  </a:tcPr>
                </a:tc>
                <a:extLst>
                  <a:ext uri="{0D108BD9-81ED-4DB2-BD59-A6C34878D82A}">
                    <a16:rowId xmlns:a16="http://schemas.microsoft.com/office/drawing/2014/main" val="10014"/>
                  </a:ext>
                </a:extLst>
              </a:tr>
            </a:tbl>
          </a:graphicData>
        </a:graphic>
      </p:graphicFrame>
      <p:pic>
        <p:nvPicPr>
          <p:cNvPr id="13" name="Рисунок 12">
            <a:extLst>
              <a:ext uri="{FF2B5EF4-FFF2-40B4-BE49-F238E27FC236}">
                <a16:creationId xmlns:a16="http://schemas.microsoft.com/office/drawing/2014/main" id="{D39AB7FB-DB41-4088-AEA0-C88FA3C24027}"/>
              </a:ext>
            </a:extLst>
          </p:cNvPr>
          <p:cNvPicPr>
            <a:picLocks noChangeAspect="1"/>
          </p:cNvPicPr>
          <p:nvPr/>
        </p:nvPicPr>
        <p:blipFill>
          <a:blip r:embed="rId3" cstate="print"/>
          <a:stretch>
            <a:fillRect/>
          </a:stretch>
        </p:blipFill>
        <p:spPr>
          <a:xfrm>
            <a:off x="555317" y="1739070"/>
            <a:ext cx="5008726" cy="3761896"/>
          </a:xfrm>
          <a:prstGeom prst="rect">
            <a:avLst/>
          </a:prstGeom>
        </p:spPr>
      </p:pic>
    </p:spTree>
    <p:extLst>
      <p:ext uri="{BB962C8B-B14F-4D97-AF65-F5344CB8AC3E}">
        <p14:creationId xmlns:p14="http://schemas.microsoft.com/office/powerpoint/2010/main" val="44711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530" y="175687"/>
            <a:ext cx="8613909" cy="907084"/>
          </a:xfrm>
        </p:spPr>
        <p:txBody>
          <a:bodyPr/>
          <a:lstStyle/>
          <a:p>
            <a:pPr algn="ctr"/>
            <a:r>
              <a:rPr lang="en-US" dirty="0">
                <a:solidFill>
                  <a:srgbClr val="0070C0"/>
                </a:solidFill>
                <a:cs typeface="Times New Roman" pitchFamily="18" charset="0"/>
              </a:rPr>
              <a:t>Correcting magnet coils</a:t>
            </a:r>
            <a:endParaRPr lang="ru-RU" dirty="0">
              <a:solidFill>
                <a:srgbClr val="0070C0"/>
              </a:solidFill>
              <a:cs typeface="Times New Roman" pitchFamily="18" charset="0"/>
            </a:endParaRPr>
          </a:p>
        </p:txBody>
      </p:sp>
      <p:sp>
        <p:nvSpPr>
          <p:cNvPr id="3" name="Номер слайда 2"/>
          <p:cNvSpPr>
            <a:spLocks noGrp="1"/>
          </p:cNvSpPr>
          <p:nvPr>
            <p:ph type="sldNum" sz="quarter" idx="10"/>
          </p:nvPr>
        </p:nvSpPr>
        <p:spPr bwMode="auto">
          <a:xfrm>
            <a:off x="11053300"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CBD45AB8-CF15-426B-BFA9-DD8308E178D4}" type="slidenum">
              <a:rPr lang="ru-RU" smtClean="0"/>
              <a:pPr>
                <a:defRPr/>
              </a:pPr>
              <a:t>8</a:t>
            </a:fld>
            <a:endParaRPr lang="ru-RU" dirty="0"/>
          </a:p>
        </p:txBody>
      </p:sp>
      <p:pic>
        <p:nvPicPr>
          <p:cNvPr id="43010" name="Рисунок 1"/>
          <p:cNvPicPr>
            <a:picLocks noChangeAspect="1" noChangeArrowheads="1"/>
          </p:cNvPicPr>
          <p:nvPr/>
        </p:nvPicPr>
        <p:blipFill>
          <a:blip r:embed="rId2" cstate="print"/>
          <a:srcRect/>
          <a:stretch>
            <a:fillRect/>
          </a:stretch>
        </p:blipFill>
        <p:spPr bwMode="auto">
          <a:xfrm>
            <a:off x="6352789" y="2852922"/>
            <a:ext cx="4196398" cy="2436763"/>
          </a:xfrm>
          <a:prstGeom prst="rect">
            <a:avLst/>
          </a:prstGeom>
          <a:noFill/>
          <a:ln w="9525">
            <a:noFill/>
            <a:miter lim="800000"/>
            <a:headEnd/>
            <a:tailEnd/>
          </a:ln>
        </p:spPr>
      </p:pic>
      <p:pic>
        <p:nvPicPr>
          <p:cNvPr id="105474" name="Рисунок 12">
            <a:extLst>
              <a:ext uri="{FF2B5EF4-FFF2-40B4-BE49-F238E27FC236}">
                <a16:creationId xmlns:a16="http://schemas.microsoft.com/office/drawing/2014/main" id="{83006996-54BD-4B9F-9E24-51CFA01318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077" y="2564378"/>
            <a:ext cx="4772462" cy="311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Таблица 14">
            <a:extLst>
              <a:ext uri="{FF2B5EF4-FFF2-40B4-BE49-F238E27FC236}">
                <a16:creationId xmlns:a16="http://schemas.microsoft.com/office/drawing/2014/main" id="{C464B20C-F7E7-4E0F-9C82-B0807EFA68EE}"/>
              </a:ext>
            </a:extLst>
          </p:cNvPr>
          <p:cNvGraphicFramePr>
            <a:graphicFrameLocks noGrp="1"/>
          </p:cNvGraphicFramePr>
          <p:nvPr/>
        </p:nvGraphicFramePr>
        <p:xfrm>
          <a:off x="1323528" y="1355565"/>
          <a:ext cx="8799567" cy="1112520"/>
        </p:xfrm>
        <a:graphic>
          <a:graphicData uri="http://schemas.openxmlformats.org/drawingml/2006/table">
            <a:tbl>
              <a:tblPr firstRow="1" bandRow="1">
                <a:tableStyleId>{5C22544A-7EE6-4342-B048-85BDC9FD1C3A}</a:tableStyleId>
              </a:tblPr>
              <a:tblGrid>
                <a:gridCol w="7173318">
                  <a:extLst>
                    <a:ext uri="{9D8B030D-6E8A-4147-A177-3AD203B41FA5}">
                      <a16:colId xmlns:a16="http://schemas.microsoft.com/office/drawing/2014/main" val="20000"/>
                    </a:ext>
                  </a:extLst>
                </a:gridCol>
                <a:gridCol w="1626249">
                  <a:extLst>
                    <a:ext uri="{9D8B030D-6E8A-4147-A177-3AD203B41FA5}">
                      <a16:colId xmlns:a16="http://schemas.microsoft.com/office/drawing/2014/main" val="20001"/>
                    </a:ext>
                  </a:extLst>
                </a:gridCol>
              </a:tblGrid>
              <a:tr h="370840">
                <a:tc>
                  <a:txBody>
                    <a:bodyPr/>
                    <a:lstStyle/>
                    <a:p>
                      <a:r>
                        <a:rPr lang="en-US" sz="1800" b="0" dirty="0">
                          <a:solidFill>
                            <a:srgbClr val="002060"/>
                          </a:solidFill>
                          <a:latin typeface="+mn-lt"/>
                          <a:cs typeface="Times New Roman" panose="02020603050405020304" pitchFamily="18" charset="0"/>
                        </a:rPr>
                        <a:t>Number of pairs of radial correction coils</a:t>
                      </a:r>
                      <a:endParaRPr lang="ru-RU" sz="1800" b="0" dirty="0">
                        <a:solidFill>
                          <a:srgbClr val="002060"/>
                        </a:solidFill>
                        <a:latin typeface="+mn-lt"/>
                        <a:cs typeface="Times New Roman" panose="02020603050405020304" pitchFamily="18" charset="0"/>
                      </a:endParaRPr>
                    </a:p>
                  </a:txBody>
                  <a:tcPr>
                    <a:solidFill>
                      <a:schemeClr val="accent3">
                        <a:lumMod val="20000"/>
                        <a:lumOff val="80000"/>
                      </a:schemeClr>
                    </a:solidFill>
                  </a:tcPr>
                </a:tc>
                <a:tc>
                  <a:txBody>
                    <a:bodyPr/>
                    <a:lstStyle/>
                    <a:p>
                      <a:pPr algn="ctr"/>
                      <a:r>
                        <a:rPr lang="ru-RU" sz="1800" b="0" dirty="0">
                          <a:solidFill>
                            <a:srgbClr val="002060"/>
                          </a:solidFill>
                          <a:latin typeface="+mn-lt"/>
                          <a:cs typeface="Times New Roman" panose="02020603050405020304" pitchFamily="18" charset="0"/>
                        </a:rPr>
                        <a:t>11</a:t>
                      </a:r>
                    </a:p>
                  </a:txBody>
                  <a:tcPr>
                    <a:solidFill>
                      <a:schemeClr val="accent3">
                        <a:lumMod val="20000"/>
                        <a:lumOff val="80000"/>
                      </a:schemeClr>
                    </a:solidFill>
                  </a:tcPr>
                </a:tc>
                <a:extLst>
                  <a:ext uri="{0D108BD9-81ED-4DB2-BD59-A6C34878D82A}">
                    <a16:rowId xmlns:a16="http://schemas.microsoft.com/office/drawing/2014/main" val="10000"/>
                  </a:ext>
                </a:extLst>
              </a:tr>
              <a:tr h="370840">
                <a:tc>
                  <a:txBody>
                    <a:bodyPr/>
                    <a:lstStyle/>
                    <a:p>
                      <a:pPr marL="0" marR="0" lvl="0" indent="0" algn="l" defTabSz="914077" rtl="0" eaLnBrk="1" fontAlgn="auto" latinLnBrk="0" hangingPunct="1">
                        <a:lnSpc>
                          <a:spcPct val="100000"/>
                        </a:lnSpc>
                        <a:spcBef>
                          <a:spcPts val="0"/>
                        </a:spcBef>
                        <a:spcAft>
                          <a:spcPts val="0"/>
                        </a:spcAft>
                        <a:buClrTx/>
                        <a:buSzTx/>
                        <a:buFontTx/>
                        <a:buNone/>
                        <a:tabLst/>
                        <a:defRPr/>
                      </a:pPr>
                      <a:r>
                        <a:rPr lang="en-US" sz="1800" b="0" dirty="0">
                          <a:solidFill>
                            <a:srgbClr val="002060"/>
                          </a:solidFill>
                          <a:latin typeface="+mn-lt"/>
                          <a:cs typeface="Times New Roman" panose="02020603050405020304" pitchFamily="18" charset="0"/>
                        </a:rPr>
                        <a:t>Number of pairs of azimuth correction coils</a:t>
                      </a:r>
                      <a:endParaRPr lang="ru-RU" sz="1800" b="0" dirty="0">
                        <a:solidFill>
                          <a:srgbClr val="002060"/>
                        </a:solidFill>
                        <a:latin typeface="+mn-lt"/>
                        <a:cs typeface="Times New Roman" panose="02020603050405020304" pitchFamily="18" charset="0"/>
                      </a:endParaRPr>
                    </a:p>
                  </a:txBody>
                  <a:tcPr>
                    <a:solidFill>
                      <a:schemeClr val="accent3">
                        <a:lumMod val="20000"/>
                        <a:lumOff val="80000"/>
                      </a:schemeClr>
                    </a:solidFill>
                  </a:tcPr>
                </a:tc>
                <a:tc>
                  <a:txBody>
                    <a:bodyPr/>
                    <a:lstStyle/>
                    <a:p>
                      <a:pPr algn="ctr"/>
                      <a:r>
                        <a:rPr lang="ru-RU" sz="1800" b="0" dirty="0">
                          <a:solidFill>
                            <a:srgbClr val="002060"/>
                          </a:solidFill>
                          <a:latin typeface="+mn-lt"/>
                          <a:cs typeface="Times New Roman" panose="02020603050405020304" pitchFamily="18" charset="0"/>
                        </a:rPr>
                        <a:t>8</a:t>
                      </a:r>
                    </a:p>
                  </a:txBody>
                  <a:tcP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lvl="0" indent="0" algn="l" defTabSz="914077" rtl="0" eaLnBrk="1" fontAlgn="auto" latinLnBrk="0" hangingPunct="1">
                        <a:lnSpc>
                          <a:spcPct val="100000"/>
                        </a:lnSpc>
                        <a:spcBef>
                          <a:spcPts val="0"/>
                        </a:spcBef>
                        <a:spcAft>
                          <a:spcPts val="0"/>
                        </a:spcAft>
                        <a:buClrTx/>
                        <a:buSzTx/>
                        <a:buFontTx/>
                        <a:buNone/>
                        <a:tabLst/>
                        <a:defRPr/>
                      </a:pPr>
                      <a:r>
                        <a:rPr lang="en-US" sz="1800" b="0" strike="noStrike" dirty="0">
                          <a:solidFill>
                            <a:srgbClr val="002060"/>
                          </a:solidFill>
                          <a:effectLst/>
                          <a:latin typeface="+mn-lt"/>
                          <a:cs typeface="Times New Roman" panose="02020603050405020304" pitchFamily="18" charset="0"/>
                        </a:rPr>
                        <a:t>Power consumption of the correction coils, kW, no more</a:t>
                      </a:r>
                      <a:endParaRPr lang="ru-RU" sz="1800" b="0" strike="noStrike" dirty="0">
                        <a:solidFill>
                          <a:srgbClr val="002060"/>
                        </a:solidFill>
                        <a:effectLst/>
                        <a:latin typeface="+mn-lt"/>
                        <a:ea typeface="Calibri" panose="020F0502020204030204" pitchFamily="34" charset="0"/>
                        <a:cs typeface="Times New Roman" panose="02020603050405020304" pitchFamily="18" charset="0"/>
                      </a:endParaRPr>
                    </a:p>
                  </a:txBody>
                  <a:tcPr>
                    <a:solidFill>
                      <a:schemeClr val="accent3">
                        <a:lumMod val="20000"/>
                        <a:lumOff val="80000"/>
                      </a:schemeClr>
                    </a:solidFill>
                  </a:tcPr>
                </a:tc>
                <a:tc>
                  <a:txBody>
                    <a:bodyPr/>
                    <a:lstStyle/>
                    <a:p>
                      <a:pPr algn="ctr"/>
                      <a:r>
                        <a:rPr lang="ru-RU" sz="1800" b="0" strike="noStrike" dirty="0">
                          <a:solidFill>
                            <a:srgbClr val="002060"/>
                          </a:solidFill>
                          <a:latin typeface="+mn-lt"/>
                          <a:cs typeface="Times New Roman" panose="02020603050405020304" pitchFamily="18" charset="0"/>
                        </a:rPr>
                        <a:t>20</a:t>
                      </a:r>
                    </a:p>
                  </a:txBody>
                  <a:tcP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17" name="TextBox 16"/>
          <p:cNvSpPr txBox="1"/>
          <p:nvPr/>
        </p:nvSpPr>
        <p:spPr>
          <a:xfrm>
            <a:off x="1323528" y="5674522"/>
            <a:ext cx="4344624" cy="584775"/>
          </a:xfrm>
          <a:prstGeom prst="rect">
            <a:avLst/>
          </a:prstGeom>
          <a:solidFill>
            <a:schemeClr val="accent3">
              <a:lumMod val="20000"/>
              <a:lumOff val="80000"/>
            </a:schemeClr>
          </a:solidFill>
        </p:spPr>
        <p:txBody>
          <a:bodyPr wrap="square" rtlCol="0">
            <a:spAutoFit/>
          </a:bodyPr>
          <a:lstStyle/>
          <a:p>
            <a:pPr algn="ctr"/>
            <a:r>
              <a:rPr lang="en-US" sz="1600" dirty="0">
                <a:solidFill>
                  <a:srgbClr val="002060"/>
                </a:solidFill>
                <a:ea typeface="Calibri" panose="020F0502020204030204" pitchFamily="34" charset="0"/>
              </a:rPr>
              <a:t>The location of the radial correction coils in the aluminum base under the sectors</a:t>
            </a:r>
            <a:endParaRPr lang="ru-RU" sz="1600" dirty="0">
              <a:solidFill>
                <a:srgbClr val="002060"/>
              </a:solidFill>
              <a:cs typeface="Times New Roman" panose="02020603050405020304" pitchFamily="18" charset="0"/>
            </a:endParaRPr>
          </a:p>
        </p:txBody>
      </p:sp>
      <p:sp>
        <p:nvSpPr>
          <p:cNvPr id="7" name="TextBox 6">
            <a:extLst>
              <a:ext uri="{FF2B5EF4-FFF2-40B4-BE49-F238E27FC236}">
                <a16:creationId xmlns:a16="http://schemas.microsoft.com/office/drawing/2014/main" id="{D8BE1E7D-8B58-405E-8C79-8FF47208C7B3}"/>
              </a:ext>
            </a:extLst>
          </p:cNvPr>
          <p:cNvSpPr txBox="1"/>
          <p:nvPr/>
        </p:nvSpPr>
        <p:spPr>
          <a:xfrm>
            <a:off x="7078338" y="5674522"/>
            <a:ext cx="3407352" cy="584775"/>
          </a:xfrm>
          <a:prstGeom prst="rect">
            <a:avLst/>
          </a:prstGeom>
          <a:solidFill>
            <a:schemeClr val="accent3">
              <a:lumMod val="20000"/>
              <a:lumOff val="80000"/>
            </a:schemeClr>
          </a:solidFill>
        </p:spPr>
        <p:txBody>
          <a:bodyPr wrap="square" rtlCol="0">
            <a:spAutoFit/>
          </a:bodyPr>
          <a:lstStyle/>
          <a:p>
            <a:pPr algn="ctr"/>
            <a:r>
              <a:rPr lang="en-US" sz="1600" dirty="0">
                <a:solidFill>
                  <a:srgbClr val="002060"/>
                </a:solidFill>
                <a:ea typeface="Calibri" panose="020F0502020204030204" pitchFamily="34" charset="0"/>
              </a:rPr>
              <a:t>Arrangement of azimuth correction coils</a:t>
            </a:r>
            <a:endParaRPr lang="ru-RU" sz="1600" dirty="0">
              <a:solidFill>
                <a:srgbClr val="002060"/>
              </a:solidFill>
            </a:endParaRPr>
          </a:p>
        </p:txBody>
      </p:sp>
    </p:spTree>
    <p:extLst>
      <p:ext uri="{BB962C8B-B14F-4D97-AF65-F5344CB8AC3E}">
        <p14:creationId xmlns:p14="http://schemas.microsoft.com/office/powerpoint/2010/main" val="246667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одержимое 2">
            <a:extLst>
              <a:ext uri="{FF2B5EF4-FFF2-40B4-BE49-F238E27FC236}">
                <a16:creationId xmlns:a16="http://schemas.microsoft.com/office/drawing/2014/main" id="{1AC75213-3D20-474F-B9CC-79D9CE0ED20D}"/>
              </a:ext>
            </a:extLst>
          </p:cNvPr>
          <p:cNvSpPr txBox="1">
            <a:spLocks/>
          </p:cNvSpPr>
          <p:nvPr/>
        </p:nvSpPr>
        <p:spPr bwMode="auto">
          <a:xfrm>
            <a:off x="367049" y="1332962"/>
            <a:ext cx="11165821" cy="1951525"/>
          </a:xfrm>
          <a:prstGeom prst="rect">
            <a:avLst/>
          </a:prstGeom>
          <a:solidFill>
            <a:schemeClr val="accent3">
              <a:lumMod val="20000"/>
              <a:lumOff val="80000"/>
            </a:schemeClr>
          </a:solidFill>
          <a:ln w="9525">
            <a:noFill/>
            <a:miter lim="800000"/>
            <a:headEnd/>
            <a:tailEnd/>
          </a:ln>
        </p:spPr>
        <p:txBody>
          <a:bodyPr vert="horz" wrap="square" lIns="0" tIns="0" rIns="0" bIns="0" numCol="1" anchor="t" anchorCtr="0" compatLnSpc="1">
            <a:prstTxWarp prst="textNoShape">
              <a:avLst/>
            </a:prstTxWarp>
          </a:bodyPr>
          <a:lstStyle/>
          <a:p>
            <a:pPr marL="180975" eaLnBrk="0" fontAlgn="base" hangingPunct="0">
              <a:lnSpc>
                <a:spcPct val="110000"/>
              </a:lnSpc>
              <a:defRPr/>
            </a:pPr>
            <a:r>
              <a:rPr lang="en-US" b="1" kern="0" dirty="0">
                <a:solidFill>
                  <a:srgbClr val="002060"/>
                </a:solidFill>
                <a:ea typeface="Times New Roman" pitchFamily="18" charset="0"/>
                <a:cs typeface="Times New Roman" pitchFamily="18" charset="0"/>
              </a:rPr>
              <a:t>The resonance system main parameters:</a:t>
            </a:r>
            <a:endParaRPr lang="ru-RU" b="1" kern="0" dirty="0">
              <a:solidFill>
                <a:srgbClr val="002060"/>
              </a:solidFill>
              <a:ea typeface="Times New Roman" pitchFamily="18" charset="0"/>
              <a:cs typeface="Times New Roman" pitchFamily="18" charset="0"/>
            </a:endParaRPr>
          </a:p>
          <a:p>
            <a:pPr marL="180975" eaLnBrk="0" fontAlgn="base" hangingPunct="0">
              <a:lnSpc>
                <a:spcPct val="110000"/>
              </a:lnSpc>
              <a:defRPr/>
            </a:pPr>
            <a:r>
              <a:rPr lang="en-US" kern="0" dirty="0">
                <a:solidFill>
                  <a:srgbClr val="002060"/>
                </a:solidFill>
                <a:cs typeface="Times New Roman" panose="02020603050405020304" pitchFamily="18" charset="0"/>
              </a:rPr>
              <a:t>The maximum amplitude of the RF voltage is 70 kV,</a:t>
            </a:r>
            <a:endParaRPr lang="ru-RU" kern="0" dirty="0">
              <a:solidFill>
                <a:srgbClr val="002060"/>
              </a:solidFill>
              <a:cs typeface="Times New Roman" panose="02020603050405020304" pitchFamily="18" charset="0"/>
            </a:endParaRPr>
          </a:p>
          <a:p>
            <a:pPr marL="180975" eaLnBrk="0" fontAlgn="base" hangingPunct="0">
              <a:lnSpc>
                <a:spcPct val="110000"/>
              </a:lnSpc>
              <a:defRPr/>
            </a:pPr>
            <a:r>
              <a:rPr lang="en-US" kern="0" dirty="0">
                <a:solidFill>
                  <a:srgbClr val="002060"/>
                </a:solidFill>
                <a:cs typeface="Times New Roman" panose="02020603050405020304" pitchFamily="18" charset="0"/>
              </a:rPr>
              <a:t>The operating frequency range is 13-20 </a:t>
            </a:r>
            <a:r>
              <a:rPr lang="en-US" kern="0" dirty="0" err="1">
                <a:solidFill>
                  <a:srgbClr val="002060"/>
                </a:solidFill>
                <a:cs typeface="Times New Roman" panose="02020603050405020304" pitchFamily="18" charset="0"/>
              </a:rPr>
              <a:t>MHz.</a:t>
            </a:r>
            <a:endParaRPr lang="ru-RU" kern="0" dirty="0">
              <a:solidFill>
                <a:srgbClr val="002060"/>
              </a:solidFill>
              <a:cs typeface="Times New Roman" panose="02020603050405020304" pitchFamily="18" charset="0"/>
            </a:endParaRPr>
          </a:p>
          <a:p>
            <a:pPr marL="180975" eaLnBrk="0" fontAlgn="base" hangingPunct="0">
              <a:lnSpc>
                <a:spcPct val="110000"/>
              </a:lnSpc>
              <a:defRPr/>
            </a:pPr>
            <a:r>
              <a:rPr lang="en-US" kern="0" dirty="0">
                <a:solidFill>
                  <a:srgbClr val="002060"/>
                </a:solidFill>
                <a:cs typeface="Times New Roman" panose="02020603050405020304" pitchFamily="18" charset="0"/>
              </a:rPr>
              <a:t>Operational frequency control is carried out by changing the gaps between the part of the rod and the single-link panels, which are equipped with contact nodes with ball contacts.</a:t>
            </a:r>
            <a:endParaRPr lang="ru-RU" kern="0" dirty="0">
              <a:solidFill>
                <a:srgbClr val="002060"/>
              </a:solidFill>
              <a:cs typeface="Times New Roman" panose="02020603050405020304" pitchFamily="18" charset="0"/>
            </a:endParaRPr>
          </a:p>
          <a:p>
            <a:pPr algn="just" eaLnBrk="0" fontAlgn="base" hangingPunct="0">
              <a:lnSpc>
                <a:spcPct val="110000"/>
              </a:lnSpc>
              <a:spcBef>
                <a:spcPct val="40000"/>
              </a:spcBef>
              <a:spcAft>
                <a:spcPct val="20000"/>
              </a:spcAft>
              <a:defRPr/>
            </a:pPr>
            <a:endParaRPr lang="ru-RU" sz="1600" kern="0" dirty="0">
              <a:solidFill>
                <a:srgbClr val="002060"/>
              </a:solidFill>
              <a:cs typeface="Times New Roman" panose="02020603050405020304" pitchFamily="18" charset="0"/>
            </a:endParaRPr>
          </a:p>
          <a:p>
            <a:pPr algn="just" eaLnBrk="0" fontAlgn="base" hangingPunct="0">
              <a:lnSpc>
                <a:spcPct val="110000"/>
              </a:lnSpc>
              <a:spcBef>
                <a:spcPct val="40000"/>
              </a:spcBef>
              <a:spcAft>
                <a:spcPct val="20000"/>
              </a:spcAft>
              <a:defRPr/>
            </a:pPr>
            <a:endParaRPr lang="ru-RU" sz="1600" kern="0" dirty="0">
              <a:solidFill>
                <a:srgbClr val="002060"/>
              </a:solidFill>
              <a:cs typeface="Times New Roman" panose="02020603050405020304" pitchFamily="18" charset="0"/>
            </a:endParaRPr>
          </a:p>
          <a:p>
            <a:pPr algn="just" eaLnBrk="0" fontAlgn="base" hangingPunct="0">
              <a:lnSpc>
                <a:spcPct val="110000"/>
              </a:lnSpc>
              <a:spcBef>
                <a:spcPct val="40000"/>
              </a:spcBef>
              <a:spcAft>
                <a:spcPct val="20000"/>
              </a:spcAft>
              <a:defRPr/>
            </a:pPr>
            <a:endParaRPr lang="ru-RU" sz="1600" kern="0" dirty="0">
              <a:solidFill>
                <a:srgbClr val="000000"/>
              </a:solidFill>
              <a:cs typeface="Times New Roman" panose="02020603050405020304" pitchFamily="18" charset="0"/>
            </a:endParaRPr>
          </a:p>
        </p:txBody>
      </p:sp>
      <p:sp>
        <p:nvSpPr>
          <p:cNvPr id="2" name="Заголовок 1"/>
          <p:cNvSpPr>
            <a:spLocks noGrp="1"/>
          </p:cNvSpPr>
          <p:nvPr>
            <p:ph type="title"/>
          </p:nvPr>
        </p:nvSpPr>
        <p:spPr>
          <a:xfrm>
            <a:off x="577325" y="174238"/>
            <a:ext cx="8613909" cy="907084"/>
          </a:xfrm>
        </p:spPr>
        <p:txBody>
          <a:bodyPr/>
          <a:lstStyle/>
          <a:p>
            <a:pPr algn="ctr"/>
            <a:r>
              <a:rPr lang="en-US" dirty="0">
                <a:solidFill>
                  <a:srgbClr val="0070C0"/>
                </a:solidFill>
                <a:cs typeface="Times New Roman" pitchFamily="18" charset="0"/>
              </a:rPr>
              <a:t>Resonance accelerating system of the cyclotron of multicharged ions </a:t>
            </a:r>
            <a:endParaRPr lang="ru-RU" dirty="0">
              <a:solidFill>
                <a:srgbClr val="0070C0"/>
              </a:solidFill>
            </a:endParaRPr>
          </a:p>
        </p:txBody>
      </p:sp>
      <p:sp>
        <p:nvSpPr>
          <p:cNvPr id="4" name="Номер слайда 3"/>
          <p:cNvSpPr>
            <a:spLocks noGrp="1"/>
          </p:cNvSpPr>
          <p:nvPr>
            <p:ph type="sldNum" sz="quarter" idx="10"/>
          </p:nvPr>
        </p:nvSpPr>
        <p:spPr bwMode="auto">
          <a:xfrm>
            <a:off x="11095245" y="6448426"/>
            <a:ext cx="627062" cy="377825"/>
          </a:xfrm>
          <a:prstGeom prst="rect">
            <a:avLst/>
          </a:prstGeom>
          <a:noFill/>
          <a:ln>
            <a:noFill/>
          </a:ln>
          <a:effectLst/>
        </p:spPr>
        <p:txBody>
          <a:bodyPr vert="horz" wrap="square" lIns="0" tIns="0" rIns="0" bIns="0" numCol="1" anchor="ctr" anchorCtr="1" compatLnSpc="1">
            <a:prstTxWarp prst="textNoShape">
              <a:avLst/>
            </a:prstTxWarp>
          </a:bodyPr>
          <a:lstStyle>
            <a:defPPr>
              <a:defRPr lang="ru-RU"/>
            </a:defPPr>
            <a:lvl1pPr algn="r" rtl="0" fontAlgn="base">
              <a:spcBef>
                <a:spcPct val="0"/>
              </a:spcBef>
              <a:spcAft>
                <a:spcPct val="0"/>
              </a:spcAft>
              <a:defRPr sz="2200" b="1" kern="1200">
                <a:solidFill>
                  <a:schemeClr val="hlink"/>
                </a:solidFill>
                <a:latin typeface="Arial" charset="0"/>
                <a:ea typeface="+mn-ea"/>
                <a:cs typeface="Arial" charset="0"/>
              </a:defRPr>
            </a:lvl1pPr>
            <a:lvl2pPr marL="457039" algn="l" rtl="0" fontAlgn="base">
              <a:spcBef>
                <a:spcPct val="0"/>
              </a:spcBef>
              <a:spcAft>
                <a:spcPct val="0"/>
              </a:spcAft>
              <a:defRPr kern="1200">
                <a:solidFill>
                  <a:schemeClr val="tx1"/>
                </a:solidFill>
                <a:latin typeface="Arial" charset="0"/>
                <a:ea typeface="+mn-ea"/>
                <a:cs typeface="Arial" charset="0"/>
              </a:defRPr>
            </a:lvl2pPr>
            <a:lvl3pPr marL="914077" algn="l" rtl="0" fontAlgn="base">
              <a:spcBef>
                <a:spcPct val="0"/>
              </a:spcBef>
              <a:spcAft>
                <a:spcPct val="0"/>
              </a:spcAft>
              <a:defRPr kern="1200">
                <a:solidFill>
                  <a:schemeClr val="tx1"/>
                </a:solidFill>
                <a:latin typeface="Arial" charset="0"/>
                <a:ea typeface="+mn-ea"/>
                <a:cs typeface="Arial" charset="0"/>
              </a:defRPr>
            </a:lvl3pPr>
            <a:lvl4pPr marL="1371116" algn="l" rtl="0" fontAlgn="base">
              <a:spcBef>
                <a:spcPct val="0"/>
              </a:spcBef>
              <a:spcAft>
                <a:spcPct val="0"/>
              </a:spcAft>
              <a:defRPr kern="1200">
                <a:solidFill>
                  <a:schemeClr val="tx1"/>
                </a:solidFill>
                <a:latin typeface="Arial" charset="0"/>
                <a:ea typeface="+mn-ea"/>
                <a:cs typeface="Arial" charset="0"/>
              </a:defRPr>
            </a:lvl4pPr>
            <a:lvl5pPr marL="1828155" algn="l" rtl="0" fontAlgn="base">
              <a:spcBef>
                <a:spcPct val="0"/>
              </a:spcBef>
              <a:spcAft>
                <a:spcPct val="0"/>
              </a:spcAft>
              <a:defRPr kern="1200">
                <a:solidFill>
                  <a:schemeClr val="tx1"/>
                </a:solidFill>
                <a:latin typeface="Arial" charset="0"/>
                <a:ea typeface="+mn-ea"/>
                <a:cs typeface="Arial" charset="0"/>
              </a:defRPr>
            </a:lvl5pPr>
            <a:lvl6pPr marL="2285192" algn="l" defTabSz="914077" rtl="0" eaLnBrk="1" latinLnBrk="0" hangingPunct="1">
              <a:defRPr kern="1200">
                <a:solidFill>
                  <a:schemeClr val="tx1"/>
                </a:solidFill>
                <a:latin typeface="Arial" charset="0"/>
                <a:ea typeface="+mn-ea"/>
                <a:cs typeface="Arial" charset="0"/>
              </a:defRPr>
            </a:lvl6pPr>
            <a:lvl7pPr marL="2742232" algn="l" defTabSz="914077" rtl="0" eaLnBrk="1" latinLnBrk="0" hangingPunct="1">
              <a:defRPr kern="1200">
                <a:solidFill>
                  <a:schemeClr val="tx1"/>
                </a:solidFill>
                <a:latin typeface="Arial" charset="0"/>
                <a:ea typeface="+mn-ea"/>
                <a:cs typeface="Arial" charset="0"/>
              </a:defRPr>
            </a:lvl7pPr>
            <a:lvl8pPr marL="3199271" algn="l" defTabSz="914077" rtl="0" eaLnBrk="1" latinLnBrk="0" hangingPunct="1">
              <a:defRPr kern="1200">
                <a:solidFill>
                  <a:schemeClr val="tx1"/>
                </a:solidFill>
                <a:latin typeface="Arial" charset="0"/>
                <a:ea typeface="+mn-ea"/>
                <a:cs typeface="Arial" charset="0"/>
              </a:defRPr>
            </a:lvl8pPr>
            <a:lvl9pPr marL="3656308" algn="l" defTabSz="914077" rtl="0" eaLnBrk="1" latinLnBrk="0" hangingPunct="1">
              <a:defRPr kern="1200">
                <a:solidFill>
                  <a:schemeClr val="tx1"/>
                </a:solidFill>
                <a:latin typeface="Arial" charset="0"/>
                <a:ea typeface="+mn-ea"/>
                <a:cs typeface="Arial" charset="0"/>
              </a:defRPr>
            </a:lvl9pPr>
          </a:lstStyle>
          <a:p>
            <a:pPr>
              <a:defRPr/>
            </a:pPr>
            <a:fld id="{35DA2B95-1064-4D8F-AEC2-753F38BAAA96}" type="slidenum">
              <a:rPr lang="ru-RU" smtClean="0"/>
              <a:pPr>
                <a:defRPr/>
              </a:pPr>
              <a:t>9</a:t>
            </a:fld>
            <a:endParaRPr lang="ru-RU" dirty="0"/>
          </a:p>
        </p:txBody>
      </p:sp>
      <p:pic>
        <p:nvPicPr>
          <p:cNvPr id="9" name="Рисунок 8">
            <a:extLst>
              <a:ext uri="{FF2B5EF4-FFF2-40B4-BE49-F238E27FC236}">
                <a16:creationId xmlns:a16="http://schemas.microsoft.com/office/drawing/2014/main" id="{8E458A6B-C0FE-40DF-B401-2830F56AF3CB}"/>
              </a:ext>
            </a:extLst>
          </p:cNvPr>
          <p:cNvPicPr>
            <a:picLocks noChangeAspect="1"/>
          </p:cNvPicPr>
          <p:nvPr/>
        </p:nvPicPr>
        <p:blipFill>
          <a:blip r:embed="rId2" cstate="print"/>
          <a:stretch>
            <a:fillRect/>
          </a:stretch>
        </p:blipFill>
        <p:spPr>
          <a:xfrm>
            <a:off x="1243949" y="3323954"/>
            <a:ext cx="3517679" cy="2520000"/>
          </a:xfrm>
          <a:prstGeom prst="rect">
            <a:avLst/>
          </a:prstGeom>
        </p:spPr>
      </p:pic>
      <p:pic>
        <p:nvPicPr>
          <p:cNvPr id="14" name="Рисунок 13">
            <a:extLst>
              <a:ext uri="{FF2B5EF4-FFF2-40B4-BE49-F238E27FC236}">
                <a16:creationId xmlns:a16="http://schemas.microsoft.com/office/drawing/2014/main" id="{6A4E449E-73D5-4E3B-B4DF-3761F30D55CB}"/>
              </a:ext>
            </a:extLst>
          </p:cNvPr>
          <p:cNvPicPr>
            <a:picLocks noChangeAspect="1"/>
          </p:cNvPicPr>
          <p:nvPr/>
        </p:nvPicPr>
        <p:blipFill>
          <a:blip r:embed="rId3" cstate="print"/>
          <a:stretch>
            <a:fillRect/>
          </a:stretch>
        </p:blipFill>
        <p:spPr>
          <a:xfrm>
            <a:off x="6140896" y="3323954"/>
            <a:ext cx="4101176" cy="2520000"/>
          </a:xfrm>
          <a:prstGeom prst="rect">
            <a:avLst/>
          </a:prstGeom>
        </p:spPr>
      </p:pic>
      <p:sp>
        <p:nvSpPr>
          <p:cNvPr id="16" name="TextBox 15">
            <a:extLst>
              <a:ext uri="{FF2B5EF4-FFF2-40B4-BE49-F238E27FC236}">
                <a16:creationId xmlns:a16="http://schemas.microsoft.com/office/drawing/2014/main" id="{F06DE8B0-02E7-40A9-8C39-8C901E6B63BC}"/>
              </a:ext>
            </a:extLst>
          </p:cNvPr>
          <p:cNvSpPr txBox="1"/>
          <p:nvPr/>
        </p:nvSpPr>
        <p:spPr>
          <a:xfrm>
            <a:off x="1286564" y="6019916"/>
            <a:ext cx="3472425" cy="338554"/>
          </a:xfrm>
          <a:prstGeom prst="rect">
            <a:avLst/>
          </a:prstGeom>
          <a:solidFill>
            <a:schemeClr val="accent3">
              <a:lumMod val="20000"/>
              <a:lumOff val="80000"/>
            </a:schemeClr>
          </a:solidFill>
        </p:spPr>
        <p:txBody>
          <a:bodyPr wrap="none" rtlCol="0">
            <a:spAutoFit/>
          </a:bodyPr>
          <a:lstStyle/>
          <a:p>
            <a:r>
              <a:rPr lang="en-US" sz="1600" dirty="0">
                <a:solidFill>
                  <a:srgbClr val="002060"/>
                </a:solidFill>
                <a:cs typeface="Times New Roman" panose="02020603050405020304" pitchFamily="18" charset="0"/>
              </a:rPr>
              <a:t>3D model of the resonance system</a:t>
            </a:r>
            <a:endParaRPr lang="ru-RU" sz="1600" dirty="0">
              <a:solidFill>
                <a:srgbClr val="002060"/>
              </a:solidFill>
              <a:cs typeface="Times New Roman" panose="02020603050405020304" pitchFamily="18" charset="0"/>
            </a:endParaRPr>
          </a:p>
        </p:txBody>
      </p:sp>
      <p:sp>
        <p:nvSpPr>
          <p:cNvPr id="18" name="TextBox 17">
            <a:extLst>
              <a:ext uri="{FF2B5EF4-FFF2-40B4-BE49-F238E27FC236}">
                <a16:creationId xmlns:a16="http://schemas.microsoft.com/office/drawing/2014/main" id="{53B35581-D4E0-471F-8845-67BB96E9CFDE}"/>
              </a:ext>
            </a:extLst>
          </p:cNvPr>
          <p:cNvSpPr txBox="1"/>
          <p:nvPr/>
        </p:nvSpPr>
        <p:spPr>
          <a:xfrm>
            <a:off x="5710388" y="6019916"/>
            <a:ext cx="4962192" cy="323165"/>
          </a:xfrm>
          <a:prstGeom prst="rect">
            <a:avLst/>
          </a:prstGeom>
          <a:solidFill>
            <a:schemeClr val="accent3">
              <a:lumMod val="20000"/>
              <a:lumOff val="80000"/>
            </a:schemeClr>
          </a:solidFill>
        </p:spPr>
        <p:txBody>
          <a:bodyPr wrap="none" rtlCol="0">
            <a:spAutoFit/>
          </a:bodyPr>
          <a:lstStyle/>
          <a:p>
            <a:r>
              <a:rPr lang="en-US" sz="1500" dirty="0">
                <a:solidFill>
                  <a:srgbClr val="002060"/>
                </a:solidFill>
                <a:cs typeface="Times New Roman" panose="02020603050405020304" pitchFamily="18" charset="0"/>
              </a:rPr>
              <a:t>3D model of an electromagnet with a resonance system</a:t>
            </a:r>
            <a:endParaRPr lang="ru-RU" sz="1500" dirty="0">
              <a:solidFill>
                <a:srgbClr val="002060"/>
              </a:solidFill>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2691</TotalTime>
  <Words>2489</Words>
  <Application>Microsoft Office PowerPoint</Application>
  <PresentationFormat>Широкоэкранный</PresentationFormat>
  <Paragraphs>533</Paragraphs>
  <Slides>26</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26</vt:i4>
      </vt:variant>
    </vt:vector>
  </HeadingPairs>
  <TitlesOfParts>
    <vt:vector size="35" baseType="lpstr">
      <vt:lpstr>Arial</vt:lpstr>
      <vt:lpstr>Arial Black</vt:lpstr>
      <vt:lpstr>Calibri</vt:lpstr>
      <vt:lpstr>Courier New</vt:lpstr>
      <vt:lpstr>Noto Sans CJK SC</vt:lpstr>
      <vt:lpstr>OpenSymbol</vt:lpstr>
      <vt:lpstr>Times New Roman</vt:lpstr>
      <vt:lpstr>Wingdings</vt:lpstr>
      <vt:lpstr>Тема Office</vt:lpstr>
      <vt:lpstr>CYCLOTRON OF MULTICHARGED IONS  Yu.K. Osina, A.A. Akimova, Yu.N. Gavrish, A.V. Galchuck, S.V. Grigorenko,  V.I. Grigoriev, M.L. Klopenkov, R.M. Klopenkov, L.E. Korolev, K.A. Kravchuck,  A.N. Kuzhlev, I.I. Mezhov, V.G. Mudrolyubov, K.E. Smirnov, Yu.I. Stogov,  S.S. Tsygankov, M.V. Usanova  JSC «NIIEFA», 196641, St. Petersburg, Russia </vt:lpstr>
      <vt:lpstr>Cyclotron of multicharged ions </vt:lpstr>
      <vt:lpstr>Technical requirements of the Customer</vt:lpstr>
      <vt:lpstr>The cyclotron of multicharged ions equipment composition</vt:lpstr>
      <vt:lpstr>Ions list for acceleration in the cyclotron of multicharged ions  </vt:lpstr>
      <vt:lpstr>Requirements for the magnetic structure</vt:lpstr>
      <vt:lpstr>The magnetic system of the cyclotron of multi-charged ions </vt:lpstr>
      <vt:lpstr>Correcting magnet coils</vt:lpstr>
      <vt:lpstr>Resonance accelerating system of the cyclotron of multicharged ions </vt:lpstr>
      <vt:lpstr>Central region</vt:lpstr>
      <vt:lpstr>High-frequency power supply system</vt:lpstr>
      <vt:lpstr>Vacuum chamber</vt:lpstr>
      <vt:lpstr>Upper girder lifting system</vt:lpstr>
      <vt:lpstr>Device for releasing a beam from a cyclotron</vt:lpstr>
      <vt:lpstr>Beam release</vt:lpstr>
      <vt:lpstr>External injection system</vt:lpstr>
      <vt:lpstr>External injection system</vt:lpstr>
      <vt:lpstr>14 GHz ECR source </vt:lpstr>
      <vt:lpstr>Source EBIS</vt:lpstr>
      <vt:lpstr>Beam forming and transportation system</vt:lpstr>
      <vt:lpstr>Electromagnetic elements of the beam formation and transportation system</vt:lpstr>
      <vt:lpstr>Sample irradiation system</vt:lpstr>
      <vt:lpstr>Automated control system of the multicharged ion cyclotron complex</vt:lpstr>
      <vt:lpstr>Automated control system</vt:lpstr>
      <vt:lpstr>Conclusion</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Зайцев Игорь Игоревич</dc:creator>
  <cp:lastModifiedBy>Осина Юлия Константиновна</cp:lastModifiedBy>
  <cp:revision>97</cp:revision>
  <cp:lastPrinted>2021-09-21T11:00:09Z</cp:lastPrinted>
  <dcterms:created xsi:type="dcterms:W3CDTF">2019-11-18T08:33:12Z</dcterms:created>
  <dcterms:modified xsi:type="dcterms:W3CDTF">2021-10-01T05:18:33Z</dcterms:modified>
</cp:coreProperties>
</file>