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p:cViewPr varScale="1">
        <p:scale>
          <a:sx n="76" d="100"/>
          <a:sy n="76" d="100"/>
        </p:scale>
        <p:origin x="126" y="7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F56C2-6337-4977-84E5-4F7C073B84BE}" type="datetimeFigureOut">
              <a:rPr lang="ru-RU" smtClean="0"/>
              <a:t>24.09.2021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253BA-739D-4BEE-8E06-79C9003DD47D}" type="slidenum">
              <a:rPr lang="ru-RU" smtClean="0"/>
              <a:t>‹#›</a:t>
            </a:fld>
            <a:endParaRPr lang="ru-RU"/>
          </a:p>
        </p:txBody>
      </p:sp>
    </p:spTree>
    <p:extLst>
      <p:ext uri="{BB962C8B-B14F-4D97-AF65-F5344CB8AC3E}">
        <p14:creationId xmlns:p14="http://schemas.microsoft.com/office/powerpoint/2010/main" val="270204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10</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11</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12</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13</a:t>
            </a:fld>
            <a:endParaRPr lang="ru-RU"/>
          </a:p>
        </p:txBody>
      </p:sp>
    </p:spTree>
    <p:extLst>
      <p:ext uri="{BB962C8B-B14F-4D97-AF65-F5344CB8AC3E}">
        <p14:creationId xmlns:p14="http://schemas.microsoft.com/office/powerpoint/2010/main" val="3351547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14</a:t>
            </a:fld>
            <a:endParaRPr lang="ru-RU"/>
          </a:p>
        </p:txBody>
      </p:sp>
    </p:spTree>
    <p:extLst>
      <p:ext uri="{BB962C8B-B14F-4D97-AF65-F5344CB8AC3E}">
        <p14:creationId xmlns:p14="http://schemas.microsoft.com/office/powerpoint/2010/main" val="171464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15</a:t>
            </a:fld>
            <a:endParaRPr lang="ru-RU"/>
          </a:p>
        </p:txBody>
      </p:sp>
    </p:spTree>
    <p:extLst>
      <p:ext uri="{BB962C8B-B14F-4D97-AF65-F5344CB8AC3E}">
        <p14:creationId xmlns:p14="http://schemas.microsoft.com/office/powerpoint/2010/main" val="238499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16</a:t>
            </a:fld>
            <a:endParaRPr lang="ru-RU"/>
          </a:p>
        </p:txBody>
      </p:sp>
    </p:spTree>
    <p:extLst>
      <p:ext uri="{BB962C8B-B14F-4D97-AF65-F5344CB8AC3E}">
        <p14:creationId xmlns:p14="http://schemas.microsoft.com/office/powerpoint/2010/main" val="2911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17</a:t>
            </a:fld>
            <a:endParaRPr lang="ru-RU"/>
          </a:p>
        </p:txBody>
      </p:sp>
    </p:spTree>
    <p:extLst>
      <p:ext uri="{BB962C8B-B14F-4D97-AF65-F5344CB8AC3E}">
        <p14:creationId xmlns:p14="http://schemas.microsoft.com/office/powerpoint/2010/main" val="112936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2</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3</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4</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5</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6</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7</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8</a:t>
            </a:fld>
            <a:endParaRPr lang="ru-RU"/>
          </a:p>
        </p:txBody>
      </p:sp>
    </p:spTree>
    <p:extLst>
      <p:ext uri="{BB962C8B-B14F-4D97-AF65-F5344CB8AC3E}">
        <p14:creationId xmlns:p14="http://schemas.microsoft.com/office/powerpoint/2010/main" val="410900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4A253BA-739D-4BEE-8E06-79C9003DD47D}" type="slidenum">
              <a:rPr lang="ru-RU" smtClean="0"/>
              <a:t>9</a:t>
            </a:fld>
            <a:endParaRPr lang="ru-RU"/>
          </a:p>
        </p:txBody>
      </p:sp>
    </p:spTree>
    <p:extLst>
      <p:ext uri="{BB962C8B-B14F-4D97-AF65-F5344CB8AC3E}">
        <p14:creationId xmlns:p14="http://schemas.microsoft.com/office/powerpoint/2010/main" val="4109008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E313F6-7DF1-4D33-902D-79B11BC66BA5}" type="datetimeFigureOut">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89159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E313F6-7DF1-4D33-902D-79B11BC66BA5}" type="datetimeFigureOut">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9354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E313F6-7DF1-4D33-902D-79B11BC66BA5}" type="datetimeFigureOut">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392904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E313F6-7DF1-4D33-902D-79B11BC66BA5}" type="datetimeFigureOut">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396401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E313F6-7DF1-4D33-902D-79B11BC66BA5}" type="datetimeFigureOut">
              <a:rPr lang="ru-RU" smtClean="0"/>
              <a:t>24.09.2021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38259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E313F6-7DF1-4D33-902D-79B11BC66BA5}" type="datetimeFigureOut">
              <a:rPr lang="ru-RU" smtClean="0"/>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42097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E313F6-7DF1-4D33-902D-79B11BC66BA5}" type="datetimeFigureOut">
              <a:rPr lang="ru-RU" smtClean="0"/>
              <a:t>24.09.2021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113841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E313F6-7DF1-4D33-902D-79B11BC66BA5}" type="datetimeFigureOut">
              <a:rPr lang="ru-RU" smtClean="0"/>
              <a:t>24.09.2021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243421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E313F6-7DF1-4D33-902D-79B11BC66BA5}" type="datetimeFigureOut">
              <a:rPr lang="ru-RU" smtClean="0"/>
              <a:t>24.09.2021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331174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0E313F6-7DF1-4D33-902D-79B11BC66BA5}" type="datetimeFigureOut">
              <a:rPr lang="ru-RU" smtClean="0"/>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209239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0E313F6-7DF1-4D33-902D-79B11BC66BA5}" type="datetimeFigureOut">
              <a:rPr lang="ru-RU" smtClean="0"/>
              <a:t>24.09.2021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11DD75-4946-4B50-9A44-63C4C8C64590}" type="slidenum">
              <a:rPr lang="ru-RU" smtClean="0"/>
              <a:t>‹#›</a:t>
            </a:fld>
            <a:endParaRPr lang="ru-RU"/>
          </a:p>
        </p:txBody>
      </p:sp>
    </p:spTree>
    <p:extLst>
      <p:ext uri="{BB962C8B-B14F-4D97-AF65-F5344CB8AC3E}">
        <p14:creationId xmlns:p14="http://schemas.microsoft.com/office/powerpoint/2010/main" val="138826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313F6-7DF1-4D33-902D-79B11BC66BA5}" type="datetimeFigureOut">
              <a:rPr lang="ru-RU" smtClean="0"/>
              <a:t>24.09.2021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1DD75-4946-4B50-9A44-63C4C8C64590}" type="slidenum">
              <a:rPr lang="ru-RU" smtClean="0"/>
              <a:t>‹#›</a:t>
            </a:fld>
            <a:endParaRPr lang="ru-RU"/>
          </a:p>
        </p:txBody>
      </p:sp>
    </p:spTree>
    <p:extLst>
      <p:ext uri="{BB962C8B-B14F-4D97-AF65-F5344CB8AC3E}">
        <p14:creationId xmlns:p14="http://schemas.microsoft.com/office/powerpoint/2010/main" val="179677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1.png"/><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887471"/>
            <a:ext cx="9144000" cy="2387600"/>
          </a:xfrm>
        </p:spPr>
        <p:txBody>
          <a:bodyPr>
            <a:normAutofit/>
          </a:bodyPr>
          <a:lstStyle/>
          <a:p>
            <a:r>
              <a:rPr lang="en-GB" sz="4800" b="1" dirty="0" smtClean="0">
                <a:latin typeface="+mn-lt"/>
              </a:rPr>
              <a:t>Simulation and Design of the Permanent Magnet </a:t>
            </a:r>
            <a:r>
              <a:rPr lang="en-GB" sz="4800" b="1" dirty="0" err="1" smtClean="0">
                <a:latin typeface="+mn-lt"/>
              </a:rPr>
              <a:t>Multipole</a:t>
            </a:r>
            <a:r>
              <a:rPr lang="en-GB" sz="4800" b="1" dirty="0" smtClean="0">
                <a:latin typeface="+mn-lt"/>
              </a:rPr>
              <a:t> for </a:t>
            </a:r>
            <a:r>
              <a:rPr lang="en-GB" sz="4800" b="1" dirty="0">
                <a:latin typeface="+mn-lt"/>
              </a:rPr>
              <a:t>DC140 </a:t>
            </a:r>
            <a:r>
              <a:rPr lang="en-US" sz="4800" b="1" dirty="0" smtClean="0">
                <a:latin typeface="+mn-lt"/>
              </a:rPr>
              <a:t>Cyclotron</a:t>
            </a:r>
            <a:endParaRPr lang="ru-RU" sz="4800" b="1" dirty="0">
              <a:latin typeface="+mn-lt"/>
            </a:endParaRPr>
          </a:p>
        </p:txBody>
      </p:sp>
      <p:sp>
        <p:nvSpPr>
          <p:cNvPr id="3" name="Подзаголовок 2"/>
          <p:cNvSpPr>
            <a:spLocks noGrp="1"/>
          </p:cNvSpPr>
          <p:nvPr>
            <p:ph type="subTitle" idx="1"/>
          </p:nvPr>
        </p:nvSpPr>
        <p:spPr>
          <a:xfrm>
            <a:off x="1524000" y="3627205"/>
            <a:ext cx="9144000" cy="1655762"/>
          </a:xfrm>
        </p:spPr>
        <p:txBody>
          <a:bodyPr>
            <a:noAutofit/>
          </a:bodyPr>
          <a:lstStyle/>
          <a:p>
            <a:pPr>
              <a:lnSpc>
                <a:spcPct val="120000"/>
              </a:lnSpc>
            </a:pPr>
            <a:r>
              <a:rPr lang="en-GB" sz="2000" dirty="0"/>
              <a:t>I. Rodin, A. </a:t>
            </a:r>
            <a:r>
              <a:rPr lang="en-GB" sz="2000" dirty="0" err="1"/>
              <a:t>Firsov</a:t>
            </a:r>
            <a:r>
              <a:rPr lang="en-GB" sz="2000" dirty="0"/>
              <a:t>, M. </a:t>
            </a:r>
            <a:r>
              <a:rPr lang="en-GB" sz="2000" dirty="0" err="1"/>
              <a:t>Kaparkova</a:t>
            </a:r>
            <a:r>
              <a:rPr lang="en-GB" sz="2000" dirty="0"/>
              <a:t>, V. </a:t>
            </a:r>
            <a:r>
              <a:rPr lang="en-GB" sz="2000" dirty="0" err="1"/>
              <a:t>Kukhtin</a:t>
            </a:r>
            <a:r>
              <a:rPr lang="en-GB" sz="2000" dirty="0"/>
              <a:t>, E. </a:t>
            </a:r>
            <a:r>
              <a:rPr lang="en-GB" sz="2000" dirty="0" err="1"/>
              <a:t>Lamzin</a:t>
            </a:r>
            <a:r>
              <a:rPr lang="en-GB" sz="2000" dirty="0"/>
              <a:t>, M. </a:t>
            </a:r>
            <a:r>
              <a:rPr lang="en-GB" sz="2000" dirty="0" err="1"/>
              <a:t>Larionov</a:t>
            </a:r>
            <a:r>
              <a:rPr lang="en-GB" sz="2000" dirty="0"/>
              <a:t>, A. Makarov, </a:t>
            </a:r>
            <a:br>
              <a:rPr lang="en-GB" sz="2000" dirty="0"/>
            </a:br>
            <a:r>
              <a:rPr lang="en-GB" sz="2000" dirty="0"/>
              <a:t>A. </a:t>
            </a:r>
            <a:r>
              <a:rPr lang="en-GB" sz="2000" dirty="0" err="1"/>
              <a:t>Nezhentzev</a:t>
            </a:r>
            <a:r>
              <a:rPr lang="en-GB" sz="2000" dirty="0"/>
              <a:t>, N. </a:t>
            </a:r>
            <a:r>
              <a:rPr lang="en-GB" sz="2000" dirty="0" err="1"/>
              <a:t>Shatil</a:t>
            </a:r>
            <a:r>
              <a:rPr lang="en-GB" sz="2000" dirty="0"/>
              <a:t>, S. </a:t>
            </a:r>
            <a:r>
              <a:rPr lang="en-GB" sz="2000" dirty="0" err="1"/>
              <a:t>Sytchevsky</a:t>
            </a:r>
            <a:r>
              <a:rPr lang="en-GB" sz="2000" dirty="0"/>
              <a:t>, JSC “NIIEFA”, St. Petersburg, Russia</a:t>
            </a:r>
            <a:endParaRPr lang="ru-RU" sz="2000" dirty="0" smtClean="0"/>
          </a:p>
          <a:p>
            <a:pPr>
              <a:lnSpc>
                <a:spcPct val="120000"/>
              </a:lnSpc>
            </a:pPr>
            <a:r>
              <a:rPr lang="en-GB" sz="2000" dirty="0"/>
              <a:t>G. </a:t>
            </a:r>
            <a:r>
              <a:rPr lang="en-GB" sz="2000" dirty="0" err="1"/>
              <a:t>Gulbekyan</a:t>
            </a:r>
            <a:r>
              <a:rPr lang="en-GB" sz="2000" dirty="0"/>
              <a:t>, I. </a:t>
            </a:r>
            <a:r>
              <a:rPr lang="en-GB" sz="2000" dirty="0" err="1"/>
              <a:t>Ivanenko</a:t>
            </a:r>
            <a:r>
              <a:rPr lang="en-GB" sz="2000" dirty="0"/>
              <a:t>, N. </a:t>
            </a:r>
            <a:r>
              <a:rPr lang="en-GB" sz="2000" dirty="0" err="1"/>
              <a:t>Kazarinov</a:t>
            </a:r>
            <a:r>
              <a:rPr lang="en-GB" sz="2000" dirty="0"/>
              <a:t>, I. </a:t>
            </a:r>
            <a:r>
              <a:rPr lang="en-GB" sz="2000" dirty="0" err="1"/>
              <a:t>Kalagin</a:t>
            </a:r>
            <a:r>
              <a:rPr lang="en-GB" sz="2000" dirty="0"/>
              <a:t>, N. </a:t>
            </a:r>
            <a:r>
              <a:rPr lang="en-US" sz="2000" dirty="0" err="1"/>
              <a:t>Osipov</a:t>
            </a:r>
            <a:r>
              <a:rPr lang="en-GB" sz="2000" dirty="0"/>
              <a:t>, </a:t>
            </a:r>
            <a:endParaRPr lang="en-GB" sz="2000" dirty="0" smtClean="0"/>
          </a:p>
          <a:p>
            <a:pPr>
              <a:lnSpc>
                <a:spcPct val="120000"/>
              </a:lnSpc>
              <a:spcBef>
                <a:spcPts val="0"/>
              </a:spcBef>
            </a:pPr>
            <a:r>
              <a:rPr lang="en-GB" sz="2000" dirty="0" err="1" smtClean="0"/>
              <a:t>Flerov</a:t>
            </a:r>
            <a:r>
              <a:rPr lang="en-GB" sz="2000" dirty="0" smtClean="0"/>
              <a:t> </a:t>
            </a:r>
            <a:r>
              <a:rPr lang="en-GB" sz="2000" dirty="0"/>
              <a:t>Laboratory, JINR, </a:t>
            </a:r>
            <a:r>
              <a:rPr lang="en-GB" sz="2000" dirty="0" err="1"/>
              <a:t>Dubna</a:t>
            </a:r>
            <a:r>
              <a:rPr lang="en-GB" sz="2000" dirty="0"/>
              <a:t>, Russia</a:t>
            </a:r>
            <a:endParaRPr lang="ru-RU" sz="2000" dirty="0" smtClean="0"/>
          </a:p>
          <a:p>
            <a:pPr>
              <a:lnSpc>
                <a:spcPct val="120000"/>
              </a:lnSpc>
            </a:pPr>
            <a:r>
              <a:rPr lang="en-GB" sz="2000" dirty="0"/>
              <a:t>N. </a:t>
            </a:r>
            <a:r>
              <a:rPr lang="en-GB" sz="2000" dirty="0" err="1"/>
              <a:t>Edamenko</a:t>
            </a:r>
            <a:r>
              <a:rPr lang="en-GB" sz="2000" dirty="0"/>
              <a:t>, D. </a:t>
            </a:r>
            <a:r>
              <a:rPr lang="en-US" sz="2000" dirty="0" err="1"/>
              <a:t>Ovsyannikov</a:t>
            </a:r>
            <a:r>
              <a:rPr lang="en-GB" sz="2000" dirty="0"/>
              <a:t>, </a:t>
            </a:r>
            <a:r>
              <a:rPr lang="en-US" sz="2000" dirty="0" err="1"/>
              <a:t>St.Petersburg</a:t>
            </a:r>
            <a:r>
              <a:rPr lang="en-US" sz="2000" dirty="0"/>
              <a:t> </a:t>
            </a:r>
            <a:r>
              <a:rPr lang="en-GB" sz="2000" dirty="0"/>
              <a:t>State </a:t>
            </a:r>
            <a:r>
              <a:rPr lang="en-US" sz="2000" dirty="0"/>
              <a:t>University, </a:t>
            </a:r>
            <a:r>
              <a:rPr lang="en-US" sz="2000" dirty="0" err="1"/>
              <a:t>St.Petersburg</a:t>
            </a:r>
            <a:r>
              <a:rPr lang="en-GB" sz="2000" dirty="0"/>
              <a:t>, Russia</a:t>
            </a:r>
            <a:endParaRPr lang="ru-RU"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XXVII </a:t>
            </a:r>
            <a:r>
              <a:rPr lang="en-US" sz="1400" dirty="0" smtClean="0">
                <a:latin typeface="Times New Roman" panose="02020603050405020304" pitchFamily="18" charset="0"/>
                <a:cs typeface="Times New Roman" panose="02020603050405020304" pitchFamily="18" charset="0"/>
              </a:rPr>
              <a:t>Russian Particle Accelerator Conference</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RuPAC-2021</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Alushta</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26 </a:t>
            </a:r>
            <a:r>
              <a:rPr lang="en-US" sz="1400" dirty="0" smtClean="0">
                <a:latin typeface="Times New Roman" panose="02020603050405020304" pitchFamily="18" charset="0"/>
                <a:cs typeface="Times New Roman" panose="02020603050405020304" pitchFamily="18" charset="0"/>
              </a:rPr>
              <a:t>September</a:t>
            </a: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2 </a:t>
            </a:r>
            <a:r>
              <a:rPr lang="en-US" sz="1400" dirty="0" smtClean="0">
                <a:latin typeface="Times New Roman" panose="02020603050405020304" pitchFamily="18" charset="0"/>
                <a:cs typeface="Times New Roman" panose="02020603050405020304" pitchFamily="18" charset="0"/>
              </a:rPr>
              <a:t>October</a:t>
            </a:r>
            <a:r>
              <a:rPr lang="ru-RU"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2021</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109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10</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GB" sz="2400" b="1" dirty="0"/>
              <a:t>PMQ optimization </a:t>
            </a:r>
            <a:r>
              <a:rPr lang="en-GB" sz="2400" b="1" dirty="0" smtClean="0"/>
              <a:t>using simplified </a:t>
            </a:r>
            <a:r>
              <a:rPr lang="en-GB" sz="2400" b="1" dirty="0"/>
              <a:t>2D model</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mc:Choice xmlns:a14="http://schemas.microsoft.com/office/drawing/2010/main" Requires="a14">
          <p:sp>
            <p:nvSpPr>
              <p:cNvPr id="3" name="TextBox 2"/>
              <p:cNvSpPr txBox="1"/>
              <p:nvPr/>
            </p:nvSpPr>
            <p:spPr>
              <a:xfrm>
                <a:off x="1191492" y="969818"/>
                <a:ext cx="9790544" cy="49771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PM</a:t>
                </a:r>
                <a:r>
                  <a:rPr lang="en-GB" dirty="0"/>
                  <a:t> rods </a:t>
                </a:r>
                <a:r>
                  <a:rPr lang="en-US" dirty="0" smtClean="0"/>
                  <a:t>are </a:t>
                </a:r>
                <a:r>
                  <a:rPr lang="en-US" dirty="0"/>
                  <a:t>positioned over the XY plane around the aperture</a:t>
                </a:r>
                <a:r>
                  <a:rPr lang="ru-RU" dirty="0" smtClean="0"/>
                  <a:t>.</a:t>
                </a:r>
                <a:endParaRPr lang="ru-RU" dirty="0"/>
              </a:p>
              <a:p>
                <a:pPr marL="285750" indent="-285750">
                  <a:spcAft>
                    <a:spcPts val="600"/>
                  </a:spcAft>
                  <a:buFont typeface="Arial" panose="020B0604020202020204" pitchFamily="34" charset="0"/>
                  <a:buChar char="•"/>
                </a:pPr>
                <a:r>
                  <a:rPr lang="en-US" dirty="0"/>
                  <a:t>Unknown components</a:t>
                </a:r>
                <a:r>
                  <a:rPr lang="en-GB" dirty="0"/>
                  <a:t> (</a:t>
                </a:r>
                <a:r>
                  <a:rPr lang="en-US" dirty="0"/>
                  <a:t>m</a:t>
                </a:r>
                <a:r>
                  <a:rPr lang="en-US" baseline="-25000" dirty="0"/>
                  <a:t>x</a:t>
                </a:r>
                <a:r>
                  <a:rPr lang="en-GB" dirty="0"/>
                  <a:t>, </a:t>
                </a:r>
                <a:r>
                  <a:rPr lang="en-US" dirty="0"/>
                  <a:t>m</a:t>
                </a:r>
                <a:r>
                  <a:rPr lang="en-US" baseline="-25000" dirty="0"/>
                  <a:t>y</a:t>
                </a:r>
                <a:r>
                  <a:rPr lang="en-GB" dirty="0"/>
                  <a:t>) </a:t>
                </a:r>
                <a:r>
                  <a:rPr lang="en-US" dirty="0"/>
                  <a:t>of the dipole magnetic moments form the vector of unknowns X</a:t>
                </a:r>
                <a:r>
                  <a:rPr lang="ru-RU" dirty="0" smtClean="0"/>
                  <a:t>.</a:t>
                </a:r>
                <a:endParaRPr lang="ru-RU" dirty="0"/>
              </a:p>
              <a:p>
                <a:pPr marL="285750" indent="-285750">
                  <a:spcAft>
                    <a:spcPts val="600"/>
                  </a:spcAft>
                  <a:buFont typeface="Arial" panose="020B0604020202020204" pitchFamily="34" charset="0"/>
                  <a:buChar char="•"/>
                </a:pPr>
                <a:r>
                  <a:rPr lang="en-US" dirty="0"/>
                  <a:t>Inside the working region a set of reference points is taken with a step </a:t>
                </a:r>
                <a:r>
                  <a:rPr lang="en-US" dirty="0" err="1"/>
                  <a:t>Δφ</a:t>
                </a:r>
                <a:r>
                  <a:rPr lang="en-US" dirty="0"/>
                  <a:t> </a:t>
                </a:r>
                <a:r>
                  <a:rPr lang="en-GB" dirty="0"/>
                  <a:t>=</a:t>
                </a:r>
                <a:r>
                  <a:rPr lang="en-US" dirty="0"/>
                  <a:t> </a:t>
                </a:r>
                <a:r>
                  <a:rPr lang="en-GB" dirty="0"/>
                  <a:t>1°</a:t>
                </a:r>
                <a:r>
                  <a:rPr lang="en-US" dirty="0"/>
                  <a:t> over the line </a:t>
                </a:r>
                <a:r>
                  <a:rPr lang="en-US" i="1" dirty="0"/>
                  <a:t>x</a:t>
                </a:r>
                <a:r>
                  <a:rPr lang="en-US" dirty="0"/>
                  <a:t> </a:t>
                </a:r>
                <a:r>
                  <a:rPr lang="en-GB" dirty="0"/>
                  <a:t>=</a:t>
                </a:r>
                <a:r>
                  <a:rPr lang="en-US" dirty="0"/>
                  <a:t> </a:t>
                </a:r>
                <a:r>
                  <a:rPr lang="en-US" i="1" dirty="0"/>
                  <a:t>a</a:t>
                </a:r>
                <a:r>
                  <a:rPr lang="en-US" i="1" baseline="-25000" dirty="0"/>
                  <a:t>x </a:t>
                </a:r>
                <a:r>
                  <a:rPr lang="en-US" dirty="0"/>
                  <a:t>cos</a:t>
                </a:r>
                <a:r>
                  <a:rPr lang="en-US" baseline="-25000" dirty="0"/>
                  <a:t> </a:t>
                </a:r>
                <a:r>
                  <a:rPr lang="en-US" i="1" dirty="0"/>
                  <a:t>φ</a:t>
                </a:r>
                <a:r>
                  <a:rPr lang="en-GB" dirty="0"/>
                  <a:t>, </a:t>
                </a:r>
                <a:r>
                  <a:rPr lang="en-US" i="1" dirty="0"/>
                  <a:t>y</a:t>
                </a:r>
                <a:r>
                  <a:rPr lang="en-US" dirty="0"/>
                  <a:t> </a:t>
                </a:r>
                <a:r>
                  <a:rPr lang="en-GB" dirty="0"/>
                  <a:t>=</a:t>
                </a:r>
                <a:r>
                  <a:rPr lang="en-US" dirty="0"/>
                  <a:t> </a:t>
                </a:r>
                <a:r>
                  <a:rPr lang="en-US" i="1" dirty="0"/>
                  <a:t>a</a:t>
                </a:r>
                <a:r>
                  <a:rPr lang="en-US" i="1" baseline="-25000" dirty="0"/>
                  <a:t>y </a:t>
                </a:r>
                <a:r>
                  <a:rPr lang="en-US" dirty="0"/>
                  <a:t>sin</a:t>
                </a:r>
                <a:r>
                  <a:rPr lang="en-US" baseline="-25000" dirty="0"/>
                  <a:t> </a:t>
                </a:r>
                <a:r>
                  <a:rPr lang="en-US" i="1" dirty="0"/>
                  <a:t>φ</a:t>
                </a:r>
                <a:r>
                  <a:rPr lang="en-GB" dirty="0"/>
                  <a:t>, 0</a:t>
                </a:r>
                <a:r>
                  <a:rPr lang="en-US" dirty="0"/>
                  <a:t> </a:t>
                </a:r>
                <a:r>
                  <a:rPr lang="en-GB" dirty="0"/>
                  <a:t>≤</a:t>
                </a:r>
                <a:r>
                  <a:rPr lang="en-US" dirty="0"/>
                  <a:t> </a:t>
                </a:r>
                <a:r>
                  <a:rPr lang="en-US" i="1" dirty="0"/>
                  <a:t>φ</a:t>
                </a:r>
                <a:r>
                  <a:rPr lang="en-US" dirty="0"/>
                  <a:t> </a:t>
                </a:r>
                <a:r>
                  <a:rPr lang="en-GB" dirty="0"/>
                  <a:t>≤</a:t>
                </a:r>
                <a:r>
                  <a:rPr lang="en-US" dirty="0"/>
                  <a:t> π</a:t>
                </a:r>
                <a:r>
                  <a:rPr lang="en-GB" dirty="0"/>
                  <a:t>/2, </a:t>
                </a:r>
                <a:r>
                  <a:rPr lang="en-US" i="1" dirty="0"/>
                  <a:t>a</a:t>
                </a:r>
                <a:r>
                  <a:rPr lang="en-US" i="1" baseline="-25000" dirty="0"/>
                  <a:t>x</a:t>
                </a:r>
                <a:r>
                  <a:rPr lang="en-US" dirty="0"/>
                  <a:t> </a:t>
                </a:r>
                <a:r>
                  <a:rPr lang="en-GB" dirty="0"/>
                  <a:t>=</a:t>
                </a:r>
                <a:r>
                  <a:rPr lang="en-US" dirty="0"/>
                  <a:t> </a:t>
                </a:r>
                <a:r>
                  <a:rPr lang="en-GB" dirty="0"/>
                  <a:t>32 mm, </a:t>
                </a:r>
                <a:r>
                  <a:rPr lang="en-US" i="1" dirty="0"/>
                  <a:t>a</a:t>
                </a:r>
                <a:r>
                  <a:rPr lang="en-US" i="1" baseline="-25000" dirty="0"/>
                  <a:t>y</a:t>
                </a:r>
                <a:r>
                  <a:rPr lang="en-US" dirty="0"/>
                  <a:t> </a:t>
                </a:r>
                <a:r>
                  <a:rPr lang="en-GB" dirty="0"/>
                  <a:t>=</a:t>
                </a:r>
                <a:r>
                  <a:rPr lang="en-US" dirty="0"/>
                  <a:t> </a:t>
                </a:r>
                <a:r>
                  <a:rPr lang="en-GB" dirty="0"/>
                  <a:t>12.5 mm</a:t>
                </a:r>
                <a:r>
                  <a:rPr lang="ru-RU" dirty="0" smtClean="0"/>
                  <a:t>.</a:t>
                </a:r>
                <a:endParaRPr lang="ru-RU" dirty="0"/>
              </a:p>
              <a:p>
                <a:pPr marL="285750" indent="-285750">
                  <a:spcAft>
                    <a:spcPts val="600"/>
                  </a:spcAft>
                  <a:buFont typeface="Arial" panose="020B0604020202020204" pitchFamily="34" charset="0"/>
                  <a:buChar char="•"/>
                </a:pPr>
                <a:r>
                  <a:rPr lang="en-US" dirty="0"/>
                  <a:t>Target values of the field gradient</a:t>
                </a:r>
                <a:r>
                  <a:rPr lang="ru-RU" dirty="0" smtClean="0"/>
                  <a:t> </a:t>
                </a:r>
                <a:r>
                  <a:rPr lang="en-US" b="1" dirty="0"/>
                  <a:t>G</a:t>
                </a:r>
                <a:r>
                  <a:rPr lang="en-US" baseline="-25000" dirty="0"/>
                  <a:t>0</a:t>
                </a:r>
                <a:r>
                  <a:rPr lang="en-US" dirty="0"/>
                  <a:t> = </a:t>
                </a:r>
                <a:r>
                  <a:rPr lang="en-GB" i="0" dirty="0" smtClean="0">
                    <a:latin typeface="+mj-lt"/>
                  </a:rPr>
                  <a:t>∇</a:t>
                </a:r>
                <a:r>
                  <a:rPr lang="en-US" dirty="0" smtClean="0"/>
                  <a:t>B</a:t>
                </a:r>
                <a:r>
                  <a:rPr lang="en-US" baseline="-25000" dirty="0" smtClean="0"/>
                  <a:t>0y</a:t>
                </a:r>
                <a:r>
                  <a:rPr lang="ru-RU" dirty="0"/>
                  <a:t> </a:t>
                </a:r>
                <a:r>
                  <a:rPr lang="en-US" dirty="0"/>
                  <a:t>= (8.1, 0)</a:t>
                </a:r>
                <a:r>
                  <a:rPr lang="ru-RU" dirty="0"/>
                  <a:t> </a:t>
                </a:r>
                <a:r>
                  <a:rPr lang="en-US" dirty="0"/>
                  <a:t>T/m at the reference points create the right-hand vector</a:t>
                </a:r>
                <a:r>
                  <a:rPr lang="ru-RU" dirty="0" smtClean="0"/>
                  <a:t> </a:t>
                </a:r>
                <a:r>
                  <a:rPr lang="en-US" dirty="0"/>
                  <a:t>Y</a:t>
                </a:r>
                <a:r>
                  <a:rPr lang="en-US" baseline="-25000" dirty="0"/>
                  <a:t>0</a:t>
                </a:r>
                <a:r>
                  <a:rPr lang="ru-RU" dirty="0"/>
                  <a:t>.</a:t>
                </a:r>
              </a:p>
              <a:p>
                <a:pPr marL="285750" indent="-285750">
                  <a:buFont typeface="Arial" panose="020B0604020202020204" pitchFamily="34" charset="0"/>
                  <a:buChar char="•"/>
                </a:pPr>
                <a:r>
                  <a:rPr lang="en-GB" dirty="0"/>
                  <a:t>Values of </a:t>
                </a:r>
                <a:r>
                  <a:rPr lang="en-US" dirty="0"/>
                  <a:t>field gradient at the reference points</a:t>
                </a:r>
                <a:r>
                  <a:rPr lang="en-GB" dirty="0"/>
                  <a:t> </a:t>
                </a:r>
                <a:r>
                  <a:rPr lang="en-US" dirty="0" smtClean="0"/>
                  <a:t>form </a:t>
                </a:r>
                <a:r>
                  <a:rPr lang="en-US" dirty="0"/>
                  <a:t>vector Y = AX, where</a:t>
                </a:r>
                <a:r>
                  <a:rPr lang="en-GB" dirty="0"/>
                  <a:t> A </a:t>
                </a:r>
                <a:r>
                  <a:rPr lang="en-US" dirty="0"/>
                  <a:t>is the matrix with coefficients derived from the field generated by a cylindrical magnet</a:t>
                </a:r>
                <a:r>
                  <a:rPr lang="ru-RU" dirty="0" smtClean="0"/>
                  <a:t>.</a:t>
                </a:r>
                <a:endParaRPr lang="ru-RU" dirty="0" smtClean="0"/>
              </a:p>
              <a:p>
                <a:endParaRPr lang="ru-RU" dirty="0"/>
              </a:p>
              <a:p>
                <a:pPr>
                  <a:spcAft>
                    <a:spcPts val="1200"/>
                  </a:spcAft>
                </a:pPr>
                <a:r>
                  <a:rPr lang="en-GB" dirty="0"/>
                  <a:t>The optimal solution is searched through minimizing </a:t>
                </a:r>
                <a14:m>
                  <m:oMath xmlns:m="http://schemas.openxmlformats.org/officeDocument/2006/math">
                    <m:r>
                      <m:rPr>
                        <m:sty m:val="p"/>
                      </m:rPr>
                      <a:rPr lang="ru-RU">
                        <a:latin typeface="Cambria Math"/>
                      </a:rPr>
                      <m:t>Φ</m:t>
                    </m:r>
                  </m:oMath>
                </a14:m>
                <a:r>
                  <a:rPr lang="ru-RU" dirty="0" smtClean="0"/>
                  <a:t> </a:t>
                </a:r>
                <a:r>
                  <a:rPr lang="en-US" dirty="0"/>
                  <a:t>at given</a:t>
                </a:r>
                <a:r>
                  <a:rPr lang="ru-RU" dirty="0" smtClean="0"/>
                  <a:t> </a:t>
                </a:r>
                <a14:m>
                  <m:oMath xmlns:m="http://schemas.openxmlformats.org/officeDocument/2006/math">
                    <m:r>
                      <m:rPr>
                        <m:sty m:val="p"/>
                      </m:rPr>
                      <a:rPr lang="ru-RU">
                        <a:latin typeface="Cambria Math"/>
                      </a:rPr>
                      <m:t>Ψ</m:t>
                    </m:r>
                    <m:r>
                      <a:rPr lang="ru-RU" i="1">
                        <a:latin typeface="Cambria Math"/>
                      </a:rPr>
                      <m:t> </m:t>
                    </m:r>
                  </m:oMath>
                </a14:m>
                <a:r>
                  <a:rPr lang="ru-RU" dirty="0" smtClean="0"/>
                  <a:t>:</a:t>
                </a:r>
              </a:p>
              <a:p>
                <a:pPr>
                  <a:spcBef>
                    <a:spcPts val="1200"/>
                  </a:spcBef>
                  <a:spcAft>
                    <a:spcPts val="1200"/>
                  </a:spcAft>
                </a:pPr>
                <a14:m>
                  <m:oMathPara xmlns:m="http://schemas.openxmlformats.org/officeDocument/2006/math">
                    <m:oMathParaPr>
                      <m:jc m:val="centerGroup"/>
                    </m:oMathParaPr>
                    <m:oMath xmlns:m="http://schemas.openxmlformats.org/officeDocument/2006/math">
                      <m:r>
                        <m:rPr>
                          <m:sty m:val="p"/>
                        </m:rPr>
                        <a:rPr lang="ru-RU">
                          <a:latin typeface="Cambria Math" panose="02040503050406030204" pitchFamily="18" charset="0"/>
                        </a:rPr>
                        <m:t>Φ</m:t>
                      </m:r>
                      <m:r>
                        <a:rPr lang="ru-RU" i="1">
                          <a:latin typeface="Cambria Math" panose="02040503050406030204" pitchFamily="18" charset="0"/>
                        </a:rPr>
                        <m:t>=</m:t>
                      </m:r>
                      <m:func>
                        <m:funcPr>
                          <m:ctrlPr>
                            <a:rPr lang="ru-RU" i="1">
                              <a:latin typeface="Cambria Math" panose="02040503050406030204" pitchFamily="18" charset="0"/>
                            </a:rPr>
                          </m:ctrlPr>
                        </m:funcPr>
                        <m:fName>
                          <m:limLow>
                            <m:limLowPr>
                              <m:ctrlPr>
                                <a:rPr lang="ru-RU" i="1">
                                  <a:latin typeface="Cambria Math" panose="02040503050406030204" pitchFamily="18" charset="0"/>
                                </a:rPr>
                              </m:ctrlPr>
                            </m:limLowPr>
                            <m:e>
                              <m:r>
                                <m:rPr>
                                  <m:sty m:val="p"/>
                                </m:rPr>
                                <a:rPr lang="ru-RU">
                                  <a:latin typeface="Cambria Math" panose="02040503050406030204" pitchFamily="18" charset="0"/>
                                </a:rPr>
                                <m:t>max</m:t>
                              </m:r>
                            </m:e>
                            <m:lim>
                              <m:r>
                                <a:rPr lang="en-US" i="1">
                                  <a:latin typeface="Cambria Math" panose="02040503050406030204" pitchFamily="18" charset="0"/>
                                </a:rPr>
                                <m:t>𝑘</m:t>
                              </m:r>
                            </m:lim>
                          </m:limLow>
                        </m:fName>
                        <m:e>
                          <m:r>
                            <a:rPr lang="ru-RU" i="1">
                              <a:latin typeface="Cambria Math" panose="02040503050406030204" pitchFamily="18" charset="0"/>
                            </a:rPr>
                            <m:t> </m:t>
                          </m:r>
                          <m:sSup>
                            <m:sSupPr>
                              <m:ctrlPr>
                                <a:rPr lang="ru-RU" i="1">
                                  <a:latin typeface="Cambria Math" panose="02040503050406030204" pitchFamily="18" charset="0"/>
                                </a:rPr>
                              </m:ctrlPr>
                            </m:sSupPr>
                            <m:e>
                              <m:d>
                                <m:dPr>
                                  <m:begChr m:val="|"/>
                                  <m:end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b="1" i="1">
                                          <a:latin typeface="Cambria Math" panose="02040503050406030204" pitchFamily="18" charset="0"/>
                                        </a:rPr>
                                        <m:t>𝒎</m:t>
                                      </m:r>
                                    </m:e>
                                    <m:sub>
                                      <m:r>
                                        <a:rPr lang="ru-RU" i="1">
                                          <a:latin typeface="Cambria Math" panose="02040503050406030204" pitchFamily="18" charset="0"/>
                                        </a:rPr>
                                        <m:t>𝑘</m:t>
                                      </m:r>
                                    </m:sub>
                                  </m:sSub>
                                </m:e>
                              </m:d>
                            </m:e>
                            <m:sup>
                              <m:r>
                                <a:rPr lang="ru-RU" i="1">
                                  <a:latin typeface="Cambria Math" panose="02040503050406030204" pitchFamily="18" charset="0"/>
                                </a:rPr>
                                <m:t>2</m:t>
                              </m:r>
                            </m:sup>
                          </m:sSup>
                        </m:e>
                      </m:func>
                      <m:r>
                        <a:rPr lang="ru-RU" i="1">
                          <a:latin typeface="Cambria Math" panose="02040503050406030204" pitchFamily="18" charset="0"/>
                        </a:rPr>
                        <m:t>=</m:t>
                      </m:r>
                      <m:func>
                        <m:funcPr>
                          <m:ctrlPr>
                            <a:rPr lang="ru-RU" i="1">
                              <a:latin typeface="Cambria Math" panose="02040503050406030204" pitchFamily="18" charset="0"/>
                            </a:rPr>
                          </m:ctrlPr>
                        </m:funcPr>
                        <m:fName>
                          <m:limLow>
                            <m:limLowPr>
                              <m:ctrlPr>
                                <a:rPr lang="ru-RU" i="1">
                                  <a:latin typeface="Cambria Math" panose="02040503050406030204" pitchFamily="18" charset="0"/>
                                </a:rPr>
                              </m:ctrlPr>
                            </m:limLowPr>
                            <m:e>
                              <m:r>
                                <m:rPr>
                                  <m:sty m:val="p"/>
                                </m:rPr>
                                <a:rPr lang="ru-RU">
                                  <a:latin typeface="Cambria Math" panose="02040503050406030204" pitchFamily="18" charset="0"/>
                                </a:rPr>
                                <m:t>max</m:t>
                              </m:r>
                            </m:e>
                            <m:lim>
                              <m:r>
                                <a:rPr lang="en-US" i="1">
                                  <a:latin typeface="Cambria Math" panose="02040503050406030204" pitchFamily="18" charset="0"/>
                                </a:rPr>
                                <m:t>𝑘</m:t>
                              </m:r>
                            </m:lim>
                          </m:limLow>
                        </m:fName>
                        <m:e>
                          <m:r>
                            <a:rPr lang="ru-RU" i="1">
                              <a:latin typeface="Cambria Math" panose="02040503050406030204" pitchFamily="18" charset="0"/>
                            </a:rPr>
                            <m:t> </m:t>
                          </m:r>
                          <m:sSubSup>
                            <m:sSubSupPr>
                              <m:ctrlPr>
                                <a:rPr lang="ru-RU" i="1">
                                  <a:latin typeface="Cambria Math" panose="02040503050406030204" pitchFamily="18" charset="0"/>
                                </a:rPr>
                              </m:ctrlPr>
                            </m:sSubSupPr>
                            <m:e>
                              <m:d>
                                <m:dPr>
                                  <m:begChr m:val="‖"/>
                                  <m:endChr m:val="‖"/>
                                  <m:ctrlPr>
                                    <a:rPr lang="ru-RU" i="1">
                                      <a:latin typeface="Cambria Math" panose="02040503050406030204" pitchFamily="18" charset="0"/>
                                    </a:rPr>
                                  </m:ctrlPr>
                                </m:dPr>
                                <m:e>
                                  <m:sSup>
                                    <m:sSupPr>
                                      <m:ctrlPr>
                                        <a:rPr lang="ru-RU" i="1">
                                          <a:latin typeface="Cambria Math" panose="02040503050406030204" pitchFamily="18" charset="0"/>
                                        </a:rPr>
                                      </m:ctrlPr>
                                    </m:sSupPr>
                                    <m:e>
                                      <m:r>
                                        <a:rPr lang="ru-RU" i="1">
                                          <a:latin typeface="Cambria Math" panose="02040503050406030204" pitchFamily="18" charset="0"/>
                                        </a:rPr>
                                        <m:t>𝑋</m:t>
                                      </m:r>
                                    </m:e>
                                    <m:sup>
                                      <m:d>
                                        <m:dPr>
                                          <m:ctrlPr>
                                            <a:rPr lang="ru-RU" i="1">
                                              <a:latin typeface="Cambria Math" panose="02040503050406030204" pitchFamily="18" charset="0"/>
                                            </a:rPr>
                                          </m:ctrlPr>
                                        </m:dPr>
                                        <m:e>
                                          <m:r>
                                            <a:rPr lang="ru-RU" i="1">
                                              <a:latin typeface="Cambria Math" panose="02040503050406030204" pitchFamily="18" charset="0"/>
                                            </a:rPr>
                                            <m:t>𝑘</m:t>
                                          </m:r>
                                        </m:e>
                                      </m:d>
                                    </m:sup>
                                  </m:sSup>
                                </m:e>
                              </m:d>
                            </m:e>
                            <m:sub>
                              <m:r>
                                <a:rPr lang="ru-RU" i="1">
                                  <a:latin typeface="Cambria Math" panose="02040503050406030204" pitchFamily="18" charset="0"/>
                                </a:rPr>
                                <m:t>2</m:t>
                              </m:r>
                            </m:sub>
                            <m:sup>
                              <m:r>
                                <a:rPr lang="ru-RU" i="1">
                                  <a:latin typeface="Cambria Math" panose="02040503050406030204" pitchFamily="18" charset="0"/>
                                </a:rPr>
                                <m:t>2</m:t>
                              </m:r>
                            </m:sup>
                          </m:sSubSup>
                        </m:e>
                      </m:func>
                    </m:oMath>
                  </m:oMathPara>
                </a14:m>
                <a:endParaRPr lang="ru-RU" dirty="0"/>
              </a:p>
              <a:p>
                <a:pPr/>
                <a14:m>
                  <m:oMathPara xmlns:m="http://schemas.openxmlformats.org/officeDocument/2006/math">
                    <m:oMathParaPr>
                      <m:jc m:val="centerGroup"/>
                    </m:oMathParaPr>
                    <m:oMath xmlns:m="http://schemas.openxmlformats.org/officeDocument/2006/math">
                      <m:r>
                        <m:rPr>
                          <m:sty m:val="p"/>
                        </m:rPr>
                        <a:rPr lang="ru-RU">
                          <a:latin typeface="Cambria Math" panose="02040503050406030204" pitchFamily="18" charset="0"/>
                        </a:rPr>
                        <m:t>Ψ</m:t>
                      </m:r>
                      <m:r>
                        <a:rPr lang="ru-RU" i="1">
                          <a:latin typeface="Cambria Math" panose="02040503050406030204" pitchFamily="18" charset="0"/>
                        </a:rPr>
                        <m:t>=</m:t>
                      </m:r>
                      <m:func>
                        <m:funcPr>
                          <m:ctrlPr>
                            <a:rPr lang="ru-RU" i="1">
                              <a:latin typeface="Cambria Math" panose="02040503050406030204" pitchFamily="18" charset="0"/>
                            </a:rPr>
                          </m:ctrlPr>
                        </m:funcPr>
                        <m:fName>
                          <m:limLow>
                            <m:limLowPr>
                              <m:ctrlPr>
                                <a:rPr lang="ru-RU" i="1">
                                  <a:latin typeface="Cambria Math" panose="02040503050406030204" pitchFamily="18" charset="0"/>
                                </a:rPr>
                              </m:ctrlPr>
                            </m:limLowPr>
                            <m:e>
                              <m:r>
                                <m:rPr>
                                  <m:sty m:val="p"/>
                                </m:rPr>
                                <a:rPr lang="ru-RU">
                                  <a:latin typeface="Cambria Math" panose="02040503050406030204" pitchFamily="18" charset="0"/>
                                </a:rPr>
                                <m:t>max</m:t>
                              </m:r>
                            </m:e>
                            <m:lim>
                              <m:r>
                                <a:rPr lang="en-US" i="1">
                                  <a:latin typeface="Cambria Math" panose="02040503050406030204" pitchFamily="18" charset="0"/>
                                </a:rPr>
                                <m:t>𝑙</m:t>
                              </m:r>
                            </m:lim>
                          </m:limLow>
                        </m:fName>
                        <m:e>
                          <m:r>
                            <a:rPr lang="ru-RU" i="1">
                              <a:latin typeface="Cambria Math" panose="02040503050406030204" pitchFamily="18" charset="0"/>
                            </a:rPr>
                            <m:t> </m:t>
                          </m:r>
                          <m:sSup>
                            <m:sSupPr>
                              <m:ctrlPr>
                                <a:rPr lang="ru-RU" i="1">
                                  <a:latin typeface="Cambria Math" panose="02040503050406030204" pitchFamily="18" charset="0"/>
                                </a:rPr>
                              </m:ctrlPr>
                            </m:sSupPr>
                            <m:e>
                              <m:d>
                                <m:dPr>
                                  <m:begChr m:val="|"/>
                                  <m:end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b="1" i="1">
                                          <a:latin typeface="Cambria Math" panose="02040503050406030204" pitchFamily="18" charset="0"/>
                                        </a:rPr>
                                        <m:t>𝑮</m:t>
                                      </m:r>
                                    </m:e>
                                    <m:sub>
                                      <m:r>
                                        <a:rPr lang="ru-RU" i="1">
                                          <a:latin typeface="Cambria Math" panose="02040503050406030204" pitchFamily="18" charset="0"/>
                                        </a:rPr>
                                        <m:t>𝑙</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b="1" i="1">
                                          <a:latin typeface="Cambria Math" panose="02040503050406030204" pitchFamily="18" charset="0"/>
                                        </a:rPr>
                                        <m:t>𝑮</m:t>
                                      </m:r>
                                    </m:e>
                                    <m:sub>
                                      <m:r>
                                        <a:rPr lang="ru-RU" i="1">
                                          <a:latin typeface="Cambria Math" panose="02040503050406030204" pitchFamily="18" charset="0"/>
                                        </a:rPr>
                                        <m:t>0</m:t>
                                      </m:r>
                                    </m:sub>
                                  </m:sSub>
                                </m:e>
                              </m:d>
                            </m:e>
                            <m:sup>
                              <m:r>
                                <a:rPr lang="ru-RU" i="1">
                                  <a:latin typeface="Cambria Math" panose="02040503050406030204" pitchFamily="18" charset="0"/>
                                </a:rPr>
                                <m:t>2</m:t>
                              </m:r>
                            </m:sup>
                          </m:sSup>
                        </m:e>
                      </m:func>
                      <m:r>
                        <a:rPr lang="ru-RU" i="1">
                          <a:latin typeface="Cambria Math" panose="02040503050406030204" pitchFamily="18" charset="0"/>
                        </a:rPr>
                        <m:t>=</m:t>
                      </m:r>
                      <m:func>
                        <m:funcPr>
                          <m:ctrlPr>
                            <a:rPr lang="ru-RU" i="1">
                              <a:latin typeface="Cambria Math" panose="02040503050406030204" pitchFamily="18" charset="0"/>
                            </a:rPr>
                          </m:ctrlPr>
                        </m:funcPr>
                        <m:fName>
                          <m:limLow>
                            <m:limLowPr>
                              <m:ctrlPr>
                                <a:rPr lang="ru-RU" i="1">
                                  <a:latin typeface="Cambria Math" panose="02040503050406030204" pitchFamily="18" charset="0"/>
                                </a:rPr>
                              </m:ctrlPr>
                            </m:limLowPr>
                            <m:e>
                              <m:r>
                                <m:rPr>
                                  <m:sty m:val="p"/>
                                </m:rPr>
                                <a:rPr lang="ru-RU">
                                  <a:latin typeface="Cambria Math" panose="02040503050406030204" pitchFamily="18" charset="0"/>
                                </a:rPr>
                                <m:t>max</m:t>
                              </m:r>
                            </m:e>
                            <m:lim>
                              <m:r>
                                <a:rPr lang="en-US" i="1">
                                  <a:latin typeface="Cambria Math" panose="02040503050406030204" pitchFamily="18" charset="0"/>
                                </a:rPr>
                                <m:t>𝑙</m:t>
                              </m:r>
                            </m:lim>
                          </m:limLow>
                        </m:fName>
                        <m:e>
                          <m:r>
                            <a:rPr lang="ru-RU" i="1">
                              <a:latin typeface="Cambria Math" panose="02040503050406030204" pitchFamily="18" charset="0"/>
                            </a:rPr>
                            <m:t> </m:t>
                          </m:r>
                          <m:sSubSup>
                            <m:sSubSupPr>
                              <m:ctrlPr>
                                <a:rPr lang="ru-RU" i="1">
                                  <a:latin typeface="Cambria Math" panose="02040503050406030204" pitchFamily="18" charset="0"/>
                                </a:rPr>
                              </m:ctrlPr>
                            </m:sSubSupPr>
                            <m:e>
                              <m:d>
                                <m:dPr>
                                  <m:begChr m:val="‖"/>
                                  <m:endChr m:val="‖"/>
                                  <m:ctrlPr>
                                    <a:rPr lang="ru-RU" i="1">
                                      <a:latin typeface="Cambria Math" panose="02040503050406030204" pitchFamily="18" charset="0"/>
                                    </a:rPr>
                                  </m:ctrlPr>
                                </m:dPr>
                                <m:e>
                                  <m:sSup>
                                    <m:sSupPr>
                                      <m:ctrlPr>
                                        <a:rPr lang="ru-RU" i="1">
                                          <a:latin typeface="Cambria Math" panose="02040503050406030204" pitchFamily="18" charset="0"/>
                                        </a:rPr>
                                      </m:ctrlPr>
                                    </m:sSupPr>
                                    <m:e>
                                      <m:r>
                                        <a:rPr lang="ru-RU" i="1">
                                          <a:latin typeface="Cambria Math" panose="02040503050406030204" pitchFamily="18" charset="0"/>
                                        </a:rPr>
                                        <m:t>𝑌</m:t>
                                      </m:r>
                                    </m:e>
                                    <m:sup>
                                      <m:d>
                                        <m:dPr>
                                          <m:ctrlPr>
                                            <a:rPr lang="ru-RU" i="1">
                                              <a:latin typeface="Cambria Math" panose="02040503050406030204" pitchFamily="18" charset="0"/>
                                            </a:rPr>
                                          </m:ctrlPr>
                                        </m:dPr>
                                        <m:e>
                                          <m:r>
                                            <a:rPr lang="ru-RU" i="1">
                                              <a:latin typeface="Cambria Math" panose="02040503050406030204" pitchFamily="18" charset="0"/>
                                            </a:rPr>
                                            <m:t>𝑙</m:t>
                                          </m:r>
                                        </m:e>
                                      </m:d>
                                    </m:sup>
                                  </m:sSup>
                                  <m:r>
                                    <a:rPr lang="ru-RU" i="1">
                                      <a:latin typeface="Cambria Math" panose="02040503050406030204" pitchFamily="18" charset="0"/>
                                    </a:rPr>
                                    <m:t>−</m:t>
                                  </m:r>
                                  <m:sSubSup>
                                    <m:sSubSupPr>
                                      <m:ctrlPr>
                                        <a:rPr lang="ru-RU" i="1">
                                          <a:latin typeface="Cambria Math" panose="02040503050406030204" pitchFamily="18" charset="0"/>
                                        </a:rPr>
                                      </m:ctrlPr>
                                    </m:sSubSupPr>
                                    <m:e>
                                      <m:r>
                                        <a:rPr lang="ru-RU" i="1">
                                          <a:latin typeface="Cambria Math" panose="02040503050406030204" pitchFamily="18" charset="0"/>
                                        </a:rPr>
                                        <m:t>𝑌</m:t>
                                      </m:r>
                                    </m:e>
                                    <m:sub>
                                      <m:r>
                                        <a:rPr lang="ru-RU" i="1">
                                          <a:latin typeface="Cambria Math" panose="02040503050406030204" pitchFamily="18" charset="0"/>
                                        </a:rPr>
                                        <m:t>0</m:t>
                                      </m:r>
                                    </m:sub>
                                    <m:sup>
                                      <m:d>
                                        <m:dPr>
                                          <m:ctrlPr>
                                            <a:rPr lang="ru-RU" i="1">
                                              <a:latin typeface="Cambria Math" panose="02040503050406030204" pitchFamily="18" charset="0"/>
                                            </a:rPr>
                                          </m:ctrlPr>
                                        </m:dPr>
                                        <m:e>
                                          <m:r>
                                            <a:rPr lang="ru-RU" i="1">
                                              <a:latin typeface="Cambria Math" panose="02040503050406030204" pitchFamily="18" charset="0"/>
                                            </a:rPr>
                                            <m:t>𝑙</m:t>
                                          </m:r>
                                        </m:e>
                                      </m:d>
                                    </m:sup>
                                  </m:sSubSup>
                                </m:e>
                              </m:d>
                            </m:e>
                            <m:sub>
                              <m:r>
                                <a:rPr lang="ru-RU" i="1">
                                  <a:latin typeface="Cambria Math" panose="02040503050406030204" pitchFamily="18" charset="0"/>
                                </a:rPr>
                                <m:t>2</m:t>
                              </m:r>
                            </m:sub>
                            <m:sup>
                              <m:r>
                                <a:rPr lang="ru-RU" i="1">
                                  <a:latin typeface="Cambria Math" panose="02040503050406030204" pitchFamily="18" charset="0"/>
                                </a:rPr>
                                <m:t>2</m:t>
                              </m:r>
                            </m:sup>
                          </m:sSubSup>
                        </m:e>
                      </m:func>
                      <m:r>
                        <a:rPr lang="ru-RU" i="1">
                          <a:latin typeface="Cambria Math" panose="02040503050406030204" pitchFamily="18" charset="0"/>
                        </a:rPr>
                        <m:t>=</m:t>
                      </m:r>
                      <m:r>
                        <m:rPr>
                          <m:nor/>
                        </m:rPr>
                        <a:rPr lang="en-US"/>
                        <m:t>const</m:t>
                      </m:r>
                    </m:oMath>
                  </m:oMathPara>
                </a14:m>
                <a:endParaRPr lang="ru-RU" dirty="0"/>
              </a:p>
              <a:p>
                <a:endParaRPr lang="ru-RU" dirty="0" smtClean="0"/>
              </a:p>
              <a:p>
                <a:endParaRPr lang="ru-RU" dirty="0"/>
              </a:p>
            </p:txBody>
          </p:sp>
        </mc:Choice>
        <mc:Fallback>
          <p:sp>
            <p:nvSpPr>
              <p:cNvPr id="3" name="TextBox 2"/>
              <p:cNvSpPr txBox="1">
                <a:spLocks noRot="1" noChangeAspect="1" noMove="1" noResize="1" noEditPoints="1" noAdjustHandles="1" noChangeArrowheads="1" noChangeShapeType="1" noTextEdit="1"/>
              </p:cNvSpPr>
              <p:nvPr/>
            </p:nvSpPr>
            <p:spPr>
              <a:xfrm>
                <a:off x="1191492" y="969818"/>
                <a:ext cx="9790544" cy="4977196"/>
              </a:xfrm>
              <a:prstGeom prst="rect">
                <a:avLst/>
              </a:prstGeom>
              <a:blipFill rotWithShape="0">
                <a:blip r:embed="rId4"/>
                <a:stretch>
                  <a:fillRect l="-498" t="-612"/>
                </a:stretch>
              </a:blipFill>
            </p:spPr>
            <p:txBody>
              <a:bodyPr/>
              <a:lstStyle/>
              <a:p>
                <a:r>
                  <a:rPr lang="ru-RU">
                    <a:noFill/>
                  </a:rPr>
                  <a:t> </a:t>
                </a:r>
              </a:p>
            </p:txBody>
          </p:sp>
        </mc:Fallback>
      </mc:AlternateContent>
    </p:spTree>
    <p:extLst>
      <p:ext uri="{BB962C8B-B14F-4D97-AF65-F5344CB8AC3E}">
        <p14:creationId xmlns:p14="http://schemas.microsoft.com/office/powerpoint/2010/main" val="336318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11</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smtClean="0"/>
              <a:t>Optimal solution on simplified</a:t>
            </a:r>
            <a:r>
              <a:rPr lang="ru-RU" sz="2400" b="1" dirty="0" smtClean="0"/>
              <a:t> </a:t>
            </a:r>
            <a:r>
              <a:rPr lang="ru-RU" sz="2400" b="1" dirty="0" smtClean="0"/>
              <a:t>2</a:t>
            </a:r>
            <a:r>
              <a:rPr lang="en-US" sz="2400" b="1" dirty="0" smtClean="0"/>
              <a:t>D</a:t>
            </a:r>
            <a:r>
              <a:rPr lang="ru-RU" sz="2400" b="1" dirty="0" smtClean="0"/>
              <a:t> </a:t>
            </a:r>
            <a:r>
              <a:rPr lang="en-US" sz="2400" b="1" dirty="0" smtClean="0"/>
              <a:t>model</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TextBox 2"/>
          <p:cNvSpPr txBox="1"/>
          <p:nvPr/>
        </p:nvSpPr>
        <p:spPr>
          <a:xfrm>
            <a:off x="1054443" y="4784436"/>
            <a:ext cx="9790544" cy="1200329"/>
          </a:xfrm>
          <a:prstGeom prst="rect">
            <a:avLst/>
          </a:prstGeom>
          <a:noFill/>
        </p:spPr>
        <p:txBody>
          <a:bodyPr wrap="square" rtlCol="0">
            <a:spAutoFit/>
          </a:bodyPr>
          <a:lstStyle/>
          <a:p>
            <a:r>
              <a:rPr lang="en-US" dirty="0"/>
              <a:t>Quad formed with</a:t>
            </a:r>
            <a:r>
              <a:rPr lang="en-GB" dirty="0"/>
              <a:t> 26 identical 11 mm ×11 mm </a:t>
            </a:r>
            <a:r>
              <a:rPr lang="en-US" dirty="0"/>
              <a:t>PM bricks</a:t>
            </a:r>
            <a:r>
              <a:rPr lang="en-GB" dirty="0"/>
              <a:t> each </a:t>
            </a:r>
            <a:r>
              <a:rPr lang="en-US" dirty="0"/>
              <a:t>magnetized to</a:t>
            </a:r>
            <a:r>
              <a:rPr lang="en-GB" dirty="0"/>
              <a:t> 1.1402</a:t>
            </a:r>
            <a:r>
              <a:rPr lang="ru-RU" dirty="0"/>
              <a:t>Т</a:t>
            </a:r>
            <a:r>
              <a:rPr lang="ru-RU" dirty="0" smtClean="0"/>
              <a:t>. </a:t>
            </a:r>
            <a:endParaRPr lang="en-US" dirty="0" smtClean="0"/>
          </a:p>
          <a:p>
            <a:r>
              <a:rPr lang="en-GB" dirty="0"/>
              <a:t>Arrows indicate PM orientations,</a:t>
            </a:r>
            <a:r>
              <a:rPr lang="ru-RU" dirty="0" smtClean="0"/>
              <a:t> </a:t>
            </a:r>
            <a:endParaRPr lang="en-US" dirty="0" smtClean="0"/>
          </a:p>
          <a:p>
            <a:r>
              <a:rPr lang="en-GB" dirty="0"/>
              <a:t>dashed lines bound 64mm</a:t>
            </a:r>
            <a:r>
              <a:rPr lang="en-US" dirty="0"/>
              <a:t> </a:t>
            </a:r>
            <a:r>
              <a:rPr lang="en-GB" dirty="0"/>
              <a:t>× 25mm working </a:t>
            </a:r>
            <a:r>
              <a:rPr lang="en-GB" dirty="0" smtClean="0"/>
              <a:t>region,</a:t>
            </a:r>
            <a:r>
              <a:rPr lang="ru-RU" dirty="0" smtClean="0"/>
              <a:t> </a:t>
            </a:r>
            <a:endParaRPr lang="en-US" dirty="0" smtClean="0"/>
          </a:p>
          <a:p>
            <a:r>
              <a:rPr lang="en-GB" dirty="0"/>
              <a:t>solid lines are for 80mm</a:t>
            </a:r>
            <a:r>
              <a:rPr lang="en-US" dirty="0"/>
              <a:t> </a:t>
            </a:r>
            <a:r>
              <a:rPr lang="en-GB" dirty="0"/>
              <a:t>× 32mm aperture and 170mm</a:t>
            </a:r>
            <a:r>
              <a:rPr lang="en-US" dirty="0"/>
              <a:t> </a:t>
            </a:r>
            <a:r>
              <a:rPr lang="en-GB" dirty="0"/>
              <a:t>× 106mm overall sizes</a:t>
            </a:r>
            <a:r>
              <a:rPr lang="ru-RU" dirty="0" smtClean="0"/>
              <a:t>.</a:t>
            </a:r>
            <a:endParaRPr lang="ru-RU" dirty="0"/>
          </a:p>
        </p:txBody>
      </p:sp>
      <p:pic>
        <p:nvPicPr>
          <p:cNvPr id="10" name="Рисунок 9"/>
          <p:cNvPicPr/>
          <p:nvPr/>
        </p:nvPicPr>
        <p:blipFill>
          <a:blip r:embed="rId4">
            <a:extLst>
              <a:ext uri="{28A0092B-C50C-407E-A947-70E740481C1C}">
                <a14:useLocalDpi xmlns:a14="http://schemas.microsoft.com/office/drawing/2010/main" val="0"/>
              </a:ext>
            </a:extLst>
          </a:blip>
          <a:srcRect/>
          <a:stretch>
            <a:fillRect/>
          </a:stretch>
        </p:blipFill>
        <p:spPr bwMode="auto">
          <a:xfrm>
            <a:off x="3017135" y="713372"/>
            <a:ext cx="5844540" cy="3898900"/>
          </a:xfrm>
          <a:prstGeom prst="rect">
            <a:avLst/>
          </a:prstGeom>
          <a:noFill/>
          <a:ln>
            <a:noFill/>
          </a:ln>
        </p:spPr>
      </p:pic>
    </p:spTree>
    <p:extLst>
      <p:ext uri="{BB962C8B-B14F-4D97-AF65-F5344CB8AC3E}">
        <p14:creationId xmlns:p14="http://schemas.microsoft.com/office/powerpoint/2010/main" val="203028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12</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a:t>Relative gradient </a:t>
            </a:r>
            <a:r>
              <a:rPr lang="en-US" sz="2400" b="1" dirty="0" smtClean="0"/>
              <a:t>error </a:t>
            </a:r>
            <a:r>
              <a:rPr lang="en-US" sz="2400" b="1" dirty="0" smtClean="0"/>
              <a:t>in</a:t>
            </a:r>
            <a:r>
              <a:rPr lang="ru-RU" sz="2400" b="1" dirty="0" smtClean="0"/>
              <a:t> </a:t>
            </a:r>
            <a:r>
              <a:rPr lang="en-US" sz="2400" b="1" dirty="0" smtClean="0"/>
              <a:t>PMQ working region</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TextBox 2"/>
          <p:cNvSpPr txBox="1"/>
          <p:nvPr/>
        </p:nvSpPr>
        <p:spPr>
          <a:xfrm>
            <a:off x="1054443" y="4784436"/>
            <a:ext cx="9790544" cy="923330"/>
          </a:xfrm>
          <a:prstGeom prst="rect">
            <a:avLst/>
          </a:prstGeom>
          <a:noFill/>
        </p:spPr>
        <p:txBody>
          <a:bodyPr wrap="square" rtlCol="0">
            <a:spAutoFit/>
          </a:bodyPr>
          <a:lstStyle/>
          <a:p>
            <a:r>
              <a:rPr lang="en-US" dirty="0"/>
              <a:t>Relative gradient </a:t>
            </a:r>
            <a:r>
              <a:rPr lang="en-US" dirty="0" smtClean="0"/>
              <a:t>error:</a:t>
            </a:r>
            <a:r>
              <a:rPr lang="ru-RU" dirty="0" smtClean="0"/>
              <a:t> </a:t>
            </a:r>
            <a:r>
              <a:rPr lang="en-US" dirty="0" err="1"/>
              <a:t>ε</a:t>
            </a:r>
            <a:r>
              <a:rPr lang="en-US" baseline="-25000" dirty="0" err="1"/>
              <a:t>G</a:t>
            </a:r>
            <a:r>
              <a:rPr lang="en-US" dirty="0"/>
              <a:t> = |</a:t>
            </a:r>
            <a:r>
              <a:rPr lang="en-US" dirty="0" err="1"/>
              <a:t>δ</a:t>
            </a:r>
            <a:r>
              <a:rPr lang="en-US" b="1" dirty="0" err="1"/>
              <a:t>G</a:t>
            </a:r>
            <a:r>
              <a:rPr lang="en-US" dirty="0"/>
              <a:t>|/|</a:t>
            </a:r>
            <a:r>
              <a:rPr lang="en-US" b="1" dirty="0"/>
              <a:t>G</a:t>
            </a:r>
            <a:r>
              <a:rPr lang="en-US" baseline="-25000" dirty="0"/>
              <a:t>0</a:t>
            </a:r>
            <a:r>
              <a:rPr lang="en-US" dirty="0"/>
              <a:t>| (%).</a:t>
            </a:r>
            <a:r>
              <a:rPr lang="ru-RU" dirty="0"/>
              <a:t> </a:t>
            </a:r>
            <a:endParaRPr lang="en-US" dirty="0" smtClean="0"/>
          </a:p>
          <a:p>
            <a:r>
              <a:rPr lang="en-GB" dirty="0"/>
              <a:t>Dashed lines indicate 64</a:t>
            </a:r>
            <a:r>
              <a:rPr lang="en-US" dirty="0"/>
              <a:t>mm </a:t>
            </a:r>
            <a:r>
              <a:rPr lang="en-GB" dirty="0"/>
              <a:t>× 25</a:t>
            </a:r>
            <a:r>
              <a:rPr lang="en-US" dirty="0"/>
              <a:t>mm working region with inscribed elliptical region</a:t>
            </a:r>
            <a:r>
              <a:rPr lang="ru-RU" dirty="0" smtClean="0"/>
              <a:t>.</a:t>
            </a:r>
            <a:endParaRPr lang="en-US" dirty="0" smtClean="0"/>
          </a:p>
          <a:p>
            <a:r>
              <a:rPr lang="en-US" b="1" dirty="0"/>
              <a:t>Field gradient error</a:t>
            </a:r>
            <a:r>
              <a:rPr lang="en-GB" b="1" dirty="0"/>
              <a:t> in </a:t>
            </a:r>
            <a:r>
              <a:rPr lang="en-US" b="1" dirty="0"/>
              <a:t>the elliptical region was found to be below </a:t>
            </a:r>
            <a:r>
              <a:rPr lang="en-GB" b="1" dirty="0"/>
              <a:t>0.07%.</a:t>
            </a:r>
            <a:endParaRPr lang="ru-RU" b="1" dirty="0"/>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1050" y="933182"/>
            <a:ext cx="7371291" cy="3851254"/>
          </a:xfrm>
          <a:prstGeom prst="rect">
            <a:avLst/>
          </a:prstGeom>
          <a:noFill/>
          <a:ln>
            <a:noFill/>
          </a:ln>
        </p:spPr>
      </p:pic>
    </p:spTree>
    <p:extLst>
      <p:ext uri="{BB962C8B-B14F-4D97-AF65-F5344CB8AC3E}">
        <p14:creationId xmlns:p14="http://schemas.microsoft.com/office/powerpoint/2010/main" val="2725139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13</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smtClean="0"/>
              <a:t>Perturbing factors influence on</a:t>
            </a:r>
            <a:r>
              <a:rPr lang="ru-RU" sz="2400" b="1" dirty="0" smtClean="0"/>
              <a:t> </a:t>
            </a:r>
            <a:r>
              <a:rPr lang="en-US" sz="2400" b="1" dirty="0" smtClean="0"/>
              <a:t>PMQ field quality</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Таблица 11"/>
          <p:cNvGraphicFramePr>
            <a:graphicFrameLocks noGrp="1"/>
          </p:cNvGraphicFramePr>
          <p:nvPr>
            <p:extLst>
              <p:ext uri="{D42A27DB-BD31-4B8C-83A1-F6EECF244321}">
                <p14:modId xmlns:p14="http://schemas.microsoft.com/office/powerpoint/2010/main" val="2153943286"/>
              </p:ext>
            </p:extLst>
          </p:nvPr>
        </p:nvGraphicFramePr>
        <p:xfrm>
          <a:off x="2364932" y="1641764"/>
          <a:ext cx="7148946" cy="2803236"/>
        </p:xfrm>
        <a:graphic>
          <a:graphicData uri="http://schemas.openxmlformats.org/drawingml/2006/table">
            <a:tbl>
              <a:tblPr firstRow="1">
                <a:tableStyleId>{5C22544A-7EE6-4342-B048-85BDC9FD1C3A}</a:tableStyleId>
              </a:tblPr>
              <a:tblGrid>
                <a:gridCol w="4818199"/>
                <a:gridCol w="2330747"/>
              </a:tblGrid>
              <a:tr h="397163">
                <a:tc>
                  <a:txBody>
                    <a:bodyPr/>
                    <a:lstStyle/>
                    <a:p>
                      <a:pPr>
                        <a:lnSpc>
                          <a:spcPct val="120000"/>
                        </a:lnSpc>
                        <a:spcAft>
                          <a:spcPts val="0"/>
                        </a:spcAft>
                      </a:pPr>
                      <a:r>
                        <a:rPr lang="en-GB" sz="1800" b="1" kern="1200" dirty="0" smtClean="0">
                          <a:solidFill>
                            <a:schemeClr val="tx1"/>
                          </a:solidFill>
                          <a:effectLst/>
                          <a:latin typeface="+mn-lt"/>
                          <a:ea typeface="+mn-ea"/>
                          <a:cs typeface="+mn-cs"/>
                        </a:rPr>
                        <a:t>Perturbing factor</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en-US" sz="1800" b="1" kern="1200" dirty="0" smtClean="0">
                          <a:solidFill>
                            <a:schemeClr val="tx1"/>
                          </a:solidFill>
                          <a:effectLst/>
                          <a:latin typeface="+mn-lt"/>
                          <a:ea typeface="+mn-ea"/>
                          <a:cs typeface="+mn-cs"/>
                        </a:rPr>
                        <a:t>max </a:t>
                      </a:r>
                      <a:r>
                        <a:rPr lang="en-US" sz="1800" b="1" kern="1200" dirty="0" err="1" smtClean="0">
                          <a:solidFill>
                            <a:schemeClr val="tx1"/>
                          </a:solidFill>
                          <a:effectLst/>
                          <a:latin typeface="+mn-lt"/>
                          <a:ea typeface="+mn-ea"/>
                          <a:cs typeface="+mn-cs"/>
                        </a:rPr>
                        <a:t>ε</a:t>
                      </a:r>
                      <a:r>
                        <a:rPr lang="en-US" sz="1800" b="1" kern="1200" baseline="-25000" dirty="0" err="1" smtClean="0">
                          <a:solidFill>
                            <a:schemeClr val="tx1"/>
                          </a:solidFill>
                          <a:effectLst/>
                          <a:latin typeface="+mn-lt"/>
                          <a:ea typeface="+mn-ea"/>
                          <a:cs typeface="+mn-cs"/>
                        </a:rPr>
                        <a:t>G</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r>
              <a:tr h="413223">
                <a:tc>
                  <a:txBody>
                    <a:bodyPr/>
                    <a:lstStyle/>
                    <a:p>
                      <a:pPr>
                        <a:lnSpc>
                          <a:spcPct val="120000"/>
                        </a:lnSpc>
                        <a:spcAft>
                          <a:spcPts val="0"/>
                        </a:spcAft>
                      </a:pPr>
                      <a:r>
                        <a:rPr lang="en-US" sz="1800" kern="1200" dirty="0" smtClean="0">
                          <a:solidFill>
                            <a:schemeClr val="dk1"/>
                          </a:solidFill>
                          <a:effectLst/>
                          <a:latin typeface="+mn-lt"/>
                          <a:ea typeface="+mn-ea"/>
                          <a:cs typeface="+mn-cs"/>
                        </a:rPr>
                        <a:t>Unperturbed system</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0.07%</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80881">
                <a:tc>
                  <a:txBody>
                    <a:bodyPr/>
                    <a:lstStyle/>
                    <a:p>
                      <a:pPr>
                        <a:lnSpc>
                          <a:spcPct val="120000"/>
                        </a:lnSpc>
                        <a:spcAft>
                          <a:spcPts val="0"/>
                        </a:spcAft>
                      </a:pPr>
                      <a:r>
                        <a:rPr lang="en-US" sz="1800" kern="1200" dirty="0" smtClean="0">
                          <a:solidFill>
                            <a:schemeClr val="dk1"/>
                          </a:solidFill>
                          <a:effectLst/>
                          <a:latin typeface="+mn-lt"/>
                          <a:ea typeface="+mn-ea"/>
                          <a:cs typeface="+mn-cs"/>
                        </a:rPr>
                        <a:t>Square PM cross-section</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0.5%</a:t>
                      </a:r>
                      <a:endParaRPr lang="ru-RU" sz="1800" dirty="0">
                        <a:solidFill>
                          <a:schemeClr val="tx1"/>
                        </a:solidFill>
                        <a:effectLst/>
                        <a:latin typeface="Calibri"/>
                        <a:ea typeface="Calibri"/>
                        <a:cs typeface="Times New Roman"/>
                      </a:endParaRPr>
                    </a:p>
                  </a:txBody>
                  <a:tcPr marL="68580" marR="68580" marT="0" marB="0">
                    <a:solidFill>
                      <a:srgbClr val="EAEFF7"/>
                    </a:solidFill>
                  </a:tcPr>
                </a:tc>
              </a:tr>
              <a:tr h="403956">
                <a:tc>
                  <a:txBody>
                    <a:bodyPr/>
                    <a:lstStyle/>
                    <a:p>
                      <a:pPr>
                        <a:lnSpc>
                          <a:spcPct val="120000"/>
                        </a:lnSpc>
                        <a:spcAft>
                          <a:spcPts val="0"/>
                        </a:spcAft>
                      </a:pPr>
                      <a:r>
                        <a:rPr lang="en-US" sz="1800" kern="1200" dirty="0" smtClean="0">
                          <a:solidFill>
                            <a:schemeClr val="dk1"/>
                          </a:solidFill>
                          <a:effectLst/>
                          <a:latin typeface="+mn-lt"/>
                          <a:ea typeface="+mn-ea"/>
                          <a:cs typeface="+mn-cs"/>
                        </a:rPr>
                        <a:t>Intrinsic PM degaussing</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ϰ=0.1</a:t>
                      </a:r>
                      <a:r>
                        <a:rPr lang="ru-RU"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en-US" sz="1800" kern="1200" dirty="0" smtClean="0">
                          <a:solidFill>
                            <a:schemeClr val="dk1"/>
                          </a:solidFill>
                          <a:effectLst/>
                          <a:latin typeface="+mn-lt"/>
                          <a:ea typeface="+mn-ea"/>
                          <a:cs typeface="+mn-cs"/>
                        </a:rPr>
                        <a:t>5%</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Mutual PM magnetization</a:t>
                      </a:r>
                      <a:r>
                        <a:rPr lang="en-GB"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ϰ=0.1</a:t>
                      </a:r>
                      <a:r>
                        <a:rPr lang="en-GB"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0.6%</a:t>
                      </a:r>
                      <a:endParaRPr lang="ru-RU" sz="1800" dirty="0">
                        <a:solidFill>
                          <a:schemeClr val="tx1"/>
                        </a:solidFill>
                        <a:effectLst/>
                        <a:latin typeface="Calibri"/>
                        <a:ea typeface="Calibri"/>
                        <a:cs typeface="Times New Roman"/>
                      </a:endParaRPr>
                    </a:p>
                  </a:txBody>
                  <a:tcPr marL="68580" marR="68580" marT="0" marB="0"/>
                </a:tc>
              </a:tr>
              <a:tr h="427690">
                <a:tc>
                  <a:txBody>
                    <a:bodyPr/>
                    <a:lstStyle/>
                    <a:p>
                      <a:pPr>
                        <a:lnSpc>
                          <a:spcPct val="120000"/>
                        </a:lnSpc>
                        <a:spcAft>
                          <a:spcPts val="0"/>
                        </a:spcAft>
                      </a:pPr>
                      <a:r>
                        <a:rPr lang="en-US" sz="1800" kern="1200" dirty="0" smtClean="0">
                          <a:solidFill>
                            <a:schemeClr val="dk1"/>
                          </a:solidFill>
                          <a:effectLst/>
                          <a:latin typeface="+mn-lt"/>
                          <a:ea typeface="+mn-ea"/>
                          <a:cs typeface="+mn-cs"/>
                        </a:rPr>
                        <a:t>Anisotropy</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ϰ (ϰ</a:t>
                      </a:r>
                      <a:r>
                        <a:rPr lang="en-US" sz="1800" kern="1200" baseline="-25000" dirty="0" smtClean="0">
                          <a:solidFill>
                            <a:schemeClr val="dk1"/>
                          </a:solidFill>
                          <a:effectLst/>
                          <a:latin typeface="+mn-lt"/>
                          <a:ea typeface="+mn-ea"/>
                          <a:cs typeface="+mn-cs"/>
                        </a:rPr>
                        <a:t>||M</a:t>
                      </a:r>
                      <a:r>
                        <a:rPr lang="en-US" sz="1800" kern="1200" dirty="0" smtClean="0">
                          <a:solidFill>
                            <a:schemeClr val="dk1"/>
                          </a:solidFill>
                          <a:effectLst/>
                          <a:latin typeface="+mn-lt"/>
                          <a:ea typeface="+mn-ea"/>
                          <a:cs typeface="+mn-cs"/>
                        </a:rPr>
                        <a:t>=0.1, </a:t>
                      </a:r>
                      <a:r>
                        <a:rPr lang="en-US" sz="1800" kern="1200" dirty="0" err="1" smtClean="0">
                          <a:solidFill>
                            <a:schemeClr val="dk1"/>
                          </a:solidFill>
                          <a:effectLst/>
                          <a:latin typeface="+mn-lt"/>
                          <a:ea typeface="+mn-ea"/>
                          <a:cs typeface="+mn-cs"/>
                        </a:rPr>
                        <a:t>ϰ</a:t>
                      </a:r>
                      <a:r>
                        <a:rPr lang="en-US" sz="1800" kern="1200" baseline="-25000" dirty="0" err="1" smtClean="0">
                          <a:solidFill>
                            <a:schemeClr val="dk1"/>
                          </a:solidFill>
                          <a:effectLst/>
                          <a:latin typeface="+mn-lt"/>
                          <a:ea typeface="+mn-ea"/>
                          <a:cs typeface="+mn-cs"/>
                        </a:rPr>
                        <a:t>⊥M</a:t>
                      </a:r>
                      <a:r>
                        <a:rPr lang="en-US" sz="1800" kern="1200" dirty="0" smtClean="0">
                          <a:solidFill>
                            <a:schemeClr val="dk1"/>
                          </a:solidFill>
                          <a:effectLst/>
                          <a:latin typeface="+mn-lt"/>
                          <a:ea typeface="+mn-ea"/>
                          <a:cs typeface="+mn-cs"/>
                        </a:rPr>
                        <a:t>=0)</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en-US" sz="1800" kern="1200" dirty="0" smtClean="0">
                          <a:solidFill>
                            <a:schemeClr val="dk1"/>
                          </a:solidFill>
                          <a:effectLst/>
                          <a:latin typeface="+mn-lt"/>
                          <a:ea typeface="+mn-ea"/>
                          <a:cs typeface="+mn-cs"/>
                        </a:rPr>
                        <a:t>0.3%</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81000">
                <a:tc>
                  <a:txBody>
                    <a:bodyPr/>
                    <a:lstStyle/>
                    <a:p>
                      <a:pPr>
                        <a:lnSpc>
                          <a:spcPct val="120000"/>
                        </a:lnSpc>
                        <a:spcAft>
                          <a:spcPts val="0"/>
                        </a:spcAft>
                      </a:pPr>
                      <a:r>
                        <a:rPr lang="en-US" sz="1800" kern="1200" dirty="0" smtClean="0">
                          <a:solidFill>
                            <a:schemeClr val="dk1"/>
                          </a:solidFill>
                          <a:effectLst/>
                          <a:latin typeface="+mn-lt"/>
                          <a:ea typeface="+mn-ea"/>
                          <a:cs typeface="+mn-cs"/>
                        </a:rPr>
                        <a:t>3D representation</a:t>
                      </a:r>
                      <a:r>
                        <a:rPr lang="ru-RU" sz="18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ϰ=0.1</a:t>
                      </a:r>
                      <a:r>
                        <a:rPr lang="ru-RU"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0.17%</a:t>
                      </a:r>
                      <a:endParaRPr lang="ru-RU" sz="1800" dirty="0">
                        <a:solidFill>
                          <a:schemeClr val="tx1"/>
                        </a:solidFill>
                        <a:effectLst/>
                        <a:latin typeface="Calibri"/>
                        <a:ea typeface="Calibri"/>
                        <a:cs typeface="Times New Roman"/>
                      </a:endParaRPr>
                    </a:p>
                  </a:txBody>
                  <a:tcPr marL="68580" marR="68580" marT="0" marB="0">
                    <a:solidFill>
                      <a:srgbClr val="EAEFF7"/>
                    </a:solidFill>
                  </a:tcPr>
                </a:tc>
              </a:tr>
            </a:tbl>
          </a:graphicData>
        </a:graphic>
      </p:graphicFrame>
    </p:spTree>
    <p:extLst>
      <p:ext uri="{BB962C8B-B14F-4D97-AF65-F5344CB8AC3E}">
        <p14:creationId xmlns:p14="http://schemas.microsoft.com/office/powerpoint/2010/main" val="1379390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14</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smtClean="0"/>
              <a:t>PMQ correction</a:t>
            </a:r>
            <a:r>
              <a:rPr lang="ru-RU" sz="2400" b="1" dirty="0" smtClean="0"/>
              <a:t> </a:t>
            </a:r>
            <a:r>
              <a:rPr lang="en-US" sz="2400" b="1" dirty="0" smtClean="0"/>
              <a:t>for disturbing factors compensation</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mc:Choice xmlns:a14="http://schemas.microsoft.com/office/drawing/2010/main" Requires="a14">
          <p:sp>
            <p:nvSpPr>
              <p:cNvPr id="3" name="TextBox 2"/>
              <p:cNvSpPr txBox="1"/>
              <p:nvPr/>
            </p:nvSpPr>
            <p:spPr>
              <a:xfrm>
                <a:off x="1198732" y="1367892"/>
                <a:ext cx="9790544" cy="4454168"/>
              </a:xfrm>
              <a:prstGeom prst="rect">
                <a:avLst/>
              </a:prstGeom>
              <a:noFill/>
            </p:spPr>
            <p:txBody>
              <a:bodyPr wrap="square" rtlCol="0">
                <a:spAutoFit/>
              </a:bodyPr>
              <a:lstStyle/>
              <a:p>
                <a:r>
                  <a:rPr lang="en-US" dirty="0"/>
                  <a:t>At every iteration</a:t>
                </a:r>
                <a:r>
                  <a:rPr lang="ru-RU" dirty="0" smtClean="0"/>
                  <a:t> </a:t>
                </a:r>
                <a:r>
                  <a:rPr lang="en-US" dirty="0"/>
                  <a:t>k</a:t>
                </a:r>
                <a:r>
                  <a:rPr lang="ru-RU" dirty="0"/>
                  <a:t> (</a:t>
                </a:r>
                <a:r>
                  <a:rPr lang="en-US" dirty="0"/>
                  <a:t>k = 0, 1, …</a:t>
                </a:r>
                <a:r>
                  <a:rPr lang="ru-RU" dirty="0"/>
                  <a:t>):</a:t>
                </a:r>
                <a:endParaRPr lang="ru-RU" sz="1600" dirty="0"/>
              </a:p>
              <a:p>
                <a:pPr marL="285750" lvl="0" indent="-285750">
                  <a:spcBef>
                    <a:spcPts val="600"/>
                  </a:spcBef>
                  <a:buFont typeface="Arial" panose="020B0604020202020204" pitchFamily="34" charset="0"/>
                  <a:buChar char="•"/>
                </a:pPr>
                <a:r>
                  <a:rPr lang="en-US" dirty="0"/>
                  <a:t>The target gradient value</a:t>
                </a:r>
                <a:r>
                  <a:rPr lang="ru-RU" dirty="0" smtClean="0"/>
                  <a:t> </a:t>
                </a:r>
                <a14:m>
                  <m:oMath xmlns:m="http://schemas.openxmlformats.org/officeDocument/2006/math">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b="0" i="1" smtClean="0">
                            <a:latin typeface="Cambria Math" panose="02040503050406030204" pitchFamily="18" charset="0"/>
                          </a:rPr>
                          <m:t>𝑡𝑎𝑟𝑔</m:t>
                        </m:r>
                      </m:sub>
                    </m:sSub>
                  </m:oMath>
                </a14:m>
                <a:r>
                  <a:rPr lang="ru-RU" dirty="0"/>
                  <a:t> </a:t>
                </a:r>
                <a:r>
                  <a:rPr lang="en-US" dirty="0"/>
                  <a:t>is prescribed at the reference points</a:t>
                </a:r>
                <a:r>
                  <a:rPr lang="ru-RU" dirty="0" smtClean="0"/>
                  <a:t>:</a:t>
                </a:r>
                <a:endParaRPr lang="ru-RU" sz="1600" dirty="0"/>
              </a:p>
              <a:p>
                <a:pPr>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b="0" i="1" smtClean="0">
                              <a:latin typeface="Cambria Math" panose="02040503050406030204" pitchFamily="18" charset="0"/>
                            </a:rPr>
                            <m:t>𝑡𝑎𝑟𝑔</m:t>
                          </m:r>
                          <m:r>
                            <a:rPr lang="en-US" i="1">
                              <a:latin typeface="Cambria Math" panose="02040503050406030204" pitchFamily="18" charset="0"/>
                            </a:rPr>
                            <m:t>,</m:t>
                          </m:r>
                          <m:r>
                            <a:rPr lang="en-US" i="1">
                              <a:latin typeface="Cambria Math" panose="02040503050406030204" pitchFamily="18" charset="0"/>
                            </a:rPr>
                            <m:t>𝑘</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i="1">
                              <a:latin typeface="Cambria Math" panose="02040503050406030204" pitchFamily="18" charset="0"/>
                            </a:rPr>
                            <m:t>0</m:t>
                          </m:r>
                        </m:sub>
                      </m:sSub>
                      <m:r>
                        <a:rPr lang="en-US" i="1">
                          <a:latin typeface="Cambria Math" panose="02040503050406030204" pitchFamily="18" charset="0"/>
                        </a:rPr>
                        <m:t>−</m:t>
                      </m:r>
                      <m:r>
                        <m:rPr>
                          <m:sty m:val="p"/>
                        </m:rPr>
                        <a:rPr lang="en-US">
                          <a:latin typeface="Cambria Math" panose="02040503050406030204" pitchFamily="18" charset="0"/>
                        </a:rPr>
                        <m:t>Δ</m:t>
                      </m:r>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i="1">
                              <a:latin typeface="Cambria Math" panose="02040503050406030204" pitchFamily="18" charset="0"/>
                            </a:rPr>
                            <m:t>𝑐𝑜𝑟𝑟</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oMath>
                  </m:oMathPara>
                </a14:m>
                <a:endParaRPr lang="ru-RU" sz="1600" dirty="0"/>
              </a:p>
              <a:p>
                <a:pPr marL="284400"/>
                <a:r>
                  <a:rPr lang="en-US" dirty="0" smtClean="0"/>
                  <a:t>(at</a:t>
                </a:r>
                <a:r>
                  <a:rPr lang="ru-RU" dirty="0" smtClean="0"/>
                  <a:t> </a:t>
                </a:r>
                <a:r>
                  <a:rPr lang="en-US" dirty="0"/>
                  <a:t>k = 0: </a:t>
                </a:r>
                <a14:m>
                  <m:oMath xmlns:m="http://schemas.openxmlformats.org/officeDocument/2006/math">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b="0" i="1" smtClean="0">
                            <a:latin typeface="Cambria Math" panose="02040503050406030204" pitchFamily="18" charset="0"/>
                          </a:rPr>
                          <m:t>𝑡𝑎𝑟𝑔</m:t>
                        </m:r>
                        <m:r>
                          <a:rPr lang="en-US" i="1">
                            <a:latin typeface="Cambria Math" panose="02040503050406030204" pitchFamily="18" charset="0"/>
                          </a:rPr>
                          <m:t>,0</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i="1">
                            <a:latin typeface="Cambria Math" panose="02040503050406030204" pitchFamily="18" charset="0"/>
                          </a:rPr>
                          <m:t>0</m:t>
                        </m:r>
                      </m:sub>
                    </m:sSub>
                  </m:oMath>
                </a14:m>
                <a:r>
                  <a:rPr lang="en-US" dirty="0"/>
                  <a:t>)</a:t>
                </a:r>
                <a:endParaRPr lang="ru-RU" sz="1600" dirty="0"/>
              </a:p>
              <a:p>
                <a:pPr marL="285750" lvl="0" indent="-285750">
                  <a:spcBef>
                    <a:spcPts val="600"/>
                  </a:spcBef>
                  <a:buFont typeface="Arial" panose="020B0604020202020204" pitchFamily="34" charset="0"/>
                  <a:buChar char="•"/>
                </a:pPr>
                <a:r>
                  <a:rPr lang="en-US" dirty="0"/>
                  <a:t>Using</a:t>
                </a:r>
                <a:r>
                  <a:rPr lang="ru-RU" dirty="0" smtClean="0"/>
                  <a:t> </a:t>
                </a:r>
                <a14:m>
                  <m:oMath xmlns:m="http://schemas.openxmlformats.org/officeDocument/2006/math">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b="0" i="1" smtClean="0">
                            <a:latin typeface="Cambria Math" panose="02040503050406030204" pitchFamily="18" charset="0"/>
                          </a:rPr>
                          <m:t>𝑡𝑎𝑟𝑔</m:t>
                        </m:r>
                        <m:r>
                          <a:rPr lang="en-US" i="1">
                            <a:latin typeface="Cambria Math" panose="02040503050406030204" pitchFamily="18" charset="0"/>
                          </a:rPr>
                          <m:t>,</m:t>
                        </m:r>
                        <m:r>
                          <a:rPr lang="en-US" i="1">
                            <a:latin typeface="Cambria Math" panose="02040503050406030204" pitchFamily="18" charset="0"/>
                          </a:rPr>
                          <m:t>𝑘</m:t>
                        </m:r>
                      </m:sub>
                    </m:sSub>
                  </m:oMath>
                </a14:m>
                <a:r>
                  <a:rPr lang="en-US" dirty="0" smtClean="0"/>
                  <a:t>, </a:t>
                </a:r>
                <a:r>
                  <a:rPr lang="en-US" dirty="0"/>
                  <a:t>optimization with the </a:t>
                </a:r>
                <a:r>
                  <a:rPr lang="en-US" u="sng" dirty="0"/>
                  <a:t>simplified</a:t>
                </a:r>
                <a:r>
                  <a:rPr lang="en-GB" dirty="0"/>
                  <a:t> 2</a:t>
                </a:r>
                <a:r>
                  <a:rPr lang="en-US" dirty="0"/>
                  <a:t>D model is </a:t>
                </a:r>
                <a:r>
                  <a:rPr lang="en-US" dirty="0" smtClean="0"/>
                  <a:t>performed </a:t>
                </a:r>
                <a:r>
                  <a:rPr lang="en-GB" dirty="0" smtClean="0"/>
                  <a:t>to </a:t>
                </a:r>
                <a:r>
                  <a:rPr lang="en-GB" dirty="0"/>
                  <a:t>determine</a:t>
                </a:r>
                <a:r>
                  <a:rPr lang="ru-RU" dirty="0" smtClean="0"/>
                  <a:t>:</a:t>
                </a:r>
                <a:endParaRPr lang="ru-RU" sz="1600" dirty="0"/>
              </a:p>
              <a:p>
                <a:pPr marL="742950" lvl="1" indent="-285750">
                  <a:buFont typeface="Courier New" panose="02070309020205020404" pitchFamily="49" charset="0"/>
                  <a:buChar char="o"/>
                </a:pPr>
                <a:r>
                  <a:rPr lang="en-US" dirty="0"/>
                  <a:t>orientation and magnetic </a:t>
                </a:r>
                <a:r>
                  <a:rPr lang="en-US" dirty="0" smtClean="0"/>
                  <a:t>moments </a:t>
                </a:r>
                <a:r>
                  <a:rPr lang="en-US" dirty="0"/>
                  <a:t>for every PM</a:t>
                </a:r>
                <a:r>
                  <a:rPr lang="ru-RU" dirty="0" smtClean="0"/>
                  <a:t>: </a:t>
                </a:r>
                <a:r>
                  <a:rPr lang="en-US" b="1" i="1" dirty="0" err="1"/>
                  <a:t>m</a:t>
                </a:r>
                <a:r>
                  <a:rPr lang="en-US" i="1" baseline="-25000" dirty="0" err="1"/>
                  <a:t>k</a:t>
                </a:r>
                <a:r>
                  <a:rPr lang="ru-RU" dirty="0"/>
                  <a:t>;</a:t>
                </a:r>
                <a:endParaRPr lang="ru-RU" sz="1600" dirty="0"/>
              </a:p>
              <a:p>
                <a:pPr marL="742950" lvl="1" indent="-285750">
                  <a:buFont typeface="Courier New" panose="02070309020205020404" pitchFamily="49" charset="0"/>
                  <a:buChar char="o"/>
                </a:pPr>
                <a:r>
                  <a:rPr lang="en-US" dirty="0"/>
                  <a:t>optimized gradient map</a:t>
                </a:r>
                <a:r>
                  <a:rPr lang="ru-RU" dirty="0" smtClean="0"/>
                  <a:t>: </a:t>
                </a:r>
                <a14:m>
                  <m:oMath xmlns:m="http://schemas.openxmlformats.org/officeDocument/2006/math">
                    <m:sSub>
                      <m:sSubPr>
                        <m:ctrlPr>
                          <a:rPr lang="ru-RU" i="1">
                            <a:latin typeface="Cambria Math" panose="02040503050406030204" pitchFamily="18" charset="0"/>
                          </a:rPr>
                        </m:ctrlPr>
                      </m:sSubPr>
                      <m:e>
                        <m:r>
                          <a:rPr lang="ru-RU" b="1" i="1">
                            <a:latin typeface="Cambria Math" panose="02040503050406030204" pitchFamily="18" charset="0"/>
                          </a:rPr>
                          <m:t>𝑮</m:t>
                        </m:r>
                      </m:e>
                      <m:sub>
                        <m:r>
                          <a:rPr lang="en-US" b="0" i="1" smtClean="0">
                            <a:latin typeface="Cambria Math" panose="02040503050406030204" pitchFamily="18" charset="0"/>
                          </a:rPr>
                          <m:t>𝑠𝑖𝑚𝑝</m:t>
                        </m:r>
                        <m:r>
                          <a:rPr lang="ru-RU" i="1">
                            <a:latin typeface="Cambria Math" panose="02040503050406030204" pitchFamily="18" charset="0"/>
                          </a:rPr>
                          <m:t>,</m:t>
                        </m:r>
                        <m:r>
                          <a:rPr lang="ru-RU" i="1">
                            <a:latin typeface="Cambria Math" panose="02040503050406030204" pitchFamily="18" charset="0"/>
                          </a:rPr>
                          <m:t>𝑘</m:t>
                        </m:r>
                      </m:sub>
                    </m:sSub>
                  </m:oMath>
                </a14:m>
                <a:r>
                  <a:rPr lang="en-US" dirty="0"/>
                  <a:t>.</a:t>
                </a:r>
                <a:endParaRPr lang="ru-RU" sz="1600" dirty="0"/>
              </a:p>
              <a:p>
                <a:pPr marL="285750" lvl="0" indent="-285750">
                  <a:spcBef>
                    <a:spcPts val="600"/>
                  </a:spcBef>
                  <a:buFont typeface="Arial" panose="020B0604020202020204" pitchFamily="34" charset="0"/>
                  <a:buChar char="•"/>
                </a:pPr>
                <a:r>
                  <a:rPr lang="en-GB" dirty="0"/>
                  <a:t>The obtained </a:t>
                </a:r>
                <a:r>
                  <a:rPr lang="en-US" b="1" i="1" dirty="0" err="1"/>
                  <a:t>m</a:t>
                </a:r>
                <a:r>
                  <a:rPr lang="en-US" i="1" baseline="-25000" dirty="0" err="1"/>
                  <a:t>k</a:t>
                </a:r>
                <a:r>
                  <a:rPr lang="en-US" dirty="0"/>
                  <a:t> are </a:t>
                </a:r>
                <a:r>
                  <a:rPr lang="en-US" dirty="0" smtClean="0"/>
                  <a:t>used </a:t>
                </a:r>
                <a:r>
                  <a:rPr lang="en-US" dirty="0"/>
                  <a:t>in</a:t>
                </a:r>
                <a:r>
                  <a:rPr lang="en-GB" dirty="0"/>
                  <a:t> 2</a:t>
                </a:r>
                <a:r>
                  <a:rPr lang="en-US" dirty="0"/>
                  <a:t>D or</a:t>
                </a:r>
                <a:r>
                  <a:rPr lang="en-GB" dirty="0"/>
                  <a:t> 3</a:t>
                </a:r>
                <a:r>
                  <a:rPr lang="en-US" dirty="0"/>
                  <a:t>D simulation with perturbing factors involved</a:t>
                </a:r>
                <a:r>
                  <a:rPr lang="ru-RU" dirty="0" smtClean="0"/>
                  <a:t>. </a:t>
                </a:r>
                <a:endParaRPr lang="en-US" dirty="0" smtClean="0"/>
              </a:p>
              <a:p>
                <a:pPr marL="284400" lvl="0"/>
                <a:r>
                  <a:rPr lang="en-US" dirty="0"/>
                  <a:t>The simulated data represent expected gradient distribution</a:t>
                </a:r>
                <a:r>
                  <a:rPr lang="ru-RU" dirty="0" smtClean="0"/>
                  <a:t>: </a:t>
                </a:r>
                <a14:m>
                  <m:oMath xmlns:m="http://schemas.openxmlformats.org/officeDocument/2006/math">
                    <m:sSub>
                      <m:sSubPr>
                        <m:ctrlPr>
                          <a:rPr lang="ru-RU" i="1">
                            <a:latin typeface="Cambria Math" panose="02040503050406030204" pitchFamily="18" charset="0"/>
                          </a:rPr>
                        </m:ctrlPr>
                      </m:sSubPr>
                      <m:e>
                        <m:r>
                          <a:rPr lang="ru-RU" b="1" i="1">
                            <a:latin typeface="Cambria Math" panose="02040503050406030204" pitchFamily="18" charset="0"/>
                          </a:rPr>
                          <m:t>𝑮</m:t>
                        </m:r>
                      </m:e>
                      <m:sub>
                        <m:r>
                          <a:rPr lang="ru-RU" i="1">
                            <a:latin typeface="Cambria Math" panose="02040503050406030204" pitchFamily="18" charset="0"/>
                          </a:rPr>
                          <m:t>𝑘</m:t>
                        </m:r>
                      </m:sub>
                    </m:sSub>
                  </m:oMath>
                </a14:m>
                <a:r>
                  <a:rPr lang="ru-RU" dirty="0"/>
                  <a:t>.</a:t>
                </a:r>
                <a:endParaRPr lang="ru-RU" sz="1600" dirty="0"/>
              </a:p>
              <a:p>
                <a:pPr marL="285750" lvl="0" indent="-285750">
                  <a:spcBef>
                    <a:spcPts val="600"/>
                  </a:spcBef>
                  <a:buFont typeface="Arial" panose="020B0604020202020204" pitchFamily="34" charset="0"/>
                  <a:buChar char="•"/>
                </a:pPr>
                <a:r>
                  <a:rPr lang="en-US" dirty="0" smtClean="0"/>
                  <a:t>Influence </a:t>
                </a:r>
                <a14:m>
                  <m:oMath xmlns:m="http://schemas.openxmlformats.org/officeDocument/2006/math">
                    <m:r>
                      <m:rPr>
                        <m:sty m:val="p"/>
                      </m:rPr>
                      <a:rPr lang="en-US">
                        <a:latin typeface="Cambria Math" panose="02040503050406030204" pitchFamily="18" charset="0"/>
                      </a:rPr>
                      <m:t>Δ</m:t>
                    </m:r>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i="1">
                            <a:latin typeface="Cambria Math" panose="02040503050406030204" pitchFamily="18" charset="0"/>
                          </a:rPr>
                          <m:t>𝑐𝑜𝑟𝑟</m:t>
                        </m:r>
                        <m:r>
                          <a:rPr lang="en-US" i="1">
                            <a:latin typeface="Cambria Math" panose="02040503050406030204" pitchFamily="18" charset="0"/>
                          </a:rPr>
                          <m:t>,</m:t>
                        </m:r>
                        <m:r>
                          <a:rPr lang="en-US" i="1">
                            <a:latin typeface="Cambria Math" panose="02040503050406030204" pitchFamily="18" charset="0"/>
                          </a:rPr>
                          <m:t>𝑘</m:t>
                        </m:r>
                      </m:sub>
                    </m:sSub>
                  </m:oMath>
                </a14:m>
                <a:r>
                  <a:rPr lang="en-US" dirty="0" smtClean="0"/>
                  <a:t> </a:t>
                </a:r>
                <a:r>
                  <a:rPr lang="en-US" dirty="0"/>
                  <a:t>of the perturbing factors</a:t>
                </a:r>
                <a:r>
                  <a:rPr lang="en-GB" dirty="0"/>
                  <a:t> is </a:t>
                </a:r>
                <a:r>
                  <a:rPr lang="en-GB" dirty="0" smtClean="0"/>
                  <a:t>estimated</a:t>
                </a:r>
                <a:r>
                  <a:rPr lang="ru-RU" dirty="0" smtClean="0"/>
                  <a:t>:</a:t>
                </a:r>
                <a:endParaRPr lang="ru-RU" sz="1600" dirty="0"/>
              </a:p>
              <a:p>
                <a:pPr>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Δ</m:t>
                      </m:r>
                      <m:sSub>
                        <m:sSubPr>
                          <m:ctrlPr>
                            <a:rPr lang="ru-RU" i="1">
                              <a:latin typeface="Cambria Math" panose="02040503050406030204" pitchFamily="18" charset="0"/>
                            </a:rPr>
                          </m:ctrlPr>
                        </m:sSubPr>
                        <m:e>
                          <m:r>
                            <a:rPr lang="en-US" b="1" i="1">
                              <a:latin typeface="Cambria Math" panose="02040503050406030204" pitchFamily="18" charset="0"/>
                            </a:rPr>
                            <m:t>𝑮</m:t>
                          </m:r>
                        </m:e>
                        <m:sub>
                          <m:r>
                            <a:rPr lang="en-US" i="1">
                              <a:latin typeface="Cambria Math" panose="02040503050406030204" pitchFamily="18" charset="0"/>
                            </a:rPr>
                            <m:t>𝑐𝑜𝑟𝑟</m:t>
                          </m:r>
                          <m:r>
                            <a:rPr lang="en-US" i="1">
                              <a:latin typeface="Cambria Math" panose="02040503050406030204" pitchFamily="18" charset="0"/>
                            </a:rPr>
                            <m:t>,</m:t>
                          </m:r>
                          <m:r>
                            <a:rPr lang="en-US" i="1">
                              <a:latin typeface="Cambria Math" panose="02040503050406030204" pitchFamily="18" charset="0"/>
                            </a:rPr>
                            <m:t>𝑘</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ru-RU" b="1" i="1">
                              <a:latin typeface="Cambria Math" panose="02040503050406030204" pitchFamily="18" charset="0"/>
                            </a:rPr>
                            <m:t>𝑮</m:t>
                          </m:r>
                        </m:e>
                        <m:sub>
                          <m:r>
                            <a:rPr lang="ru-RU" i="1">
                              <a:latin typeface="Cambria Math" panose="02040503050406030204" pitchFamily="18" charset="0"/>
                            </a:rPr>
                            <m:t>𝑘</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b="1" i="1">
                              <a:latin typeface="Cambria Math" panose="02040503050406030204" pitchFamily="18" charset="0"/>
                            </a:rPr>
                            <m:t>𝑮</m:t>
                          </m:r>
                        </m:e>
                        <m:sub>
                          <m:r>
                            <a:rPr lang="en-US" b="0" i="1" smtClean="0">
                              <a:latin typeface="Cambria Math" panose="02040503050406030204" pitchFamily="18" charset="0"/>
                            </a:rPr>
                            <m:t>𝑠𝑖𝑚𝑝</m:t>
                          </m:r>
                          <m:r>
                            <a:rPr lang="ru-RU" i="1">
                              <a:latin typeface="Cambria Math" panose="02040503050406030204" pitchFamily="18" charset="0"/>
                            </a:rPr>
                            <m:t>,</m:t>
                          </m:r>
                          <m:r>
                            <a:rPr lang="ru-RU" i="1">
                              <a:latin typeface="Cambria Math" panose="02040503050406030204" pitchFamily="18" charset="0"/>
                            </a:rPr>
                            <m:t>𝑘</m:t>
                          </m:r>
                        </m:sub>
                      </m:sSub>
                    </m:oMath>
                  </m:oMathPara>
                </a14:m>
                <a:endParaRPr lang="en-US" dirty="0" smtClean="0"/>
              </a:p>
              <a:p>
                <a:pPr>
                  <a:spcBef>
                    <a:spcPts val="600"/>
                  </a:spcBef>
                </a:pPr>
                <a:r>
                  <a:rPr lang="en-US" b="1" dirty="0"/>
                  <a:t>It took</a:t>
                </a:r>
                <a:r>
                  <a:rPr lang="en-GB" b="1" dirty="0"/>
                  <a:t> 2 </a:t>
                </a:r>
                <a:r>
                  <a:rPr lang="en-US" b="1" dirty="0"/>
                  <a:t>iterations to determine the PM parameters enabling</a:t>
                </a:r>
                <a:r>
                  <a:rPr lang="en-GB" b="1" dirty="0"/>
                  <a:t> the </a:t>
                </a:r>
                <a:r>
                  <a:rPr lang="en-US" b="1" dirty="0"/>
                  <a:t>desired field quality accurate </a:t>
                </a:r>
                <a:r>
                  <a:rPr lang="en-US" b="1" dirty="0" smtClean="0"/>
                  <a:t>to</a:t>
                </a:r>
              </a:p>
              <a:p>
                <a:pPr algn="ctr">
                  <a:spcBef>
                    <a:spcPts val="600"/>
                  </a:spcBef>
                </a:pPr>
                <a:r>
                  <a:rPr lang="en-US" b="1" dirty="0" smtClean="0"/>
                  <a:t> </a:t>
                </a:r>
                <a:r>
                  <a:rPr lang="en-US" b="1" dirty="0" err="1"/>
                  <a:t>ε</a:t>
                </a:r>
                <a:r>
                  <a:rPr lang="en-US" b="1" baseline="-25000" dirty="0" err="1"/>
                  <a:t>G</a:t>
                </a:r>
                <a:r>
                  <a:rPr lang="en-US" b="1" dirty="0"/>
                  <a:t> </a:t>
                </a:r>
                <a:r>
                  <a:rPr lang="en-GB" b="1" dirty="0"/>
                  <a:t>=</a:t>
                </a:r>
                <a:r>
                  <a:rPr lang="en-US" b="1" dirty="0"/>
                  <a:t> </a:t>
                </a:r>
                <a:r>
                  <a:rPr lang="en-GB" b="1" dirty="0"/>
                  <a:t>0.08%</a:t>
                </a:r>
                <a:r>
                  <a:rPr lang="en-US" b="1" dirty="0" smtClean="0"/>
                  <a:t>.</a:t>
                </a:r>
                <a:endParaRPr lang="ru-RU" b="1" dirty="0"/>
              </a:p>
            </p:txBody>
          </p:sp>
        </mc:Choice>
        <mc:Fallback>
          <p:sp>
            <p:nvSpPr>
              <p:cNvPr id="3" name="TextBox 2"/>
              <p:cNvSpPr txBox="1">
                <a:spLocks noRot="1" noChangeAspect="1" noMove="1" noResize="1" noEditPoints="1" noAdjustHandles="1" noChangeArrowheads="1" noChangeShapeType="1" noTextEdit="1"/>
              </p:cNvSpPr>
              <p:nvPr/>
            </p:nvSpPr>
            <p:spPr>
              <a:xfrm>
                <a:off x="1198732" y="1367892"/>
                <a:ext cx="9790544" cy="4454168"/>
              </a:xfrm>
              <a:prstGeom prst="rect">
                <a:avLst/>
              </a:prstGeom>
              <a:blipFill rotWithShape="0">
                <a:blip r:embed="rId4"/>
                <a:stretch>
                  <a:fillRect l="-560" t="-684" b="-1231"/>
                </a:stretch>
              </a:blipFill>
            </p:spPr>
            <p:txBody>
              <a:bodyPr/>
              <a:lstStyle/>
              <a:p>
                <a:r>
                  <a:rPr lang="ru-RU">
                    <a:noFill/>
                  </a:rPr>
                  <a:t> </a:t>
                </a:r>
              </a:p>
            </p:txBody>
          </p:sp>
        </mc:Fallback>
      </mc:AlternateContent>
    </p:spTree>
    <p:extLst>
      <p:ext uri="{BB962C8B-B14F-4D97-AF65-F5344CB8AC3E}">
        <p14:creationId xmlns:p14="http://schemas.microsoft.com/office/powerpoint/2010/main" val="833451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15</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smtClean="0"/>
              <a:t>Optimized PMQ </a:t>
            </a:r>
            <a:r>
              <a:rPr lang="en-US" sz="2400" b="1" dirty="0"/>
              <a:t>specification</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Таблица 9"/>
          <p:cNvGraphicFramePr>
            <a:graphicFrameLocks noGrp="1"/>
          </p:cNvGraphicFramePr>
          <p:nvPr>
            <p:extLst>
              <p:ext uri="{D42A27DB-BD31-4B8C-83A1-F6EECF244321}">
                <p14:modId xmlns:p14="http://schemas.microsoft.com/office/powerpoint/2010/main" val="1216953756"/>
              </p:ext>
            </p:extLst>
          </p:nvPr>
        </p:nvGraphicFramePr>
        <p:xfrm>
          <a:off x="900869" y="2146300"/>
          <a:ext cx="4889157" cy="2793192"/>
        </p:xfrm>
        <a:graphic>
          <a:graphicData uri="http://schemas.openxmlformats.org/drawingml/2006/table">
            <a:tbl>
              <a:tblPr>
                <a:tableStyleId>{5C22544A-7EE6-4342-B048-85BDC9FD1C3A}</a:tableStyleId>
              </a:tblPr>
              <a:tblGrid>
                <a:gridCol w="3150431"/>
                <a:gridCol w="1738726"/>
              </a:tblGrid>
              <a:tr h="397163">
                <a:tc>
                  <a:txBody>
                    <a:bodyPr/>
                    <a:lstStyle/>
                    <a:p>
                      <a:pPr>
                        <a:lnSpc>
                          <a:spcPct val="120000"/>
                        </a:lnSpc>
                        <a:spcAft>
                          <a:spcPts val="0"/>
                        </a:spcAft>
                      </a:pPr>
                      <a:r>
                        <a:rPr lang="en-US" sz="1800" kern="1200" dirty="0" err="1" smtClean="0">
                          <a:solidFill>
                            <a:schemeClr val="dk1"/>
                          </a:solidFill>
                          <a:effectLst/>
                          <a:latin typeface="+mn-lt"/>
                          <a:ea typeface="+mn-ea"/>
                          <a:cs typeface="+mn-cs"/>
                        </a:rPr>
                        <a:t>Remanent</a:t>
                      </a:r>
                      <a:r>
                        <a:rPr lang="en-US" sz="1800" kern="1200" dirty="0" smtClean="0">
                          <a:solidFill>
                            <a:schemeClr val="dk1"/>
                          </a:solidFill>
                          <a:effectLst/>
                          <a:latin typeface="+mn-lt"/>
                          <a:ea typeface="+mn-ea"/>
                          <a:cs typeface="+mn-cs"/>
                        </a:rPr>
                        <a:t> field B</a:t>
                      </a:r>
                      <a:r>
                        <a:rPr lang="en-US" sz="1800" kern="1200" baseline="-25000" dirty="0" smtClean="0">
                          <a:solidFill>
                            <a:schemeClr val="dk1"/>
                          </a:solidFill>
                          <a:effectLst/>
                          <a:latin typeface="+mn-lt"/>
                          <a:ea typeface="+mn-ea"/>
                          <a:cs typeface="+mn-cs"/>
                        </a:rPr>
                        <a:t>r</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en-US" sz="1800" kern="1200" dirty="0" smtClean="0">
                          <a:solidFill>
                            <a:schemeClr val="dk1"/>
                          </a:solidFill>
                          <a:effectLst/>
                          <a:latin typeface="+mn-lt"/>
                          <a:ea typeface="+mn-ea"/>
                          <a:cs typeface="+mn-cs"/>
                        </a:rPr>
                        <a:t>1.1853 </a:t>
                      </a:r>
                      <a:r>
                        <a:rPr lang="en-US" sz="1800" kern="1200" dirty="0" smtClean="0">
                          <a:solidFill>
                            <a:schemeClr val="dk1"/>
                          </a:solidFill>
                          <a:effectLst/>
                          <a:latin typeface="+mn-lt"/>
                          <a:ea typeface="+mn-ea"/>
                          <a:cs typeface="+mn-cs"/>
                        </a:rPr>
                        <a:t>T</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r>
              <a:tr h="413223">
                <a:tc>
                  <a:txBody>
                    <a:bodyPr/>
                    <a:lstStyle/>
                    <a:p>
                      <a:pPr>
                        <a:lnSpc>
                          <a:spcPct val="120000"/>
                        </a:lnSpc>
                        <a:spcAft>
                          <a:spcPts val="0"/>
                        </a:spcAft>
                      </a:pPr>
                      <a:r>
                        <a:rPr lang="en-US" sz="1800" kern="1200" dirty="0" smtClean="0">
                          <a:solidFill>
                            <a:schemeClr val="dk1"/>
                          </a:solidFill>
                          <a:effectLst/>
                          <a:latin typeface="+mn-lt"/>
                          <a:ea typeface="+mn-ea"/>
                          <a:cs typeface="+mn-cs"/>
                        </a:rPr>
                        <a:t>Magnetic susceptibility</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ϰ </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0.1</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80881">
                <a:tc>
                  <a:txBody>
                    <a:bodyPr/>
                    <a:lstStyle/>
                    <a:p>
                      <a:pPr>
                        <a:lnSpc>
                          <a:spcPct val="120000"/>
                        </a:lnSpc>
                        <a:spcAft>
                          <a:spcPts val="0"/>
                        </a:spcAft>
                      </a:pPr>
                      <a:r>
                        <a:rPr lang="en-US" sz="1800" kern="1200" dirty="0" smtClean="0">
                          <a:solidFill>
                            <a:schemeClr val="dk1"/>
                          </a:solidFill>
                          <a:effectLst/>
                          <a:latin typeface="+mn-lt"/>
                          <a:ea typeface="+mn-ea"/>
                          <a:cs typeface="+mn-cs"/>
                        </a:rPr>
                        <a:t>Linear piece of B-H curve</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en-US" sz="1800" kern="1200" dirty="0" smtClean="0">
                          <a:solidFill>
                            <a:schemeClr val="dk1"/>
                          </a:solidFill>
                          <a:effectLst/>
                          <a:latin typeface="+mn-lt"/>
                          <a:ea typeface="+mn-ea"/>
                          <a:cs typeface="+mn-cs"/>
                        </a:rPr>
                        <a:t>up to</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1200 </a:t>
                      </a:r>
                      <a:r>
                        <a:rPr lang="en-US" sz="1800" kern="1200" dirty="0" smtClean="0">
                          <a:solidFill>
                            <a:schemeClr val="dk1"/>
                          </a:solidFill>
                          <a:effectLst/>
                          <a:latin typeface="+mn-lt"/>
                          <a:ea typeface="+mn-ea"/>
                          <a:cs typeface="+mn-cs"/>
                        </a:rPr>
                        <a:t>kA/m</a:t>
                      </a:r>
                      <a:endParaRPr lang="ru-RU" sz="1800" dirty="0">
                        <a:solidFill>
                          <a:schemeClr val="tx1"/>
                        </a:solidFill>
                        <a:effectLst/>
                        <a:latin typeface="Calibri"/>
                        <a:ea typeface="Calibri"/>
                        <a:cs typeface="Times New Roman"/>
                      </a:endParaRPr>
                    </a:p>
                  </a:txBody>
                  <a:tcPr marL="68580" marR="68580" marT="0" marB="0">
                    <a:solidFill>
                      <a:srgbClr val="EAEFF7"/>
                    </a:solidFill>
                  </a:tcPr>
                </a:tc>
              </a:tr>
              <a:tr h="403956">
                <a:tc>
                  <a:txBody>
                    <a:bodyPr/>
                    <a:lstStyle/>
                    <a:p>
                      <a:pPr>
                        <a:lnSpc>
                          <a:spcPct val="120000"/>
                        </a:lnSpc>
                        <a:spcAft>
                          <a:spcPts val="0"/>
                        </a:spcAft>
                      </a:pPr>
                      <a:r>
                        <a:rPr lang="en-US" sz="1800" kern="1200" dirty="0" err="1" smtClean="0">
                          <a:solidFill>
                            <a:schemeClr val="dk1"/>
                          </a:solidFill>
                          <a:effectLst/>
                          <a:latin typeface="+mn-lt"/>
                          <a:ea typeface="+mn-ea"/>
                          <a:cs typeface="+mn-cs"/>
                        </a:rPr>
                        <a:t>Nd</a:t>
                      </a:r>
                      <a:r>
                        <a:rPr lang="en-GB" sz="1800"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Fe</a:t>
                      </a:r>
                      <a:r>
                        <a:rPr lang="en-GB" sz="1800"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B grade</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en-US" sz="1800" kern="1200" dirty="0" smtClean="0">
                          <a:solidFill>
                            <a:schemeClr val="dk1"/>
                          </a:solidFill>
                          <a:effectLst/>
                          <a:latin typeface="+mn-lt"/>
                          <a:ea typeface="+mn-ea"/>
                          <a:cs typeface="+mn-cs"/>
                        </a:rPr>
                        <a:t>N35SH, N35UH</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PM cross-section</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11 </a:t>
                      </a:r>
                      <a:r>
                        <a:rPr lang="en-US" sz="1800" kern="1200" dirty="0" smtClean="0">
                          <a:solidFill>
                            <a:schemeClr val="dk1"/>
                          </a:solidFill>
                          <a:effectLst/>
                          <a:latin typeface="+mn-lt"/>
                          <a:ea typeface="+mn-ea"/>
                          <a:cs typeface="+mn-cs"/>
                        </a:rPr>
                        <a:t>mm</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11 </a:t>
                      </a:r>
                      <a:r>
                        <a:rPr lang="en-US" sz="1800" kern="1200" dirty="0" smtClean="0">
                          <a:solidFill>
                            <a:schemeClr val="dk1"/>
                          </a:solidFill>
                          <a:effectLst/>
                          <a:latin typeface="+mn-lt"/>
                          <a:ea typeface="+mn-ea"/>
                          <a:cs typeface="+mn-cs"/>
                        </a:rPr>
                        <a:t>mm</a:t>
                      </a:r>
                      <a:endParaRPr lang="ru-RU" sz="1800" dirty="0">
                        <a:solidFill>
                          <a:schemeClr val="tx1"/>
                        </a:solidFill>
                        <a:effectLst/>
                        <a:latin typeface="Calibri"/>
                        <a:ea typeface="Calibri"/>
                        <a:cs typeface="Times New Roman"/>
                      </a:endParaRPr>
                    </a:p>
                  </a:txBody>
                  <a:tcPr marL="68580" marR="68580" marT="0" marB="0"/>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PM length L</a:t>
                      </a:r>
                      <a:r>
                        <a:rPr lang="en-US" sz="1800" kern="1200" baseline="-25000" dirty="0" smtClean="0">
                          <a:solidFill>
                            <a:schemeClr val="dk1"/>
                          </a:solidFill>
                          <a:effectLst/>
                          <a:latin typeface="+mn-lt"/>
                          <a:ea typeface="+mn-ea"/>
                          <a:cs typeface="+mn-cs"/>
                        </a:rPr>
                        <a:t>PM</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en-US" sz="1800" kern="1200" dirty="0" smtClean="0">
                          <a:solidFill>
                            <a:schemeClr val="dk1"/>
                          </a:solidFill>
                          <a:effectLst/>
                          <a:latin typeface="+mn-lt"/>
                          <a:ea typeface="+mn-ea"/>
                          <a:cs typeface="+mn-cs"/>
                        </a:rPr>
                        <a:t>300 </a:t>
                      </a:r>
                      <a:r>
                        <a:rPr lang="en-US" sz="1800" kern="1200" dirty="0" smtClean="0">
                          <a:solidFill>
                            <a:schemeClr val="dk1"/>
                          </a:solidFill>
                          <a:effectLst/>
                          <a:latin typeface="+mn-lt"/>
                          <a:ea typeface="+mn-ea"/>
                          <a:cs typeface="+mn-cs"/>
                        </a:rPr>
                        <a:t>mm</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Total number of PM</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en-US" sz="1800" dirty="0" smtClean="0">
                          <a:solidFill>
                            <a:schemeClr val="tx1"/>
                          </a:solidFill>
                          <a:effectLst/>
                          <a:latin typeface="Calibri"/>
                          <a:ea typeface="Calibri"/>
                          <a:cs typeface="Times New Roman"/>
                        </a:rPr>
                        <a:t>26</a:t>
                      </a:r>
                      <a:endParaRPr lang="ru-RU" sz="1800"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50502492"/>
              </p:ext>
            </p:extLst>
          </p:nvPr>
        </p:nvGraphicFramePr>
        <p:xfrm>
          <a:off x="6227119" y="2146300"/>
          <a:ext cx="4889157" cy="3192515"/>
        </p:xfrm>
        <a:graphic>
          <a:graphicData uri="http://schemas.openxmlformats.org/drawingml/2006/table">
            <a:tbl>
              <a:tblPr>
                <a:tableStyleId>{5C22544A-7EE6-4342-B048-85BDC9FD1C3A}</a:tableStyleId>
              </a:tblPr>
              <a:tblGrid>
                <a:gridCol w="3526481"/>
                <a:gridCol w="1362676"/>
              </a:tblGrid>
              <a:tr h="397163">
                <a:tc>
                  <a:txBody>
                    <a:bodyPr/>
                    <a:lstStyle/>
                    <a:p>
                      <a:pPr>
                        <a:lnSpc>
                          <a:spcPct val="120000"/>
                        </a:lnSpc>
                        <a:spcAft>
                          <a:spcPts val="0"/>
                        </a:spcAft>
                      </a:pPr>
                      <a:r>
                        <a:rPr lang="en-US" sz="1800" kern="1200" dirty="0" smtClean="0">
                          <a:solidFill>
                            <a:schemeClr val="dk1"/>
                          </a:solidFill>
                          <a:effectLst/>
                          <a:latin typeface="+mn-lt"/>
                          <a:ea typeface="+mn-ea"/>
                          <a:cs typeface="+mn-cs"/>
                        </a:rPr>
                        <a:t>PM dimensions</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 0.05 </a:t>
                      </a:r>
                      <a:r>
                        <a:rPr lang="en-US" sz="1800" kern="1200" dirty="0" smtClean="0">
                          <a:solidFill>
                            <a:schemeClr val="dk1"/>
                          </a:solidFill>
                          <a:effectLst/>
                          <a:latin typeface="+mn-lt"/>
                          <a:ea typeface="+mn-ea"/>
                          <a:cs typeface="+mn-cs"/>
                        </a:rPr>
                        <a:t>mm</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r>
              <a:tr h="413223">
                <a:tc>
                  <a:txBody>
                    <a:bodyPr/>
                    <a:lstStyle/>
                    <a:p>
                      <a:r>
                        <a:rPr lang="en-US" sz="1800" kern="1200" dirty="0" err="1" smtClean="0">
                          <a:solidFill>
                            <a:schemeClr val="dk1"/>
                          </a:solidFill>
                          <a:effectLst/>
                          <a:latin typeface="+mn-lt"/>
                          <a:ea typeface="+mn-ea"/>
                          <a:cs typeface="+mn-cs"/>
                        </a:rPr>
                        <a:t>Remanent</a:t>
                      </a:r>
                      <a:r>
                        <a:rPr lang="en-US" sz="1800" kern="1200" dirty="0" smtClean="0">
                          <a:solidFill>
                            <a:schemeClr val="dk1"/>
                          </a:solidFill>
                          <a:effectLst/>
                          <a:latin typeface="+mn-lt"/>
                          <a:ea typeface="+mn-ea"/>
                          <a:cs typeface="+mn-cs"/>
                        </a:rPr>
                        <a:t> field</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|B</a:t>
                      </a:r>
                      <a:r>
                        <a:rPr lang="en-US" sz="1800" kern="1200" baseline="-25000" dirty="0" smtClean="0">
                          <a:solidFill>
                            <a:schemeClr val="dk1"/>
                          </a:solidFill>
                          <a:effectLst/>
                          <a:latin typeface="+mn-lt"/>
                          <a:ea typeface="+mn-ea"/>
                          <a:cs typeface="+mn-cs"/>
                        </a:rPr>
                        <a:t>r</a:t>
                      </a:r>
                      <a:r>
                        <a:rPr lang="en-US" sz="1800" kern="1200" dirty="0" smtClean="0">
                          <a:solidFill>
                            <a:schemeClr val="dk1"/>
                          </a:solidFill>
                          <a:effectLst/>
                          <a:latin typeface="+mn-lt"/>
                          <a:ea typeface="+mn-ea"/>
                          <a:cs typeface="+mn-cs"/>
                        </a:rPr>
                        <a:t>|</a:t>
                      </a:r>
                      <a:r>
                        <a:rPr lang="ru-RU" sz="1800" kern="1200" dirty="0" smtClean="0">
                          <a:solidFill>
                            <a:schemeClr val="dk1"/>
                          </a:solidFill>
                          <a:effectLst/>
                          <a:latin typeface="+mn-lt"/>
                          <a:ea typeface="+mn-ea"/>
                          <a:cs typeface="+mn-cs"/>
                        </a:rPr>
                        <a:t>:</a:t>
                      </a:r>
                      <a:endParaRPr lang="ru-RU" sz="1800" kern="1200" dirty="0">
                        <a:solidFill>
                          <a:schemeClr val="dk1"/>
                        </a:solidFill>
                        <a:effectLst/>
                        <a:latin typeface="+mn-lt"/>
                        <a:ea typeface="+mn-ea"/>
                        <a:cs typeface="+mn-cs"/>
                      </a:endParaRPr>
                    </a:p>
                  </a:txBody>
                  <a:tcPr marL="68580" marR="68580" marT="0" marB="0">
                    <a:solidFill>
                      <a:srgbClr val="D2DEEF"/>
                    </a:solidFill>
                  </a:tcPr>
                </a:tc>
                <a:tc>
                  <a:txBody>
                    <a:bodyPr/>
                    <a:lstStyle/>
                    <a:p>
                      <a:pPr algn="ctr">
                        <a:lnSpc>
                          <a:spcPct val="120000"/>
                        </a:lnSpc>
                        <a:spcAft>
                          <a:spcPts val="0"/>
                        </a:spcAft>
                      </a:pP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80881">
                <a:tc>
                  <a:txBody>
                    <a:bodyPr/>
                    <a:lstStyle/>
                    <a:p>
                      <a:pPr marL="252000"/>
                      <a:r>
                        <a:rPr lang="en-US"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average over batch</a:t>
                      </a:r>
                      <a:endParaRPr lang="ru-RU" sz="1800" kern="1200" dirty="0">
                        <a:solidFill>
                          <a:schemeClr val="dk1"/>
                        </a:solidFill>
                        <a:effectLst/>
                        <a:latin typeface="+mn-lt"/>
                        <a:ea typeface="+mn-ea"/>
                        <a:cs typeface="+mn-cs"/>
                      </a:endParaRPr>
                    </a:p>
                  </a:txBody>
                  <a:tcPr marL="68580" marR="68580" marT="0" marB="0">
                    <a:solidFill>
                      <a:srgbClr val="D2DEEF"/>
                    </a:solidFill>
                  </a:tcPr>
                </a:tc>
                <a:tc>
                  <a:txBody>
                    <a:bodyPr/>
                    <a:lstStyle/>
                    <a:p>
                      <a:pPr algn="ctr"/>
                      <a:r>
                        <a:rPr lang="ru-RU" sz="1800" kern="1200" dirty="0" smtClean="0">
                          <a:solidFill>
                            <a:schemeClr val="dk1"/>
                          </a:solidFill>
                          <a:effectLst/>
                          <a:latin typeface="+mn-lt"/>
                          <a:ea typeface="+mn-ea"/>
                          <a:cs typeface="+mn-cs"/>
                        </a:rPr>
                        <a:t>± 3%</a:t>
                      </a:r>
                      <a:endParaRPr lang="ru-RU" sz="1800" kern="1200" dirty="0">
                        <a:solidFill>
                          <a:schemeClr val="dk1"/>
                        </a:solidFill>
                        <a:effectLst/>
                        <a:latin typeface="+mn-lt"/>
                        <a:ea typeface="+mn-ea"/>
                        <a:cs typeface="+mn-cs"/>
                      </a:endParaRPr>
                    </a:p>
                  </a:txBody>
                  <a:tcPr marL="68580" marR="68580" marT="0" marB="0">
                    <a:solidFill>
                      <a:srgbClr val="D2DEEF"/>
                    </a:solidFill>
                  </a:tcPr>
                </a:tc>
              </a:tr>
              <a:tr h="403956">
                <a:tc>
                  <a:txBody>
                    <a:bodyPr/>
                    <a:lstStyle/>
                    <a:p>
                      <a:pPr marL="252000">
                        <a:lnSpc>
                          <a:spcPct val="120000"/>
                        </a:lnSpc>
                        <a:spcAft>
                          <a:spcPts val="0"/>
                        </a:spcAft>
                      </a:pP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single PM</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 1-1.5%</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Magnetization direction in PM</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 1°</a:t>
                      </a:r>
                      <a:endParaRPr lang="ru-RU" sz="1800" dirty="0">
                        <a:solidFill>
                          <a:schemeClr val="tx1"/>
                        </a:solidFill>
                        <a:effectLst/>
                        <a:latin typeface="Calibri"/>
                        <a:ea typeface="Calibri"/>
                        <a:cs typeface="Times New Roman"/>
                      </a:endParaRPr>
                    </a:p>
                  </a:txBody>
                  <a:tcPr marL="68580" marR="68580" marT="0" marB="0"/>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Positioning</a:t>
                      </a:r>
                      <a:r>
                        <a:rPr lang="ru-RU"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marL="252000">
                        <a:lnSpc>
                          <a:spcPct val="120000"/>
                        </a:lnSpc>
                        <a:spcAft>
                          <a:spcPts val="0"/>
                        </a:spcAft>
                      </a:pP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X</a:t>
                      </a:r>
                      <a:r>
                        <a:rPr lang="en-GB"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Y</a:t>
                      </a:r>
                      <a:r>
                        <a:rPr lang="en-GB"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Z coordinates</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en-US" sz="1800" kern="1200" dirty="0" smtClean="0">
                          <a:solidFill>
                            <a:schemeClr val="dk1"/>
                          </a:solidFill>
                          <a:effectLst/>
                          <a:latin typeface="+mn-lt"/>
                          <a:ea typeface="+mn-ea"/>
                          <a:cs typeface="+mn-cs"/>
                        </a:rPr>
                        <a:t>± 0.05 </a:t>
                      </a:r>
                      <a:r>
                        <a:rPr lang="en-US" sz="1800" kern="1200" dirty="0" smtClean="0">
                          <a:solidFill>
                            <a:schemeClr val="dk1"/>
                          </a:solidFill>
                          <a:effectLst/>
                          <a:latin typeface="+mn-lt"/>
                          <a:ea typeface="+mn-ea"/>
                          <a:cs typeface="+mn-cs"/>
                        </a:rPr>
                        <a:t>mm</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marL="252000">
                        <a:lnSpc>
                          <a:spcPct val="120000"/>
                        </a:lnSpc>
                        <a:spcAft>
                          <a:spcPts val="0"/>
                        </a:spcAft>
                      </a:pP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orientation</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 0.3°</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bl>
          </a:graphicData>
        </a:graphic>
      </p:graphicFrame>
      <p:sp>
        <p:nvSpPr>
          <p:cNvPr id="2" name="TextBox 1"/>
          <p:cNvSpPr txBox="1"/>
          <p:nvPr/>
        </p:nvSpPr>
        <p:spPr>
          <a:xfrm>
            <a:off x="900869" y="1219200"/>
            <a:ext cx="4471231" cy="369332"/>
          </a:xfrm>
          <a:prstGeom prst="rect">
            <a:avLst/>
          </a:prstGeom>
          <a:noFill/>
        </p:spPr>
        <p:txBody>
          <a:bodyPr wrap="square" rtlCol="0">
            <a:spAutoFit/>
          </a:bodyPr>
          <a:lstStyle/>
          <a:p>
            <a:r>
              <a:rPr lang="en-US" b="1" dirty="0"/>
              <a:t>PM parameters at operating temperature</a:t>
            </a:r>
            <a:endParaRPr lang="ru-RU" b="1" dirty="0"/>
          </a:p>
        </p:txBody>
      </p:sp>
      <p:sp>
        <p:nvSpPr>
          <p:cNvPr id="5" name="TextBox 4"/>
          <p:cNvSpPr txBox="1"/>
          <p:nvPr/>
        </p:nvSpPr>
        <p:spPr>
          <a:xfrm>
            <a:off x="6295468" y="1219200"/>
            <a:ext cx="4194732" cy="369332"/>
          </a:xfrm>
          <a:prstGeom prst="rect">
            <a:avLst/>
          </a:prstGeom>
          <a:noFill/>
        </p:spPr>
        <p:txBody>
          <a:bodyPr wrap="square" rtlCol="0">
            <a:spAutoFit/>
          </a:bodyPr>
          <a:lstStyle/>
          <a:p>
            <a:r>
              <a:rPr lang="en-US" b="1" dirty="0"/>
              <a:t>Geometrical and magnetic tolerances</a:t>
            </a:r>
            <a:endParaRPr lang="ru-RU" b="1" dirty="0"/>
          </a:p>
        </p:txBody>
      </p:sp>
    </p:spTree>
    <p:extLst>
      <p:ext uri="{BB962C8B-B14F-4D97-AF65-F5344CB8AC3E}">
        <p14:creationId xmlns:p14="http://schemas.microsoft.com/office/powerpoint/2010/main" val="3317963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16</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a:t>Proposed PM quad design</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3" name="Рисунок 12"/>
          <p:cNvPicPr/>
          <p:nvPr/>
        </p:nvPicPr>
        <p:blipFill>
          <a:blip r:embed="rId4"/>
          <a:stretch>
            <a:fillRect/>
          </a:stretch>
        </p:blipFill>
        <p:spPr>
          <a:xfrm>
            <a:off x="5540375" y="1538817"/>
            <a:ext cx="5940425" cy="4114800"/>
          </a:xfrm>
          <a:prstGeom prst="rect">
            <a:avLst/>
          </a:prstGeom>
        </p:spPr>
      </p:pic>
      <p:pic>
        <p:nvPicPr>
          <p:cNvPr id="14" name="Рисунок 13"/>
          <p:cNvPicPr>
            <a:picLocks noChangeAspect="1"/>
          </p:cNvPicPr>
          <p:nvPr/>
        </p:nvPicPr>
        <p:blipFill>
          <a:blip r:embed="rId5"/>
          <a:stretch>
            <a:fillRect/>
          </a:stretch>
        </p:blipFill>
        <p:spPr>
          <a:xfrm>
            <a:off x="824943" y="2099760"/>
            <a:ext cx="4414838" cy="3552825"/>
          </a:xfrm>
          <a:prstGeom prst="rect">
            <a:avLst/>
          </a:prstGeom>
        </p:spPr>
      </p:pic>
      <p:sp>
        <p:nvSpPr>
          <p:cNvPr id="3" name="TextBox 2"/>
          <p:cNvSpPr txBox="1"/>
          <p:nvPr/>
        </p:nvSpPr>
        <p:spPr>
          <a:xfrm>
            <a:off x="6928228" y="1221264"/>
            <a:ext cx="3164717" cy="369332"/>
          </a:xfrm>
          <a:prstGeom prst="rect">
            <a:avLst/>
          </a:prstGeom>
          <a:noFill/>
        </p:spPr>
        <p:txBody>
          <a:bodyPr wrap="square" rtlCol="0">
            <a:spAutoFit/>
          </a:bodyPr>
          <a:lstStyle/>
          <a:p>
            <a:r>
              <a:rPr lang="en-US" b="1" dirty="0" smtClean="0"/>
              <a:t>PMQ </a:t>
            </a:r>
            <a:r>
              <a:rPr lang="en-US" b="1" dirty="0" smtClean="0"/>
              <a:t>assembly</a:t>
            </a:r>
            <a:endParaRPr lang="ru-RU" b="1" dirty="0"/>
          </a:p>
        </p:txBody>
      </p:sp>
      <p:sp>
        <p:nvSpPr>
          <p:cNvPr id="7" name="TextBox 6"/>
          <p:cNvSpPr txBox="1"/>
          <p:nvPr/>
        </p:nvSpPr>
        <p:spPr>
          <a:xfrm>
            <a:off x="1765643" y="1221264"/>
            <a:ext cx="3301657" cy="369332"/>
          </a:xfrm>
          <a:prstGeom prst="rect">
            <a:avLst/>
          </a:prstGeom>
          <a:noFill/>
        </p:spPr>
        <p:txBody>
          <a:bodyPr wrap="square" rtlCol="0">
            <a:spAutoFit/>
          </a:bodyPr>
          <a:lstStyle/>
          <a:p>
            <a:r>
              <a:rPr lang="en-US" b="1" dirty="0" smtClean="0"/>
              <a:t>PMQ </a:t>
            </a:r>
            <a:r>
              <a:rPr lang="en-US" b="1" dirty="0"/>
              <a:t>segment</a:t>
            </a:r>
            <a:endParaRPr lang="ru-RU" b="1" dirty="0"/>
          </a:p>
        </p:txBody>
      </p:sp>
    </p:spTree>
    <p:extLst>
      <p:ext uri="{BB962C8B-B14F-4D97-AF65-F5344CB8AC3E}">
        <p14:creationId xmlns:p14="http://schemas.microsoft.com/office/powerpoint/2010/main" val="661960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17</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5" name="Заголовок 1"/>
          <p:cNvSpPr>
            <a:spLocks noGrp="1"/>
          </p:cNvSpPr>
          <p:nvPr>
            <p:ph type="ctrTitle"/>
          </p:nvPr>
        </p:nvSpPr>
        <p:spPr>
          <a:xfrm>
            <a:off x="1524000" y="887471"/>
            <a:ext cx="9144000" cy="2387600"/>
          </a:xfrm>
        </p:spPr>
        <p:txBody>
          <a:bodyPr>
            <a:normAutofit/>
          </a:bodyPr>
          <a:lstStyle/>
          <a:p>
            <a:r>
              <a:rPr lang="en-US" sz="4800" b="1" dirty="0" smtClean="0">
                <a:solidFill>
                  <a:schemeClr val="accent1">
                    <a:lumMod val="75000"/>
                  </a:schemeClr>
                </a:solidFill>
                <a:latin typeface="+mn-lt"/>
              </a:rPr>
              <a:t>Thank you</a:t>
            </a:r>
            <a:r>
              <a:rPr lang="ru-RU" sz="4800" b="1" dirty="0" smtClean="0">
                <a:solidFill>
                  <a:schemeClr val="accent1">
                    <a:lumMod val="75000"/>
                  </a:schemeClr>
                </a:solidFill>
                <a:latin typeface="+mn-lt"/>
              </a:rPr>
              <a:t>!</a:t>
            </a:r>
            <a:endParaRPr lang="ru-RU" sz="4800" b="1" dirty="0">
              <a:solidFill>
                <a:schemeClr val="accent1">
                  <a:lumMod val="75000"/>
                </a:schemeClr>
              </a:solidFill>
              <a:latin typeface="+mn-lt"/>
            </a:endParaRPr>
          </a:p>
        </p:txBody>
      </p:sp>
    </p:spTree>
    <p:extLst>
      <p:ext uri="{BB962C8B-B14F-4D97-AF65-F5344CB8AC3E}">
        <p14:creationId xmlns:p14="http://schemas.microsoft.com/office/powerpoint/2010/main" val="348912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2</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pic>
        <p:nvPicPr>
          <p:cNvPr id="9" name="Рисунок 8"/>
          <p:cNvPicPr/>
          <p:nvPr/>
        </p:nvPicPr>
        <p:blipFill rotWithShape="1">
          <a:blip r:embed="rId4" cstate="print">
            <a:extLst>
              <a:ext uri="{28A0092B-C50C-407E-A947-70E740481C1C}">
                <a14:useLocalDpi xmlns:a14="http://schemas.microsoft.com/office/drawing/2010/main" val="0"/>
              </a:ext>
            </a:extLst>
          </a:blip>
          <a:srcRect l="10546" t="15102" r="31464" b="33768"/>
          <a:stretch/>
        </p:blipFill>
        <p:spPr bwMode="auto">
          <a:xfrm>
            <a:off x="603893" y="1431258"/>
            <a:ext cx="5335512" cy="3352800"/>
          </a:xfrm>
          <a:prstGeom prst="rect">
            <a:avLst/>
          </a:prstGeom>
          <a:ln w="9525">
            <a:solidFill>
              <a:schemeClr val="tx1"/>
            </a:solidFill>
          </a:ln>
          <a:extLst>
            <a:ext uri="{53640926-AAD7-44D8-BBD7-CCE9431645EC}">
              <a14:shadowObscured xmlns:a14="http://schemas.microsoft.com/office/drawing/2010/main"/>
            </a:ext>
          </a:extLst>
        </p:spPr>
      </p:pic>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smtClean="0"/>
              <a:t>Cyclotron</a:t>
            </a:r>
            <a:r>
              <a:rPr lang="ru-RU" sz="2400" b="1" dirty="0" smtClean="0"/>
              <a:t> </a:t>
            </a:r>
            <a:r>
              <a:rPr lang="en-US" sz="2400" b="1" dirty="0" smtClean="0"/>
              <a:t>DC140</a:t>
            </a:r>
            <a:endParaRPr lang="ru-RU" sz="2400" b="1" dirty="0"/>
          </a:p>
        </p:txBody>
      </p:sp>
      <p:pic>
        <p:nvPicPr>
          <p:cNvPr id="11" name="Рисунок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7302" y="1439647"/>
            <a:ext cx="4455160" cy="3352800"/>
          </a:xfrm>
          <a:prstGeom prst="rect">
            <a:avLst/>
          </a:prstGeom>
          <a:noFill/>
          <a:ln w="6350">
            <a:solidFill>
              <a:schemeClr val="tx1"/>
            </a:solidFill>
          </a:ln>
        </p:spPr>
      </p:pic>
      <p:sp>
        <p:nvSpPr>
          <p:cNvPr id="10" name="TextBox 9"/>
          <p:cNvSpPr txBox="1"/>
          <p:nvPr/>
        </p:nvSpPr>
        <p:spPr>
          <a:xfrm>
            <a:off x="603893" y="1006675"/>
            <a:ext cx="5335512" cy="369332"/>
          </a:xfrm>
          <a:prstGeom prst="rect">
            <a:avLst/>
          </a:prstGeom>
          <a:noFill/>
        </p:spPr>
        <p:txBody>
          <a:bodyPr wrap="square" rtlCol="0">
            <a:spAutoFit/>
          </a:bodyPr>
          <a:lstStyle/>
          <a:p>
            <a:r>
              <a:rPr lang="en-US" dirty="0"/>
              <a:t>Working region in DC</a:t>
            </a:r>
            <a:r>
              <a:rPr lang="en-GB" dirty="0"/>
              <a:t>140</a:t>
            </a:r>
            <a:endParaRPr lang="ru-RU" dirty="0"/>
          </a:p>
        </p:txBody>
      </p:sp>
      <p:sp>
        <p:nvSpPr>
          <p:cNvPr id="13" name="TextBox 12"/>
          <p:cNvSpPr txBox="1"/>
          <p:nvPr/>
        </p:nvSpPr>
        <p:spPr>
          <a:xfrm>
            <a:off x="6627302" y="1006675"/>
            <a:ext cx="4455160" cy="369332"/>
          </a:xfrm>
          <a:prstGeom prst="rect">
            <a:avLst/>
          </a:prstGeom>
          <a:noFill/>
        </p:spPr>
        <p:txBody>
          <a:bodyPr wrap="square" rtlCol="0">
            <a:spAutoFit/>
          </a:bodyPr>
          <a:lstStyle/>
          <a:p>
            <a:r>
              <a:rPr lang="en-US" dirty="0"/>
              <a:t>DC140 beam extraction scheme</a:t>
            </a:r>
            <a:endParaRPr lang="ru-RU" dirty="0"/>
          </a:p>
        </p:txBody>
      </p:sp>
      <p:sp>
        <p:nvSpPr>
          <p:cNvPr id="12" name="TextBox 11"/>
          <p:cNvSpPr txBox="1"/>
          <p:nvPr/>
        </p:nvSpPr>
        <p:spPr>
          <a:xfrm>
            <a:off x="1887521" y="5142451"/>
            <a:ext cx="4521666" cy="923330"/>
          </a:xfrm>
          <a:prstGeom prst="rect">
            <a:avLst/>
          </a:prstGeom>
          <a:noFill/>
        </p:spPr>
        <p:txBody>
          <a:bodyPr wrap="square" rtlCol="0">
            <a:spAutoFit/>
          </a:bodyPr>
          <a:lstStyle/>
          <a:p>
            <a:r>
              <a:rPr lang="en-US" dirty="0"/>
              <a:t>D</a:t>
            </a:r>
            <a:r>
              <a:rPr lang="en-GB" dirty="0"/>
              <a:t> – </a:t>
            </a:r>
            <a:r>
              <a:rPr lang="en-US" dirty="0"/>
              <a:t>electrostatic deflector</a:t>
            </a:r>
            <a:endParaRPr lang="ru-RU" dirty="0" smtClean="0"/>
          </a:p>
          <a:p>
            <a:r>
              <a:rPr lang="en-US" dirty="0"/>
              <a:t>MC</a:t>
            </a:r>
            <a:r>
              <a:rPr lang="en-GB" dirty="0"/>
              <a:t>1 – </a:t>
            </a:r>
            <a:r>
              <a:rPr lang="en-US" dirty="0"/>
              <a:t>passive magnetic </a:t>
            </a:r>
            <a:r>
              <a:rPr lang="en-US" dirty="0" smtClean="0"/>
              <a:t>channel</a:t>
            </a:r>
          </a:p>
          <a:p>
            <a:r>
              <a:rPr lang="en-US" dirty="0"/>
              <a:t>PMQ</a:t>
            </a:r>
            <a:r>
              <a:rPr lang="en-GB" dirty="0"/>
              <a:t> – </a:t>
            </a:r>
            <a:r>
              <a:rPr lang="en-US" dirty="0"/>
              <a:t>PM quad</a:t>
            </a:r>
            <a:endParaRPr lang="ru-RU" dirty="0"/>
          </a:p>
        </p:txBody>
      </p:sp>
      <p:sp>
        <p:nvSpPr>
          <p:cNvPr id="15" name="TextBox 14"/>
          <p:cNvSpPr txBox="1"/>
          <p:nvPr/>
        </p:nvSpPr>
        <p:spPr>
          <a:xfrm>
            <a:off x="6694413" y="5142451"/>
            <a:ext cx="3137484" cy="646331"/>
          </a:xfrm>
          <a:prstGeom prst="rect">
            <a:avLst/>
          </a:prstGeom>
          <a:noFill/>
        </p:spPr>
        <p:txBody>
          <a:bodyPr wrap="square" rtlCol="0">
            <a:spAutoFit/>
          </a:bodyPr>
          <a:lstStyle/>
          <a:p>
            <a:r>
              <a:rPr lang="en-GB" dirty="0"/>
              <a:t>1 – </a:t>
            </a:r>
            <a:r>
              <a:rPr lang="en-US" dirty="0"/>
              <a:t>closed orbit</a:t>
            </a:r>
            <a:endParaRPr lang="ru-RU" dirty="0" smtClean="0"/>
          </a:p>
          <a:p>
            <a:r>
              <a:rPr lang="en-GB" dirty="0"/>
              <a:t>2 – extraction orbit</a:t>
            </a:r>
            <a:endParaRPr lang="ru-RU" dirty="0"/>
          </a:p>
        </p:txBody>
      </p:sp>
    </p:spTree>
    <p:extLst>
      <p:ext uri="{BB962C8B-B14F-4D97-AF65-F5344CB8AC3E}">
        <p14:creationId xmlns:p14="http://schemas.microsoft.com/office/powerpoint/2010/main" val="74242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3</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a:t>PMQ arrangement with DC</a:t>
            </a:r>
            <a:r>
              <a:rPr lang="en-GB" sz="2400" b="1" dirty="0"/>
              <a:t>140</a:t>
            </a:r>
            <a:r>
              <a:rPr lang="en-US" sz="2400" b="1" dirty="0"/>
              <a:t> </a:t>
            </a:r>
            <a:r>
              <a:rPr lang="en-US" sz="2400" b="1" dirty="0" err="1"/>
              <a:t>dees</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rcRect b="16432"/>
          <a:stretch>
            <a:fillRect/>
          </a:stretch>
        </p:blipFill>
        <p:spPr bwMode="auto">
          <a:xfrm rot="-5400000">
            <a:off x="3879947" y="-872301"/>
            <a:ext cx="4118915" cy="7919225"/>
          </a:xfrm>
          <a:prstGeom prst="rect">
            <a:avLst/>
          </a:prstGeom>
          <a:noFill/>
          <a:ln>
            <a:noFill/>
          </a:ln>
        </p:spPr>
      </p:pic>
    </p:spTree>
    <p:extLst>
      <p:ext uri="{BB962C8B-B14F-4D97-AF65-F5344CB8AC3E}">
        <p14:creationId xmlns:p14="http://schemas.microsoft.com/office/powerpoint/2010/main" val="1384833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4</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GB" sz="2400" b="1" dirty="0" smtClean="0"/>
              <a:t>Required </a:t>
            </a:r>
            <a:r>
              <a:rPr lang="en-GB" sz="2400" b="1" dirty="0"/>
              <a:t>PMQ </a:t>
            </a:r>
            <a:r>
              <a:rPr lang="en-GB" sz="2400" b="1" dirty="0" smtClean="0"/>
              <a:t>parameters</a:t>
            </a:r>
            <a:endParaRPr lang="ru-RU" sz="2400" b="1" dirty="0"/>
          </a:p>
        </p:txBody>
      </p:sp>
      <p:graphicFrame>
        <p:nvGraphicFramePr>
          <p:cNvPr id="2" name="Таблица 1"/>
          <p:cNvGraphicFramePr>
            <a:graphicFrameLocks noGrp="1"/>
          </p:cNvGraphicFramePr>
          <p:nvPr>
            <p:extLst>
              <p:ext uri="{D42A27DB-BD31-4B8C-83A1-F6EECF244321}">
                <p14:modId xmlns:p14="http://schemas.microsoft.com/office/powerpoint/2010/main" val="2574724639"/>
              </p:ext>
            </p:extLst>
          </p:nvPr>
        </p:nvGraphicFramePr>
        <p:xfrm>
          <a:off x="2364932" y="905164"/>
          <a:ext cx="7148946" cy="2323730"/>
        </p:xfrm>
        <a:graphic>
          <a:graphicData uri="http://schemas.openxmlformats.org/drawingml/2006/table">
            <a:tbl>
              <a:tblPr>
                <a:tableStyleId>{5C22544A-7EE6-4342-B048-85BDC9FD1C3A}</a:tableStyleId>
              </a:tblPr>
              <a:tblGrid>
                <a:gridCol w="4818199"/>
                <a:gridCol w="2330747"/>
              </a:tblGrid>
              <a:tr h="397163">
                <a:tc>
                  <a:txBody>
                    <a:bodyPr/>
                    <a:lstStyle/>
                    <a:p>
                      <a:pPr>
                        <a:lnSpc>
                          <a:spcPct val="120000"/>
                        </a:lnSpc>
                        <a:spcAft>
                          <a:spcPts val="0"/>
                        </a:spcAft>
                      </a:pPr>
                      <a:r>
                        <a:rPr lang="en-US" sz="1800" kern="1200" dirty="0" smtClean="0">
                          <a:solidFill>
                            <a:schemeClr val="dk1"/>
                          </a:solidFill>
                          <a:effectLst/>
                          <a:latin typeface="+mn-lt"/>
                          <a:ea typeface="+mn-ea"/>
                          <a:cs typeface="+mn-cs"/>
                        </a:rPr>
                        <a:t>Field gradient</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G</a:t>
                      </a:r>
                      <a:r>
                        <a:rPr lang="ru-RU" sz="1800" kern="1200" baseline="-25000" dirty="0" smtClean="0">
                          <a:solidFill>
                            <a:schemeClr val="dk1"/>
                          </a:solidFill>
                          <a:effectLst/>
                          <a:latin typeface="+mn-lt"/>
                          <a:ea typeface="+mn-ea"/>
                          <a:cs typeface="+mn-cs"/>
                        </a:rPr>
                        <a:t>0</a:t>
                      </a:r>
                      <a:r>
                        <a:rPr lang="ru-RU"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en-US" sz="1800" b="0" dirty="0">
                          <a:solidFill>
                            <a:schemeClr val="tx1"/>
                          </a:solidFill>
                          <a:effectLst/>
                        </a:rPr>
                        <a:t>8.1 </a:t>
                      </a:r>
                      <a:r>
                        <a:rPr lang="en-US" sz="1800" kern="1200" dirty="0" smtClean="0">
                          <a:solidFill>
                            <a:schemeClr val="dk1"/>
                          </a:solidFill>
                          <a:effectLst/>
                          <a:latin typeface="+mn-lt"/>
                          <a:ea typeface="+mn-ea"/>
                          <a:cs typeface="+mn-cs"/>
                        </a:rPr>
                        <a:t>T/m</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r>
              <a:tr h="413223">
                <a:tc>
                  <a:txBody>
                    <a:bodyPr/>
                    <a:lstStyle/>
                    <a:p>
                      <a:pPr>
                        <a:lnSpc>
                          <a:spcPct val="120000"/>
                        </a:lnSpc>
                        <a:spcAft>
                          <a:spcPts val="0"/>
                        </a:spcAft>
                      </a:pPr>
                      <a:r>
                        <a:rPr lang="en-US" sz="1800" kern="1200" dirty="0" smtClean="0">
                          <a:solidFill>
                            <a:schemeClr val="dk1"/>
                          </a:solidFill>
                          <a:effectLst/>
                          <a:latin typeface="+mn-lt"/>
                          <a:ea typeface="+mn-ea"/>
                          <a:cs typeface="+mn-cs"/>
                        </a:rPr>
                        <a:t>Working region</a:t>
                      </a:r>
                      <a:r>
                        <a:rPr lang="ru-RU"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hor</a:t>
                      </a:r>
                      <a:r>
                        <a:rPr lang="ru-RU" sz="1800"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 × </a:t>
                      </a:r>
                      <a:r>
                        <a:rPr lang="en-US" sz="1800" kern="1200" dirty="0" err="1" smtClean="0">
                          <a:solidFill>
                            <a:schemeClr val="dk1"/>
                          </a:solidFill>
                          <a:effectLst/>
                          <a:latin typeface="+mn-lt"/>
                          <a:ea typeface="+mn-ea"/>
                          <a:cs typeface="+mn-cs"/>
                        </a:rPr>
                        <a:t>vert</a:t>
                      </a:r>
                      <a:r>
                        <a:rPr lang="ru-RU"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64 </a:t>
                      </a:r>
                      <a:r>
                        <a:rPr lang="ru-RU" sz="1800" kern="1200" dirty="0" err="1" smtClean="0">
                          <a:solidFill>
                            <a:schemeClr val="dk1"/>
                          </a:solidFill>
                          <a:effectLst/>
                          <a:latin typeface="+mn-lt"/>
                          <a:ea typeface="+mn-ea"/>
                          <a:cs typeface="+mn-cs"/>
                        </a:rPr>
                        <a:t>mm</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25 </a:t>
                      </a:r>
                      <a:r>
                        <a:rPr lang="ru-RU" sz="1800" kern="1200" dirty="0" err="1" smtClean="0">
                          <a:solidFill>
                            <a:schemeClr val="dk1"/>
                          </a:solidFill>
                          <a:effectLst/>
                          <a:latin typeface="+mn-lt"/>
                          <a:ea typeface="+mn-ea"/>
                          <a:cs typeface="+mn-cs"/>
                        </a:rPr>
                        <a:t>mm</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80881">
                <a:tc>
                  <a:txBody>
                    <a:bodyPr/>
                    <a:lstStyle/>
                    <a:p>
                      <a:pPr>
                        <a:lnSpc>
                          <a:spcPct val="120000"/>
                        </a:lnSpc>
                        <a:spcAft>
                          <a:spcPts val="0"/>
                        </a:spcAft>
                      </a:pPr>
                      <a:r>
                        <a:rPr lang="en-US" sz="1800" kern="1200" dirty="0" smtClean="0">
                          <a:solidFill>
                            <a:schemeClr val="dk1"/>
                          </a:solidFill>
                          <a:effectLst/>
                          <a:latin typeface="+mn-lt"/>
                          <a:ea typeface="+mn-ea"/>
                          <a:cs typeface="+mn-cs"/>
                        </a:rPr>
                        <a:t>Aperture</a:t>
                      </a:r>
                      <a:r>
                        <a:rPr lang="ru-RU"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hor</a:t>
                      </a:r>
                      <a:r>
                        <a:rPr lang="ru-RU" sz="1800"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 × </a:t>
                      </a:r>
                      <a:r>
                        <a:rPr lang="en-US" sz="1800" kern="1200" dirty="0" err="1" smtClean="0">
                          <a:solidFill>
                            <a:schemeClr val="dk1"/>
                          </a:solidFill>
                          <a:effectLst/>
                          <a:latin typeface="+mn-lt"/>
                          <a:ea typeface="+mn-ea"/>
                          <a:cs typeface="+mn-cs"/>
                        </a:rPr>
                        <a:t>vert</a:t>
                      </a:r>
                      <a:r>
                        <a:rPr lang="ru-RU"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80 </a:t>
                      </a:r>
                      <a:r>
                        <a:rPr lang="ru-RU" sz="1800" kern="1200" dirty="0" err="1" smtClean="0">
                          <a:solidFill>
                            <a:schemeClr val="dk1"/>
                          </a:solidFill>
                          <a:effectLst/>
                          <a:latin typeface="+mn-lt"/>
                          <a:ea typeface="+mn-ea"/>
                          <a:cs typeface="+mn-cs"/>
                        </a:rPr>
                        <a:t>mm</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32 </a:t>
                      </a:r>
                      <a:r>
                        <a:rPr lang="ru-RU" sz="1800" kern="1200" dirty="0" err="1" smtClean="0">
                          <a:solidFill>
                            <a:schemeClr val="dk1"/>
                          </a:solidFill>
                          <a:effectLst/>
                          <a:latin typeface="+mn-lt"/>
                          <a:ea typeface="+mn-ea"/>
                          <a:cs typeface="+mn-cs"/>
                        </a:rPr>
                        <a:t>mm</a:t>
                      </a:r>
                      <a:endParaRPr lang="ru-RU" sz="1800" dirty="0">
                        <a:solidFill>
                          <a:schemeClr val="tx1"/>
                        </a:solidFill>
                        <a:effectLst/>
                        <a:latin typeface="Calibri"/>
                        <a:ea typeface="Calibri"/>
                        <a:cs typeface="Times New Roman"/>
                      </a:endParaRPr>
                    </a:p>
                  </a:txBody>
                  <a:tcPr marL="68580" marR="68580" marT="0" marB="0">
                    <a:solidFill>
                      <a:srgbClr val="EAEFF7"/>
                    </a:solidFill>
                  </a:tcPr>
                </a:tc>
              </a:tr>
              <a:tr h="403956">
                <a:tc>
                  <a:txBody>
                    <a:bodyPr/>
                    <a:lstStyle/>
                    <a:p>
                      <a:pPr>
                        <a:lnSpc>
                          <a:spcPct val="120000"/>
                        </a:lnSpc>
                        <a:spcAft>
                          <a:spcPts val="0"/>
                        </a:spcAft>
                      </a:pPr>
                      <a:r>
                        <a:rPr lang="en-US" sz="1800" kern="1200" dirty="0" smtClean="0">
                          <a:solidFill>
                            <a:schemeClr val="dk1"/>
                          </a:solidFill>
                          <a:effectLst/>
                          <a:latin typeface="+mn-lt"/>
                          <a:ea typeface="+mn-ea"/>
                          <a:cs typeface="+mn-cs"/>
                        </a:rPr>
                        <a:t>Overall sizes</a:t>
                      </a:r>
                      <a:r>
                        <a:rPr lang="ru-RU"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hor</a:t>
                      </a:r>
                      <a:r>
                        <a:rPr lang="ru-RU" sz="1800"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 × </a:t>
                      </a:r>
                      <a:r>
                        <a:rPr lang="en-US" sz="1800" kern="1200" dirty="0" err="1" smtClean="0">
                          <a:solidFill>
                            <a:schemeClr val="dk1"/>
                          </a:solidFill>
                          <a:effectLst/>
                          <a:latin typeface="+mn-lt"/>
                          <a:ea typeface="+mn-ea"/>
                          <a:cs typeface="+mn-cs"/>
                        </a:rPr>
                        <a:t>vert</a:t>
                      </a:r>
                      <a:r>
                        <a:rPr lang="ru-RU"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170 </a:t>
                      </a:r>
                      <a:r>
                        <a:rPr lang="ru-RU" sz="1800" kern="1200" dirty="0" err="1" smtClean="0">
                          <a:solidFill>
                            <a:schemeClr val="dk1"/>
                          </a:solidFill>
                          <a:effectLst/>
                          <a:latin typeface="+mn-lt"/>
                          <a:ea typeface="+mn-ea"/>
                          <a:cs typeface="+mn-cs"/>
                        </a:rPr>
                        <a:t>mm</a:t>
                      </a:r>
                      <a:r>
                        <a:rPr lang="ru-RU"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106 </a:t>
                      </a:r>
                      <a:r>
                        <a:rPr lang="ru-RU" sz="1800" kern="1200" dirty="0" err="1" smtClean="0">
                          <a:solidFill>
                            <a:schemeClr val="dk1"/>
                          </a:solidFill>
                          <a:effectLst/>
                          <a:latin typeface="+mn-lt"/>
                          <a:ea typeface="+mn-ea"/>
                          <a:cs typeface="+mn-cs"/>
                        </a:rPr>
                        <a:t>mm</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Effective </a:t>
                      </a:r>
                      <a:r>
                        <a:rPr lang="en-US" sz="1800" kern="1200" dirty="0" err="1" smtClean="0">
                          <a:solidFill>
                            <a:schemeClr val="dk1"/>
                          </a:solidFill>
                          <a:effectLst/>
                          <a:latin typeface="+mn-lt"/>
                          <a:ea typeface="+mn-ea"/>
                          <a:cs typeface="+mn-cs"/>
                        </a:rPr>
                        <a:t>lenght</a:t>
                      </a:r>
                      <a:r>
                        <a:rPr lang="en-US" sz="1800" kern="1200" dirty="0" smtClean="0">
                          <a:solidFill>
                            <a:schemeClr val="dk1"/>
                          </a:solidFill>
                          <a:effectLst/>
                          <a:latin typeface="+mn-lt"/>
                          <a:ea typeface="+mn-ea"/>
                          <a:cs typeface="+mn-cs"/>
                        </a:rPr>
                        <a:t>*</a:t>
                      </a:r>
                      <a:r>
                        <a:rPr lang="ru-RU"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a:t>
                      </a:r>
                      <a:r>
                        <a:rPr lang="en-US" sz="1800" kern="1200" baseline="-25000" dirty="0" err="1" smtClean="0">
                          <a:solidFill>
                            <a:schemeClr val="dk1"/>
                          </a:solidFill>
                          <a:effectLst/>
                          <a:latin typeface="+mn-lt"/>
                          <a:ea typeface="+mn-ea"/>
                          <a:cs typeface="+mn-cs"/>
                        </a:rPr>
                        <a:t>eff</a:t>
                      </a:r>
                      <a:r>
                        <a:rPr lang="ru-RU" sz="1800" kern="1200" baseline="-25000" dirty="0" smtClean="0">
                          <a:solidFill>
                            <a:schemeClr val="dk1"/>
                          </a:solidFill>
                          <a:effectLst/>
                          <a:latin typeface="+mn-lt"/>
                          <a:ea typeface="+mn-ea"/>
                          <a:cs typeface="+mn-cs"/>
                        </a:rPr>
                        <a:t>0</a:t>
                      </a:r>
                      <a:r>
                        <a:rPr lang="en-US" sz="1800" kern="1200" dirty="0" smtClean="0">
                          <a:solidFill>
                            <a:schemeClr val="dk1"/>
                          </a:solidFill>
                          <a:effectLst/>
                          <a:latin typeface="+mn-lt"/>
                          <a:ea typeface="+mn-ea"/>
                          <a:cs typeface="+mn-cs"/>
                        </a:rPr>
                        <a:t>)</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en-US" sz="1800" dirty="0">
                          <a:solidFill>
                            <a:schemeClr val="tx1"/>
                          </a:solidFill>
                          <a:effectLst/>
                        </a:rPr>
                        <a:t>299.26 </a:t>
                      </a:r>
                      <a:r>
                        <a:rPr lang="ru-RU" sz="1800" kern="1200" dirty="0" err="1" smtClean="0">
                          <a:solidFill>
                            <a:schemeClr val="dk1"/>
                          </a:solidFill>
                          <a:effectLst/>
                          <a:latin typeface="+mn-lt"/>
                          <a:ea typeface="+mn-ea"/>
                          <a:cs typeface="+mn-cs"/>
                        </a:rPr>
                        <a:t>mm</a:t>
                      </a:r>
                      <a:endParaRPr lang="ru-RU" sz="1800" dirty="0">
                        <a:solidFill>
                          <a:schemeClr val="tx1"/>
                        </a:solidFill>
                        <a:effectLst/>
                        <a:latin typeface="Calibri"/>
                        <a:ea typeface="Calibri"/>
                        <a:cs typeface="Times New Roman"/>
                      </a:endParaRPr>
                    </a:p>
                  </a:txBody>
                  <a:tcPr marL="68580" marR="68580" marT="0" marB="0"/>
                </a:tc>
              </a:tr>
              <a:tr h="0">
                <a:tc>
                  <a:txBody>
                    <a:bodyPr/>
                    <a:lstStyle/>
                    <a:p>
                      <a:pPr>
                        <a:lnSpc>
                          <a:spcPct val="120000"/>
                        </a:lnSpc>
                        <a:spcAft>
                          <a:spcPts val="0"/>
                        </a:spcAft>
                      </a:pPr>
                      <a:r>
                        <a:rPr lang="en-US" sz="1800" kern="1200" dirty="0" smtClean="0">
                          <a:solidFill>
                            <a:schemeClr val="dk1"/>
                          </a:solidFill>
                          <a:effectLst/>
                          <a:latin typeface="+mn-lt"/>
                          <a:ea typeface="+mn-ea"/>
                          <a:cs typeface="+mn-cs"/>
                        </a:rPr>
                        <a:t>Error in working region</a:t>
                      </a:r>
                      <a:r>
                        <a:rPr lang="en-GB" sz="1800" kern="1200" dirty="0" smtClean="0">
                          <a:solidFill>
                            <a:schemeClr val="dk1"/>
                          </a:solidFill>
                          <a:effectLst/>
                          <a:latin typeface="+mn-lt"/>
                          <a:ea typeface="+mn-ea"/>
                          <a:cs typeface="+mn-cs"/>
                        </a:rPr>
                        <a:t>**</a:t>
                      </a:r>
                      <a:r>
                        <a:rPr lang="ru-RU" sz="1800" b="0" dirty="0" smtClean="0">
                          <a:solidFill>
                            <a:schemeClr val="tx1"/>
                          </a:solidFill>
                          <a:effectLst/>
                        </a:rPr>
                        <a:t> </a:t>
                      </a:r>
                      <a:r>
                        <a:rPr lang="ru-RU" sz="1800" b="0" dirty="0">
                          <a:solidFill>
                            <a:schemeClr val="tx1"/>
                          </a:solidFill>
                          <a:effectLst/>
                        </a:rPr>
                        <a:t>(</a:t>
                      </a:r>
                      <a:r>
                        <a:rPr lang="en-US" sz="1800" b="0" dirty="0" err="1">
                          <a:solidFill>
                            <a:schemeClr val="tx1"/>
                          </a:solidFill>
                          <a:effectLst/>
                        </a:rPr>
                        <a:t>Δ</a:t>
                      </a:r>
                      <a:r>
                        <a:rPr lang="en-US" sz="1800" b="0" baseline="-25000" dirty="0" err="1">
                          <a:solidFill>
                            <a:schemeClr val="tx1"/>
                          </a:solidFill>
                          <a:effectLst/>
                        </a:rPr>
                        <a:t>x,y</a:t>
                      </a:r>
                      <a:r>
                        <a:rPr lang="ru-RU" sz="1800" b="0" dirty="0">
                          <a:solidFill>
                            <a:schemeClr val="tx1"/>
                          </a:solidFill>
                          <a:effectLst/>
                        </a:rPr>
                        <a:t>)</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dirty="0">
                          <a:solidFill>
                            <a:schemeClr val="tx1"/>
                          </a:solidFill>
                          <a:effectLst/>
                        </a:rPr>
                        <a:t>±1%</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bl>
          </a:graphicData>
        </a:graphic>
      </p:graphicFrame>
      <p:sp>
        <p:nvSpPr>
          <p:cNvPr id="14" name="TextBox 13"/>
          <p:cNvSpPr txBox="1"/>
          <p:nvPr/>
        </p:nvSpPr>
        <p:spPr>
          <a:xfrm>
            <a:off x="1416722" y="3657599"/>
            <a:ext cx="3214254" cy="369332"/>
          </a:xfrm>
          <a:prstGeom prst="rect">
            <a:avLst/>
          </a:prstGeom>
          <a:noFill/>
        </p:spPr>
        <p:txBody>
          <a:bodyPr wrap="square" rtlCol="0">
            <a:spAutoFit/>
          </a:bodyPr>
          <a:lstStyle/>
          <a:p>
            <a:r>
              <a:rPr lang="en-US" dirty="0" smtClean="0"/>
              <a:t>*</a:t>
            </a:r>
            <a:r>
              <a:rPr lang="en-US" dirty="0"/>
              <a:t>The effective length</a:t>
            </a:r>
            <a:r>
              <a:rPr lang="en-US" dirty="0" smtClean="0"/>
              <a:t>:</a:t>
            </a:r>
            <a:endParaRPr lang="ru-RU"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Объект 16"/>
          <p:cNvGraphicFramePr>
            <a:graphicFrameLocks noChangeAspect="1"/>
          </p:cNvGraphicFramePr>
          <p:nvPr>
            <p:extLst>
              <p:ext uri="{D42A27DB-BD31-4B8C-83A1-F6EECF244321}">
                <p14:modId xmlns:p14="http://schemas.microsoft.com/office/powerpoint/2010/main" val="488962028"/>
              </p:ext>
            </p:extLst>
          </p:nvPr>
        </p:nvGraphicFramePr>
        <p:xfrm>
          <a:off x="1414990" y="4331685"/>
          <a:ext cx="3215986" cy="739078"/>
        </p:xfrm>
        <a:graphic>
          <a:graphicData uri="http://schemas.openxmlformats.org/presentationml/2006/ole">
            <mc:AlternateContent xmlns:mc="http://schemas.openxmlformats.org/markup-compatibility/2006">
              <mc:Choice xmlns:v="urn:schemas-microsoft-com:vml" Requires="v">
                <p:oleObj spid="_x0000_s2163" r:id="rId5" imgW="2044700" imgH="469900" progId="Equation.DSMT4">
                  <p:embed/>
                </p:oleObj>
              </mc:Choice>
              <mc:Fallback>
                <p:oleObj r:id="rId5" imgW="2044700" imgH="4699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990" y="4331685"/>
                        <a:ext cx="3215986" cy="739078"/>
                      </a:xfrm>
                      <a:prstGeom prst="rect">
                        <a:avLst/>
                      </a:prstGeom>
                      <a:noFill/>
                    </p:spPr>
                  </p:pic>
                </p:oleObj>
              </mc:Fallback>
            </mc:AlternateContent>
          </a:graphicData>
        </a:graphic>
      </p:graphicFrame>
      <p:sp>
        <p:nvSpPr>
          <p:cNvPr id="18" name="TextBox 17"/>
          <p:cNvSpPr txBox="1"/>
          <p:nvPr/>
        </p:nvSpPr>
        <p:spPr>
          <a:xfrm>
            <a:off x="5560022" y="3519100"/>
            <a:ext cx="5126181" cy="646331"/>
          </a:xfrm>
          <a:prstGeom prst="rect">
            <a:avLst/>
          </a:prstGeom>
          <a:noFill/>
        </p:spPr>
        <p:txBody>
          <a:bodyPr wrap="square" rtlCol="0">
            <a:spAutoFit/>
          </a:bodyPr>
          <a:lstStyle/>
          <a:p>
            <a:r>
              <a:rPr lang="ru-RU" dirty="0" smtClean="0"/>
              <a:t>**</a:t>
            </a:r>
            <a:r>
              <a:rPr lang="en-US" dirty="0"/>
              <a:t>A linear approximation error in the horizontal and vertical directions</a:t>
            </a:r>
            <a:r>
              <a:rPr lang="ru-RU" dirty="0" smtClean="0"/>
              <a:t>:</a:t>
            </a:r>
            <a:endParaRPr lang="ru-RU" dirty="0"/>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 name="Объект 19"/>
          <p:cNvGraphicFramePr>
            <a:graphicFrameLocks noChangeAspect="1"/>
          </p:cNvGraphicFramePr>
          <p:nvPr>
            <p:extLst>
              <p:ext uri="{D42A27DB-BD31-4B8C-83A1-F6EECF244321}">
                <p14:modId xmlns:p14="http://schemas.microsoft.com/office/powerpoint/2010/main" val="904827128"/>
              </p:ext>
            </p:extLst>
          </p:nvPr>
        </p:nvGraphicFramePr>
        <p:xfrm>
          <a:off x="5476310" y="4341091"/>
          <a:ext cx="5347857" cy="701964"/>
        </p:xfrm>
        <a:graphic>
          <a:graphicData uri="http://schemas.openxmlformats.org/presentationml/2006/ole">
            <mc:AlternateContent xmlns:mc="http://schemas.openxmlformats.org/markup-compatibility/2006">
              <mc:Choice xmlns:v="urn:schemas-microsoft-com:vml" Requires="v">
                <p:oleObj spid="_x0000_s2164" r:id="rId7" imgW="3670300" imgH="482600" progId="Equation.DSMT4">
                  <p:embed/>
                </p:oleObj>
              </mc:Choice>
              <mc:Fallback>
                <p:oleObj r:id="rId7" imgW="3670300" imgH="482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310" y="4341091"/>
                        <a:ext cx="5347857" cy="701964"/>
                      </a:xfrm>
                      <a:prstGeom prst="rect">
                        <a:avLst/>
                      </a:prstGeom>
                      <a:noFill/>
                    </p:spPr>
                  </p:pic>
                </p:oleObj>
              </mc:Fallback>
            </mc:AlternateContent>
          </a:graphicData>
        </a:graphic>
      </p:graphicFrame>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 name="Объект 21"/>
          <p:cNvGraphicFramePr>
            <a:graphicFrameLocks noChangeAspect="1"/>
          </p:cNvGraphicFramePr>
          <p:nvPr>
            <p:extLst>
              <p:ext uri="{D42A27DB-BD31-4B8C-83A1-F6EECF244321}">
                <p14:modId xmlns:p14="http://schemas.microsoft.com/office/powerpoint/2010/main" val="4094670966"/>
              </p:ext>
            </p:extLst>
          </p:nvPr>
        </p:nvGraphicFramePr>
        <p:xfrm>
          <a:off x="5465556" y="5126182"/>
          <a:ext cx="5331754" cy="679087"/>
        </p:xfrm>
        <a:graphic>
          <a:graphicData uri="http://schemas.openxmlformats.org/presentationml/2006/ole">
            <mc:AlternateContent xmlns:mc="http://schemas.openxmlformats.org/markup-compatibility/2006">
              <mc:Choice xmlns:v="urn:schemas-microsoft-com:vml" Requires="v">
                <p:oleObj spid="_x0000_s2165" r:id="rId9" imgW="3683000" imgH="469900" progId="Equation.DSMT4">
                  <p:embed/>
                </p:oleObj>
              </mc:Choice>
              <mc:Fallback>
                <p:oleObj r:id="rId9" imgW="3683000" imgH="4699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5556" y="5126182"/>
                        <a:ext cx="5331754" cy="679087"/>
                      </a:xfrm>
                      <a:prstGeom prst="rect">
                        <a:avLst/>
                      </a:prstGeom>
                      <a:noFill/>
                    </p:spPr>
                  </p:pic>
                </p:oleObj>
              </mc:Fallback>
            </mc:AlternateContent>
          </a:graphicData>
        </a:graphic>
      </p:graphicFrame>
    </p:spTree>
    <p:extLst>
      <p:ext uri="{BB962C8B-B14F-4D97-AF65-F5344CB8AC3E}">
        <p14:creationId xmlns:p14="http://schemas.microsoft.com/office/powerpoint/2010/main" val="3076739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5</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a:t>PMQ operating conditions</a:t>
            </a:r>
            <a:endParaRPr lang="ru-RU" sz="2400" b="1" dirty="0"/>
          </a:p>
        </p:txBody>
      </p:sp>
      <p:graphicFrame>
        <p:nvGraphicFramePr>
          <p:cNvPr id="2" name="Таблица 1"/>
          <p:cNvGraphicFramePr>
            <a:graphicFrameLocks noGrp="1"/>
          </p:cNvGraphicFramePr>
          <p:nvPr>
            <p:extLst>
              <p:ext uri="{D42A27DB-BD31-4B8C-83A1-F6EECF244321}">
                <p14:modId xmlns:p14="http://schemas.microsoft.com/office/powerpoint/2010/main" val="3843640270"/>
              </p:ext>
            </p:extLst>
          </p:nvPr>
        </p:nvGraphicFramePr>
        <p:xfrm>
          <a:off x="3602817" y="1625600"/>
          <a:ext cx="4488450" cy="1994546"/>
        </p:xfrm>
        <a:graphic>
          <a:graphicData uri="http://schemas.openxmlformats.org/drawingml/2006/table">
            <a:tbl>
              <a:tblPr>
                <a:tableStyleId>{5C22544A-7EE6-4342-B048-85BDC9FD1C3A}</a:tableStyleId>
              </a:tblPr>
              <a:tblGrid>
                <a:gridCol w="2594995"/>
                <a:gridCol w="1893455"/>
              </a:tblGrid>
              <a:tr h="397163">
                <a:tc>
                  <a:txBody>
                    <a:bodyPr/>
                    <a:lstStyle/>
                    <a:p>
                      <a:pPr>
                        <a:lnSpc>
                          <a:spcPct val="120000"/>
                        </a:lnSpc>
                        <a:spcAft>
                          <a:spcPts val="0"/>
                        </a:spcAft>
                      </a:pPr>
                      <a:r>
                        <a:rPr lang="en-US" sz="1800" kern="1200" dirty="0" smtClean="0">
                          <a:solidFill>
                            <a:schemeClr val="dk1"/>
                          </a:solidFill>
                          <a:effectLst/>
                          <a:latin typeface="+mn-lt"/>
                          <a:ea typeface="+mn-ea"/>
                          <a:cs typeface="+mn-cs"/>
                        </a:rPr>
                        <a:t>External field</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0.35 </a:t>
                      </a:r>
                      <a:r>
                        <a:rPr lang="en-US" sz="1800" kern="1200" dirty="0" smtClean="0">
                          <a:solidFill>
                            <a:schemeClr val="dk1"/>
                          </a:solidFill>
                          <a:effectLst/>
                          <a:latin typeface="+mn-lt"/>
                          <a:ea typeface="+mn-ea"/>
                          <a:cs typeface="+mn-cs"/>
                        </a:rPr>
                        <a:t>T</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r>
              <a:tr h="413223">
                <a:tc>
                  <a:txBody>
                    <a:bodyPr/>
                    <a:lstStyle/>
                    <a:p>
                      <a:pPr>
                        <a:lnSpc>
                          <a:spcPct val="120000"/>
                        </a:lnSpc>
                        <a:spcAft>
                          <a:spcPts val="0"/>
                        </a:spcAft>
                      </a:pPr>
                      <a:r>
                        <a:rPr lang="en-US" sz="1800" kern="1200" dirty="0" smtClean="0">
                          <a:solidFill>
                            <a:schemeClr val="dk1"/>
                          </a:solidFill>
                          <a:effectLst/>
                          <a:latin typeface="+mn-lt"/>
                          <a:ea typeface="+mn-ea"/>
                          <a:cs typeface="+mn-cs"/>
                        </a:rPr>
                        <a:t>Vacuum</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10</a:t>
                      </a:r>
                      <a:r>
                        <a:rPr lang="ru-RU" sz="1800" kern="1200" baseline="30000" dirty="0" smtClean="0">
                          <a:solidFill>
                            <a:schemeClr val="dk1"/>
                          </a:solidFill>
                          <a:effectLst/>
                          <a:latin typeface="+mn-lt"/>
                          <a:ea typeface="+mn-ea"/>
                          <a:cs typeface="+mn-cs"/>
                        </a:rPr>
                        <a:t>-7</a:t>
                      </a:r>
                      <a:r>
                        <a:rPr lang="ru-RU"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Torr</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80881">
                <a:tc>
                  <a:txBody>
                    <a:bodyPr/>
                    <a:lstStyle/>
                    <a:p>
                      <a:pPr>
                        <a:lnSpc>
                          <a:spcPct val="120000"/>
                        </a:lnSpc>
                        <a:spcAft>
                          <a:spcPts val="0"/>
                        </a:spcAft>
                      </a:pPr>
                      <a:r>
                        <a:rPr lang="en-US" sz="1800" kern="1200" dirty="0" smtClean="0">
                          <a:solidFill>
                            <a:schemeClr val="dk1"/>
                          </a:solidFill>
                          <a:effectLst/>
                          <a:latin typeface="+mn-lt"/>
                          <a:ea typeface="+mn-ea"/>
                          <a:cs typeface="+mn-cs"/>
                        </a:rPr>
                        <a:t>Operating temperature</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30-40 °</a:t>
                      </a:r>
                      <a:r>
                        <a:rPr lang="en-US" sz="1800" kern="1200" dirty="0" smtClean="0">
                          <a:solidFill>
                            <a:schemeClr val="dk1"/>
                          </a:solidFill>
                          <a:effectLst/>
                          <a:latin typeface="+mn-lt"/>
                          <a:ea typeface="+mn-ea"/>
                          <a:cs typeface="+mn-cs"/>
                        </a:rPr>
                        <a:t>C</a:t>
                      </a:r>
                      <a:endParaRPr lang="ru-RU" sz="1800" dirty="0">
                        <a:solidFill>
                          <a:schemeClr val="tx1"/>
                        </a:solidFill>
                        <a:effectLst/>
                        <a:latin typeface="Calibri"/>
                        <a:ea typeface="Calibri"/>
                        <a:cs typeface="Times New Roman"/>
                      </a:endParaRPr>
                    </a:p>
                  </a:txBody>
                  <a:tcPr marL="68580" marR="68580" marT="0" marB="0">
                    <a:solidFill>
                      <a:srgbClr val="EAEFF7"/>
                    </a:solidFill>
                  </a:tcPr>
                </a:tc>
              </a:tr>
              <a:tr h="403956">
                <a:tc>
                  <a:txBody>
                    <a:bodyPr/>
                    <a:lstStyle/>
                    <a:p>
                      <a:pPr>
                        <a:lnSpc>
                          <a:spcPct val="120000"/>
                        </a:lnSpc>
                        <a:spcAft>
                          <a:spcPts val="0"/>
                        </a:spcAft>
                      </a:pPr>
                      <a:r>
                        <a:rPr lang="en-US" sz="1800" kern="1200" dirty="0" smtClean="0">
                          <a:solidFill>
                            <a:schemeClr val="dk1"/>
                          </a:solidFill>
                          <a:effectLst/>
                          <a:latin typeface="+mn-lt"/>
                          <a:ea typeface="+mn-ea"/>
                          <a:cs typeface="+mn-cs"/>
                        </a:rPr>
                        <a:t>Temperature range</a:t>
                      </a:r>
                      <a:endParaRPr lang="ru-RU" sz="1800" b="0" dirty="0">
                        <a:solidFill>
                          <a:schemeClr val="tx1"/>
                        </a:solidFill>
                        <a:effectLst/>
                        <a:latin typeface="Calibri"/>
                        <a:ea typeface="Calibri"/>
                        <a:cs typeface="Times New Roman"/>
                      </a:endParaRPr>
                    </a:p>
                  </a:txBody>
                  <a:tcPr marL="68580" marR="68580" marT="0" marB="0">
                    <a:solidFill>
                      <a:srgbClr val="D2DEEF"/>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20-70 °</a:t>
                      </a:r>
                      <a:r>
                        <a:rPr lang="en-US" sz="1800" kern="1200" dirty="0" smtClean="0">
                          <a:solidFill>
                            <a:schemeClr val="dk1"/>
                          </a:solidFill>
                          <a:effectLst/>
                          <a:latin typeface="+mn-lt"/>
                          <a:ea typeface="+mn-ea"/>
                          <a:cs typeface="+mn-cs"/>
                        </a:rPr>
                        <a:t>C</a:t>
                      </a:r>
                      <a:endParaRPr lang="ru-RU" sz="1800" dirty="0">
                        <a:solidFill>
                          <a:schemeClr val="tx1"/>
                        </a:solidFill>
                        <a:effectLst/>
                        <a:latin typeface="Calibri"/>
                        <a:ea typeface="Calibri"/>
                        <a:cs typeface="Times New Roman"/>
                      </a:endParaRPr>
                    </a:p>
                  </a:txBody>
                  <a:tcPr marL="68580" marR="68580" marT="0" marB="0">
                    <a:solidFill>
                      <a:srgbClr val="D2DEEF"/>
                    </a:solidFill>
                  </a:tcPr>
                </a:tc>
              </a:tr>
              <a:tr h="399323">
                <a:tc>
                  <a:txBody>
                    <a:bodyPr/>
                    <a:lstStyle/>
                    <a:p>
                      <a:pPr>
                        <a:lnSpc>
                          <a:spcPct val="120000"/>
                        </a:lnSpc>
                        <a:spcAft>
                          <a:spcPts val="0"/>
                        </a:spcAft>
                      </a:pPr>
                      <a:r>
                        <a:rPr lang="en-US" sz="1800" kern="1200" dirty="0" smtClean="0">
                          <a:solidFill>
                            <a:schemeClr val="dk1"/>
                          </a:solidFill>
                          <a:effectLst/>
                          <a:latin typeface="+mn-lt"/>
                          <a:ea typeface="+mn-ea"/>
                          <a:cs typeface="+mn-cs"/>
                        </a:rPr>
                        <a:t>Life time</a:t>
                      </a:r>
                      <a:endParaRPr lang="ru-RU" sz="1800" b="0" dirty="0">
                        <a:solidFill>
                          <a:schemeClr val="tx1"/>
                        </a:solidFill>
                        <a:effectLst/>
                        <a:latin typeface="Calibri"/>
                        <a:ea typeface="Calibri"/>
                        <a:cs typeface="Times New Roman"/>
                      </a:endParaRPr>
                    </a:p>
                  </a:txBody>
                  <a:tcPr marL="68580" marR="68580" marT="0" marB="0">
                    <a:solidFill>
                      <a:srgbClr val="EAEFF7"/>
                    </a:solidFill>
                  </a:tcPr>
                </a:tc>
                <a:tc>
                  <a:txBody>
                    <a:bodyPr/>
                    <a:lstStyle/>
                    <a:p>
                      <a:pPr algn="ctr">
                        <a:lnSpc>
                          <a:spcPct val="120000"/>
                        </a:lnSpc>
                        <a:spcAft>
                          <a:spcPts val="0"/>
                        </a:spcAft>
                      </a:pPr>
                      <a:r>
                        <a:rPr lang="ru-RU" sz="1800" kern="1200" dirty="0" smtClean="0">
                          <a:solidFill>
                            <a:schemeClr val="dk1"/>
                          </a:solidFill>
                          <a:effectLst/>
                          <a:latin typeface="+mn-lt"/>
                          <a:ea typeface="+mn-ea"/>
                          <a:cs typeface="+mn-cs"/>
                        </a:rPr>
                        <a:t>10-15 </a:t>
                      </a:r>
                      <a:r>
                        <a:rPr lang="en-US" sz="1800" kern="1200" dirty="0" smtClean="0">
                          <a:solidFill>
                            <a:schemeClr val="dk1"/>
                          </a:solidFill>
                          <a:effectLst/>
                          <a:latin typeface="+mn-lt"/>
                          <a:ea typeface="+mn-ea"/>
                          <a:cs typeface="+mn-cs"/>
                        </a:rPr>
                        <a:t>years</a:t>
                      </a:r>
                      <a:endParaRPr lang="ru-RU" sz="1800" dirty="0">
                        <a:solidFill>
                          <a:schemeClr val="tx1"/>
                        </a:solidFill>
                        <a:effectLst/>
                        <a:latin typeface="Calibri"/>
                        <a:ea typeface="Calibri"/>
                        <a:cs typeface="Times New Roman"/>
                      </a:endParaRPr>
                    </a:p>
                  </a:txBody>
                  <a:tcPr marL="68580" marR="68580" marT="0" marB="0"/>
                </a:tc>
              </a:tr>
            </a:tbl>
          </a:graphicData>
        </a:graphic>
      </p:graphicFrame>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113177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6</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smtClean="0"/>
              <a:t>PMQ structure</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6891" y="969818"/>
            <a:ext cx="5136617" cy="306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91492" y="2051447"/>
            <a:ext cx="5726544" cy="2031325"/>
          </a:xfrm>
          <a:prstGeom prst="rect">
            <a:avLst/>
          </a:prstGeom>
          <a:noFill/>
        </p:spPr>
        <p:txBody>
          <a:bodyPr wrap="square" rtlCol="0">
            <a:spAutoFit/>
          </a:bodyPr>
          <a:lstStyle/>
          <a:p>
            <a:r>
              <a:rPr lang="en-GB" b="1" dirty="0"/>
              <a:t>Additional aspects of </a:t>
            </a:r>
            <a:r>
              <a:rPr lang="en-US" b="1" dirty="0"/>
              <a:t>the quad specification</a:t>
            </a:r>
            <a:r>
              <a:rPr lang="ru-RU" b="1" dirty="0" smtClean="0"/>
              <a:t> </a:t>
            </a:r>
            <a:endParaRPr lang="ru-RU" b="1" dirty="0" smtClean="0"/>
          </a:p>
          <a:p>
            <a:endParaRPr lang="ru-RU" dirty="0"/>
          </a:p>
          <a:p>
            <a:pPr marL="285750" lvl="0" indent="-285750">
              <a:buFont typeface="Arial" panose="020B0604020202020204" pitchFamily="34" charset="0"/>
              <a:buChar char="•"/>
            </a:pPr>
            <a:r>
              <a:rPr lang="en-GB" dirty="0"/>
              <a:t>simple PM shape, preferably cuboidal bricks</a:t>
            </a:r>
            <a:r>
              <a:rPr lang="ru-RU" dirty="0" smtClean="0"/>
              <a:t>, </a:t>
            </a:r>
            <a:endParaRPr lang="ru-RU" dirty="0"/>
          </a:p>
          <a:p>
            <a:pPr marL="285750" lvl="0" indent="-285750">
              <a:buFont typeface="Arial" panose="020B0604020202020204" pitchFamily="34" charset="0"/>
              <a:buChar char="•"/>
            </a:pPr>
            <a:r>
              <a:rPr lang="en-GB" dirty="0"/>
              <a:t>minimized number of PM in assembly</a:t>
            </a:r>
            <a:r>
              <a:rPr lang="ru-RU" dirty="0" smtClean="0"/>
              <a:t>,</a:t>
            </a:r>
            <a:endParaRPr lang="ru-RU" dirty="0"/>
          </a:p>
          <a:p>
            <a:pPr marL="285750" lvl="0" indent="-285750">
              <a:buFont typeface="Arial" panose="020B0604020202020204" pitchFamily="34" charset="0"/>
              <a:buChar char="•"/>
            </a:pPr>
            <a:r>
              <a:rPr lang="en-GB" dirty="0"/>
              <a:t>minimized nomenclature</a:t>
            </a:r>
            <a:r>
              <a:rPr lang="ru-RU" dirty="0" smtClean="0"/>
              <a:t>, </a:t>
            </a:r>
            <a:endParaRPr lang="ru-RU" dirty="0"/>
          </a:p>
          <a:p>
            <a:pPr marL="285750" lvl="0" indent="-285750">
              <a:buFont typeface="Arial" panose="020B0604020202020204" pitchFamily="34" charset="0"/>
              <a:buChar char="•"/>
            </a:pPr>
            <a:r>
              <a:rPr lang="en-GB" dirty="0"/>
              <a:t>commercial availability </a:t>
            </a:r>
            <a:r>
              <a:rPr lang="en-US" dirty="0"/>
              <a:t>of PM</a:t>
            </a:r>
            <a:r>
              <a:rPr lang="ru-RU" dirty="0" smtClean="0"/>
              <a:t>.</a:t>
            </a:r>
            <a:endParaRPr lang="ru-RU" dirty="0"/>
          </a:p>
          <a:p>
            <a:endParaRPr lang="ru-RU" dirty="0"/>
          </a:p>
        </p:txBody>
      </p:sp>
      <p:sp>
        <p:nvSpPr>
          <p:cNvPr id="3" name="TextBox 2"/>
          <p:cNvSpPr txBox="1"/>
          <p:nvPr/>
        </p:nvSpPr>
        <p:spPr>
          <a:xfrm>
            <a:off x="1191492" y="969818"/>
            <a:ext cx="5726544" cy="923330"/>
          </a:xfrm>
          <a:prstGeom prst="rect">
            <a:avLst/>
          </a:prstGeom>
          <a:noFill/>
        </p:spPr>
        <p:txBody>
          <a:bodyPr wrap="square" rtlCol="0">
            <a:spAutoFit/>
          </a:bodyPr>
          <a:lstStyle/>
          <a:p>
            <a:r>
              <a:rPr lang="en-GB" dirty="0"/>
              <a:t>The DC140 quad will be </a:t>
            </a:r>
            <a:r>
              <a:rPr lang="en-GB" dirty="0" smtClean="0"/>
              <a:t>designed </a:t>
            </a:r>
            <a:r>
              <a:rPr lang="en-GB" dirty="0"/>
              <a:t>as a set of identical PMs rigidly fixed in a non-magnetic housing encircling the aperture</a:t>
            </a:r>
            <a:r>
              <a:rPr lang="ru-RU" dirty="0" smtClean="0"/>
              <a:t>.</a:t>
            </a:r>
            <a:endParaRPr lang="ru-RU" dirty="0"/>
          </a:p>
        </p:txBody>
      </p:sp>
    </p:spTree>
    <p:extLst>
      <p:ext uri="{BB962C8B-B14F-4D97-AF65-F5344CB8AC3E}">
        <p14:creationId xmlns:p14="http://schemas.microsoft.com/office/powerpoint/2010/main" val="191627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7</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smtClean="0"/>
              <a:t>Stages of</a:t>
            </a:r>
            <a:r>
              <a:rPr lang="ru-RU" sz="2400" b="1" dirty="0" smtClean="0"/>
              <a:t> </a:t>
            </a:r>
            <a:r>
              <a:rPr lang="en-US" sz="2400" b="1" dirty="0" smtClean="0"/>
              <a:t>PMQ design</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TextBox 2"/>
          <p:cNvSpPr txBox="1"/>
          <p:nvPr/>
        </p:nvSpPr>
        <p:spPr>
          <a:xfrm>
            <a:off x="1191492" y="969818"/>
            <a:ext cx="9790544" cy="3970318"/>
          </a:xfrm>
          <a:prstGeom prst="rect">
            <a:avLst/>
          </a:prstGeom>
          <a:noFill/>
        </p:spPr>
        <p:txBody>
          <a:bodyPr wrap="square" rtlCol="0">
            <a:spAutoFit/>
          </a:bodyPr>
          <a:lstStyle/>
          <a:p>
            <a:r>
              <a:rPr lang="en-US" b="1" dirty="0" smtClean="0"/>
              <a:t>I</a:t>
            </a:r>
            <a:r>
              <a:rPr lang="ru-RU" b="1" dirty="0" smtClean="0"/>
              <a:t> </a:t>
            </a:r>
            <a:r>
              <a:rPr lang="en-US" b="1" dirty="0" smtClean="0"/>
              <a:t>.</a:t>
            </a:r>
            <a:r>
              <a:rPr lang="ru-RU" dirty="0" smtClean="0"/>
              <a:t> </a:t>
            </a:r>
            <a:endParaRPr lang="ru-RU" dirty="0" smtClean="0"/>
          </a:p>
          <a:p>
            <a:r>
              <a:rPr lang="en-US" dirty="0"/>
              <a:t>The initial quad design is selected from an analytical study with the use of a simplified 2D model. </a:t>
            </a:r>
            <a:endParaRPr lang="en-US" dirty="0" smtClean="0"/>
          </a:p>
          <a:p>
            <a:r>
              <a:rPr lang="en-US" dirty="0" smtClean="0"/>
              <a:t>At </a:t>
            </a:r>
            <a:r>
              <a:rPr lang="en-US" dirty="0"/>
              <a:t>this stage the number and positions of PMs are determined</a:t>
            </a:r>
            <a:r>
              <a:rPr lang="ru-RU" dirty="0" smtClean="0"/>
              <a:t>.</a:t>
            </a:r>
            <a:endParaRPr lang="ru-RU" dirty="0" smtClean="0"/>
          </a:p>
          <a:p>
            <a:endParaRPr lang="ru-RU" dirty="0"/>
          </a:p>
          <a:p>
            <a:r>
              <a:rPr lang="en-US" b="1" dirty="0" smtClean="0"/>
              <a:t>II .</a:t>
            </a:r>
            <a:r>
              <a:rPr lang="ru-RU" dirty="0" smtClean="0"/>
              <a:t> </a:t>
            </a:r>
            <a:endParaRPr lang="ru-RU" dirty="0" smtClean="0"/>
          </a:p>
          <a:p>
            <a:r>
              <a:rPr lang="en-US" dirty="0"/>
              <a:t>Then the chosen configuration is optimized in iterative 2D and 3D parametric simulations with realistic PM shape and magnetic characteristics in mind. Simulated data are used to select candidate magnet materials, number, </a:t>
            </a:r>
            <a:r>
              <a:rPr lang="en-GB" dirty="0"/>
              <a:t>dimensions, </a:t>
            </a:r>
            <a:r>
              <a:rPr lang="en-US" dirty="0"/>
              <a:t>and tolerated mechanical and magnetic errors of PM blocks</a:t>
            </a:r>
            <a:r>
              <a:rPr lang="en-GB" dirty="0"/>
              <a:t>. </a:t>
            </a:r>
            <a:endParaRPr lang="en-GB" dirty="0" smtClean="0"/>
          </a:p>
          <a:p>
            <a:r>
              <a:rPr lang="en-GB" dirty="0" smtClean="0"/>
              <a:t>As </a:t>
            </a:r>
            <a:r>
              <a:rPr lang="en-GB" dirty="0"/>
              <a:t>a result, the quad design is finalized, and an assembly procedure is proposed</a:t>
            </a:r>
            <a:r>
              <a:rPr lang="ru-RU" dirty="0" smtClean="0"/>
              <a:t>.</a:t>
            </a:r>
            <a:endParaRPr lang="ru-RU" dirty="0" smtClean="0"/>
          </a:p>
          <a:p>
            <a:endParaRPr lang="ru-RU" dirty="0"/>
          </a:p>
          <a:p>
            <a:r>
              <a:rPr lang="en-US" b="1" dirty="0" smtClean="0"/>
              <a:t>III .</a:t>
            </a:r>
            <a:r>
              <a:rPr lang="ru-RU" dirty="0" smtClean="0"/>
              <a:t> </a:t>
            </a:r>
            <a:endParaRPr lang="en-US" dirty="0" smtClean="0"/>
          </a:p>
          <a:p>
            <a:r>
              <a:rPr lang="en-GB" dirty="0"/>
              <a:t>A</a:t>
            </a:r>
            <a:r>
              <a:rPr lang="en-US" dirty="0" err="1"/>
              <a:t>dditional</a:t>
            </a:r>
            <a:r>
              <a:rPr lang="en-US" dirty="0"/>
              <a:t> adjustment may be required on the basis of measurements of supplied PM. </a:t>
            </a:r>
            <a:endParaRPr lang="en-US" dirty="0" smtClean="0"/>
          </a:p>
          <a:p>
            <a:r>
              <a:rPr lang="en-US" dirty="0" smtClean="0"/>
              <a:t>The </a:t>
            </a:r>
            <a:r>
              <a:rPr lang="en-US" dirty="0"/>
              <a:t>assembled quad is </a:t>
            </a:r>
            <a:r>
              <a:rPr lang="en-GB" dirty="0"/>
              <a:t>magnetically </a:t>
            </a:r>
            <a:r>
              <a:rPr lang="en-US" dirty="0"/>
              <a:t>inspected to make sure the desired field requirements are reached</a:t>
            </a:r>
            <a:r>
              <a:rPr lang="ru-RU" dirty="0" smtClean="0"/>
              <a:t>.</a:t>
            </a:r>
            <a:endParaRPr lang="ru-RU" dirty="0"/>
          </a:p>
        </p:txBody>
      </p:sp>
    </p:spTree>
    <p:extLst>
      <p:ext uri="{BB962C8B-B14F-4D97-AF65-F5344CB8AC3E}">
        <p14:creationId xmlns:p14="http://schemas.microsoft.com/office/powerpoint/2010/main" val="1438570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8</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US" sz="2400" b="1" dirty="0"/>
              <a:t>Simplified</a:t>
            </a:r>
            <a:r>
              <a:rPr lang="en-GB" sz="2400" b="1" dirty="0"/>
              <a:t> 2</a:t>
            </a:r>
            <a:r>
              <a:rPr lang="en-US" sz="2400" b="1" dirty="0"/>
              <a:t>D model of </a:t>
            </a:r>
            <a:r>
              <a:rPr lang="en-US" sz="2400" b="1" dirty="0" smtClean="0"/>
              <a:t>PMQ</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mc:Choice xmlns:a14="http://schemas.microsoft.com/office/drawing/2010/main" Requires="a14">
          <p:sp>
            <p:nvSpPr>
              <p:cNvPr id="3" name="TextBox 2"/>
              <p:cNvSpPr txBox="1"/>
              <p:nvPr/>
            </p:nvSpPr>
            <p:spPr>
              <a:xfrm>
                <a:off x="1191492" y="969818"/>
                <a:ext cx="9790544" cy="5073953"/>
              </a:xfrm>
              <a:prstGeom prst="rect">
                <a:avLst/>
              </a:prstGeom>
              <a:noFill/>
            </p:spPr>
            <p:txBody>
              <a:bodyPr wrap="square" rtlCol="0">
                <a:spAutoFit/>
              </a:bodyPr>
              <a:lstStyle/>
              <a:p>
                <a:pPr lvl="0"/>
                <a:r>
                  <a:rPr lang="en-GB" dirty="0" smtClean="0"/>
                  <a:t>Analytical model is </a:t>
                </a:r>
                <a:r>
                  <a:rPr lang="en-GB" dirty="0"/>
                  <a:t>based on the mathematically strict reasoning</a:t>
                </a:r>
                <a:r>
                  <a:rPr lang="ru-RU" dirty="0" smtClean="0"/>
                  <a:t>:</a:t>
                </a:r>
                <a:endParaRPr lang="en-US" dirty="0" smtClean="0"/>
              </a:p>
              <a:p>
                <a:pPr lvl="0"/>
                <a:endParaRPr lang="en-US" dirty="0" smtClean="0"/>
              </a:p>
              <a:p>
                <a:pPr marL="285750" lvl="0" indent="-285750">
                  <a:spcAft>
                    <a:spcPts val="600"/>
                  </a:spcAft>
                  <a:buFont typeface="Arial" panose="020B0604020202020204" pitchFamily="34" charset="0"/>
                  <a:buChar char="•"/>
                </a:pPr>
                <a:r>
                  <a:rPr lang="en-US" dirty="0" smtClean="0"/>
                  <a:t>If</a:t>
                </a:r>
                <a:r>
                  <a:rPr lang="ru-RU" dirty="0" smtClean="0"/>
                  <a:t> </a:t>
                </a:r>
                <a:r>
                  <a:rPr lang="en-US" b="1" dirty="0" smtClean="0"/>
                  <a:t>M</a:t>
                </a:r>
                <a:r>
                  <a:rPr lang="en-US" dirty="0"/>
                  <a:t> = </a:t>
                </a:r>
                <a:r>
                  <a:rPr lang="en-US" dirty="0" err="1" smtClean="0"/>
                  <a:t>const</a:t>
                </a:r>
                <a:r>
                  <a:rPr lang="en-US" dirty="0" smtClean="0"/>
                  <a:t>,</a:t>
                </a:r>
                <a:r>
                  <a:rPr lang="ru-RU" dirty="0" smtClean="0"/>
                  <a:t> </a:t>
                </a:r>
                <a:r>
                  <a:rPr lang="en-US" dirty="0" smtClean="0"/>
                  <a:t>for</a:t>
                </a:r>
                <a:r>
                  <a:rPr lang="ru-RU" dirty="0" smtClean="0"/>
                  <a:t> </a:t>
                </a:r>
                <a:r>
                  <a:rPr lang="ru-RU" dirty="0" smtClean="0"/>
                  <a:t>3</a:t>
                </a:r>
                <a:r>
                  <a:rPr lang="en-US" dirty="0" smtClean="0"/>
                  <a:t>D PM system of length</a:t>
                </a:r>
                <a:r>
                  <a:rPr lang="ru-RU" dirty="0" smtClean="0"/>
                  <a:t> </a:t>
                </a:r>
                <a:r>
                  <a:rPr lang="en-US" dirty="0"/>
                  <a:t>L</a:t>
                </a:r>
                <a:r>
                  <a:rPr lang="en-US" baseline="-25000" dirty="0"/>
                  <a:t>PM</a:t>
                </a:r>
                <a:r>
                  <a:rPr lang="en-US" dirty="0"/>
                  <a:t>:</a:t>
                </a:r>
                <a:endParaRPr lang="ru-RU" dirty="0"/>
              </a:p>
              <a:p>
                <a:pPr/>
                <a14:m>
                  <m:oMathPara xmlns:m="http://schemas.openxmlformats.org/officeDocument/2006/math">
                    <m:oMathParaPr>
                      <m:jc m:val="centerGroup"/>
                    </m:oMathParaPr>
                    <m:oMath xmlns:m="http://schemas.openxmlformats.org/officeDocument/2006/math">
                      <m:nary>
                        <m:naryPr>
                          <m:ctrlPr>
                            <a:rPr lang="ru-RU" i="1">
                              <a:latin typeface="Cambria Math" panose="02040503050406030204" pitchFamily="18" charset="0"/>
                            </a:rPr>
                          </m:ctrlPr>
                        </m:naryPr>
                        <m:sub>
                          <m:r>
                            <a:rPr lang="ru-RU" i="1">
                              <a:latin typeface="Cambria Math" panose="02040503050406030204" pitchFamily="18" charset="0"/>
                            </a:rPr>
                            <m:t>−∞</m:t>
                          </m:r>
                        </m:sub>
                        <m:sup>
                          <m:r>
                            <a:rPr lang="ru-RU" i="1">
                              <a:latin typeface="Cambria Math" panose="02040503050406030204" pitchFamily="18" charset="0"/>
                            </a:rPr>
                            <m:t>+∞</m:t>
                          </m:r>
                        </m:sup>
                        <m:e>
                          <m:sSub>
                            <m:sSubPr>
                              <m:ctrlPr>
                                <a:rPr lang="ru-RU" i="1">
                                  <a:latin typeface="Cambria Math" panose="02040503050406030204" pitchFamily="18" charset="0"/>
                                </a:rPr>
                              </m:ctrlPr>
                            </m:sSubPr>
                            <m:e>
                              <m:r>
                                <a:rPr lang="ru-RU" b="1" i="1">
                                  <a:latin typeface="Cambria Math" panose="02040503050406030204" pitchFamily="18" charset="0"/>
                                </a:rPr>
                                <m:t>𝑩</m:t>
                              </m:r>
                            </m:e>
                            <m:sub>
                              <m:r>
                                <a:rPr lang="ru-RU" i="1">
                                  <a:latin typeface="Cambria Math" panose="02040503050406030204" pitchFamily="18" charset="0"/>
                                </a:rPr>
                                <m:t>3</m:t>
                              </m:r>
                              <m:r>
                                <a:rPr lang="ru-RU" i="1">
                                  <a:latin typeface="Cambria Math" panose="02040503050406030204" pitchFamily="18" charset="0"/>
                                </a:rPr>
                                <m:t>𝐷</m:t>
                              </m:r>
                            </m:sub>
                          </m:sSub>
                          <m:d>
                            <m:dPr>
                              <m:ctrlPr>
                                <a:rPr lang="ru-RU" i="1">
                                  <a:latin typeface="Cambria Math" panose="02040503050406030204" pitchFamily="18" charset="0"/>
                                </a:rPr>
                              </m:ctrlPr>
                            </m:dPr>
                            <m:e>
                              <m:r>
                                <a:rPr lang="ru-RU" i="1">
                                  <a:latin typeface="Cambria Math" panose="02040503050406030204" pitchFamily="18" charset="0"/>
                                </a:rPr>
                                <m:t>𝑥</m:t>
                              </m:r>
                              <m:r>
                                <a:rPr lang="ru-RU" i="1">
                                  <a:latin typeface="Cambria Math" panose="02040503050406030204" pitchFamily="18" charset="0"/>
                                </a:rPr>
                                <m:t>,</m:t>
                              </m:r>
                              <m:r>
                                <a:rPr lang="ru-RU" i="1">
                                  <a:latin typeface="Cambria Math" panose="02040503050406030204" pitchFamily="18" charset="0"/>
                                </a:rPr>
                                <m:t>𝑦</m:t>
                              </m:r>
                              <m:r>
                                <a:rPr lang="ru-RU" i="1">
                                  <a:latin typeface="Cambria Math" panose="02040503050406030204" pitchFamily="18" charset="0"/>
                                </a:rPr>
                                <m:t>,</m:t>
                              </m:r>
                              <m:r>
                                <a:rPr lang="ru-RU" i="1">
                                  <a:latin typeface="Cambria Math" panose="02040503050406030204" pitchFamily="18" charset="0"/>
                                </a:rPr>
                                <m:t>𝑧</m:t>
                              </m:r>
                            </m:e>
                          </m:d>
                          <m:r>
                            <a:rPr lang="ru-RU" i="1">
                              <a:latin typeface="Cambria Math" panose="02040503050406030204" pitchFamily="18" charset="0"/>
                            </a:rPr>
                            <m:t> </m:t>
                          </m:r>
                          <m:r>
                            <a:rPr lang="ru-RU" i="1">
                              <a:latin typeface="Cambria Math" panose="02040503050406030204" pitchFamily="18" charset="0"/>
                            </a:rPr>
                            <m:t>𝑑𝑧</m:t>
                          </m:r>
                        </m:e>
                      </m:nary>
                      <m:r>
                        <a:rPr lang="ru-RU" i="1">
                          <a:latin typeface="Cambria Math" panose="02040503050406030204" pitchFamily="18" charset="0"/>
                        </a:rPr>
                        <m:t>=</m:t>
                      </m:r>
                      <m:sSub>
                        <m:sSubPr>
                          <m:ctrlPr>
                            <a:rPr lang="ru-RU" i="1">
                              <a:latin typeface="Cambria Math" panose="02040503050406030204" pitchFamily="18" charset="0"/>
                            </a:rPr>
                          </m:ctrlPr>
                        </m:sSubPr>
                        <m:e>
                          <m:r>
                            <a:rPr lang="ru-RU" b="1" i="1">
                              <a:latin typeface="Cambria Math" panose="02040503050406030204" pitchFamily="18" charset="0"/>
                            </a:rPr>
                            <m:t>𝑩</m:t>
                          </m:r>
                        </m:e>
                        <m:sub>
                          <m:r>
                            <a:rPr lang="ru-RU" i="1">
                              <a:latin typeface="Cambria Math" panose="02040503050406030204" pitchFamily="18" charset="0"/>
                            </a:rPr>
                            <m:t>2</m:t>
                          </m:r>
                          <m:r>
                            <a:rPr lang="ru-RU" i="1">
                              <a:latin typeface="Cambria Math" panose="02040503050406030204" pitchFamily="18" charset="0"/>
                            </a:rPr>
                            <m:t>𝐷</m:t>
                          </m:r>
                        </m:sub>
                      </m:sSub>
                      <m:d>
                        <m:dPr>
                          <m:ctrlPr>
                            <a:rPr lang="ru-RU" i="1">
                              <a:latin typeface="Cambria Math" panose="02040503050406030204" pitchFamily="18" charset="0"/>
                            </a:rPr>
                          </m:ctrlPr>
                        </m:dPr>
                        <m:e>
                          <m:r>
                            <a:rPr lang="ru-RU" i="1">
                              <a:latin typeface="Cambria Math" panose="02040503050406030204" pitchFamily="18" charset="0"/>
                            </a:rPr>
                            <m:t>𝑥</m:t>
                          </m:r>
                          <m:r>
                            <a:rPr lang="ru-RU" i="1">
                              <a:latin typeface="Cambria Math" panose="02040503050406030204" pitchFamily="18" charset="0"/>
                            </a:rPr>
                            <m:t>,</m:t>
                          </m:r>
                          <m:r>
                            <a:rPr lang="ru-RU" i="1">
                              <a:latin typeface="Cambria Math" panose="02040503050406030204" pitchFamily="18" charset="0"/>
                            </a:rPr>
                            <m:t>𝑦</m:t>
                          </m:r>
                        </m:e>
                      </m:d>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𝐿</m:t>
                          </m:r>
                        </m:e>
                        <m:sub>
                          <m:r>
                            <a:rPr lang="ru-RU" i="1">
                              <a:latin typeface="Cambria Math" panose="02040503050406030204" pitchFamily="18" charset="0"/>
                            </a:rPr>
                            <m:t>𝑃𝑀</m:t>
                          </m:r>
                        </m:sub>
                      </m:sSub>
                    </m:oMath>
                  </m:oMathPara>
                </a14:m>
                <a:endParaRPr lang="ru-RU" dirty="0"/>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a:t>With distance, the field generated by an infinite PM of an arbitrary shape is approaching the field</a:t>
                </a:r>
                <a:r>
                  <a:rPr lang="en-GB" dirty="0"/>
                  <a:t> of an infinite PM cylinder with the same dipole magnetic moment</a:t>
                </a:r>
                <a:r>
                  <a:rPr lang="ru-RU" dirty="0" smtClean="0"/>
                  <a:t>. </a:t>
                </a:r>
                <a:endParaRPr lang="ru-RU" dirty="0"/>
              </a:p>
              <a:p>
                <a:pPr marL="285750" indent="-285750">
                  <a:buFont typeface="Arial" panose="020B0604020202020204" pitchFamily="34" charset="0"/>
                  <a:buChar char="•"/>
                </a:pPr>
                <a:endParaRPr lang="ru-RU" dirty="0"/>
              </a:p>
              <a:p>
                <a:pPr marL="285750" lvl="0" indent="-285750">
                  <a:spcAft>
                    <a:spcPts val="600"/>
                  </a:spcAft>
                  <a:buFont typeface="Arial" panose="020B0604020202020204" pitchFamily="34" charset="0"/>
                  <a:buChar char="•"/>
                </a:pPr>
                <a:r>
                  <a:rPr lang="en-US" dirty="0"/>
                  <a:t>The field of a radially magnetized PM cylinder</a:t>
                </a:r>
                <a:r>
                  <a:rPr lang="ru-RU" dirty="0" smtClean="0"/>
                  <a:t>:</a:t>
                </a:r>
                <a:endParaRPr lang="ru-RU" dirty="0"/>
              </a:p>
              <a:p>
                <a:pPr>
                  <a:spcBef>
                    <a:spcPts val="600"/>
                  </a:spcBef>
                  <a:spcAft>
                    <a:spcPts val="600"/>
                  </a:spcAft>
                </a:pPr>
                <a14:m>
                  <m:oMathPara xmlns:m="http://schemas.openxmlformats.org/officeDocument/2006/math">
                    <m:oMathParaPr>
                      <m:jc m:val="centerGroup"/>
                    </m:oMathParaPr>
                    <m:oMath xmlns:m="http://schemas.openxmlformats.org/officeDocument/2006/math">
                      <m:r>
                        <a:rPr lang="ru-RU" b="1" i="1">
                          <a:latin typeface="Cambria Math" panose="02040503050406030204" pitchFamily="18" charset="0"/>
                        </a:rPr>
                        <m:t>𝑯</m:t>
                      </m:r>
                      <m:r>
                        <a:rPr lang="ru-RU" i="1">
                          <a:latin typeface="Cambria Math" panose="02040503050406030204" pitchFamily="18" charset="0"/>
                        </a:rPr>
                        <m:t>=</m:t>
                      </m:r>
                      <m:f>
                        <m:fPr>
                          <m:ctrlPr>
                            <a:rPr lang="ru-RU" i="1">
                              <a:latin typeface="Cambria Math" panose="02040503050406030204" pitchFamily="18" charset="0"/>
                            </a:rPr>
                          </m:ctrlPr>
                        </m:fPr>
                        <m:num>
                          <m:d>
                            <m:dPr>
                              <m:ctrlPr>
                                <a:rPr lang="ru-RU" i="1">
                                  <a:latin typeface="Cambria Math" panose="02040503050406030204" pitchFamily="18" charset="0"/>
                                </a:rPr>
                              </m:ctrlPr>
                            </m:dPr>
                            <m:e>
                              <m:r>
                                <a:rPr lang="ru-RU" b="1" i="1">
                                  <a:latin typeface="Cambria Math" panose="02040503050406030204" pitchFamily="18" charset="0"/>
                                </a:rPr>
                                <m:t>𝒏</m:t>
                              </m:r>
                              <m:r>
                                <a:rPr lang="ru-RU" i="1">
                                  <a:latin typeface="Cambria Math" panose="02040503050406030204" pitchFamily="18" charset="0"/>
                                </a:rPr>
                                <m:t>,</m:t>
                              </m:r>
                              <m:r>
                                <a:rPr lang="ru-RU" b="1" i="1">
                                  <a:latin typeface="Cambria Math" panose="02040503050406030204" pitchFamily="18" charset="0"/>
                                </a:rPr>
                                <m:t>𝒎</m:t>
                              </m:r>
                            </m:e>
                          </m:d>
                          <m:r>
                            <a:rPr lang="ru-RU" b="1" i="1">
                              <a:latin typeface="Cambria Math" panose="02040503050406030204" pitchFamily="18" charset="0"/>
                            </a:rPr>
                            <m:t>𝒏</m:t>
                          </m:r>
                          <m:r>
                            <a:rPr lang="ru-RU" i="1">
                              <a:latin typeface="Cambria Math" panose="02040503050406030204" pitchFamily="18" charset="0"/>
                            </a:rPr>
                            <m:t>−</m:t>
                          </m:r>
                          <m:f>
                            <m:fPr>
                              <m:type m:val="lin"/>
                              <m:ctrlPr>
                                <a:rPr lang="ru-RU" i="1">
                                  <a:latin typeface="Cambria Math" panose="02040503050406030204" pitchFamily="18" charset="0"/>
                                </a:rPr>
                              </m:ctrlPr>
                            </m:fPr>
                            <m:num>
                              <m:r>
                                <a:rPr lang="ru-RU" b="1" i="1">
                                  <a:latin typeface="Cambria Math" panose="02040503050406030204" pitchFamily="18" charset="0"/>
                                </a:rPr>
                                <m:t>𝒎</m:t>
                              </m:r>
                            </m:num>
                            <m:den>
                              <m:r>
                                <a:rPr lang="ru-RU" i="1">
                                  <a:latin typeface="Cambria Math" panose="02040503050406030204" pitchFamily="18" charset="0"/>
                                </a:rPr>
                                <m:t>2</m:t>
                              </m:r>
                            </m:den>
                          </m:f>
                        </m:num>
                        <m:den>
                          <m:r>
                            <a:rPr lang="ru-RU" i="1">
                              <a:latin typeface="Cambria Math" panose="02040503050406030204" pitchFamily="18" charset="0"/>
                            </a:rPr>
                            <m:t>𝜋</m:t>
                          </m:r>
                          <m:sSup>
                            <m:sSupPr>
                              <m:ctrlPr>
                                <a:rPr lang="ru-RU" i="1">
                                  <a:latin typeface="Cambria Math" panose="02040503050406030204" pitchFamily="18" charset="0"/>
                                </a:rPr>
                              </m:ctrlPr>
                            </m:sSupPr>
                            <m:e>
                              <m:r>
                                <a:rPr lang="ru-RU" i="1">
                                  <a:latin typeface="Cambria Math" panose="02040503050406030204" pitchFamily="18" charset="0"/>
                                </a:rPr>
                                <m:t>𝑟</m:t>
                              </m:r>
                            </m:e>
                            <m:sup>
                              <m:r>
                                <a:rPr lang="ru-RU" i="1">
                                  <a:latin typeface="Cambria Math" panose="02040503050406030204" pitchFamily="18" charset="0"/>
                                </a:rPr>
                                <m:t>2</m:t>
                              </m:r>
                            </m:sup>
                          </m:sSup>
                        </m:den>
                      </m:f>
                    </m:oMath>
                  </m:oMathPara>
                </a14:m>
                <a:endParaRPr lang="ru-RU" dirty="0"/>
              </a:p>
              <a:p>
                <a:r>
                  <a:rPr lang="ru-RU" dirty="0"/>
                  <a:t>	</a:t>
                </a:r>
                <a14:m>
                  <m:oMath xmlns:m="http://schemas.openxmlformats.org/officeDocument/2006/math">
                    <m:r>
                      <a:rPr lang="ru-RU" b="1" i="1">
                        <a:latin typeface="Cambria Math" panose="02040503050406030204" pitchFamily="18" charset="0"/>
                      </a:rPr>
                      <m:t>𝒎</m:t>
                    </m:r>
                    <m:r>
                      <a:rPr lang="ru-RU" i="1">
                        <a:latin typeface="Cambria Math" panose="02040503050406030204" pitchFamily="18" charset="0"/>
                      </a:rPr>
                      <m:t>=</m:t>
                    </m:r>
                    <m:r>
                      <a:rPr lang="ru-RU" b="1" i="1">
                        <a:latin typeface="Cambria Math" panose="02040503050406030204" pitchFamily="18" charset="0"/>
                      </a:rPr>
                      <m:t>𝑴</m:t>
                    </m:r>
                    <m:r>
                      <a:rPr lang="ru-RU" i="1">
                        <a:latin typeface="Cambria Math" panose="02040503050406030204" pitchFamily="18" charset="0"/>
                      </a:rPr>
                      <m:t>⋅</m:t>
                    </m:r>
                    <m:r>
                      <a:rPr lang="ru-RU" i="1">
                        <a:latin typeface="Cambria Math" panose="02040503050406030204" pitchFamily="18" charset="0"/>
                      </a:rPr>
                      <m:t>𝜋</m:t>
                    </m:r>
                    <m:sSup>
                      <m:sSupPr>
                        <m:ctrlPr>
                          <a:rPr lang="ru-RU" i="1">
                            <a:latin typeface="Cambria Math" panose="02040503050406030204" pitchFamily="18" charset="0"/>
                          </a:rPr>
                        </m:ctrlPr>
                      </m:sSupPr>
                      <m:e>
                        <m:r>
                          <a:rPr lang="ru-RU" i="1">
                            <a:latin typeface="Cambria Math" panose="02040503050406030204" pitchFamily="18" charset="0"/>
                          </a:rPr>
                          <m:t>𝑅</m:t>
                        </m:r>
                      </m:e>
                      <m:sup>
                        <m:r>
                          <a:rPr lang="ru-RU" i="1">
                            <a:latin typeface="Cambria Math" panose="02040503050406030204" pitchFamily="18" charset="0"/>
                          </a:rPr>
                          <m:t>2</m:t>
                        </m:r>
                      </m:sup>
                    </m:sSup>
                  </m:oMath>
                </a14:m>
                <a:r>
                  <a:rPr lang="ru-RU" dirty="0"/>
                  <a:t> – </a:t>
                </a:r>
                <a:r>
                  <a:rPr lang="en-US" dirty="0"/>
                  <a:t>dipole magnetic moment per unit length</a:t>
                </a:r>
                <a:r>
                  <a:rPr lang="en-US" dirty="0" smtClean="0"/>
                  <a:t>;</a:t>
                </a:r>
                <a:endParaRPr lang="ru-RU" dirty="0"/>
              </a:p>
              <a:p>
                <a:r>
                  <a:rPr lang="en-US" b="1" dirty="0" smtClean="0"/>
                  <a:t>	</a:t>
                </a:r>
                <a14:m>
                  <m:oMath xmlns:m="http://schemas.openxmlformats.org/officeDocument/2006/math">
                    <m:r>
                      <a:rPr lang="ru-RU" b="1" i="1">
                        <a:latin typeface="Cambria Math" panose="02040503050406030204" pitchFamily="18" charset="0"/>
                      </a:rPr>
                      <m:t>𝑴</m:t>
                    </m:r>
                  </m:oMath>
                </a14:m>
                <a:r>
                  <a:rPr lang="ru-RU" dirty="0"/>
                  <a:t> – </a:t>
                </a:r>
                <a:r>
                  <a:rPr lang="en-US" dirty="0"/>
                  <a:t>magnetization vector</a:t>
                </a:r>
                <a:r>
                  <a:rPr lang="ru-RU" dirty="0" smtClean="0"/>
                  <a:t>, </a:t>
                </a:r>
                <a14:m>
                  <m:oMath xmlns:m="http://schemas.openxmlformats.org/officeDocument/2006/math">
                    <m:r>
                      <a:rPr lang="ru-RU" i="1">
                        <a:latin typeface="Cambria Math" panose="02040503050406030204" pitchFamily="18" charset="0"/>
                      </a:rPr>
                      <m:t>𝑅</m:t>
                    </m:r>
                  </m:oMath>
                </a14:m>
                <a:r>
                  <a:rPr lang="ru-RU" dirty="0"/>
                  <a:t> – </a:t>
                </a:r>
                <a:r>
                  <a:rPr lang="en-US" dirty="0"/>
                  <a:t>magnet radius</a:t>
                </a:r>
                <a:r>
                  <a:rPr lang="ru-RU" dirty="0" smtClean="0"/>
                  <a:t>;</a:t>
                </a:r>
                <a:endParaRPr lang="ru-RU" dirty="0"/>
              </a:p>
              <a:p>
                <a:r>
                  <a:rPr lang="en-US" dirty="0" smtClean="0"/>
                  <a:t>	</a:t>
                </a:r>
                <a14:m>
                  <m:oMath xmlns:m="http://schemas.openxmlformats.org/officeDocument/2006/math">
                    <m:r>
                      <a:rPr lang="ru-RU" i="1">
                        <a:latin typeface="Cambria Math" panose="02040503050406030204" pitchFamily="18" charset="0"/>
                      </a:rPr>
                      <m:t>𝑟</m:t>
                    </m:r>
                    <m:r>
                      <a:rPr lang="ru-RU" i="1">
                        <a:latin typeface="Cambria Math" panose="02040503050406030204" pitchFamily="18" charset="0"/>
                      </a:rPr>
                      <m:t>=</m:t>
                    </m:r>
                    <m:d>
                      <m:dPr>
                        <m:begChr m:val="|"/>
                        <m:endChr m:val="|"/>
                        <m:ctrlPr>
                          <a:rPr lang="ru-RU" i="1">
                            <a:latin typeface="Cambria Math" panose="02040503050406030204" pitchFamily="18" charset="0"/>
                          </a:rPr>
                        </m:ctrlPr>
                      </m:dPr>
                      <m:e>
                        <m:r>
                          <a:rPr lang="ru-RU" b="1" i="1">
                            <a:latin typeface="Cambria Math" panose="02040503050406030204" pitchFamily="18" charset="0"/>
                          </a:rPr>
                          <m:t>𝒓</m:t>
                        </m:r>
                      </m:e>
                    </m:d>
                  </m:oMath>
                </a14:m>
                <a:r>
                  <a:rPr lang="ru-RU" dirty="0"/>
                  <a:t> – </a:t>
                </a:r>
                <a:r>
                  <a:rPr lang="en-US" dirty="0"/>
                  <a:t>distance between the magnet center and an observation point</a:t>
                </a:r>
                <a:r>
                  <a:rPr lang="ru-RU" dirty="0" smtClean="0"/>
                  <a:t>, </a:t>
                </a:r>
                <a14:m>
                  <m:oMath xmlns:m="http://schemas.openxmlformats.org/officeDocument/2006/math">
                    <m:r>
                      <a:rPr lang="ru-RU" i="1">
                        <a:latin typeface="Cambria Math" panose="02040503050406030204" pitchFamily="18" charset="0"/>
                      </a:rPr>
                      <m:t>𝑟</m:t>
                    </m:r>
                    <m:r>
                      <a:rPr lang="ru-RU" i="1">
                        <a:latin typeface="Cambria Math" panose="02040503050406030204" pitchFamily="18" charset="0"/>
                      </a:rPr>
                      <m:t>&gt;</m:t>
                    </m:r>
                    <m:r>
                      <a:rPr lang="ru-RU" i="1">
                        <a:latin typeface="Cambria Math" panose="02040503050406030204" pitchFamily="18" charset="0"/>
                      </a:rPr>
                      <m:t>𝑅</m:t>
                    </m:r>
                  </m:oMath>
                </a14:m>
                <a:r>
                  <a:rPr lang="en-US" dirty="0"/>
                  <a:t>;</a:t>
                </a:r>
                <a:endParaRPr lang="ru-RU" dirty="0"/>
              </a:p>
              <a:p>
                <a:r>
                  <a:rPr lang="en-US" b="1" dirty="0" smtClean="0"/>
                  <a:t>	</a:t>
                </a:r>
                <a14:m>
                  <m:oMath xmlns:m="http://schemas.openxmlformats.org/officeDocument/2006/math">
                    <m:r>
                      <a:rPr lang="ru-RU" b="1" i="1">
                        <a:latin typeface="Cambria Math" panose="02040503050406030204" pitchFamily="18" charset="0"/>
                      </a:rPr>
                      <m:t>𝒓</m:t>
                    </m:r>
                  </m:oMath>
                </a14:m>
                <a:r>
                  <a:rPr lang="ru-RU" dirty="0"/>
                  <a:t> – </a:t>
                </a:r>
                <a:r>
                  <a:rPr lang="en-US" dirty="0"/>
                  <a:t>position vector to the observation point</a:t>
                </a:r>
                <a:r>
                  <a:rPr lang="ru-RU" dirty="0" smtClean="0"/>
                  <a:t>;</a:t>
                </a:r>
                <a:endParaRPr lang="ru-RU" dirty="0"/>
              </a:p>
              <a:p>
                <a:r>
                  <a:rPr lang="en-US" b="1" dirty="0" smtClean="0"/>
                  <a:t>	</a:t>
                </a:r>
                <a14:m>
                  <m:oMath xmlns:m="http://schemas.openxmlformats.org/officeDocument/2006/math">
                    <m:r>
                      <a:rPr lang="ru-RU" b="1" i="1">
                        <a:latin typeface="Cambria Math" panose="02040503050406030204" pitchFamily="18" charset="0"/>
                      </a:rPr>
                      <m:t>𝒏</m:t>
                    </m:r>
                    <m:r>
                      <a:rPr lang="ru-RU" i="1">
                        <a:latin typeface="Cambria Math" panose="02040503050406030204" pitchFamily="18" charset="0"/>
                      </a:rPr>
                      <m:t>=</m:t>
                    </m:r>
                    <m:f>
                      <m:fPr>
                        <m:type m:val="lin"/>
                        <m:ctrlPr>
                          <a:rPr lang="ru-RU" i="1">
                            <a:latin typeface="Cambria Math" panose="02040503050406030204" pitchFamily="18" charset="0"/>
                          </a:rPr>
                        </m:ctrlPr>
                      </m:fPr>
                      <m:num>
                        <m:r>
                          <a:rPr lang="ru-RU" b="1" i="1">
                            <a:latin typeface="Cambria Math" panose="02040503050406030204" pitchFamily="18" charset="0"/>
                          </a:rPr>
                          <m:t>𝒓</m:t>
                        </m:r>
                      </m:num>
                      <m:den>
                        <m:r>
                          <a:rPr lang="ru-RU" i="1">
                            <a:latin typeface="Cambria Math" panose="02040503050406030204" pitchFamily="18" charset="0"/>
                          </a:rPr>
                          <m:t>𝑟</m:t>
                        </m:r>
                      </m:den>
                    </m:f>
                  </m:oMath>
                </a14:m>
                <a:r>
                  <a:rPr lang="ru-RU" dirty="0"/>
                  <a:t> </a:t>
                </a:r>
                <a:r>
                  <a:rPr lang="ru-RU" dirty="0" smtClean="0"/>
                  <a:t>–</a:t>
                </a:r>
                <a:r>
                  <a:rPr lang="en-US" dirty="0" smtClean="0"/>
                  <a:t> </a:t>
                </a:r>
                <a:r>
                  <a:rPr lang="en-US" dirty="0"/>
                  <a:t>unit vector from the magnet center to the observation point</a:t>
                </a:r>
                <a:r>
                  <a:rPr lang="ru-RU" dirty="0" smtClean="0"/>
                  <a:t>.</a:t>
                </a:r>
                <a:endParaRPr lang="ru-RU" dirty="0"/>
              </a:p>
            </p:txBody>
          </p:sp>
        </mc:Choice>
        <mc:Fallback>
          <p:sp>
            <p:nvSpPr>
              <p:cNvPr id="3" name="TextBox 2"/>
              <p:cNvSpPr txBox="1">
                <a:spLocks noRot="1" noChangeAspect="1" noMove="1" noResize="1" noEditPoints="1" noAdjustHandles="1" noChangeArrowheads="1" noChangeShapeType="1" noTextEdit="1"/>
              </p:cNvSpPr>
              <p:nvPr/>
            </p:nvSpPr>
            <p:spPr>
              <a:xfrm>
                <a:off x="1191492" y="969818"/>
                <a:ext cx="9790544" cy="5073953"/>
              </a:xfrm>
              <a:prstGeom prst="rect">
                <a:avLst/>
              </a:prstGeom>
              <a:blipFill rotWithShape="0">
                <a:blip r:embed="rId4"/>
                <a:stretch>
                  <a:fillRect l="-498" t="-601" r="-311" b="-12139"/>
                </a:stretch>
              </a:blipFill>
            </p:spPr>
            <p:txBody>
              <a:bodyPr/>
              <a:lstStyle/>
              <a:p>
                <a:r>
                  <a:rPr lang="ru-RU">
                    <a:noFill/>
                  </a:rPr>
                  <a:t> </a:t>
                </a:r>
              </a:p>
            </p:txBody>
          </p:sp>
        </mc:Fallback>
      </mc:AlternateContent>
    </p:spTree>
    <p:extLst>
      <p:ext uri="{BB962C8B-B14F-4D97-AF65-F5344CB8AC3E}">
        <p14:creationId xmlns:p14="http://schemas.microsoft.com/office/powerpoint/2010/main" val="2837017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717058"/>
            <a:ext cx="900868" cy="114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a:xfrm>
            <a:off x="10989276" y="6412741"/>
            <a:ext cx="982362" cy="365125"/>
          </a:xfrm>
        </p:spPr>
        <p:txBody>
          <a:bodyPr/>
          <a:lstStyle/>
          <a:p>
            <a:fld id="{2311DD75-4946-4B50-9A44-63C4C8C64590}" type="slidenum">
              <a:rPr lang="ru-RU" sz="1600" smtClean="0">
                <a:solidFill>
                  <a:schemeClr val="tx1"/>
                </a:solidFill>
              </a:rPr>
              <a:t>9</a:t>
            </a:fld>
            <a:endParaRPr lang="ru-RU" sz="1600" dirty="0">
              <a:solidFill>
                <a:schemeClr val="tx1"/>
              </a:solidFill>
            </a:endParaRPr>
          </a:p>
        </p:txBody>
      </p:sp>
      <p:sp>
        <p:nvSpPr>
          <p:cNvPr id="6" name="TextBox 5"/>
          <p:cNvSpPr txBox="1"/>
          <p:nvPr/>
        </p:nvSpPr>
        <p:spPr>
          <a:xfrm>
            <a:off x="1054443" y="6458194"/>
            <a:ext cx="1030425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XXVII Russian Particle Accelerator Conference</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RuPAC-2021</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Alushta</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26 September</a:t>
            </a:r>
            <a:r>
              <a:rPr lang="ru-RU" sz="1400" dirty="0">
                <a:latin typeface="Times New Roman" panose="02020603050405020304" pitchFamily="18" charset="0"/>
                <a:cs typeface="Times New Roman" panose="02020603050405020304" pitchFamily="18" charset="0"/>
              </a:rPr>
              <a:t> – 2 </a:t>
            </a:r>
            <a:r>
              <a:rPr lang="en-US" sz="1400" dirty="0">
                <a:latin typeface="Times New Roman" panose="02020603050405020304" pitchFamily="18" charset="0"/>
                <a:cs typeface="Times New Roman" panose="02020603050405020304" pitchFamily="18" charset="0"/>
              </a:rPr>
              <a:t>October</a:t>
            </a:r>
            <a:r>
              <a:rPr lang="ru-RU" sz="1400" dirty="0">
                <a:latin typeface="Times New Roman" panose="02020603050405020304" pitchFamily="18" charset="0"/>
                <a:cs typeface="Times New Roman" panose="02020603050405020304" pitchFamily="18" charset="0"/>
              </a:rPr>
              <a:t> 2021</a:t>
            </a:r>
            <a:endParaRPr lang="ru-RU" sz="1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10686" y="268448"/>
            <a:ext cx="8657439" cy="461665"/>
          </a:xfrm>
          <a:prstGeom prst="rect">
            <a:avLst/>
          </a:prstGeom>
          <a:noFill/>
        </p:spPr>
        <p:txBody>
          <a:bodyPr wrap="square" rtlCol="0">
            <a:spAutoFit/>
          </a:bodyPr>
          <a:lstStyle/>
          <a:p>
            <a:pPr algn="ctr"/>
            <a:r>
              <a:rPr lang="en-GB" sz="2400" b="1" dirty="0"/>
              <a:t>Field quality criteria</a:t>
            </a:r>
            <a:endParaRPr lang="ru-RU" sz="2400" b="1" dirty="0"/>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mc:Choice xmlns:a14="http://schemas.microsoft.com/office/drawing/2010/main" Requires="a14">
          <p:sp>
            <p:nvSpPr>
              <p:cNvPr id="3" name="TextBox 2"/>
              <p:cNvSpPr txBox="1"/>
              <p:nvPr/>
            </p:nvSpPr>
            <p:spPr>
              <a:xfrm>
                <a:off x="1191492" y="969818"/>
                <a:ext cx="9790544" cy="3321743"/>
              </a:xfrm>
              <a:prstGeom prst="rect">
                <a:avLst/>
              </a:prstGeom>
              <a:noFill/>
            </p:spPr>
            <p:txBody>
              <a:bodyPr wrap="square" rtlCol="0">
                <a:spAutoFit/>
              </a:bodyPr>
              <a:lstStyle/>
              <a:p>
                <a:pPr lvl="0"/>
                <a:r>
                  <a:rPr lang="en-US" dirty="0"/>
                  <a:t>Field quality criteria is deduced from two assertions</a:t>
                </a:r>
                <a:r>
                  <a:rPr lang="ru-RU" dirty="0" smtClean="0"/>
                  <a:t>:</a:t>
                </a:r>
                <a:endParaRPr lang="en-US" dirty="0" smtClean="0"/>
              </a:p>
              <a:p>
                <a:pPr lvl="0"/>
                <a:endParaRPr lang="en-US" dirty="0" smtClean="0"/>
              </a:p>
              <a:p>
                <a:pPr marL="285750" lvl="0" indent="-285750">
                  <a:spcAft>
                    <a:spcPts val="600"/>
                  </a:spcAft>
                  <a:buFont typeface="Arial" panose="020B0604020202020204" pitchFamily="34" charset="0"/>
                  <a:buChar char="•"/>
                </a:pPr>
                <a:r>
                  <a:rPr lang="en-US" dirty="0"/>
                  <a:t>Linear approximation errors in the horizontal and vertical directions, </a:t>
                </a:r>
                <a:r>
                  <a:rPr lang="en-US" dirty="0" err="1"/>
                  <a:t>Δ</a:t>
                </a:r>
                <a:r>
                  <a:rPr lang="en-US" baseline="-25000" dirty="0" err="1"/>
                  <a:t>x</a:t>
                </a:r>
                <a:r>
                  <a:rPr lang="en-US" dirty="0"/>
                  <a:t> and </a:t>
                </a:r>
                <a:r>
                  <a:rPr lang="en-US" dirty="0" err="1"/>
                  <a:t>Δ</a:t>
                </a:r>
                <a:r>
                  <a:rPr lang="en-US" baseline="-25000" dirty="0" err="1"/>
                  <a:t>y</a:t>
                </a:r>
                <a:r>
                  <a:rPr lang="en-GB" dirty="0"/>
                  <a:t>, </a:t>
                </a:r>
                <a:r>
                  <a:rPr lang="en-US" dirty="0" smtClean="0"/>
                  <a:t>are </a:t>
                </a:r>
                <a:r>
                  <a:rPr lang="en-US" dirty="0"/>
                  <a:t>below the field gradient error </a:t>
                </a:r>
                <a:r>
                  <a:rPr lang="en-US" i="1" dirty="0" err="1"/>
                  <a:t>ε</a:t>
                </a:r>
                <a:r>
                  <a:rPr lang="en-US" i="1" baseline="-25000" dirty="0" err="1"/>
                  <a:t>G</a:t>
                </a:r>
                <a:r>
                  <a:rPr lang="en-US" dirty="0" smtClean="0"/>
                  <a:t>:</a:t>
                </a:r>
                <a:endParaRPr lang="ru-RU" dirty="0"/>
              </a:p>
              <a:p>
                <a:pPr>
                  <a:spcAft>
                    <a:spcPts val="600"/>
                  </a:spcAft>
                </a:pPr>
                <a14:m>
                  <m:oMathPara xmlns:m="http://schemas.openxmlformats.org/officeDocument/2006/math">
                    <m:oMathParaPr>
                      <m:jc m:val="centerGroup"/>
                    </m:oMathParaPr>
                    <m:oMath xmlns:m="http://schemas.openxmlformats.org/officeDocument/2006/math">
                      <m:d>
                        <m:dPr>
                          <m:begChr m:val="|"/>
                          <m:endChr m:val="|"/>
                          <m:ctrlPr>
                            <a:rPr lang="ru-RU" i="1">
                              <a:latin typeface="Cambria Math" panose="02040503050406030204" pitchFamily="18" charset="0"/>
                            </a:rPr>
                          </m:ctrlPr>
                        </m:dPr>
                        <m:e>
                          <m:sSub>
                            <m:sSubPr>
                              <m:ctrlPr>
                                <a:rPr lang="ru-RU" i="1">
                                  <a:latin typeface="Cambria Math" panose="02040503050406030204" pitchFamily="18" charset="0"/>
                                </a:rPr>
                              </m:ctrlPr>
                            </m:sSubPr>
                            <m:e>
                              <m:r>
                                <m:rPr>
                                  <m:sty m:val="p"/>
                                </m:rPr>
                                <a:rPr lang="en-GB">
                                  <a:latin typeface="Cambria Math" panose="02040503050406030204" pitchFamily="18" charset="0"/>
                                </a:rPr>
                                <m:t>Δ</m:t>
                              </m:r>
                            </m:e>
                            <m:sub>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𝑦</m:t>
                              </m:r>
                            </m:sub>
                          </m:sSub>
                        </m:e>
                      </m:d>
                      <m:r>
                        <a:rPr lang="en-GB" i="1">
                          <a:latin typeface="Cambria Math" panose="02040503050406030204" pitchFamily="18" charset="0"/>
                        </a:rPr>
                        <m:t>≤</m:t>
                      </m:r>
                      <m:sSub>
                        <m:sSubPr>
                          <m:ctrlPr>
                            <a:rPr lang="ru-RU"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𝐺</m:t>
                          </m:r>
                        </m:sub>
                      </m:sSub>
                      <m:r>
                        <a:rPr lang="en-GB" i="1">
                          <a:latin typeface="Cambria Math" panose="02040503050406030204" pitchFamily="18" charset="0"/>
                        </a:rPr>
                        <m:t>=</m:t>
                      </m:r>
                      <m:f>
                        <m:fPr>
                          <m:ctrlPr>
                            <a:rPr lang="ru-RU" i="1">
                              <a:latin typeface="Cambria Math" panose="02040503050406030204" pitchFamily="18" charset="0"/>
                            </a:rPr>
                          </m:ctrlPr>
                        </m:fPr>
                        <m:num>
                          <m:d>
                            <m:dPr>
                              <m:begChr m:val="|"/>
                              <m:endChr m:val="|"/>
                              <m:ctrlPr>
                                <a:rPr lang="ru-RU" i="1">
                                  <a:latin typeface="Cambria Math" panose="02040503050406030204" pitchFamily="18" charset="0"/>
                                </a:rPr>
                              </m:ctrlPr>
                            </m:dPr>
                            <m:e>
                              <m:r>
                                <a:rPr lang="en-GB" b="1" i="1">
                                  <a:latin typeface="Cambria Math" panose="02040503050406030204" pitchFamily="18" charset="0"/>
                                </a:rPr>
                                <m:t>𝑮</m:t>
                              </m:r>
                              <m:r>
                                <a:rPr lang="en-GB" i="1">
                                  <a:latin typeface="Cambria Math" panose="02040503050406030204" pitchFamily="18" charset="0"/>
                                </a:rPr>
                                <m:t>−</m:t>
                              </m:r>
                              <m:sSub>
                                <m:sSubPr>
                                  <m:ctrlPr>
                                    <a:rPr lang="ru-RU" i="1">
                                      <a:latin typeface="Cambria Math" panose="02040503050406030204" pitchFamily="18" charset="0"/>
                                    </a:rPr>
                                  </m:ctrlPr>
                                </m:sSubPr>
                                <m:e>
                                  <m:r>
                                    <a:rPr lang="en-GB" b="1" i="1">
                                      <a:latin typeface="Cambria Math" panose="02040503050406030204" pitchFamily="18" charset="0"/>
                                    </a:rPr>
                                    <m:t>𝑮</m:t>
                                  </m:r>
                                </m:e>
                                <m:sub>
                                  <m:r>
                                    <a:rPr lang="en-GB" i="1">
                                      <a:latin typeface="Cambria Math" panose="02040503050406030204" pitchFamily="18" charset="0"/>
                                    </a:rPr>
                                    <m:t>0</m:t>
                                  </m:r>
                                </m:sub>
                              </m:sSub>
                            </m:e>
                          </m:d>
                        </m:num>
                        <m:den>
                          <m:d>
                            <m:dPr>
                              <m:begChr m:val="|"/>
                              <m:end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en-GB" b="1" i="1">
                                      <a:latin typeface="Cambria Math" panose="02040503050406030204" pitchFamily="18" charset="0"/>
                                    </a:rPr>
                                    <m:t>𝑮</m:t>
                                  </m:r>
                                </m:e>
                                <m:sub>
                                  <m:r>
                                    <a:rPr lang="en-GB" i="1">
                                      <a:latin typeface="Cambria Math" panose="02040503050406030204" pitchFamily="18" charset="0"/>
                                    </a:rPr>
                                    <m:t>0</m:t>
                                  </m:r>
                                </m:sub>
                              </m:sSub>
                            </m:e>
                          </m:d>
                        </m:den>
                      </m:f>
                      <m:r>
                        <a:rPr lang="en-GB" i="1">
                          <a:latin typeface="Cambria Math" panose="02040503050406030204" pitchFamily="18" charset="0"/>
                        </a:rPr>
                        <m:t>, </m:t>
                      </m:r>
                      <m:r>
                        <a:rPr lang="en-GB" b="1" i="1">
                          <a:latin typeface="Cambria Math" panose="02040503050406030204" pitchFamily="18" charset="0"/>
                        </a:rPr>
                        <m:t>𝑮</m:t>
                      </m:r>
                      <m:r>
                        <a:rPr lang="en-GB" i="1">
                          <a:latin typeface="Cambria Math" panose="02040503050406030204" pitchFamily="18" charset="0"/>
                        </a:rPr>
                        <m:t>=</m:t>
                      </m:r>
                      <m:r>
                        <a:rPr lang="en-GB" i="0">
                          <a:latin typeface="Cambria Math" panose="02040503050406030204" pitchFamily="18" charset="0"/>
                        </a:rPr>
                        <m:t>∇</m:t>
                      </m:r>
                      <m:sSub>
                        <m:sSubPr>
                          <m:ctrlPr>
                            <a:rPr lang="ru-RU" i="1">
                              <a:latin typeface="Cambria Math" panose="02040503050406030204" pitchFamily="18" charset="0"/>
                            </a:rPr>
                          </m:ctrlPr>
                        </m:sSubPr>
                        <m:e>
                          <m:r>
                            <a:rPr lang="en-GB" i="1">
                              <a:latin typeface="Cambria Math" panose="02040503050406030204" pitchFamily="18" charset="0"/>
                            </a:rPr>
                            <m:t>𝐵</m:t>
                          </m:r>
                        </m:e>
                        <m:sub>
                          <m:r>
                            <a:rPr lang="en-GB" i="1">
                              <a:latin typeface="Cambria Math" panose="02040503050406030204" pitchFamily="18" charset="0"/>
                            </a:rPr>
                            <m:t>𝑦</m:t>
                          </m:r>
                        </m:sub>
                      </m:sSub>
                    </m:oMath>
                  </m:oMathPara>
                </a14:m>
                <a:endParaRPr lang="en-US" dirty="0" smtClean="0"/>
              </a:p>
              <a:p>
                <a:pPr marL="285750" lvl="0" indent="-285750">
                  <a:buFont typeface="Arial" panose="020B0604020202020204" pitchFamily="34" charset="0"/>
                  <a:buChar char="•"/>
                </a:pPr>
                <a:r>
                  <a:rPr lang="en-US" dirty="0"/>
                  <a:t>The beam in the magnet aperture is localized within a</a:t>
                </a:r>
                <a:r>
                  <a:rPr lang="en-GB" dirty="0"/>
                  <a:t> region</a:t>
                </a:r>
                <a:r>
                  <a:rPr lang="en-US" dirty="0"/>
                  <a:t> of the elliptical</a:t>
                </a:r>
                <a:r>
                  <a:rPr lang="en-GB" dirty="0"/>
                  <a:t> shape</a:t>
                </a:r>
                <a:r>
                  <a:rPr lang="ru-RU" dirty="0" smtClean="0"/>
                  <a:t>. </a:t>
                </a:r>
                <a:endParaRPr lang="ru-RU" dirty="0"/>
              </a:p>
              <a:p>
                <a:endParaRPr lang="en-US" dirty="0" smtClean="0"/>
              </a:p>
              <a:p>
                <a:endParaRPr lang="ru-RU" dirty="0"/>
              </a:p>
              <a:p>
                <a:pPr lvl="0">
                  <a:spcAft>
                    <a:spcPts val="600"/>
                  </a:spcAft>
                </a:pPr>
                <a:r>
                  <a:rPr lang="en-GB" dirty="0"/>
                  <a:t>Therefore, </a:t>
                </a:r>
                <a:r>
                  <a:rPr lang="en-US" dirty="0"/>
                  <a:t>the field quality of the quad</a:t>
                </a:r>
                <a:r>
                  <a:rPr lang="en-GB" dirty="0"/>
                  <a:t> is assessed through the maximal deviation</a:t>
                </a:r>
                <a:r>
                  <a:rPr lang="en-US" dirty="0"/>
                  <a:t> of the field gradient from the required level of </a:t>
                </a:r>
                <a:r>
                  <a:rPr lang="en-GB" dirty="0"/>
                  <a:t>8.1 </a:t>
                </a:r>
                <a:r>
                  <a:rPr lang="en-US" dirty="0"/>
                  <a:t>T</a:t>
                </a:r>
                <a:r>
                  <a:rPr lang="en-GB" dirty="0"/>
                  <a:t>/</a:t>
                </a:r>
                <a:r>
                  <a:rPr lang="en-US" dirty="0"/>
                  <a:t>m within the ellipse inscribed in the </a:t>
                </a:r>
                <a:r>
                  <a:rPr lang="en-GB" dirty="0"/>
                  <a:t>64 mm × 25 </a:t>
                </a:r>
                <a:r>
                  <a:rPr lang="en-US" dirty="0"/>
                  <a:t>working region</a:t>
                </a:r>
                <a:endParaRPr lang="ru-RU" dirty="0"/>
              </a:p>
            </p:txBody>
          </p:sp>
        </mc:Choice>
        <mc:Fallback>
          <p:sp>
            <p:nvSpPr>
              <p:cNvPr id="3" name="TextBox 2"/>
              <p:cNvSpPr txBox="1">
                <a:spLocks noRot="1" noChangeAspect="1" noMove="1" noResize="1" noEditPoints="1" noAdjustHandles="1" noChangeArrowheads="1" noChangeShapeType="1" noTextEdit="1"/>
              </p:cNvSpPr>
              <p:nvPr/>
            </p:nvSpPr>
            <p:spPr>
              <a:xfrm>
                <a:off x="1191492" y="969818"/>
                <a:ext cx="9790544" cy="3321743"/>
              </a:xfrm>
              <a:prstGeom prst="rect">
                <a:avLst/>
              </a:prstGeom>
              <a:blipFill rotWithShape="0">
                <a:blip r:embed="rId4"/>
                <a:stretch>
                  <a:fillRect l="-498" t="-917" b="-2018"/>
                </a:stretch>
              </a:blipFill>
            </p:spPr>
            <p:txBody>
              <a:bodyPr/>
              <a:lstStyle/>
              <a:p>
                <a:r>
                  <a:rPr lang="ru-RU">
                    <a:noFill/>
                  </a:rPr>
                  <a:t> </a:t>
                </a:r>
              </a:p>
            </p:txBody>
          </p:sp>
        </mc:Fallback>
      </mc:AlternateContent>
    </p:spTree>
    <p:extLst>
      <p:ext uri="{BB962C8B-B14F-4D97-AF65-F5344CB8AC3E}">
        <p14:creationId xmlns:p14="http://schemas.microsoft.com/office/powerpoint/2010/main" val="3249206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975</Words>
  <Application>Microsoft Office PowerPoint</Application>
  <PresentationFormat>Широкоэкранный</PresentationFormat>
  <Paragraphs>218</Paragraphs>
  <Slides>17</Slides>
  <Notes>17</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5" baseType="lpstr">
      <vt:lpstr>Arial</vt:lpstr>
      <vt:lpstr>Calibri</vt:lpstr>
      <vt:lpstr>Calibri Light</vt:lpstr>
      <vt:lpstr>Cambria Math</vt:lpstr>
      <vt:lpstr>Courier New</vt:lpstr>
      <vt:lpstr>Times New Roman</vt:lpstr>
      <vt:lpstr>Тема Office</vt:lpstr>
      <vt:lpstr>Equation.DSMT4</vt:lpstr>
      <vt:lpstr>Simulation and Design of the Permanent Magnet Multipole for DC140 Cyclotron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Численное моделирование мультипольной линзы на постоянных магнитах для DC140</dc:title>
  <dc:creator>VK</dc:creator>
  <cp:lastModifiedBy>VK</cp:lastModifiedBy>
  <cp:revision>54</cp:revision>
  <dcterms:created xsi:type="dcterms:W3CDTF">2021-09-23T10:52:40Z</dcterms:created>
  <dcterms:modified xsi:type="dcterms:W3CDTF">2021-09-24T08:51:33Z</dcterms:modified>
</cp:coreProperties>
</file>