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502" r:id="rId3"/>
    <p:sldId id="406" r:id="rId4"/>
    <p:sldId id="509" r:id="rId5"/>
    <p:sldId id="515" r:id="rId6"/>
    <p:sldId id="524" r:id="rId7"/>
    <p:sldId id="514" r:id="rId8"/>
    <p:sldId id="521" r:id="rId9"/>
    <p:sldId id="536" r:id="rId10"/>
    <p:sldId id="505" r:id="rId11"/>
    <p:sldId id="507" r:id="rId12"/>
    <p:sldId id="506" r:id="rId13"/>
    <p:sldId id="527" r:id="rId14"/>
    <p:sldId id="535" r:id="rId15"/>
    <p:sldId id="537" r:id="rId16"/>
    <p:sldId id="540" r:id="rId17"/>
    <p:sldId id="53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A322B45-294E-4928-B4B5-951CC6BE6CB2}">
          <p14:sldIdLst>
            <p14:sldId id="256"/>
            <p14:sldId id="502"/>
            <p14:sldId id="406"/>
            <p14:sldId id="509"/>
            <p14:sldId id="515"/>
            <p14:sldId id="524"/>
            <p14:sldId id="514"/>
            <p14:sldId id="521"/>
            <p14:sldId id="536"/>
            <p14:sldId id="505"/>
            <p14:sldId id="507"/>
            <p14:sldId id="506"/>
            <p14:sldId id="527"/>
            <p14:sldId id="535"/>
            <p14:sldId id="537"/>
            <p14:sldId id="540"/>
            <p14:sldId id="5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ий семин" initials="вс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2" autoAdjust="0"/>
    <p:restoredTop sz="94095" autoAdjust="0"/>
  </p:normalViewPr>
  <p:slideViewPr>
    <p:cSldViewPr>
      <p:cViewPr varScale="1">
        <p:scale>
          <a:sx n="67" d="100"/>
          <a:sy n="67" d="100"/>
        </p:scale>
        <p:origin x="316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39344-561B-4E2A-99CC-B54C4ED41AB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0EAB5-F216-4723-BD69-46ED98F41F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80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0EAB5-F216-4723-BD69-46ED98F41F4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4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0EAB5-F216-4723-BD69-46ED98F41F4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94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16084-AEAD-4F3B-A517-109501EF1DB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319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0EAB5-F216-4723-BD69-46ED98F41F4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2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1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C00000"/>
              </a:buClr>
            </a:pP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CF42D-1E31-40F8-95CD-BE947BC2AF5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2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93AC2-CBA7-4E10-9AA0-C769C2C7749D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90B2-B1AD-4A63-AC1C-40EFEB835873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91C-25E8-4D28-B85D-6DCBC93A20AA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6A28-67F4-4DB3-ABA2-D724EB60F235}" type="datetime1">
              <a:rPr lang="ru-RU" smtClean="0"/>
              <a:pPr>
                <a:defRPr/>
              </a:pPr>
              <a:t>01.10.2021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7142A-0CEA-4E0D-9DF4-5E1C3D248C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СБОРКА DC-72 В ОИЯИ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4F4A45B-8537-4AA8-99E0-4A418634FA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7F22-8E46-449A-B12F-CB7C19F28414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BFC-B03F-4214-8489-BF7C4341CD1E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068D-C95E-4D9E-83AD-69E74144D3FB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956C-80E3-4BA7-BE3C-3BA5E3119FDE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7B8F-4E56-4168-8A53-F247FB84C11F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68D1-72F9-4EA4-94CD-D127908DC12F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CA2E-E9D3-4F58-B66E-42B0F5E4D6AF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419-9661-482B-B88B-E6D7415C60D6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F4B23-3361-4BD6-AD95-C2103E2BEF85}" type="datetime1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6BDC7-5C88-4444-8488-242DF19A1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8.wmf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6.jpeg"/><Relationship Id="rId1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47528" y="5085184"/>
            <a:ext cx="882047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/>
            </a:r>
            <a:br>
              <a:rPr lang="en-US" dirty="0">
                <a:solidFill>
                  <a:srgbClr val="0033CC"/>
                </a:solidFill>
              </a:rPr>
            </a:b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and Technical department of accelerators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FLEROV LABORATORY of NUCLEAR REACTIONS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esearch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Dubna, Russia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4178" y="3789040"/>
            <a:ext cx="3947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err="1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Vasiliy</a:t>
            </a:r>
            <a:r>
              <a:rPr lang="en-US" sz="5400" b="1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Semin</a:t>
            </a:r>
            <a:endParaRPr lang="ru-RU" sz="5400" b="1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3878" y="506202"/>
            <a:ext cx="9793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/>
              <a:t>The Experimental Research </a:t>
            </a:r>
            <a:endParaRPr lang="en-US" sz="4400" b="1" dirty="0" smtClean="0"/>
          </a:p>
          <a:p>
            <a:pPr algn="ctr"/>
            <a:r>
              <a:rPr lang="en-US" sz="4400" b="1" dirty="0" smtClean="0"/>
              <a:t>of </a:t>
            </a:r>
            <a:r>
              <a:rPr lang="en-US" sz="4400" b="1" dirty="0"/>
              <a:t>Cyclotron DC-280 </a:t>
            </a:r>
            <a:r>
              <a:rPr lang="en-US" sz="4400" b="1" dirty="0" smtClean="0"/>
              <a:t>Beam </a:t>
            </a:r>
            <a:r>
              <a:rPr lang="en-US" sz="4400" b="1" dirty="0"/>
              <a:t>Parameters</a:t>
            </a:r>
            <a:endParaRPr lang="ru-RU" sz="115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80376" y="2384800"/>
            <a:ext cx="2608684" cy="26086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840030C-82F8-4D70-805F-E5A07FE12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" y="2575459"/>
            <a:ext cx="2925563" cy="1645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r="30715" b="19862"/>
          <a:stretch/>
        </p:blipFill>
        <p:spPr>
          <a:xfrm>
            <a:off x="7362276" y="404664"/>
            <a:ext cx="4488943" cy="42761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b="20051"/>
          <a:stretch/>
        </p:blipFill>
        <p:spPr>
          <a:xfrm>
            <a:off x="1013083" y="404664"/>
            <a:ext cx="6307053" cy="28739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1935" r="20903"/>
          <a:stretch/>
        </p:blipFill>
        <p:spPr>
          <a:xfrm>
            <a:off x="5549647" y="1534705"/>
            <a:ext cx="1265872" cy="991216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5620" r="16553" b="6049"/>
          <a:stretch/>
        </p:blipFill>
        <p:spPr>
          <a:xfrm>
            <a:off x="9418715" y="2383215"/>
            <a:ext cx="1271644" cy="974122"/>
          </a:xfrm>
          <a:prstGeom prst="rect">
            <a:avLst/>
          </a:prstGeom>
        </p:spPr>
      </p:pic>
      <p:cxnSp>
        <p:nvCxnSpPr>
          <p:cNvPr id="30" name="Прямая со стрелкой 21"/>
          <p:cNvCxnSpPr>
            <a:cxnSpLocks noChangeShapeType="1"/>
            <a:stCxn id="31" idx="0"/>
          </p:cNvCxnSpPr>
          <p:nvPr/>
        </p:nvCxnSpPr>
        <p:spPr bwMode="auto">
          <a:xfrm flipV="1">
            <a:off x="4583004" y="1124744"/>
            <a:ext cx="288860" cy="362078"/>
          </a:xfrm>
          <a:prstGeom prst="straightConnector1">
            <a:avLst/>
          </a:prstGeom>
          <a:noFill/>
          <a:ln w="28575" algn="ctr">
            <a:solidFill>
              <a:srgbClr val="FF33CC"/>
            </a:solidFill>
            <a:round/>
            <a:headEnd/>
            <a:tailEnd type="arrow" w="med" len="med"/>
          </a:ln>
        </p:spPr>
      </p:cxnSp>
      <p:cxnSp>
        <p:nvCxnSpPr>
          <p:cNvPr id="32" name="Прямая со стрелкой 21"/>
          <p:cNvCxnSpPr>
            <a:cxnSpLocks noChangeShapeType="1"/>
            <a:stCxn id="10" idx="0"/>
          </p:cNvCxnSpPr>
          <p:nvPr/>
        </p:nvCxnSpPr>
        <p:spPr bwMode="auto">
          <a:xfrm flipV="1">
            <a:off x="6182583" y="1124744"/>
            <a:ext cx="345465" cy="409961"/>
          </a:xfrm>
          <a:prstGeom prst="straightConnector1">
            <a:avLst/>
          </a:prstGeom>
          <a:noFill/>
          <a:ln w="28575" algn="ctr">
            <a:solidFill>
              <a:srgbClr val="FF33CC"/>
            </a:solidFill>
            <a:round/>
            <a:headEnd/>
            <a:tailEnd type="arrow" w="med" len="med"/>
          </a:ln>
        </p:spPr>
      </p:cxnSp>
      <p:cxnSp>
        <p:nvCxnSpPr>
          <p:cNvPr id="38" name="Прямая со стрелкой 21"/>
          <p:cNvCxnSpPr>
            <a:cxnSpLocks noChangeShapeType="1"/>
          </p:cNvCxnSpPr>
          <p:nvPr/>
        </p:nvCxnSpPr>
        <p:spPr bwMode="auto">
          <a:xfrm flipV="1">
            <a:off x="10690359" y="2708920"/>
            <a:ext cx="518209" cy="161357"/>
          </a:xfrm>
          <a:prstGeom prst="straightConnector1">
            <a:avLst/>
          </a:prstGeom>
          <a:noFill/>
          <a:ln w="28575" algn="ctr">
            <a:solidFill>
              <a:srgbClr val="FF33CC"/>
            </a:solidFill>
            <a:round/>
            <a:headEnd/>
            <a:tailEnd type="arrow" w="med" len="med"/>
          </a:ln>
        </p:spPr>
      </p:cxnSp>
      <p:sp>
        <p:nvSpPr>
          <p:cNvPr id="45" name="Прямоугольник 44"/>
          <p:cNvSpPr/>
          <p:nvPr/>
        </p:nvSpPr>
        <p:spPr>
          <a:xfrm>
            <a:off x="10054537" y="1422919"/>
            <a:ext cx="857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ILF3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785958" y="790261"/>
            <a:ext cx="2505238" cy="200052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76052" y="2421454"/>
            <a:ext cx="570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</a:t>
            </a:r>
            <a:endParaRPr lang="ru-RU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6168008" y="-27384"/>
            <a:ext cx="5855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of </a:t>
            </a:r>
            <a:r>
              <a:rPr lang="en-US" altLang="ru-RU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en-US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</a:t>
            </a:r>
            <a:r>
              <a:rPr lang="en-US" altLang="ru-RU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+14 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through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injection system</a:t>
            </a:r>
            <a:endParaRPr lang="ru-RU" sz="20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4" r="10274" b="9592"/>
          <a:stretch/>
        </p:blipFill>
        <p:spPr>
          <a:xfrm>
            <a:off x="3946820" y="1486822"/>
            <a:ext cx="1272367" cy="8930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488" y="25460"/>
            <a:ext cx="583486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Ion beam </a:t>
            </a:r>
            <a:r>
              <a:rPr lang="en-US" sz="2800" b="1" dirty="0" smtClean="0"/>
              <a:t>profile</a:t>
            </a:r>
            <a:r>
              <a:rPr lang="en-US" sz="2800" b="1" dirty="0"/>
              <a:t>. </a:t>
            </a:r>
            <a:r>
              <a:rPr lang="en-US" sz="2800" b="1" dirty="0" err="1"/>
              <a:t>Luminafor</a:t>
            </a:r>
            <a:r>
              <a:rPr lang="en-US" sz="2800" b="1" dirty="0"/>
              <a:t> + </a:t>
            </a:r>
            <a:r>
              <a:rPr lang="en-US" sz="2800" b="1" dirty="0" smtClean="0"/>
              <a:t>Camera</a:t>
            </a:r>
            <a:endParaRPr lang="ru-RU" sz="2800" b="1" dirty="0"/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3" r="12211" b="12279"/>
          <a:stretch/>
        </p:blipFill>
        <p:spPr>
          <a:xfrm>
            <a:off x="232414" y="4870787"/>
            <a:ext cx="2253024" cy="1576540"/>
          </a:xfrm>
          <a:prstGeom prst="rect">
            <a:avLst/>
          </a:prstGeom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31" y="3462506"/>
            <a:ext cx="5675513" cy="136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8" name="Прямая соединительная линия 97"/>
          <p:cNvCxnSpPr/>
          <p:nvPr/>
        </p:nvCxnSpPr>
        <p:spPr bwMode="auto">
          <a:xfrm>
            <a:off x="2636176" y="3067838"/>
            <a:ext cx="0" cy="197658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Прямая соединительная линия 98"/>
          <p:cNvCxnSpPr/>
          <p:nvPr/>
        </p:nvCxnSpPr>
        <p:spPr bwMode="auto">
          <a:xfrm>
            <a:off x="3498444" y="3067838"/>
            <a:ext cx="0" cy="197658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Прямая соединительная линия 99"/>
          <p:cNvCxnSpPr/>
          <p:nvPr/>
        </p:nvCxnSpPr>
        <p:spPr bwMode="auto">
          <a:xfrm>
            <a:off x="5109885" y="3054336"/>
            <a:ext cx="0" cy="197658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14134" r="22918" b="6520"/>
          <a:stretch/>
        </p:blipFill>
        <p:spPr>
          <a:xfrm>
            <a:off x="2606827" y="4864310"/>
            <a:ext cx="1999008" cy="1599953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5620" r="3536" b="6049"/>
          <a:stretch/>
        </p:blipFill>
        <p:spPr>
          <a:xfrm>
            <a:off x="4767483" y="4902216"/>
            <a:ext cx="2421839" cy="1545111"/>
          </a:xfrm>
          <a:prstGeom prst="rect">
            <a:avLst/>
          </a:prstGeom>
        </p:spPr>
      </p:pic>
      <p:grpSp>
        <p:nvGrpSpPr>
          <p:cNvPr id="103" name="Группа 102"/>
          <p:cNvGrpSpPr/>
          <p:nvPr/>
        </p:nvGrpSpPr>
        <p:grpSpPr>
          <a:xfrm>
            <a:off x="266264" y="4869160"/>
            <a:ext cx="2157328" cy="1944216"/>
            <a:chOff x="979249" y="3817638"/>
            <a:chExt cx="2157328" cy="1944216"/>
          </a:xfrm>
        </p:grpSpPr>
        <p:cxnSp>
          <p:nvCxnSpPr>
            <p:cNvPr id="104" name="Прямая соединительная линия 103"/>
            <p:cNvCxnSpPr/>
            <p:nvPr/>
          </p:nvCxnSpPr>
          <p:spPr bwMode="auto">
            <a:xfrm flipH="1">
              <a:off x="979249" y="4969766"/>
              <a:ext cx="143724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66CC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Прямая соединительная линия 104"/>
            <p:cNvCxnSpPr/>
            <p:nvPr/>
          </p:nvCxnSpPr>
          <p:spPr bwMode="auto">
            <a:xfrm flipH="1">
              <a:off x="979249" y="4136293"/>
              <a:ext cx="143724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66CC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Прямая соединительная линия 105"/>
            <p:cNvCxnSpPr/>
            <p:nvPr/>
          </p:nvCxnSpPr>
          <p:spPr bwMode="auto">
            <a:xfrm>
              <a:off x="2056608" y="4464494"/>
              <a:ext cx="0" cy="129736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66CC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Прямая соединительная линия 106"/>
            <p:cNvCxnSpPr/>
            <p:nvPr/>
          </p:nvCxnSpPr>
          <p:spPr bwMode="auto">
            <a:xfrm>
              <a:off x="2632521" y="4537718"/>
              <a:ext cx="5788" cy="122413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66CC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Прямая со стрелкой 107"/>
            <p:cNvCxnSpPr/>
            <p:nvPr/>
          </p:nvCxnSpPr>
          <p:spPr bwMode="auto">
            <a:xfrm>
              <a:off x="1624409" y="3817638"/>
              <a:ext cx="0" cy="318655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66CC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9" name="Прямая со стрелкой 108"/>
            <p:cNvCxnSpPr/>
            <p:nvPr/>
          </p:nvCxnSpPr>
          <p:spPr bwMode="auto">
            <a:xfrm flipH="1" flipV="1">
              <a:off x="1608958" y="4969766"/>
              <a:ext cx="15451" cy="576215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66CC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Прямоугольник 109"/>
            <p:cNvSpPr/>
            <p:nvPr/>
          </p:nvSpPr>
          <p:spPr>
            <a:xfrm>
              <a:off x="2638309" y="5389242"/>
              <a:ext cx="49564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ru-RU" sz="1600" dirty="0">
                  <a:solidFill>
                    <a:srgbClr val="FF66CC"/>
                  </a:solidFill>
                </a:rPr>
                <a:t>~40</a:t>
              </a:r>
              <a:endParaRPr lang="ru-RU" sz="1600" dirty="0">
                <a:solidFill>
                  <a:srgbClr val="FF66CC"/>
                </a:solidFill>
              </a:endParaRPr>
            </a:p>
          </p:txBody>
        </p:sp>
        <p:sp>
          <p:nvSpPr>
            <p:cNvPr id="111" name="Прямоугольник 110"/>
            <p:cNvSpPr/>
            <p:nvPr/>
          </p:nvSpPr>
          <p:spPr>
            <a:xfrm rot="16200000">
              <a:off x="1279315" y="5128728"/>
              <a:ext cx="49564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ru-RU" sz="1600" dirty="0">
                  <a:solidFill>
                    <a:srgbClr val="FF66CC"/>
                  </a:solidFill>
                </a:rPr>
                <a:t>~40</a:t>
              </a:r>
              <a:endParaRPr lang="ru-RU" sz="1600" dirty="0">
                <a:solidFill>
                  <a:srgbClr val="FF66CC"/>
                </a:solidFill>
              </a:endParaRPr>
            </a:p>
          </p:txBody>
        </p:sp>
        <p:cxnSp>
          <p:nvCxnSpPr>
            <p:cNvPr id="112" name="Прямая со стрелкой 111"/>
            <p:cNvCxnSpPr/>
            <p:nvPr/>
          </p:nvCxnSpPr>
          <p:spPr bwMode="auto">
            <a:xfrm>
              <a:off x="1677907" y="5648180"/>
              <a:ext cx="378701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66CC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3" name="Прямая со стрелкой 112"/>
            <p:cNvCxnSpPr/>
            <p:nvPr/>
          </p:nvCxnSpPr>
          <p:spPr bwMode="auto">
            <a:xfrm flipH="1" flipV="1">
              <a:off x="2601236" y="5689846"/>
              <a:ext cx="535341" cy="2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66CC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14" name="Прямая соединительная линия 113"/>
          <p:cNvCxnSpPr/>
          <p:nvPr/>
        </p:nvCxnSpPr>
        <p:spPr bwMode="auto">
          <a:xfrm flipH="1">
            <a:off x="2907360" y="5914525"/>
            <a:ext cx="117241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Прямая соединительная линия 114"/>
          <p:cNvCxnSpPr/>
          <p:nvPr/>
        </p:nvCxnSpPr>
        <p:spPr bwMode="auto">
          <a:xfrm flipH="1">
            <a:off x="2811916" y="5332452"/>
            <a:ext cx="117241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Прямая соединительная линия 115"/>
          <p:cNvCxnSpPr/>
          <p:nvPr/>
        </p:nvCxnSpPr>
        <p:spPr bwMode="auto">
          <a:xfrm>
            <a:off x="3575720" y="5517232"/>
            <a:ext cx="0" cy="12973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Прямая соединительная линия 116"/>
          <p:cNvCxnSpPr/>
          <p:nvPr/>
        </p:nvCxnSpPr>
        <p:spPr bwMode="auto">
          <a:xfrm flipH="1">
            <a:off x="4210793" y="5589240"/>
            <a:ext cx="12999" cy="12565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Прямая со стрелкой 117"/>
          <p:cNvCxnSpPr/>
          <p:nvPr/>
        </p:nvCxnSpPr>
        <p:spPr bwMode="auto">
          <a:xfrm>
            <a:off x="3008246" y="5013797"/>
            <a:ext cx="0" cy="31865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66CC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19" name="Прямоугольник 118"/>
          <p:cNvSpPr/>
          <p:nvPr/>
        </p:nvSpPr>
        <p:spPr>
          <a:xfrm>
            <a:off x="4251516" y="6381328"/>
            <a:ext cx="4956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dirty="0">
                <a:solidFill>
                  <a:srgbClr val="FF66CC"/>
                </a:solidFill>
              </a:rPr>
              <a:t>~40</a:t>
            </a:r>
            <a:endParaRPr lang="ru-RU" sz="1600" dirty="0">
              <a:solidFill>
                <a:srgbClr val="FF66CC"/>
              </a:solidFill>
            </a:endParaRPr>
          </a:p>
        </p:txBody>
      </p:sp>
      <p:sp>
        <p:nvSpPr>
          <p:cNvPr id="120" name="Прямоугольник 119"/>
          <p:cNvSpPr/>
          <p:nvPr/>
        </p:nvSpPr>
        <p:spPr>
          <a:xfrm rot="16200000">
            <a:off x="2545658" y="6040394"/>
            <a:ext cx="5325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rgbClr val="FF66CC"/>
                </a:solidFill>
              </a:rPr>
              <a:t>~30</a:t>
            </a:r>
            <a:endParaRPr lang="ru-RU" sz="1600" dirty="0">
              <a:solidFill>
                <a:srgbClr val="FF66CC"/>
              </a:solidFill>
            </a:endParaRPr>
          </a:p>
        </p:txBody>
      </p:sp>
      <p:cxnSp>
        <p:nvCxnSpPr>
          <p:cNvPr id="121" name="Прямая со стрелкой 120"/>
          <p:cNvCxnSpPr/>
          <p:nvPr/>
        </p:nvCxnSpPr>
        <p:spPr bwMode="auto">
          <a:xfrm>
            <a:off x="3143472" y="6732501"/>
            <a:ext cx="378701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66CC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22" name="Прямая со стрелкой 121"/>
          <p:cNvCxnSpPr/>
          <p:nvPr/>
        </p:nvCxnSpPr>
        <p:spPr bwMode="auto">
          <a:xfrm flipH="1" flipV="1">
            <a:off x="4264515" y="6719882"/>
            <a:ext cx="535341" cy="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66CC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23" name="Прямая со стрелкой 122"/>
          <p:cNvCxnSpPr/>
          <p:nvPr/>
        </p:nvCxnSpPr>
        <p:spPr bwMode="auto">
          <a:xfrm flipH="1" flipV="1">
            <a:off x="2999945" y="5949129"/>
            <a:ext cx="15451" cy="57621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66CC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24" name="Прямая соединительная линия 123"/>
          <p:cNvCxnSpPr/>
          <p:nvPr/>
        </p:nvCxnSpPr>
        <p:spPr bwMode="auto">
          <a:xfrm>
            <a:off x="5392242" y="5582795"/>
            <a:ext cx="0" cy="12973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Прямая соединительная линия 124"/>
          <p:cNvCxnSpPr/>
          <p:nvPr/>
        </p:nvCxnSpPr>
        <p:spPr bwMode="auto">
          <a:xfrm>
            <a:off x="6657213" y="5517232"/>
            <a:ext cx="0" cy="12973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6" name="Прямоугольник 125"/>
          <p:cNvSpPr/>
          <p:nvPr/>
        </p:nvSpPr>
        <p:spPr>
          <a:xfrm>
            <a:off x="5818434" y="6453336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dirty="0">
                <a:solidFill>
                  <a:srgbClr val="FF66CC"/>
                </a:solidFill>
              </a:rPr>
              <a:t>75</a:t>
            </a:r>
            <a:endParaRPr lang="ru-RU" sz="1600" dirty="0">
              <a:solidFill>
                <a:srgbClr val="FF66CC"/>
              </a:solidFill>
            </a:endParaRPr>
          </a:p>
        </p:txBody>
      </p:sp>
      <p:cxnSp>
        <p:nvCxnSpPr>
          <p:cNvPr id="127" name="Прямая со стрелкой 126"/>
          <p:cNvCxnSpPr/>
          <p:nvPr/>
        </p:nvCxnSpPr>
        <p:spPr bwMode="auto">
          <a:xfrm>
            <a:off x="5378392" y="6741368"/>
            <a:ext cx="1292376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66CC"/>
            </a:solidFill>
            <a:prstDash val="dash"/>
            <a:round/>
            <a:headEnd type="arrow"/>
            <a:tailEnd type="arrow"/>
          </a:ln>
          <a:effectLst/>
        </p:spPr>
      </p:cxnSp>
      <p:sp>
        <p:nvSpPr>
          <p:cNvPr id="22" name="Прямоугольник 21"/>
          <p:cNvSpPr/>
          <p:nvPr/>
        </p:nvSpPr>
        <p:spPr>
          <a:xfrm>
            <a:off x="3851816" y="2010187"/>
            <a:ext cx="812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bertus MT" panose="020E0602030304020304" pitchFamily="34" charset="0"/>
              </a:rPr>
              <a:t>ILF 1</a:t>
            </a:r>
            <a:endParaRPr lang="ru-RU" sz="2400" b="1" cap="none" spc="50" dirty="0">
              <a:ln w="31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5477638" y="2149057"/>
            <a:ext cx="8751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bertus MT" panose="020E0602030304020304" pitchFamily="34" charset="0"/>
              </a:rPr>
              <a:t>ILF 2</a:t>
            </a:r>
            <a:endParaRPr lang="ru-RU" sz="2400" b="1" cap="none" spc="50" dirty="0">
              <a:ln w="31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9336360" y="2996952"/>
            <a:ext cx="8735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bertus MT" panose="020E0602030304020304" pitchFamily="34" charset="0"/>
              </a:rPr>
              <a:t>ILF 3</a:t>
            </a:r>
            <a:endParaRPr lang="ru-RU" sz="2400" b="1" cap="none" spc="50" dirty="0">
              <a:ln w="31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241170" y="4870787"/>
            <a:ext cx="8120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bertus MT" panose="020E0602030304020304" pitchFamily="34" charset="0"/>
              </a:rPr>
              <a:t>ILF 1</a:t>
            </a:r>
            <a:endParaRPr lang="ru-RU" sz="2400" b="1" cap="none" spc="50" dirty="0">
              <a:ln w="31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2498122" y="4910681"/>
            <a:ext cx="8751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bertus MT" panose="020E0602030304020304" pitchFamily="34" charset="0"/>
              </a:rPr>
              <a:t>ILF 2</a:t>
            </a:r>
            <a:endParaRPr lang="ru-RU" sz="2400" b="1" cap="none" spc="50" dirty="0">
              <a:ln w="31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4743058" y="4870787"/>
            <a:ext cx="90422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bertus MT" panose="020E0602030304020304" pitchFamily="34" charset="0"/>
              </a:rPr>
              <a:t>ILF 3</a:t>
            </a:r>
            <a:endParaRPr lang="ru-RU" sz="2400" b="1" cap="none" spc="50" dirty="0">
              <a:ln w="31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3" name="Picture 6" descr="ЛФ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81973" y="3942598"/>
            <a:ext cx="4583642" cy="26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5"/>
          <a:srcRect l="25963" t="19232" r="46642" b="33329"/>
          <a:stretch/>
        </p:blipFill>
        <p:spPr>
          <a:xfrm>
            <a:off x="235346" y="1422919"/>
            <a:ext cx="1914924" cy="1865264"/>
          </a:xfrm>
          <a:prstGeom prst="rect">
            <a:avLst/>
          </a:prstGeom>
        </p:spPr>
      </p:pic>
      <p:sp>
        <p:nvSpPr>
          <p:cNvPr id="5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997530" y="6249618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10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09415" y="6257104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3200" b="1" i="1" smtClean="0">
                <a:solidFill>
                  <a:schemeClr val="tx1"/>
                </a:solidFill>
              </a:rPr>
              <a:pPr/>
              <a:t>11</a:t>
            </a:fld>
            <a:endParaRPr lang="ru-RU" sz="3200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34462"/>
          <a:stretch/>
        </p:blipFill>
        <p:spPr>
          <a:xfrm>
            <a:off x="911424" y="581284"/>
            <a:ext cx="4158891" cy="36659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5503" b="14062"/>
          <a:stretch/>
        </p:blipFill>
        <p:spPr>
          <a:xfrm>
            <a:off x="7179174" y="2954800"/>
            <a:ext cx="4408108" cy="3667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75" y="-27384"/>
            <a:ext cx="87227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Ion beam </a:t>
            </a:r>
            <a:r>
              <a:rPr lang="en-US" sz="2800" b="1" dirty="0" smtClean="0"/>
              <a:t>profile.</a:t>
            </a:r>
            <a:r>
              <a:rPr lang="ru-RU" sz="2800" b="1" dirty="0" smtClean="0"/>
              <a:t> </a:t>
            </a:r>
            <a:r>
              <a:rPr lang="en-US" sz="2800" b="1" dirty="0" smtClean="0"/>
              <a:t>The ionization profile monitor 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359"/>
          <a:stretch/>
        </p:blipFill>
        <p:spPr>
          <a:xfrm>
            <a:off x="9048328" y="104262"/>
            <a:ext cx="2995112" cy="29236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5207" y="4219469"/>
            <a:ext cx="6284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schema of ionization </a:t>
            </a:r>
            <a:r>
              <a:rPr lang="en-US" b="1" dirty="0"/>
              <a:t>profile monitor: </a:t>
            </a:r>
            <a:endParaRPr lang="en-US" b="1" dirty="0" smtClean="0"/>
          </a:p>
          <a:p>
            <a:r>
              <a:rPr lang="en-US" b="1" dirty="0" smtClean="0"/>
              <a:t>Е1</a:t>
            </a:r>
            <a:r>
              <a:rPr lang="en-US" b="1" dirty="0"/>
              <a:t>, </a:t>
            </a:r>
            <a:r>
              <a:rPr lang="en-US" b="1" dirty="0" smtClean="0"/>
              <a:t>Е2</a:t>
            </a:r>
            <a:r>
              <a:rPr lang="en-US" dirty="0" smtClean="0"/>
              <a:t> </a:t>
            </a:r>
            <a:r>
              <a:rPr lang="en-US" dirty="0"/>
              <a:t>vectors of </a:t>
            </a:r>
            <a:r>
              <a:rPr lang="en-US" dirty="0" smtClean="0"/>
              <a:t>the electric </a:t>
            </a:r>
            <a:r>
              <a:rPr lang="en-US" dirty="0"/>
              <a:t>field strength between the plates of the </a:t>
            </a:r>
            <a:r>
              <a:rPr lang="en-US" dirty="0" smtClean="0"/>
              <a:t>extractor and </a:t>
            </a:r>
            <a:r>
              <a:rPr lang="en-US" dirty="0"/>
              <a:t>the analyzer, respectively; </a:t>
            </a:r>
            <a:endParaRPr lang="en-US" dirty="0" smtClean="0"/>
          </a:p>
          <a:p>
            <a:r>
              <a:rPr lang="en-US" b="1" dirty="0" smtClean="0"/>
              <a:t>U</a:t>
            </a:r>
            <a:r>
              <a:rPr lang="en-US" dirty="0" smtClean="0"/>
              <a:t> </a:t>
            </a:r>
            <a:r>
              <a:rPr lang="en-US" dirty="0"/>
              <a:t>potential </a:t>
            </a:r>
            <a:r>
              <a:rPr lang="en-US" dirty="0" smtClean="0"/>
              <a:t>difference between </a:t>
            </a:r>
            <a:r>
              <a:rPr lang="en-US" dirty="0"/>
              <a:t>the scanner electrodes; </a:t>
            </a:r>
            <a:endParaRPr lang="en-US" dirty="0" smtClean="0"/>
          </a:p>
          <a:p>
            <a:r>
              <a:rPr lang="en-US" b="1" dirty="0" smtClean="0"/>
              <a:t>α</a:t>
            </a:r>
            <a:r>
              <a:rPr lang="en-US" dirty="0" smtClean="0"/>
              <a:t> </a:t>
            </a:r>
            <a:r>
              <a:rPr lang="en-US" dirty="0"/>
              <a:t>is the angle at which </a:t>
            </a:r>
            <a:r>
              <a:rPr lang="en-US" dirty="0" smtClean="0"/>
              <a:t>the analyzer </a:t>
            </a:r>
            <a:r>
              <a:rPr lang="en-US" dirty="0"/>
              <a:t>electrodes are rotated with respect to the </a:t>
            </a:r>
            <a:r>
              <a:rPr lang="en-US" dirty="0" smtClean="0"/>
              <a:t>scanner electrodes</a:t>
            </a:r>
            <a:r>
              <a:rPr lang="en-US" dirty="0"/>
              <a:t>; </a:t>
            </a:r>
            <a:endParaRPr lang="en-US" dirty="0" smtClean="0"/>
          </a:p>
          <a:p>
            <a:r>
              <a:rPr lang="en-US" b="1" dirty="0" smtClean="0"/>
              <a:t>x</a:t>
            </a:r>
            <a:r>
              <a:rPr lang="en-US" b="1" dirty="0"/>
              <a:t>, </a:t>
            </a:r>
            <a:r>
              <a:rPr lang="en-US" b="1" dirty="0" smtClean="0"/>
              <a:t>y</a:t>
            </a:r>
            <a:r>
              <a:rPr lang="en-US" dirty="0" smtClean="0"/>
              <a:t> </a:t>
            </a:r>
            <a:r>
              <a:rPr lang="en-US" dirty="0"/>
              <a:t>coordinates of the point of </a:t>
            </a:r>
            <a:r>
              <a:rPr lang="en-US" dirty="0" smtClean="0"/>
              <a:t>electron</a:t>
            </a:r>
            <a:r>
              <a:rPr lang="en-US" dirty="0"/>
              <a:t>−ion pair production on a plane that is </a:t>
            </a:r>
            <a:r>
              <a:rPr lang="en-US" dirty="0" smtClean="0"/>
              <a:t>perpendicular to </a:t>
            </a:r>
            <a:r>
              <a:rPr lang="en-US" dirty="0"/>
              <a:t>the beam axis.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6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9"/>
          <a:stretch/>
        </p:blipFill>
        <p:spPr>
          <a:xfrm>
            <a:off x="27175" y="378320"/>
            <a:ext cx="12164825" cy="6356596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404664"/>
            <a:ext cx="3407752" cy="33011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4799856" y="2296764"/>
            <a:ext cx="3937744" cy="2273193"/>
          </a:xfrm>
          <a:prstGeom prst="straightConnector1">
            <a:avLst/>
          </a:prstGeom>
          <a:ln>
            <a:headEnd type="none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943872" y="1268760"/>
            <a:ext cx="3793728" cy="1028004"/>
          </a:xfrm>
          <a:prstGeom prst="straightConnector1">
            <a:avLst/>
          </a:prstGeom>
          <a:ln>
            <a:headEnd type="none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7536160" y="1268760"/>
            <a:ext cx="1213782" cy="1028004"/>
          </a:xfrm>
          <a:prstGeom prst="straightConnector1">
            <a:avLst/>
          </a:prstGeom>
          <a:ln>
            <a:headEnd type="none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175" y="44624"/>
            <a:ext cx="87227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Ion beam </a:t>
            </a:r>
            <a:r>
              <a:rPr lang="en-US" sz="2800" b="1" dirty="0" smtClean="0"/>
              <a:t>profile.</a:t>
            </a:r>
            <a:r>
              <a:rPr lang="ru-RU" sz="2800" b="1" dirty="0" smtClean="0"/>
              <a:t> </a:t>
            </a:r>
            <a:r>
              <a:rPr lang="en-US" sz="2800" b="1" dirty="0" smtClean="0"/>
              <a:t>The ionization profile monitor </a:t>
            </a:r>
            <a:endParaRPr lang="ru-RU" sz="2800" b="1" dirty="0"/>
          </a:p>
        </p:txBody>
      </p:sp>
      <p:pic>
        <p:nvPicPr>
          <p:cNvPr id="14" name="Объект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5" y="2492896"/>
            <a:ext cx="3063426" cy="273752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20336" y="6237312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3200" i="1" smtClean="0">
                <a:solidFill>
                  <a:schemeClr val="tx1"/>
                </a:solidFill>
              </a:rPr>
              <a:pPr/>
              <a:t>12</a:t>
            </a:fld>
            <a:endParaRPr lang="ru-RU" sz="3200" i="1" dirty="0">
              <a:solidFill>
                <a:schemeClr val="tx1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090602" y="4005064"/>
            <a:ext cx="629134" cy="564893"/>
          </a:xfrm>
          <a:prstGeom prst="straightConnector1">
            <a:avLst/>
          </a:prstGeom>
          <a:ln>
            <a:solidFill>
              <a:srgbClr val="0070C0"/>
            </a:solidFill>
            <a:headEnd type="none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090601" y="4005064"/>
            <a:ext cx="5453671" cy="564893"/>
          </a:xfrm>
          <a:prstGeom prst="straightConnector1">
            <a:avLst/>
          </a:prstGeom>
          <a:ln>
            <a:solidFill>
              <a:srgbClr val="0070C0"/>
            </a:solidFill>
            <a:headEnd type="none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090601" y="1484784"/>
            <a:ext cx="5052450" cy="2520280"/>
          </a:xfrm>
          <a:prstGeom prst="straightConnector1">
            <a:avLst/>
          </a:prstGeom>
          <a:ln>
            <a:solidFill>
              <a:srgbClr val="0070C0"/>
            </a:solidFill>
            <a:headEnd type="none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3166801" y="3705862"/>
            <a:ext cx="1003920" cy="299202"/>
          </a:xfrm>
          <a:prstGeom prst="straightConnector1">
            <a:avLst/>
          </a:prstGeom>
          <a:ln>
            <a:solidFill>
              <a:srgbClr val="0070C0"/>
            </a:solidFill>
            <a:headEnd type="none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174" y="5207587"/>
            <a:ext cx="3063427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4-section loss </a:t>
            </a:r>
            <a:r>
              <a:rPr lang="en-GB" sz="2400" b="1" dirty="0" smtClean="0"/>
              <a:t>monitor</a:t>
            </a:r>
          </a:p>
          <a:p>
            <a:r>
              <a:rPr lang="en-GB" sz="2400" b="1" dirty="0" smtClean="0"/>
              <a:t>Ø 60 mm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6767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/>
          <a:srcRect r="25785"/>
          <a:stretch/>
        </p:blipFill>
        <p:spPr>
          <a:xfrm>
            <a:off x="33558" y="90204"/>
            <a:ext cx="8624546" cy="65368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676" y="44624"/>
            <a:ext cx="30469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Energy. TOF system</a:t>
            </a:r>
            <a:endParaRPr lang="ru-RU" sz="28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325070"/>
            <a:ext cx="3117702" cy="34162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377892" y="3091818"/>
            <a:ext cx="36352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Measured energy of  </a:t>
            </a:r>
            <a:r>
              <a:rPr lang="en-US" sz="2400" b="1" baseline="30000" dirty="0" smtClean="0"/>
              <a:t>48</a:t>
            </a:r>
            <a:r>
              <a:rPr lang="en-US" sz="2400" b="1" dirty="0" smtClean="0"/>
              <a:t>Ti</a:t>
            </a:r>
            <a:r>
              <a:rPr lang="en-US" sz="2400" b="1" baseline="30000" dirty="0" smtClean="0"/>
              <a:t>10+</a:t>
            </a:r>
            <a:endParaRPr lang="ru-RU" sz="2400" b="1" baseline="300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r="18107" b="12201"/>
          <a:stretch/>
        </p:blipFill>
        <p:spPr>
          <a:xfrm>
            <a:off x="8184232" y="65781"/>
            <a:ext cx="4022613" cy="307518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84232" y="188640"/>
            <a:ext cx="2052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Signal from </a:t>
            </a:r>
            <a:r>
              <a:rPr lang="en-US" b="1" dirty="0" smtClean="0">
                <a:solidFill>
                  <a:schemeClr val="bg1"/>
                </a:solidFill>
              </a:rPr>
              <a:t>Pick-Up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after </a:t>
            </a:r>
            <a:r>
              <a:rPr lang="en-US" b="1" dirty="0">
                <a:solidFill>
                  <a:schemeClr val="bg1"/>
                </a:solidFill>
              </a:rPr>
              <a:t>amplifier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36210" y="6376243"/>
            <a:ext cx="2844800" cy="365125"/>
          </a:xfrm>
        </p:spPr>
        <p:txBody>
          <a:bodyPr/>
          <a:lstStyle/>
          <a:p>
            <a:r>
              <a:rPr lang="en-US" sz="3200" i="1" dirty="0" smtClean="0">
                <a:solidFill>
                  <a:schemeClr val="tx1"/>
                </a:solidFill>
              </a:rPr>
              <a:t>13</a:t>
            </a:r>
            <a:endParaRPr lang="ru-RU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590" t="5900" r="3341" b="3801"/>
          <a:stretch/>
        </p:blipFill>
        <p:spPr>
          <a:xfrm>
            <a:off x="6168008" y="397280"/>
            <a:ext cx="5688632" cy="62720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/>
          <a:stretch/>
        </p:blipFill>
        <p:spPr>
          <a:xfrm>
            <a:off x="231348" y="692696"/>
            <a:ext cx="6080676" cy="2448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76" y="44624"/>
            <a:ext cx="80138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Phase </a:t>
            </a:r>
            <a:r>
              <a:rPr lang="en-US" sz="2800" b="1" dirty="0"/>
              <a:t>moving in cyclotron. Inner Pick-Up electrodes.</a:t>
            </a:r>
            <a:endParaRPr lang="ru-RU" sz="28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136560" y="6093296"/>
            <a:ext cx="792088" cy="576065"/>
          </a:xfrm>
          <a:solidFill>
            <a:schemeClr val="bg1"/>
          </a:solidFill>
        </p:spPr>
        <p:txBody>
          <a:bodyPr/>
          <a:lstStyle/>
          <a:p>
            <a:fld id="{1796BDC7-5C88-4444-8488-242DF19A130D}" type="slidenum">
              <a:rPr lang="ru-RU" sz="3200" i="1" smtClean="0">
                <a:solidFill>
                  <a:schemeClr val="tx1"/>
                </a:solidFill>
              </a:rPr>
              <a:pPr/>
              <a:t>14</a:t>
            </a:fld>
            <a:endParaRPr lang="ru-RU" sz="3200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125" y="5312527"/>
            <a:ext cx="4417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10 couple of Pick-Up electrodes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Square 70 x 70 mm</a:t>
            </a:r>
            <a:r>
              <a:rPr lang="en-US" sz="2400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Second harmonic filter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4874" y="3021006"/>
            <a:ext cx="6088080" cy="22081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93072" y="5081694"/>
            <a:ext cx="2419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/>
              <a:t>40</a:t>
            </a:r>
            <a:r>
              <a:rPr lang="en-US" sz="2400" b="1" dirty="0" smtClean="0"/>
              <a:t>Ar</a:t>
            </a:r>
            <a:r>
              <a:rPr lang="en-US" sz="2400" b="1" baseline="30000" dirty="0" smtClean="0"/>
              <a:t>+7</a:t>
            </a:r>
            <a:r>
              <a:rPr lang="en-US" sz="2400" b="1" dirty="0" smtClean="0"/>
              <a:t> F=8.51 </a:t>
            </a:r>
            <a:r>
              <a:rPr lang="en-US" sz="2400" b="1" dirty="0" err="1" smtClean="0"/>
              <a:t>Hhz</a:t>
            </a:r>
            <a:r>
              <a:rPr lang="ru-RU" sz="2400" b="1" dirty="0" smtClean="0"/>
              <a:t>;</a:t>
            </a:r>
          </a:p>
          <a:p>
            <a:r>
              <a:rPr lang="en-US" sz="2400" b="1" dirty="0" smtClean="0"/>
              <a:t> E=5.2 MeV/n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0762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904312" y="6165304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3200" i="1" smtClean="0">
                <a:solidFill>
                  <a:schemeClr val="tx1"/>
                </a:solidFill>
              </a:rPr>
              <a:pPr/>
              <a:t>15</a:t>
            </a:fld>
            <a:endParaRPr lang="ru-RU" sz="3200" i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3432" y="908720"/>
            <a:ext cx="5783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Conclusion and plans to </a:t>
            </a:r>
            <a:r>
              <a:rPr lang="en-US" sz="2800" b="1" dirty="0" smtClean="0"/>
              <a:t>development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71464" y="1772816"/>
            <a:ext cx="77768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Non-destructive control of beam </a:t>
            </a:r>
            <a:r>
              <a:rPr lang="en-US" sz="2800" dirty="0" smtClean="0"/>
              <a:t>intensity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</a:t>
            </a:r>
            <a:r>
              <a:rPr lang="en-US" sz="2800" dirty="0" smtClean="0"/>
              <a:t>ommission </a:t>
            </a:r>
            <a:r>
              <a:rPr lang="en-US" sz="2800" dirty="0"/>
              <a:t>of phase moving monitor </a:t>
            </a:r>
            <a:r>
              <a:rPr lang="en-US" sz="2800" dirty="0" smtClean="0"/>
              <a:t>system</a:t>
            </a:r>
            <a:endParaRPr lang="ru-RU" sz="2800" dirty="0" smtClean="0"/>
          </a:p>
          <a:p>
            <a:pPr>
              <a:lnSpc>
                <a:spcPct val="150000"/>
              </a:lnSpc>
            </a:pPr>
            <a:r>
              <a:rPr lang="ru-RU" sz="2800" dirty="0"/>
              <a:t> </a:t>
            </a:r>
            <a:r>
              <a:rPr lang="ru-RU" sz="2800" dirty="0" smtClean="0"/>
              <a:t>      </a:t>
            </a:r>
            <a:r>
              <a:rPr lang="en-US" sz="2800" dirty="0"/>
              <a:t>evaluation of bunch </a:t>
            </a:r>
            <a:r>
              <a:rPr lang="en-US" sz="2800" dirty="0" smtClean="0"/>
              <a:t>length</a:t>
            </a:r>
          </a:p>
          <a:p>
            <a:pPr marL="271463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Evaluation </a:t>
            </a:r>
            <a:r>
              <a:rPr lang="en-US" sz="2800" dirty="0"/>
              <a:t>of emittance of ion </a:t>
            </a:r>
            <a:r>
              <a:rPr lang="en-US" sz="2800" dirty="0" smtClean="0"/>
              <a:t>beam</a:t>
            </a:r>
            <a:endParaRPr lang="ru-RU" sz="2800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3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1631951" y="115888"/>
            <a:ext cx="88614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4" cstate="print"/>
          <a:srcRect b="5484"/>
          <a:stretch/>
        </p:blipFill>
        <p:spPr bwMode="auto">
          <a:xfrm>
            <a:off x="7453323" y="4714884"/>
            <a:ext cx="3105015" cy="207170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5" cstate="print"/>
          <a:srcRect l="-334" t="7242" r="334" b="2111"/>
          <a:stretch/>
        </p:blipFill>
        <p:spPr bwMode="auto">
          <a:xfrm>
            <a:off x="4933960" y="4813324"/>
            <a:ext cx="2376487" cy="19732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524000" y="4572008"/>
            <a:ext cx="9144000" cy="1588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IMG_01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438" y="4719482"/>
            <a:ext cx="3143240" cy="20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AB0D97-3496-4830-B4ED-C151E49A056C}"/>
              </a:ext>
            </a:extLst>
          </p:cNvPr>
          <p:cNvSpPr txBox="1"/>
          <p:nvPr/>
        </p:nvSpPr>
        <p:spPr>
          <a:xfrm>
            <a:off x="1655763" y="641350"/>
            <a:ext cx="37519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F51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ЛЯР ОИЯИ создается ускорительный комплекс для прикладного использования ионных пучков на базе циклотрона ДЦ-140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21C1A40-FAEB-4523-91DE-5A44D6526F0B}"/>
              </a:ext>
            </a:extLst>
          </p:cNvPr>
          <p:cNvSpPr/>
          <p:nvPr/>
        </p:nvSpPr>
        <p:spPr>
          <a:xfrm>
            <a:off x="6629118" y="3507085"/>
            <a:ext cx="39603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A43157"/>
                </a:solidFill>
              </a:rPr>
              <a:t>Технические параметры ДЦ</a:t>
            </a:r>
            <a:r>
              <a:rPr lang="en-US" sz="1600" b="1" dirty="0">
                <a:solidFill>
                  <a:srgbClr val="A43157"/>
                </a:solidFill>
              </a:rPr>
              <a:t>-140</a:t>
            </a:r>
            <a:r>
              <a:rPr lang="en-US" sz="1600" b="1" u="sng" dirty="0">
                <a:solidFill>
                  <a:srgbClr val="A431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600" b="1" u="sng" dirty="0">
              <a:solidFill>
                <a:srgbClr val="A431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defRPr/>
            </a:pPr>
            <a:r>
              <a:rPr lang="ru-RU" sz="1400" b="1" dirty="0">
                <a:solidFill>
                  <a:srgbClr val="0F5123"/>
                </a:solidFill>
              </a:rPr>
              <a:t>Магнитное поле в центре 1.377 - 1.554 Тл</a:t>
            </a:r>
            <a:r>
              <a:rPr lang="en-US" sz="1400" b="1" dirty="0">
                <a:solidFill>
                  <a:srgbClr val="0F5123"/>
                </a:solidFill>
              </a:rPr>
              <a:t>;</a:t>
            </a:r>
            <a:r>
              <a:rPr lang="ru-RU" sz="1400" b="1" dirty="0">
                <a:solidFill>
                  <a:srgbClr val="0F5123"/>
                </a:solidFill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ru-RU" sz="1400" b="1" dirty="0">
                <a:solidFill>
                  <a:srgbClr val="0F5123"/>
                </a:solidFill>
              </a:rPr>
              <a:t>Частота ускорения ионов: 8.452 МГц</a:t>
            </a:r>
            <a:r>
              <a:rPr lang="en-US" sz="1400" b="1" dirty="0">
                <a:solidFill>
                  <a:srgbClr val="0F5123"/>
                </a:solidFill>
              </a:rPr>
              <a:t>;</a:t>
            </a:r>
          </a:p>
          <a:p>
            <a:pPr>
              <a:spcBef>
                <a:spcPts val="600"/>
              </a:spcBef>
              <a:defRPr/>
            </a:pPr>
            <a:r>
              <a:rPr lang="ru-RU" sz="1400" b="1" dirty="0">
                <a:solidFill>
                  <a:srgbClr val="0F5123"/>
                </a:solidFill>
              </a:rPr>
              <a:t>Ускоряемые ионы элементов: </a:t>
            </a:r>
            <a:r>
              <a:rPr lang="en-US" sz="1400" b="1" dirty="0">
                <a:solidFill>
                  <a:srgbClr val="0F5123"/>
                </a:solidFill>
              </a:rPr>
              <a:t>O </a:t>
            </a:r>
            <a:r>
              <a:rPr lang="ru-RU" sz="1400" b="1" dirty="0">
                <a:solidFill>
                  <a:srgbClr val="0F5123"/>
                </a:solidFill>
              </a:rPr>
              <a:t>–</a:t>
            </a:r>
            <a:r>
              <a:rPr lang="en-US" sz="1400" b="1" dirty="0">
                <a:solidFill>
                  <a:srgbClr val="0F5123"/>
                </a:solidFill>
              </a:rPr>
              <a:t> Bi;</a:t>
            </a:r>
          </a:p>
          <a:p>
            <a:pPr>
              <a:spcBef>
                <a:spcPts val="600"/>
              </a:spcBef>
              <a:defRPr/>
            </a:pPr>
            <a:r>
              <a:rPr lang="ru-RU" sz="1400" b="1" dirty="0">
                <a:solidFill>
                  <a:srgbClr val="0F5123"/>
                </a:solidFill>
              </a:rPr>
              <a:t>Инжекция ионов от ЭЦР- источника</a:t>
            </a:r>
            <a:r>
              <a:rPr lang="en-US" sz="1400" b="1" dirty="0">
                <a:solidFill>
                  <a:srgbClr val="0F5123"/>
                </a:solidFill>
              </a:rPr>
              <a:t>;</a:t>
            </a:r>
          </a:p>
          <a:p>
            <a:pPr>
              <a:spcBef>
                <a:spcPts val="600"/>
              </a:spcBef>
              <a:defRPr/>
            </a:pPr>
            <a:r>
              <a:rPr lang="ru-RU" sz="1400" b="1" dirty="0">
                <a:solidFill>
                  <a:srgbClr val="0F5123"/>
                </a:solidFill>
              </a:rPr>
              <a:t>Энергии ионов</a:t>
            </a:r>
            <a:r>
              <a:rPr lang="en-US" sz="1400" b="1" dirty="0">
                <a:solidFill>
                  <a:srgbClr val="0F5123"/>
                </a:solidFill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sz="1400" b="1" dirty="0">
                <a:solidFill>
                  <a:srgbClr val="0F5123"/>
                </a:solidFill>
              </a:rPr>
              <a:t> </a:t>
            </a:r>
            <a:r>
              <a:rPr lang="ru-RU" sz="1400" b="1" dirty="0">
                <a:solidFill>
                  <a:srgbClr val="0F5123"/>
                </a:solidFill>
              </a:rPr>
              <a:t>          </a:t>
            </a:r>
            <a:r>
              <a:rPr lang="en-US" sz="1400" b="1" dirty="0">
                <a:solidFill>
                  <a:srgbClr val="0F5123"/>
                </a:solidFill>
              </a:rPr>
              <a:t>2.124 </a:t>
            </a:r>
            <a:r>
              <a:rPr lang="ru-RU" sz="1400" b="1" dirty="0">
                <a:solidFill>
                  <a:srgbClr val="0F5123"/>
                </a:solidFill>
              </a:rPr>
              <a:t>МэВ/</a:t>
            </a:r>
            <a:r>
              <a:rPr lang="ru-RU" sz="1400" b="1" dirty="0" err="1">
                <a:solidFill>
                  <a:srgbClr val="0F5123"/>
                </a:solidFill>
              </a:rPr>
              <a:t>нукл</a:t>
            </a:r>
            <a:r>
              <a:rPr lang="ru-RU" sz="1400" b="1" dirty="0">
                <a:solidFill>
                  <a:srgbClr val="0F5123"/>
                </a:solidFill>
              </a:rPr>
              <a:t>.</a:t>
            </a:r>
            <a:r>
              <a:rPr lang="en-US" sz="1400" b="1" dirty="0">
                <a:solidFill>
                  <a:srgbClr val="0F5123"/>
                </a:solidFill>
              </a:rPr>
              <a:t> (A/Z=7.35 – 8.25)</a:t>
            </a:r>
            <a:endParaRPr lang="ru-RU" sz="1400" b="1" dirty="0">
              <a:solidFill>
                <a:srgbClr val="0F5123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0F5123"/>
                </a:solidFill>
              </a:rPr>
              <a:t>           </a:t>
            </a:r>
            <a:r>
              <a:rPr lang="en-US" sz="1400" b="1" dirty="0">
                <a:solidFill>
                  <a:srgbClr val="0F5123"/>
                </a:solidFill>
              </a:rPr>
              <a:t>4.8 </a:t>
            </a:r>
            <a:r>
              <a:rPr lang="ru-RU" sz="1400" b="1" dirty="0">
                <a:solidFill>
                  <a:srgbClr val="0F5123"/>
                </a:solidFill>
              </a:rPr>
              <a:t>МэВ/</a:t>
            </a:r>
            <a:r>
              <a:rPr lang="ru-RU" sz="1400" b="1" dirty="0" err="1">
                <a:solidFill>
                  <a:srgbClr val="0F5123"/>
                </a:solidFill>
              </a:rPr>
              <a:t>нукл</a:t>
            </a:r>
            <a:r>
              <a:rPr lang="ru-RU" sz="1400" b="1" dirty="0">
                <a:solidFill>
                  <a:srgbClr val="0F5123"/>
                </a:solidFill>
              </a:rPr>
              <a:t>. </a:t>
            </a:r>
            <a:r>
              <a:rPr lang="en-US" sz="1400" b="1" dirty="0">
                <a:solidFill>
                  <a:srgbClr val="0F5123"/>
                </a:solidFill>
              </a:rPr>
              <a:t>(A/Z=4.9 - 5.5</a:t>
            </a:r>
            <a:r>
              <a:rPr lang="ru-RU" sz="1400" b="1" dirty="0">
                <a:solidFill>
                  <a:srgbClr val="0F5123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4013" y="5037164"/>
            <a:ext cx="2139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Эскиз комплекса ДЦ-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8169659" y="457200"/>
            <a:ext cx="2362200" cy="2590800"/>
            <a:chOff x="5874581" y="593043"/>
            <a:chExt cx="2873916" cy="362208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A478CC27-108E-4F30-8106-0BA88BA35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469" t="10399" r="3020"/>
            <a:stretch/>
          </p:blipFill>
          <p:spPr>
            <a:xfrm>
              <a:off x="5874581" y="593043"/>
              <a:ext cx="2873916" cy="3622089"/>
            </a:xfrm>
            <a:prstGeom prst="rect">
              <a:avLst/>
            </a:prstGeom>
          </p:spPr>
        </p:pic>
        <p:sp>
          <p:nvSpPr>
            <p:cNvPr id="17" name="Овал 16"/>
            <p:cNvSpPr/>
            <p:nvPr/>
          </p:nvSpPr>
          <p:spPr>
            <a:xfrm>
              <a:off x="6538791" y="2247900"/>
              <a:ext cx="772842" cy="381000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8903" r="36390" b="8016"/>
          <a:stretch/>
        </p:blipFill>
        <p:spPr>
          <a:xfrm rot="16200000">
            <a:off x="1800210" y="1515918"/>
            <a:ext cx="3528392" cy="35032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99857" y="116633"/>
            <a:ext cx="2693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Циклотрон ДЦ-140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10" y="1340769"/>
            <a:ext cx="2823952" cy="216051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631504" y="5766746"/>
            <a:ext cx="56886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>
                <a:solidFill>
                  <a:srgbClr val="7030A0"/>
                </a:solidFill>
              </a:rPr>
              <a:t>Канал тестирования электронных компонентов</a:t>
            </a:r>
            <a:r>
              <a:rPr lang="en-US" sz="1400" dirty="0">
                <a:solidFill>
                  <a:srgbClr val="7030A0"/>
                </a:solidFill>
              </a:rPr>
              <a:t> ~3</a:t>
            </a:r>
            <a:r>
              <a:rPr lang="ru-RU" sz="1400" dirty="0">
                <a:solidFill>
                  <a:srgbClr val="7030A0"/>
                </a:solidFill>
              </a:rPr>
              <a:t>000 час/год</a:t>
            </a:r>
            <a:r>
              <a:rPr lang="en-US" sz="1400" dirty="0">
                <a:solidFill>
                  <a:srgbClr val="7030A0"/>
                </a:solidFill>
              </a:rPr>
              <a:t>.</a:t>
            </a:r>
            <a:endParaRPr lang="ru-RU" sz="1400" dirty="0">
              <a:solidFill>
                <a:srgbClr val="7030A0"/>
              </a:solidFill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>
                <a:solidFill>
                  <a:srgbClr val="7030A0"/>
                </a:solidFill>
              </a:rPr>
              <a:t>Канал радиационного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ru-RU" sz="1400" dirty="0">
                <a:solidFill>
                  <a:srgbClr val="7030A0"/>
                </a:solidFill>
              </a:rPr>
              <a:t>материаловедения </a:t>
            </a:r>
            <a:r>
              <a:rPr lang="en-US" sz="1400" dirty="0">
                <a:solidFill>
                  <a:srgbClr val="7030A0"/>
                </a:solidFill>
              </a:rPr>
              <a:t>~15</a:t>
            </a:r>
            <a:r>
              <a:rPr lang="ru-RU" sz="1400" dirty="0">
                <a:solidFill>
                  <a:srgbClr val="7030A0"/>
                </a:solidFill>
              </a:rPr>
              <a:t>00 час/год</a:t>
            </a:r>
            <a:r>
              <a:rPr lang="en-US" sz="1400" dirty="0">
                <a:solidFill>
                  <a:srgbClr val="7030A0"/>
                </a:solidFill>
              </a:rPr>
              <a:t>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400" dirty="0">
                <a:solidFill>
                  <a:srgbClr val="7030A0"/>
                </a:solidFill>
              </a:rPr>
              <a:t>Канал облучения полимерных пленок</a:t>
            </a:r>
            <a:r>
              <a:rPr lang="en-US" sz="1400" dirty="0">
                <a:solidFill>
                  <a:srgbClr val="7030A0"/>
                </a:solidFill>
              </a:rPr>
              <a:t> ~</a:t>
            </a:r>
            <a:r>
              <a:rPr lang="ru-RU" sz="1400" dirty="0">
                <a:solidFill>
                  <a:srgbClr val="7030A0"/>
                </a:solidFill>
              </a:rPr>
              <a:t>1</a:t>
            </a:r>
            <a:r>
              <a:rPr lang="en-US" sz="1400">
                <a:solidFill>
                  <a:srgbClr val="7030A0"/>
                </a:solidFill>
              </a:rPr>
              <a:t>5</a:t>
            </a:r>
            <a:r>
              <a:rPr lang="ru-RU" sz="1400">
                <a:solidFill>
                  <a:srgbClr val="7030A0"/>
                </a:solidFill>
              </a:rPr>
              <a:t>00 </a:t>
            </a:r>
            <a:r>
              <a:rPr lang="ru-RU" sz="1400" dirty="0">
                <a:solidFill>
                  <a:srgbClr val="7030A0"/>
                </a:solidFill>
              </a:rPr>
              <a:t>час/год</a:t>
            </a:r>
            <a:r>
              <a:rPr lang="en-US" sz="1400" dirty="0">
                <a:solidFill>
                  <a:srgbClr val="7030A0"/>
                </a:solidFill>
              </a:rPr>
              <a:t>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13348" y="393305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F51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F51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92834" y="393740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F51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F51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75738" y="363573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F51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0F51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8115" y="5429947"/>
            <a:ext cx="4851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Планируемое использование пучков ДЦ-140:</a:t>
            </a:r>
            <a:endParaRPr lang="ru-RU" dirty="0">
              <a:solidFill>
                <a:srgbClr val="990033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781969" cy="5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80600" y="6350"/>
            <a:ext cx="78105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7706331" y="5969297"/>
            <a:ext cx="2194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10</a:t>
            </a:r>
            <a:r>
              <a:rPr lang="ru-RU" baseline="30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5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÷ 10</a:t>
            </a:r>
            <a:r>
              <a:rPr lang="ru-RU" baseline="30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12  </a:t>
            </a:r>
            <a:r>
              <a:rPr lang="ru-RU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ионов/с </a:t>
            </a:r>
          </a:p>
        </p:txBody>
      </p:sp>
    </p:spTree>
    <p:extLst>
      <p:ext uri="{BB962C8B-B14F-4D97-AF65-F5344CB8AC3E}">
        <p14:creationId xmlns:p14="http://schemas.microsoft.com/office/powerpoint/2010/main" val="31843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1344" y="116632"/>
            <a:ext cx="5151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Cyclotron DC-280</a:t>
            </a:r>
            <a:endParaRPr lang="ru-RU" sz="54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2AB47A9-E1EF-411B-BC2B-D03F6F7A0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031" t="5900" r="5376" b="7315"/>
          <a:stretch/>
        </p:blipFill>
        <p:spPr>
          <a:xfrm>
            <a:off x="5807968" y="0"/>
            <a:ext cx="6384032" cy="4293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3450"/>
            <a:ext cx="6888088" cy="3874550"/>
          </a:xfrm>
          <a:prstGeom prst="rect">
            <a:avLst/>
          </a:prstGeom>
        </p:spPr>
      </p:pic>
      <p:sp>
        <p:nvSpPr>
          <p:cNvPr id="6" name="Номер слайда 2">
            <a:extLst>
              <a:ext uri="{FF2B5EF4-FFF2-40B4-BE49-F238E27FC236}">
                <a16:creationId xmlns="" xmlns:a16="http://schemas.microsoft.com/office/drawing/2014/main" id="{34DCCFE6-5540-454A-803D-1687900D1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09320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sz="3200" i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7414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34DCCFE6-5540-454A-803D-1687900D1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344" y="6309320"/>
            <a:ext cx="2844800" cy="365125"/>
          </a:xfrm>
        </p:spPr>
        <p:txBody>
          <a:bodyPr/>
          <a:lstStyle/>
          <a:p>
            <a:pPr>
              <a:defRPr/>
            </a:pPr>
            <a:fld id="{9FD7142A-0CEA-4E0D-9DF4-5E1C3D248C28}" type="slidenum">
              <a:rPr lang="en-US" sz="3200" i="1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n-US" sz="3200" i="1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6907F142-9762-4BF2-8755-27F6CBFB1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523835"/>
              </p:ext>
            </p:extLst>
          </p:nvPr>
        </p:nvGraphicFramePr>
        <p:xfrm>
          <a:off x="767408" y="476672"/>
          <a:ext cx="413182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445">
                  <a:extLst>
                    <a:ext uri="{9D8B030D-6E8A-4147-A177-3AD203B41FA5}">
                      <a16:colId xmlns="" xmlns:a16="http://schemas.microsoft.com/office/drawing/2014/main" val="2720015617"/>
                    </a:ext>
                  </a:extLst>
                </a:gridCol>
                <a:gridCol w="1613594">
                  <a:extLst>
                    <a:ext uri="{9D8B030D-6E8A-4147-A177-3AD203B41FA5}">
                      <a16:colId xmlns="" xmlns:a16="http://schemas.microsoft.com/office/drawing/2014/main" val="261329415"/>
                    </a:ext>
                  </a:extLst>
                </a:gridCol>
                <a:gridCol w="1770781">
                  <a:extLst>
                    <a:ext uri="{9D8B030D-6E8A-4147-A177-3AD203B41FA5}">
                      <a16:colId xmlns="" xmlns:a16="http://schemas.microsoft.com/office/drawing/2014/main" val="3746087367"/>
                    </a:ext>
                  </a:extLst>
                </a:gridCol>
              </a:tblGrid>
              <a:tr h="3433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work time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Ions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9003089"/>
                  </a:ext>
                </a:extLst>
              </a:tr>
              <a:tr h="3030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First Beam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/>
                        <a:t>84</a:t>
                      </a:r>
                      <a:r>
                        <a:rPr lang="en-US" sz="1600" dirty="0"/>
                        <a:t>Kr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0271900"/>
                  </a:ext>
                </a:extLst>
              </a:tr>
              <a:tr h="3433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3377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12</a:t>
                      </a:r>
                      <a:r>
                        <a:rPr lang="en-US" sz="1600" dirty="0"/>
                        <a:t>C, </a:t>
                      </a:r>
                      <a:r>
                        <a:rPr lang="en-US" sz="1600" baseline="30000" dirty="0"/>
                        <a:t>40</a:t>
                      </a:r>
                      <a:r>
                        <a:rPr lang="en-US" sz="160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84</a:t>
                      </a:r>
                      <a:r>
                        <a:rPr lang="en-US" sz="1600" dirty="0"/>
                        <a:t>Kr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0513069"/>
                  </a:ext>
                </a:extLst>
              </a:tr>
              <a:tr h="3433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40</a:t>
                      </a:r>
                      <a:r>
                        <a:rPr lang="en-US" sz="160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20806415"/>
                  </a:ext>
                </a:extLst>
              </a:tr>
              <a:tr h="3433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3794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</a:t>
                      </a:r>
                      <a:r>
                        <a:rPr lang="en-US" sz="1600" dirty="0"/>
                        <a:t>Cr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8758348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89B15AB-3861-4677-938E-6B8E544475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688" t="5901" r="10625" b="5901"/>
          <a:stretch/>
        </p:blipFill>
        <p:spPr>
          <a:xfrm>
            <a:off x="6528048" y="8025"/>
            <a:ext cx="5697424" cy="35649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6B57DC6-330E-4CB0-9588-9F1F1A6485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406" t="7563" r="6032" b="40550"/>
          <a:stretch/>
        </p:blipFill>
        <p:spPr>
          <a:xfrm>
            <a:off x="1127448" y="3543812"/>
            <a:ext cx="10025126" cy="32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3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131" y="1118125"/>
            <a:ext cx="3021225" cy="74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30050" r="6549" b="29000"/>
          <a:stretch/>
        </p:blipFill>
        <p:spPr>
          <a:xfrm>
            <a:off x="9120336" y="116632"/>
            <a:ext cx="3024336" cy="982909"/>
          </a:xfrm>
          <a:prstGeom prst="rect">
            <a:avLst/>
          </a:prstGeom>
        </p:spPr>
      </p:pic>
      <p:pic>
        <p:nvPicPr>
          <p:cNvPr id="6" name="Picture 15" descr="Цмлмндр после облучени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19549" b="17690"/>
          <a:stretch/>
        </p:blipFill>
        <p:spPr bwMode="auto">
          <a:xfrm>
            <a:off x="5105259" y="2924944"/>
            <a:ext cx="3078973" cy="322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328" y="-27384"/>
            <a:ext cx="62646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The </a:t>
            </a:r>
            <a:r>
              <a:rPr lang="en-US" sz="2800" b="1" dirty="0"/>
              <a:t>test of thermal loads </a:t>
            </a:r>
            <a:r>
              <a:rPr lang="en-US" sz="2800" b="1" dirty="0" smtClean="0"/>
              <a:t>resistance</a:t>
            </a:r>
          </a:p>
          <a:p>
            <a:r>
              <a:rPr lang="en-US" sz="2800" b="1" dirty="0" smtClean="0"/>
              <a:t> </a:t>
            </a:r>
            <a:r>
              <a:rPr lang="en-US" sz="2200" b="1" dirty="0" smtClean="0"/>
              <a:t>the diagnostic and safety elements of the DC-280.</a:t>
            </a:r>
            <a:endParaRPr lang="ru-RU" sz="2200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109430"/>
            <a:ext cx="3747352" cy="175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383" t="28350" r="57495" b="650"/>
          <a:stretch/>
        </p:blipFill>
        <p:spPr>
          <a:xfrm>
            <a:off x="94730" y="1863742"/>
            <a:ext cx="4938521" cy="4796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/>
          <p:nvPr/>
        </p:nvPicPr>
        <p:blipFill rotWithShape="1">
          <a:blip r:embed="rId8" cstate="print"/>
          <a:srcRect l="28818" t="15308" r="27440" b="52035"/>
          <a:stretch/>
        </p:blipFill>
        <p:spPr bwMode="auto">
          <a:xfrm>
            <a:off x="8213868" y="4887133"/>
            <a:ext cx="3744416" cy="1570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0070" y="986268"/>
            <a:ext cx="507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Accelerated Ion beam power is 3,5 kW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5012" y="6198237"/>
            <a:ext cx="323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scheme of testing bench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005157" y="6068319"/>
            <a:ext cx="326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Faraday cup after testing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375920" y="836712"/>
            <a:ext cx="35422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List of tested elements: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Faraday cup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Aperture diaphragm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Protect window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400256" y="2740858"/>
            <a:ext cx="3733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Scheme of </a:t>
            </a:r>
            <a:r>
              <a:rPr lang="en-US" sz="2000" dirty="0" smtClean="0"/>
              <a:t>thermo-control </a:t>
            </a:r>
            <a:r>
              <a:rPr lang="en-US" sz="2000" dirty="0"/>
              <a:t>placing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6027" y="2321710"/>
            <a:ext cx="302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Test of Faraday cup</a:t>
            </a:r>
            <a:endParaRPr lang="ru-RU" sz="2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920856" y="6275491"/>
            <a:ext cx="2844800" cy="365125"/>
          </a:xfrm>
        </p:spPr>
        <p:txBody>
          <a:bodyPr/>
          <a:lstStyle/>
          <a:p>
            <a:pPr>
              <a:defRPr/>
            </a:pPr>
            <a:fld id="{9FD7142A-0CEA-4E0D-9DF4-5E1C3D248C28}" type="slidenum">
              <a:rPr lang="en-US" sz="3200" i="1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88" y="25460"/>
            <a:ext cx="476970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Ion beam c</a:t>
            </a:r>
            <a:r>
              <a:rPr lang="en-US" sz="2800" b="1" dirty="0" smtClean="0"/>
              <a:t>urrent. Faraday Cup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2844" b="1731"/>
          <a:stretch/>
        </p:blipFill>
        <p:spPr>
          <a:xfrm>
            <a:off x="8904312" y="284755"/>
            <a:ext cx="3240361" cy="5016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34" y="2938715"/>
            <a:ext cx="2444876" cy="31243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9934" y="4037002"/>
            <a:ext cx="4031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Map of magnetic field in Faraday cup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142A-0CEA-4E0D-9DF4-5E1C3D248C28}" type="slidenum">
              <a:rPr lang="en-US" sz="3200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4500896"/>
            <a:ext cx="2795846" cy="20882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9450" t="1449" r="21450" b="-1449"/>
          <a:stretch/>
        </p:blipFill>
        <p:spPr>
          <a:xfrm>
            <a:off x="4872390" y="1022952"/>
            <a:ext cx="3575013" cy="29101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418" y="739992"/>
            <a:ext cx="4187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Scheme of formation of magnetic field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9408368" y="87015"/>
            <a:ext cx="233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Faraday cup view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t="3074" r="7623"/>
          <a:stretch/>
        </p:blipFill>
        <p:spPr>
          <a:xfrm>
            <a:off x="6659599" y="4365104"/>
            <a:ext cx="2808312" cy="24371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31552"/>
            <a:ext cx="3747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Schema of Faraday cup head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42973" y="6323732"/>
            <a:ext cx="2532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Centre of a beam line</a:t>
            </a:r>
            <a:endParaRPr lang="ru-RU" sz="2000" dirty="0">
              <a:solidFill>
                <a:srgbClr val="0070C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921832" y="6000099"/>
            <a:ext cx="349632" cy="32363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0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b="8103"/>
          <a:stretch/>
        </p:blipFill>
        <p:spPr>
          <a:xfrm>
            <a:off x="5663952" y="2675269"/>
            <a:ext cx="5688632" cy="392208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263056" cy="340148"/>
          </a:xfrm>
        </p:spPr>
        <p:txBody>
          <a:bodyPr/>
          <a:lstStyle/>
          <a:p>
            <a:pPr>
              <a:defRPr/>
            </a:pPr>
            <a:fld id="{9FD7142A-0CEA-4E0D-9DF4-5E1C3D248C28}" type="slidenum">
              <a:rPr lang="en-US" sz="3200" i="1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 sz="3200" i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6966" t="33200" r="22241" b="31100"/>
          <a:stretch/>
        </p:blipFill>
        <p:spPr>
          <a:xfrm>
            <a:off x="335360" y="548680"/>
            <a:ext cx="6192688" cy="2448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019038"/>
            <a:ext cx="4198002" cy="35783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F104CC7-5E4D-493B-8197-1676C59943B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8910" b="3980"/>
          <a:stretch/>
        </p:blipFill>
        <p:spPr bwMode="auto">
          <a:xfrm>
            <a:off x="6744072" y="260648"/>
            <a:ext cx="5040560" cy="25205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0D711172-3890-4EF3-9862-8B81B1357F52}"/>
              </a:ext>
            </a:extLst>
          </p:cNvPr>
          <p:cNvCxnSpPr>
            <a:cxnSpLocks/>
          </p:cNvCxnSpPr>
          <p:nvPr/>
        </p:nvCxnSpPr>
        <p:spPr>
          <a:xfrm flipH="1">
            <a:off x="8544273" y="1866029"/>
            <a:ext cx="72007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FD336E8-E70D-4F22-84EF-C736875C5A76}"/>
              </a:ext>
            </a:extLst>
          </p:cNvPr>
          <p:cNvSpPr txBox="1"/>
          <p:nvPr/>
        </p:nvSpPr>
        <p:spPr>
          <a:xfrm>
            <a:off x="8400256" y="1577997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48</a:t>
            </a:r>
            <a:r>
              <a:rPr lang="en-US" sz="1400" dirty="0"/>
              <a:t>Ca</a:t>
            </a:r>
            <a:r>
              <a:rPr lang="en-US" sz="1400" baseline="30000" dirty="0"/>
              <a:t>+10</a:t>
            </a:r>
            <a:endParaRPr lang="ru-RU" sz="1400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0002B64-17ED-445F-B797-2768B5A129A6}"/>
              </a:ext>
            </a:extLst>
          </p:cNvPr>
          <p:cNvSpPr txBox="1"/>
          <p:nvPr/>
        </p:nvSpPr>
        <p:spPr>
          <a:xfrm>
            <a:off x="7896200" y="482769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Spectrum </a:t>
            </a:r>
            <a:r>
              <a:rPr lang="en-US" sz="1600" b="1" dirty="0"/>
              <a:t>of </a:t>
            </a:r>
            <a:r>
              <a:rPr lang="en-US" sz="1600" b="1" dirty="0" smtClean="0"/>
              <a:t>Ions </a:t>
            </a:r>
            <a:r>
              <a:rPr lang="en-US" sz="1600" b="1" dirty="0"/>
              <a:t>from DECRIS-PM</a:t>
            </a:r>
            <a:r>
              <a:rPr lang="ru-RU" sz="1600" b="1" dirty="0"/>
              <a:t> (</a:t>
            </a:r>
            <a:r>
              <a:rPr lang="en-US" sz="1600" b="1" baseline="30000" dirty="0"/>
              <a:t>48</a:t>
            </a:r>
            <a:r>
              <a:rPr lang="en-US" sz="1600" b="1" dirty="0"/>
              <a:t>Ca) 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9488" y="25460"/>
            <a:ext cx="66584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Analysis of production ions beam from ECR source.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159734" y="5577753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-150" dirty="0" smtClean="0"/>
              <a:t>IM-90</a:t>
            </a:r>
            <a:endParaRPr lang="ru-RU" b="1" spc="-150" dirty="0"/>
          </a:p>
        </p:txBody>
      </p:sp>
      <p:sp>
        <p:nvSpPr>
          <p:cNvPr id="11" name="TextBox 10"/>
          <p:cNvSpPr txBox="1"/>
          <p:nvPr/>
        </p:nvSpPr>
        <p:spPr>
          <a:xfrm>
            <a:off x="8909447" y="4662114"/>
            <a:ext cx="709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IFC-1</a:t>
            </a:r>
            <a:endParaRPr lang="ru-RU" sz="2000" b="1" dirty="0">
              <a:solidFill>
                <a:schemeClr val="tx2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9264352" y="4949692"/>
            <a:ext cx="7390" cy="398697"/>
          </a:xfrm>
          <a:prstGeom prst="straightConnector1">
            <a:avLst/>
          </a:prstGeom>
          <a:ln w="15875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6" b="31398"/>
          <a:stretch/>
        </p:blipFill>
        <p:spPr>
          <a:xfrm>
            <a:off x="191344" y="3645024"/>
            <a:ext cx="10104372" cy="3168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D7AF899-2C52-4C86-AE15-DA3E5B761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88640"/>
            <a:ext cx="4943211" cy="4114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7597" t="3800" r="11019" b="3800"/>
          <a:stretch/>
        </p:blipFill>
        <p:spPr>
          <a:xfrm>
            <a:off x="3142096" y="460364"/>
            <a:ext cx="4034024" cy="4080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88" y="25460"/>
            <a:ext cx="597638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Ion beam c</a:t>
            </a:r>
            <a:r>
              <a:rPr lang="en-US" sz="2800" b="1" dirty="0" smtClean="0"/>
              <a:t>urrent. Inner moving probe.</a:t>
            </a:r>
            <a:endParaRPr lang="ru-RU" sz="2800" b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6" t="9486" r="17023"/>
          <a:stretch/>
        </p:blipFill>
        <p:spPr>
          <a:xfrm rot="5400000">
            <a:off x="359211" y="574768"/>
            <a:ext cx="2443678" cy="25447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11981" y="4276514"/>
            <a:ext cx="660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Schema of places of diagnostic elements on DC-280</a:t>
            </a:r>
            <a:endParaRPr lang="ru-RU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070311" y="6413266"/>
            <a:ext cx="3380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Schema of </a:t>
            </a:r>
            <a:r>
              <a:rPr lang="en-US" sz="2000" dirty="0" smtClean="0"/>
              <a:t>inner moving probe</a:t>
            </a:r>
            <a:endParaRPr lang="ru-RU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2500" y="4470065"/>
            <a:ext cx="15263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Schema</a:t>
            </a:r>
          </a:p>
          <a:p>
            <a:r>
              <a:rPr lang="en-US" sz="2000" dirty="0" smtClean="0"/>
              <a:t>of head part </a:t>
            </a:r>
          </a:p>
          <a:p>
            <a:r>
              <a:rPr lang="en-US" sz="2000" dirty="0" smtClean="0"/>
              <a:t>of the probe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19164" y="3096358"/>
            <a:ext cx="2763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 </a:t>
            </a:r>
            <a:r>
              <a:rPr lang="en-US" dirty="0"/>
              <a:t>on Ta foil</a:t>
            </a:r>
            <a:endParaRPr lang="ru-RU" dirty="0"/>
          </a:p>
          <a:p>
            <a:r>
              <a:rPr lang="en-US" dirty="0" smtClean="0"/>
              <a:t>from </a:t>
            </a:r>
            <a:r>
              <a:rPr lang="en-US" dirty="0"/>
              <a:t>accelerated ions of </a:t>
            </a:r>
            <a:r>
              <a:rPr lang="en-US" dirty="0" smtClean="0"/>
              <a:t>Kr</a:t>
            </a: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6052" y="5306460"/>
            <a:ext cx="2573892" cy="141501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2160" y="6311639"/>
            <a:ext cx="2844800" cy="365125"/>
          </a:xfrm>
        </p:spPr>
        <p:txBody>
          <a:bodyPr/>
          <a:lstStyle/>
          <a:p>
            <a:pPr>
              <a:defRPr/>
            </a:pPr>
            <a:fld id="{9FD7142A-0CEA-4E0D-9DF4-5E1C3D248C28}" type="slidenum">
              <a:rPr lang="en-US" sz="3200" i="1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D7AF899-2C52-4C86-AE15-DA3E5B761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09" y="188641"/>
            <a:ext cx="4687298" cy="3901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7597" t="3800" r="11019" b="3800"/>
          <a:stretch/>
        </p:blipFill>
        <p:spPr>
          <a:xfrm>
            <a:off x="246962" y="386566"/>
            <a:ext cx="4696910" cy="4750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88" y="25460"/>
            <a:ext cx="597638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Ion beam c</a:t>
            </a:r>
            <a:r>
              <a:rPr lang="en-US" sz="2800" b="1" dirty="0" smtClean="0"/>
              <a:t>urrent. Inner moving probe.</a:t>
            </a:r>
            <a:endParaRPr lang="ru-RU" sz="28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451242" y="4415118"/>
            <a:ext cx="5093030" cy="2298253"/>
            <a:chOff x="1917888" y="1309250"/>
            <a:chExt cx="5596255" cy="2491740"/>
          </a:xfrm>
        </p:grpSpPr>
        <p:pic>
          <p:nvPicPr>
            <p:cNvPr id="10" name="Рисунок 9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" t="30746" r="42277" b="38240"/>
            <a:stretch/>
          </p:blipFill>
          <p:spPr bwMode="auto">
            <a:xfrm>
              <a:off x="1917888" y="1309250"/>
              <a:ext cx="5596255" cy="24917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2555776" y="2204865"/>
              <a:ext cx="3312368" cy="288031"/>
            </a:xfrm>
            <a:prstGeom prst="line">
              <a:avLst/>
            </a:prstGeom>
            <a:ln w="19050">
              <a:solidFill>
                <a:srgbClr val="FFFF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2699792" y="2384326"/>
              <a:ext cx="3312368" cy="288031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2771800" y="1850060"/>
              <a:ext cx="3312368" cy="288031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5925666" y="1850060"/>
              <a:ext cx="14486" cy="49882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3347864" y="2011798"/>
              <a:ext cx="3312368" cy="288031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Группа 15"/>
            <p:cNvGrpSpPr/>
            <p:nvPr/>
          </p:nvGrpSpPr>
          <p:grpSpPr>
            <a:xfrm>
              <a:off x="5508104" y="1628800"/>
              <a:ext cx="0" cy="809033"/>
              <a:chOff x="5508104" y="1628800"/>
              <a:chExt cx="0" cy="809033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5508104" y="1865591"/>
                <a:ext cx="0" cy="572242"/>
                <a:chOff x="5508104" y="1850060"/>
                <a:chExt cx="0" cy="572242"/>
              </a:xfrm>
            </p:grpSpPr>
            <p:cxnSp>
              <p:nvCxnSpPr>
                <p:cNvPr id="21" name="Прямая со стрелкой 20"/>
                <p:cNvCxnSpPr/>
                <p:nvPr/>
              </p:nvCxnSpPr>
              <p:spPr>
                <a:xfrm flipV="1">
                  <a:off x="5508104" y="2244900"/>
                  <a:ext cx="0" cy="1774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Прямая со стрелкой 21"/>
                <p:cNvCxnSpPr/>
                <p:nvPr/>
              </p:nvCxnSpPr>
              <p:spPr>
                <a:xfrm>
                  <a:off x="5508104" y="1850060"/>
                  <a:ext cx="0" cy="24941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Прямая соединительная линия 19"/>
              <p:cNvCxnSpPr/>
              <p:nvPr/>
            </p:nvCxnSpPr>
            <p:spPr>
              <a:xfrm>
                <a:off x="5508104" y="1628800"/>
                <a:ext cx="0" cy="8090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5886399" y="2013213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25 мм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36096" y="1600931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5 мм</a:t>
              </a:r>
            </a:p>
          </p:txBody>
        </p:sp>
      </p:grpSp>
      <p:cxnSp>
        <p:nvCxnSpPr>
          <p:cNvPr id="4" name="Прямая со стрелкой 3"/>
          <p:cNvCxnSpPr>
            <a:stCxn id="10" idx="0"/>
          </p:cNvCxnSpPr>
          <p:nvPr/>
        </p:nvCxnSpPr>
        <p:spPr>
          <a:xfrm flipH="1" flipV="1">
            <a:off x="1775520" y="3068960"/>
            <a:ext cx="4222237" cy="1346158"/>
          </a:xfrm>
          <a:prstGeom prst="straightConnector1">
            <a:avLst/>
          </a:prstGeom>
          <a:ln w="25400" cmpd="sng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3737" y="5328777"/>
            <a:ext cx="34199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Moving </a:t>
            </a:r>
            <a:endParaRPr lang="en-GB" sz="2800" b="1" dirty="0" smtClean="0"/>
          </a:p>
          <a:p>
            <a:r>
              <a:rPr lang="en-GB" sz="2800" b="1" dirty="0" smtClean="0"/>
              <a:t>Multi Lamellar </a:t>
            </a:r>
            <a:r>
              <a:rPr lang="en-GB" sz="2800" b="1" dirty="0"/>
              <a:t>probe.</a:t>
            </a:r>
          </a:p>
          <a:p>
            <a:endParaRPr lang="ru-RU" sz="2800" b="1" dirty="0"/>
          </a:p>
        </p:txBody>
      </p:sp>
      <p:cxnSp>
        <p:nvCxnSpPr>
          <p:cNvPr id="27" name="Прямая со стрелкой 26"/>
          <p:cNvCxnSpPr>
            <a:stCxn id="10" idx="0"/>
          </p:cNvCxnSpPr>
          <p:nvPr/>
        </p:nvCxnSpPr>
        <p:spPr>
          <a:xfrm flipV="1">
            <a:off x="5997757" y="3645024"/>
            <a:ext cx="4706755" cy="770094"/>
          </a:xfrm>
          <a:prstGeom prst="straightConnector1">
            <a:avLst/>
          </a:prstGeom>
          <a:ln w="25400" cmpd="sng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280" y="4442895"/>
            <a:ext cx="3008887" cy="225900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92344" y="6392378"/>
            <a:ext cx="2844800" cy="365125"/>
          </a:xfrm>
        </p:spPr>
        <p:txBody>
          <a:bodyPr/>
          <a:lstStyle/>
          <a:p>
            <a:pPr>
              <a:defRPr/>
            </a:pPr>
            <a:fld id="{9FD7142A-0CEA-4E0D-9DF4-5E1C3D248C28}" type="slidenum">
              <a:rPr lang="en-US" sz="3200" i="1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05460" y="6309320"/>
            <a:ext cx="2844800" cy="365125"/>
          </a:xfrm>
        </p:spPr>
        <p:txBody>
          <a:bodyPr/>
          <a:lstStyle/>
          <a:p>
            <a:pPr>
              <a:defRPr/>
            </a:pPr>
            <a:fld id="{9FD7142A-0CEA-4E0D-9DF4-5E1C3D248C28}" type="slidenum">
              <a:rPr lang="en-US" sz="3200" i="1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en-US" sz="3200" i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D7AF899-2C52-4C86-AE15-DA3E5B761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45" y="476672"/>
            <a:ext cx="4238915" cy="352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9285" cy="35295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3463635"/>
            <a:ext cx="5256584" cy="305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25987</TotalTime>
  <Words>561</Words>
  <Application>Microsoft Office PowerPoint</Application>
  <PresentationFormat>Широкоэкранный</PresentationFormat>
  <Paragraphs>136</Paragraphs>
  <Slides>17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Albertus MT</vt:lpstr>
      <vt:lpstr>Arial</vt:lpstr>
      <vt:lpstr>Calibri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Состояние ускорительного комплекса Лаборатории ядерных реакций ОИЯИ</dc:title>
  <dc:creator>vasili</dc:creator>
  <cp:lastModifiedBy>василий семин</cp:lastModifiedBy>
  <cp:revision>537</cp:revision>
  <dcterms:created xsi:type="dcterms:W3CDTF">2018-02-27T17:48:37Z</dcterms:created>
  <dcterms:modified xsi:type="dcterms:W3CDTF">2021-10-01T05:34:34Z</dcterms:modified>
</cp:coreProperties>
</file>