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8"/>
  </p:notesMasterIdLst>
  <p:sldIdLst>
    <p:sldId id="261" r:id="rId2"/>
    <p:sldId id="1035" r:id="rId3"/>
    <p:sldId id="1036" r:id="rId4"/>
    <p:sldId id="1037" r:id="rId5"/>
    <p:sldId id="1038" r:id="rId6"/>
    <p:sldId id="1039" r:id="rId7"/>
    <p:sldId id="1040" r:id="rId8"/>
    <p:sldId id="1041" r:id="rId9"/>
    <p:sldId id="1042" r:id="rId10"/>
    <p:sldId id="1043" r:id="rId11"/>
    <p:sldId id="1044" r:id="rId12"/>
    <p:sldId id="1046" r:id="rId13"/>
    <p:sldId id="1047" r:id="rId14"/>
    <p:sldId id="1048" r:id="rId15"/>
    <p:sldId id="1049" r:id="rId16"/>
    <p:sldId id="1050" r:id="rId17"/>
  </p:sldIdLst>
  <p:sldSz cx="12192000" cy="6858000"/>
  <p:notesSz cx="6792913" cy="99250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160" d="100"/>
          <a:sy n="160" d="100"/>
        </p:scale>
        <p:origin x="100" y="2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3596" cy="497976"/>
          </a:xfrm>
          <a:prstGeom prst="rect">
            <a:avLst/>
          </a:prstGeom>
        </p:spPr>
        <p:txBody>
          <a:bodyPr vert="horz" lIns="91275" tIns="45638" rIns="91275" bIns="45638" rtlCol="0"/>
          <a:lstStyle>
            <a:lvl1pPr algn="l">
              <a:defRPr sz="1200"/>
            </a:lvl1pPr>
          </a:lstStyle>
          <a:p>
            <a:endParaRPr lang="ru-RU"/>
          </a:p>
        </p:txBody>
      </p:sp>
      <p:sp>
        <p:nvSpPr>
          <p:cNvPr id="3" name="Дата 2"/>
          <p:cNvSpPr>
            <a:spLocks noGrp="1"/>
          </p:cNvSpPr>
          <p:nvPr>
            <p:ph type="dt" idx="1"/>
          </p:nvPr>
        </p:nvSpPr>
        <p:spPr>
          <a:xfrm>
            <a:off x="3847746" y="1"/>
            <a:ext cx="2943596" cy="497976"/>
          </a:xfrm>
          <a:prstGeom prst="rect">
            <a:avLst/>
          </a:prstGeom>
        </p:spPr>
        <p:txBody>
          <a:bodyPr vert="horz" lIns="91275" tIns="45638" rIns="91275" bIns="45638" rtlCol="0"/>
          <a:lstStyle>
            <a:lvl1pPr algn="r">
              <a:defRPr sz="1200"/>
            </a:lvl1pPr>
          </a:lstStyle>
          <a:p>
            <a:fld id="{6830C434-70D1-485F-BC0C-0F19F57A6422}" type="datetimeFigureOut">
              <a:rPr lang="ru-RU" smtClean="0"/>
              <a:t>22.09.2021</a:t>
            </a:fld>
            <a:endParaRPr lang="ru-RU"/>
          </a:p>
        </p:txBody>
      </p:sp>
      <p:sp>
        <p:nvSpPr>
          <p:cNvPr id="4" name="Образ слайда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275" tIns="45638" rIns="91275" bIns="45638" rtlCol="0" anchor="ctr"/>
          <a:lstStyle/>
          <a:p>
            <a:endParaRPr lang="ru-RU"/>
          </a:p>
        </p:txBody>
      </p:sp>
      <p:sp>
        <p:nvSpPr>
          <p:cNvPr id="5" name="Заметки 4"/>
          <p:cNvSpPr>
            <a:spLocks noGrp="1"/>
          </p:cNvSpPr>
          <p:nvPr>
            <p:ph type="body" sz="quarter" idx="3"/>
          </p:nvPr>
        </p:nvSpPr>
        <p:spPr>
          <a:xfrm>
            <a:off x="679292" y="4776431"/>
            <a:ext cx="5434330" cy="3907988"/>
          </a:xfrm>
          <a:prstGeom prst="rect">
            <a:avLst/>
          </a:prstGeom>
        </p:spPr>
        <p:txBody>
          <a:bodyPr vert="horz" lIns="91275" tIns="45638" rIns="91275" bIns="4563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7076"/>
            <a:ext cx="2943596" cy="497975"/>
          </a:xfrm>
          <a:prstGeom prst="rect">
            <a:avLst/>
          </a:prstGeom>
        </p:spPr>
        <p:txBody>
          <a:bodyPr vert="horz" lIns="91275" tIns="45638" rIns="91275" bIns="45638" rtlCol="0" anchor="b"/>
          <a:lstStyle>
            <a:lvl1pPr algn="l">
              <a:defRPr sz="1200"/>
            </a:lvl1pPr>
          </a:lstStyle>
          <a:p>
            <a:endParaRPr lang="ru-RU"/>
          </a:p>
        </p:txBody>
      </p:sp>
      <p:sp>
        <p:nvSpPr>
          <p:cNvPr id="7" name="Номер слайда 6"/>
          <p:cNvSpPr>
            <a:spLocks noGrp="1"/>
          </p:cNvSpPr>
          <p:nvPr>
            <p:ph type="sldNum" sz="quarter" idx="5"/>
          </p:nvPr>
        </p:nvSpPr>
        <p:spPr>
          <a:xfrm>
            <a:off x="3847746" y="9427076"/>
            <a:ext cx="2943596" cy="497975"/>
          </a:xfrm>
          <a:prstGeom prst="rect">
            <a:avLst/>
          </a:prstGeom>
        </p:spPr>
        <p:txBody>
          <a:bodyPr vert="horz" lIns="91275" tIns="45638" rIns="91275" bIns="45638" rtlCol="0" anchor="b"/>
          <a:lstStyle>
            <a:lvl1pPr algn="r">
              <a:defRPr sz="1200"/>
            </a:lvl1pPr>
          </a:lstStyle>
          <a:p>
            <a:fld id="{E7C2356B-A7A5-4671-9F6B-6F9740C674EF}" type="slidenum">
              <a:rPr lang="ru-RU" smtClean="0"/>
              <a:t>‹#›</a:t>
            </a:fld>
            <a:endParaRPr lang="ru-RU"/>
          </a:p>
        </p:txBody>
      </p:sp>
    </p:spTree>
    <p:extLst>
      <p:ext uri="{BB962C8B-B14F-4D97-AF65-F5344CB8AC3E}">
        <p14:creationId xmlns:p14="http://schemas.microsoft.com/office/powerpoint/2010/main" val="269525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2</a:t>
            </a:fld>
            <a:endParaRPr lang="ru-RU"/>
          </a:p>
        </p:txBody>
      </p:sp>
    </p:spTree>
    <p:extLst>
      <p:ext uri="{BB962C8B-B14F-4D97-AF65-F5344CB8AC3E}">
        <p14:creationId xmlns:p14="http://schemas.microsoft.com/office/powerpoint/2010/main" val="160668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11</a:t>
            </a:fld>
            <a:endParaRPr lang="ru-RU"/>
          </a:p>
        </p:txBody>
      </p:sp>
    </p:spTree>
    <p:extLst>
      <p:ext uri="{BB962C8B-B14F-4D97-AF65-F5344CB8AC3E}">
        <p14:creationId xmlns:p14="http://schemas.microsoft.com/office/powerpoint/2010/main" val="126127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12</a:t>
            </a:fld>
            <a:endParaRPr lang="ru-RU"/>
          </a:p>
        </p:txBody>
      </p:sp>
    </p:spTree>
    <p:extLst>
      <p:ext uri="{BB962C8B-B14F-4D97-AF65-F5344CB8AC3E}">
        <p14:creationId xmlns:p14="http://schemas.microsoft.com/office/powerpoint/2010/main" val="84128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13</a:t>
            </a:fld>
            <a:endParaRPr lang="ru-RU"/>
          </a:p>
        </p:txBody>
      </p:sp>
    </p:spTree>
    <p:extLst>
      <p:ext uri="{BB962C8B-B14F-4D97-AF65-F5344CB8AC3E}">
        <p14:creationId xmlns:p14="http://schemas.microsoft.com/office/powerpoint/2010/main" val="44480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14</a:t>
            </a:fld>
            <a:endParaRPr lang="ru-RU"/>
          </a:p>
        </p:txBody>
      </p:sp>
    </p:spTree>
    <p:extLst>
      <p:ext uri="{BB962C8B-B14F-4D97-AF65-F5344CB8AC3E}">
        <p14:creationId xmlns:p14="http://schemas.microsoft.com/office/powerpoint/2010/main" val="274033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15</a:t>
            </a:fld>
            <a:endParaRPr lang="ru-RU"/>
          </a:p>
        </p:txBody>
      </p:sp>
    </p:spTree>
    <p:extLst>
      <p:ext uri="{BB962C8B-B14F-4D97-AF65-F5344CB8AC3E}">
        <p14:creationId xmlns:p14="http://schemas.microsoft.com/office/powerpoint/2010/main" val="38085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3</a:t>
            </a:fld>
            <a:endParaRPr lang="ru-RU"/>
          </a:p>
        </p:txBody>
      </p:sp>
    </p:spTree>
    <p:extLst>
      <p:ext uri="{BB962C8B-B14F-4D97-AF65-F5344CB8AC3E}">
        <p14:creationId xmlns:p14="http://schemas.microsoft.com/office/powerpoint/2010/main" val="339295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4</a:t>
            </a:fld>
            <a:endParaRPr lang="ru-RU"/>
          </a:p>
        </p:txBody>
      </p:sp>
    </p:spTree>
    <p:extLst>
      <p:ext uri="{BB962C8B-B14F-4D97-AF65-F5344CB8AC3E}">
        <p14:creationId xmlns:p14="http://schemas.microsoft.com/office/powerpoint/2010/main" val="297170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5</a:t>
            </a:fld>
            <a:endParaRPr lang="ru-RU"/>
          </a:p>
        </p:txBody>
      </p:sp>
    </p:spTree>
    <p:extLst>
      <p:ext uri="{BB962C8B-B14F-4D97-AF65-F5344CB8AC3E}">
        <p14:creationId xmlns:p14="http://schemas.microsoft.com/office/powerpoint/2010/main" val="134236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6</a:t>
            </a:fld>
            <a:endParaRPr lang="ru-RU"/>
          </a:p>
        </p:txBody>
      </p:sp>
    </p:spTree>
    <p:extLst>
      <p:ext uri="{BB962C8B-B14F-4D97-AF65-F5344CB8AC3E}">
        <p14:creationId xmlns:p14="http://schemas.microsoft.com/office/powerpoint/2010/main" val="308784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7</a:t>
            </a:fld>
            <a:endParaRPr lang="ru-RU"/>
          </a:p>
        </p:txBody>
      </p:sp>
    </p:spTree>
    <p:extLst>
      <p:ext uri="{BB962C8B-B14F-4D97-AF65-F5344CB8AC3E}">
        <p14:creationId xmlns:p14="http://schemas.microsoft.com/office/powerpoint/2010/main" val="142847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8</a:t>
            </a:fld>
            <a:endParaRPr lang="ru-RU"/>
          </a:p>
        </p:txBody>
      </p:sp>
    </p:spTree>
    <p:extLst>
      <p:ext uri="{BB962C8B-B14F-4D97-AF65-F5344CB8AC3E}">
        <p14:creationId xmlns:p14="http://schemas.microsoft.com/office/powerpoint/2010/main" val="306274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9</a:t>
            </a:fld>
            <a:endParaRPr lang="ru-RU"/>
          </a:p>
        </p:txBody>
      </p:sp>
    </p:spTree>
    <p:extLst>
      <p:ext uri="{BB962C8B-B14F-4D97-AF65-F5344CB8AC3E}">
        <p14:creationId xmlns:p14="http://schemas.microsoft.com/office/powerpoint/2010/main" val="73118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C2356B-A7A5-4671-9F6B-6F9740C674EF}" type="slidenum">
              <a:rPr lang="ru-RU" smtClean="0"/>
              <a:pPr/>
              <a:t>10</a:t>
            </a:fld>
            <a:endParaRPr lang="ru-RU"/>
          </a:p>
        </p:txBody>
      </p:sp>
    </p:spTree>
    <p:extLst>
      <p:ext uri="{BB962C8B-B14F-4D97-AF65-F5344CB8AC3E}">
        <p14:creationId xmlns:p14="http://schemas.microsoft.com/office/powerpoint/2010/main" val="3614678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520146" y="1739345"/>
            <a:ext cx="8226289" cy="2107096"/>
          </a:xfrm>
          <a:prstGeom prst="rect">
            <a:avLst/>
          </a:prstGeom>
        </p:spPr>
        <p:txBody>
          <a:bodyPr anchor="b">
            <a:normAutofit/>
          </a:bodyPr>
          <a:lstStyle>
            <a:lvl1pPr algn="l">
              <a:defRPr sz="2700" b="1" baseline="0">
                <a:latin typeface="Arial" panose="020B0604020202020204" pitchFamily="34" charset="0"/>
                <a:cs typeface="Arial" panose="020B0604020202020204" pitchFamily="34" charset="0"/>
              </a:defRPr>
            </a:lvl1pPr>
          </a:lstStyle>
          <a:p>
            <a:r>
              <a:rPr lang="ru-RU" dirty="0"/>
              <a:t>Тема</a:t>
            </a:r>
            <a:br>
              <a:rPr lang="ru-RU" dirty="0"/>
            </a:br>
            <a:r>
              <a:rPr lang="ru-RU" dirty="0"/>
              <a:t>презентации</a:t>
            </a:r>
          </a:p>
        </p:txBody>
      </p:sp>
      <p:sp>
        <p:nvSpPr>
          <p:cNvPr id="3" name="Подзаголовок 2"/>
          <p:cNvSpPr>
            <a:spLocks noGrp="1"/>
          </p:cNvSpPr>
          <p:nvPr>
            <p:ph type="subTitle" idx="1" hasCustomPrompt="1"/>
          </p:nvPr>
        </p:nvSpPr>
        <p:spPr>
          <a:xfrm>
            <a:off x="520146" y="5318387"/>
            <a:ext cx="7938052" cy="278313"/>
          </a:xfrm>
          <a:prstGeom prst="rect">
            <a:avLst/>
          </a:prstGeom>
        </p:spPr>
        <p:txBody>
          <a:bodyPr>
            <a:normAutofit/>
          </a:bodyPr>
          <a:lstStyle>
            <a:lvl1pPr marL="0" indent="0" algn="l">
              <a:buNone/>
              <a:defRPr sz="14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Фамилия Имя Отчество</a:t>
            </a:r>
          </a:p>
        </p:txBody>
      </p:sp>
      <p:sp>
        <p:nvSpPr>
          <p:cNvPr id="18" name="Текст 17"/>
          <p:cNvSpPr>
            <a:spLocks noGrp="1"/>
          </p:cNvSpPr>
          <p:nvPr>
            <p:ph type="body" sz="quarter" idx="10" hasCustomPrompt="1"/>
          </p:nvPr>
        </p:nvSpPr>
        <p:spPr>
          <a:xfrm>
            <a:off x="520146" y="4045227"/>
            <a:ext cx="8912089" cy="1023730"/>
          </a:xfrm>
          <a:prstGeom prst="rect">
            <a:avLst/>
          </a:prstGeom>
        </p:spPr>
        <p:txBody>
          <a:bodyPr anchor="b" anchorCtr="0"/>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rPr>
              <a:t>Наименование мероприятия/название площадки</a:t>
            </a:r>
          </a:p>
        </p:txBody>
      </p:sp>
      <p:sp>
        <p:nvSpPr>
          <p:cNvPr id="24" name="Текст 23"/>
          <p:cNvSpPr>
            <a:spLocks noGrp="1"/>
          </p:cNvSpPr>
          <p:nvPr>
            <p:ph type="body" sz="quarter" idx="11" hasCustomPrompt="1"/>
          </p:nvPr>
        </p:nvSpPr>
        <p:spPr>
          <a:xfrm>
            <a:off x="520145" y="5684550"/>
            <a:ext cx="5453271" cy="66655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pPr lvl="0"/>
            <a:r>
              <a:rPr lang="ru-RU" dirty="0"/>
              <a:t>Должность</a:t>
            </a:r>
          </a:p>
        </p:txBody>
      </p:sp>
    </p:spTree>
    <p:extLst>
      <p:ext uri="{BB962C8B-B14F-4D97-AF65-F5344CB8AC3E}">
        <p14:creationId xmlns:p14="http://schemas.microsoft.com/office/powerpoint/2010/main" val="377994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3" name="Объект 2"/>
          <p:cNvSpPr>
            <a:spLocks noGrp="1"/>
          </p:cNvSpPr>
          <p:nvPr>
            <p:ph idx="1"/>
          </p:nvPr>
        </p:nvSpPr>
        <p:spPr>
          <a:xfrm>
            <a:off x="520146" y="1825625"/>
            <a:ext cx="11088757" cy="3899314"/>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54752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9" name="Объект 3"/>
          <p:cNvSpPr>
            <a:spLocks noGrp="1"/>
          </p:cNvSpPr>
          <p:nvPr>
            <p:ph sz="half" idx="2"/>
          </p:nvPr>
        </p:nvSpPr>
        <p:spPr>
          <a:xfrm>
            <a:off x="510214" y="1421297"/>
            <a:ext cx="5343934" cy="4263886"/>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1" name="Объект 5"/>
          <p:cNvSpPr>
            <a:spLocks noGrp="1"/>
          </p:cNvSpPr>
          <p:nvPr>
            <p:ph sz="quarter" idx="4"/>
          </p:nvPr>
        </p:nvSpPr>
        <p:spPr>
          <a:xfrm>
            <a:off x="6200398" y="1421297"/>
            <a:ext cx="5527776" cy="4263886"/>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7" name="Номер слайда 4"/>
          <p:cNvSpPr>
            <a:spLocks noGrp="1"/>
          </p:cNvSpPr>
          <p:nvPr>
            <p:ph type="sldNum" sz="quarter" idx="10"/>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219472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510213" y="1514476"/>
            <a:ext cx="5463203" cy="823912"/>
          </a:xfrm>
          <a:prstGeom prst="rect">
            <a:avLst/>
          </a:prstGeo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510213" y="2505075"/>
            <a:ext cx="5463203" cy="3120473"/>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241774" y="1514476"/>
            <a:ext cx="5476458" cy="823912"/>
          </a:xfrm>
          <a:prstGeom prst="rect">
            <a:avLst/>
          </a:prstGeo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241774" y="2505075"/>
            <a:ext cx="5476458" cy="3120473"/>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9" name="Номер слайда 4"/>
          <p:cNvSpPr>
            <a:spLocks noGrp="1"/>
          </p:cNvSpPr>
          <p:nvPr>
            <p:ph type="sldNum" sz="quarter" idx="10"/>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178430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2416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6370982" y="1857967"/>
            <a:ext cx="5396948" cy="37278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5" name="Рисунок 2"/>
          <p:cNvSpPr>
            <a:spLocks noGrp="1"/>
          </p:cNvSpPr>
          <p:nvPr>
            <p:ph type="pic" idx="10"/>
          </p:nvPr>
        </p:nvSpPr>
        <p:spPr>
          <a:xfrm>
            <a:off x="510212" y="1857967"/>
            <a:ext cx="5363813" cy="37278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7"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9"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258902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5183188" y="1857967"/>
            <a:ext cx="6405838" cy="37874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510214" y="1858617"/>
            <a:ext cx="4310264" cy="378680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7"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320002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6"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95488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ctrTitle" hasCustomPrompt="1"/>
          </p:nvPr>
        </p:nvSpPr>
        <p:spPr>
          <a:xfrm>
            <a:off x="520146" y="2276059"/>
            <a:ext cx="8226289" cy="2107096"/>
          </a:xfrm>
          <a:prstGeom prst="rect">
            <a:avLst/>
          </a:prstGeom>
        </p:spPr>
        <p:txBody>
          <a:bodyPr anchor="b">
            <a:normAutofit/>
          </a:bodyPr>
          <a:lstStyle>
            <a:lvl1pPr algn="l">
              <a:defRPr sz="4600" b="1" baseline="0">
                <a:latin typeface="Arial" panose="020B0604020202020204" pitchFamily="34" charset="0"/>
                <a:cs typeface="Arial" panose="020B0604020202020204" pitchFamily="34" charset="0"/>
              </a:defRPr>
            </a:lvl1pPr>
          </a:lstStyle>
          <a:p>
            <a:r>
              <a:rPr lang="ru-RU" dirty="0"/>
              <a:t>Спасибо</a:t>
            </a:r>
            <a:br>
              <a:rPr lang="ru-RU" dirty="0"/>
            </a:br>
            <a:r>
              <a:rPr lang="ru-RU" dirty="0"/>
              <a:t>за внимание</a:t>
            </a:r>
          </a:p>
        </p:txBody>
      </p:sp>
      <p:sp>
        <p:nvSpPr>
          <p:cNvPr id="6" name="Подзаголовок 2"/>
          <p:cNvSpPr>
            <a:spLocks noGrp="1"/>
          </p:cNvSpPr>
          <p:nvPr>
            <p:ph type="subTitle" idx="1" hasCustomPrompt="1"/>
          </p:nvPr>
        </p:nvSpPr>
        <p:spPr>
          <a:xfrm>
            <a:off x="520146" y="4672340"/>
            <a:ext cx="7938052" cy="278313"/>
          </a:xfrm>
          <a:prstGeom prst="rect">
            <a:avLst/>
          </a:prstGeom>
        </p:spPr>
        <p:txBody>
          <a:bodyPr>
            <a:normAutofit/>
          </a:bodyPr>
          <a:lstStyle>
            <a:lvl1pPr marL="0" indent="0" algn="l">
              <a:buNone/>
              <a:defRPr sz="14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Фамилия Имя Отчество</a:t>
            </a:r>
          </a:p>
        </p:txBody>
      </p:sp>
      <p:sp>
        <p:nvSpPr>
          <p:cNvPr id="10" name="Текст 23"/>
          <p:cNvSpPr>
            <a:spLocks noGrp="1"/>
          </p:cNvSpPr>
          <p:nvPr>
            <p:ph type="body" sz="quarter" idx="11" hasCustomPrompt="1"/>
          </p:nvPr>
        </p:nvSpPr>
        <p:spPr>
          <a:xfrm>
            <a:off x="520146" y="5018004"/>
            <a:ext cx="5453271" cy="66655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pPr lvl="0"/>
            <a:r>
              <a:rPr lang="ru-RU" dirty="0"/>
              <a:t>Должность</a:t>
            </a:r>
          </a:p>
        </p:txBody>
      </p:sp>
      <p:sp>
        <p:nvSpPr>
          <p:cNvPr id="12" name="Текст 11"/>
          <p:cNvSpPr>
            <a:spLocks noGrp="1"/>
          </p:cNvSpPr>
          <p:nvPr>
            <p:ph type="body" sz="quarter" idx="12" hasCustomPrompt="1"/>
          </p:nvPr>
        </p:nvSpPr>
        <p:spPr>
          <a:xfrm>
            <a:off x="520146" y="5722090"/>
            <a:ext cx="5453271" cy="529611"/>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pPr lvl="0"/>
            <a:r>
              <a:rPr lang="ru-RU" dirty="0"/>
              <a:t>Контактная информация</a:t>
            </a:r>
          </a:p>
        </p:txBody>
      </p:sp>
      <p:sp>
        <p:nvSpPr>
          <p:cNvPr id="17" name="Текст 16"/>
          <p:cNvSpPr>
            <a:spLocks noGrp="1"/>
          </p:cNvSpPr>
          <p:nvPr>
            <p:ph type="body" sz="quarter" idx="13" hasCustomPrompt="1"/>
          </p:nvPr>
        </p:nvSpPr>
        <p:spPr>
          <a:xfrm>
            <a:off x="520146" y="6289234"/>
            <a:ext cx="3107637" cy="399801"/>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stStyle>
          <a:p>
            <a:pPr lvl="0"/>
            <a:r>
              <a:rPr lang="ru-RU" dirty="0"/>
              <a:t>Дата</a:t>
            </a:r>
          </a:p>
        </p:txBody>
      </p:sp>
      <p:sp>
        <p:nvSpPr>
          <p:cNvPr id="8"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dirty="0"/>
          </a:p>
        </p:txBody>
      </p:sp>
    </p:spTree>
    <p:extLst>
      <p:ext uri="{BB962C8B-B14F-4D97-AF65-F5344CB8AC3E}">
        <p14:creationId xmlns:p14="http://schemas.microsoft.com/office/powerpoint/2010/main" val="13333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t>‹#›</a:t>
            </a:fld>
            <a:endParaRPr lang="ru-RU"/>
          </a:p>
        </p:txBody>
      </p:sp>
    </p:spTree>
    <p:extLst>
      <p:ext uri="{BB962C8B-B14F-4D97-AF65-F5344CB8AC3E}">
        <p14:creationId xmlns:p14="http://schemas.microsoft.com/office/powerpoint/2010/main" val="40213547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7" r:id="rId6"/>
    <p:sldLayoutId id="2147483686" r:id="rId7"/>
    <p:sldLayoutId id="2147483688" r:id="rId8"/>
    <p:sldLayoutId id="214748368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pyContent1">
            <a:extLst>
              <a:ext uri="{FF2B5EF4-FFF2-40B4-BE49-F238E27FC236}">
                <a16:creationId xmlns:a16="http://schemas.microsoft.com/office/drawing/2014/main" id="{B0BCA81C-BA55-4FC0-B7C7-83658C6E9CF3}"/>
              </a:ext>
            </a:extLst>
          </p:cNvPr>
          <p:cNvSpPr>
            <a:spLocks noGrp="1" noChangeArrowheads="1"/>
          </p:cNvSpPr>
          <p:nvPr>
            <p:ph type="ctrTitle"/>
          </p:nvPr>
        </p:nvSpPr>
        <p:spPr bwMode="auto">
          <a:prstGeom prst="rect">
            <a:avLst/>
          </a:prstGeom>
          <a:noFill/>
          <a:ln w="9525">
            <a:noFill/>
            <a:miter lim="800000"/>
            <a:headEnd/>
            <a:tailEnd/>
          </a:ln>
        </p:spPr>
        <p:txBody>
          <a:bodyPr lIns="0" tIns="0" rIns="0" bIns="0" anchor="ctr">
            <a:normAutofit/>
          </a:bodyPr>
          <a:lstStyle/>
          <a:p>
            <a:pPr algn="ctr" eaLnBrk="0" hangingPunct="0">
              <a:defRPr/>
            </a:pPr>
            <a:r>
              <a:rPr lang="en-US" sz="2400" b="1" dirty="0">
                <a:solidFill>
                  <a:srgbClr val="0070C0"/>
                </a:solidFill>
                <a:effectLst/>
                <a:latin typeface="Times New Roman" panose="02020603050405020304" pitchFamily="18" charset="0"/>
                <a:ea typeface="Times New Roman" panose="02020603050405020304" pitchFamily="18" charset="0"/>
              </a:rPr>
              <a:t>CYCLOTRON SYSTEM C-250</a:t>
            </a:r>
            <a:br>
              <a:rPr lang="en-US" sz="1800" b="1" dirty="0">
                <a:effectLst/>
                <a:latin typeface="Times New Roman" panose="02020603050405020304" pitchFamily="18" charset="0"/>
                <a:ea typeface="Times New Roman" panose="02020603050405020304" pitchFamily="18" charset="0"/>
              </a:rPr>
            </a:br>
            <a:endParaRPr lang="ru-RU" sz="2600" b="1" i="1" cap="small" dirty="0"/>
          </a:p>
          <a:p>
            <a:pPr algn="ctr"/>
            <a:r>
              <a:rPr lang="en-US" sz="1400" b="0" dirty="0"/>
              <a:t>K.E. Smirnov, Yu</a:t>
            </a:r>
            <a:r>
              <a:rPr lang="en-GB" sz="1400" b="0" dirty="0"/>
              <a:t>.</a:t>
            </a:r>
            <a:r>
              <a:rPr lang="en-US" sz="1400" b="0" dirty="0"/>
              <a:t>N</a:t>
            </a:r>
            <a:r>
              <a:rPr lang="en-GB" sz="1400" b="0" dirty="0"/>
              <a:t>. </a:t>
            </a:r>
            <a:r>
              <a:rPr lang="en-US" sz="1400" b="0" dirty="0" err="1"/>
              <a:t>Gavrish</a:t>
            </a:r>
            <a:r>
              <a:rPr lang="en-GB" sz="1400" b="0" dirty="0"/>
              <a:t>, </a:t>
            </a:r>
            <a:r>
              <a:rPr lang="en-US" sz="1400" b="0" dirty="0"/>
              <a:t>A</a:t>
            </a:r>
            <a:r>
              <a:rPr lang="en-GB" sz="1400" b="0" dirty="0"/>
              <a:t>.</a:t>
            </a:r>
            <a:r>
              <a:rPr lang="en-US" sz="1400" b="0" dirty="0"/>
              <a:t>V</a:t>
            </a:r>
            <a:r>
              <a:rPr lang="en-GB" sz="1400" b="0" dirty="0"/>
              <a:t>. </a:t>
            </a:r>
            <a:r>
              <a:rPr lang="en-US" sz="1400" b="0" dirty="0" err="1"/>
              <a:t>Galchuck</a:t>
            </a:r>
            <a:r>
              <a:rPr lang="en-GB" sz="1400" b="0" dirty="0"/>
              <a:t>, </a:t>
            </a:r>
            <a:r>
              <a:rPr lang="en-US" sz="1400" b="0" dirty="0"/>
              <a:t>S</a:t>
            </a:r>
            <a:r>
              <a:rPr lang="en-GB" sz="1400" b="0" dirty="0"/>
              <a:t>.</a:t>
            </a:r>
            <a:r>
              <a:rPr lang="en-US" sz="1400" b="0" dirty="0"/>
              <a:t>V</a:t>
            </a:r>
            <a:r>
              <a:rPr lang="en-GB" sz="1400" b="0" dirty="0"/>
              <a:t>. </a:t>
            </a:r>
            <a:r>
              <a:rPr lang="en-US" sz="1400" b="0" dirty="0" err="1"/>
              <a:t>Grigorenko</a:t>
            </a:r>
            <a:r>
              <a:rPr lang="en-GB" sz="1400" b="0" dirty="0"/>
              <a:t>, </a:t>
            </a:r>
            <a:r>
              <a:rPr lang="en-US" sz="1400" b="0" dirty="0"/>
              <a:t>V</a:t>
            </a:r>
            <a:r>
              <a:rPr lang="en-GB" sz="1400" b="0" dirty="0"/>
              <a:t>.</a:t>
            </a:r>
            <a:r>
              <a:rPr lang="en-US" sz="1400" b="0" dirty="0"/>
              <a:t>I</a:t>
            </a:r>
            <a:r>
              <a:rPr lang="en-GB" sz="1400" b="0" dirty="0"/>
              <a:t>. </a:t>
            </a:r>
            <a:r>
              <a:rPr lang="en-US" sz="1400" b="0" dirty="0"/>
              <a:t>Grigoriev</a:t>
            </a:r>
            <a:r>
              <a:rPr lang="en-GB" sz="1400" b="0" dirty="0"/>
              <a:t>, </a:t>
            </a:r>
            <a:br>
              <a:rPr lang="ru-RU" sz="1400" b="0" dirty="0"/>
            </a:br>
            <a:r>
              <a:rPr lang="en-US" sz="1400" b="0" dirty="0"/>
              <a:t>R</a:t>
            </a:r>
            <a:r>
              <a:rPr lang="en-GB" sz="1400" b="0" dirty="0"/>
              <a:t>.</a:t>
            </a:r>
            <a:r>
              <a:rPr lang="en-US" sz="1400" b="0" dirty="0"/>
              <a:t>M</a:t>
            </a:r>
            <a:r>
              <a:rPr lang="en-GB" sz="1400" b="0" dirty="0"/>
              <a:t>. </a:t>
            </a:r>
            <a:r>
              <a:rPr lang="en-US" sz="1400" b="0" dirty="0" err="1"/>
              <a:t>Klopenkov</a:t>
            </a:r>
            <a:r>
              <a:rPr lang="en-GB" sz="1400" b="0" dirty="0"/>
              <a:t>, </a:t>
            </a:r>
            <a:r>
              <a:rPr lang="en-US" sz="1400" b="0" dirty="0"/>
              <a:t>L</a:t>
            </a:r>
            <a:r>
              <a:rPr lang="en-GB" sz="1400" b="0" dirty="0"/>
              <a:t>.</a:t>
            </a:r>
            <a:r>
              <a:rPr lang="en-US" sz="1400" b="0" dirty="0"/>
              <a:t>E</a:t>
            </a:r>
            <a:r>
              <a:rPr lang="en-GB" sz="1400" b="0" dirty="0"/>
              <a:t>. </a:t>
            </a:r>
            <a:r>
              <a:rPr lang="en-US" sz="1400" b="0" dirty="0" err="1"/>
              <a:t>Korolev</a:t>
            </a:r>
            <a:r>
              <a:rPr lang="en-GB" sz="1400" b="0" dirty="0"/>
              <a:t>, </a:t>
            </a:r>
            <a:r>
              <a:rPr lang="en-US" sz="1400" b="0" dirty="0"/>
              <a:t>K</a:t>
            </a:r>
            <a:r>
              <a:rPr lang="en-GB" sz="1400" b="0" dirty="0"/>
              <a:t>.</a:t>
            </a:r>
            <a:r>
              <a:rPr lang="en-US" sz="1400" b="0" dirty="0"/>
              <a:t>A</a:t>
            </a:r>
            <a:r>
              <a:rPr lang="en-GB" sz="1400" b="0" dirty="0"/>
              <a:t>. </a:t>
            </a:r>
            <a:r>
              <a:rPr lang="en-US" sz="1400" b="0" dirty="0" err="1"/>
              <a:t>Kravchuck</a:t>
            </a:r>
            <a:r>
              <a:rPr lang="en-GB" sz="1400" b="0" dirty="0"/>
              <a:t>, </a:t>
            </a:r>
            <a:r>
              <a:rPr lang="en-US" sz="1400" b="0" dirty="0"/>
              <a:t>A</a:t>
            </a:r>
            <a:r>
              <a:rPr lang="en-GB" sz="1400" b="0" dirty="0"/>
              <a:t>.</a:t>
            </a:r>
            <a:r>
              <a:rPr lang="en-US" sz="1400" b="0" dirty="0"/>
              <a:t>N</a:t>
            </a:r>
            <a:r>
              <a:rPr lang="en-GB" sz="1400" b="0" dirty="0"/>
              <a:t>. </a:t>
            </a:r>
            <a:r>
              <a:rPr lang="en-US" sz="1400" b="0" dirty="0" err="1"/>
              <a:t>Kuzhlev</a:t>
            </a:r>
            <a:r>
              <a:rPr lang="en-GB" sz="1400" b="0" dirty="0"/>
              <a:t>, </a:t>
            </a:r>
            <a:r>
              <a:rPr lang="uk-UA" sz="1400" b="0" dirty="0"/>
              <a:t>I.I. </a:t>
            </a:r>
            <a:r>
              <a:rPr lang="uk-UA" sz="1400" b="0" dirty="0" err="1"/>
              <a:t>Mezhov</a:t>
            </a:r>
            <a:r>
              <a:rPr lang="uk-UA" sz="1400" b="0" dirty="0"/>
              <a:t>, </a:t>
            </a:r>
            <a:br>
              <a:rPr lang="ru-RU" sz="1400" b="0" dirty="0"/>
            </a:br>
            <a:r>
              <a:rPr lang="uk-UA" sz="1400" b="0" dirty="0"/>
              <a:t>V.G. </a:t>
            </a:r>
            <a:r>
              <a:rPr lang="uk-UA" sz="1400" b="0" dirty="0" err="1"/>
              <a:t>Mudrolyubov</a:t>
            </a:r>
            <a:r>
              <a:rPr lang="uk-UA" sz="1400" b="0" dirty="0"/>
              <a:t>, </a:t>
            </a:r>
            <a:r>
              <a:rPr lang="en-US" sz="1400" b="0" dirty="0"/>
              <a:t>Yu</a:t>
            </a:r>
            <a:r>
              <a:rPr lang="en-GB" sz="1400" b="0" dirty="0"/>
              <a:t>.</a:t>
            </a:r>
            <a:r>
              <a:rPr lang="en-US" sz="1400" b="0" dirty="0"/>
              <a:t>K</a:t>
            </a:r>
            <a:r>
              <a:rPr lang="en-GB" sz="1400" b="0" dirty="0"/>
              <a:t>. </a:t>
            </a:r>
            <a:r>
              <a:rPr lang="en-US" sz="1400" b="0" dirty="0" err="1"/>
              <a:t>Osina</a:t>
            </a:r>
            <a:r>
              <a:rPr lang="en-GB" sz="1400" b="0" dirty="0"/>
              <a:t>, </a:t>
            </a:r>
            <a:r>
              <a:rPr lang="en-US" sz="1400" b="0" dirty="0"/>
              <a:t>Yu</a:t>
            </a:r>
            <a:r>
              <a:rPr lang="en-GB" sz="1400" b="0" dirty="0"/>
              <a:t>.</a:t>
            </a:r>
            <a:r>
              <a:rPr lang="en-US" sz="1400" b="0" dirty="0"/>
              <a:t>I</a:t>
            </a:r>
            <a:r>
              <a:rPr lang="en-GB" sz="1400" b="0" dirty="0"/>
              <a:t>. </a:t>
            </a:r>
            <a:r>
              <a:rPr lang="en-US" sz="1400" b="0" dirty="0" err="1"/>
              <a:t>Stogov</a:t>
            </a:r>
            <a:r>
              <a:rPr lang="en-GB" sz="1400" b="0" dirty="0"/>
              <a:t>, </a:t>
            </a:r>
            <a:r>
              <a:rPr lang="en-US" sz="1400" b="0" dirty="0"/>
              <a:t>M</a:t>
            </a:r>
            <a:r>
              <a:rPr lang="en-GB" sz="1400" b="0" dirty="0"/>
              <a:t>.</a:t>
            </a:r>
            <a:r>
              <a:rPr lang="en-US" sz="1400" b="0" dirty="0"/>
              <a:t>V</a:t>
            </a:r>
            <a:r>
              <a:rPr lang="en-GB" sz="1400" b="0" dirty="0"/>
              <a:t>. </a:t>
            </a:r>
            <a:r>
              <a:rPr lang="en-US" sz="1400" b="0" dirty="0" err="1"/>
              <a:t>Usanova</a:t>
            </a:r>
            <a:br>
              <a:rPr lang="ru-RU" dirty="0"/>
            </a:br>
            <a:br>
              <a:rPr lang="fr-FR" sz="2000" b="0" dirty="0">
                <a:solidFill>
                  <a:srgbClr val="002060"/>
                </a:solidFill>
                <a:latin typeface="+mj-lt"/>
              </a:rPr>
            </a:br>
            <a:r>
              <a:rPr lang="en-US" sz="1800" dirty="0">
                <a:solidFill>
                  <a:srgbClr val="000000"/>
                </a:solidFill>
                <a:effectLst/>
                <a:latin typeface="+mj-lt"/>
                <a:ea typeface="Times New Roman" panose="02020603050405020304" pitchFamily="18" charset="0"/>
              </a:rPr>
              <a:t>JSC «NIIEFA», 196641, St. Petersburg, Russia</a:t>
            </a:r>
            <a:endParaRPr lang="ru-RU" sz="2000" b="0" dirty="0">
              <a:solidFill>
                <a:srgbClr val="002060"/>
              </a:solidFill>
              <a:latin typeface="+mj-lt"/>
            </a:endParaRPr>
          </a:p>
          <a:p>
            <a:pPr algn="ctr" eaLnBrk="0" hangingPunct="0">
              <a:defRPr/>
            </a:pPr>
            <a:endParaRPr lang="ru-RU" sz="2600" b="1" i="1" dirty="0">
              <a:solidFill>
                <a:schemeClr val="tx2"/>
              </a:solidFill>
            </a:endParaRPr>
          </a:p>
        </p:txBody>
      </p:sp>
      <p:sp>
        <p:nvSpPr>
          <p:cNvPr id="3" name="Подзаголовок 2"/>
          <p:cNvSpPr>
            <a:spLocks noGrp="1"/>
          </p:cNvSpPr>
          <p:nvPr>
            <p:ph type="subTitle" idx="1"/>
          </p:nvPr>
        </p:nvSpPr>
        <p:spPr/>
        <p:txBody>
          <a:bodyPr>
            <a:noAutofit/>
          </a:bodyPr>
          <a:lstStyle/>
          <a:p>
            <a:r>
              <a:rPr lang="en-US" sz="1600" b="0" dirty="0"/>
              <a:t>Speaker – Smirnov Kirill</a:t>
            </a:r>
            <a:endParaRPr lang="ru-RU" sz="1600" b="0" dirty="0"/>
          </a:p>
        </p:txBody>
      </p:sp>
      <p:sp>
        <p:nvSpPr>
          <p:cNvPr id="7" name="Текст 3">
            <a:extLst>
              <a:ext uri="{FF2B5EF4-FFF2-40B4-BE49-F238E27FC236}">
                <a16:creationId xmlns:a16="http://schemas.microsoft.com/office/drawing/2014/main" id="{1F7D451F-AE23-4AED-A4B7-20317B6747D4}"/>
              </a:ext>
            </a:extLst>
          </p:cNvPr>
          <p:cNvSpPr>
            <a:spLocks noGrp="1"/>
          </p:cNvSpPr>
          <p:nvPr>
            <p:ph type="body" sz="quarter" idx="10"/>
          </p:nvPr>
        </p:nvSpPr>
        <p:spPr/>
        <p:txBody>
          <a:bodyPr/>
          <a:lstStyle/>
          <a:p>
            <a:pPr algn="l"/>
            <a:r>
              <a:rPr lang="en-US" sz="1600" dirty="0"/>
              <a:t>XXVII RUSSIAN PARTICLE ACCELERATORS CONFERENCE, RuPAC-2021, </a:t>
            </a:r>
          </a:p>
          <a:p>
            <a:pPr algn="l"/>
            <a:r>
              <a:rPr lang="en-US" sz="1600" dirty="0"/>
              <a:t>27 September – 2 October 2021, </a:t>
            </a:r>
            <a:r>
              <a:rPr lang="en-US" sz="1600" dirty="0" err="1"/>
              <a:t>Alushta</a:t>
            </a:r>
            <a:r>
              <a:rPr lang="en-US" sz="1600" dirty="0"/>
              <a:t>, Crimea</a:t>
            </a:r>
            <a:endParaRPr lang="ru-RU" sz="1600" dirty="0"/>
          </a:p>
        </p:txBody>
      </p:sp>
    </p:spTree>
    <p:extLst>
      <p:ext uri="{BB962C8B-B14F-4D97-AF65-F5344CB8AC3E}">
        <p14:creationId xmlns:p14="http://schemas.microsoft.com/office/powerpoint/2010/main" val="273566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067" y="0"/>
            <a:ext cx="8613909" cy="907084"/>
          </a:xfrm>
        </p:spPr>
        <p:txBody>
          <a:bodyPr/>
          <a:lstStyle/>
          <a:p>
            <a:pPr algn="ctr"/>
            <a:r>
              <a:rPr lang="en-US" i="1" dirty="0">
                <a:solidFill>
                  <a:schemeClr val="accent1">
                    <a:lumMod val="75000"/>
                  </a:schemeClr>
                </a:solidFill>
              </a:rPr>
              <a:t>Beam transport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10</a:t>
            </a:fld>
            <a:endParaRPr lang="ru-RU"/>
          </a:p>
        </p:txBody>
      </p:sp>
      <p:graphicFrame>
        <p:nvGraphicFramePr>
          <p:cNvPr id="7" name="Таблица 6">
            <a:extLst>
              <a:ext uri="{FF2B5EF4-FFF2-40B4-BE49-F238E27FC236}">
                <a16:creationId xmlns:a16="http://schemas.microsoft.com/office/drawing/2014/main" id="{7D5C43F1-419A-4162-A1AB-DE84F29FAB1A}"/>
              </a:ext>
            </a:extLst>
          </p:cNvPr>
          <p:cNvGraphicFramePr>
            <a:graphicFrameLocks noGrp="1"/>
          </p:cNvGraphicFramePr>
          <p:nvPr>
            <p:extLst>
              <p:ext uri="{D42A27DB-BD31-4B8C-83A1-F6EECF244321}">
                <p14:modId xmlns:p14="http://schemas.microsoft.com/office/powerpoint/2010/main" val="2511119540"/>
              </p:ext>
            </p:extLst>
          </p:nvPr>
        </p:nvGraphicFramePr>
        <p:xfrm>
          <a:off x="7632834" y="1405289"/>
          <a:ext cx="4417994" cy="3927729"/>
        </p:xfrm>
        <a:graphic>
          <a:graphicData uri="http://schemas.openxmlformats.org/drawingml/2006/table">
            <a:tbl>
              <a:tblPr firstRow="1" bandRow="1">
                <a:tableStyleId>{2D5ABB26-0587-4C30-8999-92F81FD0307C}</a:tableStyleId>
              </a:tblPr>
              <a:tblGrid>
                <a:gridCol w="3494150">
                  <a:extLst>
                    <a:ext uri="{9D8B030D-6E8A-4147-A177-3AD203B41FA5}">
                      <a16:colId xmlns:a16="http://schemas.microsoft.com/office/drawing/2014/main" val="986006377"/>
                    </a:ext>
                  </a:extLst>
                </a:gridCol>
                <a:gridCol w="923844">
                  <a:extLst>
                    <a:ext uri="{9D8B030D-6E8A-4147-A177-3AD203B41FA5}">
                      <a16:colId xmlns:a16="http://schemas.microsoft.com/office/drawing/2014/main" val="1235044769"/>
                    </a:ext>
                  </a:extLst>
                </a:gridCol>
              </a:tblGrid>
              <a:tr h="346509">
                <a:tc>
                  <a:txBody>
                    <a:bodyPr/>
                    <a:lstStyle/>
                    <a:p>
                      <a:pPr algn="ctr"/>
                      <a:r>
                        <a:rPr lang="en-US" sz="1400" i="1" dirty="0">
                          <a:latin typeface="+mj-lt"/>
                        </a:rPr>
                        <a:t>Number of beam output from the cyclotron</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069708"/>
                  </a:ext>
                </a:extLst>
              </a:tr>
              <a:tr h="409042">
                <a:tc>
                  <a:txBody>
                    <a:bodyPr/>
                    <a:lstStyle/>
                    <a:p>
                      <a:pPr algn="ctr"/>
                      <a:r>
                        <a:rPr lang="en-US" sz="1400" i="1" dirty="0">
                          <a:latin typeface="+mj-lt"/>
                        </a:rPr>
                        <a:t>Number of switching electromagnet</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559869">
                <a:tc>
                  <a:txBody>
                    <a:bodyPr/>
                    <a:lstStyle/>
                    <a:p>
                      <a:pPr algn="ctr"/>
                      <a:r>
                        <a:rPr lang="en-US" sz="1400" i="1" dirty="0">
                          <a:latin typeface="+mj-lt"/>
                        </a:rPr>
                        <a:t>Switching magnet weight, t</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9042">
                <a:tc>
                  <a:txBody>
                    <a:bodyPr/>
                    <a:lstStyle/>
                    <a:p>
                      <a:pPr algn="ctr"/>
                      <a:r>
                        <a:rPr lang="en-US" sz="1400" i="1" dirty="0">
                          <a:latin typeface="+mj-lt"/>
                        </a:rPr>
                        <a:t>Switching magnet working angles, °</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5372">
                <a:tc>
                  <a:txBody>
                    <a:bodyPr/>
                    <a:lstStyle/>
                    <a:p>
                      <a:pPr algn="ctr"/>
                      <a:r>
                        <a:rPr lang="en-US" sz="1400" i="1" dirty="0">
                          <a:latin typeface="+mj-lt"/>
                        </a:rPr>
                        <a:t>Number of beams of transport system</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636303"/>
                  </a:ext>
                </a:extLst>
              </a:tr>
              <a:tr h="409042">
                <a:tc>
                  <a:txBody>
                    <a:bodyPr/>
                    <a:lstStyle/>
                    <a:p>
                      <a:pPr algn="ctr"/>
                      <a:r>
                        <a:rPr lang="en-US" sz="1400" i="1" dirty="0">
                          <a:latin typeface="+mj-lt"/>
                        </a:rPr>
                        <a:t>Number of </a:t>
                      </a:r>
                      <a:r>
                        <a:rPr lang="en-US" sz="1400" i="1" dirty="0" err="1">
                          <a:latin typeface="+mj-lt"/>
                        </a:rPr>
                        <a:t>eletromagnetic</a:t>
                      </a:r>
                      <a:r>
                        <a:rPr lang="en-US" sz="1400" i="1" dirty="0">
                          <a:latin typeface="+mj-lt"/>
                        </a:rPr>
                        <a:t> lenses</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69005"/>
                  </a:ext>
                </a:extLst>
              </a:tr>
              <a:tr h="409042">
                <a:tc>
                  <a:txBody>
                    <a:bodyPr/>
                    <a:lstStyle/>
                    <a:p>
                      <a:pPr algn="ctr"/>
                      <a:r>
                        <a:rPr lang="en-US" sz="1400" i="1" dirty="0">
                          <a:latin typeface="+mj-lt"/>
                        </a:rPr>
                        <a:t>Number of corrector</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615874"/>
                  </a:ext>
                </a:extLst>
              </a:tr>
              <a:tr h="409042">
                <a:tc>
                  <a:txBody>
                    <a:bodyPr/>
                    <a:lstStyle/>
                    <a:p>
                      <a:pPr algn="ctr"/>
                      <a:r>
                        <a:rPr lang="en-US" sz="1400" i="1" dirty="0">
                          <a:latin typeface="+mj-lt"/>
                        </a:rPr>
                        <a:t>Internal diameter of the pipes of transport system, mm</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6" name="Picture 2" descr="C:\Users\zauba\Pictures\Saved Pictures\1_5.JPG"/>
          <p:cNvPicPr>
            <a:picLocks noChangeAspect="1" noChangeArrowheads="1"/>
          </p:cNvPicPr>
          <p:nvPr/>
        </p:nvPicPr>
        <p:blipFill>
          <a:blip r:embed="rId3"/>
          <a:srcRect l="8684" t="16561" r="13447"/>
          <a:stretch>
            <a:fillRect/>
          </a:stretch>
        </p:blipFill>
        <p:spPr bwMode="auto">
          <a:xfrm>
            <a:off x="154004" y="1357254"/>
            <a:ext cx="7353701" cy="4432341"/>
          </a:xfrm>
          <a:prstGeom prst="rect">
            <a:avLst/>
          </a:prstGeom>
          <a:noFill/>
        </p:spPr>
      </p:pic>
    </p:spTree>
    <p:extLst>
      <p:ext uri="{BB962C8B-B14F-4D97-AF65-F5344CB8AC3E}">
        <p14:creationId xmlns:p14="http://schemas.microsoft.com/office/powerpoint/2010/main" val="345599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091" y="0"/>
            <a:ext cx="8613909" cy="907084"/>
          </a:xfrm>
        </p:spPr>
        <p:txBody>
          <a:bodyPr/>
          <a:lstStyle/>
          <a:p>
            <a:r>
              <a:rPr lang="en-US" i="1" dirty="0">
                <a:solidFill>
                  <a:schemeClr val="accent1">
                    <a:lumMod val="75000"/>
                  </a:schemeClr>
                </a:solidFill>
              </a:rPr>
              <a:t>Elements of beam transport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11</a:t>
            </a:fld>
            <a:endParaRPr lang="ru-RU"/>
          </a:p>
        </p:txBody>
      </p:sp>
      <p:pic>
        <p:nvPicPr>
          <p:cNvPr id="4" name="Рисунок 3">
            <a:extLst>
              <a:ext uri="{FF2B5EF4-FFF2-40B4-BE49-F238E27FC236}">
                <a16:creationId xmlns:a16="http://schemas.microsoft.com/office/drawing/2014/main" id="{4FCE5159-A59B-4095-83D5-2E2108AC8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37" y="1488914"/>
            <a:ext cx="3160914" cy="3179618"/>
          </a:xfrm>
          <a:prstGeom prst="rect">
            <a:avLst/>
          </a:prstGeom>
        </p:spPr>
      </p:pic>
      <p:pic>
        <p:nvPicPr>
          <p:cNvPr id="6" name="Рисунок 5">
            <a:extLst>
              <a:ext uri="{FF2B5EF4-FFF2-40B4-BE49-F238E27FC236}">
                <a16:creationId xmlns:a16="http://schemas.microsoft.com/office/drawing/2014/main" id="{706800B5-4D4D-4BDF-873F-B9BB9A5BD7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3889" y="1488914"/>
            <a:ext cx="2556164" cy="3266903"/>
          </a:xfrm>
          <a:prstGeom prst="rect">
            <a:avLst/>
          </a:prstGeom>
        </p:spPr>
      </p:pic>
      <p:pic>
        <p:nvPicPr>
          <p:cNvPr id="7" name="Рисунок 6">
            <a:extLst>
              <a:ext uri="{FF2B5EF4-FFF2-40B4-BE49-F238E27FC236}">
                <a16:creationId xmlns:a16="http://schemas.microsoft.com/office/drawing/2014/main" id="{408ECC13-ACC9-456A-B359-1D38BB4061D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934491" y="1694654"/>
            <a:ext cx="3622271" cy="2973878"/>
          </a:xfrm>
          <a:prstGeom prst="rect">
            <a:avLst/>
          </a:prstGeom>
        </p:spPr>
      </p:pic>
      <p:sp>
        <p:nvSpPr>
          <p:cNvPr id="3" name="TextBox 2">
            <a:extLst>
              <a:ext uri="{FF2B5EF4-FFF2-40B4-BE49-F238E27FC236}">
                <a16:creationId xmlns:a16="http://schemas.microsoft.com/office/drawing/2014/main" id="{A5E478FF-F5E9-443D-8777-6ADEE474BB16}"/>
              </a:ext>
            </a:extLst>
          </p:cNvPr>
          <p:cNvSpPr txBox="1"/>
          <p:nvPr/>
        </p:nvSpPr>
        <p:spPr>
          <a:xfrm>
            <a:off x="938604" y="4753971"/>
            <a:ext cx="2326278" cy="369332"/>
          </a:xfrm>
          <a:prstGeom prst="rect">
            <a:avLst/>
          </a:prstGeom>
          <a:noFill/>
        </p:spPr>
        <p:txBody>
          <a:bodyPr wrap="none" rtlCol="0">
            <a:spAutoFit/>
          </a:bodyPr>
          <a:lstStyle/>
          <a:p>
            <a:r>
              <a:rPr lang="en-US" i="1" dirty="0"/>
              <a:t>Electromagnetic lens</a:t>
            </a:r>
            <a:endParaRPr lang="ru-RU" i="1" dirty="0"/>
          </a:p>
        </p:txBody>
      </p:sp>
      <p:sp>
        <p:nvSpPr>
          <p:cNvPr id="9" name="TextBox 8">
            <a:extLst>
              <a:ext uri="{FF2B5EF4-FFF2-40B4-BE49-F238E27FC236}">
                <a16:creationId xmlns:a16="http://schemas.microsoft.com/office/drawing/2014/main" id="{93B57737-C4B5-4D38-9446-38C7043FCA0D}"/>
              </a:ext>
            </a:extLst>
          </p:cNvPr>
          <p:cNvSpPr txBox="1"/>
          <p:nvPr/>
        </p:nvSpPr>
        <p:spPr>
          <a:xfrm>
            <a:off x="5271773" y="4755817"/>
            <a:ext cx="1146468" cy="369332"/>
          </a:xfrm>
          <a:prstGeom prst="rect">
            <a:avLst/>
          </a:prstGeom>
          <a:noFill/>
        </p:spPr>
        <p:txBody>
          <a:bodyPr wrap="none" rtlCol="0">
            <a:spAutoFit/>
          </a:bodyPr>
          <a:lstStyle/>
          <a:p>
            <a:r>
              <a:rPr lang="en-US" i="1" dirty="0"/>
              <a:t>Corrector</a:t>
            </a:r>
            <a:endParaRPr lang="ru-RU" i="1" dirty="0"/>
          </a:p>
        </p:txBody>
      </p:sp>
      <p:sp>
        <p:nvSpPr>
          <p:cNvPr id="10" name="TextBox 9">
            <a:extLst>
              <a:ext uri="{FF2B5EF4-FFF2-40B4-BE49-F238E27FC236}">
                <a16:creationId xmlns:a16="http://schemas.microsoft.com/office/drawing/2014/main" id="{29372AC9-F0B8-44CD-8149-C839850F197D}"/>
              </a:ext>
            </a:extLst>
          </p:cNvPr>
          <p:cNvSpPr txBox="1"/>
          <p:nvPr/>
        </p:nvSpPr>
        <p:spPr>
          <a:xfrm>
            <a:off x="8650108" y="4755817"/>
            <a:ext cx="2698175" cy="369332"/>
          </a:xfrm>
          <a:prstGeom prst="rect">
            <a:avLst/>
          </a:prstGeom>
          <a:noFill/>
        </p:spPr>
        <p:txBody>
          <a:bodyPr wrap="none" rtlCol="0">
            <a:spAutoFit/>
          </a:bodyPr>
          <a:lstStyle/>
          <a:p>
            <a:r>
              <a:rPr lang="en-US" i="1" dirty="0"/>
              <a:t>Switching electromagnet</a:t>
            </a:r>
            <a:endParaRPr lang="ru-RU" i="1" dirty="0"/>
          </a:p>
        </p:txBody>
      </p:sp>
    </p:spTree>
    <p:extLst>
      <p:ext uri="{BB962C8B-B14F-4D97-AF65-F5344CB8AC3E}">
        <p14:creationId xmlns:p14="http://schemas.microsoft.com/office/powerpoint/2010/main" val="119950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164" y="0"/>
            <a:ext cx="8613909" cy="907084"/>
          </a:xfrm>
        </p:spPr>
        <p:txBody>
          <a:bodyPr/>
          <a:lstStyle/>
          <a:p>
            <a:pPr algn="ctr"/>
            <a:r>
              <a:rPr lang="en-US" i="1" dirty="0">
                <a:solidFill>
                  <a:schemeClr val="accent1">
                    <a:lumMod val="75000"/>
                  </a:schemeClr>
                </a:solidFill>
              </a:rPr>
              <a:t>Vacuum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12</a:t>
            </a:fld>
            <a:endParaRPr lang="ru-RU"/>
          </a:p>
        </p:txBody>
      </p:sp>
      <p:graphicFrame>
        <p:nvGraphicFramePr>
          <p:cNvPr id="4" name="Таблица 3">
            <a:extLst>
              <a:ext uri="{FF2B5EF4-FFF2-40B4-BE49-F238E27FC236}">
                <a16:creationId xmlns:a16="http://schemas.microsoft.com/office/drawing/2014/main" id="{D5083F87-F804-4A2D-9F02-0421192580D9}"/>
              </a:ext>
            </a:extLst>
          </p:cNvPr>
          <p:cNvGraphicFramePr>
            <a:graphicFrameLocks noGrp="1"/>
          </p:cNvGraphicFramePr>
          <p:nvPr>
            <p:extLst>
              <p:ext uri="{D42A27DB-BD31-4B8C-83A1-F6EECF244321}">
                <p14:modId xmlns:p14="http://schemas.microsoft.com/office/powerpoint/2010/main" val="4284407183"/>
              </p:ext>
            </p:extLst>
          </p:nvPr>
        </p:nvGraphicFramePr>
        <p:xfrm>
          <a:off x="340961" y="1405531"/>
          <a:ext cx="9274677" cy="3807819"/>
        </p:xfrm>
        <a:graphic>
          <a:graphicData uri="http://schemas.openxmlformats.org/drawingml/2006/table">
            <a:tbl>
              <a:tblPr firstRow="1" bandRow="1">
                <a:tableStyleId>{2D5ABB26-0587-4C30-8999-92F81FD0307C}</a:tableStyleId>
              </a:tblPr>
              <a:tblGrid>
                <a:gridCol w="5923439">
                  <a:extLst>
                    <a:ext uri="{9D8B030D-6E8A-4147-A177-3AD203B41FA5}">
                      <a16:colId xmlns:a16="http://schemas.microsoft.com/office/drawing/2014/main" val="986006377"/>
                    </a:ext>
                  </a:extLst>
                </a:gridCol>
                <a:gridCol w="3351238">
                  <a:extLst>
                    <a:ext uri="{9D8B030D-6E8A-4147-A177-3AD203B41FA5}">
                      <a16:colId xmlns:a16="http://schemas.microsoft.com/office/drawing/2014/main" val="1235044769"/>
                    </a:ext>
                  </a:extLst>
                </a:gridCol>
              </a:tblGrid>
              <a:tr h="388553">
                <a:tc>
                  <a:txBody>
                    <a:bodyPr/>
                    <a:lstStyle/>
                    <a:p>
                      <a:pPr algn="ctr"/>
                      <a:r>
                        <a:rPr lang="en-US" sz="1600" i="1" dirty="0">
                          <a:latin typeface="+mj-lt"/>
                        </a:rPr>
                        <a:t>Cyclotron operating vacuum, torr</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a:latin typeface="+mj-lt"/>
                        </a:rPr>
                        <a:t>5·10</a:t>
                      </a:r>
                      <a:r>
                        <a:rPr lang="ru-RU" sz="1600" i="1" baseline="30000" dirty="0">
                          <a:latin typeface="+mj-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069708"/>
                  </a:ext>
                </a:extLst>
              </a:tr>
              <a:tr h="388553">
                <a:tc>
                  <a:txBody>
                    <a:bodyPr/>
                    <a:lstStyle/>
                    <a:p>
                      <a:pPr algn="ctr"/>
                      <a:r>
                        <a:rPr lang="en-US" sz="1600" i="1" dirty="0">
                          <a:latin typeface="+mj-lt"/>
                        </a:rPr>
                        <a:t>Beam transport system operating vacuum, torr</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kern="1200" dirty="0">
                          <a:solidFill>
                            <a:schemeClr val="tx1"/>
                          </a:solidFill>
                          <a:latin typeface="+mj-lt"/>
                          <a:ea typeface="+mn-ea"/>
                          <a:cs typeface="+mn-cs"/>
                        </a:rPr>
                        <a:t>5·10</a:t>
                      </a:r>
                      <a:r>
                        <a:rPr lang="ru-RU" sz="1600" i="1" kern="1200" baseline="30000" dirty="0">
                          <a:solidFill>
                            <a:schemeClr val="tx1"/>
                          </a:solidFill>
                          <a:latin typeface="+mj-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388553">
                <a:tc>
                  <a:txBody>
                    <a:bodyPr/>
                    <a:lstStyle/>
                    <a:p>
                      <a:pPr algn="ctr"/>
                      <a:r>
                        <a:rPr lang="en-US" sz="1600" i="1" kern="1200" dirty="0" err="1">
                          <a:solidFill>
                            <a:schemeClr val="tx1"/>
                          </a:solidFill>
                          <a:latin typeface="+mj-lt"/>
                          <a:ea typeface="+mn-ea"/>
                          <a:cs typeface="+mn-cs"/>
                        </a:rPr>
                        <a:t>Forevacuum</a:t>
                      </a:r>
                      <a:r>
                        <a:rPr lang="en-US" sz="1600" i="1" kern="1200" dirty="0">
                          <a:solidFill>
                            <a:schemeClr val="tx1"/>
                          </a:solidFill>
                          <a:latin typeface="+mj-lt"/>
                          <a:ea typeface="+mn-ea"/>
                          <a:cs typeface="+mn-cs"/>
                        </a:rPr>
                        <a:t> pumps type</a:t>
                      </a:r>
                      <a:endParaRPr lang="ru-RU" sz="1600" i="1"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latin typeface="+mj-lt"/>
                        </a:rPr>
                        <a:t>Oil-free scroll</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636303"/>
                  </a:ext>
                </a:extLst>
              </a:tr>
              <a:tr h="660540">
                <a:tc>
                  <a:txBody>
                    <a:bodyPr/>
                    <a:lstStyle/>
                    <a:p>
                      <a:pPr algn="ctr"/>
                      <a:r>
                        <a:rPr lang="en-US" sz="1600" i="1" dirty="0">
                          <a:latin typeface="+mj-lt"/>
                        </a:rPr>
                        <a:t>High vacuum cyclotron pumps type</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latin typeface="+mj-lt"/>
                        </a:rPr>
                        <a:t>Cryogenic</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69005"/>
                  </a:ext>
                </a:extLst>
              </a:tr>
              <a:tr h="660540">
                <a:tc>
                  <a:txBody>
                    <a:bodyPr/>
                    <a:lstStyle/>
                    <a:p>
                      <a:pPr algn="ctr"/>
                      <a:r>
                        <a:rPr lang="en-US" sz="1600" i="1" dirty="0">
                          <a:latin typeface="+mj-lt"/>
                        </a:rPr>
                        <a:t>Cyclotron high vacuum pumping speed (for hydrogen), l/s</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a:latin typeface="+mj-lt"/>
                        </a:rPr>
                        <a:t>30 000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32527">
                <a:tc>
                  <a:txBody>
                    <a:bodyPr/>
                    <a:lstStyle/>
                    <a:p>
                      <a:pPr algn="ctr"/>
                      <a:r>
                        <a:rPr lang="en-US" sz="1600" i="1" kern="1200" dirty="0">
                          <a:solidFill>
                            <a:schemeClr val="tx1"/>
                          </a:solidFill>
                          <a:latin typeface="+mn-lt"/>
                          <a:ea typeface="+mn-ea"/>
                          <a:cs typeface="+mn-cs"/>
                        </a:rPr>
                        <a:t>High vacuum beam transport system pumps type</a:t>
                      </a:r>
                      <a:endParaRPr lang="ru-RU" sz="16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latin typeface="+mj-lt"/>
                        </a:rPr>
                        <a:t>Diffusion stream-oil with cryogenic trap</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7514520"/>
                  </a:ext>
                </a:extLst>
              </a:tr>
              <a:tr h="388553">
                <a:tc>
                  <a:txBody>
                    <a:bodyPr/>
                    <a:lstStyle/>
                    <a:p>
                      <a:pPr algn="ctr"/>
                      <a:r>
                        <a:rPr lang="en-US" sz="1600" i="1" dirty="0">
                          <a:latin typeface="+mj-lt"/>
                        </a:rPr>
                        <a:t>Type of vale and gate control</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latin typeface="+mj-lt"/>
                        </a:rPr>
                        <a:t>Pneumatic</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42" name="Picture 2" descr="ÐÐ°ÐºÑÑÐ¼Ð½ÑÐµ Ð½Ð°ÑÐ¾ÑÑ GVT"/>
          <p:cNvPicPr>
            <a:picLocks noChangeAspect="1" noChangeArrowheads="1"/>
          </p:cNvPicPr>
          <p:nvPr/>
        </p:nvPicPr>
        <p:blipFill>
          <a:blip r:embed="rId3"/>
          <a:srcRect l="17956" t="16558" r="21568" b="18680"/>
          <a:stretch>
            <a:fillRect/>
          </a:stretch>
        </p:blipFill>
        <p:spPr bwMode="auto">
          <a:xfrm>
            <a:off x="9905999" y="1600198"/>
            <a:ext cx="1382486" cy="1480457"/>
          </a:xfrm>
          <a:prstGeom prst="rect">
            <a:avLst/>
          </a:prstGeom>
          <a:noFill/>
        </p:spPr>
      </p:pic>
      <p:pic>
        <p:nvPicPr>
          <p:cNvPr id="10244" name="Picture 4" descr="https://img.promportal.su/foto/good_fotos/35/350599/nvdm_160_foto_largest.jpg"/>
          <p:cNvPicPr>
            <a:picLocks noChangeAspect="1" noChangeArrowheads="1"/>
          </p:cNvPicPr>
          <p:nvPr/>
        </p:nvPicPr>
        <p:blipFill>
          <a:blip r:embed="rId4" cstate="print"/>
          <a:srcRect/>
          <a:stretch>
            <a:fillRect/>
          </a:stretch>
        </p:blipFill>
        <p:spPr bwMode="auto">
          <a:xfrm>
            <a:off x="9767662" y="3632385"/>
            <a:ext cx="1749424" cy="1753320"/>
          </a:xfrm>
          <a:prstGeom prst="rect">
            <a:avLst/>
          </a:prstGeom>
          <a:noFill/>
        </p:spPr>
      </p:pic>
    </p:spTree>
    <p:extLst>
      <p:ext uri="{BB962C8B-B14F-4D97-AF65-F5344CB8AC3E}">
        <p14:creationId xmlns:p14="http://schemas.microsoft.com/office/powerpoint/2010/main" val="25086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310" y="0"/>
            <a:ext cx="8613909" cy="907084"/>
          </a:xfrm>
        </p:spPr>
        <p:txBody>
          <a:bodyPr/>
          <a:lstStyle/>
          <a:p>
            <a:pPr algn="ctr"/>
            <a:r>
              <a:rPr lang="en-US" i="1" dirty="0">
                <a:solidFill>
                  <a:schemeClr val="accent1">
                    <a:lumMod val="75000"/>
                  </a:schemeClr>
                </a:solidFill>
              </a:rPr>
              <a:t>Water cooling </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13</a:t>
            </a:fld>
            <a:endParaRPr lang="ru-RU"/>
          </a:p>
        </p:txBody>
      </p:sp>
      <p:pic>
        <p:nvPicPr>
          <p:cNvPr id="4" name="Рисунок 3">
            <a:extLst>
              <a:ext uri="{FF2B5EF4-FFF2-40B4-BE49-F238E27FC236}">
                <a16:creationId xmlns:a16="http://schemas.microsoft.com/office/drawing/2014/main" id="{D06F8CC0-EEAC-4EFC-8022-AA793DB265ED}"/>
              </a:ext>
            </a:extLst>
          </p:cNvPr>
          <p:cNvPicPr>
            <a:picLocks noChangeAspect="1"/>
          </p:cNvPicPr>
          <p:nvPr/>
        </p:nvPicPr>
        <p:blipFill rotWithShape="1">
          <a:blip r:embed="rId3">
            <a:extLst>
              <a:ext uri="{28A0092B-C50C-407E-A947-70E740481C1C}">
                <a14:useLocalDpi xmlns:a14="http://schemas.microsoft.com/office/drawing/2010/main" val="0"/>
              </a:ext>
            </a:extLst>
          </a:blip>
          <a:srcRect l="35298" t="5042" r="29440" b="1991"/>
          <a:stretch/>
        </p:blipFill>
        <p:spPr>
          <a:xfrm>
            <a:off x="272955" y="721834"/>
            <a:ext cx="3539319" cy="5249015"/>
          </a:xfrm>
          <a:prstGeom prst="rect">
            <a:avLst/>
          </a:prstGeom>
        </p:spPr>
      </p:pic>
      <p:sp>
        <p:nvSpPr>
          <p:cNvPr id="6" name="TextBox 5">
            <a:extLst>
              <a:ext uri="{FF2B5EF4-FFF2-40B4-BE49-F238E27FC236}">
                <a16:creationId xmlns:a16="http://schemas.microsoft.com/office/drawing/2014/main" id="{5932CFF8-06EB-488A-A905-0D9579AD443F}"/>
              </a:ext>
            </a:extLst>
          </p:cNvPr>
          <p:cNvSpPr txBox="1"/>
          <p:nvPr/>
        </p:nvSpPr>
        <p:spPr>
          <a:xfrm>
            <a:off x="999182" y="5932227"/>
            <a:ext cx="2449004" cy="307777"/>
          </a:xfrm>
          <a:prstGeom prst="rect">
            <a:avLst/>
          </a:prstGeom>
          <a:noFill/>
        </p:spPr>
        <p:txBody>
          <a:bodyPr wrap="none" rtlCol="0">
            <a:spAutoFit/>
          </a:bodyPr>
          <a:lstStyle/>
          <a:p>
            <a:r>
              <a:rPr lang="ru-RU" sz="1400" dirty="0"/>
              <a:t>Блок водяного охлаждения</a:t>
            </a:r>
          </a:p>
        </p:txBody>
      </p:sp>
      <p:graphicFrame>
        <p:nvGraphicFramePr>
          <p:cNvPr id="7" name="Таблица 6">
            <a:extLst>
              <a:ext uri="{FF2B5EF4-FFF2-40B4-BE49-F238E27FC236}">
                <a16:creationId xmlns:a16="http://schemas.microsoft.com/office/drawing/2014/main" id="{F1A16D88-DFA2-46DC-974E-FA5CD5193018}"/>
              </a:ext>
            </a:extLst>
          </p:cNvPr>
          <p:cNvGraphicFramePr>
            <a:graphicFrameLocks noGrp="1"/>
          </p:cNvGraphicFramePr>
          <p:nvPr>
            <p:extLst>
              <p:ext uri="{D42A27DB-BD31-4B8C-83A1-F6EECF244321}">
                <p14:modId xmlns:p14="http://schemas.microsoft.com/office/powerpoint/2010/main" val="544726599"/>
              </p:ext>
            </p:extLst>
          </p:nvPr>
        </p:nvGraphicFramePr>
        <p:xfrm>
          <a:off x="4177181" y="1726706"/>
          <a:ext cx="7369628" cy="2103120"/>
        </p:xfrm>
        <a:graphic>
          <a:graphicData uri="http://schemas.openxmlformats.org/drawingml/2006/table">
            <a:tbl>
              <a:tblPr firstRow="1" bandRow="1">
                <a:tableStyleId>{2D5ABB26-0587-4C30-8999-92F81FD0307C}</a:tableStyleId>
              </a:tblPr>
              <a:tblGrid>
                <a:gridCol w="5477897">
                  <a:extLst>
                    <a:ext uri="{9D8B030D-6E8A-4147-A177-3AD203B41FA5}">
                      <a16:colId xmlns:a16="http://schemas.microsoft.com/office/drawing/2014/main" val="986006377"/>
                    </a:ext>
                  </a:extLst>
                </a:gridCol>
                <a:gridCol w="1891731">
                  <a:extLst>
                    <a:ext uri="{9D8B030D-6E8A-4147-A177-3AD203B41FA5}">
                      <a16:colId xmlns:a16="http://schemas.microsoft.com/office/drawing/2014/main" val="1235044769"/>
                    </a:ext>
                  </a:extLst>
                </a:gridCol>
              </a:tblGrid>
              <a:tr h="178595">
                <a:tc>
                  <a:txBody>
                    <a:bodyPr/>
                    <a:lstStyle/>
                    <a:p>
                      <a:pPr algn="ctr"/>
                      <a:r>
                        <a:rPr lang="en-US" sz="1800" i="1" dirty="0">
                          <a:latin typeface="+mj-lt"/>
                        </a:rPr>
                        <a:t>Number of </a:t>
                      </a:r>
                      <a:r>
                        <a:rPr lang="en-US" sz="1800" i="1" dirty="0" err="1">
                          <a:latin typeface="+mj-lt"/>
                        </a:rPr>
                        <a:t>coolingcircuits</a:t>
                      </a:r>
                      <a:endParaRPr lang="ru-RU" sz="1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i="1" dirty="0">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069708"/>
                  </a:ext>
                </a:extLst>
              </a:tr>
              <a:tr h="178595">
                <a:tc>
                  <a:txBody>
                    <a:bodyPr/>
                    <a:lstStyle/>
                    <a:p>
                      <a:pPr algn="ctr"/>
                      <a:r>
                        <a:rPr lang="en-US" sz="1800" i="1" dirty="0">
                          <a:latin typeface="+mj-lt"/>
                        </a:rPr>
                        <a:t>Coolant of external circuit</a:t>
                      </a:r>
                      <a:endParaRPr lang="ru-RU" sz="1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i="1" dirty="0">
                          <a:latin typeface="+mj-lt"/>
                        </a:rPr>
                        <a:t>Water</a:t>
                      </a:r>
                      <a:endParaRPr lang="ru-RU" sz="1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178595">
                <a:tc>
                  <a:txBody>
                    <a:bodyPr/>
                    <a:lstStyle/>
                    <a:p>
                      <a:pPr algn="ctr"/>
                      <a:r>
                        <a:rPr lang="en-US" sz="1800" i="1" kern="1200" dirty="0">
                          <a:solidFill>
                            <a:schemeClr val="tx1"/>
                          </a:solidFill>
                          <a:latin typeface="+mn-lt"/>
                          <a:ea typeface="+mn-ea"/>
                          <a:cs typeface="+mn-cs"/>
                        </a:rPr>
                        <a:t>Coolant of internal circuit</a:t>
                      </a:r>
                      <a:endParaRPr lang="ru-RU" sz="18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i="1" dirty="0">
                          <a:latin typeface="+mj-lt"/>
                        </a:rPr>
                        <a:t>Distillate</a:t>
                      </a:r>
                      <a:endParaRPr lang="ru-RU" sz="1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636303"/>
                  </a:ext>
                </a:extLst>
              </a:tr>
              <a:tr h="178595">
                <a:tc>
                  <a:txBody>
                    <a:bodyPr/>
                    <a:lstStyle/>
                    <a:p>
                      <a:pPr algn="ctr"/>
                      <a:r>
                        <a:rPr lang="en-US" sz="1800" i="1" dirty="0">
                          <a:latin typeface="+mj-lt"/>
                        </a:rPr>
                        <a:t>Temperature of coolant in internal circuit</a:t>
                      </a:r>
                      <a:r>
                        <a:rPr lang="ru-RU" sz="1800" i="1" dirty="0">
                          <a:latin typeface="+mj-lt"/>
                        </a:rPr>
                        <a:t>, ⁰С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i="1" dirty="0">
                          <a:latin typeface="+mj-lt"/>
                        </a:rPr>
                        <a:t>15-20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69005"/>
                  </a:ext>
                </a:extLst>
              </a:tr>
              <a:tr h="178595">
                <a:tc>
                  <a:txBody>
                    <a:bodyPr/>
                    <a:lstStyle/>
                    <a:p>
                      <a:pPr algn="ctr"/>
                      <a:r>
                        <a:rPr lang="en-US" sz="1800" i="1" dirty="0">
                          <a:latin typeface="+mj-lt"/>
                        </a:rPr>
                        <a:t>The amount of heat removed by the cooling system, kW</a:t>
                      </a:r>
                      <a:endParaRPr lang="ru-RU" sz="1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i="1" dirty="0">
                          <a:latin typeface="+mj-lt"/>
                        </a:rPr>
                        <a:t>About </a:t>
                      </a:r>
                      <a:r>
                        <a:rPr lang="ru-RU" sz="1800" i="1" dirty="0">
                          <a:latin typeface="+mj-lt"/>
                        </a:rPr>
                        <a:t>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934476"/>
                  </a:ext>
                </a:extLst>
              </a:tr>
            </a:tbl>
          </a:graphicData>
        </a:graphic>
      </p:graphicFrame>
    </p:spTree>
    <p:extLst>
      <p:ext uri="{BB962C8B-B14F-4D97-AF65-F5344CB8AC3E}">
        <p14:creationId xmlns:p14="http://schemas.microsoft.com/office/powerpoint/2010/main" val="61210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262" y="0"/>
            <a:ext cx="8613909" cy="907084"/>
          </a:xfrm>
        </p:spPr>
        <p:txBody>
          <a:bodyPr/>
          <a:lstStyle/>
          <a:p>
            <a:pPr algn="ctr"/>
            <a:r>
              <a:rPr lang="en-US" i="1" dirty="0">
                <a:solidFill>
                  <a:schemeClr val="accent1">
                    <a:lumMod val="75000"/>
                  </a:schemeClr>
                </a:solidFill>
              </a:rPr>
              <a:t>Automatic control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14</a:t>
            </a:fld>
            <a:endParaRPr lang="ru-RU"/>
          </a:p>
        </p:txBody>
      </p:sp>
      <p:pic>
        <p:nvPicPr>
          <p:cNvPr id="4" name="Рисунок 3">
            <a:extLst>
              <a:ext uri="{FF2B5EF4-FFF2-40B4-BE49-F238E27FC236}">
                <a16:creationId xmlns:a16="http://schemas.microsoft.com/office/drawing/2014/main" id="{E00FC59D-AD4F-4CF4-A70E-2D190055933B}"/>
              </a:ext>
            </a:extLst>
          </p:cNvPr>
          <p:cNvPicPr>
            <a:picLocks noChangeAspect="1"/>
          </p:cNvPicPr>
          <p:nvPr/>
        </p:nvPicPr>
        <p:blipFill rotWithShape="1">
          <a:blip r:embed="rId3">
            <a:extLst>
              <a:ext uri="{28A0092B-C50C-407E-A947-70E740481C1C}">
                <a14:useLocalDpi xmlns:a14="http://schemas.microsoft.com/office/drawing/2010/main" val="0"/>
              </a:ext>
            </a:extLst>
          </a:blip>
          <a:srcRect l="42911" t="2320" r="34291" b="1991"/>
          <a:stretch/>
        </p:blipFill>
        <p:spPr>
          <a:xfrm>
            <a:off x="1597274" y="960865"/>
            <a:ext cx="2056263" cy="4854563"/>
          </a:xfrm>
          <a:prstGeom prst="rect">
            <a:avLst/>
          </a:prstGeom>
        </p:spPr>
      </p:pic>
      <p:sp>
        <p:nvSpPr>
          <p:cNvPr id="6" name="TextBox 5">
            <a:extLst>
              <a:ext uri="{FF2B5EF4-FFF2-40B4-BE49-F238E27FC236}">
                <a16:creationId xmlns:a16="http://schemas.microsoft.com/office/drawing/2014/main" id="{45E02BDF-96C0-4AF8-A782-67C264A9EF8A}"/>
              </a:ext>
            </a:extLst>
          </p:cNvPr>
          <p:cNvSpPr txBox="1"/>
          <p:nvPr/>
        </p:nvSpPr>
        <p:spPr>
          <a:xfrm>
            <a:off x="1667450" y="5869209"/>
            <a:ext cx="1915909" cy="307777"/>
          </a:xfrm>
          <a:prstGeom prst="rect">
            <a:avLst/>
          </a:prstGeom>
          <a:noFill/>
        </p:spPr>
        <p:txBody>
          <a:bodyPr wrap="none" rtlCol="0">
            <a:spAutoFit/>
          </a:bodyPr>
          <a:lstStyle/>
          <a:p>
            <a:r>
              <a:rPr lang="en-US" sz="1400" dirty="0"/>
              <a:t>Cyclotron control rack</a:t>
            </a:r>
            <a:endParaRPr lang="ru-RU" sz="1400" dirty="0"/>
          </a:p>
        </p:txBody>
      </p:sp>
      <p:sp>
        <p:nvSpPr>
          <p:cNvPr id="7" name="TextBox 6"/>
          <p:cNvSpPr txBox="1"/>
          <p:nvPr/>
        </p:nvSpPr>
        <p:spPr>
          <a:xfrm>
            <a:off x="3907971" y="1992085"/>
            <a:ext cx="7663543" cy="1754326"/>
          </a:xfrm>
          <a:prstGeom prst="rect">
            <a:avLst/>
          </a:prstGeom>
          <a:noFill/>
        </p:spPr>
        <p:txBody>
          <a:bodyPr wrap="square" rtlCol="0">
            <a:spAutoFit/>
          </a:bodyPr>
          <a:lstStyle/>
          <a:p>
            <a:pPr>
              <a:buFont typeface="Arial" pitchFamily="34" charset="0"/>
              <a:buChar char="―"/>
            </a:pPr>
            <a:r>
              <a:rPr lang="ru-RU" i="1" dirty="0"/>
              <a:t> </a:t>
            </a:r>
            <a:r>
              <a:rPr lang="en-US" i="1" dirty="0"/>
              <a:t>automatic control of all cyclotron systems</a:t>
            </a:r>
            <a:r>
              <a:rPr lang="ru-RU" i="1" dirty="0"/>
              <a:t>;</a:t>
            </a:r>
          </a:p>
          <a:p>
            <a:pPr>
              <a:buFont typeface="Arial" pitchFamily="34" charset="0"/>
              <a:buChar char="―"/>
            </a:pPr>
            <a:r>
              <a:rPr lang="ru-RU" i="1" dirty="0"/>
              <a:t> </a:t>
            </a:r>
            <a:r>
              <a:rPr lang="en-US" i="1" dirty="0"/>
              <a:t>the ability to control the vacuum system and cyclotron devices in manual mode</a:t>
            </a:r>
            <a:r>
              <a:rPr lang="ru-RU" i="1" dirty="0"/>
              <a:t>;</a:t>
            </a:r>
          </a:p>
          <a:p>
            <a:pPr>
              <a:buFont typeface="Arial" pitchFamily="34" charset="0"/>
              <a:buChar char="―"/>
            </a:pPr>
            <a:r>
              <a:rPr lang="ru-RU" i="1" dirty="0"/>
              <a:t> </a:t>
            </a:r>
            <a:r>
              <a:rPr lang="en-US" i="1" dirty="0"/>
              <a:t>system of interlock and alarms</a:t>
            </a:r>
            <a:r>
              <a:rPr lang="ru-RU" i="1" dirty="0"/>
              <a:t>;</a:t>
            </a:r>
          </a:p>
          <a:p>
            <a:pPr>
              <a:buFont typeface="Arial" pitchFamily="34" charset="0"/>
              <a:buChar char="―"/>
            </a:pPr>
            <a:r>
              <a:rPr lang="ru-RU" i="1" dirty="0"/>
              <a:t> </a:t>
            </a:r>
            <a:r>
              <a:rPr lang="en-US" i="1" dirty="0"/>
              <a:t>recording and storage cyclotron operating parameters</a:t>
            </a:r>
            <a:r>
              <a:rPr lang="ru-RU" i="1" dirty="0"/>
              <a:t>;</a:t>
            </a:r>
          </a:p>
          <a:p>
            <a:pPr>
              <a:buFont typeface="Arial" pitchFamily="34" charset="0"/>
              <a:buChar char="―"/>
            </a:pPr>
            <a:r>
              <a:rPr lang="ru-RU" i="1" dirty="0"/>
              <a:t> </a:t>
            </a:r>
            <a:r>
              <a:rPr lang="en-US" i="1" dirty="0"/>
              <a:t>possibility of remote access to the cyclotron control system</a:t>
            </a:r>
            <a:r>
              <a:rPr lang="ru-RU" i="1" dirty="0"/>
              <a:t>.</a:t>
            </a:r>
          </a:p>
        </p:txBody>
      </p:sp>
    </p:spTree>
    <p:extLst>
      <p:ext uri="{BB962C8B-B14F-4D97-AF65-F5344CB8AC3E}">
        <p14:creationId xmlns:p14="http://schemas.microsoft.com/office/powerpoint/2010/main" val="348978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804" y="415542"/>
            <a:ext cx="8613909" cy="907084"/>
          </a:xfrm>
        </p:spPr>
        <p:txBody>
          <a:bodyPr>
            <a:normAutofit/>
          </a:bodyPr>
          <a:lstStyle/>
          <a:p>
            <a:pPr algn="ctr"/>
            <a:r>
              <a:rPr lang="en-US" sz="3200" i="1" dirty="0">
                <a:solidFill>
                  <a:schemeClr val="accent1">
                    <a:lumMod val="75000"/>
                  </a:schemeClr>
                </a:solidFill>
              </a:rPr>
              <a:t>In conclusion</a:t>
            </a:r>
            <a:endParaRPr lang="ru-RU" sz="3200"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15</a:t>
            </a:fld>
            <a:endParaRPr lang="ru-RU"/>
          </a:p>
        </p:txBody>
      </p:sp>
      <p:sp>
        <p:nvSpPr>
          <p:cNvPr id="4" name="TextBox 3"/>
          <p:cNvSpPr txBox="1"/>
          <p:nvPr/>
        </p:nvSpPr>
        <p:spPr>
          <a:xfrm>
            <a:off x="1021743" y="1546554"/>
            <a:ext cx="10122010" cy="2092881"/>
          </a:xfrm>
          <a:prstGeom prst="rect">
            <a:avLst/>
          </a:prstGeom>
          <a:noFill/>
        </p:spPr>
        <p:txBody>
          <a:bodyPr wrap="square" rtlCol="0">
            <a:spAutoFit/>
          </a:bodyPr>
          <a:lstStyle/>
          <a:p>
            <a:pPr algn="just">
              <a:spcAft>
                <a:spcPts val="1200"/>
              </a:spcAft>
              <a:buFont typeface="Arial" pitchFamily="34" charset="0"/>
              <a:buChar char="―"/>
            </a:pPr>
            <a:r>
              <a:rPr lang="ru-RU" sz="2000" dirty="0">
                <a:solidFill>
                  <a:schemeClr val="accent1">
                    <a:lumMod val="75000"/>
                  </a:schemeClr>
                </a:solidFill>
              </a:rPr>
              <a:t> </a:t>
            </a:r>
            <a:r>
              <a:rPr lang="en-US" sz="2000" i="1" dirty="0">
                <a:solidFill>
                  <a:schemeClr val="accent1">
                    <a:lumMod val="75000"/>
                  </a:schemeClr>
                </a:solidFill>
              </a:rPr>
              <a:t>creation of a facility with such parameters in terms of proton beam intensity and energy regulation in a wide range is being implemented for the first time and will create unique opportunities for research</a:t>
            </a:r>
            <a:r>
              <a:rPr lang="ru-RU" sz="2000" i="1" dirty="0">
                <a:solidFill>
                  <a:schemeClr val="accent1">
                    <a:lumMod val="75000"/>
                  </a:schemeClr>
                </a:solidFill>
              </a:rPr>
              <a:t>;</a:t>
            </a:r>
          </a:p>
          <a:p>
            <a:pPr algn="just">
              <a:spcAft>
                <a:spcPts val="1200"/>
              </a:spcAft>
              <a:buFont typeface="Arial" pitchFamily="34" charset="0"/>
              <a:buChar char="―"/>
            </a:pPr>
            <a:r>
              <a:rPr lang="ru-RU" sz="2000" i="1" dirty="0">
                <a:solidFill>
                  <a:schemeClr val="accent1">
                    <a:lumMod val="75000"/>
                  </a:schemeClr>
                </a:solidFill>
              </a:rPr>
              <a:t> </a:t>
            </a:r>
            <a:r>
              <a:rPr lang="en-US" sz="2000" i="1" dirty="0">
                <a:solidFill>
                  <a:schemeClr val="accent1">
                    <a:lumMod val="75000"/>
                  </a:schemeClr>
                </a:solidFill>
              </a:rPr>
              <a:t>it is worth noting the technical solution that implements the acceleration of two types of particles, this will reduce the beam loss during extraction and narrow the range of regulation of the magnetic field and RF system</a:t>
            </a:r>
            <a:r>
              <a:rPr lang="ru-RU" sz="2000" i="1" dirty="0">
                <a:solidFill>
                  <a:schemeClr val="accent1">
                    <a:lumMod val="75000"/>
                  </a:schemeClr>
                </a:solidFill>
              </a:rPr>
              <a:t>;</a:t>
            </a:r>
          </a:p>
        </p:txBody>
      </p:sp>
    </p:spTree>
    <p:extLst>
      <p:ext uri="{BB962C8B-B14F-4D97-AF65-F5344CB8AC3E}">
        <p14:creationId xmlns:p14="http://schemas.microsoft.com/office/powerpoint/2010/main" val="331834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Thank you for your attention</a:t>
            </a:r>
            <a:endParaRPr lang="ru-RU" dirty="0"/>
          </a:p>
        </p:txBody>
      </p:sp>
      <p:sp>
        <p:nvSpPr>
          <p:cNvPr id="3" name="Подзаголовок 2"/>
          <p:cNvSpPr>
            <a:spLocks noGrp="1"/>
          </p:cNvSpPr>
          <p:nvPr>
            <p:ph type="subTitle" idx="1"/>
          </p:nvPr>
        </p:nvSpPr>
        <p:spPr/>
        <p:txBody>
          <a:bodyPr>
            <a:normAutofit lnSpcReduction="10000"/>
          </a:bodyPr>
          <a:lstStyle/>
          <a:p>
            <a:r>
              <a:rPr lang="en-US" dirty="0"/>
              <a:t>Smirnov Kirill</a:t>
            </a:r>
            <a:endParaRPr lang="ru-RU" dirty="0"/>
          </a:p>
        </p:txBody>
      </p:sp>
      <p:sp>
        <p:nvSpPr>
          <p:cNvPr id="4" name="Текст 3"/>
          <p:cNvSpPr>
            <a:spLocks noGrp="1"/>
          </p:cNvSpPr>
          <p:nvPr>
            <p:ph type="body" sz="quarter" idx="11"/>
          </p:nvPr>
        </p:nvSpPr>
        <p:spPr/>
        <p:txBody>
          <a:bodyPr/>
          <a:lstStyle/>
          <a:p>
            <a:r>
              <a:rPr lang="en-US" dirty="0"/>
              <a:t>Chief project engineer, JSC “NIIEFA”</a:t>
            </a:r>
            <a:endParaRPr lang="ru-RU" dirty="0"/>
          </a:p>
        </p:txBody>
      </p:sp>
      <p:sp>
        <p:nvSpPr>
          <p:cNvPr id="5" name="Текст 4"/>
          <p:cNvSpPr>
            <a:spLocks noGrp="1"/>
          </p:cNvSpPr>
          <p:nvPr>
            <p:ph type="body" sz="quarter" idx="12"/>
          </p:nvPr>
        </p:nvSpPr>
        <p:spPr/>
        <p:txBody>
          <a:bodyPr/>
          <a:lstStyle/>
          <a:p>
            <a:endParaRPr lang="ru-RU"/>
          </a:p>
        </p:txBody>
      </p:sp>
      <p:sp>
        <p:nvSpPr>
          <p:cNvPr id="6" name="Текст 5"/>
          <p:cNvSpPr>
            <a:spLocks noGrp="1"/>
          </p:cNvSpPr>
          <p:nvPr>
            <p:ph type="body" sz="quarter" idx="13"/>
          </p:nvPr>
        </p:nvSpPr>
        <p:spPr/>
        <p:txBody>
          <a:bodyPr/>
          <a:lstStyle/>
          <a:p>
            <a:endParaRPr lang="ru-RU"/>
          </a:p>
        </p:txBody>
      </p:sp>
      <p:sp>
        <p:nvSpPr>
          <p:cNvPr id="8" name="Номер слайда 7"/>
          <p:cNvSpPr>
            <a:spLocks noGrp="1"/>
          </p:cNvSpPr>
          <p:nvPr>
            <p:ph type="sldNum" sz="quarter" idx="4"/>
          </p:nvPr>
        </p:nvSpPr>
        <p:spPr/>
        <p:txBody>
          <a:bodyPr/>
          <a:lstStyle/>
          <a:p>
            <a:fld id="{15F0A729-3F28-4ECB-8B85-A664232F1674}" type="slidenum">
              <a:rPr lang="ru-RU" smtClean="0"/>
              <a:pPr/>
              <a:t>16</a:t>
            </a:fld>
            <a:endParaRPr lang="ru-RU" dirty="0"/>
          </a:p>
        </p:txBody>
      </p:sp>
    </p:spTree>
    <p:extLst>
      <p:ext uri="{BB962C8B-B14F-4D97-AF65-F5344CB8AC3E}">
        <p14:creationId xmlns:p14="http://schemas.microsoft.com/office/powerpoint/2010/main" val="368359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74" y="321616"/>
            <a:ext cx="8613909" cy="907084"/>
          </a:xfrm>
        </p:spPr>
        <p:txBody>
          <a:bodyPr/>
          <a:lstStyle/>
          <a:p>
            <a:pPr algn="ctr"/>
            <a:r>
              <a:rPr lang="en-US" i="1" dirty="0">
                <a:solidFill>
                  <a:schemeClr val="accent1">
                    <a:lumMod val="75000"/>
                  </a:schemeClr>
                </a:solidFill>
              </a:rPr>
              <a:t>Basic requirements of the technical task</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2</a:t>
            </a:fld>
            <a:endParaRPr lang="ru-RU"/>
          </a:p>
        </p:txBody>
      </p:sp>
      <p:graphicFrame>
        <p:nvGraphicFramePr>
          <p:cNvPr id="4" name="Таблица 3">
            <a:extLst>
              <a:ext uri="{FF2B5EF4-FFF2-40B4-BE49-F238E27FC236}">
                <a16:creationId xmlns:a16="http://schemas.microsoft.com/office/drawing/2014/main" id="{D4EFAB7D-1E6C-4C66-8113-60C70DF9B166}"/>
              </a:ext>
            </a:extLst>
          </p:cNvPr>
          <p:cNvGraphicFramePr>
            <a:graphicFrameLocks noGrp="1"/>
          </p:cNvGraphicFramePr>
          <p:nvPr>
            <p:extLst>
              <p:ext uri="{D42A27DB-BD31-4B8C-83A1-F6EECF244321}">
                <p14:modId xmlns:p14="http://schemas.microsoft.com/office/powerpoint/2010/main" val="355241279"/>
              </p:ext>
            </p:extLst>
          </p:nvPr>
        </p:nvGraphicFramePr>
        <p:xfrm>
          <a:off x="481054" y="1587234"/>
          <a:ext cx="11119899" cy="2651760"/>
        </p:xfrm>
        <a:graphic>
          <a:graphicData uri="http://schemas.openxmlformats.org/drawingml/2006/table">
            <a:tbl>
              <a:tblPr firstRow="1" bandRow="1">
                <a:tableStyleId>{2D5ABB26-0587-4C30-8999-92F81FD0307C}</a:tableStyleId>
              </a:tblPr>
              <a:tblGrid>
                <a:gridCol w="4691678">
                  <a:extLst>
                    <a:ext uri="{9D8B030D-6E8A-4147-A177-3AD203B41FA5}">
                      <a16:colId xmlns:a16="http://schemas.microsoft.com/office/drawing/2014/main" val="986006377"/>
                    </a:ext>
                  </a:extLst>
                </a:gridCol>
                <a:gridCol w="3344221">
                  <a:extLst>
                    <a:ext uri="{9D8B030D-6E8A-4147-A177-3AD203B41FA5}">
                      <a16:colId xmlns:a16="http://schemas.microsoft.com/office/drawing/2014/main" val="1235044769"/>
                    </a:ext>
                  </a:extLst>
                </a:gridCol>
                <a:gridCol w="3084000">
                  <a:extLst>
                    <a:ext uri="{9D8B030D-6E8A-4147-A177-3AD203B41FA5}">
                      <a16:colId xmlns:a16="http://schemas.microsoft.com/office/drawing/2014/main" val="3719564367"/>
                    </a:ext>
                  </a:extLst>
                </a:gridCol>
              </a:tblGrid>
              <a:tr h="178595">
                <a:tc>
                  <a:txBody>
                    <a:bodyPr/>
                    <a:lstStyle/>
                    <a:p>
                      <a:pPr algn="ctr"/>
                      <a:endParaRPr lang="ru-RU" sz="14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dirty="0">
                          <a:latin typeface="+mn-lt"/>
                        </a:rPr>
                        <a:t>Technical task</a:t>
                      </a:r>
                      <a:endParaRPr lang="ru-RU" sz="1400" b="1"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rPr>
                        <a:t>Final project</a:t>
                      </a:r>
                      <a:endParaRPr lang="ru-RU" sz="1400" b="1"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598927"/>
                  </a:ext>
                </a:extLst>
              </a:tr>
              <a:tr h="178595">
                <a:tc>
                  <a:txBody>
                    <a:bodyPr/>
                    <a:lstStyle/>
                    <a:p>
                      <a:pPr algn="ctr"/>
                      <a:r>
                        <a:rPr lang="en-US" sz="1400" i="1" kern="1200" dirty="0">
                          <a:solidFill>
                            <a:schemeClr val="tx1"/>
                          </a:solidFill>
                          <a:latin typeface="+mn-lt"/>
                          <a:ea typeface="+mn-ea"/>
                          <a:cs typeface="+mn-cs"/>
                        </a:rPr>
                        <a:t>Type of accelerated parts</a:t>
                      </a:r>
                      <a:endParaRPr lang="ru-RU" sz="14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n-lt"/>
                        </a:rPr>
                        <a:t>Protons</a:t>
                      </a:r>
                      <a:endParaRPr lang="ru-RU" sz="14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latin typeface="+mn-lt"/>
                        </a:rPr>
                        <a:t>Protons and </a:t>
                      </a:r>
                      <a:r>
                        <a:rPr lang="ru-RU" sz="1400" i="1" dirty="0">
                          <a:latin typeface="+mn-lt"/>
                        </a:rPr>
                        <a:t>Н</a:t>
                      </a:r>
                      <a:r>
                        <a:rPr lang="ru-RU" sz="1400" i="1" baseline="30000" dirty="0">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178595">
                <a:tc>
                  <a:txBody>
                    <a:bodyPr/>
                    <a:lstStyle/>
                    <a:p>
                      <a:pPr algn="ctr"/>
                      <a:r>
                        <a:rPr lang="en-US" sz="1400" i="1" dirty="0">
                          <a:latin typeface="+mn-lt"/>
                        </a:rPr>
                        <a:t>Beam energy</a:t>
                      </a:r>
                      <a:r>
                        <a:rPr lang="ru-RU" sz="1400" i="1" dirty="0">
                          <a:latin typeface="+mn-lt"/>
                        </a:rPr>
                        <a:t>, МэВ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n-lt"/>
                        </a:rPr>
                        <a:t>30, 50 </a:t>
                      </a:r>
                      <a:r>
                        <a:rPr lang="en-US" sz="1400" i="1" dirty="0">
                          <a:latin typeface="+mn-lt"/>
                        </a:rPr>
                        <a:t>MeV</a:t>
                      </a:r>
                      <a:r>
                        <a:rPr lang="ru-RU" sz="1400" i="1" dirty="0">
                          <a:latin typeface="+mn-lt"/>
                        </a:rPr>
                        <a:t> – </a:t>
                      </a:r>
                      <a:r>
                        <a:rPr lang="en-US" sz="1400" i="1" dirty="0">
                          <a:latin typeface="+mn-lt"/>
                        </a:rPr>
                        <a:t>discrete values</a:t>
                      </a:r>
                      <a:endParaRPr lang="ru-RU" sz="1400" i="1" dirty="0">
                        <a:latin typeface="+mn-lt"/>
                      </a:endParaRPr>
                    </a:p>
                    <a:p>
                      <a:pPr algn="ctr"/>
                      <a:r>
                        <a:rPr lang="ru-RU" sz="1400" i="1" dirty="0">
                          <a:latin typeface="+mn-lt"/>
                        </a:rPr>
                        <a:t>70-250 МэВ – </a:t>
                      </a:r>
                      <a:r>
                        <a:rPr lang="en-US" sz="1400" i="1" dirty="0">
                          <a:latin typeface="+mn-lt"/>
                        </a:rPr>
                        <a:t>smooth regulation</a:t>
                      </a:r>
                      <a:endParaRPr lang="ru-RU" sz="14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i="1" dirty="0">
                          <a:latin typeface="+mn-lt"/>
                        </a:rPr>
                        <a:t>30-250 МэВ – </a:t>
                      </a:r>
                      <a:r>
                        <a:rPr lang="en-US" sz="1400" i="1" dirty="0">
                          <a:latin typeface="+mn-lt"/>
                        </a:rPr>
                        <a:t>smooth regulation</a:t>
                      </a:r>
                      <a:endParaRPr lang="ru-RU" sz="1400" i="1" dirty="0">
                        <a:latin typeface="+mn-lt"/>
                      </a:endParaRPr>
                    </a:p>
                    <a:p>
                      <a:pPr algn="ctr"/>
                      <a:endParaRPr lang="ru-RU" sz="14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214171"/>
                  </a:ext>
                </a:extLst>
              </a:tr>
              <a:tr h="178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Accelerated beam current</a:t>
                      </a:r>
                      <a:r>
                        <a:rPr lang="ru-RU" sz="1400" i="1" kern="1200" dirty="0">
                          <a:solidFill>
                            <a:schemeClr val="tx1"/>
                          </a:solidFill>
                          <a:latin typeface="+mn-lt"/>
                          <a:ea typeface="+mn-ea"/>
                          <a:cs typeface="+mn-cs"/>
                        </a:rPr>
                        <a:t>, </a:t>
                      </a:r>
                      <a:r>
                        <a:rPr lang="en-US" sz="1400" i="1" kern="1200" dirty="0" err="1">
                          <a:solidFill>
                            <a:schemeClr val="tx1"/>
                          </a:solidFill>
                          <a:latin typeface="+mn-lt"/>
                          <a:ea typeface="+mn-ea"/>
                          <a:cs typeface="+mn-cs"/>
                        </a:rPr>
                        <a:t>uA</a:t>
                      </a:r>
                      <a:endParaRPr lang="ru-RU" sz="14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i="1" baseline="0" dirty="0">
                          <a:latin typeface="+mn-lt"/>
                        </a:rPr>
                        <a:t>0,05 - 5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i="1" baseline="0" dirty="0">
                          <a:latin typeface="+mn-lt"/>
                        </a:rPr>
                        <a:t>0,05 - 5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935355"/>
                  </a:ext>
                </a:extLst>
              </a:tr>
              <a:tr h="178595">
                <a:tc>
                  <a:txBody>
                    <a:bodyPr/>
                    <a:lstStyle/>
                    <a:p>
                      <a:pPr algn="ctr"/>
                      <a:r>
                        <a:rPr lang="en-US" sz="1400" i="1" dirty="0">
                          <a:latin typeface="+mn-lt"/>
                        </a:rPr>
                        <a:t>Accelerator operating mode</a:t>
                      </a:r>
                      <a:endParaRPr lang="ru-RU" sz="14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n-lt"/>
                        </a:rPr>
                        <a:t>Pulse and continuous</a:t>
                      </a:r>
                      <a:endParaRPr lang="ru-RU" sz="1400" i="1" baseline="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n-lt"/>
                        </a:rPr>
                        <a:t>Pulse and continuous</a:t>
                      </a:r>
                      <a:endParaRPr lang="ru-RU" sz="1400" i="1" baseline="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029855"/>
                  </a:ext>
                </a:extLst>
              </a:tr>
              <a:tr h="178595">
                <a:tc>
                  <a:txBody>
                    <a:bodyPr/>
                    <a:lstStyle/>
                    <a:p>
                      <a:pPr algn="ctr"/>
                      <a:r>
                        <a:rPr lang="en-US" sz="1400" i="1" dirty="0">
                          <a:latin typeface="+mn-lt"/>
                        </a:rPr>
                        <a:t>Number of beams of the transport system</a:t>
                      </a:r>
                      <a:endParaRPr lang="ru-RU" sz="14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baseline="0" dirty="0">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baseline="0" dirty="0">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842798"/>
                  </a:ext>
                </a:extLst>
              </a:tr>
              <a:tr h="178595">
                <a:tc>
                  <a:txBody>
                    <a:bodyPr/>
                    <a:lstStyle/>
                    <a:p>
                      <a:pPr algn="ctr"/>
                      <a:r>
                        <a:rPr lang="en-US" sz="1400" i="1" dirty="0">
                          <a:latin typeface="+mn-lt"/>
                        </a:rPr>
                        <a:t>Lifting system of the upper half yoke</a:t>
                      </a:r>
                      <a:endParaRPr lang="ru-RU" sz="14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baseline="0" dirty="0">
                          <a:latin typeface="+mn-lt"/>
                        </a:rPr>
                        <a:t>Presence</a:t>
                      </a:r>
                      <a:endParaRPr lang="ru-RU" sz="1400" i="1" baseline="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baseline="0" dirty="0">
                          <a:latin typeface="+mn-lt"/>
                        </a:rPr>
                        <a:t>Presence</a:t>
                      </a:r>
                      <a:endParaRPr lang="ru-RU" sz="1400" i="1" baseline="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954539"/>
                  </a:ext>
                </a:extLst>
              </a:tr>
              <a:tr h="178595">
                <a:tc>
                  <a:txBody>
                    <a:bodyPr/>
                    <a:lstStyle/>
                    <a:p>
                      <a:pPr algn="ctr"/>
                      <a:r>
                        <a:rPr lang="en-US" sz="1400" i="1" dirty="0">
                          <a:latin typeface="+mn-lt"/>
                        </a:rPr>
                        <a:t>Magnetic system</a:t>
                      </a:r>
                      <a:endParaRPr lang="ru-RU" sz="14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baseline="0" dirty="0">
                          <a:latin typeface="+mn-lt"/>
                        </a:rPr>
                        <a:t>“Warm”</a:t>
                      </a:r>
                      <a:endParaRPr lang="ru-RU" sz="1400" i="1" baseline="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baseline="0" dirty="0">
                          <a:latin typeface="+mn-lt"/>
                        </a:rPr>
                        <a:t>“Warm”</a:t>
                      </a:r>
                      <a:endParaRPr lang="ru-RU" sz="1400" i="1" baseline="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0364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872" y="0"/>
            <a:ext cx="8613909" cy="907084"/>
          </a:xfrm>
        </p:spPr>
        <p:txBody>
          <a:bodyPr/>
          <a:lstStyle/>
          <a:p>
            <a:pPr algn="ctr"/>
            <a:r>
              <a:rPr lang="en-US" i="1" dirty="0">
                <a:solidFill>
                  <a:schemeClr val="accent1">
                    <a:lumMod val="75000"/>
                  </a:schemeClr>
                </a:solidFill>
              </a:rPr>
              <a:t>Accelerators for proton therapy</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3</a:t>
            </a:fld>
            <a:endParaRPr lang="ru-RU"/>
          </a:p>
        </p:txBody>
      </p:sp>
      <p:graphicFrame>
        <p:nvGraphicFramePr>
          <p:cNvPr id="6" name="Таблица 5">
            <a:extLst>
              <a:ext uri="{FF2B5EF4-FFF2-40B4-BE49-F238E27FC236}">
                <a16:creationId xmlns:a16="http://schemas.microsoft.com/office/drawing/2014/main" id="{28C4FAE5-327F-4F66-955D-C602B3D2E90E}"/>
              </a:ext>
            </a:extLst>
          </p:cNvPr>
          <p:cNvGraphicFramePr>
            <a:graphicFrameLocks noGrp="1"/>
          </p:cNvGraphicFramePr>
          <p:nvPr>
            <p:extLst>
              <p:ext uri="{D42A27DB-BD31-4B8C-83A1-F6EECF244321}">
                <p14:modId xmlns:p14="http://schemas.microsoft.com/office/powerpoint/2010/main" val="616088698"/>
              </p:ext>
            </p:extLst>
          </p:nvPr>
        </p:nvGraphicFramePr>
        <p:xfrm>
          <a:off x="814347" y="4449554"/>
          <a:ext cx="7781014" cy="1524000"/>
        </p:xfrm>
        <a:graphic>
          <a:graphicData uri="http://schemas.openxmlformats.org/drawingml/2006/table">
            <a:tbl>
              <a:tblPr firstRow="1" bandRow="1">
                <a:tableStyleId>{2D5ABB26-0587-4C30-8999-92F81FD0307C}</a:tableStyleId>
              </a:tblPr>
              <a:tblGrid>
                <a:gridCol w="2331220">
                  <a:extLst>
                    <a:ext uri="{9D8B030D-6E8A-4147-A177-3AD203B41FA5}">
                      <a16:colId xmlns:a16="http://schemas.microsoft.com/office/drawing/2014/main" val="986006377"/>
                    </a:ext>
                  </a:extLst>
                </a:gridCol>
                <a:gridCol w="2890842">
                  <a:extLst>
                    <a:ext uri="{9D8B030D-6E8A-4147-A177-3AD203B41FA5}">
                      <a16:colId xmlns:a16="http://schemas.microsoft.com/office/drawing/2014/main" val="1235044769"/>
                    </a:ext>
                  </a:extLst>
                </a:gridCol>
                <a:gridCol w="2558952">
                  <a:extLst>
                    <a:ext uri="{9D8B030D-6E8A-4147-A177-3AD203B41FA5}">
                      <a16:colId xmlns:a16="http://schemas.microsoft.com/office/drawing/2014/main" val="135302688"/>
                    </a:ext>
                  </a:extLst>
                </a:gridCol>
              </a:tblGrid>
              <a:tr h="178595">
                <a:tc>
                  <a:txBody>
                    <a:bodyPr/>
                    <a:lstStyle/>
                    <a:p>
                      <a:pPr algn="ctr"/>
                      <a:r>
                        <a:rPr lang="en-US" sz="1400" i="1" kern="1200" dirty="0">
                          <a:solidFill>
                            <a:schemeClr val="tx1"/>
                          </a:solidFill>
                          <a:latin typeface="+mn-lt"/>
                          <a:ea typeface="+mn-ea"/>
                          <a:cs typeface="+mn-cs"/>
                        </a:rPr>
                        <a:t>Varian</a:t>
                      </a:r>
                      <a:r>
                        <a:rPr lang="ru-RU" sz="1400" i="1" kern="1200" dirty="0">
                          <a:solidFill>
                            <a:schemeClr val="tx1"/>
                          </a:solidFill>
                          <a:latin typeface="+mn-lt"/>
                          <a:ea typeface="+mn-ea"/>
                          <a:cs typeface="+mn-cs"/>
                        </a:rPr>
                        <a:t> </a:t>
                      </a:r>
                      <a:r>
                        <a:rPr lang="en-US" sz="1400" i="1" kern="1200" dirty="0" err="1">
                          <a:solidFill>
                            <a:schemeClr val="tx1"/>
                          </a:solidFill>
                          <a:latin typeface="+mn-lt"/>
                          <a:ea typeface="+mn-ea"/>
                          <a:cs typeface="+mn-cs"/>
                        </a:rPr>
                        <a:t>ProBeam</a:t>
                      </a:r>
                      <a:endParaRPr lang="ru-RU" sz="14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dirty="0">
                          <a:latin typeface="+mj-lt"/>
                        </a:rPr>
                        <a:t>Model</a:t>
                      </a:r>
                      <a:endParaRPr lang="ru-RU" sz="1400" b="1"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IBA C235</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178595">
                <a:tc>
                  <a:txBody>
                    <a:bodyPr/>
                    <a:lstStyle/>
                    <a:p>
                      <a:pPr algn="ctr"/>
                      <a:r>
                        <a:rPr lang="en-US" sz="1400" i="1" dirty="0">
                          <a:latin typeface="+mj-lt"/>
                        </a:rPr>
                        <a:t>250</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dirty="0">
                          <a:latin typeface="+mj-lt"/>
                        </a:rPr>
                        <a:t>Energy of protons</a:t>
                      </a:r>
                      <a:r>
                        <a:rPr lang="ru-RU" sz="1400" b="1" i="1" dirty="0">
                          <a:latin typeface="+mj-lt"/>
                        </a:rPr>
                        <a:t>, </a:t>
                      </a:r>
                      <a:r>
                        <a:rPr lang="en-US" sz="1400" b="1" i="1" dirty="0">
                          <a:latin typeface="+mj-lt"/>
                        </a:rPr>
                        <a:t>MeV</a:t>
                      </a:r>
                      <a:endParaRPr lang="ru-RU" sz="1400" b="1"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235</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214171"/>
                  </a:ext>
                </a:extLst>
              </a:tr>
              <a:tr h="178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4</a:t>
                      </a:r>
                      <a:endParaRPr lang="ru-RU" sz="14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baseline="0" dirty="0">
                          <a:latin typeface="+mj-lt"/>
                        </a:rPr>
                        <a:t>Induction</a:t>
                      </a:r>
                      <a:r>
                        <a:rPr lang="ru-RU" sz="1400" b="1" i="1" baseline="0" dirty="0">
                          <a:latin typeface="+mj-lt"/>
                        </a:rPr>
                        <a:t>, 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1" baseline="0" dirty="0">
                          <a:latin typeface="+mj-lt"/>
                        </a:rPr>
                        <a:t>2,1</a:t>
                      </a:r>
                      <a:endParaRPr lang="ru-RU" sz="1400" b="0" i="1" baseline="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935355"/>
                  </a:ext>
                </a:extLst>
              </a:tr>
              <a:tr h="178595">
                <a:tc>
                  <a:txBody>
                    <a:bodyPr/>
                    <a:lstStyle/>
                    <a:p>
                      <a:pPr algn="ctr"/>
                      <a:r>
                        <a:rPr lang="en-US" sz="1400" i="1" dirty="0">
                          <a:latin typeface="+mj-lt"/>
                        </a:rPr>
                        <a:t>90</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baseline="0" dirty="0">
                          <a:latin typeface="+mj-lt"/>
                        </a:rPr>
                        <a:t>Magnet weight</a:t>
                      </a:r>
                      <a:r>
                        <a:rPr lang="ru-RU" sz="1400" b="1" i="1" baseline="0" dirty="0">
                          <a:latin typeface="+mj-lt"/>
                        </a:rPr>
                        <a:t>, </a:t>
                      </a:r>
                      <a:r>
                        <a:rPr lang="en-US" sz="1400" b="1" i="1" baseline="0" dirty="0">
                          <a:latin typeface="+mj-lt"/>
                        </a:rPr>
                        <a:t>t</a:t>
                      </a:r>
                      <a:endParaRPr lang="ru-RU" sz="1400" b="1" i="1" baseline="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baseline="0" dirty="0">
                          <a:latin typeface="+mj-lt"/>
                        </a:rPr>
                        <a:t>200</a:t>
                      </a:r>
                      <a:endParaRPr lang="ru-RU" sz="1400" i="1" baseline="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029855"/>
                  </a:ext>
                </a:extLst>
              </a:tr>
              <a:tr h="178595">
                <a:tc>
                  <a:txBody>
                    <a:bodyPr/>
                    <a:lstStyle/>
                    <a:p>
                      <a:pPr algn="ctr"/>
                      <a:r>
                        <a:rPr lang="en-US" sz="1400" i="1" dirty="0">
                          <a:latin typeface="+mj-lt"/>
                        </a:rPr>
                        <a:t>3,1</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baseline="0" dirty="0">
                          <a:latin typeface="+mj-lt"/>
                        </a:rPr>
                        <a:t>Magnet diameter</a:t>
                      </a:r>
                      <a:r>
                        <a:rPr lang="ru-RU" sz="1400" b="1" i="1" baseline="0" dirty="0">
                          <a:latin typeface="+mj-lt"/>
                        </a:rPr>
                        <a:t>, </a:t>
                      </a:r>
                      <a:r>
                        <a:rPr lang="en-US" sz="1400" b="1" i="1" baseline="0" dirty="0">
                          <a:latin typeface="+mj-lt"/>
                        </a:rPr>
                        <a:t>m</a:t>
                      </a:r>
                      <a:endParaRPr lang="ru-RU" sz="1400" b="1" i="1" baseline="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baseline="0" dirty="0">
                          <a:latin typeface="+mj-lt"/>
                        </a:rPr>
                        <a:t>4,3</a:t>
                      </a:r>
                      <a:endParaRPr lang="ru-RU" sz="1400" i="1" baseline="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842798"/>
                  </a:ext>
                </a:extLst>
              </a:tr>
            </a:tbl>
          </a:graphicData>
        </a:graphic>
      </p:graphicFrame>
      <p:pic>
        <p:nvPicPr>
          <p:cNvPr id="1026" name="Picture 2" descr="C:\Users\smirnov.kirill\Pictures\конференция\50.2.jpg"/>
          <p:cNvPicPr>
            <a:picLocks noChangeAspect="1" noChangeArrowheads="1"/>
          </p:cNvPicPr>
          <p:nvPr/>
        </p:nvPicPr>
        <p:blipFill>
          <a:blip r:embed="rId3" cstate="print"/>
          <a:srcRect/>
          <a:stretch>
            <a:fillRect/>
          </a:stretch>
        </p:blipFill>
        <p:spPr bwMode="auto">
          <a:xfrm>
            <a:off x="4070222" y="1097867"/>
            <a:ext cx="3672639" cy="3026255"/>
          </a:xfrm>
          <a:prstGeom prst="rect">
            <a:avLst/>
          </a:prstGeom>
          <a:noFill/>
        </p:spPr>
      </p:pic>
      <p:pic>
        <p:nvPicPr>
          <p:cNvPr id="1027" name="Picture 3" descr="C:\Users\smirnov.kirill\Pictures\конференция\A-ProBeam-cyclotron-on-its-way-into-the-test-cell.png"/>
          <p:cNvPicPr>
            <a:picLocks noChangeAspect="1" noChangeArrowheads="1"/>
          </p:cNvPicPr>
          <p:nvPr/>
        </p:nvPicPr>
        <p:blipFill>
          <a:blip r:embed="rId4" cstate="print"/>
          <a:srcRect/>
          <a:stretch>
            <a:fillRect/>
          </a:stretch>
        </p:blipFill>
        <p:spPr bwMode="auto">
          <a:xfrm>
            <a:off x="1018674" y="661482"/>
            <a:ext cx="2695073" cy="3636210"/>
          </a:xfrm>
          <a:prstGeom prst="rect">
            <a:avLst/>
          </a:prstGeom>
          <a:noFill/>
        </p:spPr>
      </p:pic>
      <p:sp>
        <p:nvSpPr>
          <p:cNvPr id="3" name="TextBox 2">
            <a:extLst>
              <a:ext uri="{FF2B5EF4-FFF2-40B4-BE49-F238E27FC236}">
                <a16:creationId xmlns:a16="http://schemas.microsoft.com/office/drawing/2014/main" id="{A30646A3-FDA9-43D2-936E-8EAACEA66E50}"/>
              </a:ext>
            </a:extLst>
          </p:cNvPr>
          <p:cNvSpPr txBox="1"/>
          <p:nvPr/>
        </p:nvSpPr>
        <p:spPr>
          <a:xfrm>
            <a:off x="8034108" y="1806366"/>
            <a:ext cx="4011267" cy="1169551"/>
          </a:xfrm>
          <a:prstGeom prst="rect">
            <a:avLst/>
          </a:prstGeom>
          <a:noFill/>
        </p:spPr>
        <p:txBody>
          <a:bodyPr wrap="square" rtlCol="0">
            <a:spAutoFit/>
          </a:bodyPr>
          <a:lstStyle/>
          <a:p>
            <a:r>
              <a:rPr lang="ru-RU" sz="1400" i="1" dirty="0">
                <a:solidFill>
                  <a:schemeClr val="accent6">
                    <a:lumMod val="75000"/>
                  </a:schemeClr>
                </a:solidFill>
              </a:rPr>
              <a:t>+ </a:t>
            </a:r>
            <a:r>
              <a:rPr lang="en-US" sz="1400" i="1" dirty="0">
                <a:solidFill>
                  <a:schemeClr val="accent6">
                    <a:lumMod val="75000"/>
                  </a:schemeClr>
                </a:solidFill>
              </a:rPr>
              <a:t>small size</a:t>
            </a:r>
            <a:endParaRPr lang="ru-RU" sz="1400" i="1" dirty="0">
              <a:solidFill>
                <a:schemeClr val="accent6">
                  <a:lumMod val="75000"/>
                </a:schemeClr>
              </a:solidFill>
            </a:endParaRPr>
          </a:p>
          <a:p>
            <a:r>
              <a:rPr lang="ru-RU" sz="1400" i="1" dirty="0">
                <a:solidFill>
                  <a:schemeClr val="accent6">
                    <a:lumMod val="75000"/>
                  </a:schemeClr>
                </a:solidFill>
              </a:rPr>
              <a:t>+ </a:t>
            </a:r>
            <a:r>
              <a:rPr lang="en-US" sz="1400" i="1" dirty="0">
                <a:solidFill>
                  <a:schemeClr val="accent6">
                    <a:lumMod val="75000"/>
                  </a:schemeClr>
                </a:solidFill>
              </a:rPr>
              <a:t>relative simplicity of design</a:t>
            </a:r>
            <a:endParaRPr lang="ru-RU" sz="1400" i="1" dirty="0">
              <a:solidFill>
                <a:schemeClr val="accent6">
                  <a:lumMod val="75000"/>
                </a:schemeClr>
              </a:solidFill>
            </a:endParaRPr>
          </a:p>
          <a:p>
            <a:endParaRPr lang="ru-RU" sz="1400" i="1" dirty="0"/>
          </a:p>
          <a:p>
            <a:r>
              <a:rPr lang="ru-RU" sz="1400" i="1" dirty="0">
                <a:solidFill>
                  <a:srgbClr val="FF0000"/>
                </a:solidFill>
              </a:rPr>
              <a:t>- </a:t>
            </a:r>
            <a:r>
              <a:rPr lang="en-US" sz="1400" i="1" dirty="0">
                <a:solidFill>
                  <a:srgbClr val="FF0000"/>
                </a:solidFill>
              </a:rPr>
              <a:t>l</a:t>
            </a:r>
            <a:r>
              <a:rPr lang="en-US" sz="1400" b="1" i="1" dirty="0">
                <a:solidFill>
                  <a:srgbClr val="FF0000"/>
                </a:solidFill>
              </a:rPr>
              <a:t>ow intensity of accelerated current</a:t>
            </a:r>
            <a:endParaRPr lang="ru-RU" sz="1400" b="1" i="1" dirty="0">
              <a:solidFill>
                <a:srgbClr val="FF0000"/>
              </a:solidFill>
            </a:endParaRPr>
          </a:p>
          <a:p>
            <a:r>
              <a:rPr lang="ru-RU" sz="1400" b="1" i="1" dirty="0">
                <a:solidFill>
                  <a:srgbClr val="FF0000"/>
                </a:solidFill>
              </a:rPr>
              <a:t>- </a:t>
            </a:r>
            <a:r>
              <a:rPr lang="en-US" sz="1400" b="1" i="1" dirty="0">
                <a:solidFill>
                  <a:srgbClr val="FF0000"/>
                </a:solidFill>
              </a:rPr>
              <a:t>no energy regulation</a:t>
            </a:r>
            <a:endParaRPr lang="ru-RU" sz="1400" b="1" i="1" dirty="0">
              <a:solidFill>
                <a:srgbClr val="FF0000"/>
              </a:solidFill>
            </a:endParaRPr>
          </a:p>
        </p:txBody>
      </p:sp>
    </p:spTree>
    <p:extLst>
      <p:ext uri="{BB962C8B-B14F-4D97-AF65-F5344CB8AC3E}">
        <p14:creationId xmlns:p14="http://schemas.microsoft.com/office/powerpoint/2010/main" val="398743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148" y="343686"/>
            <a:ext cx="8613909" cy="907084"/>
          </a:xfrm>
        </p:spPr>
        <p:txBody>
          <a:bodyPr/>
          <a:lstStyle/>
          <a:p>
            <a:r>
              <a:rPr lang="en-US" i="1" dirty="0">
                <a:solidFill>
                  <a:schemeClr val="accent1">
                    <a:lumMod val="75000"/>
                  </a:schemeClr>
                </a:solidFill>
              </a:rPr>
              <a:t>Cyclotron in</a:t>
            </a:r>
            <a:r>
              <a:rPr lang="ru-RU" i="1" dirty="0">
                <a:solidFill>
                  <a:schemeClr val="accent1">
                    <a:lumMod val="75000"/>
                  </a:schemeClr>
                </a:solidFill>
              </a:rPr>
              <a:t> </a:t>
            </a:r>
            <a:r>
              <a:rPr lang="en-US" i="1" dirty="0" err="1">
                <a:solidFill>
                  <a:schemeClr val="accent1">
                    <a:lumMod val="75000"/>
                  </a:schemeClr>
                </a:solidFill>
              </a:rPr>
              <a:t>Triumf</a:t>
            </a:r>
            <a:r>
              <a:rPr lang="en-US" i="1" dirty="0">
                <a:solidFill>
                  <a:schemeClr val="accent1">
                    <a:lumMod val="75000"/>
                  </a:schemeClr>
                </a:solidFill>
              </a:rPr>
              <a:t> laboratory</a:t>
            </a:r>
            <a:r>
              <a:rPr lang="ru-RU" i="1" dirty="0">
                <a:solidFill>
                  <a:schemeClr val="accent1">
                    <a:lumMod val="75000"/>
                  </a:schemeClr>
                </a:solidFill>
              </a:rPr>
              <a:t>, </a:t>
            </a:r>
            <a:r>
              <a:rPr lang="en-US" i="1" dirty="0" err="1">
                <a:solidFill>
                  <a:schemeClr val="accent1">
                    <a:lumMod val="75000"/>
                  </a:schemeClr>
                </a:solidFill>
              </a:rPr>
              <a:t>Vancouer</a:t>
            </a:r>
            <a:r>
              <a:rPr lang="en-US" i="1" dirty="0">
                <a:solidFill>
                  <a:schemeClr val="accent1">
                    <a:lumMod val="75000"/>
                  </a:schemeClr>
                </a:solidFill>
              </a:rPr>
              <a:t>, Canada</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4</a:t>
            </a:fld>
            <a:endParaRPr lang="ru-RU"/>
          </a:p>
        </p:txBody>
      </p:sp>
      <p:graphicFrame>
        <p:nvGraphicFramePr>
          <p:cNvPr id="6" name="Таблица 5">
            <a:extLst>
              <a:ext uri="{FF2B5EF4-FFF2-40B4-BE49-F238E27FC236}">
                <a16:creationId xmlns:a16="http://schemas.microsoft.com/office/drawing/2014/main" id="{28C4FAE5-327F-4F66-955D-C602B3D2E90E}"/>
              </a:ext>
            </a:extLst>
          </p:cNvPr>
          <p:cNvGraphicFramePr>
            <a:graphicFrameLocks noGrp="1"/>
          </p:cNvGraphicFramePr>
          <p:nvPr>
            <p:extLst>
              <p:ext uri="{D42A27DB-BD31-4B8C-83A1-F6EECF244321}">
                <p14:modId xmlns:p14="http://schemas.microsoft.com/office/powerpoint/2010/main" val="3814157237"/>
              </p:ext>
            </p:extLst>
          </p:nvPr>
        </p:nvGraphicFramePr>
        <p:xfrm>
          <a:off x="2326892" y="5193949"/>
          <a:ext cx="5614284" cy="914400"/>
        </p:xfrm>
        <a:graphic>
          <a:graphicData uri="http://schemas.openxmlformats.org/drawingml/2006/table">
            <a:tbl>
              <a:tblPr firstRow="1" bandRow="1">
                <a:tableStyleId>{2D5ABB26-0587-4C30-8999-92F81FD0307C}</a:tableStyleId>
              </a:tblPr>
              <a:tblGrid>
                <a:gridCol w="3399845">
                  <a:extLst>
                    <a:ext uri="{9D8B030D-6E8A-4147-A177-3AD203B41FA5}">
                      <a16:colId xmlns:a16="http://schemas.microsoft.com/office/drawing/2014/main" val="986006377"/>
                    </a:ext>
                  </a:extLst>
                </a:gridCol>
                <a:gridCol w="2214439">
                  <a:extLst>
                    <a:ext uri="{9D8B030D-6E8A-4147-A177-3AD203B41FA5}">
                      <a16:colId xmlns:a16="http://schemas.microsoft.com/office/drawing/2014/main" val="1235044769"/>
                    </a:ext>
                  </a:extLst>
                </a:gridCol>
              </a:tblGrid>
              <a:tr h="178595">
                <a:tc>
                  <a:txBody>
                    <a:bodyPr/>
                    <a:lstStyle/>
                    <a:p>
                      <a:pPr algn="ctr"/>
                      <a:r>
                        <a:rPr lang="en-US" sz="1400" i="1" kern="1200" dirty="0">
                          <a:solidFill>
                            <a:schemeClr val="tx1"/>
                          </a:solidFill>
                          <a:latin typeface="+mn-lt"/>
                          <a:ea typeface="+mn-ea"/>
                          <a:cs typeface="+mn-cs"/>
                        </a:rPr>
                        <a:t>Type of accelerated parts</a:t>
                      </a:r>
                      <a:endParaRPr lang="ru-RU" sz="1400"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1" dirty="0">
                          <a:latin typeface="+mj-lt"/>
                        </a:rPr>
                        <a:t>H</a:t>
                      </a:r>
                      <a:r>
                        <a:rPr lang="en-US" sz="1400" b="0" i="1" baseline="30000" dirty="0">
                          <a:latin typeface="+mj-lt"/>
                        </a:rPr>
                        <a:t>-</a:t>
                      </a:r>
                      <a:endParaRPr lang="ru-RU" sz="1400" b="0" i="1" baseline="30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178595">
                <a:tc>
                  <a:txBody>
                    <a:bodyPr/>
                    <a:lstStyle/>
                    <a:p>
                      <a:pPr algn="ctr"/>
                      <a:r>
                        <a:rPr lang="en-US" sz="1400" b="0" i="1" dirty="0">
                          <a:latin typeface="+mj-lt"/>
                        </a:rPr>
                        <a:t>Energy, MeV</a:t>
                      </a:r>
                      <a:endParaRPr lang="ru-RU" sz="1400" b="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i="1" dirty="0">
                          <a:latin typeface="+mj-lt"/>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214171"/>
                  </a:ext>
                </a:extLst>
              </a:tr>
              <a:tr h="178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latin typeface="+mj-lt"/>
                          <a:ea typeface="+mn-ea"/>
                          <a:cs typeface="+mn-cs"/>
                        </a:rPr>
                        <a:t>Pole diameter</a:t>
                      </a:r>
                      <a:r>
                        <a:rPr lang="ru-RU" sz="1400" b="0" i="1" kern="1200" dirty="0">
                          <a:solidFill>
                            <a:schemeClr val="tx1"/>
                          </a:solidFill>
                          <a:latin typeface="+mj-lt"/>
                          <a:ea typeface="+mn-ea"/>
                          <a:cs typeface="+mn-cs"/>
                        </a:rPr>
                        <a:t>, </a:t>
                      </a:r>
                      <a:r>
                        <a:rPr lang="en-US" sz="1400" b="0" i="1" kern="1200" dirty="0">
                          <a:solidFill>
                            <a:schemeClr val="tx1"/>
                          </a:solidFill>
                          <a:latin typeface="+mj-lt"/>
                          <a:ea typeface="+mn-ea"/>
                          <a:cs typeface="+mn-cs"/>
                        </a:rPr>
                        <a:t>m</a:t>
                      </a:r>
                      <a:endParaRPr lang="ru-RU" sz="1400" b="0" i="1"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i="1" baseline="0" dirty="0">
                          <a:latin typeface="+mj-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935355"/>
                  </a:ext>
                </a:extLst>
              </a:tr>
            </a:tbl>
          </a:graphicData>
        </a:graphic>
      </p:graphicFrame>
      <p:sp>
        <p:nvSpPr>
          <p:cNvPr id="2052" name="AutoShape 4" descr="https://cerncourier.com/wp-content/uploads/2018/04/CC-May18-triumf-image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s://cerncourier.com/wp-content/uploads/2018/04/CC-May18-triumf-image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https://cerncourier.com/wp-content/uploads/2018/04/CC-May18-triumf-image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7" name="Picture 9" descr="C:\Users\smirnov.kirill\Pictures\конференция\CC-May18-triumf-image1 (1).jpg"/>
          <p:cNvPicPr>
            <a:picLocks noChangeAspect="1" noChangeArrowheads="1"/>
          </p:cNvPicPr>
          <p:nvPr/>
        </p:nvPicPr>
        <p:blipFill>
          <a:blip r:embed="rId3" cstate="print"/>
          <a:srcRect/>
          <a:stretch>
            <a:fillRect/>
          </a:stretch>
        </p:blipFill>
        <p:spPr bwMode="auto">
          <a:xfrm>
            <a:off x="753979" y="1398315"/>
            <a:ext cx="4588042" cy="3481996"/>
          </a:xfrm>
          <a:prstGeom prst="rect">
            <a:avLst/>
          </a:prstGeom>
          <a:noFill/>
        </p:spPr>
      </p:pic>
      <p:pic>
        <p:nvPicPr>
          <p:cNvPr id="2058" name="Picture 10" descr="C:\Users\smirnov.kirill\Pictures\конференция\Cyclotron_credit-Stu-Shepherd_big.jpg"/>
          <p:cNvPicPr>
            <a:picLocks noChangeAspect="1" noChangeArrowheads="1"/>
          </p:cNvPicPr>
          <p:nvPr/>
        </p:nvPicPr>
        <p:blipFill>
          <a:blip r:embed="rId4" cstate="print"/>
          <a:srcRect/>
          <a:stretch>
            <a:fillRect/>
          </a:stretch>
        </p:blipFill>
        <p:spPr bwMode="auto">
          <a:xfrm>
            <a:off x="5544052" y="1667042"/>
            <a:ext cx="6278980" cy="3181350"/>
          </a:xfrm>
          <a:prstGeom prst="rect">
            <a:avLst/>
          </a:prstGeom>
          <a:noFill/>
        </p:spPr>
      </p:pic>
      <p:sp>
        <p:nvSpPr>
          <p:cNvPr id="3" name="TextBox 2">
            <a:extLst>
              <a:ext uri="{FF2B5EF4-FFF2-40B4-BE49-F238E27FC236}">
                <a16:creationId xmlns:a16="http://schemas.microsoft.com/office/drawing/2014/main" id="{66A0BAA5-F3E9-4D3A-AE1C-C33B190DD37D}"/>
              </a:ext>
            </a:extLst>
          </p:cNvPr>
          <p:cNvSpPr txBox="1"/>
          <p:nvPr/>
        </p:nvSpPr>
        <p:spPr>
          <a:xfrm>
            <a:off x="2107095" y="4838208"/>
            <a:ext cx="1726755" cy="307777"/>
          </a:xfrm>
          <a:prstGeom prst="rect">
            <a:avLst/>
          </a:prstGeom>
          <a:noFill/>
        </p:spPr>
        <p:txBody>
          <a:bodyPr wrap="none" rtlCol="0">
            <a:spAutoFit/>
          </a:bodyPr>
          <a:lstStyle/>
          <a:p>
            <a:r>
              <a:rPr lang="en-US" sz="1400" i="1" dirty="0"/>
              <a:t>pole tip of cyclotron</a:t>
            </a:r>
            <a:endParaRPr lang="ru-RU" sz="1400" i="1" dirty="0"/>
          </a:p>
        </p:txBody>
      </p:sp>
      <p:sp>
        <p:nvSpPr>
          <p:cNvPr id="11" name="TextBox 10">
            <a:extLst>
              <a:ext uri="{FF2B5EF4-FFF2-40B4-BE49-F238E27FC236}">
                <a16:creationId xmlns:a16="http://schemas.microsoft.com/office/drawing/2014/main" id="{DE97E042-B3E0-47AC-B6BB-DBD7E72F1D1D}"/>
              </a:ext>
            </a:extLst>
          </p:cNvPr>
          <p:cNvSpPr txBox="1"/>
          <p:nvPr/>
        </p:nvSpPr>
        <p:spPr>
          <a:xfrm>
            <a:off x="7126064" y="4838209"/>
            <a:ext cx="2710999" cy="307777"/>
          </a:xfrm>
          <a:prstGeom prst="rect">
            <a:avLst/>
          </a:prstGeom>
          <a:noFill/>
        </p:spPr>
        <p:txBody>
          <a:bodyPr wrap="none" rtlCol="0">
            <a:spAutoFit/>
          </a:bodyPr>
          <a:lstStyle/>
          <a:p>
            <a:r>
              <a:rPr lang="en-US" sz="1400" i="1" dirty="0"/>
              <a:t>inside the accelerating chamber</a:t>
            </a:r>
            <a:endParaRPr lang="ru-RU" sz="1400" i="1" dirty="0"/>
          </a:p>
        </p:txBody>
      </p:sp>
    </p:spTree>
    <p:extLst>
      <p:ext uri="{BB962C8B-B14F-4D97-AF65-F5344CB8AC3E}">
        <p14:creationId xmlns:p14="http://schemas.microsoft.com/office/powerpoint/2010/main" val="90511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310" y="0"/>
            <a:ext cx="8613909" cy="907084"/>
          </a:xfrm>
        </p:spPr>
        <p:txBody>
          <a:bodyPr/>
          <a:lstStyle/>
          <a:p>
            <a:pPr algn="ctr"/>
            <a:r>
              <a:rPr lang="en-US" i="1" dirty="0">
                <a:solidFill>
                  <a:schemeClr val="accent1">
                    <a:lumMod val="75000"/>
                  </a:schemeClr>
                </a:solidFill>
              </a:rPr>
              <a:t>Electromagnet of cyclotron C-250</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5</a:t>
            </a:fld>
            <a:endParaRPr lang="ru-RU"/>
          </a:p>
        </p:txBody>
      </p:sp>
      <p:graphicFrame>
        <p:nvGraphicFramePr>
          <p:cNvPr id="4" name="Таблица 3">
            <a:extLst>
              <a:ext uri="{FF2B5EF4-FFF2-40B4-BE49-F238E27FC236}">
                <a16:creationId xmlns:a16="http://schemas.microsoft.com/office/drawing/2014/main" id="{D4EFAB7D-1E6C-4C66-8113-60C70DF9B166}"/>
              </a:ext>
            </a:extLst>
          </p:cNvPr>
          <p:cNvGraphicFramePr>
            <a:graphicFrameLocks noGrp="1"/>
          </p:cNvGraphicFramePr>
          <p:nvPr>
            <p:extLst>
              <p:ext uri="{D42A27DB-BD31-4B8C-83A1-F6EECF244321}">
                <p14:modId xmlns:p14="http://schemas.microsoft.com/office/powerpoint/2010/main" val="3977026901"/>
              </p:ext>
            </p:extLst>
          </p:nvPr>
        </p:nvGraphicFramePr>
        <p:xfrm>
          <a:off x="7120393" y="2103920"/>
          <a:ext cx="4818491" cy="2651760"/>
        </p:xfrm>
        <a:graphic>
          <a:graphicData uri="http://schemas.openxmlformats.org/drawingml/2006/table">
            <a:tbl>
              <a:tblPr firstRow="1" bandRow="1">
                <a:tableStyleId>{2D5ABB26-0587-4C30-8999-92F81FD0307C}</a:tableStyleId>
              </a:tblPr>
              <a:tblGrid>
                <a:gridCol w="2411774">
                  <a:extLst>
                    <a:ext uri="{9D8B030D-6E8A-4147-A177-3AD203B41FA5}">
                      <a16:colId xmlns:a16="http://schemas.microsoft.com/office/drawing/2014/main" val="986006377"/>
                    </a:ext>
                  </a:extLst>
                </a:gridCol>
                <a:gridCol w="2406717">
                  <a:extLst>
                    <a:ext uri="{9D8B030D-6E8A-4147-A177-3AD203B41FA5}">
                      <a16:colId xmlns:a16="http://schemas.microsoft.com/office/drawing/2014/main" val="1235044769"/>
                    </a:ext>
                  </a:extLst>
                </a:gridCol>
              </a:tblGrid>
              <a:tr h="178595">
                <a:tc>
                  <a:txBody>
                    <a:bodyPr/>
                    <a:lstStyle/>
                    <a:p>
                      <a:r>
                        <a:rPr lang="en-US" sz="1400" i="1" dirty="0">
                          <a:latin typeface="+mj-lt"/>
                        </a:rPr>
                        <a:t>Magnet dimensions, mm</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i="1" dirty="0">
                          <a:latin typeface="+mj-lt"/>
                        </a:rPr>
                        <a:t>8,1х4х3,6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636303"/>
                  </a:ext>
                </a:extLst>
              </a:tr>
              <a:tr h="178595">
                <a:tc>
                  <a:txBody>
                    <a:bodyPr/>
                    <a:lstStyle/>
                    <a:p>
                      <a:r>
                        <a:rPr lang="en-US" sz="1400" i="1" dirty="0">
                          <a:latin typeface="+mj-lt"/>
                        </a:rPr>
                        <a:t>Weight of steel, t</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i="1" dirty="0">
                          <a:latin typeface="+mj-lt"/>
                        </a:rPr>
                        <a:t>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69005"/>
                  </a:ext>
                </a:extLst>
              </a:tr>
              <a:tr h="178595">
                <a:tc>
                  <a:txBody>
                    <a:bodyPr/>
                    <a:lstStyle/>
                    <a:p>
                      <a:r>
                        <a:rPr lang="en-US" sz="1400" i="1" kern="1200" dirty="0">
                          <a:solidFill>
                            <a:schemeClr val="tx1"/>
                          </a:solidFill>
                          <a:latin typeface="+mn-lt"/>
                          <a:ea typeface="+mn-ea"/>
                          <a:cs typeface="+mn-cs"/>
                        </a:rPr>
                        <a:t>Weight of copper, t</a:t>
                      </a:r>
                      <a:endParaRPr lang="ru-RU" sz="1400" i="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i="1" dirty="0">
                          <a:latin typeface="+mj-lt"/>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8595">
                <a:tc>
                  <a:txBody>
                    <a:bodyPr/>
                    <a:lstStyle/>
                    <a:p>
                      <a:r>
                        <a:rPr lang="en-US" sz="1400" i="1" dirty="0">
                          <a:latin typeface="+mj-lt"/>
                        </a:rPr>
                        <a:t>Pole diameter, m</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i="1" dirty="0">
                          <a:latin typeface="+mj-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19910"/>
                  </a:ext>
                </a:extLst>
              </a:tr>
              <a:tr h="178595">
                <a:tc>
                  <a:txBody>
                    <a:bodyPr/>
                    <a:lstStyle/>
                    <a:p>
                      <a:r>
                        <a:rPr lang="en-US" sz="1400" i="1" dirty="0">
                          <a:latin typeface="+mj-lt"/>
                        </a:rPr>
                        <a:t>Air gaps, sector/valley, mm</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i="1" dirty="0">
                          <a:latin typeface="+mj-lt"/>
                        </a:rPr>
                        <a:t>100/500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06353"/>
                  </a:ext>
                </a:extLst>
              </a:tr>
              <a:tr h="178595">
                <a:tc>
                  <a:txBody>
                    <a:bodyPr/>
                    <a:lstStyle/>
                    <a:p>
                      <a:r>
                        <a:rPr lang="en-US" sz="1400" i="1" dirty="0">
                          <a:latin typeface="+mj-lt"/>
                        </a:rPr>
                        <a:t>Induction in the center</a:t>
                      </a:r>
                      <a:r>
                        <a:rPr lang="ru-RU" sz="1400" i="1" dirty="0">
                          <a:latin typeface="+mj-lt"/>
                        </a:rPr>
                        <a:t>, 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i="1" dirty="0">
                          <a:latin typeface="+mj-lt"/>
                        </a:rPr>
                        <a:t>0,8 - 1,08</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2193289"/>
                  </a:ext>
                </a:extLst>
              </a:tr>
              <a:tr h="178595">
                <a:tc>
                  <a:txBody>
                    <a:bodyPr/>
                    <a:lstStyle/>
                    <a:p>
                      <a:r>
                        <a:rPr lang="en-US" sz="1400" i="1" dirty="0">
                          <a:latin typeface="+mj-lt"/>
                        </a:rPr>
                        <a:t>Max consumption power, kW</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i="1" dirty="0">
                          <a:latin typeface="+mj-lt"/>
                        </a:rPr>
                        <a:t>104</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214171"/>
                  </a:ext>
                </a:extLst>
              </a:tr>
              <a:tr h="178595">
                <a:tc>
                  <a:txBody>
                    <a:bodyPr/>
                    <a:lstStyle/>
                    <a:p>
                      <a:r>
                        <a:rPr lang="en-US" sz="1400" i="1" dirty="0">
                          <a:latin typeface="+mj-lt"/>
                        </a:rPr>
                        <a:t>Number of correction coils</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i="1" dirty="0">
                          <a:latin typeface="+mj-lt"/>
                        </a:rPr>
                        <a:t>15x8</a:t>
                      </a:r>
                      <a:endParaRPr lang="ru-RU" sz="14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288687"/>
                  </a:ext>
                </a:extLst>
              </a:tr>
            </a:tbl>
          </a:graphicData>
        </a:graphic>
      </p:graphicFrame>
      <p:pic>
        <p:nvPicPr>
          <p:cNvPr id="6" name="Рисунок 5">
            <a:extLst>
              <a:ext uri="{FF2B5EF4-FFF2-40B4-BE49-F238E27FC236}">
                <a16:creationId xmlns:a16="http://schemas.microsoft.com/office/drawing/2014/main" id="{3FAA1CB6-8F4E-4312-9073-9B75897572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89" t="14045" r="5226" b="7563"/>
          <a:stretch/>
        </p:blipFill>
        <p:spPr>
          <a:xfrm>
            <a:off x="218660" y="1029692"/>
            <a:ext cx="6058894" cy="3196425"/>
          </a:xfrm>
          <a:prstGeom prst="rect">
            <a:avLst/>
          </a:prstGeom>
        </p:spPr>
      </p:pic>
      <p:pic>
        <p:nvPicPr>
          <p:cNvPr id="7" name="Рисунок 6">
            <a:extLst>
              <a:ext uri="{FF2B5EF4-FFF2-40B4-BE49-F238E27FC236}">
                <a16:creationId xmlns:a16="http://schemas.microsoft.com/office/drawing/2014/main" id="{0EAB535C-D072-4B5B-A47D-473A95E507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73" t="20009" r="4232" b="1801"/>
          <a:stretch/>
        </p:blipFill>
        <p:spPr>
          <a:xfrm>
            <a:off x="2067338" y="4186360"/>
            <a:ext cx="4210216" cy="2225783"/>
          </a:xfrm>
          <a:prstGeom prst="rect">
            <a:avLst/>
          </a:prstGeom>
        </p:spPr>
      </p:pic>
    </p:spTree>
    <p:extLst>
      <p:ext uri="{BB962C8B-B14F-4D97-AF65-F5344CB8AC3E}">
        <p14:creationId xmlns:p14="http://schemas.microsoft.com/office/powerpoint/2010/main" val="30001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286" y="0"/>
            <a:ext cx="8613909" cy="907084"/>
          </a:xfrm>
        </p:spPr>
        <p:txBody>
          <a:bodyPr/>
          <a:lstStyle/>
          <a:p>
            <a:pPr algn="ctr"/>
            <a:r>
              <a:rPr lang="en-US" i="1" dirty="0">
                <a:solidFill>
                  <a:schemeClr val="accent1">
                    <a:lumMod val="75000"/>
                  </a:schemeClr>
                </a:solidFill>
              </a:rPr>
              <a:t>Magnetic coils</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6</a:t>
            </a:fld>
            <a:endParaRPr lang="ru-RU"/>
          </a:p>
        </p:txBody>
      </p:sp>
      <p:graphicFrame>
        <p:nvGraphicFramePr>
          <p:cNvPr id="9" name="Таблица 8">
            <a:extLst>
              <a:ext uri="{FF2B5EF4-FFF2-40B4-BE49-F238E27FC236}">
                <a16:creationId xmlns:a16="http://schemas.microsoft.com/office/drawing/2014/main" id="{64BF145E-B08C-4A68-BBD4-00957481A94A}"/>
              </a:ext>
            </a:extLst>
          </p:cNvPr>
          <p:cNvGraphicFramePr>
            <a:graphicFrameLocks noGrp="1"/>
          </p:cNvGraphicFramePr>
          <p:nvPr>
            <p:extLst>
              <p:ext uri="{D42A27DB-BD31-4B8C-83A1-F6EECF244321}">
                <p14:modId xmlns:p14="http://schemas.microsoft.com/office/powerpoint/2010/main" val="1629878834"/>
              </p:ext>
            </p:extLst>
          </p:nvPr>
        </p:nvGraphicFramePr>
        <p:xfrm>
          <a:off x="4836097" y="1513206"/>
          <a:ext cx="6439326" cy="1645920"/>
        </p:xfrm>
        <a:graphic>
          <a:graphicData uri="http://schemas.openxmlformats.org/drawingml/2006/table">
            <a:tbl>
              <a:tblPr firstRow="1" bandRow="1">
                <a:tableStyleId>{2D5ABB26-0587-4C30-8999-92F81FD0307C}</a:tableStyleId>
              </a:tblPr>
              <a:tblGrid>
                <a:gridCol w="4237592">
                  <a:extLst>
                    <a:ext uri="{9D8B030D-6E8A-4147-A177-3AD203B41FA5}">
                      <a16:colId xmlns:a16="http://schemas.microsoft.com/office/drawing/2014/main" val="986006377"/>
                    </a:ext>
                  </a:extLst>
                </a:gridCol>
                <a:gridCol w="2201734">
                  <a:extLst>
                    <a:ext uri="{9D8B030D-6E8A-4147-A177-3AD203B41FA5}">
                      <a16:colId xmlns:a16="http://schemas.microsoft.com/office/drawing/2014/main" val="1235044769"/>
                    </a:ext>
                  </a:extLst>
                </a:gridCol>
              </a:tblGrid>
              <a:tr h="178595">
                <a:tc>
                  <a:txBody>
                    <a:bodyPr/>
                    <a:lstStyle/>
                    <a:p>
                      <a:pPr algn="ctr"/>
                      <a:r>
                        <a:rPr lang="en-US" sz="1400" i="1" dirty="0">
                          <a:latin typeface="+mj-lt"/>
                        </a:rPr>
                        <a:t>Number of correction coils</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15 on each sector, 8 sets</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069708"/>
                  </a:ext>
                </a:extLst>
              </a:tr>
              <a:tr h="178595">
                <a:tc>
                  <a:txBody>
                    <a:bodyPr/>
                    <a:lstStyle/>
                    <a:p>
                      <a:pPr algn="ctr"/>
                      <a:r>
                        <a:rPr lang="en-US" sz="1400" i="1" dirty="0">
                          <a:latin typeface="+mj-lt"/>
                        </a:rPr>
                        <a:t>Total consumption power of correction coils</a:t>
                      </a:r>
                      <a:r>
                        <a:rPr lang="ru-RU" sz="1400" i="1" dirty="0">
                          <a:latin typeface="+mj-lt"/>
                        </a:rPr>
                        <a:t>, </a:t>
                      </a:r>
                      <a:r>
                        <a:rPr lang="en-US" sz="1400" i="1" dirty="0">
                          <a:latin typeface="+mj-lt"/>
                        </a:rPr>
                        <a:t>kW</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178595">
                <a:tc>
                  <a:txBody>
                    <a:bodyPr/>
                    <a:lstStyle/>
                    <a:p>
                      <a:pPr algn="ctr"/>
                      <a:r>
                        <a:rPr lang="en-US" sz="1400" i="1" dirty="0">
                          <a:latin typeface="+mj-lt"/>
                        </a:rPr>
                        <a:t>Coils construction</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Set of 15 coils for each sector in a common vacuum housing</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8595">
                <a:tc>
                  <a:txBody>
                    <a:bodyPr/>
                    <a:lstStyle/>
                    <a:p>
                      <a:pPr algn="ctr"/>
                      <a:r>
                        <a:rPr lang="en-US" sz="1400" i="1" dirty="0">
                          <a:latin typeface="+mj-lt"/>
                        </a:rPr>
                        <a:t>Cooling type</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Water</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0" y="871761"/>
            <a:ext cx="3368842" cy="3060159"/>
          </a:xfrm>
          <a:prstGeom prst="rect">
            <a:avLst/>
          </a:prstGeom>
          <a:noFill/>
          <a:ln w="9525">
            <a:noFill/>
            <a:miter lim="800000"/>
            <a:headEnd/>
            <a:tailEnd/>
          </a:ln>
          <a:effectLst/>
        </p:spPr>
      </p:pic>
      <p:graphicFrame>
        <p:nvGraphicFramePr>
          <p:cNvPr id="8" name="Таблица 7">
            <a:extLst>
              <a:ext uri="{FF2B5EF4-FFF2-40B4-BE49-F238E27FC236}">
                <a16:creationId xmlns:a16="http://schemas.microsoft.com/office/drawing/2014/main" id="{64BF145E-B08C-4A68-BBD4-00957481A94A}"/>
              </a:ext>
            </a:extLst>
          </p:cNvPr>
          <p:cNvGraphicFramePr>
            <a:graphicFrameLocks noGrp="1"/>
          </p:cNvGraphicFramePr>
          <p:nvPr>
            <p:extLst>
              <p:ext uri="{D42A27DB-BD31-4B8C-83A1-F6EECF244321}">
                <p14:modId xmlns:p14="http://schemas.microsoft.com/office/powerpoint/2010/main" val="4179996479"/>
              </p:ext>
            </p:extLst>
          </p:nvPr>
        </p:nvGraphicFramePr>
        <p:xfrm>
          <a:off x="4892244" y="4851569"/>
          <a:ext cx="6439326" cy="670560"/>
        </p:xfrm>
        <a:graphic>
          <a:graphicData uri="http://schemas.openxmlformats.org/drawingml/2006/table">
            <a:tbl>
              <a:tblPr firstRow="1" bandRow="1">
                <a:tableStyleId>{2D5ABB26-0587-4C30-8999-92F81FD0307C}</a:tableStyleId>
              </a:tblPr>
              <a:tblGrid>
                <a:gridCol w="4237592">
                  <a:extLst>
                    <a:ext uri="{9D8B030D-6E8A-4147-A177-3AD203B41FA5}">
                      <a16:colId xmlns:a16="http://schemas.microsoft.com/office/drawing/2014/main" val="986006377"/>
                    </a:ext>
                  </a:extLst>
                </a:gridCol>
                <a:gridCol w="2201734">
                  <a:extLst>
                    <a:ext uri="{9D8B030D-6E8A-4147-A177-3AD203B41FA5}">
                      <a16:colId xmlns:a16="http://schemas.microsoft.com/office/drawing/2014/main" val="1235044769"/>
                    </a:ext>
                  </a:extLst>
                </a:gridCol>
              </a:tblGrid>
              <a:tr h="178595">
                <a:tc>
                  <a:txBody>
                    <a:bodyPr/>
                    <a:lstStyle/>
                    <a:p>
                      <a:pPr algn="ctr"/>
                      <a:r>
                        <a:rPr lang="en-US" sz="1600" i="1" dirty="0">
                          <a:latin typeface="+mj-lt"/>
                        </a:rPr>
                        <a:t>Diameter, mm</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a:latin typeface="+mj-lt"/>
                        </a:rPr>
                        <a:t>5350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069708"/>
                  </a:ext>
                </a:extLst>
              </a:tr>
              <a:tr h="178595">
                <a:tc>
                  <a:txBody>
                    <a:bodyPr/>
                    <a:lstStyle/>
                    <a:p>
                      <a:pPr algn="ctr"/>
                      <a:r>
                        <a:rPr lang="en-US" sz="1600" i="1" dirty="0">
                          <a:latin typeface="+mj-lt"/>
                        </a:rPr>
                        <a:t>Weight, t</a:t>
                      </a:r>
                      <a:endParaRPr lang="ru-RU" sz="16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a:latin typeface="+mj-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bl>
          </a:graphicData>
        </a:graphic>
      </p:graphicFrame>
      <p:pic>
        <p:nvPicPr>
          <p:cNvPr id="2051" name="Picture 3" descr="C:\Users\zauba\Pictures\Saved Pictures\4_2.JPG"/>
          <p:cNvPicPr>
            <a:picLocks noChangeAspect="1" noChangeArrowheads="1"/>
          </p:cNvPicPr>
          <p:nvPr/>
        </p:nvPicPr>
        <p:blipFill>
          <a:blip r:embed="rId4" cstate="print"/>
          <a:srcRect l="14842" t="16561"/>
          <a:stretch>
            <a:fillRect/>
          </a:stretch>
        </p:blipFill>
        <p:spPr bwMode="auto">
          <a:xfrm>
            <a:off x="0" y="3972191"/>
            <a:ext cx="4764505" cy="2625925"/>
          </a:xfrm>
          <a:prstGeom prst="rect">
            <a:avLst/>
          </a:prstGeom>
          <a:noFill/>
        </p:spPr>
      </p:pic>
      <p:sp>
        <p:nvSpPr>
          <p:cNvPr id="10" name="TextBox 9"/>
          <p:cNvSpPr txBox="1"/>
          <p:nvPr/>
        </p:nvSpPr>
        <p:spPr>
          <a:xfrm>
            <a:off x="5736657" y="1029903"/>
            <a:ext cx="1952779" cy="400110"/>
          </a:xfrm>
          <a:prstGeom prst="rect">
            <a:avLst/>
          </a:prstGeom>
          <a:noFill/>
        </p:spPr>
        <p:txBody>
          <a:bodyPr wrap="none" rtlCol="0">
            <a:spAutoFit/>
          </a:bodyPr>
          <a:lstStyle/>
          <a:p>
            <a:r>
              <a:rPr lang="en-US" sz="2000" i="1" dirty="0"/>
              <a:t>Correction coils</a:t>
            </a:r>
            <a:endParaRPr lang="ru-RU" sz="2000" i="1" dirty="0"/>
          </a:p>
        </p:txBody>
      </p:sp>
      <p:sp>
        <p:nvSpPr>
          <p:cNvPr id="11" name="TextBox 10"/>
          <p:cNvSpPr txBox="1"/>
          <p:nvPr/>
        </p:nvSpPr>
        <p:spPr>
          <a:xfrm>
            <a:off x="6213394" y="4323068"/>
            <a:ext cx="1326004" cy="400110"/>
          </a:xfrm>
          <a:prstGeom prst="rect">
            <a:avLst/>
          </a:prstGeom>
          <a:noFill/>
        </p:spPr>
        <p:txBody>
          <a:bodyPr wrap="none" rtlCol="0">
            <a:spAutoFit/>
          </a:bodyPr>
          <a:lstStyle/>
          <a:p>
            <a:r>
              <a:rPr lang="en-US" sz="2000" i="1" dirty="0"/>
              <a:t>Main coils</a:t>
            </a:r>
            <a:endParaRPr lang="ru-RU" sz="2000" i="1" dirty="0"/>
          </a:p>
        </p:txBody>
      </p:sp>
    </p:spTree>
    <p:extLst>
      <p:ext uri="{BB962C8B-B14F-4D97-AF65-F5344CB8AC3E}">
        <p14:creationId xmlns:p14="http://schemas.microsoft.com/office/powerpoint/2010/main" val="128149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p:txBody>
          <a:bodyPr/>
          <a:lstStyle/>
          <a:p>
            <a:fld id="{15F0A729-3F28-4ECB-8B85-A664232F1674}" type="slidenum">
              <a:rPr lang="ru-RU" smtClean="0"/>
              <a:pPr/>
              <a:t>7</a:t>
            </a:fld>
            <a:endParaRPr lang="ru-RU"/>
          </a:p>
        </p:txBody>
      </p:sp>
      <p:pic>
        <p:nvPicPr>
          <p:cNvPr id="4" name="Рисунок 3">
            <a:extLst>
              <a:ext uri="{FF2B5EF4-FFF2-40B4-BE49-F238E27FC236}">
                <a16:creationId xmlns:a16="http://schemas.microsoft.com/office/drawing/2014/main" id="{89D18939-6737-4BE9-8BB5-01C2505C087D}"/>
              </a:ext>
            </a:extLst>
          </p:cNvPr>
          <p:cNvPicPr>
            <a:picLocks noChangeAspect="1"/>
          </p:cNvPicPr>
          <p:nvPr/>
        </p:nvPicPr>
        <p:blipFill rotWithShape="1">
          <a:blip r:embed="rId3" cstate="print"/>
          <a:srcRect l="22076" t="14609" r="14924" b="3884"/>
          <a:stretch/>
        </p:blipFill>
        <p:spPr>
          <a:xfrm>
            <a:off x="204865" y="399252"/>
            <a:ext cx="7529791" cy="5479754"/>
          </a:xfrm>
          <a:prstGeom prst="rect">
            <a:avLst/>
          </a:prstGeom>
        </p:spPr>
      </p:pic>
      <p:sp>
        <p:nvSpPr>
          <p:cNvPr id="2" name="Заголовок 1"/>
          <p:cNvSpPr>
            <a:spLocks noGrp="1"/>
          </p:cNvSpPr>
          <p:nvPr>
            <p:ph type="title"/>
          </p:nvPr>
        </p:nvSpPr>
        <p:spPr>
          <a:xfrm>
            <a:off x="502262" y="0"/>
            <a:ext cx="8613909" cy="907084"/>
          </a:xfrm>
        </p:spPr>
        <p:txBody>
          <a:bodyPr/>
          <a:lstStyle/>
          <a:p>
            <a:r>
              <a:rPr lang="en-US" i="1" dirty="0">
                <a:solidFill>
                  <a:schemeClr val="accent1">
                    <a:lumMod val="75000"/>
                  </a:schemeClr>
                </a:solidFill>
              </a:rPr>
              <a:t>Beam dynamics</a:t>
            </a:r>
            <a:endParaRPr lang="ru-RU" i="1" dirty="0">
              <a:solidFill>
                <a:schemeClr val="accent1">
                  <a:lumMod val="75000"/>
                </a:schemeClr>
              </a:solidFill>
            </a:endParaRPr>
          </a:p>
        </p:txBody>
      </p:sp>
      <p:sp>
        <p:nvSpPr>
          <p:cNvPr id="6" name="TextBox 5">
            <a:extLst>
              <a:ext uri="{FF2B5EF4-FFF2-40B4-BE49-F238E27FC236}">
                <a16:creationId xmlns:a16="http://schemas.microsoft.com/office/drawing/2014/main" id="{3754F0FA-F836-4A08-A2D0-E1F71070BA5C}"/>
              </a:ext>
            </a:extLst>
          </p:cNvPr>
          <p:cNvSpPr txBox="1"/>
          <p:nvPr/>
        </p:nvSpPr>
        <p:spPr>
          <a:xfrm>
            <a:off x="1552175" y="4843166"/>
            <a:ext cx="1670650" cy="276999"/>
          </a:xfrm>
          <a:prstGeom prst="rect">
            <a:avLst/>
          </a:prstGeom>
          <a:noFill/>
        </p:spPr>
        <p:txBody>
          <a:bodyPr wrap="none" rtlCol="0">
            <a:spAutoFit/>
          </a:bodyPr>
          <a:lstStyle/>
          <a:p>
            <a:r>
              <a:rPr lang="en-US" sz="1200" i="1" dirty="0"/>
              <a:t>H</a:t>
            </a:r>
            <a:r>
              <a:rPr lang="en-US" sz="1200" i="1" baseline="30000" dirty="0"/>
              <a:t>- </a:t>
            </a:r>
            <a:r>
              <a:rPr lang="en-US" sz="1200" i="1" dirty="0"/>
              <a:t>ions before stripper</a:t>
            </a:r>
            <a:endParaRPr lang="ru-RU" sz="1200" i="1" baseline="30000" dirty="0"/>
          </a:p>
        </p:txBody>
      </p:sp>
      <p:sp>
        <p:nvSpPr>
          <p:cNvPr id="7" name="TextBox 6">
            <a:extLst>
              <a:ext uri="{FF2B5EF4-FFF2-40B4-BE49-F238E27FC236}">
                <a16:creationId xmlns:a16="http://schemas.microsoft.com/office/drawing/2014/main" id="{02231328-1DEB-4E50-9CA7-C3E25E7D3F11}"/>
              </a:ext>
            </a:extLst>
          </p:cNvPr>
          <p:cNvSpPr txBox="1"/>
          <p:nvPr/>
        </p:nvSpPr>
        <p:spPr>
          <a:xfrm>
            <a:off x="1552175" y="5176426"/>
            <a:ext cx="1619354" cy="276999"/>
          </a:xfrm>
          <a:prstGeom prst="rect">
            <a:avLst/>
          </a:prstGeom>
          <a:noFill/>
        </p:spPr>
        <p:txBody>
          <a:bodyPr wrap="none" rtlCol="0">
            <a:spAutoFit/>
          </a:bodyPr>
          <a:lstStyle/>
          <a:p>
            <a:r>
              <a:rPr lang="en-US" sz="1200" i="1" dirty="0"/>
              <a:t>Protons after stripper</a:t>
            </a:r>
            <a:endParaRPr lang="ru-RU" sz="1200" i="1" baseline="30000" dirty="0"/>
          </a:p>
        </p:txBody>
      </p:sp>
      <p:sp>
        <p:nvSpPr>
          <p:cNvPr id="8" name="TextBox 7">
            <a:extLst>
              <a:ext uri="{FF2B5EF4-FFF2-40B4-BE49-F238E27FC236}">
                <a16:creationId xmlns:a16="http://schemas.microsoft.com/office/drawing/2014/main" id="{2FECD555-9E6A-4EF2-BCCE-30BF1746CEFD}"/>
              </a:ext>
            </a:extLst>
          </p:cNvPr>
          <p:cNvSpPr txBox="1"/>
          <p:nvPr/>
        </p:nvSpPr>
        <p:spPr>
          <a:xfrm>
            <a:off x="1552175" y="5562511"/>
            <a:ext cx="2087431" cy="276999"/>
          </a:xfrm>
          <a:prstGeom prst="rect">
            <a:avLst/>
          </a:prstGeom>
          <a:noFill/>
        </p:spPr>
        <p:txBody>
          <a:bodyPr wrap="none" rtlCol="0">
            <a:spAutoFit/>
          </a:bodyPr>
          <a:lstStyle/>
          <a:p>
            <a:r>
              <a:rPr lang="en-US" sz="1200" i="1" dirty="0"/>
              <a:t>Protons ejected by deflector</a:t>
            </a:r>
            <a:endParaRPr lang="ru-RU" sz="1200" i="1" baseline="30000" dirty="0"/>
          </a:p>
        </p:txBody>
      </p:sp>
      <p:graphicFrame>
        <p:nvGraphicFramePr>
          <p:cNvPr id="3" name="Таблица 2">
            <a:extLst>
              <a:ext uri="{FF2B5EF4-FFF2-40B4-BE49-F238E27FC236}">
                <a16:creationId xmlns:a16="http://schemas.microsoft.com/office/drawing/2014/main" id="{0B7F7FC8-A36E-4857-BB1D-ECEDC2683D13}"/>
              </a:ext>
            </a:extLst>
          </p:cNvPr>
          <p:cNvGraphicFramePr>
            <a:graphicFrameLocks noGrp="1"/>
          </p:cNvGraphicFramePr>
          <p:nvPr>
            <p:extLst>
              <p:ext uri="{D42A27DB-BD31-4B8C-83A1-F6EECF244321}">
                <p14:modId xmlns:p14="http://schemas.microsoft.com/office/powerpoint/2010/main" val="4053808975"/>
              </p:ext>
            </p:extLst>
          </p:nvPr>
        </p:nvGraphicFramePr>
        <p:xfrm>
          <a:off x="7719461" y="1499644"/>
          <a:ext cx="4426429" cy="3443190"/>
        </p:xfrm>
        <a:graphic>
          <a:graphicData uri="http://schemas.openxmlformats.org/drawingml/2006/table">
            <a:tbl>
              <a:tblPr firstRow="1" bandRow="1">
                <a:tableStyleId>{2D5ABB26-0587-4C30-8999-92F81FD0307C}</a:tableStyleId>
              </a:tblPr>
              <a:tblGrid>
                <a:gridCol w="1416839">
                  <a:extLst>
                    <a:ext uri="{9D8B030D-6E8A-4147-A177-3AD203B41FA5}">
                      <a16:colId xmlns:a16="http://schemas.microsoft.com/office/drawing/2014/main" val="2751778271"/>
                    </a:ext>
                  </a:extLst>
                </a:gridCol>
                <a:gridCol w="1426223">
                  <a:extLst>
                    <a:ext uri="{9D8B030D-6E8A-4147-A177-3AD203B41FA5}">
                      <a16:colId xmlns:a16="http://schemas.microsoft.com/office/drawing/2014/main" val="3530450807"/>
                    </a:ext>
                  </a:extLst>
                </a:gridCol>
                <a:gridCol w="1583367">
                  <a:extLst>
                    <a:ext uri="{9D8B030D-6E8A-4147-A177-3AD203B41FA5}">
                      <a16:colId xmlns:a16="http://schemas.microsoft.com/office/drawing/2014/main" val="2022699506"/>
                    </a:ext>
                  </a:extLst>
                </a:gridCol>
              </a:tblGrid>
              <a:tr h="449318">
                <a:tc>
                  <a:txBody>
                    <a:bodyPr/>
                    <a:lstStyle/>
                    <a:p>
                      <a:pPr algn="ctr"/>
                      <a:r>
                        <a:rPr lang="en-US" sz="1600" b="1" i="1" dirty="0">
                          <a:solidFill>
                            <a:schemeClr val="tx1"/>
                          </a:solidFill>
                          <a:latin typeface="+mn-lt"/>
                        </a:rPr>
                        <a:t>Energy, MeV</a:t>
                      </a:r>
                      <a:endParaRPr lang="ru-RU" sz="1600" b="1"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1" dirty="0">
                          <a:solidFill>
                            <a:schemeClr val="tx1"/>
                          </a:solidFill>
                          <a:latin typeface="+mn-lt"/>
                        </a:rPr>
                        <a:t>Up to 120 </a:t>
                      </a:r>
                      <a:endParaRPr lang="ru-RU" sz="1600" b="1"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1" dirty="0">
                          <a:solidFill>
                            <a:schemeClr val="tx1"/>
                          </a:solidFill>
                          <a:latin typeface="+mn-lt"/>
                        </a:rPr>
                        <a:t>120 - 250</a:t>
                      </a:r>
                      <a:endParaRPr lang="ru-RU" sz="1600" b="1"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693845"/>
                  </a:ext>
                </a:extLst>
              </a:tr>
              <a:tr h="748862">
                <a:tc>
                  <a:txBody>
                    <a:bodyPr/>
                    <a:lstStyle/>
                    <a:p>
                      <a:pPr algn="ctr"/>
                      <a:r>
                        <a:rPr lang="en-US" sz="1600" i="1" dirty="0">
                          <a:solidFill>
                            <a:schemeClr val="tx1"/>
                          </a:solidFill>
                          <a:latin typeface="+mn-lt"/>
                        </a:rPr>
                        <a:t>Type of accelerated parts</a:t>
                      </a:r>
                      <a:endParaRPr lang="ru-RU" sz="16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a:solidFill>
                            <a:srgbClr val="3333FF"/>
                          </a:solidFill>
                          <a:latin typeface="+mn-lt"/>
                        </a:rPr>
                        <a:t>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solidFill>
                            <a:srgbClr val="FF00FF"/>
                          </a:solidFill>
                          <a:latin typeface="+mn-lt"/>
                        </a:rPr>
                        <a:t>Protons</a:t>
                      </a:r>
                      <a:endParaRPr lang="ru-RU" sz="1600" i="1" dirty="0">
                        <a:solidFill>
                          <a:srgbClr val="FF00FF"/>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8296"/>
                  </a:ext>
                </a:extLst>
              </a:tr>
              <a:tr h="1347952">
                <a:tc>
                  <a:txBody>
                    <a:bodyPr/>
                    <a:lstStyle/>
                    <a:p>
                      <a:pPr algn="ctr"/>
                      <a:r>
                        <a:rPr lang="en-US" sz="1600" i="1" dirty="0">
                          <a:solidFill>
                            <a:schemeClr val="tx1"/>
                          </a:solidFill>
                          <a:latin typeface="+mn-lt"/>
                        </a:rPr>
                        <a:t>Extraction method</a:t>
                      </a:r>
                      <a:endParaRPr lang="ru-RU" sz="16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solidFill>
                            <a:schemeClr val="tx1"/>
                          </a:solidFill>
                          <a:latin typeface="+mn-lt"/>
                        </a:rPr>
                        <a:t>Stripper</a:t>
                      </a:r>
                      <a:endParaRPr lang="ru-RU" sz="16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solidFill>
                            <a:schemeClr val="tx1"/>
                          </a:solidFill>
                          <a:latin typeface="+mn-lt"/>
                        </a:rPr>
                        <a:t>Deflector</a:t>
                      </a:r>
                      <a:endParaRPr lang="ru-RU" sz="16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517941"/>
                  </a:ext>
                </a:extLst>
              </a:tr>
              <a:tr h="748862">
                <a:tc>
                  <a:txBody>
                    <a:bodyPr/>
                    <a:lstStyle/>
                    <a:p>
                      <a:pPr algn="ctr"/>
                      <a:r>
                        <a:rPr lang="en-US" sz="1600" i="1" dirty="0">
                          <a:solidFill>
                            <a:schemeClr val="tx1"/>
                          </a:solidFill>
                          <a:latin typeface="+mn-lt"/>
                        </a:rPr>
                        <a:t>Type of extracted parts</a:t>
                      </a:r>
                      <a:endParaRPr lang="ru-RU" sz="16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solidFill>
                            <a:srgbClr val="FF0000"/>
                          </a:solidFill>
                          <a:latin typeface="+mn-lt"/>
                        </a:rPr>
                        <a:t>Protons</a:t>
                      </a:r>
                      <a:endParaRPr lang="ru-RU" sz="1600" i="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dirty="0">
                          <a:solidFill>
                            <a:srgbClr val="FF00FF"/>
                          </a:solidFill>
                          <a:latin typeface="+mn-lt"/>
                        </a:rPr>
                        <a:t>Protons</a:t>
                      </a:r>
                      <a:endParaRPr lang="ru-RU" sz="1600" i="1" dirty="0">
                        <a:solidFill>
                          <a:srgbClr val="FF00FF"/>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317385"/>
                  </a:ext>
                </a:extLst>
              </a:tr>
            </a:tbl>
          </a:graphicData>
        </a:graphic>
      </p:graphicFrame>
    </p:spTree>
    <p:extLst>
      <p:ext uri="{BB962C8B-B14F-4D97-AF65-F5344CB8AC3E}">
        <p14:creationId xmlns:p14="http://schemas.microsoft.com/office/powerpoint/2010/main" val="368302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286" y="0"/>
            <a:ext cx="8613909" cy="907084"/>
          </a:xfrm>
        </p:spPr>
        <p:txBody>
          <a:bodyPr/>
          <a:lstStyle/>
          <a:p>
            <a:pPr algn="ctr"/>
            <a:r>
              <a:rPr lang="en-US" i="1" dirty="0">
                <a:solidFill>
                  <a:schemeClr val="accent1">
                    <a:lumMod val="75000"/>
                  </a:schemeClr>
                </a:solidFill>
              </a:rPr>
              <a:t>Accelerating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8</a:t>
            </a:fld>
            <a:endParaRPr lang="ru-RU"/>
          </a:p>
        </p:txBody>
      </p:sp>
      <p:graphicFrame>
        <p:nvGraphicFramePr>
          <p:cNvPr id="7" name="Таблица 6">
            <a:extLst>
              <a:ext uri="{FF2B5EF4-FFF2-40B4-BE49-F238E27FC236}">
                <a16:creationId xmlns:a16="http://schemas.microsoft.com/office/drawing/2014/main" id="{7D5C43F1-419A-4162-A1AB-DE84F29FAB1A}"/>
              </a:ext>
            </a:extLst>
          </p:cNvPr>
          <p:cNvGraphicFramePr>
            <a:graphicFrameLocks noGrp="1"/>
          </p:cNvGraphicFramePr>
          <p:nvPr>
            <p:extLst>
              <p:ext uri="{D42A27DB-BD31-4B8C-83A1-F6EECF244321}">
                <p14:modId xmlns:p14="http://schemas.microsoft.com/office/powerpoint/2010/main" val="3295968953"/>
              </p:ext>
            </p:extLst>
          </p:nvPr>
        </p:nvGraphicFramePr>
        <p:xfrm>
          <a:off x="6765044" y="2156266"/>
          <a:ext cx="5122155" cy="2560320"/>
        </p:xfrm>
        <a:graphic>
          <a:graphicData uri="http://schemas.openxmlformats.org/drawingml/2006/table">
            <a:tbl>
              <a:tblPr firstRow="1" bandRow="1">
                <a:tableStyleId>{2D5ABB26-0587-4C30-8999-92F81FD0307C}</a:tableStyleId>
              </a:tblPr>
              <a:tblGrid>
                <a:gridCol w="2563765">
                  <a:extLst>
                    <a:ext uri="{9D8B030D-6E8A-4147-A177-3AD203B41FA5}">
                      <a16:colId xmlns:a16="http://schemas.microsoft.com/office/drawing/2014/main" val="986006377"/>
                    </a:ext>
                  </a:extLst>
                </a:gridCol>
                <a:gridCol w="2558390">
                  <a:extLst>
                    <a:ext uri="{9D8B030D-6E8A-4147-A177-3AD203B41FA5}">
                      <a16:colId xmlns:a16="http://schemas.microsoft.com/office/drawing/2014/main" val="1235044769"/>
                    </a:ext>
                  </a:extLst>
                </a:gridCol>
              </a:tblGrid>
              <a:tr h="178595">
                <a:tc>
                  <a:txBody>
                    <a:bodyPr/>
                    <a:lstStyle/>
                    <a:p>
                      <a:pPr algn="ctr"/>
                      <a:r>
                        <a:rPr lang="en-US" sz="1400" i="1" dirty="0">
                          <a:latin typeface="+mj-lt"/>
                        </a:rPr>
                        <a:t>Number of resonators</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8595">
                <a:tc>
                  <a:txBody>
                    <a:bodyPr/>
                    <a:lstStyle/>
                    <a:p>
                      <a:pPr algn="ctr"/>
                      <a:r>
                        <a:rPr lang="en-US" sz="1400" i="1" dirty="0">
                          <a:latin typeface="+mj-lt"/>
                        </a:rPr>
                        <a:t>Construction of resonators</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Vertical dee stems</a:t>
                      </a:r>
                      <a:r>
                        <a:rPr lang="ru-RU" sz="1400" i="1" dirty="0">
                          <a:latin typeface="+mj-lt"/>
                        </a:rPr>
                        <a:t>, </a:t>
                      </a:r>
                      <a:r>
                        <a:rPr lang="en-US" sz="1400" i="1" dirty="0">
                          <a:latin typeface="+mj-lt"/>
                        </a:rPr>
                        <a:t>delta electrodes</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069708"/>
                  </a:ext>
                </a:extLst>
              </a:tr>
              <a:tr h="178595">
                <a:tc>
                  <a:txBody>
                    <a:bodyPr/>
                    <a:lstStyle/>
                    <a:p>
                      <a:pPr algn="ctr"/>
                      <a:r>
                        <a:rPr lang="en-US" sz="1400" i="1" dirty="0">
                          <a:latin typeface="+mj-lt"/>
                        </a:rPr>
                        <a:t>Harmonic</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8595">
                <a:tc>
                  <a:txBody>
                    <a:bodyPr/>
                    <a:lstStyle/>
                    <a:p>
                      <a:pPr algn="ctr"/>
                      <a:r>
                        <a:rPr lang="en-US" sz="1400" i="1" dirty="0">
                          <a:latin typeface="+mj-lt"/>
                        </a:rPr>
                        <a:t>Operating frequency range, MHz</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24 – 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178595">
                <a:tc>
                  <a:txBody>
                    <a:bodyPr/>
                    <a:lstStyle/>
                    <a:p>
                      <a:pPr algn="ctr"/>
                      <a:r>
                        <a:rPr lang="en-US" sz="1400" i="1" dirty="0">
                          <a:latin typeface="+mj-lt"/>
                        </a:rPr>
                        <a:t>Active lose power, kW</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52 – 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636303"/>
                  </a:ext>
                </a:extLst>
              </a:tr>
              <a:tr h="178595">
                <a:tc>
                  <a:txBody>
                    <a:bodyPr/>
                    <a:lstStyle/>
                    <a:p>
                      <a:pPr algn="ctr"/>
                      <a:r>
                        <a:rPr lang="en-US" sz="1400" i="1" dirty="0">
                          <a:latin typeface="+mj-lt"/>
                        </a:rPr>
                        <a:t>Accelerating voltage, kV</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69005"/>
                  </a:ext>
                </a:extLst>
              </a:tr>
              <a:tr h="178595">
                <a:tc>
                  <a:txBody>
                    <a:bodyPr/>
                    <a:lstStyle/>
                    <a:p>
                      <a:pPr algn="ctr"/>
                      <a:r>
                        <a:rPr lang="en-US" sz="1400" i="1" dirty="0">
                          <a:latin typeface="+mj-lt"/>
                        </a:rPr>
                        <a:t>RF system output power, kW</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i="1" dirty="0">
                          <a:latin typeface="+mj-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4" name="Рисунок 3">
            <a:extLst>
              <a:ext uri="{FF2B5EF4-FFF2-40B4-BE49-F238E27FC236}">
                <a16:creationId xmlns:a16="http://schemas.microsoft.com/office/drawing/2014/main" id="{984FC217-AB9A-4E3E-A7F8-8AA68C8AA3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78" t="3073" r="23728" b="18724"/>
          <a:stretch/>
        </p:blipFill>
        <p:spPr>
          <a:xfrm>
            <a:off x="210711" y="1433405"/>
            <a:ext cx="6531996" cy="4434656"/>
          </a:xfrm>
          <a:prstGeom prst="rect">
            <a:avLst/>
          </a:prstGeom>
        </p:spPr>
      </p:pic>
    </p:spTree>
    <p:extLst>
      <p:ext uri="{BB962C8B-B14F-4D97-AF65-F5344CB8AC3E}">
        <p14:creationId xmlns:p14="http://schemas.microsoft.com/office/powerpoint/2010/main" val="382011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188" y="0"/>
            <a:ext cx="8613909" cy="907084"/>
          </a:xfrm>
        </p:spPr>
        <p:txBody>
          <a:bodyPr/>
          <a:lstStyle/>
          <a:p>
            <a:pPr algn="ctr"/>
            <a:r>
              <a:rPr lang="en-US" i="1" dirty="0">
                <a:solidFill>
                  <a:schemeClr val="accent1">
                    <a:lumMod val="75000"/>
                  </a:schemeClr>
                </a:solidFill>
              </a:rPr>
              <a:t>Injection system</a:t>
            </a:r>
            <a:endParaRPr lang="ru-RU" i="1" dirty="0">
              <a:solidFill>
                <a:schemeClr val="accent1">
                  <a:lumMod val="75000"/>
                </a:schemeClr>
              </a:solidFill>
            </a:endParaRPr>
          </a:p>
        </p:txBody>
      </p:sp>
      <p:sp>
        <p:nvSpPr>
          <p:cNvPr id="5" name="Номер слайда 4"/>
          <p:cNvSpPr>
            <a:spLocks noGrp="1"/>
          </p:cNvSpPr>
          <p:nvPr>
            <p:ph type="sldNum" sz="quarter" idx="4"/>
          </p:nvPr>
        </p:nvSpPr>
        <p:spPr/>
        <p:txBody>
          <a:bodyPr/>
          <a:lstStyle/>
          <a:p>
            <a:fld id="{15F0A729-3F28-4ECB-8B85-A664232F1674}" type="slidenum">
              <a:rPr lang="ru-RU" smtClean="0"/>
              <a:pPr/>
              <a:t>9</a:t>
            </a:fld>
            <a:endParaRPr lang="ru-RU"/>
          </a:p>
        </p:txBody>
      </p:sp>
      <p:graphicFrame>
        <p:nvGraphicFramePr>
          <p:cNvPr id="7" name="Таблица 6">
            <a:extLst>
              <a:ext uri="{FF2B5EF4-FFF2-40B4-BE49-F238E27FC236}">
                <a16:creationId xmlns:a16="http://schemas.microsoft.com/office/drawing/2014/main" id="{7D5C43F1-419A-4162-A1AB-DE84F29FAB1A}"/>
              </a:ext>
            </a:extLst>
          </p:cNvPr>
          <p:cNvGraphicFramePr>
            <a:graphicFrameLocks noGrp="1"/>
          </p:cNvGraphicFramePr>
          <p:nvPr>
            <p:extLst>
              <p:ext uri="{D42A27DB-BD31-4B8C-83A1-F6EECF244321}">
                <p14:modId xmlns:p14="http://schemas.microsoft.com/office/powerpoint/2010/main" val="2162639586"/>
              </p:ext>
            </p:extLst>
          </p:nvPr>
        </p:nvGraphicFramePr>
        <p:xfrm>
          <a:off x="7254903" y="2537266"/>
          <a:ext cx="4604468" cy="2164080"/>
        </p:xfrm>
        <a:graphic>
          <a:graphicData uri="http://schemas.openxmlformats.org/drawingml/2006/table">
            <a:tbl>
              <a:tblPr firstRow="1" bandRow="1">
                <a:tableStyleId>{2D5ABB26-0587-4C30-8999-92F81FD0307C}</a:tableStyleId>
              </a:tblPr>
              <a:tblGrid>
                <a:gridCol w="2304650">
                  <a:extLst>
                    <a:ext uri="{9D8B030D-6E8A-4147-A177-3AD203B41FA5}">
                      <a16:colId xmlns:a16="http://schemas.microsoft.com/office/drawing/2014/main" val="986006377"/>
                    </a:ext>
                  </a:extLst>
                </a:gridCol>
                <a:gridCol w="2299818">
                  <a:extLst>
                    <a:ext uri="{9D8B030D-6E8A-4147-A177-3AD203B41FA5}">
                      <a16:colId xmlns:a16="http://schemas.microsoft.com/office/drawing/2014/main" val="1235044769"/>
                    </a:ext>
                  </a:extLst>
                </a:gridCol>
              </a:tblGrid>
              <a:tr h="178595">
                <a:tc>
                  <a:txBody>
                    <a:bodyPr/>
                    <a:lstStyle/>
                    <a:p>
                      <a:pPr algn="ctr"/>
                      <a:r>
                        <a:rPr lang="en-US" sz="1400" i="1" dirty="0">
                          <a:latin typeface="+mj-lt"/>
                        </a:rPr>
                        <a:t>Ion source type</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Internal ion source</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069708"/>
                  </a:ext>
                </a:extLst>
              </a:tr>
              <a:tr h="178595">
                <a:tc>
                  <a:txBody>
                    <a:bodyPr/>
                    <a:lstStyle/>
                    <a:p>
                      <a:pPr algn="ctr"/>
                      <a:r>
                        <a:rPr lang="en-US" sz="1400" i="1" dirty="0">
                          <a:latin typeface="+mj-lt"/>
                        </a:rPr>
                        <a:t>Beam current from ion source, </a:t>
                      </a:r>
                      <a:r>
                        <a:rPr lang="en-US" sz="1400" i="1" dirty="0" err="1">
                          <a:latin typeface="+mj-lt"/>
                        </a:rPr>
                        <a:t>uA</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50</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974680"/>
                  </a:ext>
                </a:extLst>
              </a:tr>
              <a:tr h="178595">
                <a:tc>
                  <a:txBody>
                    <a:bodyPr/>
                    <a:lstStyle/>
                    <a:p>
                      <a:pPr algn="ctr"/>
                      <a:r>
                        <a:rPr lang="en-US" sz="1400" i="1" dirty="0">
                          <a:latin typeface="+mj-lt"/>
                        </a:rPr>
                        <a:t>Working gas</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Hydrogen</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636303"/>
                  </a:ext>
                </a:extLst>
              </a:tr>
              <a:tr h="178595">
                <a:tc>
                  <a:txBody>
                    <a:bodyPr/>
                    <a:lstStyle/>
                    <a:p>
                      <a:pPr algn="ctr"/>
                      <a:r>
                        <a:rPr lang="en-US" sz="1400" i="1" dirty="0">
                          <a:latin typeface="+mj-lt"/>
                        </a:rPr>
                        <a:t>Way of </a:t>
                      </a:r>
                      <a:r>
                        <a:rPr lang="en-US" sz="1400" i="1" dirty="0" err="1">
                          <a:latin typeface="+mj-lt"/>
                        </a:rPr>
                        <a:t>ntroducing</a:t>
                      </a:r>
                      <a:r>
                        <a:rPr lang="en-US" sz="1400" i="1" dirty="0">
                          <a:latin typeface="+mj-lt"/>
                        </a:rPr>
                        <a:t> the ion source in accelerating chamber</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Radial</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8595">
                <a:tc>
                  <a:txBody>
                    <a:bodyPr/>
                    <a:lstStyle/>
                    <a:p>
                      <a:pPr algn="ctr"/>
                      <a:r>
                        <a:rPr lang="en-US" sz="1400" i="1" dirty="0">
                          <a:latin typeface="+mj-lt"/>
                        </a:rPr>
                        <a:t>Cooling type</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1" dirty="0">
                          <a:latin typeface="+mj-lt"/>
                        </a:rPr>
                        <a:t>Water</a:t>
                      </a:r>
                      <a:endParaRPr lang="ru-RU" sz="14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Рисунок 5">
            <a:extLst>
              <a:ext uri="{FF2B5EF4-FFF2-40B4-BE49-F238E27FC236}">
                <a16:creationId xmlns:a16="http://schemas.microsoft.com/office/drawing/2014/main" id="{E0C57939-28C7-4361-B685-59EF9B0C6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27" t="11662" r="29925" b="27526"/>
          <a:stretch/>
        </p:blipFill>
        <p:spPr>
          <a:xfrm>
            <a:off x="0" y="1367624"/>
            <a:ext cx="6321286" cy="4170459"/>
          </a:xfrm>
          <a:prstGeom prst="rect">
            <a:avLst/>
          </a:prstGeom>
        </p:spPr>
      </p:pic>
      <p:sp>
        <p:nvSpPr>
          <p:cNvPr id="3" name="TextBox 2">
            <a:extLst>
              <a:ext uri="{FF2B5EF4-FFF2-40B4-BE49-F238E27FC236}">
                <a16:creationId xmlns:a16="http://schemas.microsoft.com/office/drawing/2014/main" id="{9609CD03-971F-4A5F-8DFA-6EF1BEAE8AED}"/>
              </a:ext>
            </a:extLst>
          </p:cNvPr>
          <p:cNvSpPr txBox="1"/>
          <p:nvPr/>
        </p:nvSpPr>
        <p:spPr>
          <a:xfrm>
            <a:off x="2593770" y="998292"/>
            <a:ext cx="4762842" cy="646331"/>
          </a:xfrm>
          <a:prstGeom prst="rect">
            <a:avLst/>
          </a:prstGeom>
          <a:noFill/>
        </p:spPr>
        <p:txBody>
          <a:bodyPr wrap="none" rtlCol="0">
            <a:spAutoFit/>
          </a:bodyPr>
          <a:lstStyle/>
          <a:p>
            <a:pPr algn="ctr"/>
            <a:r>
              <a:rPr lang="en-US" i="1" dirty="0"/>
              <a:t>As a basis is taken the developed and tested</a:t>
            </a:r>
          </a:p>
          <a:p>
            <a:pPr algn="ctr"/>
            <a:r>
              <a:rPr lang="en-US" i="1" dirty="0"/>
              <a:t>Sample of the ion source</a:t>
            </a:r>
            <a:endParaRPr lang="ru-RU" i="1" dirty="0"/>
          </a:p>
        </p:txBody>
      </p:sp>
    </p:spTree>
    <p:extLst>
      <p:ext uri="{BB962C8B-B14F-4D97-AF65-F5344CB8AC3E}">
        <p14:creationId xmlns:p14="http://schemas.microsoft.com/office/powerpoint/2010/main" val="19690437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1846</TotalTime>
  <Words>772</Words>
  <Application>Microsoft Office PowerPoint</Application>
  <PresentationFormat>Широкоэкранный</PresentationFormat>
  <Paragraphs>226</Paragraphs>
  <Slides>16</Slides>
  <Notes>14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CYCLOTRON SYSTEM C-250  K.E. Smirnov, Yu.N. Gavrish, A.V. Galchuck, S.V. Grigorenko, V.I. Grigoriev,  R.M. Klopenkov, L.E. Korolev, K.A. Kravchuck, A.N. Kuzhlev, I.I. Mezhov,  V.G. Mudrolyubov, Yu.K. Osina, Yu.I. Stogov, M.V. Usanova  JSC «NIIEFA», 196641, St. Petersburg, Russia </vt:lpstr>
      <vt:lpstr>Basic requirements of the technical task</vt:lpstr>
      <vt:lpstr>Accelerators for proton therapy</vt:lpstr>
      <vt:lpstr>Cyclotron in Triumf laboratory, Vancouer, Canada</vt:lpstr>
      <vt:lpstr>Electromagnet of cyclotron C-250</vt:lpstr>
      <vt:lpstr>Magnetic coils</vt:lpstr>
      <vt:lpstr>Beam dynamics</vt:lpstr>
      <vt:lpstr>Accelerating system</vt:lpstr>
      <vt:lpstr>Injection system</vt:lpstr>
      <vt:lpstr>Beam transport system</vt:lpstr>
      <vt:lpstr>Elements of beam transport system</vt:lpstr>
      <vt:lpstr>Vacuum system</vt:lpstr>
      <vt:lpstr>Water cooling </vt:lpstr>
      <vt:lpstr>Automatic control system</vt:lpstr>
      <vt:lpstr>In 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Зайцев Игорь Игоревич</dc:creator>
  <cp:lastModifiedBy>Пользователь Windows</cp:lastModifiedBy>
  <cp:revision>81</cp:revision>
  <cp:lastPrinted>2021-09-15T11:00:50Z</cp:lastPrinted>
  <dcterms:created xsi:type="dcterms:W3CDTF">2019-11-18T08:33:12Z</dcterms:created>
  <dcterms:modified xsi:type="dcterms:W3CDTF">2021-09-22T14:53:58Z</dcterms:modified>
</cp:coreProperties>
</file>