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9" r:id="rId3"/>
    <p:sldId id="267" r:id="rId4"/>
    <p:sldId id="290" r:id="rId5"/>
    <p:sldId id="292" r:id="rId6"/>
    <p:sldId id="302" r:id="rId7"/>
    <p:sldId id="307" r:id="rId8"/>
    <p:sldId id="303" r:id="rId9"/>
    <p:sldId id="308" r:id="rId10"/>
    <p:sldId id="310" r:id="rId11"/>
    <p:sldId id="309" r:id="rId12"/>
    <p:sldId id="270" r:id="rId13"/>
    <p:sldId id="304" r:id="rId14"/>
    <p:sldId id="320" r:id="rId15"/>
    <p:sldId id="311" r:id="rId16"/>
    <p:sldId id="313" r:id="rId17"/>
    <p:sldId id="314" r:id="rId18"/>
    <p:sldId id="315" r:id="rId19"/>
    <p:sldId id="316" r:id="rId20"/>
    <p:sldId id="317" r:id="rId21"/>
    <p:sldId id="318" r:id="rId22"/>
    <p:sldId id="319" r:id="rId23"/>
    <p:sldId id="312" r:id="rId24"/>
    <p:sldId id="321" r:id="rId25"/>
    <p:sldId id="322" r:id="rId26"/>
    <p:sldId id="323" r:id="rId27"/>
    <p:sldId id="324" r:id="rId28"/>
    <p:sldId id="283" r:id="rId29"/>
    <p:sldId id="281" r:id="rId30"/>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3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F46DE401-9303-41CB-915C-A3A644D3FA23}" type="datetimeFigureOut">
              <a:rPr lang="ru-RU" smtClean="0"/>
              <a:t>24.09.2021</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D9B8F7B2-20D3-422C-A67B-0C18CD5E26A4}" type="slidenum">
              <a:rPr lang="ru-RU" smtClean="0"/>
              <a:t>‹#›</a:t>
            </a:fld>
            <a:endParaRPr lang="ru-RU"/>
          </a:p>
        </p:txBody>
      </p:sp>
    </p:spTree>
    <p:extLst>
      <p:ext uri="{BB962C8B-B14F-4D97-AF65-F5344CB8AC3E}">
        <p14:creationId xmlns:p14="http://schemas.microsoft.com/office/powerpoint/2010/main" val="116030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8A5B4D5-CC26-48B2-BE79-8C3999DA528E}" type="datetimeFigureOut">
              <a:rPr lang="ru-RU" smtClean="0"/>
              <a:t>24.09.2021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223902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8A5B4D5-CC26-48B2-BE79-8C3999DA528E}" type="datetimeFigureOut">
              <a:rPr lang="ru-RU" smtClean="0"/>
              <a:t>24.09.2021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79527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8A5B4D5-CC26-48B2-BE79-8C3999DA528E}" type="datetimeFigureOut">
              <a:rPr lang="ru-RU" smtClean="0"/>
              <a:t>24.09.2021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180422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FFDF04-531D-4AA8-8E09-1FDC1953CD0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4214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F5243B-ED5C-490A-8895-FF17AE3A86A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795170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80CEE4-9FDB-4805-9CB6-7BD52936AF5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62866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F51536-2B21-4BF5-8D87-5ECC3F9A4BD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486795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B22D51-5147-465C-9CD3-62DE5D027F3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942556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7075B9-F3DA-42BB-A326-C3F6AB08845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682176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423273-953E-40A8-AB1A-151645B2EEF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00496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039202-393A-4EDA-8EEC-2B44E7BCDA9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83993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8A5B4D5-CC26-48B2-BE79-8C3999DA528E}" type="datetimeFigureOut">
              <a:rPr lang="ru-RU" smtClean="0"/>
              <a:t>24.09.2021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103216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EA94A3-A537-443D-BC1C-D6DD9B368CE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566170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3FBDEF-C451-4127-9AC4-CA33EF7F864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47490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60FF2-65A8-4910-A309-647B38841D5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0828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8A5B4D5-CC26-48B2-BE79-8C3999DA528E}" type="datetimeFigureOut">
              <a:rPr lang="ru-RU" smtClean="0"/>
              <a:t>24.09.2021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336499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8A5B4D5-CC26-48B2-BE79-8C3999DA528E}" type="datetimeFigureOut">
              <a:rPr lang="ru-RU" smtClean="0"/>
              <a:t>24.09.2021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128741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8A5B4D5-CC26-48B2-BE79-8C3999DA528E}" type="datetimeFigureOut">
              <a:rPr lang="ru-RU" smtClean="0"/>
              <a:t>24.09.2021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948230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8A5B4D5-CC26-48B2-BE79-8C3999DA528E}" type="datetimeFigureOut">
              <a:rPr lang="ru-RU" smtClean="0"/>
              <a:t>24.09.2021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212559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8A5B4D5-CC26-48B2-BE79-8C3999DA528E}" type="datetimeFigureOut">
              <a:rPr lang="ru-RU" smtClean="0"/>
              <a:t>24.09.2021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2771750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8A5B4D5-CC26-48B2-BE79-8C3999DA528E}" type="datetimeFigureOut">
              <a:rPr lang="ru-RU" smtClean="0"/>
              <a:t>24.09.2021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309832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8A5B4D5-CC26-48B2-BE79-8C3999DA528E}" type="datetimeFigureOut">
              <a:rPr lang="ru-RU" smtClean="0"/>
              <a:t>24.09.2021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A068AD-0766-4890-928E-6CEBA1376800}" type="slidenum">
              <a:rPr lang="ru-RU" smtClean="0"/>
              <a:t>‹#›</a:t>
            </a:fld>
            <a:endParaRPr lang="ru-RU"/>
          </a:p>
        </p:txBody>
      </p:sp>
    </p:spTree>
    <p:extLst>
      <p:ext uri="{BB962C8B-B14F-4D97-AF65-F5344CB8AC3E}">
        <p14:creationId xmlns:p14="http://schemas.microsoft.com/office/powerpoint/2010/main" val="317854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5B4D5-CC26-48B2-BE79-8C3999DA528E}" type="datetimeFigureOut">
              <a:rPr lang="ru-RU" smtClean="0"/>
              <a:t>24.09.2021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068AD-0766-4890-928E-6CEBA1376800}" type="slidenum">
              <a:rPr lang="ru-RU" smtClean="0"/>
              <a:t>‹#›</a:t>
            </a:fld>
            <a:endParaRPr lang="ru-RU"/>
          </a:p>
        </p:txBody>
      </p:sp>
    </p:spTree>
    <p:extLst>
      <p:ext uri="{BB962C8B-B14F-4D97-AF65-F5344CB8AC3E}">
        <p14:creationId xmlns:p14="http://schemas.microsoft.com/office/powerpoint/2010/main" val="3665535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BCA75AA6-3ACC-44CD-AA35-5627904E7BFC}"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val="51242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jpeg"/><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ctrTitle"/>
          </p:nvPr>
        </p:nvSpPr>
        <p:spPr>
          <a:xfrm>
            <a:off x="389115" y="1067728"/>
            <a:ext cx="11304394" cy="1240761"/>
          </a:xfrm>
          <a:noFill/>
        </p:spPr>
        <p:txBody>
          <a:bodyPr>
            <a:noAutofit/>
          </a:bodyPr>
          <a:lstStyle/>
          <a:p>
            <a:r>
              <a:rPr lang="en-US" sz="3600" b="1" dirty="0">
                <a:solidFill>
                  <a:srgbClr val="FF0000"/>
                </a:solidFill>
                <a:latin typeface="+mn-lt"/>
                <a:ea typeface="MS PGothic" panose="020B0600070205080204" pitchFamily="34" charset="-128"/>
              </a:rPr>
              <a:t>Advances in the development </a:t>
            </a:r>
            <a:r>
              <a:rPr lang="en-US" sz="3600" b="1" dirty="0" smtClean="0">
                <a:solidFill>
                  <a:srgbClr val="FF0000"/>
                </a:solidFill>
                <a:latin typeface="+mn-lt"/>
                <a:ea typeface="MS PGothic" panose="020B0600070205080204" pitchFamily="34" charset="-128"/>
              </a:rPr>
              <a:t/>
            </a:r>
            <a:br>
              <a:rPr lang="en-US" sz="3600" b="1" dirty="0" smtClean="0">
                <a:solidFill>
                  <a:srgbClr val="FF0000"/>
                </a:solidFill>
                <a:latin typeface="+mn-lt"/>
                <a:ea typeface="MS PGothic" panose="020B0600070205080204" pitchFamily="34" charset="-128"/>
              </a:rPr>
            </a:br>
            <a:r>
              <a:rPr lang="en-US" sz="3600" b="1" dirty="0" smtClean="0">
                <a:solidFill>
                  <a:srgbClr val="FF0000"/>
                </a:solidFill>
                <a:latin typeface="+mn-lt"/>
                <a:ea typeface="MS PGothic" panose="020B0600070205080204" pitchFamily="34" charset="-128"/>
              </a:rPr>
              <a:t>of </a:t>
            </a:r>
            <a:r>
              <a:rPr lang="en-US" sz="3600" b="1" dirty="0">
                <a:solidFill>
                  <a:srgbClr val="FF0000"/>
                </a:solidFill>
                <a:latin typeface="+mn-lt"/>
                <a:ea typeface="MS PGothic" panose="020B0600070205080204" pitchFamily="34" charset="-128"/>
              </a:rPr>
              <a:t>a </a:t>
            </a:r>
            <a:r>
              <a:rPr lang="en-US" sz="3600" b="1" dirty="0" smtClean="0">
                <a:solidFill>
                  <a:srgbClr val="FF0000"/>
                </a:solidFill>
                <a:latin typeface="+mn-lt"/>
                <a:ea typeface="MS PGothic" panose="020B0600070205080204" pitchFamily="34" charset="-128"/>
              </a:rPr>
              <a:t>Vacuum Insulated Tandem </a:t>
            </a:r>
            <a:r>
              <a:rPr lang="en-US" sz="3600" b="1" dirty="0">
                <a:solidFill>
                  <a:srgbClr val="FF0000"/>
                </a:solidFill>
                <a:latin typeface="+mn-lt"/>
                <a:ea typeface="MS PGothic" panose="020B0600070205080204" pitchFamily="34" charset="-128"/>
              </a:rPr>
              <a:t>A</a:t>
            </a:r>
            <a:r>
              <a:rPr lang="en-US" sz="3600" b="1" dirty="0" smtClean="0">
                <a:solidFill>
                  <a:srgbClr val="FF0000"/>
                </a:solidFill>
                <a:latin typeface="+mn-lt"/>
                <a:ea typeface="MS PGothic" panose="020B0600070205080204" pitchFamily="34" charset="-128"/>
              </a:rPr>
              <a:t>ccelerator </a:t>
            </a:r>
            <a:br>
              <a:rPr lang="en-US" sz="3600" b="1" dirty="0" smtClean="0">
                <a:solidFill>
                  <a:srgbClr val="FF0000"/>
                </a:solidFill>
                <a:latin typeface="+mn-lt"/>
                <a:ea typeface="MS PGothic" panose="020B0600070205080204" pitchFamily="34" charset="-128"/>
              </a:rPr>
            </a:br>
            <a:r>
              <a:rPr lang="en-US" sz="3600" b="1" dirty="0" smtClean="0">
                <a:solidFill>
                  <a:srgbClr val="FF0000"/>
                </a:solidFill>
                <a:latin typeface="+mn-lt"/>
                <a:ea typeface="MS PGothic" panose="020B0600070205080204" pitchFamily="34" charset="-128"/>
              </a:rPr>
              <a:t>and its applications</a:t>
            </a:r>
            <a:endParaRPr lang="ru-RU" altLang="ru-RU" sz="3600" b="1" dirty="0">
              <a:solidFill>
                <a:srgbClr val="FF0000"/>
              </a:solidFill>
              <a:latin typeface="+mn-lt"/>
              <a:ea typeface="MS PGothic" panose="020B0600070205080204" pitchFamily="34" charset="-128"/>
            </a:endParaRPr>
          </a:p>
        </p:txBody>
      </p:sp>
      <p:sp>
        <p:nvSpPr>
          <p:cNvPr id="6" name="Rectangle 4"/>
          <p:cNvSpPr>
            <a:spLocks noGrp="1" noChangeArrowheads="1"/>
          </p:cNvSpPr>
          <p:nvPr>
            <p:ph type="subTitle" idx="1"/>
          </p:nvPr>
        </p:nvSpPr>
        <p:spPr>
          <a:xfrm>
            <a:off x="308727" y="2837946"/>
            <a:ext cx="11384782" cy="3231930"/>
          </a:xfrm>
          <a:noFill/>
        </p:spPr>
        <p:txBody>
          <a:bodyPr>
            <a:normAutofit/>
          </a:bodyPr>
          <a:lstStyle/>
          <a:p>
            <a:pPr algn="l" eaLnBrk="1" hangingPunct="1">
              <a:lnSpc>
                <a:spcPct val="90000"/>
              </a:lnSpc>
            </a:pPr>
            <a:r>
              <a:rPr lang="en-US" altLang="ru-RU" sz="2000" i="1" dirty="0" smtClean="0">
                <a:solidFill>
                  <a:srgbClr val="3333CC"/>
                </a:solidFill>
              </a:rPr>
              <a:t>			</a:t>
            </a:r>
            <a:r>
              <a:rPr lang="en-US" altLang="ru-RU" sz="2000" i="1" dirty="0" err="1" smtClean="0">
                <a:solidFill>
                  <a:srgbClr val="3333CC"/>
                </a:solidFill>
              </a:rPr>
              <a:t>Budker</a:t>
            </a:r>
            <a:r>
              <a:rPr lang="en-US" altLang="ru-RU" sz="2000" i="1" dirty="0" smtClean="0">
                <a:solidFill>
                  <a:srgbClr val="3333CC"/>
                </a:solidFill>
              </a:rPr>
              <a:t> </a:t>
            </a:r>
            <a:r>
              <a:rPr lang="en-US" altLang="ru-RU" sz="2000" i="1" dirty="0">
                <a:solidFill>
                  <a:srgbClr val="3333CC"/>
                </a:solidFill>
              </a:rPr>
              <a:t>Institute of Nuclear Physics, Novosibirsk, Russia                                                           		       </a:t>
            </a:r>
            <a:r>
              <a:rPr lang="en-US" altLang="ru-RU" sz="2000" i="1" dirty="0" smtClean="0">
                <a:solidFill>
                  <a:srgbClr val="3333CC"/>
                </a:solidFill>
              </a:rPr>
              <a:t> 	Novosibirsk </a:t>
            </a:r>
            <a:r>
              <a:rPr lang="en-US" altLang="ru-RU" sz="2000" i="1" dirty="0">
                <a:solidFill>
                  <a:srgbClr val="3333CC"/>
                </a:solidFill>
              </a:rPr>
              <a:t>State University, Novosibirsk, Russia</a:t>
            </a:r>
          </a:p>
          <a:p>
            <a:pPr marL="1701800" indent="-1701800" algn="l"/>
            <a:endParaRPr lang="en-US" altLang="ru-RU" sz="1800" b="1" dirty="0" smtClean="0">
              <a:solidFill>
                <a:srgbClr val="3333CC"/>
              </a:solidFill>
            </a:endParaRPr>
          </a:p>
          <a:p>
            <a:pPr marL="1701800" indent="-1701800" algn="l"/>
            <a:r>
              <a:rPr lang="en-US" altLang="ru-RU" sz="1800" dirty="0" smtClean="0">
                <a:solidFill>
                  <a:srgbClr val="3333CC"/>
                </a:solidFill>
              </a:rPr>
              <a:t>				</a:t>
            </a:r>
            <a:r>
              <a:rPr lang="en-US" altLang="ru-RU" sz="1800" u="sng" dirty="0" smtClean="0">
                <a:solidFill>
                  <a:srgbClr val="3333CC"/>
                </a:solidFill>
              </a:rPr>
              <a:t>Sergey TASKAEV</a:t>
            </a:r>
            <a:r>
              <a:rPr lang="en-US" altLang="ru-RU" sz="1800" dirty="0" smtClean="0">
                <a:solidFill>
                  <a:srgbClr val="3333CC"/>
                </a:solidFill>
              </a:rPr>
              <a:t>, Alexander IVANOV,</a:t>
            </a:r>
          </a:p>
          <a:p>
            <a:pPr marL="1701800" indent="-1701800" algn="l"/>
            <a:r>
              <a:rPr lang="en-US" altLang="ru-RU" sz="1800" b="1" i="1" dirty="0">
                <a:solidFill>
                  <a:srgbClr val="3333CC"/>
                </a:solidFill>
              </a:rPr>
              <a:t>BINP BNCT team</a:t>
            </a:r>
            <a:r>
              <a:rPr lang="en-US" altLang="ru-RU" sz="1800" b="1" dirty="0">
                <a:solidFill>
                  <a:srgbClr val="3333CC"/>
                </a:solidFill>
              </a:rPr>
              <a:t>:</a:t>
            </a:r>
            <a:r>
              <a:rPr lang="en-US" altLang="ru-RU" sz="1800" dirty="0">
                <a:solidFill>
                  <a:srgbClr val="3333CC"/>
                </a:solidFill>
              </a:rPr>
              <a:t> </a:t>
            </a:r>
            <a:r>
              <a:rPr lang="en-US" altLang="ru-RU" sz="1800" dirty="0" smtClean="0">
                <a:solidFill>
                  <a:srgbClr val="3333CC"/>
                </a:solidFill>
              </a:rPr>
              <a:t> 	        </a:t>
            </a:r>
            <a:r>
              <a:rPr lang="en-US" altLang="ru-RU" sz="1800" dirty="0" err="1" smtClean="0">
                <a:solidFill>
                  <a:srgbClr val="3333CC"/>
                </a:solidFill>
              </a:rPr>
              <a:t>Evgenii</a:t>
            </a:r>
            <a:r>
              <a:rPr lang="en-US" altLang="ru-RU" sz="1800" dirty="0" smtClean="0">
                <a:solidFill>
                  <a:srgbClr val="3333CC"/>
                </a:solidFill>
              </a:rPr>
              <a:t> BERENDEEV,    </a:t>
            </a:r>
            <a:r>
              <a:rPr lang="en-US" altLang="ru-RU" sz="2000" dirty="0" smtClean="0">
                <a:solidFill>
                  <a:srgbClr val="3333CC"/>
                </a:solidFill>
              </a:rPr>
              <a:t>M</a:t>
            </a:r>
            <a:r>
              <a:rPr lang="en-US" altLang="ru-RU" sz="1800" dirty="0" smtClean="0">
                <a:solidFill>
                  <a:srgbClr val="3333CC"/>
                </a:solidFill>
              </a:rPr>
              <a:t>arina </a:t>
            </a:r>
            <a:r>
              <a:rPr lang="en-US" altLang="ru-RU" sz="1800" dirty="0">
                <a:solidFill>
                  <a:srgbClr val="3333CC"/>
                </a:solidFill>
              </a:rPr>
              <a:t>BIKCHURINA,    </a:t>
            </a:r>
            <a:r>
              <a:rPr lang="en-US" altLang="ru-RU" sz="1800" dirty="0" smtClean="0">
                <a:solidFill>
                  <a:srgbClr val="3333CC"/>
                </a:solidFill>
              </a:rPr>
              <a:t>       </a:t>
            </a:r>
            <a:r>
              <a:rPr lang="en-US" altLang="ru-RU" sz="1800" dirty="0" err="1" smtClean="0">
                <a:solidFill>
                  <a:srgbClr val="3333CC"/>
                </a:solidFill>
              </a:rPr>
              <a:t>Timofei</a:t>
            </a:r>
            <a:r>
              <a:rPr lang="en-US" altLang="ru-RU" sz="1800" dirty="0" smtClean="0">
                <a:solidFill>
                  <a:srgbClr val="3333CC"/>
                </a:solidFill>
              </a:rPr>
              <a:t> </a:t>
            </a:r>
            <a:r>
              <a:rPr lang="en-US" altLang="ru-RU" sz="1800" dirty="0">
                <a:solidFill>
                  <a:srgbClr val="3333CC"/>
                </a:solidFill>
              </a:rPr>
              <a:t>BYKOV, </a:t>
            </a:r>
            <a:r>
              <a:rPr lang="en-US" altLang="ru-RU" sz="1800" dirty="0" smtClean="0">
                <a:solidFill>
                  <a:srgbClr val="3333CC"/>
                </a:solidFill>
              </a:rPr>
              <a:t>           </a:t>
            </a:r>
            <a:r>
              <a:rPr lang="en-US" altLang="ru-RU" sz="1800" dirty="0" err="1" smtClean="0">
                <a:solidFill>
                  <a:srgbClr val="3333CC"/>
                </a:solidFill>
              </a:rPr>
              <a:t>Dmitrii</a:t>
            </a:r>
            <a:r>
              <a:rPr lang="en-US" altLang="ru-RU" sz="1800" dirty="0" smtClean="0">
                <a:solidFill>
                  <a:srgbClr val="3333CC"/>
                </a:solidFill>
              </a:rPr>
              <a:t> </a:t>
            </a:r>
            <a:r>
              <a:rPr lang="en-US" altLang="ru-RU" sz="1800" dirty="0">
                <a:solidFill>
                  <a:srgbClr val="3333CC"/>
                </a:solidFill>
              </a:rPr>
              <a:t>KASATOV,   </a:t>
            </a:r>
            <a:r>
              <a:rPr lang="en-US" altLang="ru-RU" sz="1800" dirty="0" smtClean="0">
                <a:solidFill>
                  <a:srgbClr val="3333CC"/>
                </a:solidFill>
              </a:rPr>
              <a:t>     </a:t>
            </a:r>
            <a:br>
              <a:rPr lang="en-US" altLang="ru-RU" sz="1800" dirty="0" smtClean="0">
                <a:solidFill>
                  <a:srgbClr val="3333CC"/>
                </a:solidFill>
              </a:rPr>
            </a:br>
            <a:r>
              <a:rPr lang="en-US" altLang="ru-RU" sz="1800" dirty="0" smtClean="0">
                <a:solidFill>
                  <a:srgbClr val="3333CC"/>
                </a:solidFill>
              </a:rPr>
              <a:t>          Anna </a:t>
            </a:r>
            <a:r>
              <a:rPr lang="en-US" altLang="ru-RU" sz="1800" dirty="0">
                <a:solidFill>
                  <a:srgbClr val="3333CC"/>
                </a:solidFill>
              </a:rPr>
              <a:t>KASATOVA, </a:t>
            </a:r>
            <a:r>
              <a:rPr lang="en-US" altLang="ru-RU" sz="1800" dirty="0" smtClean="0">
                <a:solidFill>
                  <a:srgbClr val="3333CC"/>
                </a:solidFill>
              </a:rPr>
              <a:t>         </a:t>
            </a:r>
            <a:r>
              <a:rPr lang="en-US" altLang="ru-RU" sz="1800" dirty="0" err="1" smtClean="0">
                <a:solidFill>
                  <a:srgbClr val="3333CC"/>
                </a:solidFill>
              </a:rPr>
              <a:t>Iaroslav</a:t>
            </a:r>
            <a:r>
              <a:rPr lang="en-US" altLang="ru-RU" sz="1800" dirty="0" smtClean="0">
                <a:solidFill>
                  <a:srgbClr val="3333CC"/>
                </a:solidFill>
              </a:rPr>
              <a:t> </a:t>
            </a:r>
            <a:r>
              <a:rPr lang="en-US" altLang="ru-RU" sz="1800" dirty="0">
                <a:solidFill>
                  <a:srgbClr val="3333CC"/>
                </a:solidFill>
              </a:rPr>
              <a:t>KOLESNIKOV, </a:t>
            </a:r>
            <a:r>
              <a:rPr lang="en-US" altLang="ru-RU" sz="1800" dirty="0" smtClean="0">
                <a:solidFill>
                  <a:srgbClr val="3333CC"/>
                </a:solidFill>
              </a:rPr>
              <a:t>          Alexey </a:t>
            </a:r>
            <a:r>
              <a:rPr lang="en-US" altLang="ru-RU" sz="1800" dirty="0">
                <a:solidFill>
                  <a:srgbClr val="3333CC"/>
                </a:solidFill>
              </a:rPr>
              <a:t>KOSHKAREV, </a:t>
            </a:r>
            <a:r>
              <a:rPr lang="en-US" altLang="ru-RU" sz="1800" dirty="0" smtClean="0">
                <a:solidFill>
                  <a:srgbClr val="3333CC"/>
                </a:solidFill>
              </a:rPr>
              <a:t>   </a:t>
            </a:r>
            <a:r>
              <a:rPr lang="en-US" altLang="ru-RU" sz="1800" dirty="0" err="1" smtClean="0">
                <a:solidFill>
                  <a:srgbClr val="3333CC"/>
                </a:solidFill>
              </a:rPr>
              <a:t>Alexandr</a:t>
            </a:r>
            <a:r>
              <a:rPr lang="en-US" altLang="ru-RU" sz="1800" dirty="0" smtClean="0">
                <a:solidFill>
                  <a:srgbClr val="3333CC"/>
                </a:solidFill>
              </a:rPr>
              <a:t> </a:t>
            </a:r>
            <a:r>
              <a:rPr lang="en-US" altLang="ru-RU" sz="1800" dirty="0">
                <a:solidFill>
                  <a:srgbClr val="3333CC"/>
                </a:solidFill>
              </a:rPr>
              <a:t>MAKAROV</a:t>
            </a:r>
            <a:r>
              <a:rPr lang="en-US" altLang="ru-RU" sz="1800" dirty="0" smtClean="0">
                <a:solidFill>
                  <a:srgbClr val="3333CC"/>
                </a:solidFill>
              </a:rPr>
              <a:t>,           	        </a:t>
            </a:r>
            <a:r>
              <a:rPr lang="en-US" altLang="ru-RU" sz="1800" dirty="0" err="1" smtClean="0">
                <a:solidFill>
                  <a:srgbClr val="3333CC"/>
                </a:solidFill>
              </a:rPr>
              <a:t>Georgii</a:t>
            </a:r>
            <a:r>
              <a:rPr lang="en-US" altLang="ru-RU" sz="1800" dirty="0" smtClean="0">
                <a:solidFill>
                  <a:srgbClr val="3333CC"/>
                </a:solidFill>
              </a:rPr>
              <a:t> </a:t>
            </a:r>
            <a:r>
              <a:rPr lang="en-US" altLang="ru-RU" sz="1800" dirty="0">
                <a:solidFill>
                  <a:srgbClr val="3333CC"/>
                </a:solidFill>
              </a:rPr>
              <a:t>OSTREINOV, </a:t>
            </a:r>
            <a:r>
              <a:rPr lang="en-US" altLang="ru-RU" sz="1800" dirty="0" smtClean="0">
                <a:solidFill>
                  <a:srgbClr val="3333CC"/>
                </a:solidFill>
              </a:rPr>
              <a:t>   Alexey </a:t>
            </a:r>
            <a:r>
              <a:rPr lang="en-US" altLang="ru-RU" sz="1800" dirty="0">
                <a:solidFill>
                  <a:srgbClr val="3333CC"/>
                </a:solidFill>
              </a:rPr>
              <a:t>PONEDELCHENKO, </a:t>
            </a:r>
            <a:r>
              <a:rPr lang="en-US" altLang="ru-RU" sz="1800" dirty="0" smtClean="0">
                <a:solidFill>
                  <a:srgbClr val="3333CC"/>
                </a:solidFill>
              </a:rPr>
              <a:t>   Pavel </a:t>
            </a:r>
            <a:r>
              <a:rPr lang="en-US" altLang="ru-RU" sz="1800" dirty="0">
                <a:solidFill>
                  <a:srgbClr val="3333CC"/>
                </a:solidFill>
              </a:rPr>
              <a:t>PONOMAREV, </a:t>
            </a:r>
            <a:r>
              <a:rPr lang="en-US" altLang="ru-RU" sz="1800" dirty="0" smtClean="0">
                <a:solidFill>
                  <a:srgbClr val="3333CC"/>
                </a:solidFill>
              </a:rPr>
              <a:t>  Sergey SAVINOV,            	        Ivan </a:t>
            </a:r>
            <a:r>
              <a:rPr lang="en-US" altLang="ru-RU" sz="1800" dirty="0">
                <a:solidFill>
                  <a:srgbClr val="3333CC"/>
                </a:solidFill>
              </a:rPr>
              <a:t>SHCHUDLO, </a:t>
            </a:r>
            <a:r>
              <a:rPr lang="en-US" altLang="ru-RU" sz="1800" dirty="0" smtClean="0">
                <a:solidFill>
                  <a:srgbClr val="3333CC"/>
                </a:solidFill>
              </a:rPr>
              <a:t>         </a:t>
            </a:r>
            <a:r>
              <a:rPr lang="en-US" altLang="ru-RU" sz="1800" dirty="0" err="1" smtClean="0">
                <a:solidFill>
                  <a:srgbClr val="3333CC"/>
                </a:solidFill>
              </a:rPr>
              <a:t>Evgeniia</a:t>
            </a:r>
            <a:r>
              <a:rPr lang="en-US" altLang="ru-RU" sz="1800" dirty="0" smtClean="0">
                <a:solidFill>
                  <a:srgbClr val="3333CC"/>
                </a:solidFill>
              </a:rPr>
              <a:t> </a:t>
            </a:r>
            <a:r>
              <a:rPr lang="en-US" altLang="ru-RU" sz="1800" dirty="0">
                <a:solidFill>
                  <a:srgbClr val="3333CC"/>
                </a:solidFill>
              </a:rPr>
              <a:t>SOKOLOVA,    </a:t>
            </a:r>
            <a:r>
              <a:rPr lang="en-US" altLang="ru-RU" sz="1800" dirty="0" smtClean="0">
                <a:solidFill>
                  <a:srgbClr val="3333CC"/>
                </a:solidFill>
              </a:rPr>
              <a:t>         Igor </a:t>
            </a:r>
            <a:r>
              <a:rPr lang="en-US" altLang="ru-RU" sz="1800" dirty="0">
                <a:solidFill>
                  <a:srgbClr val="3333CC"/>
                </a:solidFill>
              </a:rPr>
              <a:t>SOROKIN,   </a:t>
            </a:r>
            <a:r>
              <a:rPr lang="en-US" altLang="ru-RU" sz="1800" dirty="0" smtClean="0">
                <a:solidFill>
                  <a:srgbClr val="3333CC"/>
                </a:solidFill>
              </a:rPr>
              <a:t>          Tatiana </a:t>
            </a:r>
            <a:r>
              <a:rPr lang="en-US" altLang="ru-RU" sz="1800" dirty="0">
                <a:solidFill>
                  <a:srgbClr val="3333CC"/>
                </a:solidFill>
              </a:rPr>
              <a:t>SYCHEVA</a:t>
            </a:r>
            <a:r>
              <a:rPr lang="en-US" altLang="ru-RU" sz="1800" dirty="0" smtClean="0">
                <a:solidFill>
                  <a:srgbClr val="3333CC"/>
                </a:solidFill>
              </a:rPr>
              <a:t>,    </a:t>
            </a:r>
            <a:r>
              <a:rPr lang="en-US" altLang="ru-RU" sz="1800" dirty="0">
                <a:solidFill>
                  <a:srgbClr val="3333CC"/>
                </a:solidFill>
              </a:rPr>
              <a:t>	 </a:t>
            </a:r>
            <a:r>
              <a:rPr lang="en-US" altLang="ru-RU" sz="1800" dirty="0" smtClean="0">
                <a:solidFill>
                  <a:srgbClr val="3333CC"/>
                </a:solidFill>
              </a:rPr>
              <a:t>           	        </a:t>
            </a:r>
            <a:r>
              <a:rPr lang="en-US" altLang="ru-RU" sz="1800" dirty="0" err="1" smtClean="0">
                <a:solidFill>
                  <a:srgbClr val="3333CC"/>
                </a:solidFill>
              </a:rPr>
              <a:t>Iuliia</a:t>
            </a:r>
            <a:r>
              <a:rPr lang="en-US" altLang="ru-RU" sz="1800" dirty="0" smtClean="0">
                <a:solidFill>
                  <a:srgbClr val="3333CC"/>
                </a:solidFill>
              </a:rPr>
              <a:t> TASKAEVA,          </a:t>
            </a:r>
            <a:r>
              <a:rPr lang="en-US" altLang="ru-RU" sz="1800" dirty="0" err="1" smtClean="0">
                <a:solidFill>
                  <a:srgbClr val="3333CC"/>
                </a:solidFill>
              </a:rPr>
              <a:t>Gleb</a:t>
            </a:r>
            <a:r>
              <a:rPr lang="en-US" altLang="ru-RU" sz="1800" dirty="0" smtClean="0">
                <a:solidFill>
                  <a:srgbClr val="3333CC"/>
                </a:solidFill>
              </a:rPr>
              <a:t> VERHOVOD</a:t>
            </a:r>
          </a:p>
        </p:txBody>
      </p:sp>
      <p:pic>
        <p:nvPicPr>
          <p:cNvPr id="3" name="Рисунок 2"/>
          <p:cNvPicPr>
            <a:picLocks noChangeAspect="1"/>
          </p:cNvPicPr>
          <p:nvPr/>
        </p:nvPicPr>
        <p:blipFill rotWithShape="1">
          <a:blip r:embed="rId2"/>
          <a:srcRect l="78380" t="11839" r="6535" b="76552"/>
          <a:stretch/>
        </p:blipFill>
        <p:spPr>
          <a:xfrm>
            <a:off x="9648155" y="5281752"/>
            <a:ext cx="2543845" cy="1576248"/>
          </a:xfrm>
          <a:prstGeom prst="rect">
            <a:avLst/>
          </a:prstGeom>
        </p:spPr>
      </p:pic>
    </p:spTree>
    <p:extLst>
      <p:ext uri="{BB962C8B-B14F-4D97-AF65-F5344CB8AC3E}">
        <p14:creationId xmlns:p14="http://schemas.microsoft.com/office/powerpoint/2010/main" val="2431134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8619408" cy="729384"/>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344613" indent="-1344613" algn="l">
              <a:spcBef>
                <a:spcPts val="0"/>
              </a:spcBef>
              <a:defRPr/>
            </a:pPr>
            <a:r>
              <a:rPr lang="en-US" sz="2000" b="1" dirty="0" smtClean="0">
                <a:solidFill>
                  <a:srgbClr val="FF0000"/>
                </a:solidFill>
              </a:rPr>
              <a:t>Advance # 7: </a:t>
            </a:r>
            <a:r>
              <a:rPr lang="en-US" sz="2000" b="1" dirty="0">
                <a:solidFill>
                  <a:srgbClr val="FF0000"/>
                </a:solidFill>
              </a:rPr>
              <a:t>9 methods for measuring the proton beam profile implemented</a:t>
            </a:r>
            <a:r>
              <a:rPr lang="en-US" sz="2000" b="1" dirty="0" smtClean="0">
                <a:solidFill>
                  <a:srgbClr val="FF0000"/>
                </a:solidFill>
              </a:rPr>
              <a:t>. </a:t>
            </a:r>
            <a:br>
              <a:rPr lang="en-US" sz="2000" b="1" dirty="0" smtClean="0">
                <a:solidFill>
                  <a:srgbClr val="FF0000"/>
                </a:solidFill>
              </a:rPr>
            </a:br>
            <a:r>
              <a:rPr lang="en-US" sz="2000" b="1" dirty="0" smtClean="0">
                <a:solidFill>
                  <a:srgbClr val="FF0000"/>
                </a:solidFill>
              </a:rPr>
              <a:t>Phase </a:t>
            </a:r>
            <a:r>
              <a:rPr lang="en-US" sz="2000" b="1" dirty="0">
                <a:solidFill>
                  <a:srgbClr val="FF0000"/>
                </a:solidFill>
              </a:rPr>
              <a:t>portrait of a beam of protons and neutrals measured.</a:t>
            </a:r>
          </a:p>
        </p:txBody>
      </p:sp>
      <p:sp>
        <p:nvSpPr>
          <p:cNvPr id="4" name="Прямоугольник 3"/>
          <p:cNvSpPr/>
          <p:nvPr/>
        </p:nvSpPr>
        <p:spPr>
          <a:xfrm>
            <a:off x="193430" y="1215015"/>
            <a:ext cx="11772901" cy="1015663"/>
          </a:xfrm>
          <a:prstGeom prst="rect">
            <a:avLst/>
          </a:prstGeom>
        </p:spPr>
        <p:txBody>
          <a:bodyPr wrap="square">
            <a:spAutoFit/>
          </a:bodyPr>
          <a:lstStyle/>
          <a:p>
            <a:r>
              <a:rPr lang="en-US" sz="2000" dirty="0">
                <a:solidFill>
                  <a:srgbClr val="3333CC"/>
                </a:solidFill>
              </a:rPr>
              <a:t>The proton beam has a characteristic size of 11 mm</a:t>
            </a:r>
            <a:r>
              <a:rPr lang="en-US" sz="2000" dirty="0" smtClean="0">
                <a:solidFill>
                  <a:srgbClr val="3333CC"/>
                </a:solidFill>
              </a:rPr>
              <a:t>, </a:t>
            </a:r>
          </a:p>
          <a:p>
            <a:r>
              <a:rPr lang="en-US" sz="2000" dirty="0" smtClean="0">
                <a:solidFill>
                  <a:srgbClr val="3333CC"/>
                </a:solidFill>
              </a:rPr>
              <a:t>a </a:t>
            </a:r>
            <a:r>
              <a:rPr lang="en-US" sz="2000" dirty="0">
                <a:solidFill>
                  <a:srgbClr val="3333CC"/>
                </a:solidFill>
              </a:rPr>
              <a:t>divergence of 1.5 </a:t>
            </a:r>
            <a:r>
              <a:rPr lang="en-US" sz="2000" dirty="0" err="1">
                <a:solidFill>
                  <a:srgbClr val="3333CC"/>
                </a:solidFill>
              </a:rPr>
              <a:t>mrad</a:t>
            </a:r>
            <a:r>
              <a:rPr lang="en-US" sz="2000" dirty="0">
                <a:solidFill>
                  <a:srgbClr val="3333CC"/>
                </a:solidFill>
              </a:rPr>
              <a:t>, </a:t>
            </a:r>
            <a:br>
              <a:rPr lang="en-US" sz="2000" dirty="0">
                <a:solidFill>
                  <a:srgbClr val="3333CC"/>
                </a:solidFill>
              </a:rPr>
            </a:br>
            <a:r>
              <a:rPr lang="en-US" sz="2000" dirty="0">
                <a:solidFill>
                  <a:srgbClr val="3333CC"/>
                </a:solidFill>
              </a:rPr>
              <a:t>and a normalized emittance of 0.23 </a:t>
            </a:r>
            <a:r>
              <a:rPr lang="en-US" sz="2000" dirty="0" smtClean="0">
                <a:solidFill>
                  <a:srgbClr val="3333CC"/>
                </a:solidFill>
              </a:rPr>
              <a:t>mm </a:t>
            </a:r>
            <a:r>
              <a:rPr lang="en-US" sz="2000" dirty="0" err="1">
                <a:solidFill>
                  <a:srgbClr val="3333CC"/>
                </a:solidFill>
              </a:rPr>
              <a:t>mrad</a:t>
            </a:r>
            <a:r>
              <a:rPr lang="en-US" sz="2000" dirty="0">
                <a:solidFill>
                  <a:srgbClr val="3333CC"/>
                </a:solidFill>
              </a:rPr>
              <a:t>.</a:t>
            </a:r>
          </a:p>
        </p:txBody>
      </p:sp>
      <p:pic>
        <p:nvPicPr>
          <p:cNvPr id="5" name="Рисунок 4"/>
          <p:cNvPicPr/>
          <p:nvPr/>
        </p:nvPicPr>
        <p:blipFill>
          <a:blip r:embed="rId2"/>
          <a:stretch>
            <a:fillRect/>
          </a:stretch>
        </p:blipFill>
        <p:spPr>
          <a:xfrm>
            <a:off x="7058472" y="1907930"/>
            <a:ext cx="5133528" cy="4939851"/>
          </a:xfrm>
          <a:prstGeom prst="rect">
            <a:avLst/>
          </a:prstGeom>
        </p:spPr>
      </p:pic>
      <p:pic>
        <p:nvPicPr>
          <p:cNvPr id="1027" name="Picture 3" descr="Рисунок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7370"/>
            <a:ext cx="6814038" cy="391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7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108" y="1740615"/>
            <a:ext cx="6499892" cy="422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a:xfrm>
            <a:off x="331161" y="965884"/>
            <a:ext cx="5125978" cy="5680858"/>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spcBef>
                <a:spcPct val="0"/>
              </a:spcBef>
              <a:spcAft>
                <a:spcPct val="0"/>
              </a:spcAft>
              <a:defRPr/>
            </a:pPr>
            <a:r>
              <a:rPr lang="en-US" altLang="ru-RU" sz="1800" b="1" dirty="0" smtClean="0">
                <a:solidFill>
                  <a:srgbClr val="3333CC"/>
                </a:solidFill>
              </a:rPr>
              <a:t>High power DC proton/deuteron beam</a:t>
            </a:r>
            <a:r>
              <a:rPr lang="en-US" altLang="ru-RU" sz="1800" dirty="0" smtClean="0">
                <a:solidFill>
                  <a:srgbClr val="3333CC"/>
                </a:solidFill>
              </a:rPr>
              <a:t> (20 kW)</a:t>
            </a:r>
            <a:r>
              <a:rPr lang="en-US" altLang="ru-RU" sz="1800" b="1" dirty="0" smtClean="0">
                <a:solidFill>
                  <a:srgbClr val="3333CC"/>
                </a:solidFill>
              </a:rPr>
              <a:t>:</a:t>
            </a:r>
            <a:r>
              <a:rPr lang="ru-RU" altLang="ru-RU" sz="1800" dirty="0" smtClean="0">
                <a:solidFill>
                  <a:srgbClr val="3333CC"/>
                </a:solidFill>
              </a:rPr>
              <a:t> </a:t>
            </a:r>
          </a:p>
          <a:p>
            <a:pPr algn="l" fontAlgn="base">
              <a:lnSpc>
                <a:spcPct val="100000"/>
              </a:lnSpc>
              <a:spcBef>
                <a:spcPct val="0"/>
              </a:spcBef>
              <a:spcAft>
                <a:spcPct val="0"/>
              </a:spcAft>
              <a:defRPr/>
            </a:pPr>
            <a:r>
              <a:rPr lang="en-US" altLang="ru-RU" sz="1800" dirty="0" err="1" smtClean="0">
                <a:solidFill>
                  <a:srgbClr val="3333CC"/>
                </a:solidFill>
              </a:rPr>
              <a:t>Monochromaticity</a:t>
            </a:r>
            <a:r>
              <a:rPr lang="en-US" altLang="ru-RU" sz="1800" dirty="0" smtClean="0">
                <a:solidFill>
                  <a:srgbClr val="3333CC"/>
                </a:solidFill>
              </a:rPr>
              <a:t> and stability: </a:t>
            </a:r>
            <a:r>
              <a:rPr lang="en-US" altLang="ru-RU" sz="1800" dirty="0">
                <a:solidFill>
                  <a:srgbClr val="3333CC"/>
                </a:solidFill>
              </a:rPr>
              <a:t>0.1</a:t>
            </a:r>
            <a:r>
              <a:rPr lang="en-US" altLang="ru-RU" sz="1800" dirty="0" smtClean="0">
                <a:solidFill>
                  <a:srgbClr val="3333CC"/>
                </a:solidFill>
              </a:rPr>
              <a:t>%</a:t>
            </a:r>
          </a:p>
          <a:p>
            <a:pPr algn="l" fontAlgn="base">
              <a:lnSpc>
                <a:spcPct val="100000"/>
              </a:lnSpc>
              <a:spcBef>
                <a:spcPct val="0"/>
              </a:spcBef>
              <a:spcAft>
                <a:spcPct val="0"/>
              </a:spcAft>
              <a:defRPr/>
            </a:pPr>
            <a:r>
              <a:rPr lang="en-US" altLang="ru-RU" sz="1800" dirty="0" smtClean="0">
                <a:solidFill>
                  <a:srgbClr val="3333CC"/>
                </a:solidFill>
              </a:rPr>
              <a:t>Energy: ranges from 0.6 MeV to 2.3 MeV</a:t>
            </a:r>
          </a:p>
          <a:p>
            <a:pPr algn="l" fontAlgn="base">
              <a:lnSpc>
                <a:spcPct val="100000"/>
              </a:lnSpc>
              <a:spcBef>
                <a:spcPct val="0"/>
              </a:spcBef>
              <a:spcAft>
                <a:spcPct val="0"/>
              </a:spcAft>
              <a:defRPr/>
            </a:pPr>
            <a:r>
              <a:rPr lang="en-US" altLang="ru-RU" sz="1800" dirty="0" smtClean="0">
                <a:solidFill>
                  <a:srgbClr val="3333CC"/>
                </a:solidFill>
              </a:rPr>
              <a:t>Current</a:t>
            </a:r>
            <a:r>
              <a:rPr lang="en-US" altLang="ru-RU" sz="1800" dirty="0">
                <a:solidFill>
                  <a:srgbClr val="3333CC"/>
                </a:solidFill>
              </a:rPr>
              <a:t>: </a:t>
            </a:r>
            <a:r>
              <a:rPr lang="en-US" altLang="ru-RU" sz="1800" dirty="0" smtClean="0">
                <a:solidFill>
                  <a:srgbClr val="3333CC"/>
                </a:solidFill>
              </a:rPr>
              <a:t>ranges </a:t>
            </a:r>
            <a:r>
              <a:rPr lang="en-US" altLang="ru-RU" sz="1800" dirty="0">
                <a:solidFill>
                  <a:srgbClr val="3333CC"/>
                </a:solidFill>
              </a:rPr>
              <a:t>from </a:t>
            </a:r>
            <a:r>
              <a:rPr lang="en-US" altLang="ru-RU" sz="1800" dirty="0" smtClean="0">
                <a:solidFill>
                  <a:srgbClr val="3333CC"/>
                </a:solidFill>
              </a:rPr>
              <a:t>1 </a:t>
            </a:r>
            <a:r>
              <a:rPr lang="en-US" altLang="ru-RU" sz="1800" dirty="0" err="1">
                <a:solidFill>
                  <a:srgbClr val="3333CC"/>
                </a:solidFill>
              </a:rPr>
              <a:t>p</a:t>
            </a:r>
            <a:r>
              <a:rPr lang="en-US" altLang="ru-RU" sz="1800" dirty="0" err="1" smtClean="0">
                <a:solidFill>
                  <a:srgbClr val="3333CC"/>
                </a:solidFill>
              </a:rPr>
              <a:t>A</a:t>
            </a:r>
            <a:r>
              <a:rPr lang="en-US" altLang="ru-RU" sz="1800" dirty="0" smtClean="0">
                <a:solidFill>
                  <a:srgbClr val="3333CC"/>
                </a:solidFill>
              </a:rPr>
              <a:t> </a:t>
            </a:r>
            <a:r>
              <a:rPr lang="en-US" altLang="ru-RU" sz="1800" dirty="0">
                <a:solidFill>
                  <a:srgbClr val="3333CC"/>
                </a:solidFill>
              </a:rPr>
              <a:t>to </a:t>
            </a:r>
            <a:r>
              <a:rPr lang="en-US" altLang="ru-RU" sz="1800" dirty="0" smtClean="0">
                <a:solidFill>
                  <a:srgbClr val="3333CC"/>
                </a:solidFill>
              </a:rPr>
              <a:t>10 mA (10 orders!)</a:t>
            </a:r>
          </a:p>
          <a:p>
            <a:pPr algn="l" fontAlgn="base">
              <a:lnSpc>
                <a:spcPct val="100000"/>
              </a:lnSpc>
              <a:spcBef>
                <a:spcPct val="0"/>
              </a:spcBef>
              <a:spcAft>
                <a:spcPct val="0"/>
              </a:spcAft>
              <a:defRPr/>
            </a:pPr>
            <a:endParaRPr lang="ru-RU" altLang="ru-RU" sz="1800" dirty="0" smtClean="0">
              <a:solidFill>
                <a:srgbClr val="3333CC"/>
              </a:solidFill>
            </a:endParaRPr>
          </a:p>
          <a:p>
            <a:pPr algn="l" fontAlgn="base">
              <a:lnSpc>
                <a:spcPct val="100000"/>
              </a:lnSpc>
              <a:spcBef>
                <a:spcPct val="0"/>
              </a:spcBef>
              <a:spcAft>
                <a:spcPct val="0"/>
              </a:spcAft>
              <a:defRPr/>
            </a:pPr>
            <a:r>
              <a:rPr lang="en-US" altLang="ru-RU" sz="1800" b="1" dirty="0" smtClean="0">
                <a:solidFill>
                  <a:srgbClr val="3333CC"/>
                </a:solidFill>
              </a:rPr>
              <a:t>High flux neutron beam </a:t>
            </a:r>
            <a:r>
              <a:rPr lang="ru-RU" altLang="ru-RU" sz="1800" dirty="0">
                <a:solidFill>
                  <a:srgbClr val="3333CC"/>
                </a:solidFill>
              </a:rPr>
              <a:t>(2 10</a:t>
            </a:r>
            <a:r>
              <a:rPr lang="ru-RU" altLang="ru-RU" sz="1800" baseline="30000" dirty="0">
                <a:solidFill>
                  <a:srgbClr val="3333CC"/>
                </a:solidFill>
              </a:rPr>
              <a:t>12</a:t>
            </a:r>
            <a:r>
              <a:rPr lang="ru-RU" altLang="ru-RU" sz="1800" dirty="0">
                <a:solidFill>
                  <a:srgbClr val="3333CC"/>
                </a:solidFill>
              </a:rPr>
              <a:t> </a:t>
            </a:r>
            <a:r>
              <a:rPr lang="en-US" altLang="ru-RU" sz="1800" dirty="0">
                <a:solidFill>
                  <a:srgbClr val="3333CC"/>
                </a:solidFill>
              </a:rPr>
              <a:t>s</a:t>
            </a:r>
            <a:r>
              <a:rPr lang="ru-RU" altLang="ru-RU" sz="1800" baseline="30000" dirty="0">
                <a:solidFill>
                  <a:srgbClr val="3333CC"/>
                </a:solidFill>
              </a:rPr>
              <a:t>-1</a:t>
            </a:r>
            <a:r>
              <a:rPr lang="ru-RU" altLang="ru-RU" sz="1800" dirty="0" smtClean="0">
                <a:solidFill>
                  <a:srgbClr val="3333CC"/>
                </a:solidFill>
              </a:rPr>
              <a:t>):</a:t>
            </a:r>
          </a:p>
          <a:p>
            <a:pPr marL="285750" indent="-285750" algn="l" fontAlgn="base">
              <a:lnSpc>
                <a:spcPct val="100000"/>
              </a:lnSpc>
              <a:spcBef>
                <a:spcPct val="0"/>
              </a:spcBef>
              <a:spcAft>
                <a:spcPct val="0"/>
              </a:spcAft>
              <a:buFontTx/>
              <a:buChar char="-"/>
              <a:defRPr/>
            </a:pPr>
            <a:r>
              <a:rPr lang="en-US" altLang="ru-RU" sz="1800" dirty="0" smtClean="0">
                <a:solidFill>
                  <a:srgbClr val="3333CC"/>
                </a:solidFill>
              </a:rPr>
              <a:t>thermal</a:t>
            </a:r>
            <a:r>
              <a:rPr lang="ru-RU" altLang="ru-RU" sz="1800" dirty="0" smtClean="0">
                <a:solidFill>
                  <a:srgbClr val="3333CC"/>
                </a:solidFill>
              </a:rPr>
              <a:t> (</a:t>
            </a:r>
            <a:r>
              <a:rPr lang="en-US" altLang="ru-RU" sz="1800" dirty="0" smtClean="0">
                <a:solidFill>
                  <a:srgbClr val="3333CC"/>
                </a:solidFill>
              </a:rPr>
              <a:t>D</a:t>
            </a:r>
            <a:r>
              <a:rPr lang="en-US" altLang="ru-RU" sz="1800" baseline="-25000" dirty="0" smtClean="0">
                <a:solidFill>
                  <a:srgbClr val="3333CC"/>
                </a:solidFill>
              </a:rPr>
              <a:t>2</a:t>
            </a:r>
            <a:r>
              <a:rPr lang="en-US" altLang="ru-RU" sz="1800" dirty="0" smtClean="0">
                <a:solidFill>
                  <a:srgbClr val="3333CC"/>
                </a:solidFill>
              </a:rPr>
              <a:t>O or Plexiglas moderator)</a:t>
            </a:r>
            <a:endParaRPr lang="ru-RU" altLang="ru-RU" sz="1800" dirty="0" smtClean="0">
              <a:solidFill>
                <a:srgbClr val="3333CC"/>
              </a:solidFill>
            </a:endParaRPr>
          </a:p>
          <a:p>
            <a:pPr marL="285750" indent="-285750" algn="l" fontAlgn="base">
              <a:lnSpc>
                <a:spcPct val="100000"/>
              </a:lnSpc>
              <a:spcBef>
                <a:spcPct val="0"/>
              </a:spcBef>
              <a:spcAft>
                <a:spcPct val="0"/>
              </a:spcAft>
              <a:buFontTx/>
              <a:buChar char="-"/>
              <a:defRPr/>
            </a:pPr>
            <a:r>
              <a:rPr lang="en-US" altLang="ru-RU" sz="1800" dirty="0" smtClean="0">
                <a:solidFill>
                  <a:srgbClr val="3333CC"/>
                </a:solidFill>
              </a:rPr>
              <a:t>epithermal</a:t>
            </a:r>
            <a:r>
              <a:rPr lang="ru-RU" altLang="ru-RU" sz="1800" dirty="0" smtClean="0">
                <a:solidFill>
                  <a:srgbClr val="3333CC"/>
                </a:solidFill>
              </a:rPr>
              <a:t> (</a:t>
            </a:r>
            <a:r>
              <a:rPr lang="en-US" altLang="ru-RU" sz="1800" dirty="0" smtClean="0">
                <a:solidFill>
                  <a:srgbClr val="3333CC"/>
                </a:solidFill>
              </a:rPr>
              <a:t>MgF</a:t>
            </a:r>
            <a:r>
              <a:rPr lang="en-US" altLang="ru-RU" sz="1800" baseline="-25000" dirty="0" smtClean="0">
                <a:solidFill>
                  <a:srgbClr val="3333CC"/>
                </a:solidFill>
              </a:rPr>
              <a:t>2</a:t>
            </a:r>
            <a:r>
              <a:rPr lang="en-US" altLang="ru-RU" sz="1800" dirty="0">
                <a:solidFill>
                  <a:srgbClr val="3333CC"/>
                </a:solidFill>
              </a:rPr>
              <a:t> </a:t>
            </a:r>
            <a:r>
              <a:rPr lang="en-US" altLang="ru-RU" sz="1800" dirty="0" smtClean="0">
                <a:solidFill>
                  <a:srgbClr val="3333CC"/>
                </a:solidFill>
              </a:rPr>
              <a:t>moderator)</a:t>
            </a:r>
          </a:p>
          <a:p>
            <a:pPr marL="285750" indent="-285750" algn="l" fontAlgn="base">
              <a:lnSpc>
                <a:spcPct val="100000"/>
              </a:lnSpc>
              <a:spcBef>
                <a:spcPct val="0"/>
              </a:spcBef>
              <a:spcAft>
                <a:spcPct val="0"/>
              </a:spcAft>
              <a:buFontTx/>
              <a:buChar char="-"/>
              <a:defRPr/>
            </a:pPr>
            <a:r>
              <a:rPr lang="en-US" altLang="ru-RU" sz="1800" dirty="0">
                <a:solidFill>
                  <a:srgbClr val="3333CC"/>
                </a:solidFill>
              </a:rPr>
              <a:t>exclusively epithermal (no fast and thermal)</a:t>
            </a:r>
          </a:p>
          <a:p>
            <a:pPr marL="285750" indent="-285750" algn="l" fontAlgn="base">
              <a:lnSpc>
                <a:spcPct val="100000"/>
              </a:lnSpc>
              <a:spcBef>
                <a:spcPct val="0"/>
              </a:spcBef>
              <a:spcAft>
                <a:spcPct val="0"/>
              </a:spcAft>
              <a:buFontTx/>
              <a:buChar char="-"/>
              <a:defRPr/>
            </a:pPr>
            <a:r>
              <a:rPr lang="en-US" altLang="ru-RU" sz="1800" dirty="0" smtClean="0">
                <a:solidFill>
                  <a:srgbClr val="3333CC"/>
                </a:solidFill>
              </a:rPr>
              <a:t>over-epithermal</a:t>
            </a:r>
            <a:endParaRPr lang="ru-RU" altLang="ru-RU" sz="1800" dirty="0" smtClean="0">
              <a:solidFill>
                <a:srgbClr val="3333CC"/>
              </a:solidFill>
            </a:endParaRPr>
          </a:p>
          <a:p>
            <a:pPr marL="285750" indent="-285750" algn="l" fontAlgn="base">
              <a:lnSpc>
                <a:spcPct val="100000"/>
              </a:lnSpc>
              <a:spcBef>
                <a:spcPct val="0"/>
              </a:spcBef>
              <a:spcAft>
                <a:spcPct val="0"/>
              </a:spcAft>
              <a:buFontTx/>
              <a:buChar char="-"/>
              <a:defRPr/>
            </a:pPr>
            <a:r>
              <a:rPr lang="en-US" altLang="ru-RU" sz="1800" dirty="0" err="1">
                <a:solidFill>
                  <a:srgbClr val="3333CC"/>
                </a:solidFill>
              </a:rPr>
              <a:t>m</a:t>
            </a:r>
            <a:r>
              <a:rPr lang="en-US" altLang="ru-RU" sz="1800" dirty="0" err="1" smtClean="0">
                <a:solidFill>
                  <a:srgbClr val="3333CC"/>
                </a:solidFill>
              </a:rPr>
              <a:t>onoenergetic</a:t>
            </a:r>
            <a:r>
              <a:rPr lang="en-US" altLang="ru-RU" sz="1800" dirty="0" smtClean="0">
                <a:solidFill>
                  <a:srgbClr val="3333CC"/>
                </a:solidFill>
              </a:rPr>
              <a:t> </a:t>
            </a:r>
            <a:r>
              <a:rPr lang="ru-RU" altLang="ru-RU" sz="1800" dirty="0" smtClean="0">
                <a:solidFill>
                  <a:srgbClr val="3333CC"/>
                </a:solidFill>
              </a:rPr>
              <a:t>(</a:t>
            </a:r>
            <a:r>
              <a:rPr lang="en-US" altLang="ru-RU" sz="1800" dirty="0" smtClean="0">
                <a:solidFill>
                  <a:srgbClr val="3333CC"/>
                </a:solidFill>
              </a:rPr>
              <a:t>kinematic collimation</a:t>
            </a:r>
            <a:r>
              <a:rPr lang="ru-RU" altLang="ru-RU" sz="1800" dirty="0" smtClean="0">
                <a:solidFill>
                  <a:srgbClr val="3333CC"/>
                </a:solidFill>
              </a:rPr>
              <a:t>)</a:t>
            </a:r>
          </a:p>
          <a:p>
            <a:pPr marL="285750" indent="-285750" algn="l" fontAlgn="base">
              <a:lnSpc>
                <a:spcPct val="100000"/>
              </a:lnSpc>
              <a:spcBef>
                <a:spcPct val="0"/>
              </a:spcBef>
              <a:spcAft>
                <a:spcPct val="0"/>
              </a:spcAft>
              <a:buFontTx/>
              <a:buChar char="-"/>
              <a:defRPr/>
            </a:pPr>
            <a:r>
              <a:rPr lang="en-US" altLang="ru-RU" sz="1800" dirty="0">
                <a:solidFill>
                  <a:srgbClr val="3333CC"/>
                </a:solidFill>
              </a:rPr>
              <a:t>f</a:t>
            </a:r>
            <a:r>
              <a:rPr lang="en-US" altLang="ru-RU" sz="1800" dirty="0" smtClean="0">
                <a:solidFill>
                  <a:srgbClr val="3333CC"/>
                </a:solidFill>
              </a:rPr>
              <a:t>ast </a:t>
            </a:r>
            <a:endParaRPr lang="ru-RU" altLang="ru-RU" sz="1800" dirty="0" smtClean="0">
              <a:solidFill>
                <a:srgbClr val="3333CC"/>
              </a:solidFill>
            </a:endParaRPr>
          </a:p>
          <a:p>
            <a:pPr marL="285750" indent="-285750" algn="l" fontAlgn="base">
              <a:lnSpc>
                <a:spcPct val="100000"/>
              </a:lnSpc>
              <a:spcBef>
                <a:spcPct val="0"/>
              </a:spcBef>
              <a:spcAft>
                <a:spcPct val="0"/>
              </a:spcAft>
              <a:buFontTx/>
              <a:buChar char="-"/>
              <a:defRPr/>
            </a:pPr>
            <a:endParaRPr lang="ru-RU" altLang="ru-RU" sz="1800" dirty="0">
              <a:solidFill>
                <a:srgbClr val="3333CC"/>
              </a:solidFill>
            </a:endParaRPr>
          </a:p>
          <a:p>
            <a:pPr algn="l" fontAlgn="base">
              <a:lnSpc>
                <a:spcPct val="100000"/>
              </a:lnSpc>
              <a:spcBef>
                <a:spcPct val="0"/>
              </a:spcBef>
              <a:spcAft>
                <a:spcPct val="0"/>
              </a:spcAft>
              <a:defRPr/>
            </a:pPr>
            <a:r>
              <a:rPr lang="en-US" altLang="ru-RU" sz="1800" b="1" dirty="0">
                <a:solidFill>
                  <a:srgbClr val="3333CC"/>
                </a:solidFill>
              </a:rPr>
              <a:t>Bright source of </a:t>
            </a:r>
            <a:r>
              <a:rPr lang="en-US" altLang="ru-RU" sz="1800" b="1" dirty="0" smtClean="0">
                <a:solidFill>
                  <a:srgbClr val="3333CC"/>
                </a:solidFill>
              </a:rPr>
              <a:t>photons:</a:t>
            </a:r>
          </a:p>
          <a:p>
            <a:pPr marL="285750" indent="-285750" algn="l" fontAlgn="base">
              <a:lnSpc>
                <a:spcPct val="100000"/>
              </a:lnSpc>
              <a:spcBef>
                <a:spcPct val="0"/>
              </a:spcBef>
              <a:spcAft>
                <a:spcPct val="0"/>
              </a:spcAft>
              <a:buFontTx/>
              <a:buChar char="-"/>
              <a:defRPr/>
            </a:pPr>
            <a:r>
              <a:rPr lang="en-US" altLang="ru-RU" sz="1800" dirty="0" smtClean="0">
                <a:solidFill>
                  <a:srgbClr val="3333CC"/>
                </a:solidFill>
              </a:rPr>
              <a:t>478 </a:t>
            </a:r>
            <a:r>
              <a:rPr lang="en-US" altLang="ru-RU" sz="1800" dirty="0" err="1" smtClean="0">
                <a:solidFill>
                  <a:srgbClr val="3333CC"/>
                </a:solidFill>
              </a:rPr>
              <a:t>keV</a:t>
            </a:r>
            <a:r>
              <a:rPr lang="en-US" altLang="ru-RU" sz="1800" dirty="0" smtClean="0">
                <a:solidFill>
                  <a:srgbClr val="3333CC"/>
                </a:solidFill>
              </a:rPr>
              <a:t> - </a:t>
            </a:r>
            <a:r>
              <a:rPr lang="en-US" altLang="ru-RU" sz="1800" baseline="30000" dirty="0" smtClean="0">
                <a:solidFill>
                  <a:srgbClr val="3333CC"/>
                </a:solidFill>
              </a:rPr>
              <a:t>7</a:t>
            </a:r>
            <a:r>
              <a:rPr lang="en-US" altLang="ru-RU" sz="1800" dirty="0" smtClean="0">
                <a:solidFill>
                  <a:srgbClr val="3333CC"/>
                </a:solidFill>
              </a:rPr>
              <a:t>Li(</a:t>
            </a:r>
            <a:r>
              <a:rPr lang="en-US" altLang="ru-RU" sz="1800" dirty="0" err="1" smtClean="0">
                <a:solidFill>
                  <a:srgbClr val="3333CC"/>
                </a:solidFill>
              </a:rPr>
              <a:t>p,p</a:t>
            </a:r>
            <a:r>
              <a:rPr lang="en-US" altLang="ru-RU" sz="1800" dirty="0" smtClean="0">
                <a:solidFill>
                  <a:srgbClr val="3333CC"/>
                </a:solidFill>
              </a:rPr>
              <a:t>’</a:t>
            </a:r>
            <a:r>
              <a:rPr lang="en-US" altLang="ru-RU" sz="1800" dirty="0" smtClean="0">
                <a:solidFill>
                  <a:srgbClr val="3333CC"/>
                </a:solidFill>
                <a:sym typeface="Symbol" panose="05050102010706020507" pitchFamily="18" charset="2"/>
              </a:rPr>
              <a:t>)</a:t>
            </a:r>
            <a:r>
              <a:rPr lang="en-US" altLang="ru-RU" sz="1800" baseline="30000" dirty="0" smtClean="0">
                <a:solidFill>
                  <a:srgbClr val="3333CC"/>
                </a:solidFill>
                <a:sym typeface="Symbol" panose="05050102010706020507" pitchFamily="18" charset="2"/>
              </a:rPr>
              <a:t>7</a:t>
            </a:r>
            <a:r>
              <a:rPr lang="en-US" altLang="ru-RU" sz="1800" dirty="0" smtClean="0">
                <a:solidFill>
                  <a:srgbClr val="3333CC"/>
                </a:solidFill>
                <a:sym typeface="Symbol" panose="05050102010706020507" pitchFamily="18" charset="2"/>
              </a:rPr>
              <a:t>Li</a:t>
            </a:r>
          </a:p>
          <a:p>
            <a:pPr marL="285750" indent="-285750" algn="l" fontAlgn="base">
              <a:lnSpc>
                <a:spcPct val="100000"/>
              </a:lnSpc>
              <a:spcBef>
                <a:spcPct val="0"/>
              </a:spcBef>
              <a:spcAft>
                <a:spcPct val="0"/>
              </a:spcAft>
              <a:buFontTx/>
              <a:buChar char="-"/>
              <a:defRPr/>
            </a:pPr>
            <a:r>
              <a:rPr lang="en-US" altLang="ru-RU" sz="1800" dirty="0" smtClean="0">
                <a:solidFill>
                  <a:srgbClr val="3333CC"/>
                </a:solidFill>
                <a:sym typeface="Symbol" panose="05050102010706020507" pitchFamily="18" charset="2"/>
              </a:rPr>
              <a:t>511 </a:t>
            </a:r>
            <a:r>
              <a:rPr lang="en-US" altLang="ru-RU" sz="1800" dirty="0" err="1" smtClean="0">
                <a:solidFill>
                  <a:srgbClr val="3333CC"/>
                </a:solidFill>
                <a:sym typeface="Symbol" panose="05050102010706020507" pitchFamily="18" charset="2"/>
              </a:rPr>
              <a:t>keV</a:t>
            </a:r>
            <a:r>
              <a:rPr lang="en-US" altLang="ru-RU" sz="1800" dirty="0" smtClean="0">
                <a:solidFill>
                  <a:srgbClr val="3333CC"/>
                </a:solidFill>
                <a:sym typeface="Symbol" panose="05050102010706020507" pitchFamily="18" charset="2"/>
              </a:rPr>
              <a:t> – </a:t>
            </a:r>
            <a:r>
              <a:rPr lang="en-US" altLang="ru-RU" sz="1800" baseline="30000" dirty="0" smtClean="0">
                <a:solidFill>
                  <a:srgbClr val="3333CC"/>
                </a:solidFill>
                <a:sym typeface="Symbol" panose="05050102010706020507" pitchFamily="18" charset="2"/>
              </a:rPr>
              <a:t>19</a:t>
            </a:r>
            <a:r>
              <a:rPr lang="en-US" altLang="ru-RU" sz="1800" dirty="0" smtClean="0">
                <a:solidFill>
                  <a:srgbClr val="3333CC"/>
                </a:solidFill>
                <a:sym typeface="Symbol" panose="05050102010706020507" pitchFamily="18" charset="2"/>
              </a:rPr>
              <a:t>F(p,</a:t>
            </a:r>
            <a:r>
              <a:rPr lang="en-US" altLang="ru-RU" sz="1800" dirty="0" err="1" smtClean="0">
                <a:solidFill>
                  <a:srgbClr val="3333CC"/>
                </a:solidFill>
                <a:sym typeface="Symbol" panose="05050102010706020507" pitchFamily="18" charset="2"/>
              </a:rPr>
              <a:t>e</a:t>
            </a:r>
            <a:r>
              <a:rPr lang="en-US" altLang="ru-RU" sz="1800" baseline="30000" dirty="0" err="1" smtClean="0">
                <a:solidFill>
                  <a:srgbClr val="3333CC"/>
                </a:solidFill>
                <a:sym typeface="Symbol" panose="05050102010706020507" pitchFamily="18" charset="2"/>
              </a:rPr>
              <a:t>+</a:t>
            </a:r>
            <a:r>
              <a:rPr lang="en-US" altLang="ru-RU" sz="1800" dirty="0" err="1" smtClean="0">
                <a:solidFill>
                  <a:srgbClr val="3333CC"/>
                </a:solidFill>
                <a:sym typeface="Symbol" panose="05050102010706020507" pitchFamily="18" charset="2"/>
              </a:rPr>
              <a:t>e</a:t>
            </a:r>
            <a:r>
              <a:rPr lang="en-US" altLang="ru-RU" sz="1800" baseline="30000" dirty="0" smtClean="0">
                <a:solidFill>
                  <a:srgbClr val="3333CC"/>
                </a:solidFill>
                <a:sym typeface="Symbol" panose="05050102010706020507" pitchFamily="18" charset="2"/>
              </a:rPr>
              <a:t>-</a:t>
            </a:r>
            <a:r>
              <a:rPr lang="en-US" altLang="ru-RU" sz="1800" dirty="0" smtClean="0">
                <a:solidFill>
                  <a:srgbClr val="3333CC"/>
                </a:solidFill>
                <a:sym typeface="Symbol" panose="05050102010706020507" pitchFamily="18" charset="2"/>
              </a:rPr>
              <a:t>)</a:t>
            </a:r>
            <a:r>
              <a:rPr lang="en-US" altLang="ru-RU" sz="1800" baseline="30000" dirty="0" smtClean="0">
                <a:solidFill>
                  <a:srgbClr val="3333CC"/>
                </a:solidFill>
                <a:sym typeface="Symbol" panose="05050102010706020507" pitchFamily="18" charset="2"/>
              </a:rPr>
              <a:t>16</a:t>
            </a:r>
            <a:r>
              <a:rPr lang="en-US" altLang="ru-RU" sz="1800" dirty="0" smtClean="0">
                <a:solidFill>
                  <a:srgbClr val="3333CC"/>
                </a:solidFill>
                <a:sym typeface="Symbol" panose="05050102010706020507" pitchFamily="18" charset="2"/>
              </a:rPr>
              <a:t>O</a:t>
            </a:r>
          </a:p>
          <a:p>
            <a:pPr marL="285750" indent="-285750" algn="l" fontAlgn="base">
              <a:lnSpc>
                <a:spcPct val="100000"/>
              </a:lnSpc>
              <a:spcBef>
                <a:spcPct val="0"/>
              </a:spcBef>
              <a:spcAft>
                <a:spcPct val="0"/>
              </a:spcAft>
              <a:buFontTx/>
              <a:buChar char="-"/>
              <a:defRPr/>
            </a:pPr>
            <a:endParaRPr lang="en-US" altLang="ru-RU" sz="1800" dirty="0">
              <a:solidFill>
                <a:srgbClr val="3333CC"/>
              </a:solidFill>
              <a:sym typeface="Symbol" panose="05050102010706020507" pitchFamily="18" charset="2"/>
            </a:endParaRPr>
          </a:p>
          <a:p>
            <a:pPr marL="285750" indent="-285750" algn="l" fontAlgn="base">
              <a:lnSpc>
                <a:spcPct val="100000"/>
              </a:lnSpc>
              <a:spcBef>
                <a:spcPct val="0"/>
              </a:spcBef>
              <a:spcAft>
                <a:spcPct val="0"/>
              </a:spcAft>
              <a:buFontTx/>
              <a:buChar char="-"/>
              <a:defRPr/>
            </a:pPr>
            <a:r>
              <a:rPr lang="en-US" altLang="ru-RU" sz="1800" b="1" dirty="0" smtClean="0">
                <a:solidFill>
                  <a:srgbClr val="3333CC"/>
                </a:solidFill>
                <a:sym typeface="Symbol" panose="05050102010706020507" pitchFamily="18" charset="2"/>
              </a:rPr>
              <a:t></a:t>
            </a:r>
            <a:r>
              <a:rPr lang="en-US" altLang="ru-RU" sz="1800" b="1" dirty="0" smtClean="0">
                <a:solidFill>
                  <a:srgbClr val="3333CC"/>
                </a:solidFill>
              </a:rPr>
              <a:t>-</a:t>
            </a:r>
            <a:r>
              <a:rPr lang="en-US" altLang="ru-RU" sz="1800" b="1" dirty="0">
                <a:solidFill>
                  <a:srgbClr val="3333CC"/>
                </a:solidFill>
              </a:rPr>
              <a:t>particles </a:t>
            </a:r>
            <a:r>
              <a:rPr lang="en-US" altLang="ru-RU" sz="1800" dirty="0">
                <a:solidFill>
                  <a:srgbClr val="3333CC"/>
                </a:solidFill>
              </a:rPr>
              <a:t>in </a:t>
            </a:r>
            <a:r>
              <a:rPr lang="en-US" altLang="ru-RU" sz="1800" baseline="30000" dirty="0">
                <a:solidFill>
                  <a:srgbClr val="3333CC"/>
                </a:solidFill>
              </a:rPr>
              <a:t>7</a:t>
            </a:r>
            <a:r>
              <a:rPr lang="en-US" altLang="ru-RU" sz="1800" dirty="0">
                <a:solidFill>
                  <a:srgbClr val="3333CC"/>
                </a:solidFill>
              </a:rPr>
              <a:t>Li(p</a:t>
            </a:r>
            <a:r>
              <a:rPr lang="en-US" altLang="ru-RU" sz="1800" dirty="0" smtClean="0">
                <a:solidFill>
                  <a:srgbClr val="3333CC"/>
                </a:solidFill>
              </a:rPr>
              <a:t>,</a:t>
            </a:r>
            <a:r>
              <a:rPr lang="en-US" altLang="ru-RU" sz="1800" dirty="0" smtClean="0">
                <a:solidFill>
                  <a:srgbClr val="3333CC"/>
                </a:solidFill>
                <a:sym typeface="Symbol" panose="05050102010706020507" pitchFamily="18" charset="2"/>
              </a:rPr>
              <a:t></a:t>
            </a:r>
            <a:r>
              <a:rPr lang="en-US" altLang="ru-RU" sz="1800" dirty="0" smtClean="0">
                <a:solidFill>
                  <a:srgbClr val="3333CC"/>
                </a:solidFill>
              </a:rPr>
              <a:t>)</a:t>
            </a:r>
            <a:r>
              <a:rPr lang="en-US" altLang="ru-RU" sz="1800" dirty="0" smtClean="0">
                <a:solidFill>
                  <a:srgbClr val="3333CC"/>
                </a:solidFill>
                <a:sym typeface="Symbol" panose="05050102010706020507" pitchFamily="18" charset="2"/>
              </a:rPr>
              <a:t></a:t>
            </a:r>
            <a:r>
              <a:rPr lang="en-US" altLang="ru-RU" sz="1800" dirty="0" smtClean="0">
                <a:solidFill>
                  <a:srgbClr val="3333CC"/>
                </a:solidFill>
              </a:rPr>
              <a:t> </a:t>
            </a:r>
            <a:r>
              <a:rPr lang="en-US" altLang="ru-RU" sz="1800" dirty="0">
                <a:solidFill>
                  <a:srgbClr val="3333CC"/>
                </a:solidFill>
              </a:rPr>
              <a:t>and </a:t>
            </a:r>
            <a:r>
              <a:rPr lang="en-US" altLang="ru-RU" sz="1800" baseline="30000" dirty="0">
                <a:solidFill>
                  <a:srgbClr val="3333CC"/>
                </a:solidFill>
              </a:rPr>
              <a:t>11</a:t>
            </a:r>
            <a:r>
              <a:rPr lang="en-US" altLang="ru-RU" sz="1800" dirty="0">
                <a:solidFill>
                  <a:srgbClr val="3333CC"/>
                </a:solidFill>
              </a:rPr>
              <a:t>B(p</a:t>
            </a:r>
            <a:r>
              <a:rPr lang="en-US" altLang="ru-RU" sz="1800" dirty="0" smtClean="0">
                <a:solidFill>
                  <a:srgbClr val="3333CC"/>
                </a:solidFill>
              </a:rPr>
              <a:t>,</a:t>
            </a:r>
            <a:r>
              <a:rPr lang="en-US" altLang="ru-RU" sz="1800" dirty="0" smtClean="0">
                <a:solidFill>
                  <a:srgbClr val="3333CC"/>
                </a:solidFill>
                <a:sym typeface="Symbol" panose="05050102010706020507" pitchFamily="18" charset="2"/>
              </a:rPr>
              <a:t></a:t>
            </a:r>
            <a:r>
              <a:rPr lang="en-US" altLang="ru-RU" sz="1800" dirty="0" smtClean="0">
                <a:solidFill>
                  <a:srgbClr val="3333CC"/>
                </a:solidFill>
              </a:rPr>
              <a:t>)</a:t>
            </a:r>
            <a:r>
              <a:rPr lang="en-US" altLang="ru-RU" sz="1800" dirty="0" smtClean="0">
                <a:solidFill>
                  <a:srgbClr val="3333CC"/>
                </a:solidFill>
                <a:sym typeface="Symbol" panose="05050102010706020507" pitchFamily="18" charset="2"/>
              </a:rPr>
              <a:t></a:t>
            </a:r>
          </a:p>
          <a:p>
            <a:pPr marL="285750" indent="-285750" algn="l" fontAlgn="base">
              <a:lnSpc>
                <a:spcPct val="100000"/>
              </a:lnSpc>
              <a:spcBef>
                <a:spcPct val="0"/>
              </a:spcBef>
              <a:spcAft>
                <a:spcPct val="0"/>
              </a:spcAft>
              <a:buFontTx/>
              <a:buChar char="-"/>
              <a:defRPr/>
            </a:pPr>
            <a:r>
              <a:rPr lang="en-US" altLang="ru-RU" sz="1800" b="1" dirty="0" smtClean="0">
                <a:solidFill>
                  <a:srgbClr val="3333CC"/>
                </a:solidFill>
              </a:rPr>
              <a:t>positrons</a:t>
            </a:r>
            <a:r>
              <a:rPr lang="en-US" altLang="ru-RU" sz="1800" dirty="0" smtClean="0">
                <a:solidFill>
                  <a:srgbClr val="3333CC"/>
                </a:solidFill>
              </a:rPr>
              <a:t> </a:t>
            </a:r>
            <a:r>
              <a:rPr lang="en-US" altLang="ru-RU" sz="1800" dirty="0">
                <a:solidFill>
                  <a:srgbClr val="3333CC"/>
                </a:solidFill>
              </a:rPr>
              <a:t>in </a:t>
            </a:r>
            <a:r>
              <a:rPr lang="en-US" altLang="ru-RU" sz="1800" baseline="30000" dirty="0" smtClean="0">
                <a:solidFill>
                  <a:srgbClr val="3333CC"/>
                </a:solidFill>
              </a:rPr>
              <a:t>19</a:t>
            </a:r>
            <a:r>
              <a:rPr lang="en-US" altLang="ru-RU" sz="1800" dirty="0" smtClean="0">
                <a:solidFill>
                  <a:srgbClr val="3333CC"/>
                </a:solidFill>
              </a:rPr>
              <a:t>F(p,</a:t>
            </a:r>
            <a:r>
              <a:rPr lang="en-US" altLang="ru-RU" sz="1800" dirty="0" smtClean="0">
                <a:solidFill>
                  <a:srgbClr val="3333CC"/>
                </a:solidFill>
                <a:sym typeface="Symbol" panose="05050102010706020507" pitchFamily="18" charset="2"/>
              </a:rPr>
              <a:t></a:t>
            </a:r>
            <a:r>
              <a:rPr lang="en-US" altLang="ru-RU" sz="1800" dirty="0" err="1" smtClean="0">
                <a:solidFill>
                  <a:srgbClr val="3333CC"/>
                </a:solidFill>
              </a:rPr>
              <a:t>e</a:t>
            </a:r>
            <a:r>
              <a:rPr lang="en-US" altLang="ru-RU" sz="1800" baseline="30000" dirty="0" err="1" smtClean="0">
                <a:solidFill>
                  <a:srgbClr val="3333CC"/>
                </a:solidFill>
              </a:rPr>
              <a:t>+</a:t>
            </a:r>
            <a:r>
              <a:rPr lang="en-US" altLang="ru-RU" sz="1800" dirty="0" err="1" smtClean="0">
                <a:solidFill>
                  <a:srgbClr val="3333CC"/>
                </a:solidFill>
              </a:rPr>
              <a:t>e</a:t>
            </a:r>
            <a:r>
              <a:rPr lang="en-US" altLang="ru-RU" sz="1800" baseline="30000" dirty="0" smtClean="0">
                <a:solidFill>
                  <a:srgbClr val="3333CC"/>
                </a:solidFill>
              </a:rPr>
              <a:t>-</a:t>
            </a:r>
            <a:r>
              <a:rPr lang="en-US" altLang="ru-RU" sz="1800" dirty="0" smtClean="0">
                <a:solidFill>
                  <a:srgbClr val="3333CC"/>
                </a:solidFill>
              </a:rPr>
              <a:t>)</a:t>
            </a:r>
            <a:r>
              <a:rPr lang="en-US" altLang="ru-RU" sz="1800" baseline="30000" dirty="0" smtClean="0">
                <a:solidFill>
                  <a:srgbClr val="3333CC"/>
                </a:solidFill>
              </a:rPr>
              <a:t>16</a:t>
            </a:r>
            <a:r>
              <a:rPr lang="en-US" altLang="ru-RU" sz="1800" dirty="0" smtClean="0">
                <a:solidFill>
                  <a:srgbClr val="3333CC"/>
                </a:solidFill>
              </a:rPr>
              <a:t>O</a:t>
            </a:r>
            <a:endParaRPr lang="ru-RU" altLang="ru-RU" sz="1800" dirty="0" smtClean="0">
              <a:solidFill>
                <a:srgbClr val="3333CC"/>
              </a:solidFill>
            </a:endParaRPr>
          </a:p>
          <a:p>
            <a:pPr marL="268288" indent="-268288" algn="l" fontAlgn="base">
              <a:lnSpc>
                <a:spcPct val="100000"/>
              </a:lnSpc>
              <a:spcBef>
                <a:spcPct val="0"/>
              </a:spcBef>
              <a:spcAft>
                <a:spcPct val="0"/>
              </a:spcAft>
              <a:defRPr/>
            </a:pPr>
            <a:endParaRPr lang="ru-RU" altLang="ru-RU" sz="1800" dirty="0">
              <a:solidFill>
                <a:srgbClr val="3333CC"/>
              </a:solidFill>
            </a:endParaRPr>
          </a:p>
        </p:txBody>
      </p:sp>
      <p:sp>
        <p:nvSpPr>
          <p:cNvPr id="5" name="Rectangle 4"/>
          <p:cNvSpPr txBox="1">
            <a:spLocks noChangeArrowheads="1"/>
          </p:cNvSpPr>
          <p:nvPr/>
        </p:nvSpPr>
        <p:spPr>
          <a:xfrm>
            <a:off x="331161" y="299316"/>
            <a:ext cx="7212639" cy="500784"/>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344613" indent="-1344613" algn="l">
              <a:spcBef>
                <a:spcPts val="0"/>
              </a:spcBef>
              <a:defRPr/>
            </a:pPr>
            <a:r>
              <a:rPr lang="en-US" sz="2000" b="1" dirty="0" smtClean="0">
                <a:solidFill>
                  <a:srgbClr val="FF0000"/>
                </a:solidFill>
              </a:rPr>
              <a:t>RESULT:</a:t>
            </a:r>
            <a:endParaRPr lang="ru-RU" sz="2000" dirty="0"/>
          </a:p>
        </p:txBody>
      </p:sp>
    </p:spTree>
    <p:extLst>
      <p:ext uri="{BB962C8B-B14F-4D97-AF65-F5344CB8AC3E}">
        <p14:creationId xmlns:p14="http://schemas.microsoft.com/office/powerpoint/2010/main" val="3140682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1: Boron Neutron Capture Therapy </a:t>
            </a:r>
            <a:r>
              <a:rPr lang="en-US" sz="2000" dirty="0" smtClean="0"/>
              <a:t> </a:t>
            </a:r>
            <a:endParaRPr lang="ru-RU" sz="2000" dirty="0"/>
          </a:p>
        </p:txBody>
      </p:sp>
      <p:sp>
        <p:nvSpPr>
          <p:cNvPr id="3" name="Text Box 17"/>
          <p:cNvSpPr txBox="1">
            <a:spLocks noChangeArrowheads="1"/>
          </p:cNvSpPr>
          <p:nvPr/>
        </p:nvSpPr>
        <p:spPr bwMode="auto">
          <a:xfrm>
            <a:off x="264398" y="879231"/>
            <a:ext cx="1129506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2000" kern="0" dirty="0" smtClean="0">
                <a:solidFill>
                  <a:srgbClr val="333399"/>
                </a:solidFill>
                <a:sym typeface="Symbol" charset="2"/>
              </a:rPr>
              <a:t>Neutron </a:t>
            </a:r>
            <a:r>
              <a:rPr lang="en-US" altLang="ru-RU" sz="2000" kern="0" dirty="0">
                <a:solidFill>
                  <a:srgbClr val="333399"/>
                </a:solidFill>
                <a:sym typeface="Symbol" charset="2"/>
              </a:rPr>
              <a:t>source VITA meets the requirements of BNCT to the greatest extent</a:t>
            </a:r>
            <a:br>
              <a:rPr lang="en-US" altLang="ru-RU" sz="2000" kern="0" dirty="0">
                <a:solidFill>
                  <a:srgbClr val="333399"/>
                </a:solidFill>
                <a:sym typeface="Symbol" charset="2"/>
              </a:rPr>
            </a:br>
            <a:endParaRPr lang="en-US" altLang="ru-RU" sz="2000" kern="0" dirty="0">
              <a:solidFill>
                <a:srgbClr val="333399"/>
              </a:solidFill>
              <a:sym typeface="Symbol" charset="2"/>
            </a:endParaRPr>
          </a:p>
          <a:p>
            <a:pPr lvl="0" fontAlgn="base">
              <a:spcBef>
                <a:spcPct val="0"/>
              </a:spcBef>
              <a:spcAft>
                <a:spcPct val="0"/>
              </a:spcAft>
              <a:buNone/>
              <a:defRPr/>
            </a:pPr>
            <a:r>
              <a:rPr lang="en-US" altLang="ru-RU" sz="2000" kern="0" dirty="0" smtClean="0">
                <a:solidFill>
                  <a:srgbClr val="333399"/>
                </a:solidFill>
                <a:sym typeface="Symbol" charset="2"/>
              </a:rPr>
              <a:t>The neutron </a:t>
            </a:r>
            <a:r>
              <a:rPr lang="en-US" altLang="ru-RU" sz="2000" kern="0" dirty="0">
                <a:solidFill>
                  <a:srgbClr val="333399"/>
                </a:solidFill>
                <a:sym typeface="Symbol" charset="2"/>
              </a:rPr>
              <a:t>source VITA commercialized by TAE </a:t>
            </a:r>
            <a:r>
              <a:rPr lang="en-US" altLang="ru-RU" sz="2000" kern="0" dirty="0" smtClean="0">
                <a:solidFill>
                  <a:srgbClr val="333399"/>
                </a:solidFill>
                <a:sym typeface="Symbol" charset="2"/>
              </a:rPr>
              <a:t>(CA, USA):</a:t>
            </a:r>
            <a:r>
              <a:rPr lang="en-US" altLang="ru-RU" sz="2000" kern="0" dirty="0">
                <a:solidFill>
                  <a:srgbClr val="333399"/>
                </a:solidFill>
                <a:sym typeface="Symbol" charset="2"/>
              </a:rPr>
              <a:t/>
            </a:r>
            <a:br>
              <a:rPr lang="en-US" altLang="ru-RU" sz="2000" kern="0" dirty="0">
                <a:solidFill>
                  <a:srgbClr val="333399"/>
                </a:solidFill>
                <a:sym typeface="Symbol" charset="2"/>
              </a:rPr>
            </a:br>
            <a:r>
              <a:rPr lang="en-US" altLang="ru-RU" sz="2000" kern="0" dirty="0">
                <a:solidFill>
                  <a:srgbClr val="333399"/>
                </a:solidFill>
                <a:sym typeface="Symbol" charset="2"/>
              </a:rPr>
              <a:t>1</a:t>
            </a:r>
            <a:r>
              <a:rPr lang="en-US" altLang="ru-RU" sz="2000" kern="0" baseline="30000" dirty="0">
                <a:solidFill>
                  <a:srgbClr val="333399"/>
                </a:solidFill>
                <a:sym typeface="Symbol" charset="2"/>
              </a:rPr>
              <a:t>st</a:t>
            </a:r>
            <a:r>
              <a:rPr lang="en-US" altLang="ru-RU" sz="2000" kern="0" dirty="0">
                <a:solidFill>
                  <a:srgbClr val="333399"/>
                </a:solidFill>
                <a:sym typeface="Symbol" charset="2"/>
              </a:rPr>
              <a:t> source is installed in new BNCT Center at Xiamen Humanity Hospital</a:t>
            </a:r>
          </a:p>
          <a:p>
            <a:pPr lvl="0" fontAlgn="base">
              <a:spcBef>
                <a:spcPct val="0"/>
              </a:spcBef>
              <a:spcAft>
                <a:spcPct val="0"/>
              </a:spcAft>
              <a:buNone/>
              <a:defRPr/>
            </a:pPr>
            <a:r>
              <a:rPr lang="en-US" altLang="ru-RU" sz="2000" kern="0" dirty="0">
                <a:solidFill>
                  <a:srgbClr val="333399"/>
                </a:solidFill>
                <a:sym typeface="Symbol" charset="2"/>
              </a:rPr>
              <a:t>     in Xiamen, P.R. China in 2020. It is planned to start treatment in early </a:t>
            </a:r>
            <a:r>
              <a:rPr lang="en-US" altLang="ru-RU" sz="2000" kern="0" dirty="0" smtClean="0">
                <a:solidFill>
                  <a:srgbClr val="333399"/>
                </a:solidFill>
                <a:sym typeface="Symbol" charset="2"/>
              </a:rPr>
              <a:t>2022;</a:t>
            </a:r>
            <a:endParaRPr lang="en-US" altLang="ru-RU" sz="2000" kern="0" dirty="0">
              <a:solidFill>
                <a:srgbClr val="333399"/>
              </a:solidFill>
              <a:sym typeface="Symbol" charset="2"/>
            </a:endParaRPr>
          </a:p>
          <a:p>
            <a:pPr lvl="0" fontAlgn="base">
              <a:spcBef>
                <a:spcPct val="0"/>
              </a:spcBef>
              <a:spcAft>
                <a:spcPct val="0"/>
              </a:spcAft>
              <a:buNone/>
              <a:defRPr/>
            </a:pPr>
            <a:r>
              <a:rPr lang="en-US" altLang="ru-RU" sz="2000" kern="0" dirty="0">
                <a:solidFill>
                  <a:srgbClr val="333399"/>
                </a:solidFill>
                <a:sym typeface="Symbol" charset="2"/>
              </a:rPr>
              <a:t>2</a:t>
            </a:r>
            <a:r>
              <a:rPr lang="en-US" altLang="ru-RU" sz="2000" kern="0" baseline="30000" dirty="0">
                <a:solidFill>
                  <a:srgbClr val="333399"/>
                </a:solidFill>
                <a:sym typeface="Symbol" charset="2"/>
              </a:rPr>
              <a:t>nd</a:t>
            </a:r>
            <a:r>
              <a:rPr lang="en-US" altLang="ru-RU" sz="2000" kern="0" dirty="0">
                <a:solidFill>
                  <a:srgbClr val="333399"/>
                </a:solidFill>
                <a:sym typeface="Symbol" charset="2"/>
              </a:rPr>
              <a:t> source </a:t>
            </a:r>
            <a:r>
              <a:rPr lang="en-US" altLang="ru-RU" sz="2000" kern="0" dirty="0" smtClean="0">
                <a:solidFill>
                  <a:srgbClr val="333399"/>
                </a:solidFill>
                <a:sym typeface="Symbol" charset="2"/>
              </a:rPr>
              <a:t>will be made </a:t>
            </a:r>
            <a:r>
              <a:rPr lang="en-US" altLang="ru-RU" sz="2000" kern="0" dirty="0">
                <a:solidFill>
                  <a:srgbClr val="333399"/>
                </a:solidFill>
                <a:sym typeface="Symbol" charset="2"/>
              </a:rPr>
              <a:t>for National Oncological Hadron Therapy Center (CNAO</a:t>
            </a:r>
            <a:r>
              <a:rPr lang="en-US" altLang="ru-RU" sz="2000" kern="0" dirty="0" smtClean="0">
                <a:solidFill>
                  <a:srgbClr val="333399"/>
                </a:solidFill>
                <a:sym typeface="Symbol" charset="2"/>
              </a:rPr>
              <a:t>) in Pavia, Italy;</a:t>
            </a:r>
            <a:endParaRPr lang="en-US" altLang="ru-RU" sz="2000" kern="0" dirty="0">
              <a:solidFill>
                <a:srgbClr val="333399"/>
              </a:solidFill>
              <a:sym typeface="Symbol" charset="2"/>
            </a:endParaRPr>
          </a:p>
          <a:p>
            <a:pPr lvl="0" fontAlgn="base">
              <a:spcBef>
                <a:spcPct val="0"/>
              </a:spcBef>
              <a:spcAft>
                <a:spcPct val="0"/>
              </a:spcAft>
              <a:buNone/>
              <a:defRPr/>
            </a:pPr>
            <a:r>
              <a:rPr lang="en-US" altLang="ru-RU" sz="2000" kern="0" dirty="0" smtClean="0">
                <a:solidFill>
                  <a:srgbClr val="333399"/>
                </a:solidFill>
                <a:sym typeface="Symbol" charset="2"/>
              </a:rPr>
              <a:t>3</a:t>
            </a:r>
            <a:r>
              <a:rPr lang="en-US" altLang="ru-RU" sz="2000" kern="0" baseline="30000" dirty="0" smtClean="0">
                <a:solidFill>
                  <a:srgbClr val="333399"/>
                </a:solidFill>
                <a:sym typeface="Symbol" charset="2"/>
              </a:rPr>
              <a:t>rd</a:t>
            </a:r>
            <a:r>
              <a:rPr lang="en-US" altLang="ru-RU" sz="2000" kern="0" dirty="0" smtClean="0">
                <a:solidFill>
                  <a:srgbClr val="333399"/>
                </a:solidFill>
                <a:sym typeface="Symbol" charset="2"/>
              </a:rPr>
              <a:t> source will be </a:t>
            </a:r>
            <a:r>
              <a:rPr lang="en-US" altLang="ru-RU" sz="2000" kern="0" dirty="0">
                <a:solidFill>
                  <a:srgbClr val="333399"/>
                </a:solidFill>
                <a:sym typeface="Symbol" charset="2"/>
              </a:rPr>
              <a:t>made for </a:t>
            </a:r>
            <a:r>
              <a:rPr lang="en-US" altLang="ru-RU" sz="2000" kern="0" dirty="0" smtClean="0">
                <a:solidFill>
                  <a:srgbClr val="333399"/>
                </a:solidFill>
                <a:sym typeface="Symbol" charset="2"/>
              </a:rPr>
              <a:t>National </a:t>
            </a:r>
            <a:r>
              <a:rPr lang="en-US" altLang="ru-RU" sz="2000" kern="0" dirty="0">
                <a:solidFill>
                  <a:srgbClr val="333399"/>
                </a:solidFill>
                <a:sym typeface="Symbol" charset="2"/>
              </a:rPr>
              <a:t>Medical Research Center of Oncology in </a:t>
            </a:r>
            <a:r>
              <a:rPr lang="en-US" altLang="ru-RU" sz="2000" kern="0" dirty="0" smtClean="0">
                <a:solidFill>
                  <a:srgbClr val="333399"/>
                </a:solidFill>
                <a:sym typeface="Symbol" charset="2"/>
              </a:rPr>
              <a:t>Moscow, Russia</a:t>
            </a:r>
            <a:r>
              <a:rPr lang="ru-RU" altLang="ru-RU" sz="2000" kern="0" dirty="0" smtClean="0">
                <a:solidFill>
                  <a:srgbClr val="333399"/>
                </a:solidFill>
                <a:sym typeface="Symbol" charset="2"/>
              </a:rPr>
              <a:t>;</a:t>
            </a:r>
          </a:p>
          <a:p>
            <a:pPr lvl="0" fontAlgn="base">
              <a:spcBef>
                <a:spcPct val="0"/>
              </a:spcBef>
              <a:spcAft>
                <a:spcPct val="0"/>
              </a:spcAft>
              <a:buNone/>
              <a:defRPr/>
            </a:pPr>
            <a:r>
              <a:rPr lang="en-US" altLang="ru-RU" sz="2000" kern="0" dirty="0" smtClean="0">
                <a:solidFill>
                  <a:srgbClr val="333399"/>
                </a:solidFill>
                <a:sym typeface="Symbol" charset="2"/>
              </a:rPr>
              <a:t>- </a:t>
            </a:r>
            <a:r>
              <a:rPr lang="en-US" altLang="ru-RU" sz="2000" i="1" kern="0" dirty="0" smtClean="0">
                <a:solidFill>
                  <a:srgbClr val="333399"/>
                </a:solidFill>
                <a:latin typeface="Times New Roman" panose="02020603050405020304" pitchFamily="18" charset="0"/>
                <a:cs typeface="Times New Roman" panose="02020603050405020304" pitchFamily="18" charset="0"/>
                <a:sym typeface="Symbol" charset="2"/>
              </a:rPr>
              <a:t>I hope </a:t>
            </a:r>
            <a:r>
              <a:rPr lang="en-US" altLang="ru-RU" sz="2000" i="1" kern="0" dirty="0">
                <a:solidFill>
                  <a:srgbClr val="333399"/>
                </a:solidFill>
                <a:latin typeface="Times New Roman" panose="02020603050405020304" pitchFamily="18" charset="0"/>
                <a:cs typeface="Times New Roman" panose="02020603050405020304" pitchFamily="18" charset="0"/>
                <a:sym typeface="Symbol" charset="2"/>
              </a:rPr>
              <a:t>the list </a:t>
            </a:r>
            <a:r>
              <a:rPr lang="en-US" altLang="ru-RU" sz="2000" i="1" kern="0" dirty="0" smtClean="0">
                <a:solidFill>
                  <a:srgbClr val="333399"/>
                </a:solidFill>
                <a:latin typeface="Times New Roman" panose="02020603050405020304" pitchFamily="18" charset="0"/>
                <a:cs typeface="Times New Roman" panose="02020603050405020304" pitchFamily="18" charset="0"/>
                <a:sym typeface="Symbol" charset="2"/>
              </a:rPr>
              <a:t>will go on</a:t>
            </a:r>
          </a:p>
        </p:txBody>
      </p:sp>
      <p:pic>
        <p:nvPicPr>
          <p:cNvPr id="4" name="Picture 2" descr="TAE Life Scie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7619" y="212860"/>
            <a:ext cx="24130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Neubo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1189604"/>
            <a:ext cx="2319864" cy="12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9016" y="3173627"/>
            <a:ext cx="2189848" cy="645318"/>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9017" y="4234306"/>
            <a:ext cx="2189848" cy="904196"/>
          </a:xfrm>
          <a:prstGeom prst="rect">
            <a:avLst/>
          </a:prstGeom>
        </p:spPr>
      </p:pic>
      <p:pic>
        <p:nvPicPr>
          <p:cNvPr id="9" name="Рисунок 8" descr="D:\bnct\Conferences and visits\2021\Журнал Инновации\IMG_2138 Чернышенко Фальков Логачев Мишустин.jpg"/>
          <p:cNvPicPr/>
          <p:nvPr/>
        </p:nvPicPr>
        <p:blipFill rotWithShape="1">
          <a:blip r:embed="rId6" cstate="print">
            <a:extLst>
              <a:ext uri="{28A0092B-C50C-407E-A947-70E740481C1C}">
                <a14:useLocalDpi xmlns:a14="http://schemas.microsoft.com/office/drawing/2010/main" val="0"/>
              </a:ext>
            </a:extLst>
          </a:blip>
          <a:srcRect t="18214" b="13493"/>
          <a:stretch/>
        </p:blipFill>
        <p:spPr bwMode="auto">
          <a:xfrm>
            <a:off x="2063252" y="3967279"/>
            <a:ext cx="6000093" cy="2895809"/>
          </a:xfrm>
          <a:prstGeom prst="rect">
            <a:avLst/>
          </a:prstGeom>
          <a:noFill/>
          <a:ln>
            <a:noFill/>
          </a:ln>
        </p:spPr>
      </p:pic>
      <p:sp>
        <p:nvSpPr>
          <p:cNvPr id="10" name="Прямоугольник 9"/>
          <p:cNvSpPr/>
          <p:nvPr/>
        </p:nvSpPr>
        <p:spPr>
          <a:xfrm>
            <a:off x="0" y="5622612"/>
            <a:ext cx="2063252" cy="1169551"/>
          </a:xfrm>
          <a:prstGeom prst="rect">
            <a:avLst/>
          </a:prstGeom>
        </p:spPr>
        <p:txBody>
          <a:bodyPr wrap="square">
            <a:spAutoFit/>
          </a:bodyPr>
          <a:lstStyle/>
          <a:p>
            <a:pPr algn="r"/>
            <a:r>
              <a:rPr lang="ru-RU" sz="1400" dirty="0" err="1">
                <a:solidFill>
                  <a:srgbClr val="0070C0"/>
                </a:solidFill>
              </a:rPr>
              <a:t>Visit</a:t>
            </a:r>
            <a:r>
              <a:rPr lang="ru-RU" sz="1400" dirty="0">
                <a:solidFill>
                  <a:srgbClr val="0070C0"/>
                </a:solidFill>
              </a:rPr>
              <a:t> </a:t>
            </a:r>
            <a:r>
              <a:rPr lang="en-US" sz="1400" dirty="0" smtClean="0">
                <a:solidFill>
                  <a:srgbClr val="0070C0"/>
                </a:solidFill>
              </a:rPr>
              <a:t/>
            </a:r>
            <a:br>
              <a:rPr lang="en-US" sz="1400" dirty="0" smtClean="0">
                <a:solidFill>
                  <a:srgbClr val="0070C0"/>
                </a:solidFill>
              </a:rPr>
            </a:br>
            <a:r>
              <a:rPr lang="ru-RU" sz="1400" dirty="0" err="1" smtClean="0">
                <a:solidFill>
                  <a:srgbClr val="0070C0"/>
                </a:solidFill>
              </a:rPr>
              <a:t>of</a:t>
            </a:r>
            <a:r>
              <a:rPr lang="ru-RU" sz="1400" dirty="0" smtClean="0">
                <a:solidFill>
                  <a:srgbClr val="0070C0"/>
                </a:solidFill>
              </a:rPr>
              <a:t> </a:t>
            </a:r>
            <a:r>
              <a:rPr lang="ru-RU" sz="1400" dirty="0" err="1">
                <a:solidFill>
                  <a:srgbClr val="0070C0"/>
                </a:solidFill>
              </a:rPr>
              <a:t>the</a:t>
            </a:r>
            <a:r>
              <a:rPr lang="ru-RU" sz="1400" dirty="0">
                <a:solidFill>
                  <a:srgbClr val="0070C0"/>
                </a:solidFill>
              </a:rPr>
              <a:t> </a:t>
            </a:r>
            <a:r>
              <a:rPr lang="ru-RU" sz="1400" dirty="0" err="1">
                <a:solidFill>
                  <a:srgbClr val="0070C0"/>
                </a:solidFill>
              </a:rPr>
              <a:t>Prime</a:t>
            </a:r>
            <a:r>
              <a:rPr lang="ru-RU" sz="1400" dirty="0">
                <a:solidFill>
                  <a:srgbClr val="0070C0"/>
                </a:solidFill>
              </a:rPr>
              <a:t> </a:t>
            </a:r>
            <a:r>
              <a:rPr lang="ru-RU" sz="1400" dirty="0" err="1">
                <a:solidFill>
                  <a:srgbClr val="0070C0"/>
                </a:solidFill>
              </a:rPr>
              <a:t>Minister</a:t>
            </a:r>
            <a:r>
              <a:rPr lang="ru-RU" sz="1400" dirty="0">
                <a:solidFill>
                  <a:srgbClr val="0070C0"/>
                </a:solidFill>
              </a:rPr>
              <a:t> </a:t>
            </a:r>
            <a:r>
              <a:rPr lang="en-US" sz="1400" dirty="0" smtClean="0">
                <a:solidFill>
                  <a:srgbClr val="0070C0"/>
                </a:solidFill>
              </a:rPr>
              <a:t/>
            </a:r>
            <a:br>
              <a:rPr lang="en-US" sz="1400" dirty="0" smtClean="0">
                <a:solidFill>
                  <a:srgbClr val="0070C0"/>
                </a:solidFill>
              </a:rPr>
            </a:br>
            <a:r>
              <a:rPr lang="ru-RU" sz="1400" dirty="0" err="1" smtClean="0">
                <a:solidFill>
                  <a:srgbClr val="0070C0"/>
                </a:solidFill>
              </a:rPr>
              <a:t>of</a:t>
            </a:r>
            <a:r>
              <a:rPr lang="ru-RU" sz="1400" dirty="0" smtClean="0">
                <a:solidFill>
                  <a:srgbClr val="0070C0"/>
                </a:solidFill>
              </a:rPr>
              <a:t> </a:t>
            </a:r>
            <a:r>
              <a:rPr lang="ru-RU" sz="1400" dirty="0" err="1">
                <a:solidFill>
                  <a:srgbClr val="0070C0"/>
                </a:solidFill>
              </a:rPr>
              <a:t>the</a:t>
            </a:r>
            <a:r>
              <a:rPr lang="ru-RU" sz="1400" dirty="0">
                <a:solidFill>
                  <a:srgbClr val="0070C0"/>
                </a:solidFill>
              </a:rPr>
              <a:t> </a:t>
            </a:r>
            <a:r>
              <a:rPr lang="ru-RU" sz="1400" dirty="0" err="1">
                <a:solidFill>
                  <a:srgbClr val="0070C0"/>
                </a:solidFill>
              </a:rPr>
              <a:t>Russian</a:t>
            </a:r>
            <a:r>
              <a:rPr lang="ru-RU" sz="1400" dirty="0">
                <a:solidFill>
                  <a:srgbClr val="0070C0"/>
                </a:solidFill>
              </a:rPr>
              <a:t> </a:t>
            </a:r>
            <a:r>
              <a:rPr lang="ru-RU" sz="1400" dirty="0" err="1">
                <a:solidFill>
                  <a:srgbClr val="0070C0"/>
                </a:solidFill>
              </a:rPr>
              <a:t>Federation</a:t>
            </a:r>
            <a:r>
              <a:rPr lang="ru-RU" sz="1400" dirty="0">
                <a:solidFill>
                  <a:srgbClr val="0070C0"/>
                </a:solidFill>
              </a:rPr>
              <a:t> </a:t>
            </a:r>
            <a:r>
              <a:rPr lang="en-US" sz="1400" dirty="0" smtClean="0">
                <a:solidFill>
                  <a:srgbClr val="0070C0"/>
                </a:solidFill>
              </a:rPr>
              <a:t/>
            </a:r>
            <a:br>
              <a:rPr lang="en-US" sz="1400" dirty="0" smtClean="0">
                <a:solidFill>
                  <a:srgbClr val="0070C0"/>
                </a:solidFill>
              </a:rPr>
            </a:br>
            <a:r>
              <a:rPr lang="ru-RU" sz="1400" dirty="0" smtClean="0">
                <a:solidFill>
                  <a:srgbClr val="0070C0"/>
                </a:solidFill>
              </a:rPr>
              <a:t>M</a:t>
            </a:r>
            <a:r>
              <a:rPr lang="ru-RU" sz="1400" dirty="0">
                <a:solidFill>
                  <a:srgbClr val="0070C0"/>
                </a:solidFill>
              </a:rPr>
              <a:t>. </a:t>
            </a:r>
            <a:r>
              <a:rPr lang="ru-RU" sz="1400" dirty="0" err="1">
                <a:solidFill>
                  <a:srgbClr val="0070C0"/>
                </a:solidFill>
              </a:rPr>
              <a:t>Mishustin</a:t>
            </a:r>
            <a:r>
              <a:rPr lang="ru-RU" sz="1400" dirty="0">
                <a:solidFill>
                  <a:srgbClr val="0070C0"/>
                </a:solidFill>
              </a:rPr>
              <a:t> </a:t>
            </a:r>
            <a:r>
              <a:rPr lang="ru-RU" sz="1400" dirty="0" err="1">
                <a:solidFill>
                  <a:srgbClr val="0070C0"/>
                </a:solidFill>
              </a:rPr>
              <a:t>to</a:t>
            </a:r>
            <a:r>
              <a:rPr lang="ru-RU" sz="1400" dirty="0">
                <a:solidFill>
                  <a:srgbClr val="0070C0"/>
                </a:solidFill>
              </a:rPr>
              <a:t> </a:t>
            </a:r>
            <a:r>
              <a:rPr lang="en-US" sz="1400" dirty="0" smtClean="0">
                <a:solidFill>
                  <a:srgbClr val="0070C0"/>
                </a:solidFill>
              </a:rPr>
              <a:t>B</a:t>
            </a:r>
            <a:r>
              <a:rPr lang="ru-RU" sz="1400" dirty="0" smtClean="0">
                <a:solidFill>
                  <a:srgbClr val="0070C0"/>
                </a:solidFill>
              </a:rPr>
              <a:t>INP</a:t>
            </a:r>
            <a:r>
              <a:rPr lang="en-US" sz="1400" dirty="0" smtClean="0">
                <a:solidFill>
                  <a:srgbClr val="0070C0"/>
                </a:solidFill>
              </a:rPr>
              <a:t/>
            </a:r>
            <a:br>
              <a:rPr lang="en-US" sz="1400" dirty="0" smtClean="0">
                <a:solidFill>
                  <a:srgbClr val="0070C0"/>
                </a:solidFill>
              </a:rPr>
            </a:br>
            <a:r>
              <a:rPr lang="en-US" sz="1400" dirty="0" smtClean="0">
                <a:solidFill>
                  <a:srgbClr val="0070C0"/>
                </a:solidFill>
              </a:rPr>
              <a:t>March 05, 2021</a:t>
            </a:r>
            <a:endParaRPr lang="ru-RU" sz="1400" dirty="0">
              <a:solidFill>
                <a:srgbClr val="0070C0"/>
              </a:solidFill>
            </a:endParaRPr>
          </a:p>
        </p:txBody>
      </p:sp>
    </p:spTree>
    <p:extLst>
      <p:ext uri="{BB962C8B-B14F-4D97-AF65-F5344CB8AC3E}">
        <p14:creationId xmlns:p14="http://schemas.microsoft.com/office/powerpoint/2010/main" val="2117135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1: Boron Neutron Capture Therapy </a:t>
            </a:r>
            <a:r>
              <a:rPr lang="en-US" sz="2000" dirty="0" smtClean="0"/>
              <a:t> </a:t>
            </a:r>
            <a:endParaRPr lang="ru-RU" sz="2000" dirty="0"/>
          </a:p>
        </p:txBody>
      </p:sp>
      <p:sp>
        <p:nvSpPr>
          <p:cNvPr id="11" name="Text Box 17"/>
          <p:cNvSpPr txBox="1">
            <a:spLocks noChangeArrowheads="1"/>
          </p:cNvSpPr>
          <p:nvPr/>
        </p:nvSpPr>
        <p:spPr bwMode="auto">
          <a:xfrm>
            <a:off x="238020" y="959895"/>
            <a:ext cx="1182372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2000" b="1" kern="0" dirty="0" smtClean="0">
                <a:solidFill>
                  <a:srgbClr val="333399"/>
                </a:solidFill>
                <a:sym typeface="Symbol" charset="2"/>
              </a:rPr>
              <a:t>Our new results:</a:t>
            </a:r>
          </a:p>
          <a:p>
            <a:pPr lvl="0" fontAlgn="base">
              <a:spcBef>
                <a:spcPct val="0"/>
              </a:spcBef>
              <a:spcAft>
                <a:spcPct val="0"/>
              </a:spcAft>
              <a:buNone/>
              <a:defRPr/>
            </a:pPr>
            <a:endParaRPr lang="en-US" altLang="ru-RU" sz="2000" b="1" kern="0" dirty="0">
              <a:solidFill>
                <a:srgbClr val="333399"/>
              </a:solidFill>
              <a:sym typeface="Symbol" charset="2"/>
            </a:endParaRPr>
          </a:p>
          <a:p>
            <a:pPr marL="342900" indent="-342900" fontAlgn="base">
              <a:spcBef>
                <a:spcPct val="0"/>
              </a:spcBef>
              <a:spcAft>
                <a:spcPct val="0"/>
              </a:spcAft>
              <a:defRPr/>
            </a:pPr>
            <a:r>
              <a:rPr lang="en-US" altLang="ru-RU" sz="1800" kern="0" dirty="0" smtClean="0">
                <a:solidFill>
                  <a:srgbClr val="333399"/>
                </a:solidFill>
                <a:sym typeface="Symbol" charset="2"/>
              </a:rPr>
              <a:t>A </a:t>
            </a:r>
            <a:r>
              <a:rPr lang="en-US" altLang="ru-RU" sz="1800" kern="0" dirty="0">
                <a:solidFill>
                  <a:srgbClr val="333399"/>
                </a:solidFill>
                <a:sym typeface="Symbol" charset="2"/>
              </a:rPr>
              <a:t>small-sized detector for measuring </a:t>
            </a:r>
            <a:r>
              <a:rPr lang="en-US" altLang="ru-RU" sz="1800" kern="0" dirty="0" smtClean="0">
                <a:solidFill>
                  <a:srgbClr val="333399"/>
                </a:solidFill>
                <a:sym typeface="Symbol" charset="2"/>
              </a:rPr>
              <a:t>boron </a:t>
            </a:r>
            <a:r>
              <a:rPr lang="en-US" altLang="ru-RU" sz="1800" kern="0" dirty="0">
                <a:solidFill>
                  <a:srgbClr val="333399"/>
                </a:solidFill>
                <a:sym typeface="Symbol" charset="2"/>
              </a:rPr>
              <a:t>dose and </a:t>
            </a:r>
            <a:r>
              <a:rPr lang="en-US" altLang="ru-RU" sz="1800" kern="0" dirty="0" smtClean="0">
                <a:solidFill>
                  <a:srgbClr val="333399"/>
                </a:solidFill>
                <a:sym typeface="Symbol" charset="2"/>
              </a:rPr>
              <a:t>gamma-ray dose </a:t>
            </a:r>
            <a:br>
              <a:rPr lang="en-US" altLang="ru-RU" sz="1800" kern="0" dirty="0" smtClean="0">
                <a:solidFill>
                  <a:srgbClr val="333399"/>
                </a:solidFill>
                <a:sym typeface="Symbol" charset="2"/>
              </a:rPr>
            </a:br>
            <a:r>
              <a:rPr lang="en-US" altLang="ru-RU" sz="1800" kern="0" dirty="0" smtClean="0">
                <a:solidFill>
                  <a:srgbClr val="333399"/>
                </a:solidFill>
                <a:sym typeface="Symbol" charset="2"/>
              </a:rPr>
              <a:t>is </a:t>
            </a:r>
            <a:r>
              <a:rPr lang="en-US" altLang="ru-RU" sz="1800" kern="0" dirty="0">
                <a:solidFill>
                  <a:srgbClr val="333399"/>
                </a:solidFill>
                <a:sym typeface="Symbol" charset="2"/>
              </a:rPr>
              <a:t>developed and </a:t>
            </a:r>
            <a:r>
              <a:rPr lang="en-US" altLang="ru-RU" sz="1800" kern="0" dirty="0" smtClean="0">
                <a:solidFill>
                  <a:srgbClr val="333399"/>
                </a:solidFill>
                <a:sym typeface="Symbol" charset="2"/>
              </a:rPr>
              <a:t>used </a:t>
            </a:r>
            <a:r>
              <a:rPr lang="en-US" altLang="ru-RU" sz="1400" kern="0" dirty="0" smtClean="0">
                <a:solidFill>
                  <a:srgbClr val="333399"/>
                </a:solidFill>
                <a:sym typeface="Symbol" charset="2"/>
              </a:rPr>
              <a:t>[</a:t>
            </a:r>
            <a:r>
              <a:rPr lang="nl-NL" altLang="ru-RU" sz="1400" kern="0" dirty="0">
                <a:solidFill>
                  <a:srgbClr val="333399"/>
                </a:solidFill>
                <a:sym typeface="Symbol" charset="2"/>
              </a:rPr>
              <a:t>JINST </a:t>
            </a:r>
            <a:r>
              <a:rPr lang="nl-NL" altLang="ru-RU" sz="1400" kern="0" dirty="0" smtClean="0">
                <a:solidFill>
                  <a:srgbClr val="333399"/>
                </a:solidFill>
                <a:sym typeface="Symbol" charset="2"/>
              </a:rPr>
              <a:t>16 (2021) </a:t>
            </a:r>
            <a:r>
              <a:rPr lang="nl-NL" altLang="ru-RU" sz="1400" kern="0" dirty="0">
                <a:solidFill>
                  <a:srgbClr val="333399"/>
                </a:solidFill>
                <a:sym typeface="Symbol" charset="2"/>
              </a:rPr>
              <a:t>P01024</a:t>
            </a:r>
            <a:r>
              <a:rPr lang="en-US" altLang="ru-RU" sz="1400" kern="0" dirty="0" smtClean="0">
                <a:solidFill>
                  <a:srgbClr val="333399"/>
                </a:solidFill>
                <a:sym typeface="Symbol" charset="2"/>
              </a:rPr>
              <a:t>];</a:t>
            </a:r>
          </a:p>
          <a:p>
            <a:pPr marL="342900" indent="-342900" fontAlgn="base">
              <a:spcBef>
                <a:spcPct val="0"/>
              </a:spcBef>
              <a:spcAft>
                <a:spcPct val="0"/>
              </a:spcAft>
              <a:defRPr/>
            </a:pPr>
            <a:endParaRPr lang="en-US" altLang="ru-RU" sz="1400" kern="0" dirty="0" smtClean="0">
              <a:solidFill>
                <a:srgbClr val="333399"/>
              </a:solidFill>
              <a:sym typeface="Symbol" charset="2"/>
            </a:endParaRPr>
          </a:p>
          <a:p>
            <a:pPr marL="342900" indent="-342900" fontAlgn="base">
              <a:spcBef>
                <a:spcPct val="0"/>
              </a:spcBef>
              <a:spcAft>
                <a:spcPct val="0"/>
              </a:spcAft>
              <a:defRPr/>
            </a:pPr>
            <a:r>
              <a:rPr lang="en-US" altLang="ru-RU" sz="1800" kern="0" dirty="0" smtClean="0">
                <a:solidFill>
                  <a:srgbClr val="333399"/>
                </a:solidFill>
                <a:sym typeface="Symbol" charset="2"/>
              </a:rPr>
              <a:t>New method for measuring the sum of the fast neutron dose and the nitrogen dose is proposed and implemented </a:t>
            </a:r>
            <a:r>
              <a:rPr lang="en-US" altLang="ru-RU" sz="1400" kern="0" dirty="0">
                <a:solidFill>
                  <a:srgbClr val="333399"/>
                </a:solidFill>
                <a:sym typeface="Symbol" charset="2"/>
              </a:rPr>
              <a:t>[Radiation Research 196 (2021) 192-196];</a:t>
            </a:r>
            <a:endParaRPr lang="en-US" altLang="ru-RU" sz="1400" kern="0" dirty="0" smtClean="0">
              <a:solidFill>
                <a:srgbClr val="333399"/>
              </a:solidFill>
              <a:sym typeface="Symbol" charset="2"/>
            </a:endParaRPr>
          </a:p>
          <a:p>
            <a:pPr marL="342900" indent="-342900" fontAlgn="base">
              <a:spcBef>
                <a:spcPct val="0"/>
              </a:spcBef>
              <a:spcAft>
                <a:spcPct val="0"/>
              </a:spcAft>
              <a:defRPr/>
            </a:pPr>
            <a:endParaRPr lang="en-US" altLang="ru-RU" sz="1400" kern="0" dirty="0" smtClean="0">
              <a:solidFill>
                <a:srgbClr val="333399"/>
              </a:solidFill>
              <a:sym typeface="Symbol" charset="2"/>
            </a:endParaRPr>
          </a:p>
          <a:p>
            <a:pPr marL="342900" indent="-342900" fontAlgn="base">
              <a:spcBef>
                <a:spcPct val="0"/>
              </a:spcBef>
              <a:spcAft>
                <a:spcPct val="0"/>
              </a:spcAft>
              <a:defRPr/>
            </a:pPr>
            <a:r>
              <a:rPr lang="en-US" altLang="ru-RU" sz="1800" kern="0" dirty="0" smtClean="0">
                <a:solidFill>
                  <a:srgbClr val="333399"/>
                </a:solidFill>
                <a:sym typeface="Symbol" charset="2"/>
              </a:rPr>
              <a:t>New method for </a:t>
            </a:r>
            <a:r>
              <a:rPr lang="en-US" altLang="ru-RU" sz="1800" i="1" kern="0" dirty="0" smtClean="0">
                <a:solidFill>
                  <a:srgbClr val="333399"/>
                </a:solidFill>
                <a:sym typeface="Symbol" charset="2"/>
              </a:rPr>
              <a:t>in situ</a:t>
            </a:r>
            <a:r>
              <a:rPr lang="en-US" altLang="ru-RU" sz="1800" kern="0" dirty="0">
                <a:solidFill>
                  <a:srgbClr val="333399"/>
                </a:solidFill>
                <a:sym typeface="Symbol" charset="2"/>
              </a:rPr>
              <a:t> measuring the lithium layer </a:t>
            </a:r>
            <a:r>
              <a:rPr lang="en-US" altLang="ru-RU" sz="1800" kern="0" dirty="0" smtClean="0">
                <a:solidFill>
                  <a:srgbClr val="333399"/>
                </a:solidFill>
                <a:sym typeface="Symbol" charset="2"/>
              </a:rPr>
              <a:t>thickness </a:t>
            </a:r>
            <a:r>
              <a:rPr lang="en-US" altLang="ru-RU" sz="1800" kern="0" dirty="0">
                <a:solidFill>
                  <a:srgbClr val="333399"/>
                </a:solidFill>
                <a:sym typeface="Symbol" charset="2"/>
              </a:rPr>
              <a:t>is proposed and implemented </a:t>
            </a:r>
            <a:r>
              <a:rPr lang="en-US" altLang="ru-RU" sz="1800" kern="0" dirty="0" smtClean="0">
                <a:solidFill>
                  <a:srgbClr val="333399"/>
                </a:solidFill>
                <a:sym typeface="Symbol" charset="2"/>
              </a:rPr>
              <a:t/>
            </a:r>
            <a:br>
              <a:rPr lang="en-US" altLang="ru-RU" sz="1800" kern="0" dirty="0" smtClean="0">
                <a:solidFill>
                  <a:srgbClr val="333399"/>
                </a:solidFill>
                <a:sym typeface="Symbol" charset="2"/>
              </a:rPr>
            </a:br>
            <a:r>
              <a:rPr lang="en-US" altLang="ru-RU" sz="1400" kern="0" dirty="0">
                <a:solidFill>
                  <a:srgbClr val="333399"/>
                </a:solidFill>
                <a:sym typeface="Symbol" charset="2"/>
              </a:rPr>
              <a:t>[JINST 15 (2020) P10006];</a:t>
            </a:r>
            <a:endParaRPr lang="en-US" altLang="ru-RU" sz="1400" kern="0" dirty="0" smtClean="0">
              <a:solidFill>
                <a:srgbClr val="333399"/>
              </a:solidFill>
              <a:sym typeface="Symbol" charset="2"/>
            </a:endParaRPr>
          </a:p>
          <a:p>
            <a:pPr marL="342900" indent="-342900" fontAlgn="base">
              <a:spcBef>
                <a:spcPct val="0"/>
              </a:spcBef>
              <a:spcAft>
                <a:spcPct val="0"/>
              </a:spcAft>
              <a:defRPr/>
            </a:pPr>
            <a:endParaRPr lang="en-US" altLang="ru-RU" sz="1400" kern="0" dirty="0" smtClean="0">
              <a:solidFill>
                <a:srgbClr val="333399"/>
              </a:solidFill>
              <a:sym typeface="Symbol" charset="2"/>
            </a:endParaRPr>
          </a:p>
          <a:p>
            <a:pPr marL="342900" indent="-342900" fontAlgn="base">
              <a:spcBef>
                <a:spcPct val="0"/>
              </a:spcBef>
              <a:spcAft>
                <a:spcPct val="0"/>
              </a:spcAft>
              <a:defRPr/>
            </a:pPr>
            <a:r>
              <a:rPr lang="en-US" altLang="ru-RU" sz="1800" kern="0" dirty="0" smtClean="0">
                <a:solidFill>
                  <a:srgbClr val="333399"/>
                </a:solidFill>
                <a:sym typeface="Symbol" charset="2"/>
              </a:rPr>
              <a:t>The </a:t>
            </a:r>
            <a:r>
              <a:rPr lang="en-US" altLang="ru-RU" sz="1800" kern="0" dirty="0">
                <a:solidFill>
                  <a:srgbClr val="333399"/>
                </a:solidFill>
                <a:sym typeface="Symbol" charset="2"/>
              </a:rPr>
              <a:t>neutron yield of the </a:t>
            </a:r>
            <a:r>
              <a:rPr lang="en-US" altLang="ru-RU" sz="1800" kern="0" baseline="30000" dirty="0">
                <a:solidFill>
                  <a:srgbClr val="333399"/>
                </a:solidFill>
                <a:sym typeface="Symbol" charset="2"/>
              </a:rPr>
              <a:t>7</a:t>
            </a:r>
            <a:r>
              <a:rPr lang="en-US" altLang="ru-RU" sz="1800" kern="0" dirty="0">
                <a:solidFill>
                  <a:srgbClr val="333399"/>
                </a:solidFill>
                <a:sym typeface="Symbol" charset="2"/>
              </a:rPr>
              <a:t>Li(</a:t>
            </a:r>
            <a:r>
              <a:rPr lang="en-US" altLang="ru-RU" sz="1800" kern="0" dirty="0" err="1">
                <a:solidFill>
                  <a:srgbClr val="333399"/>
                </a:solidFill>
                <a:sym typeface="Symbol" charset="2"/>
              </a:rPr>
              <a:t>p,n</a:t>
            </a:r>
            <a:r>
              <a:rPr lang="en-US" altLang="ru-RU" sz="1800" kern="0" dirty="0">
                <a:solidFill>
                  <a:srgbClr val="333399"/>
                </a:solidFill>
                <a:sym typeface="Symbol" charset="2"/>
              </a:rPr>
              <a:t>)</a:t>
            </a:r>
            <a:r>
              <a:rPr lang="en-US" altLang="ru-RU" sz="1800" kern="0" baseline="30000" dirty="0">
                <a:solidFill>
                  <a:srgbClr val="333399"/>
                </a:solidFill>
                <a:sym typeface="Symbol" charset="2"/>
              </a:rPr>
              <a:t>7</a:t>
            </a:r>
            <a:r>
              <a:rPr lang="en-US" altLang="ru-RU" sz="1800" kern="0" dirty="0">
                <a:solidFill>
                  <a:srgbClr val="333399"/>
                </a:solidFill>
                <a:sym typeface="Symbol" charset="2"/>
              </a:rPr>
              <a:t>Be reaction in lithium </a:t>
            </a:r>
            <a:r>
              <a:rPr lang="en-US" altLang="ru-RU" sz="1800" kern="0" dirty="0" smtClean="0">
                <a:solidFill>
                  <a:srgbClr val="333399"/>
                </a:solidFill>
                <a:sym typeface="Symbol" charset="2"/>
              </a:rPr>
              <a:t>target </a:t>
            </a:r>
            <a:r>
              <a:rPr lang="en-US" altLang="ru-RU" sz="1800" kern="0" dirty="0">
                <a:solidFill>
                  <a:srgbClr val="333399"/>
                </a:solidFill>
                <a:sym typeface="Symbol" charset="2"/>
              </a:rPr>
              <a:t>was measured </a:t>
            </a:r>
            <a:r>
              <a:rPr lang="en-US" altLang="ru-RU" sz="1400" kern="0" dirty="0">
                <a:solidFill>
                  <a:srgbClr val="333399"/>
                </a:solidFill>
                <a:sym typeface="Symbol" charset="2"/>
              </a:rPr>
              <a:t>[Biology 10 (2021) 824</a:t>
            </a:r>
            <a:r>
              <a:rPr lang="en-US" altLang="ru-RU" sz="1400" kern="0" dirty="0" smtClean="0">
                <a:solidFill>
                  <a:srgbClr val="333399"/>
                </a:solidFill>
                <a:sym typeface="Symbol" charset="2"/>
              </a:rPr>
              <a:t>];</a:t>
            </a:r>
          </a:p>
          <a:p>
            <a:pPr marL="342900" indent="-342900" fontAlgn="base">
              <a:spcBef>
                <a:spcPct val="0"/>
              </a:spcBef>
              <a:spcAft>
                <a:spcPct val="0"/>
              </a:spcAft>
              <a:defRPr/>
            </a:pPr>
            <a:endParaRPr lang="en-US" altLang="ru-RU" sz="1400" kern="0" dirty="0" smtClean="0">
              <a:solidFill>
                <a:srgbClr val="333399"/>
              </a:solidFill>
              <a:sym typeface="Symbol" charset="2"/>
            </a:endParaRPr>
          </a:p>
          <a:p>
            <a:pPr marL="342900" indent="-342900" fontAlgn="base">
              <a:spcBef>
                <a:spcPct val="0"/>
              </a:spcBef>
              <a:spcAft>
                <a:spcPct val="0"/>
              </a:spcAft>
              <a:defRPr/>
            </a:pPr>
            <a:r>
              <a:rPr lang="en-US" altLang="ru-RU" sz="1800" kern="0" dirty="0" smtClean="0">
                <a:solidFill>
                  <a:srgbClr val="333399"/>
                </a:solidFill>
                <a:sym typeface="Symbol" charset="2"/>
              </a:rPr>
              <a:t>A </a:t>
            </a:r>
            <a:r>
              <a:rPr lang="en-US" altLang="ru-RU" sz="1800" kern="0" dirty="0">
                <a:solidFill>
                  <a:srgbClr val="333399"/>
                </a:solidFill>
                <a:sym typeface="Symbol" charset="2"/>
              </a:rPr>
              <a:t>number of new </a:t>
            </a:r>
            <a:r>
              <a:rPr lang="en-US" altLang="ru-RU" sz="1800" kern="0" dirty="0" smtClean="0">
                <a:solidFill>
                  <a:srgbClr val="333399"/>
                </a:solidFill>
                <a:sym typeface="Symbol" charset="2"/>
              </a:rPr>
              <a:t>boron delivery drugs have </a:t>
            </a:r>
            <a:r>
              <a:rPr lang="en-US" altLang="ru-RU" sz="1800" kern="0" dirty="0">
                <a:solidFill>
                  <a:srgbClr val="333399"/>
                </a:solidFill>
                <a:sym typeface="Symbol" charset="2"/>
              </a:rPr>
              <a:t>been tested </a:t>
            </a:r>
            <a:r>
              <a:rPr lang="en-US" altLang="ru-RU" sz="1800" kern="0" dirty="0" smtClean="0">
                <a:solidFill>
                  <a:srgbClr val="333399"/>
                </a:solidFill>
                <a:sym typeface="Symbol" charset="2"/>
              </a:rPr>
              <a:t/>
            </a:r>
            <a:br>
              <a:rPr lang="en-US" altLang="ru-RU" sz="1800" kern="0" dirty="0" smtClean="0">
                <a:solidFill>
                  <a:srgbClr val="333399"/>
                </a:solidFill>
                <a:sym typeface="Symbol" charset="2"/>
              </a:rPr>
            </a:br>
            <a:r>
              <a:rPr lang="en-US" altLang="ru-RU" sz="1400" kern="0" dirty="0" smtClean="0">
                <a:solidFill>
                  <a:srgbClr val="333399"/>
                </a:solidFill>
                <a:sym typeface="Symbol" charset="2"/>
              </a:rPr>
              <a:t>[Intern. J. </a:t>
            </a:r>
            <a:r>
              <a:rPr lang="en-US" altLang="ru-RU" sz="1400" kern="0" dirty="0">
                <a:solidFill>
                  <a:srgbClr val="333399"/>
                </a:solidFill>
                <a:sym typeface="Symbol" charset="2"/>
              </a:rPr>
              <a:t>Molecular </a:t>
            </a:r>
            <a:r>
              <a:rPr lang="en-US" altLang="ru-RU" sz="1400" kern="0" dirty="0" smtClean="0">
                <a:solidFill>
                  <a:srgbClr val="333399"/>
                </a:solidFill>
                <a:sym typeface="Symbol" charset="2"/>
              </a:rPr>
              <a:t>Sciences </a:t>
            </a:r>
            <a:r>
              <a:rPr lang="en-US" altLang="ru-RU" sz="1400" kern="0" dirty="0">
                <a:solidFill>
                  <a:srgbClr val="333399"/>
                </a:solidFill>
                <a:sym typeface="Symbol" charset="2"/>
              </a:rPr>
              <a:t>22 (2021) 7326; </a:t>
            </a:r>
            <a:r>
              <a:rPr lang="en-US" altLang="ru-RU" sz="1400" kern="0" dirty="0" smtClean="0">
                <a:solidFill>
                  <a:srgbClr val="333399"/>
                </a:solidFill>
                <a:sym typeface="Symbol" charset="2"/>
              </a:rPr>
              <a:t>Intern. J. </a:t>
            </a:r>
            <a:r>
              <a:rPr lang="en-US" altLang="ru-RU" sz="1400" kern="0" dirty="0">
                <a:solidFill>
                  <a:srgbClr val="333399"/>
                </a:solidFill>
                <a:sym typeface="Symbol" charset="2"/>
              </a:rPr>
              <a:t>Radiation Oncology, Biology, </a:t>
            </a:r>
            <a:r>
              <a:rPr lang="en-US" altLang="ru-RU" sz="1400" kern="0" dirty="0" smtClean="0">
                <a:solidFill>
                  <a:srgbClr val="333399"/>
                </a:solidFill>
                <a:sym typeface="Symbol" charset="2"/>
              </a:rPr>
              <a:t>Physics</a:t>
            </a:r>
            <a:r>
              <a:rPr lang="en-US" altLang="ru-RU" sz="1400" kern="0" dirty="0">
                <a:solidFill>
                  <a:srgbClr val="333399"/>
                </a:solidFill>
                <a:sym typeface="Symbol" charset="2"/>
              </a:rPr>
              <a:t>; </a:t>
            </a:r>
            <a:r>
              <a:rPr lang="en-US" altLang="ru-RU" sz="1400" kern="0" dirty="0" smtClean="0">
                <a:solidFill>
                  <a:srgbClr val="333399"/>
                </a:solidFill>
                <a:sym typeface="Symbol" charset="2"/>
              </a:rPr>
              <a:t/>
            </a:r>
            <a:br>
              <a:rPr lang="en-US" altLang="ru-RU" sz="1400" kern="0" dirty="0" smtClean="0">
                <a:solidFill>
                  <a:srgbClr val="333399"/>
                </a:solidFill>
                <a:sym typeface="Symbol" charset="2"/>
              </a:rPr>
            </a:br>
            <a:r>
              <a:rPr lang="en-US" altLang="ru-RU" sz="1400" kern="0" dirty="0" smtClean="0">
                <a:solidFill>
                  <a:srgbClr val="333399"/>
                </a:solidFill>
                <a:sym typeface="Symbol" charset="2"/>
              </a:rPr>
              <a:t>Pharmaceutics 13 (2021) 1490; </a:t>
            </a:r>
            <a:r>
              <a:rPr lang="en-US" sz="1400" kern="0" dirty="0" smtClean="0">
                <a:solidFill>
                  <a:srgbClr val="333399"/>
                </a:solidFill>
              </a:rPr>
              <a:t>Chemical </a:t>
            </a:r>
            <a:r>
              <a:rPr lang="en-US" sz="1400" kern="0" dirty="0">
                <a:solidFill>
                  <a:srgbClr val="333399"/>
                </a:solidFill>
              </a:rPr>
              <a:t>Phys. Letters; </a:t>
            </a:r>
            <a:r>
              <a:rPr lang="en-US" sz="1400" kern="0" dirty="0" smtClean="0">
                <a:solidFill>
                  <a:srgbClr val="333399"/>
                </a:solidFill>
              </a:rPr>
              <a:t>…</a:t>
            </a:r>
            <a:r>
              <a:rPr lang="en-US" altLang="ru-RU" sz="1400" kern="0" dirty="0" smtClean="0">
                <a:solidFill>
                  <a:srgbClr val="333399"/>
                </a:solidFill>
                <a:sym typeface="Symbol" charset="2"/>
              </a:rPr>
              <a:t>]</a:t>
            </a:r>
          </a:p>
          <a:p>
            <a:pPr marL="342900" indent="-342900" fontAlgn="base">
              <a:spcBef>
                <a:spcPct val="0"/>
              </a:spcBef>
              <a:spcAft>
                <a:spcPct val="0"/>
              </a:spcAft>
              <a:defRPr/>
            </a:pPr>
            <a:endParaRPr lang="en-US" altLang="ru-RU" sz="1400" kern="0" dirty="0" smtClean="0">
              <a:solidFill>
                <a:srgbClr val="333399"/>
              </a:solidFill>
              <a:sym typeface="Symbol" charset="2"/>
            </a:endParaRPr>
          </a:p>
          <a:p>
            <a:pPr marL="342900" indent="-342900" fontAlgn="base">
              <a:spcBef>
                <a:spcPct val="0"/>
              </a:spcBef>
              <a:spcAft>
                <a:spcPct val="0"/>
              </a:spcAft>
              <a:defRPr/>
            </a:pPr>
            <a:r>
              <a:rPr lang="en-US" altLang="ru-RU" sz="1800" kern="0" dirty="0" smtClean="0">
                <a:solidFill>
                  <a:srgbClr val="333399"/>
                </a:solidFill>
                <a:sym typeface="Symbol" charset="2"/>
              </a:rPr>
              <a:t>Our patent on new boron </a:t>
            </a:r>
            <a:r>
              <a:rPr lang="en-US" altLang="ru-RU" sz="1800" kern="0" dirty="0">
                <a:solidFill>
                  <a:srgbClr val="333399"/>
                </a:solidFill>
                <a:sym typeface="Symbol" charset="2"/>
              </a:rPr>
              <a:t>delivery drug, jointly with colleagues from </a:t>
            </a:r>
            <a:r>
              <a:rPr lang="en-US" altLang="ru-RU" sz="1800" kern="0" dirty="0" smtClean="0">
                <a:solidFill>
                  <a:srgbClr val="333399"/>
                </a:solidFill>
                <a:sym typeface="Symbol" charset="2"/>
              </a:rPr>
              <a:t>Moscow, </a:t>
            </a:r>
            <a:br>
              <a:rPr lang="en-US" altLang="ru-RU" sz="1800" kern="0" dirty="0" smtClean="0">
                <a:solidFill>
                  <a:srgbClr val="333399"/>
                </a:solidFill>
                <a:sym typeface="Symbol" charset="2"/>
              </a:rPr>
            </a:br>
            <a:r>
              <a:rPr lang="en-US" altLang="ru-RU" sz="1400" kern="0" dirty="0" smtClean="0">
                <a:solidFill>
                  <a:srgbClr val="333399"/>
                </a:solidFill>
                <a:sym typeface="Symbol" charset="2"/>
              </a:rPr>
              <a:t>[</a:t>
            </a:r>
            <a:r>
              <a:rPr lang="en-US" altLang="ru-RU" sz="1400" kern="0" dirty="0">
                <a:solidFill>
                  <a:srgbClr val="333399"/>
                </a:solidFill>
                <a:sym typeface="Symbol" charset="2"/>
              </a:rPr>
              <a:t>RU2729458, WO 2020/246913] </a:t>
            </a:r>
            <a:r>
              <a:rPr lang="en-US" altLang="ru-RU" sz="1800" kern="0" dirty="0">
                <a:solidFill>
                  <a:srgbClr val="333399"/>
                </a:solidFill>
                <a:sym typeface="Symbol" charset="2"/>
              </a:rPr>
              <a:t>is recognized </a:t>
            </a:r>
            <a:r>
              <a:rPr lang="en-US" altLang="ru-RU" sz="1800" kern="0" dirty="0" smtClean="0">
                <a:solidFill>
                  <a:srgbClr val="333399"/>
                </a:solidFill>
                <a:sym typeface="Symbol" charset="2"/>
              </a:rPr>
              <a:t>as </a:t>
            </a:r>
            <a:r>
              <a:rPr lang="en-US" altLang="ru-RU" sz="1800" kern="0" dirty="0">
                <a:solidFill>
                  <a:srgbClr val="333399"/>
                </a:solidFill>
                <a:sym typeface="Symbol" charset="2"/>
              </a:rPr>
              <a:t>the best Russian invention </a:t>
            </a:r>
            <a:r>
              <a:rPr lang="en-US" altLang="ru-RU" sz="1800" kern="0" dirty="0" smtClean="0">
                <a:solidFill>
                  <a:srgbClr val="333399"/>
                </a:solidFill>
                <a:sym typeface="Symbol" charset="2"/>
              </a:rPr>
              <a:t/>
            </a:r>
            <a:br>
              <a:rPr lang="en-US" altLang="ru-RU" sz="1800" kern="0" dirty="0" smtClean="0">
                <a:solidFill>
                  <a:srgbClr val="333399"/>
                </a:solidFill>
                <a:sym typeface="Symbol" charset="2"/>
              </a:rPr>
            </a:br>
            <a:r>
              <a:rPr lang="en-US" altLang="ru-RU" sz="1800" kern="0" dirty="0" smtClean="0">
                <a:solidFill>
                  <a:srgbClr val="333399"/>
                </a:solidFill>
                <a:sym typeface="Symbol" charset="2"/>
              </a:rPr>
              <a:t>of </a:t>
            </a:r>
            <a:r>
              <a:rPr lang="en-US" altLang="ru-RU" sz="1800" kern="0" dirty="0">
                <a:solidFill>
                  <a:srgbClr val="333399"/>
                </a:solidFill>
                <a:sym typeface="Symbol" charset="2"/>
              </a:rPr>
              <a:t>the </a:t>
            </a:r>
            <a:r>
              <a:rPr lang="en-US" altLang="ru-RU" sz="1800" kern="0" dirty="0" smtClean="0">
                <a:solidFill>
                  <a:srgbClr val="333399"/>
                </a:solidFill>
                <a:sym typeface="Symbol" charset="2"/>
              </a:rPr>
              <a:t>21</a:t>
            </a:r>
            <a:r>
              <a:rPr lang="en-US" altLang="ru-RU" sz="1800" kern="0" baseline="30000" dirty="0" smtClean="0">
                <a:solidFill>
                  <a:srgbClr val="333399"/>
                </a:solidFill>
                <a:sym typeface="Symbol" charset="2"/>
              </a:rPr>
              <a:t>st</a:t>
            </a:r>
            <a:r>
              <a:rPr lang="en-US" altLang="ru-RU" sz="1800" kern="0" dirty="0">
                <a:solidFill>
                  <a:srgbClr val="333399"/>
                </a:solidFill>
                <a:sym typeface="Symbol" charset="2"/>
              </a:rPr>
              <a:t> century. </a:t>
            </a:r>
          </a:p>
        </p:txBody>
      </p:sp>
      <p:pic>
        <p:nvPicPr>
          <p:cNvPr id="12" name="Рисунок 11" descr="D:\bnct\Photo\2020\DSC0384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7167" y="0"/>
            <a:ext cx="3484833" cy="2210400"/>
          </a:xfrm>
          <a:prstGeom prst="rect">
            <a:avLst/>
          </a:prstGeom>
          <a:noFill/>
          <a:ln>
            <a:noFill/>
          </a:ln>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0263" y="4176347"/>
            <a:ext cx="2969084" cy="2681654"/>
          </a:xfrm>
          <a:prstGeom prst="rect">
            <a:avLst/>
          </a:prstGeom>
        </p:spPr>
      </p:pic>
    </p:spTree>
    <p:extLst>
      <p:ext uri="{BB962C8B-B14F-4D97-AF65-F5344CB8AC3E}">
        <p14:creationId xmlns:p14="http://schemas.microsoft.com/office/powerpoint/2010/main" val="2585812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2</a:t>
            </a:r>
            <a:r>
              <a:rPr lang="en-US" sz="2000" b="1" dirty="0">
                <a:solidFill>
                  <a:srgbClr val="FF0000"/>
                </a:solidFill>
              </a:rPr>
              <a:t>: </a:t>
            </a:r>
            <a:r>
              <a:rPr lang="en-US" sz="2000" b="1" dirty="0" smtClean="0">
                <a:solidFill>
                  <a:srgbClr val="FF0000"/>
                </a:solidFill>
              </a:rPr>
              <a:t>Fundamental </a:t>
            </a:r>
            <a:r>
              <a:rPr lang="en-US" sz="2000" b="1" dirty="0">
                <a:solidFill>
                  <a:srgbClr val="FF0000"/>
                </a:solidFill>
              </a:rPr>
              <a:t>knowledge</a:t>
            </a:r>
            <a:endParaRPr lang="ru-RU" sz="2000" dirty="0"/>
          </a:p>
        </p:txBody>
      </p:sp>
      <p:sp>
        <p:nvSpPr>
          <p:cNvPr id="3" name="Text Box 17"/>
          <p:cNvSpPr txBox="1">
            <a:spLocks noChangeArrowheads="1"/>
          </p:cNvSpPr>
          <p:nvPr/>
        </p:nvSpPr>
        <p:spPr bwMode="auto">
          <a:xfrm>
            <a:off x="331161" y="1082988"/>
            <a:ext cx="58799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US" altLang="ru-RU" sz="2000" b="1" baseline="30000" dirty="0" smtClean="0">
                <a:solidFill>
                  <a:srgbClr val="FF0000"/>
                </a:solidFill>
              </a:rPr>
              <a:t>7</a:t>
            </a:r>
            <a:r>
              <a:rPr lang="en-US" altLang="ru-RU" sz="2000" b="1" dirty="0" smtClean="0">
                <a:solidFill>
                  <a:srgbClr val="FF0000"/>
                </a:solidFill>
              </a:rPr>
              <a:t>Li(</a:t>
            </a:r>
            <a:r>
              <a:rPr lang="en-US" altLang="ru-RU" sz="2000" b="1" dirty="0" err="1" smtClean="0">
                <a:solidFill>
                  <a:srgbClr val="FF0000"/>
                </a:solidFill>
              </a:rPr>
              <a:t>p,p‘</a:t>
            </a:r>
            <a:r>
              <a:rPr lang="en-US" altLang="ru-RU" sz="2000" b="1" dirty="0" err="1" smtClean="0">
                <a:solidFill>
                  <a:srgbClr val="FF0000"/>
                </a:solidFill>
                <a:latin typeface="Symbol" panose="05050102010706020507" pitchFamily="18" charset="2"/>
              </a:rPr>
              <a:t>g</a:t>
            </a:r>
            <a:r>
              <a:rPr lang="el-GR" altLang="ru-RU" sz="2000" b="1" dirty="0">
                <a:solidFill>
                  <a:srgbClr val="FF0000"/>
                </a:solidFill>
              </a:rPr>
              <a:t>)</a:t>
            </a:r>
            <a:r>
              <a:rPr lang="el-GR" altLang="ru-RU" sz="2000" b="1" baseline="30000" dirty="0">
                <a:solidFill>
                  <a:srgbClr val="FF0000"/>
                </a:solidFill>
              </a:rPr>
              <a:t>7</a:t>
            </a:r>
            <a:r>
              <a:rPr lang="en-US" altLang="ru-RU" sz="2000" b="1" dirty="0">
                <a:solidFill>
                  <a:srgbClr val="FF0000"/>
                </a:solidFill>
              </a:rPr>
              <a:t>Li reaction cross-section </a:t>
            </a:r>
            <a:endParaRPr lang="ru-RU" altLang="ru-RU" sz="2000" b="1" dirty="0">
              <a:solidFill>
                <a:srgbClr val="FF0000"/>
              </a:solidFill>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kern="0" dirty="0">
              <a:solidFill>
                <a:srgbClr val="333399"/>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00" y="612000"/>
            <a:ext cx="7161591" cy="5508000"/>
          </a:xfrm>
          <a:prstGeom prst="rect">
            <a:avLst/>
          </a:prstGeom>
        </p:spPr>
      </p:pic>
    </p:spTree>
    <p:extLst>
      <p:ext uri="{BB962C8B-B14F-4D97-AF65-F5344CB8AC3E}">
        <p14:creationId xmlns:p14="http://schemas.microsoft.com/office/powerpoint/2010/main" val="2553446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2</a:t>
            </a:r>
            <a:r>
              <a:rPr lang="en-US" sz="2000" b="1" dirty="0">
                <a:solidFill>
                  <a:srgbClr val="FF0000"/>
                </a:solidFill>
              </a:rPr>
              <a:t>: </a:t>
            </a:r>
            <a:r>
              <a:rPr lang="en-US" sz="2000" b="1" dirty="0" smtClean="0">
                <a:solidFill>
                  <a:srgbClr val="FF0000"/>
                </a:solidFill>
              </a:rPr>
              <a:t>Fundamental </a:t>
            </a:r>
            <a:r>
              <a:rPr lang="en-US" sz="2000" b="1" dirty="0">
                <a:solidFill>
                  <a:srgbClr val="FF0000"/>
                </a:solidFill>
              </a:rPr>
              <a:t>knowledge</a:t>
            </a:r>
            <a:endParaRPr lang="ru-RU" sz="2000" dirty="0"/>
          </a:p>
        </p:txBody>
      </p:sp>
      <p:sp>
        <p:nvSpPr>
          <p:cNvPr id="3" name="Text Box 17"/>
          <p:cNvSpPr txBox="1">
            <a:spLocks noChangeArrowheads="1"/>
          </p:cNvSpPr>
          <p:nvPr/>
        </p:nvSpPr>
        <p:spPr bwMode="auto">
          <a:xfrm>
            <a:off x="331161" y="1082988"/>
            <a:ext cx="58799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US" altLang="ru-RU" sz="2000" b="1" baseline="30000" dirty="0" smtClean="0">
                <a:solidFill>
                  <a:srgbClr val="FF0000"/>
                </a:solidFill>
              </a:rPr>
              <a:t>7</a:t>
            </a:r>
            <a:r>
              <a:rPr lang="en-US" altLang="ru-RU" sz="2000" b="1" dirty="0" smtClean="0">
                <a:solidFill>
                  <a:srgbClr val="FF0000"/>
                </a:solidFill>
              </a:rPr>
              <a:t>Li(</a:t>
            </a:r>
            <a:r>
              <a:rPr lang="en-US" altLang="ru-RU" sz="2000" b="1" dirty="0" err="1" smtClean="0">
                <a:solidFill>
                  <a:srgbClr val="FF0000"/>
                </a:solidFill>
              </a:rPr>
              <a:t>p,p‘</a:t>
            </a:r>
            <a:r>
              <a:rPr lang="en-US" altLang="ru-RU" sz="2000" b="1" dirty="0" err="1" smtClean="0">
                <a:solidFill>
                  <a:srgbClr val="FF0000"/>
                </a:solidFill>
                <a:latin typeface="Symbol" panose="05050102010706020507" pitchFamily="18" charset="2"/>
              </a:rPr>
              <a:t>g</a:t>
            </a:r>
            <a:r>
              <a:rPr lang="el-GR" altLang="ru-RU" sz="2000" b="1" dirty="0">
                <a:solidFill>
                  <a:srgbClr val="FF0000"/>
                </a:solidFill>
              </a:rPr>
              <a:t>)</a:t>
            </a:r>
            <a:r>
              <a:rPr lang="el-GR" altLang="ru-RU" sz="2000" b="1" baseline="30000" dirty="0">
                <a:solidFill>
                  <a:srgbClr val="FF0000"/>
                </a:solidFill>
              </a:rPr>
              <a:t>7</a:t>
            </a:r>
            <a:r>
              <a:rPr lang="en-US" altLang="ru-RU" sz="2000" b="1" dirty="0">
                <a:solidFill>
                  <a:srgbClr val="FF0000"/>
                </a:solidFill>
              </a:rPr>
              <a:t>Li reaction cross-section </a:t>
            </a:r>
            <a:endParaRPr lang="ru-RU" altLang="ru-RU" sz="2000" b="1" dirty="0">
              <a:solidFill>
                <a:srgbClr val="FF0000"/>
              </a:solidFill>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kern="0" dirty="0">
              <a:solidFill>
                <a:srgbClr val="333399"/>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00" y="612000"/>
            <a:ext cx="7161591" cy="5508000"/>
          </a:xfrm>
          <a:prstGeom prst="rect">
            <a:avLst/>
          </a:prstGeom>
        </p:spPr>
      </p:pic>
      <p:sp>
        <p:nvSpPr>
          <p:cNvPr id="5" name="Text Box 17"/>
          <p:cNvSpPr txBox="1">
            <a:spLocks noChangeArrowheads="1"/>
          </p:cNvSpPr>
          <p:nvPr/>
        </p:nvSpPr>
        <p:spPr bwMode="auto">
          <a:xfrm>
            <a:off x="116104" y="6323757"/>
            <a:ext cx="6645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400" kern="0" dirty="0">
                <a:solidFill>
                  <a:srgbClr val="333399"/>
                </a:solidFill>
                <a:sym typeface="Symbol" charset="2"/>
              </a:rPr>
              <a:t>[</a:t>
            </a:r>
            <a:r>
              <a:rPr lang="en-US" altLang="ru-RU" sz="1400" kern="0" dirty="0" err="1">
                <a:solidFill>
                  <a:srgbClr val="333399"/>
                </a:solidFill>
                <a:sym typeface="Symbol" charset="2"/>
              </a:rPr>
              <a:t>Nucl</a:t>
            </a:r>
            <a:r>
              <a:rPr lang="en-US" altLang="ru-RU" sz="1400" kern="0" dirty="0">
                <a:solidFill>
                  <a:srgbClr val="333399"/>
                </a:solidFill>
                <a:sym typeface="Symbol" charset="2"/>
              </a:rPr>
              <a:t>. </a:t>
            </a:r>
            <a:r>
              <a:rPr lang="en-US" altLang="ru-RU" sz="1400" kern="0" dirty="0" err="1">
                <a:solidFill>
                  <a:srgbClr val="333399"/>
                </a:solidFill>
                <a:sym typeface="Symbol" charset="2"/>
              </a:rPr>
              <a:t>Instrum</a:t>
            </a:r>
            <a:r>
              <a:rPr lang="en-US" altLang="ru-RU" sz="1400" kern="0" dirty="0">
                <a:solidFill>
                  <a:srgbClr val="333399"/>
                </a:solidFill>
                <a:sym typeface="Symbol" charset="2"/>
              </a:rPr>
              <a:t>. Methods Phys. Res., Sect. </a:t>
            </a:r>
            <a:r>
              <a:rPr lang="en-US" altLang="ru-RU" sz="1400" kern="0" dirty="0" smtClean="0">
                <a:solidFill>
                  <a:srgbClr val="333399"/>
                </a:solidFill>
                <a:sym typeface="Symbol" charset="2"/>
              </a:rPr>
              <a:t>B, </a:t>
            </a:r>
            <a:r>
              <a:rPr lang="nl-NL" altLang="ru-RU" sz="1400" kern="0" dirty="0">
                <a:solidFill>
                  <a:srgbClr val="333399"/>
                </a:solidFill>
                <a:sym typeface="Symbol" charset="2"/>
              </a:rPr>
              <a:t>vol. 502, pp. 85-94, June 2021</a:t>
            </a:r>
            <a:r>
              <a:rPr lang="en-US" altLang="ru-RU" sz="1400" kern="0" dirty="0" smtClean="0">
                <a:solidFill>
                  <a:srgbClr val="333399"/>
                </a:solidFill>
                <a:sym typeface="Symbol" charset="2"/>
              </a:rPr>
              <a:t>]</a:t>
            </a:r>
            <a:r>
              <a:rPr lang="en-US" altLang="ru-RU" sz="1800" kern="0" dirty="0" smtClean="0">
                <a:solidFill>
                  <a:srgbClr val="333399"/>
                </a:solidFill>
                <a:sym typeface="Symbol" charset="2"/>
              </a:rPr>
              <a:t> </a:t>
            </a:r>
            <a:endParaRPr lang="en-US" altLang="ru-RU" sz="1800" kern="0" dirty="0">
              <a:solidFill>
                <a:srgbClr val="333399"/>
              </a:solidFill>
              <a:sym typeface="Symbol" charset="2"/>
            </a:endParaRPr>
          </a:p>
        </p:txBody>
      </p:sp>
    </p:spTree>
    <p:extLst>
      <p:ext uri="{BB962C8B-B14F-4D97-AF65-F5344CB8AC3E}">
        <p14:creationId xmlns:p14="http://schemas.microsoft.com/office/powerpoint/2010/main" val="2796430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2</a:t>
            </a:r>
            <a:r>
              <a:rPr lang="en-US" sz="2000" b="1" dirty="0">
                <a:solidFill>
                  <a:srgbClr val="FF0000"/>
                </a:solidFill>
              </a:rPr>
              <a:t>: </a:t>
            </a:r>
            <a:r>
              <a:rPr lang="en-US" sz="2000" b="1" dirty="0" smtClean="0">
                <a:solidFill>
                  <a:srgbClr val="FF0000"/>
                </a:solidFill>
              </a:rPr>
              <a:t>Fundamental </a:t>
            </a:r>
            <a:r>
              <a:rPr lang="en-US" sz="2000" b="1" dirty="0">
                <a:solidFill>
                  <a:srgbClr val="FF0000"/>
                </a:solidFill>
              </a:rPr>
              <a:t>knowledge</a:t>
            </a:r>
            <a:endParaRPr lang="ru-RU" sz="2000" dirty="0"/>
          </a:p>
        </p:txBody>
      </p:sp>
      <p:sp>
        <p:nvSpPr>
          <p:cNvPr id="3" name="Text Box 17"/>
          <p:cNvSpPr txBox="1">
            <a:spLocks noChangeArrowheads="1"/>
          </p:cNvSpPr>
          <p:nvPr/>
        </p:nvSpPr>
        <p:spPr bwMode="auto">
          <a:xfrm>
            <a:off x="331161" y="1082988"/>
            <a:ext cx="58799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US" altLang="ru-RU" sz="2000" b="1" baseline="30000" dirty="0" smtClean="0">
                <a:solidFill>
                  <a:srgbClr val="FF0000"/>
                </a:solidFill>
              </a:rPr>
              <a:t>7</a:t>
            </a:r>
            <a:r>
              <a:rPr lang="en-US" altLang="ru-RU" sz="2000" b="1" dirty="0" smtClean="0">
                <a:solidFill>
                  <a:srgbClr val="FF0000"/>
                </a:solidFill>
              </a:rPr>
              <a:t>Li(</a:t>
            </a:r>
            <a:r>
              <a:rPr lang="en-US" altLang="ru-RU" sz="2000" b="1" dirty="0" err="1" smtClean="0">
                <a:solidFill>
                  <a:srgbClr val="FF0000"/>
                </a:solidFill>
              </a:rPr>
              <a:t>p,p‘</a:t>
            </a:r>
            <a:r>
              <a:rPr lang="en-US" altLang="ru-RU" sz="2000" b="1" dirty="0" err="1" smtClean="0">
                <a:solidFill>
                  <a:srgbClr val="FF0000"/>
                </a:solidFill>
                <a:latin typeface="Symbol" panose="05050102010706020507" pitchFamily="18" charset="2"/>
              </a:rPr>
              <a:t>g</a:t>
            </a:r>
            <a:r>
              <a:rPr lang="el-GR" altLang="ru-RU" sz="2000" b="1" dirty="0">
                <a:solidFill>
                  <a:srgbClr val="FF0000"/>
                </a:solidFill>
              </a:rPr>
              <a:t>)</a:t>
            </a:r>
            <a:r>
              <a:rPr lang="el-GR" altLang="ru-RU" sz="2000" b="1" baseline="30000" dirty="0">
                <a:solidFill>
                  <a:srgbClr val="FF0000"/>
                </a:solidFill>
              </a:rPr>
              <a:t>7</a:t>
            </a:r>
            <a:r>
              <a:rPr lang="en-US" altLang="ru-RU" sz="2000" b="1" dirty="0">
                <a:solidFill>
                  <a:srgbClr val="FF0000"/>
                </a:solidFill>
              </a:rPr>
              <a:t>Li reaction cross-section </a:t>
            </a:r>
            <a:endParaRPr lang="ru-RU" altLang="ru-RU" sz="2000" b="1" dirty="0">
              <a:solidFill>
                <a:srgbClr val="FF0000"/>
              </a:solidFill>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kern="0" dirty="0">
              <a:solidFill>
                <a:srgbClr val="333399"/>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00" y="612000"/>
            <a:ext cx="7161591" cy="5508000"/>
          </a:xfrm>
          <a:prstGeom prst="rect">
            <a:avLst/>
          </a:prstGeom>
        </p:spPr>
      </p:pic>
      <p:sp>
        <p:nvSpPr>
          <p:cNvPr id="5" name="Text Box 17"/>
          <p:cNvSpPr txBox="1">
            <a:spLocks noChangeArrowheads="1"/>
          </p:cNvSpPr>
          <p:nvPr/>
        </p:nvSpPr>
        <p:spPr bwMode="auto">
          <a:xfrm>
            <a:off x="116104" y="6323757"/>
            <a:ext cx="6645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400" kern="0" dirty="0">
                <a:solidFill>
                  <a:srgbClr val="333399"/>
                </a:solidFill>
                <a:sym typeface="Symbol" charset="2"/>
              </a:rPr>
              <a:t>[</a:t>
            </a:r>
            <a:r>
              <a:rPr lang="en-US" altLang="ru-RU" sz="1400" kern="0" dirty="0" err="1">
                <a:solidFill>
                  <a:srgbClr val="333399"/>
                </a:solidFill>
                <a:sym typeface="Symbol" charset="2"/>
              </a:rPr>
              <a:t>Nucl</a:t>
            </a:r>
            <a:r>
              <a:rPr lang="en-US" altLang="ru-RU" sz="1400" kern="0" dirty="0">
                <a:solidFill>
                  <a:srgbClr val="333399"/>
                </a:solidFill>
                <a:sym typeface="Symbol" charset="2"/>
              </a:rPr>
              <a:t>. </a:t>
            </a:r>
            <a:r>
              <a:rPr lang="en-US" altLang="ru-RU" sz="1400" kern="0" dirty="0" err="1">
                <a:solidFill>
                  <a:srgbClr val="333399"/>
                </a:solidFill>
                <a:sym typeface="Symbol" charset="2"/>
              </a:rPr>
              <a:t>Instrum</a:t>
            </a:r>
            <a:r>
              <a:rPr lang="en-US" altLang="ru-RU" sz="1400" kern="0" dirty="0">
                <a:solidFill>
                  <a:srgbClr val="333399"/>
                </a:solidFill>
                <a:sym typeface="Symbol" charset="2"/>
              </a:rPr>
              <a:t>. Methods Phys. Res., Sect. </a:t>
            </a:r>
            <a:r>
              <a:rPr lang="en-US" altLang="ru-RU" sz="1400" kern="0" dirty="0" smtClean="0">
                <a:solidFill>
                  <a:srgbClr val="333399"/>
                </a:solidFill>
                <a:sym typeface="Symbol" charset="2"/>
              </a:rPr>
              <a:t>B, </a:t>
            </a:r>
            <a:r>
              <a:rPr lang="nl-NL" altLang="ru-RU" sz="1400" kern="0" dirty="0">
                <a:solidFill>
                  <a:srgbClr val="333399"/>
                </a:solidFill>
                <a:sym typeface="Symbol" charset="2"/>
              </a:rPr>
              <a:t>vol. 502, pp. 85-94, June 2021</a:t>
            </a:r>
            <a:r>
              <a:rPr lang="en-US" altLang="ru-RU" sz="1400" kern="0" dirty="0" smtClean="0">
                <a:solidFill>
                  <a:srgbClr val="333399"/>
                </a:solidFill>
                <a:sym typeface="Symbol" charset="2"/>
              </a:rPr>
              <a:t>]</a:t>
            </a:r>
            <a:r>
              <a:rPr lang="en-US" altLang="ru-RU" sz="1800" kern="0" dirty="0" smtClean="0">
                <a:solidFill>
                  <a:srgbClr val="333399"/>
                </a:solidFill>
                <a:sym typeface="Symbol" charset="2"/>
              </a:rPr>
              <a:t> </a:t>
            </a:r>
            <a:endParaRPr lang="en-US" altLang="ru-RU" sz="1800" kern="0" dirty="0">
              <a:solidFill>
                <a:srgbClr val="333399"/>
              </a:solidFill>
              <a:sym typeface="Symbol" charset="2"/>
            </a:endParaRPr>
          </a:p>
        </p:txBody>
      </p:sp>
    </p:spTree>
    <p:extLst>
      <p:ext uri="{BB962C8B-B14F-4D97-AF65-F5344CB8AC3E}">
        <p14:creationId xmlns:p14="http://schemas.microsoft.com/office/powerpoint/2010/main" val="2139097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2</a:t>
            </a:r>
            <a:r>
              <a:rPr lang="en-US" sz="2000" b="1" dirty="0">
                <a:solidFill>
                  <a:srgbClr val="FF0000"/>
                </a:solidFill>
              </a:rPr>
              <a:t>: </a:t>
            </a:r>
            <a:r>
              <a:rPr lang="en-US" sz="2000" b="1" dirty="0" smtClean="0">
                <a:solidFill>
                  <a:srgbClr val="FF0000"/>
                </a:solidFill>
              </a:rPr>
              <a:t>Fundamental </a:t>
            </a:r>
            <a:r>
              <a:rPr lang="en-US" sz="2000" b="1" dirty="0">
                <a:solidFill>
                  <a:srgbClr val="FF0000"/>
                </a:solidFill>
              </a:rPr>
              <a:t>knowledge</a:t>
            </a:r>
            <a:endParaRPr lang="ru-RU" sz="2000" dirty="0"/>
          </a:p>
        </p:txBody>
      </p:sp>
      <p:sp>
        <p:nvSpPr>
          <p:cNvPr id="3" name="Text Box 17"/>
          <p:cNvSpPr txBox="1">
            <a:spLocks noChangeArrowheads="1"/>
          </p:cNvSpPr>
          <p:nvPr/>
        </p:nvSpPr>
        <p:spPr bwMode="auto">
          <a:xfrm>
            <a:off x="331161" y="1082988"/>
            <a:ext cx="58799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US" altLang="ru-RU" sz="2000" b="1" baseline="30000" dirty="0" smtClean="0">
                <a:solidFill>
                  <a:srgbClr val="FF0000"/>
                </a:solidFill>
              </a:rPr>
              <a:t>7</a:t>
            </a:r>
            <a:r>
              <a:rPr lang="en-US" altLang="ru-RU" sz="2000" b="1" dirty="0" smtClean="0">
                <a:solidFill>
                  <a:srgbClr val="FF0000"/>
                </a:solidFill>
              </a:rPr>
              <a:t>Li(</a:t>
            </a:r>
            <a:r>
              <a:rPr lang="en-US" altLang="ru-RU" sz="2000" b="1" dirty="0" err="1" smtClean="0">
                <a:solidFill>
                  <a:srgbClr val="FF0000"/>
                </a:solidFill>
              </a:rPr>
              <a:t>p,p‘</a:t>
            </a:r>
            <a:r>
              <a:rPr lang="en-US" altLang="ru-RU" sz="2000" b="1" dirty="0" err="1" smtClean="0">
                <a:solidFill>
                  <a:srgbClr val="FF0000"/>
                </a:solidFill>
                <a:latin typeface="Symbol" panose="05050102010706020507" pitchFamily="18" charset="2"/>
              </a:rPr>
              <a:t>g</a:t>
            </a:r>
            <a:r>
              <a:rPr lang="el-GR" altLang="ru-RU" sz="2000" b="1" dirty="0">
                <a:solidFill>
                  <a:srgbClr val="FF0000"/>
                </a:solidFill>
              </a:rPr>
              <a:t>)</a:t>
            </a:r>
            <a:r>
              <a:rPr lang="el-GR" altLang="ru-RU" sz="2000" b="1" baseline="30000" dirty="0">
                <a:solidFill>
                  <a:srgbClr val="FF0000"/>
                </a:solidFill>
              </a:rPr>
              <a:t>7</a:t>
            </a:r>
            <a:r>
              <a:rPr lang="en-US" altLang="ru-RU" sz="2000" b="1" dirty="0">
                <a:solidFill>
                  <a:srgbClr val="FF0000"/>
                </a:solidFill>
              </a:rPr>
              <a:t>Li reaction cross-section </a:t>
            </a:r>
            <a:endParaRPr lang="ru-RU" altLang="ru-RU" sz="2000" b="1" dirty="0">
              <a:solidFill>
                <a:srgbClr val="FF0000"/>
              </a:solidFill>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kern="0" dirty="0">
              <a:solidFill>
                <a:srgbClr val="333399"/>
              </a:solidFill>
            </a:endParaRPr>
          </a:p>
        </p:txBody>
      </p:sp>
      <p:pic>
        <p:nvPicPr>
          <p:cNvPr id="4" name="Рисунок 3"/>
          <p:cNvPicPr>
            <a:picLocks noChangeAspect="1"/>
          </p:cNvPicPr>
          <p:nvPr/>
        </p:nvPicPr>
        <p:blipFill rotWithShape="1">
          <a:blip r:embed="rId2"/>
          <a:srcRect l="25128" t="16841" r="10230" b="7509"/>
          <a:stretch/>
        </p:blipFill>
        <p:spPr>
          <a:xfrm>
            <a:off x="5454397" y="1172256"/>
            <a:ext cx="6309710" cy="4858476"/>
          </a:xfrm>
          <a:prstGeom prst="rect">
            <a:avLst/>
          </a:prstGeom>
        </p:spPr>
      </p:pic>
      <p:sp>
        <p:nvSpPr>
          <p:cNvPr id="5" name="Text Box 17"/>
          <p:cNvSpPr txBox="1">
            <a:spLocks noChangeArrowheads="1"/>
          </p:cNvSpPr>
          <p:nvPr/>
        </p:nvSpPr>
        <p:spPr bwMode="auto">
          <a:xfrm>
            <a:off x="116104" y="6323757"/>
            <a:ext cx="6645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400" kern="0" dirty="0">
                <a:solidFill>
                  <a:srgbClr val="333399"/>
                </a:solidFill>
                <a:sym typeface="Symbol" charset="2"/>
              </a:rPr>
              <a:t>[</a:t>
            </a:r>
            <a:r>
              <a:rPr lang="en-US" altLang="ru-RU" sz="1400" kern="0" dirty="0" err="1">
                <a:solidFill>
                  <a:srgbClr val="333399"/>
                </a:solidFill>
                <a:sym typeface="Symbol" charset="2"/>
              </a:rPr>
              <a:t>Nucl</a:t>
            </a:r>
            <a:r>
              <a:rPr lang="en-US" altLang="ru-RU" sz="1400" kern="0" dirty="0">
                <a:solidFill>
                  <a:srgbClr val="333399"/>
                </a:solidFill>
                <a:sym typeface="Symbol" charset="2"/>
              </a:rPr>
              <a:t>. </a:t>
            </a:r>
            <a:r>
              <a:rPr lang="en-US" altLang="ru-RU" sz="1400" kern="0" dirty="0" err="1">
                <a:solidFill>
                  <a:srgbClr val="333399"/>
                </a:solidFill>
                <a:sym typeface="Symbol" charset="2"/>
              </a:rPr>
              <a:t>Instrum</a:t>
            </a:r>
            <a:r>
              <a:rPr lang="en-US" altLang="ru-RU" sz="1400" kern="0" dirty="0">
                <a:solidFill>
                  <a:srgbClr val="333399"/>
                </a:solidFill>
                <a:sym typeface="Symbol" charset="2"/>
              </a:rPr>
              <a:t>. Methods Phys. Res., Sect. </a:t>
            </a:r>
            <a:r>
              <a:rPr lang="en-US" altLang="ru-RU" sz="1400" kern="0" dirty="0" smtClean="0">
                <a:solidFill>
                  <a:srgbClr val="333399"/>
                </a:solidFill>
                <a:sym typeface="Symbol" charset="2"/>
              </a:rPr>
              <a:t>B, </a:t>
            </a:r>
            <a:r>
              <a:rPr lang="nl-NL" altLang="ru-RU" sz="1400" kern="0" dirty="0">
                <a:solidFill>
                  <a:srgbClr val="333399"/>
                </a:solidFill>
                <a:sym typeface="Symbol" charset="2"/>
              </a:rPr>
              <a:t>vol. 502, pp. 85-94, June 2021</a:t>
            </a:r>
            <a:r>
              <a:rPr lang="en-US" altLang="ru-RU" sz="1400" kern="0" dirty="0" smtClean="0">
                <a:solidFill>
                  <a:srgbClr val="333399"/>
                </a:solidFill>
                <a:sym typeface="Symbol" charset="2"/>
              </a:rPr>
              <a:t>]</a:t>
            </a:r>
            <a:r>
              <a:rPr lang="en-US" altLang="ru-RU" sz="1800" kern="0" dirty="0" smtClean="0">
                <a:solidFill>
                  <a:srgbClr val="333399"/>
                </a:solidFill>
                <a:sym typeface="Symbol" charset="2"/>
              </a:rPr>
              <a:t> </a:t>
            </a:r>
            <a:endParaRPr lang="en-US" altLang="ru-RU" sz="1800" kern="0" dirty="0">
              <a:solidFill>
                <a:srgbClr val="333399"/>
              </a:solidFill>
              <a:sym typeface="Symbol" charset="2"/>
            </a:endParaRPr>
          </a:p>
        </p:txBody>
      </p:sp>
    </p:spTree>
    <p:extLst>
      <p:ext uri="{BB962C8B-B14F-4D97-AF65-F5344CB8AC3E}">
        <p14:creationId xmlns:p14="http://schemas.microsoft.com/office/powerpoint/2010/main" val="2211515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2</a:t>
            </a:r>
            <a:r>
              <a:rPr lang="en-US" sz="2000" b="1" dirty="0">
                <a:solidFill>
                  <a:srgbClr val="FF0000"/>
                </a:solidFill>
              </a:rPr>
              <a:t>: </a:t>
            </a:r>
            <a:r>
              <a:rPr lang="en-US" sz="2000" b="1" dirty="0" smtClean="0">
                <a:solidFill>
                  <a:srgbClr val="FF0000"/>
                </a:solidFill>
              </a:rPr>
              <a:t>Fundamental </a:t>
            </a:r>
            <a:r>
              <a:rPr lang="en-US" sz="2000" b="1" dirty="0">
                <a:solidFill>
                  <a:srgbClr val="FF0000"/>
                </a:solidFill>
              </a:rPr>
              <a:t>knowledge</a:t>
            </a:r>
            <a:endParaRPr lang="ru-RU" sz="2000" dirty="0"/>
          </a:p>
        </p:txBody>
      </p:sp>
      <p:sp>
        <p:nvSpPr>
          <p:cNvPr id="3" name="Text Box 17"/>
          <p:cNvSpPr txBox="1">
            <a:spLocks noChangeArrowheads="1"/>
          </p:cNvSpPr>
          <p:nvPr/>
        </p:nvSpPr>
        <p:spPr bwMode="auto">
          <a:xfrm>
            <a:off x="331161" y="1082988"/>
            <a:ext cx="587999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US" altLang="ru-RU" sz="2000" b="1" dirty="0">
                <a:solidFill>
                  <a:srgbClr val="FF0000"/>
                </a:solidFill>
              </a:rPr>
              <a:t>478 </a:t>
            </a:r>
            <a:r>
              <a:rPr lang="en-US" altLang="ru-RU" sz="2000" b="1" dirty="0" err="1">
                <a:solidFill>
                  <a:srgbClr val="FF0000"/>
                </a:solidFill>
              </a:rPr>
              <a:t>keV</a:t>
            </a:r>
            <a:r>
              <a:rPr lang="en-US" altLang="ru-RU" sz="2000" b="1" dirty="0">
                <a:solidFill>
                  <a:srgbClr val="FF0000"/>
                </a:solidFill>
              </a:rPr>
              <a:t> photon yield </a:t>
            </a:r>
            <a:br>
              <a:rPr lang="en-US" altLang="ru-RU" sz="2000" b="1" dirty="0">
                <a:solidFill>
                  <a:srgbClr val="FF0000"/>
                </a:solidFill>
              </a:rPr>
            </a:br>
            <a:r>
              <a:rPr lang="en-US" altLang="ru-RU" sz="2000" b="1" dirty="0">
                <a:solidFill>
                  <a:srgbClr val="FF0000"/>
                </a:solidFill>
              </a:rPr>
              <a:t>from a thick lithium target</a:t>
            </a: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kern="0" dirty="0">
              <a:solidFill>
                <a:srgbClr val="333399"/>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00" y="504000"/>
            <a:ext cx="7239470" cy="5616000"/>
          </a:xfrm>
          <a:prstGeom prst="rect">
            <a:avLst/>
          </a:prstGeom>
        </p:spPr>
      </p:pic>
    </p:spTree>
    <p:extLst>
      <p:ext uri="{BB962C8B-B14F-4D97-AF65-F5344CB8AC3E}">
        <p14:creationId xmlns:p14="http://schemas.microsoft.com/office/powerpoint/2010/main" val="277390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2</a:t>
            </a:r>
            <a:r>
              <a:rPr lang="en-US" sz="2000" b="1" dirty="0">
                <a:solidFill>
                  <a:srgbClr val="FF0000"/>
                </a:solidFill>
              </a:rPr>
              <a:t>: </a:t>
            </a:r>
            <a:r>
              <a:rPr lang="en-US" sz="2000" b="1" dirty="0" smtClean="0">
                <a:solidFill>
                  <a:srgbClr val="FF0000"/>
                </a:solidFill>
              </a:rPr>
              <a:t>Fundamental </a:t>
            </a:r>
            <a:r>
              <a:rPr lang="en-US" sz="2000" b="1" dirty="0">
                <a:solidFill>
                  <a:srgbClr val="FF0000"/>
                </a:solidFill>
              </a:rPr>
              <a:t>knowledge</a:t>
            </a:r>
            <a:endParaRPr lang="ru-RU" sz="2000" dirty="0"/>
          </a:p>
        </p:txBody>
      </p:sp>
      <p:sp>
        <p:nvSpPr>
          <p:cNvPr id="3" name="Text Box 17"/>
          <p:cNvSpPr txBox="1">
            <a:spLocks noChangeArrowheads="1"/>
          </p:cNvSpPr>
          <p:nvPr/>
        </p:nvSpPr>
        <p:spPr bwMode="auto">
          <a:xfrm>
            <a:off x="331161" y="1082988"/>
            <a:ext cx="587999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US" altLang="ru-RU" sz="2000" b="1" dirty="0">
                <a:solidFill>
                  <a:srgbClr val="FF0000"/>
                </a:solidFill>
              </a:rPr>
              <a:t>478 </a:t>
            </a:r>
            <a:r>
              <a:rPr lang="en-US" altLang="ru-RU" sz="2000" b="1" dirty="0" err="1">
                <a:solidFill>
                  <a:srgbClr val="FF0000"/>
                </a:solidFill>
              </a:rPr>
              <a:t>keV</a:t>
            </a:r>
            <a:r>
              <a:rPr lang="en-US" altLang="ru-RU" sz="2000" b="1" dirty="0">
                <a:solidFill>
                  <a:srgbClr val="FF0000"/>
                </a:solidFill>
              </a:rPr>
              <a:t> photon yield </a:t>
            </a:r>
            <a:br>
              <a:rPr lang="en-US" altLang="ru-RU" sz="2000" b="1" dirty="0">
                <a:solidFill>
                  <a:srgbClr val="FF0000"/>
                </a:solidFill>
              </a:rPr>
            </a:br>
            <a:r>
              <a:rPr lang="en-US" altLang="ru-RU" sz="2000" b="1" dirty="0">
                <a:solidFill>
                  <a:srgbClr val="FF0000"/>
                </a:solidFill>
              </a:rPr>
              <a:t>from a thick lithium target</a:t>
            </a: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kern="0" dirty="0">
              <a:solidFill>
                <a:srgbClr val="333399"/>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00" y="504000"/>
            <a:ext cx="7239470" cy="5616000"/>
          </a:xfrm>
          <a:prstGeom prst="rect">
            <a:avLst/>
          </a:prstGeom>
        </p:spPr>
      </p:pic>
      <p:sp>
        <p:nvSpPr>
          <p:cNvPr id="5" name="Text Box 17"/>
          <p:cNvSpPr txBox="1">
            <a:spLocks noChangeArrowheads="1"/>
          </p:cNvSpPr>
          <p:nvPr/>
        </p:nvSpPr>
        <p:spPr bwMode="auto">
          <a:xfrm>
            <a:off x="116104" y="6323757"/>
            <a:ext cx="6645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400" kern="0" dirty="0">
                <a:solidFill>
                  <a:srgbClr val="333399"/>
                </a:solidFill>
                <a:sym typeface="Symbol" charset="2"/>
              </a:rPr>
              <a:t>[</a:t>
            </a:r>
            <a:r>
              <a:rPr lang="en-US" altLang="ru-RU" sz="1400" kern="0" dirty="0" err="1">
                <a:solidFill>
                  <a:srgbClr val="333399"/>
                </a:solidFill>
                <a:sym typeface="Symbol" charset="2"/>
              </a:rPr>
              <a:t>Nucl</a:t>
            </a:r>
            <a:r>
              <a:rPr lang="en-US" altLang="ru-RU" sz="1400" kern="0" dirty="0">
                <a:solidFill>
                  <a:srgbClr val="333399"/>
                </a:solidFill>
                <a:sym typeface="Symbol" charset="2"/>
              </a:rPr>
              <a:t>. </a:t>
            </a:r>
            <a:r>
              <a:rPr lang="en-US" altLang="ru-RU" sz="1400" kern="0" dirty="0" err="1">
                <a:solidFill>
                  <a:srgbClr val="333399"/>
                </a:solidFill>
                <a:sym typeface="Symbol" charset="2"/>
              </a:rPr>
              <a:t>Instrum</a:t>
            </a:r>
            <a:r>
              <a:rPr lang="en-US" altLang="ru-RU" sz="1400" kern="0" dirty="0">
                <a:solidFill>
                  <a:srgbClr val="333399"/>
                </a:solidFill>
                <a:sym typeface="Symbol" charset="2"/>
              </a:rPr>
              <a:t>. Methods Phys. Res., Sect. </a:t>
            </a:r>
            <a:r>
              <a:rPr lang="en-US" altLang="ru-RU" sz="1400" kern="0" dirty="0" smtClean="0">
                <a:solidFill>
                  <a:srgbClr val="333399"/>
                </a:solidFill>
                <a:sym typeface="Symbol" charset="2"/>
              </a:rPr>
              <a:t>B, </a:t>
            </a:r>
            <a:r>
              <a:rPr lang="nl-NL" altLang="ru-RU" sz="1400" kern="0" dirty="0">
                <a:solidFill>
                  <a:srgbClr val="333399"/>
                </a:solidFill>
                <a:sym typeface="Symbol" charset="2"/>
              </a:rPr>
              <a:t>vol. 502, pp. 85-94, June 2021</a:t>
            </a:r>
            <a:r>
              <a:rPr lang="en-US" altLang="ru-RU" sz="1400" kern="0" dirty="0" smtClean="0">
                <a:solidFill>
                  <a:srgbClr val="333399"/>
                </a:solidFill>
                <a:sym typeface="Symbol" charset="2"/>
              </a:rPr>
              <a:t>]</a:t>
            </a:r>
            <a:r>
              <a:rPr lang="en-US" altLang="ru-RU" sz="1800" kern="0" dirty="0" smtClean="0">
                <a:solidFill>
                  <a:srgbClr val="333399"/>
                </a:solidFill>
                <a:sym typeface="Symbol" charset="2"/>
              </a:rPr>
              <a:t> </a:t>
            </a:r>
            <a:endParaRPr lang="en-US" altLang="ru-RU" sz="1800" kern="0" dirty="0">
              <a:solidFill>
                <a:srgbClr val="333399"/>
              </a:solidFill>
              <a:sym typeface="Symbol" charset="2"/>
            </a:endParaRPr>
          </a:p>
        </p:txBody>
      </p:sp>
    </p:spTree>
    <p:extLst>
      <p:ext uri="{BB962C8B-B14F-4D97-AF65-F5344CB8AC3E}">
        <p14:creationId xmlns:p14="http://schemas.microsoft.com/office/powerpoint/2010/main" val="1732067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31161" y="299316"/>
            <a:ext cx="8373224" cy="283074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a:solidFill>
                  <a:srgbClr val="FF0000"/>
                </a:solidFill>
              </a:rPr>
              <a:t>Achievements </a:t>
            </a:r>
            <a:r>
              <a:rPr lang="en-US" sz="2000" b="1" dirty="0" smtClean="0">
                <a:solidFill>
                  <a:srgbClr val="FF0000"/>
                </a:solidFill>
              </a:rPr>
              <a:t>– significant</a:t>
            </a:r>
          </a:p>
          <a:p>
            <a:pPr algn="l">
              <a:spcBef>
                <a:spcPts val="0"/>
              </a:spcBef>
              <a:defRPr/>
            </a:pPr>
            <a:r>
              <a:rPr lang="en-US" sz="2000" b="1" dirty="0" smtClean="0">
                <a:solidFill>
                  <a:srgbClr val="FF0000"/>
                </a:solidFill>
              </a:rPr>
              <a:t>Applications – numerous</a:t>
            </a:r>
          </a:p>
          <a:p>
            <a:pPr algn="l">
              <a:spcBef>
                <a:spcPts val="0"/>
              </a:spcBef>
              <a:defRPr/>
            </a:pPr>
            <a:endParaRPr lang="en-US" altLang="ru-RU" sz="2000" b="1" dirty="0">
              <a:solidFill>
                <a:srgbClr val="3333CC"/>
              </a:solidFill>
            </a:endParaRPr>
          </a:p>
          <a:p>
            <a:pPr algn="l">
              <a:spcBef>
                <a:spcPts val="0"/>
              </a:spcBef>
              <a:defRPr/>
            </a:pPr>
            <a:r>
              <a:rPr lang="en-US" altLang="ru-RU" sz="2000" b="1" dirty="0" smtClean="0">
                <a:solidFill>
                  <a:srgbClr val="3333CC"/>
                </a:solidFill>
              </a:rPr>
              <a:t>Facility </a:t>
            </a:r>
            <a:r>
              <a:rPr lang="en-US" altLang="ru-RU" sz="2000" dirty="0" smtClean="0">
                <a:solidFill>
                  <a:srgbClr val="3333CC"/>
                </a:solidFill>
              </a:rPr>
              <a:t>is a state-of-the-art </a:t>
            </a:r>
            <a:r>
              <a:rPr lang="en-US" altLang="ru-RU" sz="2000" dirty="0">
                <a:solidFill>
                  <a:srgbClr val="3333CC"/>
                </a:solidFill>
              </a:rPr>
              <a:t>device comprised </a:t>
            </a:r>
            <a:endParaRPr lang="en-US" altLang="ru-RU" sz="2000" dirty="0" smtClean="0">
              <a:solidFill>
                <a:srgbClr val="3333CC"/>
              </a:solidFill>
            </a:endParaRPr>
          </a:p>
          <a:p>
            <a:pPr marL="342900" indent="-342900" algn="l">
              <a:spcBef>
                <a:spcPts val="0"/>
              </a:spcBef>
              <a:buFont typeface="Arial" panose="020B0604020202020204" pitchFamily="34" charset="0"/>
              <a:buChar char="•"/>
              <a:defRPr/>
            </a:pPr>
            <a:r>
              <a:rPr lang="en-US" altLang="ru-RU" sz="2000" dirty="0" smtClean="0">
                <a:solidFill>
                  <a:srgbClr val="3333CC"/>
                </a:solidFill>
              </a:rPr>
              <a:t>the </a:t>
            </a:r>
            <a:r>
              <a:rPr lang="en-US" altLang="ru-RU" sz="2000" dirty="0">
                <a:solidFill>
                  <a:srgbClr val="3333CC"/>
                </a:solidFill>
              </a:rPr>
              <a:t>Vacuum Insulation Tandem Accelerator (</a:t>
            </a:r>
            <a:r>
              <a:rPr lang="en-US" altLang="ru-RU" sz="2000" dirty="0" smtClean="0">
                <a:solidFill>
                  <a:srgbClr val="3333CC"/>
                </a:solidFill>
              </a:rPr>
              <a:t>VITA)</a:t>
            </a:r>
          </a:p>
          <a:p>
            <a:pPr marL="342900" indent="-342900" algn="l">
              <a:spcBef>
                <a:spcPts val="0"/>
              </a:spcBef>
              <a:buFont typeface="Arial" panose="020B0604020202020204" pitchFamily="34" charset="0"/>
              <a:buChar char="•"/>
              <a:defRPr/>
            </a:pPr>
            <a:r>
              <a:rPr lang="en-US" altLang="ru-RU" sz="2000" dirty="0">
                <a:solidFill>
                  <a:srgbClr val="3333CC"/>
                </a:solidFill>
              </a:rPr>
              <a:t>a</a:t>
            </a:r>
            <a:r>
              <a:rPr lang="en-US" altLang="ru-RU" sz="2000" dirty="0" smtClean="0">
                <a:solidFill>
                  <a:srgbClr val="3333CC"/>
                </a:solidFill>
              </a:rPr>
              <a:t> solid </a:t>
            </a:r>
            <a:r>
              <a:rPr lang="en-US" altLang="ru-RU" sz="2000" dirty="0">
                <a:solidFill>
                  <a:srgbClr val="3333CC"/>
                </a:solidFill>
              </a:rPr>
              <a:t>lithium </a:t>
            </a:r>
            <a:r>
              <a:rPr lang="en-US" altLang="ru-RU" sz="2000" dirty="0" smtClean="0">
                <a:solidFill>
                  <a:srgbClr val="3333CC"/>
                </a:solidFill>
              </a:rPr>
              <a:t>target</a:t>
            </a:r>
          </a:p>
          <a:p>
            <a:pPr marL="342900" indent="-342900" algn="l">
              <a:spcBef>
                <a:spcPts val="0"/>
              </a:spcBef>
              <a:buFont typeface="Arial" panose="020B0604020202020204" pitchFamily="34" charset="0"/>
              <a:buChar char="•"/>
              <a:defRPr/>
            </a:pPr>
            <a:r>
              <a:rPr lang="en-US" altLang="ru-RU" sz="2000" dirty="0">
                <a:solidFill>
                  <a:srgbClr val="3333CC"/>
                </a:solidFill>
              </a:rPr>
              <a:t>a</a:t>
            </a:r>
            <a:r>
              <a:rPr lang="en-US" altLang="ru-RU" sz="2000" dirty="0" smtClean="0">
                <a:solidFill>
                  <a:srgbClr val="3333CC"/>
                </a:solidFill>
              </a:rPr>
              <a:t> Beam Shaping Assembly</a:t>
            </a:r>
            <a:endParaRPr lang="ru-RU" altLang="ru-RU" sz="2000" dirty="0">
              <a:solidFill>
                <a:srgbClr val="3333CC"/>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24015"/>
            <a:ext cx="7010947" cy="4133985"/>
          </a:xfrm>
          <a:prstGeom prst="rect">
            <a:avLst/>
          </a:prstGeom>
        </p:spPr>
      </p:pic>
      <p:pic>
        <p:nvPicPr>
          <p:cNvPr id="6" name="Рисунок 5"/>
          <p:cNvPicPr/>
          <p:nvPr/>
        </p:nvPicPr>
        <p:blipFill rotWithShape="1">
          <a:blip r:embed="rId3">
            <a:extLst>
              <a:ext uri="{28A0092B-C50C-407E-A947-70E740481C1C}">
                <a14:useLocalDpi xmlns:a14="http://schemas.microsoft.com/office/drawing/2010/main" val="0"/>
              </a:ext>
            </a:extLst>
          </a:blip>
          <a:srcRect l="7021" r="15859"/>
          <a:stretch/>
        </p:blipFill>
        <p:spPr>
          <a:xfrm>
            <a:off x="7073798" y="2048256"/>
            <a:ext cx="5118202" cy="4809744"/>
          </a:xfrm>
          <a:prstGeom prst="rect">
            <a:avLst/>
          </a:prstGeom>
        </p:spPr>
      </p:pic>
    </p:spTree>
    <p:extLst>
      <p:ext uri="{BB962C8B-B14F-4D97-AF65-F5344CB8AC3E}">
        <p14:creationId xmlns:p14="http://schemas.microsoft.com/office/powerpoint/2010/main" val="2448780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2</a:t>
            </a:r>
            <a:r>
              <a:rPr lang="en-US" sz="2000" b="1" dirty="0">
                <a:solidFill>
                  <a:srgbClr val="FF0000"/>
                </a:solidFill>
              </a:rPr>
              <a:t>: </a:t>
            </a:r>
            <a:r>
              <a:rPr lang="en-US" sz="2000" b="1" dirty="0" smtClean="0">
                <a:solidFill>
                  <a:srgbClr val="FF0000"/>
                </a:solidFill>
              </a:rPr>
              <a:t>Fundamental </a:t>
            </a:r>
            <a:r>
              <a:rPr lang="en-US" sz="2000" b="1" dirty="0">
                <a:solidFill>
                  <a:srgbClr val="FF0000"/>
                </a:solidFill>
              </a:rPr>
              <a:t>knowledge</a:t>
            </a:r>
            <a:endParaRPr lang="ru-RU" sz="2000" dirty="0"/>
          </a:p>
        </p:txBody>
      </p:sp>
      <p:sp>
        <p:nvSpPr>
          <p:cNvPr id="3" name="Text Box 17"/>
          <p:cNvSpPr txBox="1">
            <a:spLocks noChangeArrowheads="1"/>
          </p:cNvSpPr>
          <p:nvPr/>
        </p:nvSpPr>
        <p:spPr bwMode="auto">
          <a:xfrm>
            <a:off x="331161" y="1082988"/>
            <a:ext cx="587999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US" altLang="ru-RU" sz="2000" b="1" dirty="0">
                <a:solidFill>
                  <a:srgbClr val="FF0000"/>
                </a:solidFill>
              </a:rPr>
              <a:t>478 </a:t>
            </a:r>
            <a:r>
              <a:rPr lang="en-US" altLang="ru-RU" sz="2000" b="1" dirty="0" err="1">
                <a:solidFill>
                  <a:srgbClr val="FF0000"/>
                </a:solidFill>
              </a:rPr>
              <a:t>keV</a:t>
            </a:r>
            <a:r>
              <a:rPr lang="en-US" altLang="ru-RU" sz="2000" b="1" dirty="0">
                <a:solidFill>
                  <a:srgbClr val="FF0000"/>
                </a:solidFill>
              </a:rPr>
              <a:t> photon yield </a:t>
            </a:r>
            <a:br>
              <a:rPr lang="en-US" altLang="ru-RU" sz="2000" b="1" dirty="0">
                <a:solidFill>
                  <a:srgbClr val="FF0000"/>
                </a:solidFill>
              </a:rPr>
            </a:br>
            <a:r>
              <a:rPr lang="en-US" altLang="ru-RU" sz="2000" b="1" dirty="0">
                <a:solidFill>
                  <a:srgbClr val="FF0000"/>
                </a:solidFill>
              </a:rPr>
              <a:t>from a thick lithium target</a:t>
            </a: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kern="0" dirty="0">
              <a:solidFill>
                <a:srgbClr val="333399"/>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00" y="504000"/>
            <a:ext cx="7239470" cy="5616000"/>
          </a:xfrm>
          <a:prstGeom prst="rect">
            <a:avLst/>
          </a:prstGeom>
        </p:spPr>
      </p:pic>
      <p:sp>
        <p:nvSpPr>
          <p:cNvPr id="5" name="Text Box 17"/>
          <p:cNvSpPr txBox="1">
            <a:spLocks noChangeArrowheads="1"/>
          </p:cNvSpPr>
          <p:nvPr/>
        </p:nvSpPr>
        <p:spPr bwMode="auto">
          <a:xfrm>
            <a:off x="116104" y="6323757"/>
            <a:ext cx="6645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400" kern="0" dirty="0">
                <a:solidFill>
                  <a:srgbClr val="333399"/>
                </a:solidFill>
                <a:sym typeface="Symbol" charset="2"/>
              </a:rPr>
              <a:t>[</a:t>
            </a:r>
            <a:r>
              <a:rPr lang="en-US" altLang="ru-RU" sz="1400" kern="0" dirty="0" err="1">
                <a:solidFill>
                  <a:srgbClr val="333399"/>
                </a:solidFill>
                <a:sym typeface="Symbol" charset="2"/>
              </a:rPr>
              <a:t>Nucl</a:t>
            </a:r>
            <a:r>
              <a:rPr lang="en-US" altLang="ru-RU" sz="1400" kern="0" dirty="0">
                <a:solidFill>
                  <a:srgbClr val="333399"/>
                </a:solidFill>
                <a:sym typeface="Symbol" charset="2"/>
              </a:rPr>
              <a:t>. </a:t>
            </a:r>
            <a:r>
              <a:rPr lang="en-US" altLang="ru-RU" sz="1400" kern="0" dirty="0" err="1">
                <a:solidFill>
                  <a:srgbClr val="333399"/>
                </a:solidFill>
                <a:sym typeface="Symbol" charset="2"/>
              </a:rPr>
              <a:t>Instrum</a:t>
            </a:r>
            <a:r>
              <a:rPr lang="en-US" altLang="ru-RU" sz="1400" kern="0" dirty="0">
                <a:solidFill>
                  <a:srgbClr val="333399"/>
                </a:solidFill>
                <a:sym typeface="Symbol" charset="2"/>
              </a:rPr>
              <a:t>. Methods Phys. Res., Sect. </a:t>
            </a:r>
            <a:r>
              <a:rPr lang="en-US" altLang="ru-RU" sz="1400" kern="0" dirty="0" smtClean="0">
                <a:solidFill>
                  <a:srgbClr val="333399"/>
                </a:solidFill>
                <a:sym typeface="Symbol" charset="2"/>
              </a:rPr>
              <a:t>B, </a:t>
            </a:r>
            <a:r>
              <a:rPr lang="nl-NL" altLang="ru-RU" sz="1400" kern="0" dirty="0">
                <a:solidFill>
                  <a:srgbClr val="333399"/>
                </a:solidFill>
                <a:sym typeface="Symbol" charset="2"/>
              </a:rPr>
              <a:t>vol. 502, pp. 85-94, June 2021</a:t>
            </a:r>
            <a:r>
              <a:rPr lang="en-US" altLang="ru-RU" sz="1400" kern="0" dirty="0" smtClean="0">
                <a:solidFill>
                  <a:srgbClr val="333399"/>
                </a:solidFill>
                <a:sym typeface="Symbol" charset="2"/>
              </a:rPr>
              <a:t>]</a:t>
            </a:r>
            <a:r>
              <a:rPr lang="en-US" altLang="ru-RU" sz="1800" kern="0" dirty="0" smtClean="0">
                <a:solidFill>
                  <a:srgbClr val="333399"/>
                </a:solidFill>
                <a:sym typeface="Symbol" charset="2"/>
              </a:rPr>
              <a:t> </a:t>
            </a:r>
            <a:endParaRPr lang="en-US" altLang="ru-RU" sz="1800" kern="0" dirty="0">
              <a:solidFill>
                <a:srgbClr val="333399"/>
              </a:solidFill>
              <a:sym typeface="Symbol" charset="2"/>
            </a:endParaRPr>
          </a:p>
        </p:txBody>
      </p:sp>
    </p:spTree>
    <p:extLst>
      <p:ext uri="{BB962C8B-B14F-4D97-AF65-F5344CB8AC3E}">
        <p14:creationId xmlns:p14="http://schemas.microsoft.com/office/powerpoint/2010/main" val="4206561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2</a:t>
            </a:r>
            <a:r>
              <a:rPr lang="en-US" sz="2000" b="1" dirty="0">
                <a:solidFill>
                  <a:srgbClr val="FF0000"/>
                </a:solidFill>
              </a:rPr>
              <a:t>: </a:t>
            </a:r>
            <a:r>
              <a:rPr lang="en-US" sz="2000" b="1" dirty="0" smtClean="0">
                <a:solidFill>
                  <a:srgbClr val="FF0000"/>
                </a:solidFill>
              </a:rPr>
              <a:t>Fundamental </a:t>
            </a:r>
            <a:r>
              <a:rPr lang="en-US" sz="2000" b="1" dirty="0">
                <a:solidFill>
                  <a:srgbClr val="FF0000"/>
                </a:solidFill>
              </a:rPr>
              <a:t>knowledge</a:t>
            </a:r>
            <a:endParaRPr lang="ru-RU" sz="2000" dirty="0"/>
          </a:p>
        </p:txBody>
      </p:sp>
      <p:sp>
        <p:nvSpPr>
          <p:cNvPr id="3" name="Text Box 17"/>
          <p:cNvSpPr txBox="1">
            <a:spLocks noChangeArrowheads="1"/>
          </p:cNvSpPr>
          <p:nvPr/>
        </p:nvSpPr>
        <p:spPr bwMode="auto">
          <a:xfrm>
            <a:off x="331161" y="1082988"/>
            <a:ext cx="587999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US" altLang="ru-RU" sz="2000" b="1" dirty="0">
                <a:solidFill>
                  <a:srgbClr val="FF0000"/>
                </a:solidFill>
              </a:rPr>
              <a:t>478 </a:t>
            </a:r>
            <a:r>
              <a:rPr lang="en-US" altLang="ru-RU" sz="2000" b="1" dirty="0" err="1">
                <a:solidFill>
                  <a:srgbClr val="FF0000"/>
                </a:solidFill>
              </a:rPr>
              <a:t>keV</a:t>
            </a:r>
            <a:r>
              <a:rPr lang="en-US" altLang="ru-RU" sz="2000" b="1" dirty="0">
                <a:solidFill>
                  <a:srgbClr val="FF0000"/>
                </a:solidFill>
              </a:rPr>
              <a:t> photon yield </a:t>
            </a:r>
            <a:br>
              <a:rPr lang="en-US" altLang="ru-RU" sz="2000" b="1" dirty="0">
                <a:solidFill>
                  <a:srgbClr val="FF0000"/>
                </a:solidFill>
              </a:rPr>
            </a:br>
            <a:r>
              <a:rPr lang="en-US" altLang="ru-RU" sz="2000" b="1" dirty="0">
                <a:solidFill>
                  <a:srgbClr val="FF0000"/>
                </a:solidFill>
              </a:rPr>
              <a:t>from a thick lithium target</a:t>
            </a: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b="1" kern="0" dirty="0" smtClean="0">
              <a:solidFill>
                <a:srgbClr val="333399"/>
              </a:solidFill>
              <a:sym typeface="Symbol" charset="2"/>
            </a:endParaRPr>
          </a:p>
          <a:p>
            <a:pPr lvl="0" fontAlgn="base">
              <a:spcBef>
                <a:spcPct val="0"/>
              </a:spcBef>
              <a:spcAft>
                <a:spcPct val="0"/>
              </a:spcAft>
              <a:buNone/>
              <a:defRPr/>
            </a:pPr>
            <a:endParaRPr lang="en-US" altLang="ru-RU" sz="2000" kern="0" dirty="0">
              <a:solidFill>
                <a:srgbClr val="333399"/>
              </a:solidFill>
            </a:endParaRPr>
          </a:p>
        </p:txBody>
      </p:sp>
      <p:pic>
        <p:nvPicPr>
          <p:cNvPr id="4" name="Рисунок 3"/>
          <p:cNvPicPr>
            <a:picLocks noChangeAspect="1"/>
          </p:cNvPicPr>
          <p:nvPr/>
        </p:nvPicPr>
        <p:blipFill rotWithShape="1">
          <a:blip r:embed="rId2"/>
          <a:srcRect l="23835" t="15860" r="10415" b="8631"/>
          <a:stretch/>
        </p:blipFill>
        <p:spPr>
          <a:xfrm>
            <a:off x="5380893" y="963819"/>
            <a:ext cx="6462346" cy="4883065"/>
          </a:xfrm>
          <a:prstGeom prst="rect">
            <a:avLst/>
          </a:prstGeom>
        </p:spPr>
      </p:pic>
      <p:sp>
        <p:nvSpPr>
          <p:cNvPr id="5" name="Text Box 17"/>
          <p:cNvSpPr txBox="1">
            <a:spLocks noChangeArrowheads="1"/>
          </p:cNvSpPr>
          <p:nvPr/>
        </p:nvSpPr>
        <p:spPr bwMode="auto">
          <a:xfrm>
            <a:off x="116104" y="6323757"/>
            <a:ext cx="6645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400" kern="0" dirty="0">
                <a:solidFill>
                  <a:srgbClr val="333399"/>
                </a:solidFill>
                <a:sym typeface="Symbol" charset="2"/>
              </a:rPr>
              <a:t>[</a:t>
            </a:r>
            <a:r>
              <a:rPr lang="en-US" altLang="ru-RU" sz="1400" kern="0" dirty="0" err="1">
                <a:solidFill>
                  <a:srgbClr val="333399"/>
                </a:solidFill>
                <a:sym typeface="Symbol" charset="2"/>
              </a:rPr>
              <a:t>Nucl</a:t>
            </a:r>
            <a:r>
              <a:rPr lang="en-US" altLang="ru-RU" sz="1400" kern="0" dirty="0">
                <a:solidFill>
                  <a:srgbClr val="333399"/>
                </a:solidFill>
                <a:sym typeface="Symbol" charset="2"/>
              </a:rPr>
              <a:t>. </a:t>
            </a:r>
            <a:r>
              <a:rPr lang="en-US" altLang="ru-RU" sz="1400" kern="0" dirty="0" err="1">
                <a:solidFill>
                  <a:srgbClr val="333399"/>
                </a:solidFill>
                <a:sym typeface="Symbol" charset="2"/>
              </a:rPr>
              <a:t>Instrum</a:t>
            </a:r>
            <a:r>
              <a:rPr lang="en-US" altLang="ru-RU" sz="1400" kern="0" dirty="0">
                <a:solidFill>
                  <a:srgbClr val="333399"/>
                </a:solidFill>
                <a:sym typeface="Symbol" charset="2"/>
              </a:rPr>
              <a:t>. Methods Phys. Res., Sect. </a:t>
            </a:r>
            <a:r>
              <a:rPr lang="en-US" altLang="ru-RU" sz="1400" kern="0" dirty="0" smtClean="0">
                <a:solidFill>
                  <a:srgbClr val="333399"/>
                </a:solidFill>
                <a:sym typeface="Symbol" charset="2"/>
              </a:rPr>
              <a:t>B, </a:t>
            </a:r>
            <a:r>
              <a:rPr lang="nl-NL" altLang="ru-RU" sz="1400" kern="0" dirty="0">
                <a:solidFill>
                  <a:srgbClr val="333399"/>
                </a:solidFill>
                <a:sym typeface="Symbol" charset="2"/>
              </a:rPr>
              <a:t>vol. 502, pp. 85-94, June 2021</a:t>
            </a:r>
            <a:r>
              <a:rPr lang="en-US" altLang="ru-RU" sz="1400" kern="0" dirty="0" smtClean="0">
                <a:solidFill>
                  <a:srgbClr val="333399"/>
                </a:solidFill>
                <a:sym typeface="Symbol" charset="2"/>
              </a:rPr>
              <a:t>]</a:t>
            </a:r>
            <a:r>
              <a:rPr lang="en-US" altLang="ru-RU" sz="1800" kern="0" dirty="0" smtClean="0">
                <a:solidFill>
                  <a:srgbClr val="333399"/>
                </a:solidFill>
                <a:sym typeface="Symbol" charset="2"/>
              </a:rPr>
              <a:t> </a:t>
            </a:r>
            <a:endParaRPr lang="en-US" altLang="ru-RU" sz="1800" kern="0" dirty="0">
              <a:solidFill>
                <a:srgbClr val="333399"/>
              </a:solidFill>
              <a:sym typeface="Symbol" charset="2"/>
            </a:endParaRPr>
          </a:p>
        </p:txBody>
      </p:sp>
    </p:spTree>
    <p:extLst>
      <p:ext uri="{BB962C8B-B14F-4D97-AF65-F5344CB8AC3E}">
        <p14:creationId xmlns:p14="http://schemas.microsoft.com/office/powerpoint/2010/main" val="2469278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3: ITER </a:t>
            </a:r>
            <a:r>
              <a:rPr lang="en-US" sz="2000" dirty="0" smtClean="0"/>
              <a:t> </a:t>
            </a:r>
            <a:endParaRPr lang="ru-RU" sz="2000" dirty="0"/>
          </a:p>
        </p:txBody>
      </p:sp>
      <p:sp>
        <p:nvSpPr>
          <p:cNvPr id="3" name="Text Box 17"/>
          <p:cNvSpPr txBox="1">
            <a:spLocks noChangeArrowheads="1"/>
          </p:cNvSpPr>
          <p:nvPr/>
        </p:nvSpPr>
        <p:spPr bwMode="auto">
          <a:xfrm>
            <a:off x="116104" y="6323757"/>
            <a:ext cx="6645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400" kern="0" dirty="0" smtClean="0">
                <a:solidFill>
                  <a:srgbClr val="333399"/>
                </a:solidFill>
                <a:sym typeface="Symbol" charset="2"/>
              </a:rPr>
              <a:t>[</a:t>
            </a:r>
            <a:r>
              <a:rPr lang="fr-FR" altLang="ru-RU" sz="1400" kern="0" dirty="0">
                <a:solidFill>
                  <a:srgbClr val="333399"/>
                </a:solidFill>
                <a:sym typeface="Symbol" charset="2"/>
              </a:rPr>
              <a:t>Fusion Eng. Des., vol. 168, 112426, March </a:t>
            </a:r>
            <a:r>
              <a:rPr lang="fr-FR" altLang="ru-RU" sz="1400" kern="0" dirty="0" smtClean="0">
                <a:solidFill>
                  <a:srgbClr val="333399"/>
                </a:solidFill>
                <a:sym typeface="Symbol" charset="2"/>
              </a:rPr>
              <a:t>2021; </a:t>
            </a:r>
            <a:r>
              <a:rPr lang="en-US" altLang="ru-RU" sz="1400" kern="0" dirty="0">
                <a:solidFill>
                  <a:srgbClr val="333399"/>
                </a:solidFill>
                <a:sym typeface="Symbol" charset="2"/>
              </a:rPr>
              <a:t>Nuclear Fusion (2021)</a:t>
            </a:r>
            <a:r>
              <a:rPr lang="en-US" altLang="ru-RU" sz="1400" kern="0" dirty="0" smtClean="0">
                <a:solidFill>
                  <a:srgbClr val="333399"/>
                </a:solidFill>
                <a:sym typeface="Symbol" charset="2"/>
              </a:rPr>
              <a:t>]</a:t>
            </a:r>
            <a:r>
              <a:rPr lang="en-US" altLang="ru-RU" sz="1800" kern="0" dirty="0" smtClean="0">
                <a:solidFill>
                  <a:srgbClr val="333399"/>
                </a:solidFill>
                <a:sym typeface="Symbol" charset="2"/>
              </a:rPr>
              <a:t> </a:t>
            </a:r>
            <a:endParaRPr lang="en-US" altLang="ru-RU" sz="1800" kern="0" dirty="0">
              <a:solidFill>
                <a:srgbClr val="333399"/>
              </a:solidFill>
              <a:sym typeface="Symbol" charset="2"/>
            </a:endParaRPr>
          </a:p>
        </p:txBody>
      </p:sp>
      <p:pic>
        <p:nvPicPr>
          <p:cNvPr id="4" name="Picture 6" descr="ÐÐ¾Ð³Ð¾ÑÐ¸Ð¿ Ð¼ÐµÐ¶Ð´ÑÐ½Ð°ÑÐ¾Ð´Ð½Ð¾Ð³Ð¾ Ð¿ÑÐ¾ÐµÐºÑÐ° I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54" y="2232210"/>
            <a:ext cx="1770324" cy="177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7"/>
          <p:cNvSpPr txBox="1">
            <a:spLocks noChangeArrowheads="1"/>
          </p:cNvSpPr>
          <p:nvPr/>
        </p:nvSpPr>
        <p:spPr bwMode="auto">
          <a:xfrm>
            <a:off x="264398" y="879231"/>
            <a:ext cx="112950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fr-FR" altLang="ru-RU" sz="2000" kern="0" dirty="0">
                <a:solidFill>
                  <a:srgbClr val="333399"/>
                </a:solidFill>
                <a:sym typeface="Symbol" charset="2"/>
              </a:rPr>
              <a:t>Boron carbide ceramics </a:t>
            </a:r>
            <a:r>
              <a:rPr lang="fr-FR" altLang="ru-RU" sz="2000" kern="0" dirty="0" smtClean="0">
                <a:solidFill>
                  <a:srgbClr val="333399"/>
                </a:solidFill>
                <a:sym typeface="Symbol" charset="2"/>
              </a:rPr>
              <a:t>and steel </a:t>
            </a:r>
            <a:r>
              <a:rPr lang="fr-FR" altLang="ru-RU" sz="2000" kern="0" dirty="0">
                <a:solidFill>
                  <a:srgbClr val="333399"/>
                </a:solidFill>
                <a:sym typeface="Symbol" charset="2"/>
              </a:rPr>
              <a:t>316L(N)-ITER </a:t>
            </a:r>
            <a:r>
              <a:rPr lang="fr-FR" altLang="ru-RU" sz="2000" kern="0" dirty="0" smtClean="0">
                <a:solidFill>
                  <a:srgbClr val="333399"/>
                </a:solidFill>
                <a:sym typeface="Symbol" charset="2"/>
              </a:rPr>
              <a:t>Grade </a:t>
            </a:r>
            <a:br>
              <a:rPr lang="fr-FR" altLang="ru-RU" sz="2000" kern="0" dirty="0" smtClean="0">
                <a:solidFill>
                  <a:srgbClr val="333399"/>
                </a:solidFill>
                <a:sym typeface="Symbol" charset="2"/>
              </a:rPr>
            </a:br>
            <a:r>
              <a:rPr lang="fr-FR" altLang="ru-RU" sz="2000" kern="0" dirty="0" smtClean="0">
                <a:solidFill>
                  <a:srgbClr val="333399"/>
                </a:solidFill>
                <a:sym typeface="Symbol" charset="2"/>
              </a:rPr>
              <a:t>for </a:t>
            </a:r>
            <a:r>
              <a:rPr lang="fr-FR" altLang="ru-RU" sz="2000" kern="0" dirty="0">
                <a:solidFill>
                  <a:srgbClr val="333399"/>
                </a:solidFill>
                <a:sym typeface="Symbol" charset="2"/>
              </a:rPr>
              <a:t>ITER (Cadarache, France) </a:t>
            </a:r>
            <a:r>
              <a:rPr lang="fr-FR" altLang="ru-RU" sz="2000" kern="0" dirty="0" smtClean="0">
                <a:solidFill>
                  <a:srgbClr val="333399"/>
                </a:solidFill>
                <a:sym typeface="Symbol" charset="2"/>
              </a:rPr>
              <a:t/>
            </a:r>
            <a:br>
              <a:rPr lang="fr-FR" altLang="ru-RU" sz="2000" kern="0" dirty="0" smtClean="0">
                <a:solidFill>
                  <a:srgbClr val="333399"/>
                </a:solidFill>
                <a:sym typeface="Symbol" charset="2"/>
              </a:rPr>
            </a:br>
            <a:r>
              <a:rPr lang="fr-FR" altLang="ru-RU" sz="2000" kern="0" dirty="0" smtClean="0">
                <a:solidFill>
                  <a:srgbClr val="333399"/>
                </a:solidFill>
                <a:sym typeface="Symbol" charset="2"/>
              </a:rPr>
              <a:t>were </a:t>
            </a:r>
            <a:r>
              <a:rPr lang="fr-FR" altLang="ru-RU" sz="2000" kern="0" dirty="0">
                <a:solidFill>
                  <a:srgbClr val="333399"/>
                </a:solidFill>
                <a:sym typeface="Symbol" charset="2"/>
              </a:rPr>
              <a:t>tested by thermal and fast neutrons</a:t>
            </a:r>
            <a:endParaRPr lang="en-US" altLang="ru-RU" sz="2000" i="1" kern="0" dirty="0" smtClean="0">
              <a:solidFill>
                <a:srgbClr val="333399"/>
              </a:solidFill>
              <a:latin typeface="Times New Roman" panose="02020603050405020304" pitchFamily="18" charset="0"/>
              <a:cs typeface="Times New Roman" panose="02020603050405020304" pitchFamily="18" charset="0"/>
              <a:sym typeface="Symbol" charset="2"/>
            </a:endParaRPr>
          </a:p>
        </p:txBody>
      </p:sp>
      <p:pic>
        <p:nvPicPr>
          <p:cNvPr id="7" name="Рисунок 6"/>
          <p:cNvPicPr>
            <a:picLocks noChangeAspect="1"/>
          </p:cNvPicPr>
          <p:nvPr/>
        </p:nvPicPr>
        <p:blipFill rotWithShape="1">
          <a:blip r:embed="rId3"/>
          <a:srcRect l="7103" t="21267" r="57992" b="42259"/>
          <a:stretch/>
        </p:blipFill>
        <p:spPr>
          <a:xfrm>
            <a:off x="6601835" y="1459146"/>
            <a:ext cx="4108979" cy="2499760"/>
          </a:xfrm>
          <a:prstGeom prst="rect">
            <a:avLst/>
          </a:prstGeom>
        </p:spPr>
      </p:pic>
      <p:pic>
        <p:nvPicPr>
          <p:cNvPr id="8" name="Рисунок 7"/>
          <p:cNvPicPr>
            <a:picLocks noChangeAspect="1"/>
          </p:cNvPicPr>
          <p:nvPr/>
        </p:nvPicPr>
        <p:blipFill rotWithShape="1">
          <a:blip r:embed="rId3"/>
          <a:srcRect l="42324" t="21267" r="23419" b="42259"/>
          <a:stretch/>
        </p:blipFill>
        <p:spPr>
          <a:xfrm>
            <a:off x="6601834" y="4085616"/>
            <a:ext cx="4152787" cy="2574157"/>
          </a:xfrm>
          <a:prstGeom prst="rect">
            <a:avLst/>
          </a:prstGeom>
        </p:spPr>
      </p:pic>
    </p:spTree>
    <p:extLst>
      <p:ext uri="{BB962C8B-B14F-4D97-AF65-F5344CB8AC3E}">
        <p14:creationId xmlns:p14="http://schemas.microsoft.com/office/powerpoint/2010/main" val="3622021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4: CERN </a:t>
            </a:r>
            <a:r>
              <a:rPr lang="en-US" sz="2000" dirty="0" smtClean="0"/>
              <a:t> </a:t>
            </a:r>
            <a:endParaRPr lang="ru-RU" sz="2000" dirty="0"/>
          </a:p>
        </p:txBody>
      </p:sp>
      <p:sp>
        <p:nvSpPr>
          <p:cNvPr id="5" name="Text Box 17"/>
          <p:cNvSpPr txBox="1">
            <a:spLocks noChangeArrowheads="1"/>
          </p:cNvSpPr>
          <p:nvPr/>
        </p:nvSpPr>
        <p:spPr bwMode="auto">
          <a:xfrm>
            <a:off x="264398" y="879231"/>
            <a:ext cx="112950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2000" kern="0" dirty="0">
                <a:solidFill>
                  <a:srgbClr val="333399"/>
                </a:solidFill>
                <a:sym typeface="Symbol" charset="2"/>
              </a:rPr>
              <a:t>The neutron source is planned to be used for radiation tests of fibers of the laser calorimeter calibration system of the Compact Muon Solenoid electromagnetic detector developed for the High-Luminosity Large Hadron </a:t>
            </a:r>
            <a:r>
              <a:rPr lang="en-US" altLang="ru-RU" sz="2000" kern="0" dirty="0" smtClean="0">
                <a:solidFill>
                  <a:srgbClr val="333399"/>
                </a:solidFill>
                <a:sym typeface="Symbol" charset="2"/>
              </a:rPr>
              <a:t>Collider </a:t>
            </a:r>
            <a:r>
              <a:rPr lang="en-US" altLang="ru-RU" sz="2000" kern="0" dirty="0">
                <a:solidFill>
                  <a:srgbClr val="333399"/>
                </a:solidFill>
                <a:sym typeface="Symbol" charset="2"/>
              </a:rPr>
              <a:t>in CERN</a:t>
            </a:r>
            <a:endParaRPr lang="en-US" altLang="ru-RU" sz="2000" i="1" kern="0" dirty="0" smtClean="0">
              <a:solidFill>
                <a:srgbClr val="333399"/>
              </a:solidFill>
              <a:latin typeface="Times New Roman" panose="02020603050405020304" pitchFamily="18" charset="0"/>
              <a:cs typeface="Times New Roman" panose="02020603050405020304" pitchFamily="18" charset="0"/>
              <a:sym typeface="Symbol" charset="2"/>
            </a:endParaRPr>
          </a:p>
        </p:txBody>
      </p:sp>
      <p:pic>
        <p:nvPicPr>
          <p:cNvPr id="9" name="Picture 2" descr="Logo of CER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4333" y="1809937"/>
            <a:ext cx="1243656" cy="123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p:cNvPicPr>
            <a:picLocks noChangeAspect="1"/>
          </p:cNvPicPr>
          <p:nvPr/>
        </p:nvPicPr>
        <p:blipFill>
          <a:blip r:embed="rId3"/>
          <a:stretch>
            <a:fillRect/>
          </a:stretch>
        </p:blipFill>
        <p:spPr>
          <a:xfrm>
            <a:off x="8243496" y="1809937"/>
            <a:ext cx="1258743" cy="1424330"/>
          </a:xfrm>
          <a:prstGeom prst="rect">
            <a:avLst/>
          </a:prstGeom>
        </p:spPr>
      </p:pic>
      <p:pic>
        <p:nvPicPr>
          <p:cNvPr id="11" name="Рисунок 10"/>
          <p:cNvPicPr>
            <a:picLocks noChangeAspect="1"/>
          </p:cNvPicPr>
          <p:nvPr/>
        </p:nvPicPr>
        <p:blipFill>
          <a:blip r:embed="rId4"/>
          <a:stretch>
            <a:fillRect/>
          </a:stretch>
        </p:blipFill>
        <p:spPr>
          <a:xfrm>
            <a:off x="9607922" y="1809937"/>
            <a:ext cx="1250728" cy="1245996"/>
          </a:xfrm>
          <a:prstGeom prst="rect">
            <a:avLst/>
          </a:prstGeom>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b="7339"/>
          <a:stretch/>
        </p:blipFill>
        <p:spPr>
          <a:xfrm>
            <a:off x="9607923" y="3266349"/>
            <a:ext cx="2584078" cy="3591651"/>
          </a:xfrm>
          <a:prstGeom prst="rect">
            <a:avLst/>
          </a:prstGeom>
        </p:spPr>
      </p:pic>
      <p:pic>
        <p:nvPicPr>
          <p:cNvPr id="13" name="Рисунок 12"/>
          <p:cNvPicPr>
            <a:picLocks noChangeAspect="1"/>
          </p:cNvPicPr>
          <p:nvPr/>
        </p:nvPicPr>
        <p:blipFill rotWithShape="1">
          <a:blip r:embed="rId6"/>
          <a:srcRect l="14235" r="24888"/>
          <a:stretch/>
        </p:blipFill>
        <p:spPr>
          <a:xfrm>
            <a:off x="431148" y="2091006"/>
            <a:ext cx="3411089" cy="3146179"/>
          </a:xfrm>
          <a:prstGeom prst="rect">
            <a:avLst/>
          </a:prstGeom>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9704" y="3842977"/>
            <a:ext cx="4522535" cy="3015023"/>
          </a:xfrm>
          <a:prstGeom prst="rect">
            <a:avLst/>
          </a:prstGeom>
        </p:spPr>
      </p:pic>
    </p:spTree>
    <p:extLst>
      <p:ext uri="{BB962C8B-B14F-4D97-AF65-F5344CB8AC3E}">
        <p14:creationId xmlns:p14="http://schemas.microsoft.com/office/powerpoint/2010/main" val="3182355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5: Proton microscope </a:t>
            </a:r>
            <a:r>
              <a:rPr lang="en-US" sz="2000" dirty="0" smtClean="0"/>
              <a:t> </a:t>
            </a:r>
            <a:endParaRPr lang="ru-RU" sz="2000" dirty="0"/>
          </a:p>
        </p:txBody>
      </p:sp>
      <p:sp>
        <p:nvSpPr>
          <p:cNvPr id="5" name="Text Box 17"/>
          <p:cNvSpPr txBox="1">
            <a:spLocks noChangeArrowheads="1"/>
          </p:cNvSpPr>
          <p:nvPr/>
        </p:nvSpPr>
        <p:spPr bwMode="auto">
          <a:xfrm>
            <a:off x="264398" y="879231"/>
            <a:ext cx="112950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2000" kern="0" dirty="0">
                <a:solidFill>
                  <a:srgbClr val="333399"/>
                </a:solidFill>
                <a:sym typeface="Symbol" charset="2"/>
              </a:rPr>
              <a:t>elemental analysis of the surface of materials by </a:t>
            </a:r>
            <a:r>
              <a:rPr lang="en-US" altLang="ru-RU" sz="2000" kern="0" dirty="0" smtClean="0">
                <a:solidFill>
                  <a:srgbClr val="333399"/>
                </a:solidFill>
                <a:sym typeface="Symbol" charset="2"/>
              </a:rPr>
              <a:t>backscattered </a:t>
            </a:r>
            <a:r>
              <a:rPr lang="en-US" altLang="ru-RU" sz="2000" kern="0" dirty="0">
                <a:solidFill>
                  <a:srgbClr val="333399"/>
                </a:solidFill>
                <a:sym typeface="Symbol" charset="2"/>
              </a:rPr>
              <a:t>protons</a:t>
            </a:r>
            <a:endParaRPr lang="en-US" altLang="ru-RU" sz="2000" i="1" kern="0" dirty="0" smtClean="0">
              <a:solidFill>
                <a:srgbClr val="333399"/>
              </a:solidFill>
              <a:latin typeface="Times New Roman" panose="02020603050405020304" pitchFamily="18" charset="0"/>
              <a:cs typeface="Times New Roman" panose="02020603050405020304" pitchFamily="18" charset="0"/>
              <a:sym typeface="Symbol" charset="2"/>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8095"/>
            <a:ext cx="5961185" cy="3600872"/>
          </a:xfrm>
          <a:prstGeom prst="rect">
            <a:avLst/>
          </a:prstGeom>
        </p:spPr>
      </p:pic>
      <p:sp>
        <p:nvSpPr>
          <p:cNvPr id="15" name="Text Box 17"/>
          <p:cNvSpPr txBox="1">
            <a:spLocks noChangeArrowheads="1"/>
          </p:cNvSpPr>
          <p:nvPr/>
        </p:nvSpPr>
        <p:spPr bwMode="auto">
          <a:xfrm>
            <a:off x="0" y="4930172"/>
            <a:ext cx="664518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400" kern="0" dirty="0">
                <a:solidFill>
                  <a:srgbClr val="333399"/>
                </a:solidFill>
                <a:sym typeface="Symbol" charset="2"/>
              </a:rPr>
              <a:t>Signals of the alpha-spectrometer upon irradiation with 1 MeV protons of the freshly deposited lithium layer of the target (1) and the lithium layer after deliberate admission of atmospheric air into the target unit for 10 min (2) and for 1 h (3)</a:t>
            </a:r>
            <a:endParaRPr lang="en-US" altLang="ru-RU" sz="1800" kern="0" dirty="0">
              <a:solidFill>
                <a:srgbClr val="333399"/>
              </a:solidFill>
              <a:sym typeface="Symbol" charset="2"/>
            </a:endParaRPr>
          </a:p>
        </p:txBody>
      </p:sp>
      <p:sp>
        <p:nvSpPr>
          <p:cNvPr id="16" name="Text Box 17"/>
          <p:cNvSpPr txBox="1">
            <a:spLocks noChangeArrowheads="1"/>
          </p:cNvSpPr>
          <p:nvPr/>
        </p:nvSpPr>
        <p:spPr bwMode="auto">
          <a:xfrm>
            <a:off x="0" y="5699614"/>
            <a:ext cx="615696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600" kern="0" dirty="0" smtClean="0">
                <a:solidFill>
                  <a:srgbClr val="333399"/>
                </a:solidFill>
                <a:sym typeface="Symbol" charset="2"/>
              </a:rPr>
              <a:t>We determine </a:t>
            </a:r>
            <a:r>
              <a:rPr lang="en-US" altLang="ru-RU" sz="1600" kern="0" dirty="0">
                <a:solidFill>
                  <a:srgbClr val="333399"/>
                </a:solidFill>
                <a:sym typeface="Symbol" charset="2"/>
              </a:rPr>
              <a:t>that on the surface of the freshly deposited </a:t>
            </a:r>
            <a:r>
              <a:rPr lang="en-US" altLang="ru-RU" sz="1600" kern="0" dirty="0" smtClean="0">
                <a:solidFill>
                  <a:srgbClr val="333399"/>
                </a:solidFill>
                <a:sym typeface="Symbol" charset="2"/>
              </a:rPr>
              <a:t>lithium </a:t>
            </a:r>
            <a:r>
              <a:rPr lang="en-US" altLang="ru-RU" sz="1600" kern="0" dirty="0">
                <a:solidFill>
                  <a:srgbClr val="333399"/>
                </a:solidFill>
                <a:sym typeface="Symbol" charset="2"/>
              </a:rPr>
              <a:t>layer there are </a:t>
            </a:r>
            <a:r>
              <a:rPr lang="en-US" altLang="ru-RU" sz="1600" kern="0" dirty="0" smtClean="0">
                <a:solidFill>
                  <a:srgbClr val="333399"/>
                </a:solidFill>
                <a:sym typeface="Symbol" charset="2"/>
              </a:rPr>
              <a:t>lithium </a:t>
            </a:r>
            <a:r>
              <a:rPr lang="en-US" altLang="ru-RU" sz="1600" kern="0" dirty="0">
                <a:solidFill>
                  <a:srgbClr val="333399"/>
                </a:solidFill>
                <a:sym typeface="Symbol" charset="2"/>
              </a:rPr>
              <a:t>oxide of 2.4 ×10</a:t>
            </a:r>
            <a:r>
              <a:rPr lang="en-US" altLang="ru-RU" sz="1600" kern="0" baseline="30000" dirty="0">
                <a:solidFill>
                  <a:srgbClr val="333399"/>
                </a:solidFill>
                <a:sym typeface="Symbol" charset="2"/>
              </a:rPr>
              <a:t>16</a:t>
            </a:r>
            <a:r>
              <a:rPr lang="en-US" altLang="ru-RU" sz="1600" kern="0" dirty="0">
                <a:solidFill>
                  <a:srgbClr val="333399"/>
                </a:solidFill>
                <a:sym typeface="Symbol" charset="2"/>
              </a:rPr>
              <a:t> </a:t>
            </a:r>
            <a:r>
              <a:rPr lang="en-US" altLang="ru-RU" sz="1600" kern="0" dirty="0" smtClean="0">
                <a:solidFill>
                  <a:srgbClr val="333399"/>
                </a:solidFill>
                <a:sym typeface="Symbol" charset="2"/>
              </a:rPr>
              <a:t>atoms/cm</a:t>
            </a:r>
            <a:r>
              <a:rPr lang="en-US" altLang="ru-RU" sz="1600" kern="0" baseline="30000" dirty="0" smtClean="0">
                <a:solidFill>
                  <a:srgbClr val="333399"/>
                </a:solidFill>
                <a:sym typeface="Symbol" charset="2"/>
              </a:rPr>
              <a:t>2</a:t>
            </a:r>
            <a:r>
              <a:rPr lang="en-US" altLang="ru-RU" sz="1600" kern="0" dirty="0" smtClean="0">
                <a:solidFill>
                  <a:srgbClr val="333399"/>
                </a:solidFill>
                <a:sym typeface="Symbol" charset="2"/>
              </a:rPr>
              <a:t> </a:t>
            </a:r>
            <a:r>
              <a:rPr lang="en-US" altLang="ru-RU" sz="1600" kern="0" dirty="0">
                <a:solidFill>
                  <a:srgbClr val="333399"/>
                </a:solidFill>
                <a:sym typeface="Symbol" charset="2"/>
              </a:rPr>
              <a:t>density </a:t>
            </a:r>
            <a:endParaRPr lang="en-US" altLang="ru-RU" sz="1600" kern="0" dirty="0" smtClean="0">
              <a:solidFill>
                <a:srgbClr val="333399"/>
              </a:solidFill>
              <a:sym typeface="Symbol" charset="2"/>
            </a:endParaRPr>
          </a:p>
          <a:p>
            <a:pPr lvl="0" fontAlgn="base">
              <a:spcBef>
                <a:spcPct val="0"/>
              </a:spcBef>
              <a:spcAft>
                <a:spcPct val="0"/>
              </a:spcAft>
              <a:buNone/>
              <a:defRPr/>
            </a:pPr>
            <a:r>
              <a:rPr lang="en-US" altLang="ru-RU" sz="1600" kern="0" dirty="0" smtClean="0">
                <a:solidFill>
                  <a:srgbClr val="333399"/>
                </a:solidFill>
                <a:sym typeface="Symbol" charset="2"/>
              </a:rPr>
              <a:t>(~ </a:t>
            </a:r>
            <a:r>
              <a:rPr lang="en-US" altLang="ru-RU" sz="1600" kern="0" dirty="0">
                <a:solidFill>
                  <a:srgbClr val="333399"/>
                </a:solidFill>
                <a:sym typeface="Symbol" charset="2"/>
              </a:rPr>
              <a:t>6 nm of lithium oxide of crystal density) </a:t>
            </a:r>
            <a:r>
              <a:rPr lang="en-US" altLang="ru-RU" sz="1600" kern="0" dirty="0" smtClean="0">
                <a:solidFill>
                  <a:srgbClr val="333399"/>
                </a:solidFill>
                <a:sym typeface="Symbol" charset="2"/>
              </a:rPr>
              <a:t>and </a:t>
            </a:r>
            <a:r>
              <a:rPr lang="en-US" altLang="ru-RU" sz="1600" kern="0" dirty="0">
                <a:solidFill>
                  <a:srgbClr val="333399"/>
                </a:solidFill>
                <a:sym typeface="Symbol" charset="2"/>
              </a:rPr>
              <a:t>carbon over it of 6×10</a:t>
            </a:r>
            <a:r>
              <a:rPr lang="en-US" altLang="ru-RU" sz="1600" kern="0" baseline="30000" dirty="0">
                <a:solidFill>
                  <a:srgbClr val="333399"/>
                </a:solidFill>
                <a:sym typeface="Symbol" charset="2"/>
              </a:rPr>
              <a:t>15</a:t>
            </a:r>
            <a:r>
              <a:rPr lang="en-US" altLang="ru-RU" sz="1600" kern="0" dirty="0">
                <a:solidFill>
                  <a:srgbClr val="333399"/>
                </a:solidFill>
                <a:sym typeface="Symbol" charset="2"/>
              </a:rPr>
              <a:t> atoms/cm</a:t>
            </a:r>
            <a:r>
              <a:rPr lang="en-US" altLang="ru-RU" sz="1600" kern="0" baseline="30000" dirty="0">
                <a:solidFill>
                  <a:srgbClr val="333399"/>
                </a:solidFill>
                <a:sym typeface="Symbol" charset="2"/>
              </a:rPr>
              <a:t>2</a:t>
            </a:r>
            <a:r>
              <a:rPr lang="en-US" altLang="ru-RU" sz="1600" kern="0" dirty="0">
                <a:solidFill>
                  <a:srgbClr val="333399"/>
                </a:solidFill>
                <a:sym typeface="Symbol" charset="2"/>
              </a:rPr>
              <a:t> density </a:t>
            </a:r>
            <a:r>
              <a:rPr lang="en-US" altLang="ru-RU" sz="1600" kern="0" dirty="0" smtClean="0">
                <a:solidFill>
                  <a:srgbClr val="333399"/>
                </a:solidFill>
                <a:sym typeface="Symbol" charset="2"/>
              </a:rPr>
              <a:t>(~ </a:t>
            </a:r>
            <a:r>
              <a:rPr lang="en-US" altLang="ru-RU" sz="1600" kern="0" dirty="0">
                <a:solidFill>
                  <a:srgbClr val="333399"/>
                </a:solidFill>
                <a:sym typeface="Symbol" charset="2"/>
              </a:rPr>
              <a:t>0.5 nm of carbon of crystal density)</a:t>
            </a:r>
          </a:p>
        </p:txBody>
      </p:sp>
      <p:pic>
        <p:nvPicPr>
          <p:cNvPr id="3" name="Рисунок 2"/>
          <p:cNvPicPr>
            <a:picLocks noChangeAspect="1"/>
          </p:cNvPicPr>
          <p:nvPr/>
        </p:nvPicPr>
        <p:blipFill rotWithShape="1">
          <a:blip r:embed="rId3"/>
          <a:srcRect l="24159" t="21738" r="24784" b="14977"/>
          <a:stretch/>
        </p:blipFill>
        <p:spPr>
          <a:xfrm>
            <a:off x="6412728" y="1279341"/>
            <a:ext cx="5779272" cy="3820196"/>
          </a:xfrm>
          <a:prstGeom prst="rect">
            <a:avLst/>
          </a:prstGeom>
        </p:spPr>
      </p:pic>
      <p:sp>
        <p:nvSpPr>
          <p:cNvPr id="8" name="Text Box 17"/>
          <p:cNvSpPr txBox="1">
            <a:spLocks noChangeArrowheads="1"/>
          </p:cNvSpPr>
          <p:nvPr/>
        </p:nvSpPr>
        <p:spPr bwMode="auto">
          <a:xfrm>
            <a:off x="7934155" y="5464481"/>
            <a:ext cx="30333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1600" kern="0" dirty="0" smtClean="0">
                <a:solidFill>
                  <a:srgbClr val="333399"/>
                </a:solidFill>
                <a:sym typeface="Symbol" charset="2"/>
              </a:rPr>
              <a:t>150 nm b</a:t>
            </a:r>
            <a:r>
              <a:rPr lang="it-IT" altLang="ru-RU" sz="1600" kern="0" dirty="0" smtClean="0">
                <a:solidFill>
                  <a:srgbClr val="333399"/>
                </a:solidFill>
                <a:sym typeface="Symbol" charset="2"/>
              </a:rPr>
              <a:t>oron </a:t>
            </a:r>
            <a:r>
              <a:rPr lang="it-IT" altLang="ru-RU" sz="1600" kern="0" dirty="0">
                <a:solidFill>
                  <a:srgbClr val="333399"/>
                </a:solidFill>
                <a:sym typeface="Symbol" charset="2"/>
              </a:rPr>
              <a:t>carbonitride </a:t>
            </a:r>
            <a:r>
              <a:rPr lang="it-IT" altLang="ru-RU" sz="1600" kern="0" dirty="0" smtClean="0">
                <a:solidFill>
                  <a:srgbClr val="333399"/>
                </a:solidFill>
                <a:sym typeface="Symbol" charset="2"/>
              </a:rPr>
              <a:t>film </a:t>
            </a:r>
            <a:br>
              <a:rPr lang="it-IT" altLang="ru-RU" sz="1600" kern="0" dirty="0" smtClean="0">
                <a:solidFill>
                  <a:srgbClr val="333399"/>
                </a:solidFill>
                <a:sym typeface="Symbol" charset="2"/>
              </a:rPr>
            </a:br>
            <a:r>
              <a:rPr lang="it-IT" altLang="ru-RU" sz="1600" kern="0" dirty="0" smtClean="0">
                <a:solidFill>
                  <a:srgbClr val="333399"/>
                </a:solidFill>
                <a:sym typeface="Symbol" charset="2"/>
              </a:rPr>
              <a:t>on 0.5 mm silicon </a:t>
            </a:r>
            <a:r>
              <a:rPr lang="it-IT" altLang="ru-RU" sz="1600" kern="0" dirty="0">
                <a:solidFill>
                  <a:srgbClr val="333399"/>
                </a:solidFill>
                <a:sym typeface="Symbol" charset="2"/>
              </a:rPr>
              <a:t>substrate</a:t>
            </a:r>
            <a:endParaRPr lang="en-US" altLang="ru-RU" sz="1600" kern="0" dirty="0">
              <a:solidFill>
                <a:srgbClr val="333399"/>
              </a:solidFill>
              <a:sym typeface="Symbol" charset="2"/>
            </a:endParaRPr>
          </a:p>
        </p:txBody>
      </p:sp>
    </p:spTree>
    <p:extLst>
      <p:ext uri="{BB962C8B-B14F-4D97-AF65-F5344CB8AC3E}">
        <p14:creationId xmlns:p14="http://schemas.microsoft.com/office/powerpoint/2010/main" val="1217224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Application # 6: Positrons source</a:t>
            </a:r>
            <a:endParaRPr lang="ru-RU" sz="2000"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76" y="791309"/>
            <a:ext cx="10963901" cy="6066692"/>
          </a:xfrm>
          <a:prstGeom prst="rect">
            <a:avLst/>
          </a:prstGeom>
        </p:spPr>
      </p:pic>
    </p:spTree>
    <p:extLst>
      <p:ext uri="{BB962C8B-B14F-4D97-AF65-F5344CB8AC3E}">
        <p14:creationId xmlns:p14="http://schemas.microsoft.com/office/powerpoint/2010/main" val="903581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7"/>
          <p:cNvSpPr txBox="1">
            <a:spLocks noChangeArrowheads="1"/>
          </p:cNvSpPr>
          <p:nvPr/>
        </p:nvSpPr>
        <p:spPr bwMode="auto">
          <a:xfrm>
            <a:off x="150097" y="107042"/>
            <a:ext cx="11823729"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fontAlgn="base">
              <a:spcBef>
                <a:spcPct val="0"/>
              </a:spcBef>
              <a:spcAft>
                <a:spcPct val="0"/>
              </a:spcAft>
              <a:buNone/>
              <a:defRPr/>
            </a:pPr>
            <a:r>
              <a:rPr lang="en-US" altLang="ru-RU" sz="2000" b="1" kern="0" dirty="0" smtClean="0">
                <a:solidFill>
                  <a:srgbClr val="333399"/>
                </a:solidFill>
                <a:sym typeface="Symbol" charset="2"/>
              </a:rPr>
              <a:t>Our plans:</a:t>
            </a:r>
          </a:p>
          <a:p>
            <a:pPr lvl="0" fontAlgn="base">
              <a:spcBef>
                <a:spcPct val="0"/>
              </a:spcBef>
              <a:spcAft>
                <a:spcPct val="0"/>
              </a:spcAft>
              <a:buNone/>
              <a:defRPr/>
            </a:pPr>
            <a:endParaRPr lang="en-US" altLang="ru-RU" sz="800" b="1" kern="0" dirty="0">
              <a:solidFill>
                <a:srgbClr val="333399"/>
              </a:solidFill>
              <a:sym typeface="Symbol" charset="2"/>
            </a:endParaRPr>
          </a:p>
          <a:p>
            <a:pPr marL="342900" indent="-342900" fontAlgn="base">
              <a:spcBef>
                <a:spcPct val="0"/>
              </a:spcBef>
              <a:spcAft>
                <a:spcPct val="0"/>
              </a:spcAft>
              <a:defRPr/>
            </a:pPr>
            <a:r>
              <a:rPr lang="en-US" altLang="ru-RU" sz="2000" kern="0" dirty="0" smtClean="0">
                <a:solidFill>
                  <a:srgbClr val="333399"/>
                </a:solidFill>
                <a:sym typeface="Symbol" charset="2"/>
              </a:rPr>
              <a:t>to make </a:t>
            </a:r>
            <a:r>
              <a:rPr lang="en-US" altLang="ru-RU" sz="2000" kern="0" dirty="0">
                <a:solidFill>
                  <a:srgbClr val="333399"/>
                </a:solidFill>
                <a:sym typeface="Symbol" charset="2"/>
              </a:rPr>
              <a:t>a unique proton </a:t>
            </a:r>
            <a:r>
              <a:rPr lang="en-US" altLang="ru-RU" sz="2000" kern="0" dirty="0" smtClean="0">
                <a:solidFill>
                  <a:srgbClr val="333399"/>
                </a:solidFill>
                <a:sym typeface="Symbol" charset="2"/>
              </a:rPr>
              <a:t>micro- </a:t>
            </a:r>
            <a:r>
              <a:rPr lang="en-US" altLang="ru-RU" sz="2000" kern="0" dirty="0" err="1" smtClean="0">
                <a:solidFill>
                  <a:srgbClr val="333399"/>
                </a:solidFill>
                <a:sym typeface="Symbol" charset="2"/>
              </a:rPr>
              <a:t>nanoscope</a:t>
            </a:r>
            <a:r>
              <a:rPr lang="en-US" altLang="ru-RU" sz="2000" kern="0" dirty="0" smtClean="0">
                <a:solidFill>
                  <a:srgbClr val="333399"/>
                </a:solidFill>
                <a:sym typeface="Symbol" charset="2"/>
              </a:rPr>
              <a:t>;</a:t>
            </a:r>
          </a:p>
          <a:p>
            <a:pPr marL="342900" indent="-342900" fontAlgn="base">
              <a:spcBef>
                <a:spcPct val="0"/>
              </a:spcBef>
              <a:spcAft>
                <a:spcPct val="0"/>
              </a:spcAft>
              <a:defRPr/>
            </a:pPr>
            <a:endParaRPr lang="en-US" altLang="ru-RU" sz="800" kern="0" dirty="0">
              <a:solidFill>
                <a:srgbClr val="333399"/>
              </a:solidFill>
              <a:sym typeface="Symbol" charset="2"/>
            </a:endParaRPr>
          </a:p>
          <a:p>
            <a:pPr marL="342900" indent="-342900" fontAlgn="base">
              <a:spcBef>
                <a:spcPct val="0"/>
              </a:spcBef>
              <a:spcAft>
                <a:spcPct val="0"/>
              </a:spcAft>
              <a:defRPr/>
            </a:pPr>
            <a:r>
              <a:rPr lang="en-US" altLang="ru-RU" sz="2000" kern="0" dirty="0" smtClean="0">
                <a:solidFill>
                  <a:srgbClr val="333399"/>
                </a:solidFill>
                <a:sym typeface="Symbol" charset="2"/>
              </a:rPr>
              <a:t>to test new boron delivery </a:t>
            </a:r>
            <a:r>
              <a:rPr lang="en-US" altLang="ru-RU" sz="2000" kern="0" dirty="0">
                <a:solidFill>
                  <a:srgbClr val="333399"/>
                </a:solidFill>
                <a:sym typeface="Symbol" charset="2"/>
              </a:rPr>
              <a:t>drugs for </a:t>
            </a:r>
            <a:r>
              <a:rPr lang="en-US" altLang="ru-RU" sz="2000" kern="0" dirty="0" smtClean="0">
                <a:solidFill>
                  <a:srgbClr val="333399"/>
                </a:solidFill>
                <a:sym typeface="Symbol" charset="2"/>
              </a:rPr>
              <a:t>many researchers groups;</a:t>
            </a:r>
          </a:p>
          <a:p>
            <a:pPr marL="342900" indent="-342900" fontAlgn="base">
              <a:spcBef>
                <a:spcPct val="0"/>
              </a:spcBef>
              <a:spcAft>
                <a:spcPct val="0"/>
              </a:spcAft>
              <a:defRPr/>
            </a:pPr>
            <a:endParaRPr lang="en-US" altLang="ru-RU" sz="800" kern="0" dirty="0">
              <a:solidFill>
                <a:srgbClr val="333399"/>
              </a:solidFill>
              <a:sym typeface="Symbol" charset="2"/>
            </a:endParaRPr>
          </a:p>
          <a:p>
            <a:pPr marL="342900" indent="-342900" fontAlgn="base">
              <a:spcBef>
                <a:spcPct val="0"/>
              </a:spcBef>
              <a:spcAft>
                <a:spcPct val="0"/>
              </a:spcAft>
              <a:defRPr/>
            </a:pPr>
            <a:r>
              <a:rPr lang="en-US" altLang="ru-RU" sz="2000" kern="0" dirty="0" smtClean="0">
                <a:solidFill>
                  <a:srgbClr val="333399"/>
                </a:solidFill>
                <a:sym typeface="Symbol" charset="2"/>
              </a:rPr>
              <a:t>to </a:t>
            </a:r>
            <a:r>
              <a:rPr lang="en-US" altLang="ru-RU" sz="2000" kern="0" dirty="0">
                <a:solidFill>
                  <a:srgbClr val="333399"/>
                </a:solidFill>
                <a:sym typeface="Symbol" charset="2"/>
              </a:rPr>
              <a:t>study the radiation resistance </a:t>
            </a:r>
            <a:r>
              <a:rPr lang="en-US" altLang="ru-RU" sz="2000" kern="0" dirty="0" smtClean="0">
                <a:solidFill>
                  <a:srgbClr val="333399"/>
                </a:solidFill>
                <a:sym typeface="Symbol" charset="2"/>
              </a:rPr>
              <a:t>of </a:t>
            </a:r>
            <a:r>
              <a:rPr lang="en-US" altLang="ru-RU" sz="2000" kern="0" dirty="0">
                <a:solidFill>
                  <a:srgbClr val="333399"/>
                </a:solidFill>
                <a:sym typeface="Symbol" charset="2"/>
              </a:rPr>
              <a:t>optical </a:t>
            </a:r>
            <a:r>
              <a:rPr lang="en-US" altLang="ru-RU" sz="2000" kern="0" dirty="0" smtClean="0">
                <a:solidFill>
                  <a:srgbClr val="333399"/>
                </a:solidFill>
                <a:sym typeface="Symbol" charset="2"/>
              </a:rPr>
              <a:t>fibers </a:t>
            </a:r>
            <a:r>
              <a:rPr lang="en-US" altLang="ru-RU" sz="2000" kern="0" dirty="0">
                <a:solidFill>
                  <a:srgbClr val="333399"/>
                </a:solidFill>
                <a:sym typeface="Symbol" charset="2"/>
              </a:rPr>
              <a:t>developed </a:t>
            </a:r>
            <a:r>
              <a:rPr lang="en-US" altLang="ru-RU" sz="2000" kern="0" dirty="0" smtClean="0">
                <a:solidFill>
                  <a:srgbClr val="333399"/>
                </a:solidFill>
                <a:sym typeface="Symbol" charset="2"/>
              </a:rPr>
              <a:t>for </a:t>
            </a:r>
            <a:r>
              <a:rPr lang="en-US" altLang="ru-RU" sz="2000" kern="0" dirty="0">
                <a:solidFill>
                  <a:srgbClr val="333399"/>
                </a:solidFill>
                <a:sym typeface="Symbol" charset="2"/>
              </a:rPr>
              <a:t>the High-Luminosity Large Hadron Collider in </a:t>
            </a:r>
            <a:r>
              <a:rPr lang="en-US" altLang="ru-RU" sz="2000" kern="0" dirty="0" smtClean="0">
                <a:solidFill>
                  <a:srgbClr val="333399"/>
                </a:solidFill>
                <a:sym typeface="Symbol" charset="2"/>
              </a:rPr>
              <a:t>CERN jointly with </a:t>
            </a:r>
            <a:r>
              <a:rPr lang="en-US" altLang="ru-RU" sz="2000" kern="0" dirty="0" err="1">
                <a:solidFill>
                  <a:srgbClr val="333399"/>
                </a:solidFill>
                <a:sym typeface="Symbol" charset="2"/>
              </a:rPr>
              <a:t>Saclay</a:t>
            </a:r>
            <a:r>
              <a:rPr lang="en-US" altLang="ru-RU" sz="2000" kern="0" dirty="0">
                <a:solidFill>
                  <a:srgbClr val="333399"/>
                </a:solidFill>
                <a:sym typeface="Symbol" charset="2"/>
              </a:rPr>
              <a:t> Nuclear Research Center (France</a:t>
            </a:r>
            <a:r>
              <a:rPr lang="en-US" altLang="ru-RU" sz="2000" kern="0" dirty="0" smtClean="0">
                <a:solidFill>
                  <a:srgbClr val="333399"/>
                </a:solidFill>
                <a:sym typeface="Symbol" charset="2"/>
              </a:rPr>
              <a:t>);</a:t>
            </a:r>
          </a:p>
          <a:p>
            <a:pPr marL="342900" indent="-342900" fontAlgn="base">
              <a:spcBef>
                <a:spcPct val="0"/>
              </a:spcBef>
              <a:spcAft>
                <a:spcPct val="0"/>
              </a:spcAft>
              <a:defRPr/>
            </a:pPr>
            <a:endParaRPr lang="en-US" altLang="ru-RU" sz="800" kern="0" dirty="0" smtClean="0">
              <a:solidFill>
                <a:srgbClr val="333399"/>
              </a:solidFill>
              <a:sym typeface="Symbol" charset="2"/>
            </a:endParaRPr>
          </a:p>
          <a:p>
            <a:pPr marL="342900" indent="-342900" fontAlgn="base">
              <a:spcBef>
                <a:spcPct val="0"/>
              </a:spcBef>
              <a:spcAft>
                <a:spcPct val="0"/>
              </a:spcAft>
              <a:defRPr/>
            </a:pPr>
            <a:r>
              <a:rPr lang="en-US" altLang="ru-RU" sz="2000" kern="0" dirty="0" smtClean="0">
                <a:solidFill>
                  <a:srgbClr val="333399"/>
                </a:solidFill>
                <a:sym typeface="Symbol" charset="2"/>
              </a:rPr>
              <a:t>to study </a:t>
            </a:r>
            <a:r>
              <a:rPr lang="en-US" altLang="ru-RU" sz="2000" kern="0" dirty="0">
                <a:solidFill>
                  <a:srgbClr val="333399"/>
                </a:solidFill>
                <a:sym typeface="Symbol" charset="2"/>
              </a:rPr>
              <a:t>the activation </a:t>
            </a:r>
            <a:r>
              <a:rPr lang="en-US" altLang="ru-RU" sz="2000" kern="0" dirty="0" smtClean="0">
                <a:solidFill>
                  <a:srgbClr val="333399"/>
                </a:solidFill>
                <a:sym typeface="Symbol" charset="2"/>
              </a:rPr>
              <a:t>of </a:t>
            </a:r>
            <a:r>
              <a:rPr lang="en-US" altLang="ru-RU" sz="2000" kern="0" dirty="0">
                <a:solidFill>
                  <a:srgbClr val="333399"/>
                </a:solidFill>
                <a:sym typeface="Symbol" charset="2"/>
              </a:rPr>
              <a:t>materials </a:t>
            </a:r>
            <a:r>
              <a:rPr lang="en-US" altLang="ru-RU" sz="2000" kern="0" dirty="0" smtClean="0">
                <a:solidFill>
                  <a:srgbClr val="333399"/>
                </a:solidFill>
                <a:sym typeface="Symbol" charset="2"/>
              </a:rPr>
              <a:t>developed for ITER (France)</a:t>
            </a:r>
            <a:r>
              <a:rPr lang="en-US" altLang="ru-RU" sz="2000" kern="0" dirty="0">
                <a:solidFill>
                  <a:srgbClr val="333399"/>
                </a:solidFill>
                <a:sym typeface="Symbol" charset="2"/>
              </a:rPr>
              <a:t> jointly with </a:t>
            </a:r>
            <a:r>
              <a:rPr lang="en-US" altLang="ru-RU" sz="2000" kern="0" dirty="0" smtClean="0">
                <a:solidFill>
                  <a:srgbClr val="333399"/>
                </a:solidFill>
                <a:sym typeface="Symbol" charset="2"/>
              </a:rPr>
              <a:t>Russian ITER team;</a:t>
            </a:r>
          </a:p>
          <a:p>
            <a:pPr marL="342900" indent="-342900" fontAlgn="base">
              <a:spcBef>
                <a:spcPct val="0"/>
              </a:spcBef>
              <a:spcAft>
                <a:spcPct val="0"/>
              </a:spcAft>
              <a:defRPr/>
            </a:pPr>
            <a:endParaRPr lang="en-US" altLang="ru-RU" sz="800" kern="0" dirty="0" smtClean="0">
              <a:solidFill>
                <a:srgbClr val="333399"/>
              </a:solidFill>
              <a:sym typeface="Symbol" charset="2"/>
            </a:endParaRPr>
          </a:p>
          <a:p>
            <a:pPr marL="342900" indent="-342900" fontAlgn="base">
              <a:spcBef>
                <a:spcPct val="0"/>
              </a:spcBef>
              <a:spcAft>
                <a:spcPct val="0"/>
              </a:spcAft>
              <a:defRPr/>
            </a:pPr>
            <a:r>
              <a:rPr lang="en-US" altLang="ru-RU" sz="2000" kern="0" dirty="0" smtClean="0">
                <a:solidFill>
                  <a:srgbClr val="333399"/>
                </a:solidFill>
                <a:sym typeface="Symbol" charset="2"/>
              </a:rPr>
              <a:t>to </a:t>
            </a:r>
            <a:r>
              <a:rPr lang="en-US" altLang="ru-RU" sz="2000" kern="0" dirty="0">
                <a:solidFill>
                  <a:srgbClr val="333399"/>
                </a:solidFill>
                <a:sym typeface="Symbol" charset="2"/>
              </a:rPr>
              <a:t>study the energy and angular characteristics of the </a:t>
            </a:r>
            <a:r>
              <a:rPr lang="en-US" altLang="ru-RU" sz="2000" kern="0" baseline="30000" dirty="0" smtClean="0">
                <a:solidFill>
                  <a:srgbClr val="333399"/>
                </a:solidFill>
                <a:sym typeface="Symbol" charset="2"/>
              </a:rPr>
              <a:t>11</a:t>
            </a:r>
            <a:r>
              <a:rPr lang="en-US" altLang="ru-RU" sz="2000" kern="0" dirty="0" smtClean="0">
                <a:solidFill>
                  <a:srgbClr val="333399"/>
                </a:solidFill>
                <a:sym typeface="Symbol" charset="2"/>
              </a:rPr>
              <a:t>B(p,</a:t>
            </a:r>
            <a:r>
              <a:rPr lang="en-US" altLang="ru-RU" sz="2000" kern="0" dirty="0" smtClean="0">
                <a:solidFill>
                  <a:srgbClr val="333399"/>
                </a:solidFill>
                <a:sym typeface="Symbol" panose="05050102010706020507" pitchFamily="18" charset="2"/>
              </a:rPr>
              <a:t>)</a:t>
            </a:r>
            <a:r>
              <a:rPr lang="en-US" altLang="ru-RU" sz="2000" kern="0" dirty="0" smtClean="0">
                <a:solidFill>
                  <a:srgbClr val="333399"/>
                </a:solidFill>
                <a:sym typeface="Symbol" charset="2"/>
              </a:rPr>
              <a:t> reaction products </a:t>
            </a:r>
            <a:r>
              <a:rPr lang="en-US" altLang="ru-RU" sz="2000" kern="0" dirty="0">
                <a:solidFill>
                  <a:srgbClr val="333399"/>
                </a:solidFill>
                <a:sym typeface="Symbol" charset="2"/>
              </a:rPr>
              <a:t>jointly with </a:t>
            </a:r>
            <a:r>
              <a:rPr lang="en-US" altLang="ru-RU" sz="2000" kern="0" dirty="0" smtClean="0">
                <a:solidFill>
                  <a:srgbClr val="333399"/>
                </a:solidFill>
                <a:sym typeface="Symbol" charset="2"/>
              </a:rPr>
              <a:t>BINP detectors laboratory;</a:t>
            </a:r>
          </a:p>
          <a:p>
            <a:pPr marL="342900" indent="-342900" fontAlgn="base">
              <a:spcBef>
                <a:spcPct val="0"/>
              </a:spcBef>
              <a:spcAft>
                <a:spcPct val="0"/>
              </a:spcAft>
              <a:defRPr/>
            </a:pPr>
            <a:endParaRPr lang="en-US" altLang="ru-RU" sz="800" kern="0" dirty="0" smtClean="0">
              <a:solidFill>
                <a:srgbClr val="333399"/>
              </a:solidFill>
              <a:sym typeface="Symbol" charset="2"/>
            </a:endParaRPr>
          </a:p>
          <a:p>
            <a:pPr marL="342900" indent="-342900" fontAlgn="base">
              <a:spcBef>
                <a:spcPct val="0"/>
              </a:spcBef>
              <a:spcAft>
                <a:spcPct val="0"/>
              </a:spcAft>
              <a:defRPr/>
            </a:pPr>
            <a:r>
              <a:rPr lang="en-US" altLang="ru-RU" sz="2000" kern="0" dirty="0">
                <a:solidFill>
                  <a:srgbClr val="333399"/>
                </a:solidFill>
                <a:sym typeface="Symbol" charset="2"/>
              </a:rPr>
              <a:t>t</a:t>
            </a:r>
            <a:r>
              <a:rPr lang="en-US" altLang="ru-RU" sz="2000" kern="0" dirty="0" smtClean="0">
                <a:solidFill>
                  <a:srgbClr val="333399"/>
                </a:solidFill>
                <a:sym typeface="Symbol" charset="2"/>
              </a:rPr>
              <a:t>o characterize the epithermal neutron field jointly </a:t>
            </a:r>
            <a:r>
              <a:rPr lang="en-US" altLang="ru-RU" sz="2000" kern="0" dirty="0">
                <a:solidFill>
                  <a:srgbClr val="333399"/>
                </a:solidFill>
                <a:sym typeface="Symbol" charset="2"/>
              </a:rPr>
              <a:t>with </a:t>
            </a:r>
            <a:r>
              <a:rPr lang="en-US" altLang="ru-RU" sz="2000" kern="0" dirty="0" smtClean="0">
                <a:solidFill>
                  <a:srgbClr val="333399"/>
                </a:solidFill>
                <a:sym typeface="Symbol" charset="2"/>
              </a:rPr>
              <a:t>the Laboratory </a:t>
            </a:r>
            <a:r>
              <a:rPr lang="en-US" altLang="ru-RU" sz="2000" kern="0" dirty="0">
                <a:solidFill>
                  <a:srgbClr val="333399"/>
                </a:solidFill>
                <a:sym typeface="Symbol" charset="2"/>
              </a:rPr>
              <a:t>of Subatomic Physics </a:t>
            </a:r>
            <a:r>
              <a:rPr lang="en-US" altLang="ru-RU" sz="2000" kern="0" dirty="0" smtClean="0">
                <a:solidFill>
                  <a:srgbClr val="333399"/>
                </a:solidFill>
                <a:sym typeface="Symbol" charset="2"/>
              </a:rPr>
              <a:t>and Cosmology </a:t>
            </a:r>
            <a:r>
              <a:rPr lang="en-US" altLang="ru-RU" sz="2000" kern="0" dirty="0">
                <a:solidFill>
                  <a:srgbClr val="333399"/>
                </a:solidFill>
                <a:sym typeface="Symbol" charset="2"/>
              </a:rPr>
              <a:t>CNRS-IN2P3, Grenoble-</a:t>
            </a:r>
            <a:r>
              <a:rPr lang="en-US" altLang="ru-RU" sz="2000" kern="0" dirty="0" err="1">
                <a:solidFill>
                  <a:srgbClr val="333399"/>
                </a:solidFill>
                <a:sym typeface="Symbol" charset="2"/>
              </a:rPr>
              <a:t>Alpes</a:t>
            </a:r>
            <a:r>
              <a:rPr lang="en-US" altLang="ru-RU" sz="2000" kern="0" dirty="0">
                <a:solidFill>
                  <a:srgbClr val="333399"/>
                </a:solidFill>
                <a:sym typeface="Symbol" charset="2"/>
              </a:rPr>
              <a:t> University (France) </a:t>
            </a:r>
            <a:r>
              <a:rPr lang="en-US" altLang="ru-RU" sz="2000" kern="0" dirty="0" smtClean="0">
                <a:solidFill>
                  <a:srgbClr val="333399"/>
                </a:solidFill>
                <a:sym typeface="Symbol" charset="2"/>
              </a:rPr>
              <a:t>and the </a:t>
            </a:r>
            <a:r>
              <a:rPr lang="en-US" altLang="ru-RU" sz="2000" kern="0" dirty="0">
                <a:solidFill>
                  <a:srgbClr val="333399"/>
                </a:solidFill>
                <a:sym typeface="Symbol" charset="2"/>
              </a:rPr>
              <a:t>Laboratory of Micro-Irradiation, Metrology, </a:t>
            </a:r>
            <a:r>
              <a:rPr lang="en-US" altLang="ru-RU" sz="2000" kern="0" dirty="0" smtClean="0">
                <a:solidFill>
                  <a:srgbClr val="333399"/>
                </a:solidFill>
                <a:sym typeface="Symbol" charset="2"/>
              </a:rPr>
              <a:t>and Neutron </a:t>
            </a:r>
            <a:r>
              <a:rPr lang="en-US" altLang="ru-RU" sz="2000" kern="0" dirty="0">
                <a:solidFill>
                  <a:srgbClr val="333399"/>
                </a:solidFill>
                <a:sym typeface="Symbol" charset="2"/>
              </a:rPr>
              <a:t>Dosimetry, IRSN (</a:t>
            </a:r>
            <a:r>
              <a:rPr lang="en-US" altLang="ru-RU" sz="2000" kern="0" dirty="0" err="1">
                <a:solidFill>
                  <a:srgbClr val="333399"/>
                </a:solidFill>
                <a:sym typeface="Symbol" charset="2"/>
              </a:rPr>
              <a:t>Cadarache</a:t>
            </a:r>
            <a:r>
              <a:rPr lang="en-US" altLang="ru-RU" sz="2000" kern="0" dirty="0">
                <a:solidFill>
                  <a:srgbClr val="333399"/>
                </a:solidFill>
                <a:sym typeface="Symbol" charset="2"/>
              </a:rPr>
              <a:t>, France</a:t>
            </a:r>
            <a:r>
              <a:rPr lang="en-US" altLang="ru-RU" sz="2000" kern="0" dirty="0" smtClean="0">
                <a:solidFill>
                  <a:srgbClr val="333399"/>
                </a:solidFill>
                <a:sym typeface="Symbol" charset="2"/>
              </a:rPr>
              <a:t>);</a:t>
            </a:r>
          </a:p>
          <a:p>
            <a:pPr marL="342900" indent="-342900" fontAlgn="base">
              <a:spcBef>
                <a:spcPct val="0"/>
              </a:spcBef>
              <a:spcAft>
                <a:spcPct val="0"/>
              </a:spcAft>
              <a:defRPr/>
            </a:pPr>
            <a:endParaRPr lang="en-US" altLang="ru-RU" sz="800" kern="0" dirty="0" smtClean="0">
              <a:solidFill>
                <a:srgbClr val="333399"/>
              </a:solidFill>
              <a:sym typeface="Symbol" charset="2"/>
            </a:endParaRPr>
          </a:p>
          <a:p>
            <a:pPr marL="342900" indent="-342900" fontAlgn="base">
              <a:spcBef>
                <a:spcPct val="0"/>
              </a:spcBef>
              <a:spcAft>
                <a:spcPct val="0"/>
              </a:spcAft>
              <a:defRPr/>
            </a:pPr>
            <a:r>
              <a:rPr lang="en-US" altLang="ru-RU" sz="2000" kern="0" dirty="0">
                <a:solidFill>
                  <a:srgbClr val="333399"/>
                </a:solidFill>
                <a:sym typeface="Symbol" charset="2"/>
              </a:rPr>
              <a:t>t</a:t>
            </a:r>
            <a:r>
              <a:rPr lang="en-US" altLang="ru-RU" sz="2000" kern="0" dirty="0" smtClean="0">
                <a:solidFill>
                  <a:srgbClr val="333399"/>
                </a:solidFill>
                <a:sym typeface="Symbol" charset="2"/>
              </a:rPr>
              <a:t>o develop boron imaging technique </a:t>
            </a:r>
            <a:r>
              <a:rPr lang="en-US" altLang="ru-RU" sz="2000" kern="0" dirty="0">
                <a:solidFill>
                  <a:srgbClr val="333399"/>
                </a:solidFill>
                <a:sym typeface="Symbol" charset="2"/>
              </a:rPr>
              <a:t>jointly with </a:t>
            </a:r>
            <a:r>
              <a:rPr lang="en-US" altLang="ru-RU" sz="2000" kern="0" dirty="0" smtClean="0">
                <a:solidFill>
                  <a:srgbClr val="333399"/>
                </a:solidFill>
                <a:sym typeface="Symbol" charset="2"/>
              </a:rPr>
              <a:t>the University </a:t>
            </a:r>
            <a:r>
              <a:rPr lang="en-US" altLang="ru-RU" sz="2000" kern="0" dirty="0">
                <a:solidFill>
                  <a:srgbClr val="333399"/>
                </a:solidFill>
                <a:sym typeface="Symbol" charset="2"/>
              </a:rPr>
              <a:t>of </a:t>
            </a:r>
            <a:r>
              <a:rPr lang="en-US" altLang="ru-RU" sz="2000" kern="0" dirty="0" smtClean="0">
                <a:solidFill>
                  <a:srgbClr val="333399"/>
                </a:solidFill>
                <a:sym typeface="Symbol" charset="2"/>
              </a:rPr>
              <a:t>Pavia (Italy), </a:t>
            </a:r>
            <a:r>
              <a:rPr lang="en-US" altLang="ru-RU" sz="2000" kern="0" dirty="0">
                <a:solidFill>
                  <a:srgbClr val="333399"/>
                </a:solidFill>
                <a:sym typeface="Symbol" charset="2"/>
              </a:rPr>
              <a:t>and </a:t>
            </a:r>
            <a:r>
              <a:rPr lang="en-US" altLang="ru-RU" sz="2000" kern="0" dirty="0" smtClean="0">
                <a:solidFill>
                  <a:srgbClr val="333399"/>
                </a:solidFill>
                <a:sym typeface="Symbol" charset="2"/>
              </a:rPr>
              <a:t>the Due2lab </a:t>
            </a:r>
            <a:r>
              <a:rPr lang="en-US" altLang="ru-RU" sz="2000" kern="0" dirty="0" err="1">
                <a:solidFill>
                  <a:srgbClr val="333399"/>
                </a:solidFill>
                <a:sym typeface="Symbol" charset="2"/>
              </a:rPr>
              <a:t>s.r.l</a:t>
            </a:r>
            <a:r>
              <a:rPr lang="en-US" altLang="ru-RU" sz="2000" kern="0" dirty="0" smtClean="0">
                <a:solidFill>
                  <a:srgbClr val="333399"/>
                </a:solidFill>
                <a:sym typeface="Symbol" charset="2"/>
              </a:rPr>
              <a:t>. (Parma, Italy);</a:t>
            </a:r>
          </a:p>
          <a:p>
            <a:pPr marL="342900" indent="-342900" fontAlgn="base">
              <a:spcBef>
                <a:spcPct val="0"/>
              </a:spcBef>
              <a:spcAft>
                <a:spcPct val="0"/>
              </a:spcAft>
              <a:defRPr/>
            </a:pPr>
            <a:endParaRPr lang="en-US" altLang="ru-RU" sz="800" kern="0" dirty="0" smtClean="0">
              <a:solidFill>
                <a:srgbClr val="333399"/>
              </a:solidFill>
              <a:sym typeface="Symbol" charset="2"/>
            </a:endParaRPr>
          </a:p>
          <a:p>
            <a:pPr marL="342900" indent="-342900" fontAlgn="base">
              <a:spcBef>
                <a:spcPct val="0"/>
              </a:spcBef>
              <a:spcAft>
                <a:spcPct val="0"/>
              </a:spcAft>
              <a:defRPr/>
            </a:pPr>
            <a:r>
              <a:rPr lang="en-US" altLang="ru-RU" sz="2000" kern="0" dirty="0">
                <a:solidFill>
                  <a:srgbClr val="333399"/>
                </a:solidFill>
                <a:sym typeface="Symbol" charset="2"/>
              </a:rPr>
              <a:t>t</a:t>
            </a:r>
            <a:r>
              <a:rPr lang="en-US" altLang="ru-RU" sz="2000" kern="0" dirty="0" smtClean="0">
                <a:solidFill>
                  <a:srgbClr val="333399"/>
                </a:solidFill>
                <a:sym typeface="Symbol" charset="2"/>
              </a:rPr>
              <a:t>o produce </a:t>
            </a:r>
            <a:r>
              <a:rPr lang="en-US" altLang="ru-RU" sz="2000" kern="0" dirty="0" err="1" smtClean="0">
                <a:solidFill>
                  <a:srgbClr val="333399"/>
                </a:solidFill>
                <a:sym typeface="Symbol" charset="2"/>
              </a:rPr>
              <a:t>ultracold</a:t>
            </a:r>
            <a:r>
              <a:rPr lang="en-US" altLang="ru-RU" sz="2000" kern="0" dirty="0" smtClean="0">
                <a:solidFill>
                  <a:srgbClr val="333399"/>
                </a:solidFill>
                <a:sym typeface="Symbol" charset="2"/>
              </a:rPr>
              <a:t> neutrons </a:t>
            </a:r>
            <a:r>
              <a:rPr lang="en-US" altLang="ru-RU" sz="2000" kern="0" dirty="0">
                <a:solidFill>
                  <a:srgbClr val="333399"/>
                </a:solidFill>
                <a:sym typeface="Symbol" charset="2"/>
              </a:rPr>
              <a:t>and focus </a:t>
            </a:r>
            <a:r>
              <a:rPr lang="en-US" altLang="ru-RU" sz="2000" kern="0" dirty="0" smtClean="0">
                <a:solidFill>
                  <a:srgbClr val="333399"/>
                </a:solidFill>
                <a:sym typeface="Symbol" charset="2"/>
              </a:rPr>
              <a:t>them </a:t>
            </a:r>
            <a:r>
              <a:rPr lang="en-US" altLang="ru-RU" sz="2000" kern="0" dirty="0">
                <a:solidFill>
                  <a:srgbClr val="333399"/>
                </a:solidFill>
                <a:sym typeface="Symbol" charset="2"/>
              </a:rPr>
              <a:t>jointly with National Laboratory of </a:t>
            </a:r>
            <a:r>
              <a:rPr lang="en-US" altLang="ru-RU" sz="2000" kern="0" dirty="0" err="1" smtClean="0">
                <a:solidFill>
                  <a:srgbClr val="333399"/>
                </a:solidFill>
                <a:sym typeface="Symbol" charset="2"/>
              </a:rPr>
              <a:t>Frascati</a:t>
            </a:r>
            <a:r>
              <a:rPr lang="en-US" altLang="ru-RU" sz="2000" kern="0" dirty="0" smtClean="0">
                <a:solidFill>
                  <a:srgbClr val="333399"/>
                </a:solidFill>
                <a:sym typeface="Symbol" charset="2"/>
              </a:rPr>
              <a:t> (Italy);</a:t>
            </a:r>
            <a:br>
              <a:rPr lang="en-US" altLang="ru-RU" sz="2000" kern="0" dirty="0" smtClean="0">
                <a:solidFill>
                  <a:srgbClr val="333399"/>
                </a:solidFill>
                <a:sym typeface="Symbol" charset="2"/>
              </a:rPr>
            </a:br>
            <a:endParaRPr lang="en-US" altLang="ru-RU" sz="800" kern="0" dirty="0" smtClean="0">
              <a:solidFill>
                <a:srgbClr val="333399"/>
              </a:solidFill>
              <a:sym typeface="Symbol" charset="2"/>
            </a:endParaRPr>
          </a:p>
          <a:p>
            <a:pPr marL="342900" indent="-342900" fontAlgn="base">
              <a:spcBef>
                <a:spcPct val="0"/>
              </a:spcBef>
              <a:spcAft>
                <a:spcPct val="0"/>
              </a:spcAft>
              <a:defRPr/>
            </a:pPr>
            <a:r>
              <a:rPr lang="en-US" altLang="ru-RU" sz="2000" kern="0" dirty="0" smtClean="0">
                <a:solidFill>
                  <a:srgbClr val="333399"/>
                </a:solidFill>
                <a:sym typeface="Symbol" charset="2"/>
              </a:rPr>
              <a:t>to realize new ideas in VITA, </a:t>
            </a:r>
            <a:r>
              <a:rPr lang="en-US" altLang="ru-RU" sz="2000" kern="0" dirty="0">
                <a:solidFill>
                  <a:srgbClr val="333399"/>
                </a:solidFill>
                <a:sym typeface="Symbol" charset="2"/>
              </a:rPr>
              <a:t>lithium target, and BSA for an even better </a:t>
            </a:r>
            <a:r>
              <a:rPr lang="en-US" altLang="ru-RU" sz="2000" kern="0" dirty="0" smtClean="0">
                <a:solidFill>
                  <a:srgbClr val="333399"/>
                </a:solidFill>
                <a:sym typeface="Symbol" charset="2"/>
              </a:rPr>
              <a:t>neutron source for </a:t>
            </a:r>
            <a:r>
              <a:rPr lang="en-US" altLang="ru-RU" sz="2000" kern="0" dirty="0">
                <a:solidFill>
                  <a:srgbClr val="333399"/>
                </a:solidFill>
                <a:sym typeface="Symbol" charset="2"/>
              </a:rPr>
              <a:t>BNCT </a:t>
            </a:r>
            <a:r>
              <a:rPr lang="en-US" altLang="ru-RU" sz="2000" kern="0" dirty="0" smtClean="0">
                <a:solidFill>
                  <a:srgbClr val="333399"/>
                </a:solidFill>
                <a:sym typeface="Symbol" charset="2"/>
              </a:rPr>
              <a:t>clinics;</a:t>
            </a:r>
          </a:p>
          <a:p>
            <a:pPr marL="342900" indent="-342900" fontAlgn="base">
              <a:spcBef>
                <a:spcPct val="0"/>
              </a:spcBef>
              <a:spcAft>
                <a:spcPct val="0"/>
              </a:spcAft>
              <a:defRPr/>
            </a:pPr>
            <a:r>
              <a:rPr lang="en-US" altLang="ru-RU" sz="2000" kern="0" dirty="0" smtClean="0">
                <a:solidFill>
                  <a:srgbClr val="333399"/>
                </a:solidFill>
                <a:sym typeface="Symbol" charset="2"/>
              </a:rPr>
              <a:t>…</a:t>
            </a:r>
          </a:p>
          <a:p>
            <a:pPr lvl="0" fontAlgn="base">
              <a:spcBef>
                <a:spcPct val="0"/>
              </a:spcBef>
              <a:spcAft>
                <a:spcPct val="0"/>
              </a:spcAft>
              <a:buNone/>
              <a:defRPr/>
            </a:pPr>
            <a:endParaRPr lang="en-US" altLang="ru-RU" sz="2000" kern="0" dirty="0">
              <a:solidFill>
                <a:srgbClr val="333399"/>
              </a:solidFill>
            </a:endParaRPr>
          </a:p>
        </p:txBody>
      </p:sp>
    </p:spTree>
    <p:extLst>
      <p:ext uri="{BB962C8B-B14F-4D97-AF65-F5344CB8AC3E}">
        <p14:creationId xmlns:p14="http://schemas.microsoft.com/office/powerpoint/2010/main" val="2156225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txBox="1">
            <a:spLocks noChangeArrowheads="1"/>
          </p:cNvSpPr>
          <p:nvPr/>
        </p:nvSpPr>
        <p:spPr bwMode="auto">
          <a:xfrm>
            <a:off x="683813" y="270733"/>
            <a:ext cx="11259046" cy="564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defRPr/>
            </a:pPr>
            <a:r>
              <a:rPr lang="en-US" altLang="ru-RU" b="1" dirty="0">
                <a:solidFill>
                  <a:srgbClr val="333399"/>
                </a:solidFill>
              </a:rPr>
              <a:t>CONCLUSION</a:t>
            </a:r>
          </a:p>
          <a:p>
            <a:pPr eaLnBrk="0" fontAlgn="base" hangingPunct="0">
              <a:spcAft>
                <a:spcPct val="0"/>
              </a:spcAft>
              <a:buFontTx/>
              <a:buNone/>
              <a:defRPr/>
            </a:pPr>
            <a:endParaRPr lang="en-US" altLang="ru-RU" sz="2000" dirty="0">
              <a:solidFill>
                <a:srgbClr val="333399"/>
              </a:solidFill>
            </a:endParaRPr>
          </a:p>
          <a:p>
            <a:pPr eaLnBrk="0" fontAlgn="base" hangingPunct="0">
              <a:spcAft>
                <a:spcPct val="0"/>
              </a:spcAft>
              <a:buFontTx/>
              <a:buNone/>
              <a:defRPr/>
            </a:pPr>
            <a:r>
              <a:rPr lang="en-US" altLang="ru-RU" sz="2000" dirty="0" smtClean="0">
                <a:solidFill>
                  <a:srgbClr val="333399"/>
                </a:solidFill>
              </a:rPr>
              <a:t>Neutron source </a:t>
            </a:r>
            <a:r>
              <a:rPr lang="en-US" altLang="ru-RU" sz="2000" dirty="0">
                <a:solidFill>
                  <a:srgbClr val="333399"/>
                </a:solidFill>
              </a:rPr>
              <a:t>based on VITA and lithium target </a:t>
            </a:r>
            <a:r>
              <a:rPr lang="en-US" altLang="ru-RU" sz="2000" dirty="0" smtClean="0">
                <a:solidFill>
                  <a:srgbClr val="333399"/>
                </a:solidFill>
              </a:rPr>
              <a:t>is </a:t>
            </a:r>
            <a:r>
              <a:rPr lang="en-US" altLang="ru-RU" sz="2000" dirty="0">
                <a:solidFill>
                  <a:srgbClr val="333399"/>
                </a:solidFill>
              </a:rPr>
              <a:t>in operation </a:t>
            </a:r>
            <a:r>
              <a:rPr lang="en-US" altLang="ru-RU" sz="2000" dirty="0" smtClean="0">
                <a:solidFill>
                  <a:srgbClr val="333399"/>
                </a:solidFill>
              </a:rPr>
              <a:t>now</a:t>
            </a:r>
            <a:endParaRPr lang="en-US" altLang="ru-RU" sz="2000" dirty="0">
              <a:solidFill>
                <a:srgbClr val="333399"/>
              </a:solidFill>
            </a:endParaRPr>
          </a:p>
          <a:p>
            <a:pPr eaLnBrk="0" fontAlgn="base" hangingPunct="0">
              <a:spcAft>
                <a:spcPct val="0"/>
              </a:spcAft>
              <a:buFontTx/>
              <a:buNone/>
              <a:defRPr/>
            </a:pPr>
            <a:endParaRPr lang="en-US" altLang="ru-RU" sz="2000" dirty="0">
              <a:solidFill>
                <a:srgbClr val="000099"/>
              </a:solidFill>
            </a:endParaRPr>
          </a:p>
          <a:p>
            <a:pPr eaLnBrk="0" fontAlgn="base" hangingPunct="0">
              <a:spcAft>
                <a:spcPct val="0"/>
              </a:spcAft>
              <a:buFontTx/>
              <a:buNone/>
              <a:defRPr/>
            </a:pPr>
            <a:r>
              <a:rPr lang="en-US" altLang="ru-RU" sz="2000" dirty="0">
                <a:solidFill>
                  <a:srgbClr val="000099"/>
                </a:solidFill>
              </a:rPr>
              <a:t>This source </a:t>
            </a:r>
            <a:r>
              <a:rPr lang="en-US" altLang="ru-RU" sz="2000" dirty="0" smtClean="0">
                <a:solidFill>
                  <a:srgbClr val="000099"/>
                </a:solidFill>
              </a:rPr>
              <a:t>produces:</a:t>
            </a:r>
          </a:p>
          <a:p>
            <a:pPr marL="342900" indent="-342900" eaLnBrk="0" fontAlgn="base" hangingPunct="0">
              <a:spcAft>
                <a:spcPct val="0"/>
              </a:spcAft>
              <a:buFontTx/>
              <a:buChar char="-"/>
              <a:defRPr/>
            </a:pPr>
            <a:r>
              <a:rPr lang="en-US" altLang="ru-RU" sz="2000" dirty="0" smtClean="0">
                <a:solidFill>
                  <a:srgbClr val="000099"/>
                </a:solidFill>
              </a:rPr>
              <a:t>DC </a:t>
            </a:r>
            <a:r>
              <a:rPr lang="en-US" altLang="ru-RU" sz="2000" dirty="0">
                <a:solidFill>
                  <a:srgbClr val="000099"/>
                </a:solidFill>
              </a:rPr>
              <a:t>proton/deuteron beam </a:t>
            </a:r>
            <a:r>
              <a:rPr lang="en-US" altLang="ru-RU" sz="2000" dirty="0" smtClean="0">
                <a:solidFill>
                  <a:srgbClr val="000099"/>
                </a:solidFill>
              </a:rPr>
              <a:t>(0.6 MeV – 2.3 MeV; 1 </a:t>
            </a:r>
            <a:r>
              <a:rPr lang="en-US" altLang="ru-RU" sz="2000" dirty="0" err="1">
                <a:solidFill>
                  <a:srgbClr val="000099"/>
                </a:solidFill>
              </a:rPr>
              <a:t>p</a:t>
            </a:r>
            <a:r>
              <a:rPr lang="en-US" altLang="ru-RU" sz="2000" dirty="0" err="1" smtClean="0">
                <a:solidFill>
                  <a:srgbClr val="000099"/>
                </a:solidFill>
              </a:rPr>
              <a:t>A</a:t>
            </a:r>
            <a:r>
              <a:rPr lang="en-US" altLang="ru-RU" sz="2000" dirty="0" smtClean="0">
                <a:solidFill>
                  <a:srgbClr val="000099"/>
                </a:solidFill>
              </a:rPr>
              <a:t> – 10 mA)</a:t>
            </a:r>
          </a:p>
          <a:p>
            <a:pPr marL="342900" indent="-342900" eaLnBrk="0" fontAlgn="base" hangingPunct="0">
              <a:spcAft>
                <a:spcPct val="0"/>
              </a:spcAft>
              <a:buFontTx/>
              <a:buChar char="-"/>
              <a:defRPr/>
            </a:pPr>
            <a:r>
              <a:rPr lang="en-US" altLang="ru-RU" sz="2000" dirty="0" smtClean="0">
                <a:solidFill>
                  <a:srgbClr val="000099"/>
                </a:solidFill>
              </a:rPr>
              <a:t>Neutrons – thermal, epithermal, over-epithermal, </a:t>
            </a:r>
            <a:r>
              <a:rPr lang="en-US" altLang="ru-RU" sz="2000" dirty="0" err="1" smtClean="0">
                <a:solidFill>
                  <a:srgbClr val="000099"/>
                </a:solidFill>
              </a:rPr>
              <a:t>monoenergetic</a:t>
            </a:r>
            <a:r>
              <a:rPr lang="en-US" altLang="ru-RU" sz="2000" dirty="0" smtClean="0">
                <a:solidFill>
                  <a:srgbClr val="000099"/>
                </a:solidFill>
              </a:rPr>
              <a:t>, fast</a:t>
            </a:r>
          </a:p>
          <a:p>
            <a:pPr marL="342900" indent="-342900" eaLnBrk="0" fontAlgn="base" hangingPunct="0">
              <a:spcAft>
                <a:spcPct val="0"/>
              </a:spcAft>
              <a:buFontTx/>
              <a:buChar char="-"/>
              <a:defRPr/>
            </a:pPr>
            <a:r>
              <a:rPr lang="en-US" altLang="ru-RU" sz="2000" dirty="0" smtClean="0">
                <a:solidFill>
                  <a:srgbClr val="000099"/>
                </a:solidFill>
              </a:rPr>
              <a:t>Photons – 478 </a:t>
            </a:r>
            <a:r>
              <a:rPr lang="en-US" altLang="ru-RU" sz="2000" dirty="0" err="1" smtClean="0">
                <a:solidFill>
                  <a:srgbClr val="000099"/>
                </a:solidFill>
              </a:rPr>
              <a:t>keV</a:t>
            </a:r>
            <a:r>
              <a:rPr lang="en-US" altLang="ru-RU" sz="2000" dirty="0" smtClean="0">
                <a:solidFill>
                  <a:srgbClr val="000099"/>
                </a:solidFill>
              </a:rPr>
              <a:t>, 511 </a:t>
            </a:r>
            <a:r>
              <a:rPr lang="en-US" altLang="ru-RU" sz="2000" dirty="0" err="1" smtClean="0">
                <a:solidFill>
                  <a:srgbClr val="000099"/>
                </a:solidFill>
              </a:rPr>
              <a:t>keV</a:t>
            </a:r>
            <a:endParaRPr lang="en-US" altLang="ru-RU" sz="2000" dirty="0" smtClean="0">
              <a:solidFill>
                <a:srgbClr val="000099"/>
              </a:solidFill>
            </a:endParaRPr>
          </a:p>
          <a:p>
            <a:pPr marL="342900" indent="-342900" eaLnBrk="0" fontAlgn="base" hangingPunct="0">
              <a:spcAft>
                <a:spcPct val="0"/>
              </a:spcAft>
              <a:buFontTx/>
              <a:buChar char="-"/>
              <a:defRPr/>
            </a:pPr>
            <a:r>
              <a:rPr lang="en-US" altLang="ru-RU" sz="2000" dirty="0" smtClean="0">
                <a:solidFill>
                  <a:srgbClr val="000099"/>
                </a:solidFill>
                <a:sym typeface="Symbol" panose="05050102010706020507" pitchFamily="18" charset="2"/>
              </a:rPr>
              <a:t>-particles – </a:t>
            </a:r>
            <a:r>
              <a:rPr lang="en-US" altLang="ru-RU" sz="2000" baseline="30000" dirty="0" smtClean="0">
                <a:solidFill>
                  <a:srgbClr val="000099"/>
                </a:solidFill>
                <a:sym typeface="Symbol" panose="05050102010706020507" pitchFamily="18" charset="2"/>
              </a:rPr>
              <a:t>7</a:t>
            </a:r>
            <a:r>
              <a:rPr lang="en-US" altLang="ru-RU" sz="2000" dirty="0" smtClean="0">
                <a:solidFill>
                  <a:srgbClr val="000099"/>
                </a:solidFill>
                <a:sym typeface="Symbol" panose="05050102010706020507" pitchFamily="18" charset="2"/>
              </a:rPr>
              <a:t>Li(p,), </a:t>
            </a:r>
            <a:r>
              <a:rPr lang="en-US" altLang="ru-RU" sz="2000" baseline="30000" dirty="0" smtClean="0">
                <a:solidFill>
                  <a:srgbClr val="000099"/>
                </a:solidFill>
                <a:sym typeface="Symbol" panose="05050102010706020507" pitchFamily="18" charset="2"/>
              </a:rPr>
              <a:t>11</a:t>
            </a:r>
            <a:r>
              <a:rPr lang="en-US" altLang="ru-RU" sz="2000" dirty="0" smtClean="0">
                <a:solidFill>
                  <a:srgbClr val="000099"/>
                </a:solidFill>
                <a:sym typeface="Symbol" panose="05050102010706020507" pitchFamily="18" charset="2"/>
              </a:rPr>
              <a:t>B(p,)</a:t>
            </a:r>
          </a:p>
          <a:p>
            <a:pPr marL="342900" indent="-342900" eaLnBrk="0" fontAlgn="base" hangingPunct="0">
              <a:spcAft>
                <a:spcPct val="0"/>
              </a:spcAft>
              <a:buFontTx/>
              <a:buChar char="-"/>
              <a:defRPr/>
            </a:pPr>
            <a:r>
              <a:rPr lang="en-US" altLang="ru-RU" sz="2000" dirty="0">
                <a:solidFill>
                  <a:srgbClr val="000099"/>
                </a:solidFill>
                <a:sym typeface="Symbol" panose="05050102010706020507" pitchFamily="18" charset="2"/>
              </a:rPr>
              <a:t>Positrons </a:t>
            </a:r>
            <a:r>
              <a:rPr lang="en-US" altLang="ru-RU" sz="2000" dirty="0" smtClean="0">
                <a:solidFill>
                  <a:srgbClr val="000099"/>
                </a:solidFill>
                <a:sym typeface="Symbol" panose="05050102010706020507" pitchFamily="18" charset="2"/>
              </a:rPr>
              <a:t>– </a:t>
            </a:r>
            <a:r>
              <a:rPr lang="en-US" altLang="ru-RU" sz="2000" baseline="30000" dirty="0" smtClean="0">
                <a:solidFill>
                  <a:srgbClr val="000099"/>
                </a:solidFill>
                <a:sym typeface="Symbol" panose="05050102010706020507" pitchFamily="18" charset="2"/>
              </a:rPr>
              <a:t>19</a:t>
            </a:r>
            <a:r>
              <a:rPr lang="en-US" altLang="ru-RU" sz="2000" dirty="0" smtClean="0">
                <a:solidFill>
                  <a:srgbClr val="000099"/>
                </a:solidFill>
                <a:sym typeface="Symbol" panose="05050102010706020507" pitchFamily="18" charset="2"/>
              </a:rPr>
              <a:t>F(p</a:t>
            </a:r>
            <a:r>
              <a:rPr lang="en-US" altLang="ru-RU" sz="2000" dirty="0">
                <a:solidFill>
                  <a:srgbClr val="000099"/>
                </a:solidFill>
                <a:sym typeface="Symbol" panose="05050102010706020507" pitchFamily="18" charset="2"/>
              </a:rPr>
              <a:t>, </a:t>
            </a:r>
            <a:r>
              <a:rPr lang="en-US" altLang="ru-RU" sz="2000" dirty="0" smtClean="0">
                <a:solidFill>
                  <a:srgbClr val="000099"/>
                </a:solidFill>
                <a:sym typeface="Symbol" panose="05050102010706020507" pitchFamily="18" charset="2"/>
              </a:rPr>
              <a:t>e</a:t>
            </a:r>
            <a:r>
              <a:rPr lang="en-US" altLang="ru-RU" sz="2000" baseline="30000" dirty="0" smtClean="0">
                <a:solidFill>
                  <a:srgbClr val="000099"/>
                </a:solidFill>
                <a:sym typeface="Symbol" panose="05050102010706020507" pitchFamily="18" charset="2"/>
              </a:rPr>
              <a:t>-</a:t>
            </a:r>
            <a:r>
              <a:rPr lang="en-US" altLang="ru-RU" sz="2000" dirty="0" smtClean="0">
                <a:solidFill>
                  <a:srgbClr val="000099"/>
                </a:solidFill>
                <a:sym typeface="Symbol" panose="05050102010706020507" pitchFamily="18" charset="2"/>
              </a:rPr>
              <a:t>e</a:t>
            </a:r>
            <a:r>
              <a:rPr lang="en-US" altLang="ru-RU" sz="2000" baseline="30000" dirty="0" smtClean="0">
                <a:solidFill>
                  <a:srgbClr val="000099"/>
                </a:solidFill>
                <a:sym typeface="Symbol" panose="05050102010706020507" pitchFamily="18" charset="2"/>
              </a:rPr>
              <a:t>+</a:t>
            </a:r>
            <a:r>
              <a:rPr lang="en-US" altLang="ru-RU" sz="2000" dirty="0" smtClean="0">
                <a:solidFill>
                  <a:srgbClr val="000099"/>
                </a:solidFill>
                <a:sym typeface="Symbol" panose="05050102010706020507" pitchFamily="18" charset="2"/>
              </a:rPr>
              <a:t>)</a:t>
            </a:r>
            <a:r>
              <a:rPr lang="en-US" altLang="ru-RU" sz="2000" baseline="30000" dirty="0" smtClean="0">
                <a:solidFill>
                  <a:srgbClr val="000099"/>
                </a:solidFill>
                <a:sym typeface="Symbol" panose="05050102010706020507" pitchFamily="18" charset="2"/>
              </a:rPr>
              <a:t>16</a:t>
            </a:r>
            <a:r>
              <a:rPr lang="en-US" altLang="ru-RU" sz="2000" dirty="0" smtClean="0">
                <a:solidFill>
                  <a:srgbClr val="000099"/>
                </a:solidFill>
                <a:sym typeface="Symbol" panose="05050102010706020507" pitchFamily="18" charset="2"/>
              </a:rPr>
              <a:t>O</a:t>
            </a:r>
            <a:endParaRPr lang="en-US" altLang="ru-RU" sz="2000" dirty="0">
              <a:solidFill>
                <a:srgbClr val="000099"/>
              </a:solidFill>
            </a:endParaRPr>
          </a:p>
          <a:p>
            <a:pPr eaLnBrk="0" fontAlgn="base" hangingPunct="0">
              <a:spcAft>
                <a:spcPct val="0"/>
              </a:spcAft>
              <a:buFontTx/>
              <a:buNone/>
              <a:defRPr/>
            </a:pPr>
            <a:endParaRPr lang="en-US" altLang="ru-RU" sz="2000" dirty="0" smtClean="0">
              <a:solidFill>
                <a:srgbClr val="000099"/>
              </a:solidFill>
            </a:endParaRPr>
          </a:p>
          <a:p>
            <a:pPr eaLnBrk="0" fontAlgn="base" hangingPunct="0">
              <a:spcAft>
                <a:spcPct val="0"/>
              </a:spcAft>
              <a:buFontTx/>
              <a:buNone/>
              <a:defRPr/>
            </a:pPr>
            <a:r>
              <a:rPr lang="en-US" altLang="ru-RU" sz="2000" dirty="0">
                <a:solidFill>
                  <a:srgbClr val="000099"/>
                </a:solidFill>
              </a:rPr>
              <a:t>We are open for joint </a:t>
            </a:r>
            <a:r>
              <a:rPr lang="en-US" altLang="ru-RU" sz="2000" dirty="0" smtClean="0">
                <a:solidFill>
                  <a:srgbClr val="000099"/>
                </a:solidFill>
              </a:rPr>
              <a:t>research</a:t>
            </a:r>
          </a:p>
          <a:p>
            <a:pPr eaLnBrk="0" fontAlgn="base" hangingPunct="0">
              <a:spcAft>
                <a:spcPct val="0"/>
              </a:spcAft>
              <a:buFontTx/>
              <a:buNone/>
              <a:defRPr/>
            </a:pPr>
            <a:endParaRPr lang="en-US" altLang="ru-RU" sz="2000" dirty="0">
              <a:solidFill>
                <a:srgbClr val="000099"/>
              </a:solidFill>
            </a:endParaRPr>
          </a:p>
          <a:p>
            <a:pPr eaLnBrk="0" fontAlgn="base" hangingPunct="0">
              <a:spcAft>
                <a:spcPct val="0"/>
              </a:spcAft>
              <a:buFontTx/>
              <a:buNone/>
              <a:defRPr/>
            </a:pPr>
            <a:endParaRPr lang="en-US" altLang="ru-RU" sz="2000" dirty="0" smtClean="0">
              <a:solidFill>
                <a:srgbClr val="000099"/>
              </a:solidFill>
            </a:endParaRPr>
          </a:p>
          <a:p>
            <a:pPr eaLnBrk="0" fontAlgn="base" hangingPunct="0">
              <a:spcAft>
                <a:spcPct val="0"/>
              </a:spcAft>
              <a:buFontTx/>
              <a:buNone/>
              <a:defRPr/>
            </a:pPr>
            <a:r>
              <a:rPr lang="en-US" sz="1400" dirty="0"/>
              <a:t>This work was supported by the Russian Science Foundation (grant number 19-72-30005</a:t>
            </a:r>
            <a:r>
              <a:rPr lang="en-US" sz="1400" dirty="0" smtClean="0"/>
              <a:t>)</a:t>
            </a:r>
            <a:endParaRPr lang="en-US" altLang="ru-RU" sz="1400" dirty="0">
              <a:solidFill>
                <a:srgbClr val="000099"/>
              </a:solidFill>
            </a:endParaRPr>
          </a:p>
        </p:txBody>
      </p:sp>
      <p:pic>
        <p:nvPicPr>
          <p:cNvPr id="4" name="Picture 4" descr="Российский научный фонд | Создавая фундамент будущего"/>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683" t="25892" r="18698" b="27459"/>
          <a:stretch/>
        </p:blipFill>
        <p:spPr bwMode="auto">
          <a:xfrm>
            <a:off x="10693400" y="5723466"/>
            <a:ext cx="1498600" cy="113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531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10946" name="Прямоугольник 1"/>
          <p:cNvSpPr>
            <a:spLocks noChangeArrowheads="1"/>
          </p:cNvSpPr>
          <p:nvPr/>
        </p:nvSpPr>
        <p:spPr bwMode="auto">
          <a:xfrm>
            <a:off x="10287002" y="282040"/>
            <a:ext cx="19303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000" b="1" dirty="0">
                <a:solidFill>
                  <a:schemeClr val="bg1"/>
                </a:solidFill>
              </a:rPr>
              <a:t>Thank you </a:t>
            </a:r>
            <a:r>
              <a:rPr lang="en-US" altLang="ru-RU" sz="2000" b="1" dirty="0" smtClean="0">
                <a:solidFill>
                  <a:schemeClr val="bg1"/>
                </a:solidFill>
              </a:rPr>
              <a:t/>
            </a:r>
            <a:br>
              <a:rPr lang="en-US" altLang="ru-RU" sz="2000" b="1" dirty="0" smtClean="0">
                <a:solidFill>
                  <a:schemeClr val="bg1"/>
                </a:solidFill>
              </a:rPr>
            </a:br>
            <a:r>
              <a:rPr lang="en-US" altLang="ru-RU" sz="2000" b="1" dirty="0" smtClean="0">
                <a:solidFill>
                  <a:schemeClr val="bg1"/>
                </a:solidFill>
              </a:rPr>
              <a:t>for </a:t>
            </a:r>
          </a:p>
          <a:p>
            <a:pPr eaLnBrk="1" hangingPunct="1">
              <a:spcBef>
                <a:spcPct val="0"/>
              </a:spcBef>
              <a:buFontTx/>
              <a:buNone/>
            </a:pPr>
            <a:r>
              <a:rPr lang="en-US" altLang="ru-RU" sz="2000" b="1" dirty="0" smtClean="0">
                <a:solidFill>
                  <a:schemeClr val="bg1"/>
                </a:solidFill>
              </a:rPr>
              <a:t>your </a:t>
            </a:r>
            <a:r>
              <a:rPr lang="en-US" altLang="ru-RU" sz="2000" b="1" dirty="0">
                <a:solidFill>
                  <a:schemeClr val="bg1"/>
                </a:solidFill>
              </a:rPr>
              <a:t>attention!</a:t>
            </a:r>
          </a:p>
        </p:txBody>
      </p:sp>
      <p:pic>
        <p:nvPicPr>
          <p:cNvPr id="21094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78308" y="476429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287003" cy="6858000"/>
          </a:xfrm>
          <a:prstGeom prst="rect">
            <a:avLst/>
          </a:prstGeom>
        </p:spPr>
      </p:pic>
    </p:spTree>
    <p:extLst>
      <p:ext uri="{BB962C8B-B14F-4D97-AF65-F5344CB8AC3E}">
        <p14:creationId xmlns:p14="http://schemas.microsoft.com/office/powerpoint/2010/main" val="117158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3" descr="D:\bnct\Conferences and visits\2018\10 - Москва\статья\fig. 2.jpg"/>
          <p:cNvPicPr>
            <a:picLocks noChangeAspect="1" noChangeArrowheads="1"/>
          </p:cNvPicPr>
          <p:nvPr/>
        </p:nvPicPr>
        <p:blipFill>
          <a:blip r:embed="rId2">
            <a:extLst>
              <a:ext uri="{28A0092B-C50C-407E-A947-70E740481C1C}">
                <a14:useLocalDpi xmlns:a14="http://schemas.microsoft.com/office/drawing/2010/main" val="0"/>
              </a:ext>
            </a:extLst>
          </a:blip>
          <a:srcRect b="54037"/>
          <a:stretch>
            <a:fillRect/>
          </a:stretch>
        </p:blipFill>
        <p:spPr bwMode="auto">
          <a:xfrm>
            <a:off x="6198577" y="231919"/>
            <a:ext cx="5993423" cy="50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117467" y="282690"/>
            <a:ext cx="6626234" cy="4401205"/>
          </a:xfrm>
          <a:prstGeom prst="rect">
            <a:avLst/>
          </a:prstGeom>
        </p:spPr>
        <p:txBody>
          <a:bodyPr wrap="square">
            <a:spAutoFit/>
          </a:bodyPr>
          <a:lstStyle/>
          <a:p>
            <a:r>
              <a:rPr lang="en-US" sz="2000" dirty="0">
                <a:solidFill>
                  <a:srgbClr val="3333CC"/>
                </a:solidFill>
              </a:rPr>
              <a:t>The original design tandem accelerator, which was named as </a:t>
            </a:r>
            <a:r>
              <a:rPr lang="en-US" sz="2000" b="1" dirty="0">
                <a:solidFill>
                  <a:srgbClr val="3333CC"/>
                </a:solidFill>
              </a:rPr>
              <a:t>Vacuum-Insulated Tandem Accelerator (VITA)</a:t>
            </a:r>
            <a:r>
              <a:rPr lang="en-US" sz="2000" dirty="0">
                <a:solidFill>
                  <a:srgbClr val="3333CC"/>
                </a:solidFill>
              </a:rPr>
              <a:t>, has a specific design that does not involve accelerating tubes, unlike conventional tandem accelerators. Instead of those, the nested intermediate electrodes </a:t>
            </a:r>
            <a:r>
              <a:rPr lang="en-US" sz="2000" dirty="0" smtClean="0">
                <a:solidFill>
                  <a:srgbClr val="3333CC"/>
                </a:solidFill>
              </a:rPr>
              <a:t>(</a:t>
            </a:r>
            <a:r>
              <a:rPr lang="en-US" sz="2000" i="1" dirty="0">
                <a:solidFill>
                  <a:srgbClr val="3333CC"/>
                </a:solidFill>
              </a:rPr>
              <a:t>5</a:t>
            </a:r>
            <a:r>
              <a:rPr lang="en-US" sz="2000" dirty="0" smtClean="0">
                <a:solidFill>
                  <a:srgbClr val="3333CC"/>
                </a:solidFill>
              </a:rPr>
              <a:t>) </a:t>
            </a:r>
            <a:r>
              <a:rPr lang="en-US" sz="2000" dirty="0">
                <a:solidFill>
                  <a:srgbClr val="3333CC"/>
                </a:solidFill>
              </a:rPr>
              <a:t>fixed at single feedthrough insulator </a:t>
            </a:r>
            <a:r>
              <a:rPr lang="en-US" sz="2000" dirty="0" smtClean="0">
                <a:solidFill>
                  <a:srgbClr val="3333CC"/>
                </a:solidFill>
              </a:rPr>
              <a:t>(</a:t>
            </a:r>
            <a:r>
              <a:rPr lang="en-US" sz="2000" i="1" dirty="0">
                <a:solidFill>
                  <a:srgbClr val="3333CC"/>
                </a:solidFill>
              </a:rPr>
              <a:t>8</a:t>
            </a:r>
            <a:r>
              <a:rPr lang="en-US" sz="2000" dirty="0" smtClean="0">
                <a:solidFill>
                  <a:srgbClr val="3333CC"/>
                </a:solidFill>
              </a:rPr>
              <a:t>) </a:t>
            </a:r>
            <a:r>
              <a:rPr lang="en-US" sz="2000" dirty="0">
                <a:solidFill>
                  <a:srgbClr val="3333CC"/>
                </a:solidFill>
              </a:rPr>
              <a:t>is used, as shown in </a:t>
            </a:r>
            <a:r>
              <a:rPr lang="en-US" sz="2000" dirty="0" smtClean="0">
                <a:solidFill>
                  <a:srgbClr val="3333CC"/>
                </a:solidFill>
              </a:rPr>
              <a:t>Figure. </a:t>
            </a:r>
          </a:p>
          <a:p>
            <a:endParaRPr lang="en-US" sz="2000" dirty="0">
              <a:solidFill>
                <a:srgbClr val="3333CC"/>
              </a:solidFill>
            </a:endParaRPr>
          </a:p>
          <a:p>
            <a:r>
              <a:rPr lang="en-US" sz="2000" dirty="0" smtClean="0">
                <a:solidFill>
                  <a:srgbClr val="3333CC"/>
                </a:solidFill>
              </a:rPr>
              <a:t>The </a:t>
            </a:r>
            <a:r>
              <a:rPr lang="en-US" sz="2000" dirty="0">
                <a:solidFill>
                  <a:srgbClr val="3333CC"/>
                </a:solidFill>
              </a:rPr>
              <a:t>advantage of such an arrangement is moving </a:t>
            </a:r>
            <a:r>
              <a:rPr lang="en-US" sz="2000" dirty="0" smtClean="0">
                <a:solidFill>
                  <a:srgbClr val="3333CC"/>
                </a:solidFill>
              </a:rPr>
              <a:t>ceramic </a:t>
            </a:r>
            <a:r>
              <a:rPr lang="en-US" sz="2000" dirty="0">
                <a:solidFill>
                  <a:srgbClr val="3333CC"/>
                </a:solidFill>
              </a:rPr>
              <a:t>parts of the feedthrough insulator far enough from the ion beam, thus increasing the high-voltage strength of the accelerating gaps given high ion beam current. </a:t>
            </a:r>
            <a:endParaRPr lang="en-US" sz="2000" dirty="0" smtClean="0">
              <a:solidFill>
                <a:srgbClr val="3333CC"/>
              </a:solidFill>
            </a:endParaRPr>
          </a:p>
          <a:p>
            <a:endParaRPr lang="en-US" sz="2000" dirty="0" smtClean="0">
              <a:solidFill>
                <a:srgbClr val="3333CC"/>
              </a:solidFill>
            </a:endParaRPr>
          </a:p>
          <a:p>
            <a:r>
              <a:rPr lang="en-US" sz="2000" dirty="0" smtClean="0">
                <a:solidFill>
                  <a:srgbClr val="3333CC"/>
                </a:solidFill>
              </a:rPr>
              <a:t>A </a:t>
            </a:r>
            <a:r>
              <a:rPr lang="en-US" sz="2000" dirty="0">
                <a:solidFill>
                  <a:srgbClr val="3333CC"/>
                </a:solidFill>
              </a:rPr>
              <a:t>consequence of this design was also a fast rate of ion acceleration—up to 25 </a:t>
            </a:r>
            <a:r>
              <a:rPr lang="en-US" sz="2000" dirty="0" err="1">
                <a:solidFill>
                  <a:srgbClr val="3333CC"/>
                </a:solidFill>
              </a:rPr>
              <a:t>keV</a:t>
            </a:r>
            <a:r>
              <a:rPr lang="en-US" sz="2000" dirty="0">
                <a:solidFill>
                  <a:srgbClr val="3333CC"/>
                </a:solidFill>
              </a:rPr>
              <a:t>/cm</a:t>
            </a:r>
            <a:r>
              <a:rPr lang="en-US" sz="2000" dirty="0" smtClean="0">
                <a:solidFill>
                  <a:srgbClr val="3333CC"/>
                </a:solidFill>
              </a:rPr>
              <a:t>.</a:t>
            </a:r>
          </a:p>
        </p:txBody>
      </p:sp>
      <p:sp>
        <p:nvSpPr>
          <p:cNvPr id="18" name="Прямоугольник 17"/>
          <p:cNvSpPr/>
          <p:nvPr/>
        </p:nvSpPr>
        <p:spPr>
          <a:xfrm>
            <a:off x="6743701" y="5383923"/>
            <a:ext cx="5353998" cy="1323439"/>
          </a:xfrm>
          <a:prstGeom prst="rect">
            <a:avLst/>
          </a:prstGeom>
        </p:spPr>
        <p:txBody>
          <a:bodyPr wrap="square">
            <a:spAutoFit/>
          </a:bodyPr>
          <a:lstStyle/>
          <a:p>
            <a:r>
              <a:rPr lang="en-US" sz="1600" b="1" dirty="0" smtClean="0"/>
              <a:t>VITA</a:t>
            </a:r>
            <a:r>
              <a:rPr lang="en-US" sz="1600" dirty="0" smtClean="0"/>
              <a:t>: 1 </a:t>
            </a:r>
            <a:r>
              <a:rPr lang="en-US" sz="1600" dirty="0"/>
              <a:t>– H</a:t>
            </a:r>
            <a:r>
              <a:rPr lang="en-US" sz="1600" baseline="30000" dirty="0"/>
              <a:t>–</a:t>
            </a:r>
            <a:r>
              <a:rPr lang="en-US" sz="1600" dirty="0"/>
              <a:t> source, </a:t>
            </a:r>
            <a:r>
              <a:rPr lang="en-US" sz="1600" dirty="0" smtClean="0"/>
              <a:t> 2</a:t>
            </a:r>
            <a:r>
              <a:rPr lang="en-US" sz="1600" dirty="0"/>
              <a:t> – magnetic lenses, </a:t>
            </a:r>
            <a:endParaRPr lang="en-US" sz="1600" dirty="0" smtClean="0"/>
          </a:p>
          <a:p>
            <a:r>
              <a:rPr lang="en-US" sz="1600" dirty="0" smtClean="0"/>
              <a:t>3</a:t>
            </a:r>
            <a:r>
              <a:rPr lang="en-US" sz="1600" dirty="0"/>
              <a:t> – accelerator, </a:t>
            </a:r>
            <a:r>
              <a:rPr lang="en-US" sz="1600" dirty="0" smtClean="0"/>
              <a:t> 4 </a:t>
            </a:r>
            <a:r>
              <a:rPr lang="en-US" sz="1600" dirty="0"/>
              <a:t>– cryogenic pump, </a:t>
            </a:r>
            <a:r>
              <a:rPr lang="en-US" sz="1600" dirty="0" smtClean="0"/>
              <a:t/>
            </a:r>
            <a:br>
              <a:rPr lang="en-US" sz="1600" dirty="0" smtClean="0"/>
            </a:br>
            <a:r>
              <a:rPr lang="en-US" sz="1600" dirty="0" smtClean="0"/>
              <a:t>5</a:t>
            </a:r>
            <a:r>
              <a:rPr lang="en-US" sz="1600" dirty="0"/>
              <a:t> – intermediate electrodes, </a:t>
            </a:r>
            <a:r>
              <a:rPr lang="en-US" sz="1600" dirty="0" smtClean="0"/>
              <a:t>6</a:t>
            </a:r>
            <a:r>
              <a:rPr lang="en-US" sz="1600" dirty="0"/>
              <a:t> – high-voltage electrode, </a:t>
            </a:r>
            <a:r>
              <a:rPr lang="en-US" sz="1600" dirty="0" smtClean="0"/>
              <a:t/>
            </a:r>
            <a:br>
              <a:rPr lang="en-US" sz="1600" dirty="0" smtClean="0"/>
            </a:br>
            <a:r>
              <a:rPr lang="en-US" sz="1600" dirty="0" smtClean="0"/>
              <a:t>7</a:t>
            </a:r>
            <a:r>
              <a:rPr lang="en-US" sz="1600" dirty="0"/>
              <a:t> –gas stripper, </a:t>
            </a:r>
            <a:r>
              <a:rPr lang="en-US" sz="1600" dirty="0" smtClean="0"/>
              <a:t>8</a:t>
            </a:r>
            <a:r>
              <a:rPr lang="en-US" sz="1600" dirty="0"/>
              <a:t> – insulator, </a:t>
            </a:r>
            <a:r>
              <a:rPr lang="en-US" sz="1600" dirty="0" smtClean="0"/>
              <a:t> 9</a:t>
            </a:r>
            <a:r>
              <a:rPr lang="en-US" sz="1600" dirty="0"/>
              <a:t> – high-voltage power supply, 10 – </a:t>
            </a:r>
            <a:r>
              <a:rPr lang="en-US" sz="1600" dirty="0" err="1"/>
              <a:t>turbomolecular</a:t>
            </a:r>
            <a:r>
              <a:rPr lang="en-US" sz="1600" dirty="0"/>
              <a:t> pumps. </a:t>
            </a:r>
          </a:p>
        </p:txBody>
      </p:sp>
      <p:pic>
        <p:nvPicPr>
          <p:cNvPr id="19" name="Изображение 1"/>
          <p:cNvPicPr>
            <a:picLocks noChangeAspect="1"/>
          </p:cNvPicPr>
          <p:nvPr/>
        </p:nvPicPr>
        <p:blipFill>
          <a:blip r:embed="rId3" cstate="print">
            <a:extLst>
              <a:ext uri="{28A0092B-C50C-407E-A947-70E740481C1C}">
                <a14:useLocalDpi xmlns:a14="http://schemas.microsoft.com/office/drawing/2010/main" val="0"/>
              </a:ext>
            </a:extLst>
          </a:blip>
          <a:srcRect l="44489" t="28076" r="36612" b="19452"/>
          <a:stretch>
            <a:fillRect/>
          </a:stretch>
        </p:blipFill>
        <p:spPr bwMode="auto">
          <a:xfrm>
            <a:off x="4394879" y="4435185"/>
            <a:ext cx="1531135" cy="242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Изображение 2"/>
          <p:cNvPicPr>
            <a:picLocks noChangeAspect="1"/>
          </p:cNvPicPr>
          <p:nvPr/>
        </p:nvPicPr>
        <p:blipFill>
          <a:blip r:embed="rId4" cstate="print">
            <a:extLst>
              <a:ext uri="{28A0092B-C50C-407E-A947-70E740481C1C}">
                <a14:useLocalDpi xmlns:a14="http://schemas.microsoft.com/office/drawing/2010/main" val="0"/>
              </a:ext>
            </a:extLst>
          </a:blip>
          <a:srcRect l="23225" t="39119" r="42912" b="18071"/>
          <a:stretch>
            <a:fillRect/>
          </a:stretch>
        </p:blipFill>
        <p:spPr bwMode="auto">
          <a:xfrm>
            <a:off x="2583824" y="5383924"/>
            <a:ext cx="1696755" cy="122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129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Гифка с Gifiu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7841" y="-1"/>
            <a:ext cx="3844159" cy="683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insulator_2"/>
          <p:cNvPicPr>
            <a:picLocks noChangeAspect="1" noChangeArrowheads="1"/>
          </p:cNvPicPr>
          <p:nvPr/>
        </p:nvPicPr>
        <p:blipFill>
          <a:blip r:embed="rId3" cstate="print">
            <a:extLst>
              <a:ext uri="{28A0092B-C50C-407E-A947-70E740481C1C}">
                <a14:useLocalDpi xmlns:a14="http://schemas.microsoft.com/office/drawing/2010/main" val="0"/>
              </a:ext>
            </a:extLst>
          </a:blip>
          <a:srcRect l="20767"/>
          <a:stretch>
            <a:fillRect/>
          </a:stretch>
        </p:blipFill>
        <p:spPr bwMode="auto">
          <a:xfrm>
            <a:off x="331161" y="1327888"/>
            <a:ext cx="2200715" cy="390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873695" y="1327888"/>
            <a:ext cx="4900691" cy="5078313"/>
          </a:xfrm>
          <a:prstGeom prst="rect">
            <a:avLst/>
          </a:prstGeom>
        </p:spPr>
        <p:txBody>
          <a:bodyPr wrap="square">
            <a:spAutoFit/>
          </a:bodyPr>
          <a:lstStyle/>
          <a:p>
            <a:r>
              <a:rPr lang="en-US" dirty="0"/>
              <a:t>For the compactness of the accelerator, the average electric field strength on the insulator was chosen to be 14 kV/cm, which is 1.5 times higher than the recommended one. </a:t>
            </a:r>
            <a:endParaRPr lang="en-US" dirty="0" smtClean="0"/>
          </a:p>
          <a:p>
            <a:endParaRPr lang="en-US" dirty="0"/>
          </a:p>
          <a:p>
            <a:r>
              <a:rPr lang="en-US" dirty="0" smtClean="0"/>
              <a:t>This </a:t>
            </a:r>
            <a:r>
              <a:rPr lang="en-US" dirty="0"/>
              <a:t>led to breakdowns along the surface of smooth ceramic insulators with a height of 73 mm, from which the feedthrough insulator was assembled. </a:t>
            </a:r>
            <a:endParaRPr lang="en-US" dirty="0" smtClean="0"/>
          </a:p>
          <a:p>
            <a:r>
              <a:rPr lang="en-US" dirty="0" smtClean="0"/>
              <a:t>Such </a:t>
            </a:r>
            <a:r>
              <a:rPr lang="en-US" dirty="0"/>
              <a:t>breakdowns occurred approximately once every 10–20 min; they did not lead to a decrease in the electric strength of the accelerator, but required 15 s to restore the parameters of the ion beam. </a:t>
            </a:r>
            <a:endParaRPr lang="en-US" dirty="0" smtClean="0"/>
          </a:p>
          <a:p>
            <a:endParaRPr lang="en-US" dirty="0"/>
          </a:p>
          <a:p>
            <a:r>
              <a:rPr lang="en-US" dirty="0" smtClean="0"/>
              <a:t>To </a:t>
            </a:r>
            <a:r>
              <a:rPr lang="en-US" dirty="0"/>
              <a:t>eliminate breakdowns along the vacuum surface of </a:t>
            </a:r>
            <a:r>
              <a:rPr lang="en-US" dirty="0" smtClean="0"/>
              <a:t>insulators, smooth </a:t>
            </a:r>
            <a:r>
              <a:rPr lang="en-US" dirty="0"/>
              <a:t>ceramic insulators were replaced with corrugated </a:t>
            </a:r>
            <a:r>
              <a:rPr lang="en-US" dirty="0" smtClean="0"/>
              <a:t>insulators.</a:t>
            </a:r>
            <a:endParaRPr lang="ru-RU" dirty="0">
              <a:latin typeface="URWPalladioL-Roma"/>
            </a:endParaRPr>
          </a:p>
        </p:txBody>
      </p:sp>
      <p:sp>
        <p:nvSpPr>
          <p:cNvPr id="6" name="Rectangle 4"/>
          <p:cNvSpPr txBox="1">
            <a:spLocks noChangeArrowheads="1"/>
          </p:cNvSpPr>
          <p:nvPr/>
        </p:nvSpPr>
        <p:spPr>
          <a:xfrm>
            <a:off x="331161" y="299316"/>
            <a:ext cx="7212639" cy="57991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smtClean="0">
                <a:solidFill>
                  <a:srgbClr val="FF0000"/>
                </a:solidFill>
              </a:rPr>
              <a:t>Advance # </a:t>
            </a:r>
            <a:r>
              <a:rPr lang="en-US" sz="2000" b="1" dirty="0">
                <a:solidFill>
                  <a:srgbClr val="FF0000"/>
                </a:solidFill>
              </a:rPr>
              <a:t>1: elimination of high-voltage breakdowns </a:t>
            </a:r>
            <a:r>
              <a:rPr lang="en-US" sz="2000" dirty="0" smtClean="0"/>
              <a:t> </a:t>
            </a:r>
            <a:endParaRPr lang="ru-RU" sz="2000" dirty="0"/>
          </a:p>
        </p:txBody>
      </p:sp>
    </p:spTree>
    <p:extLst>
      <p:ext uri="{BB962C8B-B14F-4D97-AF65-F5344CB8AC3E}">
        <p14:creationId xmlns:p14="http://schemas.microsoft.com/office/powerpoint/2010/main" val="3097428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6640" y="4352612"/>
            <a:ext cx="2418748" cy="259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a:xfrm>
            <a:off x="331161" y="299316"/>
            <a:ext cx="8707331" cy="166136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33513" indent="-1433513" algn="l">
              <a:spcBef>
                <a:spcPts val="0"/>
              </a:spcBef>
              <a:defRPr/>
            </a:pPr>
            <a:r>
              <a:rPr lang="en-US" sz="2000" b="1" dirty="0" smtClean="0">
                <a:solidFill>
                  <a:srgbClr val="FF0000"/>
                </a:solidFill>
              </a:rPr>
              <a:t>Advance # 2: </a:t>
            </a:r>
            <a:r>
              <a:rPr lang="en-GB" sz="2000" b="1" dirty="0">
                <a:solidFill>
                  <a:srgbClr val="FF0000"/>
                </a:solidFill>
              </a:rPr>
              <a:t>wire scanner OWS-30 (D-Pace, </a:t>
            </a:r>
            <a:r>
              <a:rPr lang="en-US" sz="2000" b="1" dirty="0">
                <a:solidFill>
                  <a:srgbClr val="FF0000"/>
                </a:solidFill>
              </a:rPr>
              <a:t>Canada</a:t>
            </a:r>
            <a:r>
              <a:rPr lang="en-GB" sz="2000" b="1" dirty="0">
                <a:solidFill>
                  <a:srgbClr val="FF0000"/>
                </a:solidFill>
              </a:rPr>
              <a:t>) is used to control the position and size of the ion beam at the entrance to the accelerator</a:t>
            </a:r>
            <a:endParaRPr lang="ru-RU" sz="2000" b="1" dirty="0">
              <a:solidFill>
                <a:srgbClr val="FF0000"/>
              </a:solidFill>
            </a:endParaRPr>
          </a:p>
        </p:txBody>
      </p:sp>
      <p:pic>
        <p:nvPicPr>
          <p:cNvPr id="4"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553" y="4081933"/>
            <a:ext cx="3075523" cy="255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2"/>
          <p:cNvPicPr>
            <a:picLocks noChangeAspect="1"/>
          </p:cNvPicPr>
          <p:nvPr/>
        </p:nvPicPr>
        <p:blipFill>
          <a:blip r:embed="rId4">
            <a:extLst>
              <a:ext uri="{28A0092B-C50C-407E-A947-70E740481C1C}">
                <a14:useLocalDpi xmlns:a14="http://schemas.microsoft.com/office/drawing/2010/main" val="0"/>
              </a:ext>
            </a:extLst>
          </a:blip>
          <a:srcRect l="20863" t="13829" r="53149" b="21300"/>
          <a:stretch>
            <a:fillRect/>
          </a:stretch>
        </p:blipFill>
        <p:spPr bwMode="auto">
          <a:xfrm>
            <a:off x="8718336" y="0"/>
            <a:ext cx="3423589" cy="595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3"/>
          <p:cNvSpPr>
            <a:spLocks noChangeArrowheads="1"/>
          </p:cNvSpPr>
          <p:nvPr/>
        </p:nvSpPr>
        <p:spPr bwMode="auto">
          <a:xfrm>
            <a:off x="5627841" y="6550025"/>
            <a:ext cx="3600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400" dirty="0">
                <a:solidFill>
                  <a:srgbClr val="000099"/>
                </a:solidFill>
              </a:rPr>
              <a:t>The phase portrait of the ion beam</a:t>
            </a:r>
            <a:endParaRPr lang="ru-RU" altLang="ru-RU" sz="1400" dirty="0">
              <a:solidFill>
                <a:srgbClr val="000099"/>
              </a:solidFill>
            </a:endParaRPr>
          </a:p>
        </p:txBody>
      </p:sp>
      <p:sp>
        <p:nvSpPr>
          <p:cNvPr id="8" name="Прямоугольник 5"/>
          <p:cNvSpPr>
            <a:spLocks noChangeArrowheads="1"/>
          </p:cNvSpPr>
          <p:nvPr/>
        </p:nvSpPr>
        <p:spPr bwMode="auto">
          <a:xfrm>
            <a:off x="9405075" y="5866118"/>
            <a:ext cx="2736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ru-RU" sz="1200" dirty="0">
                <a:solidFill>
                  <a:srgbClr val="000099"/>
                </a:solidFill>
              </a:rPr>
              <a:t>The </a:t>
            </a:r>
            <a:r>
              <a:rPr lang="en-US" altLang="ru-RU" sz="1200" dirty="0" smtClean="0">
                <a:solidFill>
                  <a:srgbClr val="000099"/>
                </a:solidFill>
              </a:rPr>
              <a:t>dependences (</a:t>
            </a:r>
            <a:r>
              <a:rPr lang="en-US" altLang="ru-RU" sz="1200" dirty="0">
                <a:solidFill>
                  <a:srgbClr val="000099"/>
                </a:solidFill>
              </a:rPr>
              <a:t>a) of the current </a:t>
            </a:r>
            <a:r>
              <a:rPr lang="en-US" altLang="ru-RU" sz="1200" i="1" dirty="0">
                <a:solidFill>
                  <a:srgbClr val="000099"/>
                </a:solidFill>
              </a:rPr>
              <a:t>I</a:t>
            </a:r>
            <a:r>
              <a:rPr lang="en-US" altLang="ru-RU" sz="1200" dirty="0">
                <a:solidFill>
                  <a:srgbClr val="000099"/>
                </a:solidFill>
              </a:rPr>
              <a:t>, </a:t>
            </a:r>
            <a:br>
              <a:rPr lang="en-US" altLang="ru-RU" sz="1200" dirty="0">
                <a:solidFill>
                  <a:srgbClr val="000099"/>
                </a:solidFill>
              </a:rPr>
            </a:br>
            <a:r>
              <a:rPr lang="en-US" altLang="ru-RU" sz="1200" dirty="0">
                <a:solidFill>
                  <a:srgbClr val="000099"/>
                </a:solidFill>
              </a:rPr>
              <a:t>(b) the cross sectional area </a:t>
            </a:r>
            <a:r>
              <a:rPr lang="en-US" altLang="ru-RU" sz="1200" i="1" dirty="0">
                <a:solidFill>
                  <a:srgbClr val="000099"/>
                </a:solidFill>
              </a:rPr>
              <a:t>S</a:t>
            </a:r>
            <a:r>
              <a:rPr lang="en-US" altLang="ru-RU" sz="1200" dirty="0">
                <a:solidFill>
                  <a:srgbClr val="000099"/>
                </a:solidFill>
              </a:rPr>
              <a:t>, (c) the current density </a:t>
            </a:r>
            <a:r>
              <a:rPr lang="en-US" altLang="ru-RU" sz="1200" i="1" dirty="0">
                <a:solidFill>
                  <a:srgbClr val="000099"/>
                </a:solidFill>
              </a:rPr>
              <a:t>j</a:t>
            </a:r>
            <a:r>
              <a:rPr lang="en-US" altLang="ru-RU" sz="1200" dirty="0">
                <a:solidFill>
                  <a:srgbClr val="000099"/>
                </a:solidFill>
              </a:rPr>
              <a:t> </a:t>
            </a:r>
            <a:r>
              <a:rPr lang="en-US" altLang="ru-RU" sz="1200" dirty="0" smtClean="0">
                <a:solidFill>
                  <a:srgbClr val="000099"/>
                </a:solidFill>
              </a:rPr>
              <a:t>of </a:t>
            </a:r>
            <a:r>
              <a:rPr lang="en-US" altLang="ru-RU" sz="1200" dirty="0">
                <a:solidFill>
                  <a:srgbClr val="000099"/>
                </a:solidFill>
              </a:rPr>
              <a:t>the ion beam </a:t>
            </a:r>
            <a:br>
              <a:rPr lang="en-US" altLang="ru-RU" sz="1200" dirty="0">
                <a:solidFill>
                  <a:srgbClr val="000099"/>
                </a:solidFill>
              </a:rPr>
            </a:br>
            <a:r>
              <a:rPr lang="en-US" altLang="ru-RU" sz="1200" dirty="0">
                <a:solidFill>
                  <a:srgbClr val="000099"/>
                </a:solidFill>
              </a:rPr>
              <a:t>on the residual gas pressure </a:t>
            </a:r>
            <a:r>
              <a:rPr lang="en-US" altLang="ru-RU" sz="1200" i="1" dirty="0">
                <a:solidFill>
                  <a:srgbClr val="000099"/>
                </a:solidFill>
              </a:rPr>
              <a:t>P</a:t>
            </a:r>
            <a:endParaRPr lang="ru-RU" altLang="ru-RU" sz="1200" i="1" dirty="0">
              <a:solidFill>
                <a:srgbClr val="000099"/>
              </a:solidFill>
            </a:endParaRPr>
          </a:p>
        </p:txBody>
      </p:sp>
      <p:pic>
        <p:nvPicPr>
          <p:cNvPr id="9"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5188" y="4492869"/>
            <a:ext cx="2609493" cy="236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91" y="1007992"/>
            <a:ext cx="5178945" cy="343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5"/>
          <p:cNvSpPr>
            <a:spLocks noChangeArrowheads="1"/>
          </p:cNvSpPr>
          <p:nvPr/>
        </p:nvSpPr>
        <p:spPr bwMode="auto">
          <a:xfrm>
            <a:off x="5259096" y="1292460"/>
            <a:ext cx="23574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arenBoth"/>
            </a:pPr>
            <a:r>
              <a:rPr lang="en-US" altLang="ru-RU" sz="1200" dirty="0">
                <a:solidFill>
                  <a:srgbClr val="000099"/>
                </a:solidFill>
              </a:rPr>
              <a:t>source of negative hydrogen ions, </a:t>
            </a:r>
          </a:p>
          <a:p>
            <a:pPr>
              <a:spcBef>
                <a:spcPct val="0"/>
              </a:spcBef>
              <a:buFontTx/>
              <a:buAutoNum type="arabicParenBoth"/>
            </a:pPr>
            <a:r>
              <a:rPr lang="en-US" altLang="ru-RU" sz="1200" dirty="0">
                <a:solidFill>
                  <a:srgbClr val="000099"/>
                </a:solidFill>
              </a:rPr>
              <a:t>cone diaphragm, </a:t>
            </a:r>
          </a:p>
          <a:p>
            <a:pPr>
              <a:spcBef>
                <a:spcPct val="0"/>
              </a:spcBef>
              <a:buFontTx/>
              <a:buAutoNum type="arabicParenBoth"/>
            </a:pPr>
            <a:r>
              <a:rPr lang="en-US" altLang="ru-RU" sz="1200" dirty="0">
                <a:solidFill>
                  <a:srgbClr val="000099"/>
                </a:solidFill>
              </a:rPr>
              <a:t>vacuum lamp, </a:t>
            </a:r>
          </a:p>
          <a:p>
            <a:pPr>
              <a:spcBef>
                <a:spcPct val="0"/>
              </a:spcBef>
              <a:buFontTx/>
              <a:buAutoNum type="arabicParenBoth"/>
            </a:pPr>
            <a:r>
              <a:rPr lang="en-US" altLang="ru-RU" sz="1200" dirty="0" err="1">
                <a:solidFill>
                  <a:srgbClr val="000099"/>
                </a:solidFill>
              </a:rPr>
              <a:t>turbomolecular</a:t>
            </a:r>
            <a:r>
              <a:rPr lang="en-US" altLang="ru-RU" sz="1200" dirty="0">
                <a:solidFill>
                  <a:srgbClr val="000099"/>
                </a:solidFill>
              </a:rPr>
              <a:t> pumps, </a:t>
            </a:r>
          </a:p>
          <a:p>
            <a:pPr>
              <a:spcBef>
                <a:spcPct val="0"/>
              </a:spcBef>
              <a:buFontTx/>
              <a:buAutoNum type="arabicParenBoth"/>
            </a:pPr>
            <a:r>
              <a:rPr lang="en-US" altLang="ru-RU" sz="1200" dirty="0">
                <a:solidFill>
                  <a:srgbClr val="000099"/>
                </a:solidFill>
              </a:rPr>
              <a:t>magnetic lenses, </a:t>
            </a:r>
          </a:p>
          <a:p>
            <a:pPr>
              <a:spcBef>
                <a:spcPct val="0"/>
              </a:spcBef>
              <a:buFontTx/>
              <a:buAutoNum type="arabicParenBoth"/>
            </a:pPr>
            <a:r>
              <a:rPr lang="en-US" altLang="ru-RU" sz="1200" dirty="0">
                <a:solidFill>
                  <a:srgbClr val="000099"/>
                </a:solidFill>
              </a:rPr>
              <a:t>movable diaphragm, </a:t>
            </a:r>
          </a:p>
          <a:p>
            <a:pPr>
              <a:spcBef>
                <a:spcPct val="0"/>
              </a:spcBef>
              <a:buFontTx/>
              <a:buAutoNum type="arabicParenBoth"/>
            </a:pPr>
            <a:r>
              <a:rPr lang="en-US" altLang="ru-RU" sz="1200" dirty="0">
                <a:solidFill>
                  <a:srgbClr val="000099"/>
                </a:solidFill>
              </a:rPr>
              <a:t>OWS-30 wire scanner, </a:t>
            </a:r>
          </a:p>
          <a:p>
            <a:pPr>
              <a:spcBef>
                <a:spcPct val="0"/>
              </a:spcBef>
              <a:buFontTx/>
              <a:buAutoNum type="arabicParenBoth"/>
            </a:pPr>
            <a:r>
              <a:rPr lang="en-US" altLang="ru-RU" sz="1200" dirty="0">
                <a:solidFill>
                  <a:srgbClr val="000099"/>
                </a:solidFill>
              </a:rPr>
              <a:t>cooled diaphragm, </a:t>
            </a:r>
          </a:p>
          <a:p>
            <a:pPr>
              <a:spcBef>
                <a:spcPct val="0"/>
              </a:spcBef>
              <a:buFontTx/>
              <a:buAutoNum type="arabicParenBoth"/>
            </a:pPr>
            <a:r>
              <a:rPr lang="en-US" altLang="ru-RU" sz="1200" dirty="0">
                <a:solidFill>
                  <a:srgbClr val="000099"/>
                </a:solidFill>
              </a:rPr>
              <a:t>first electrode of the accelerator, </a:t>
            </a:r>
          </a:p>
          <a:p>
            <a:pPr>
              <a:spcBef>
                <a:spcPct val="0"/>
              </a:spcBef>
              <a:buFontTx/>
              <a:buAutoNum type="arabicParenBoth"/>
            </a:pPr>
            <a:r>
              <a:rPr lang="en-US" altLang="ru-RU" sz="1200" dirty="0">
                <a:solidFill>
                  <a:srgbClr val="000099"/>
                </a:solidFill>
              </a:rPr>
              <a:t>vacuum tank of the accelerator, </a:t>
            </a:r>
          </a:p>
          <a:p>
            <a:pPr>
              <a:spcBef>
                <a:spcPct val="0"/>
              </a:spcBef>
              <a:buFontTx/>
              <a:buAutoNum type="arabicParenBoth"/>
            </a:pPr>
            <a:r>
              <a:rPr lang="en-US" altLang="ru-RU" sz="1200" dirty="0">
                <a:solidFill>
                  <a:srgbClr val="000099"/>
                </a:solidFill>
              </a:rPr>
              <a:t> metal rings, </a:t>
            </a:r>
          </a:p>
          <a:p>
            <a:pPr>
              <a:spcBef>
                <a:spcPct val="0"/>
              </a:spcBef>
              <a:buFontTx/>
              <a:buAutoNum type="arabicParenBoth"/>
            </a:pPr>
            <a:r>
              <a:rPr lang="en-US" altLang="ru-RU" sz="1200" dirty="0">
                <a:solidFill>
                  <a:srgbClr val="000099"/>
                </a:solidFill>
              </a:rPr>
              <a:t> leak valve. </a:t>
            </a:r>
            <a:endParaRPr lang="ru-RU" altLang="ru-RU" sz="1200" dirty="0">
              <a:solidFill>
                <a:srgbClr val="000099"/>
              </a:solidFill>
            </a:endParaRPr>
          </a:p>
        </p:txBody>
      </p:sp>
    </p:spTree>
    <p:extLst>
      <p:ext uri="{BB962C8B-B14F-4D97-AF65-F5344CB8AC3E}">
        <p14:creationId xmlns:p14="http://schemas.microsoft.com/office/powerpoint/2010/main" val="816924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166136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33513" indent="-1433513" algn="l">
              <a:spcBef>
                <a:spcPts val="0"/>
              </a:spcBef>
              <a:defRPr/>
            </a:pPr>
            <a:r>
              <a:rPr lang="en-US" sz="2000" b="1" dirty="0" smtClean="0">
                <a:solidFill>
                  <a:srgbClr val="FF0000"/>
                </a:solidFill>
              </a:rPr>
              <a:t>Advance # 3: </a:t>
            </a:r>
            <a:r>
              <a:rPr lang="en-US" sz="2000" b="1" dirty="0">
                <a:solidFill>
                  <a:srgbClr val="FF0000"/>
                </a:solidFill>
              </a:rPr>
              <a:t>The position and size of the ion beam in the accelerator are controlled by two pairs of video cameras overseeing the input and output diaphragms of the external </a:t>
            </a:r>
            <a:r>
              <a:rPr lang="en-US" sz="2000" b="1" dirty="0" smtClean="0">
                <a:solidFill>
                  <a:srgbClr val="FF0000"/>
                </a:solidFill>
              </a:rPr>
              <a:t>accelerating </a:t>
            </a:r>
            <a:r>
              <a:rPr lang="en-US" sz="2000" b="1" dirty="0">
                <a:solidFill>
                  <a:srgbClr val="FF0000"/>
                </a:solidFill>
              </a:rPr>
              <a:t>electrode</a:t>
            </a:r>
            <a:endParaRPr lang="ru-RU" sz="2000" b="1" dirty="0">
              <a:solidFill>
                <a:srgbClr val="FF00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0677"/>
            <a:ext cx="6385781" cy="3597323"/>
          </a:xfrm>
          <a:prstGeom prst="rect">
            <a:avLst/>
          </a:prstGeom>
        </p:spPr>
      </p:pic>
      <p:pic>
        <p:nvPicPr>
          <p:cNvPr id="4" name="Picture 9" descr="1756867"/>
          <p:cNvPicPr>
            <a:picLocks noChangeAspect="1" noChangeArrowheads="1"/>
          </p:cNvPicPr>
          <p:nvPr/>
        </p:nvPicPr>
        <p:blipFill>
          <a:blip r:embed="rId3">
            <a:extLst>
              <a:ext uri="{28A0092B-C50C-407E-A947-70E740481C1C}">
                <a14:useLocalDpi xmlns:a14="http://schemas.microsoft.com/office/drawing/2010/main" val="0"/>
              </a:ext>
            </a:extLst>
          </a:blip>
          <a:srcRect t="24973" b="30045"/>
          <a:stretch>
            <a:fillRect/>
          </a:stretch>
        </p:blipFill>
        <p:spPr bwMode="auto">
          <a:xfrm>
            <a:off x="9190710" y="63200"/>
            <a:ext cx="23733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Пучок"/>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1788" y="3287713"/>
            <a:ext cx="5510212"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167053" y="1795308"/>
            <a:ext cx="11658601" cy="1323439"/>
          </a:xfrm>
          <a:prstGeom prst="rect">
            <a:avLst/>
          </a:prstGeom>
        </p:spPr>
        <p:txBody>
          <a:bodyPr wrap="square">
            <a:spAutoFit/>
          </a:bodyPr>
          <a:lstStyle/>
          <a:p>
            <a:r>
              <a:rPr lang="en-US" sz="2000" dirty="0">
                <a:solidFill>
                  <a:srgbClr val="3333CC"/>
                </a:solidFill>
              </a:rPr>
              <a:t>The </a:t>
            </a:r>
            <a:r>
              <a:rPr lang="en-US" sz="2000" dirty="0" smtClean="0">
                <a:solidFill>
                  <a:srgbClr val="3333CC"/>
                </a:solidFill>
              </a:rPr>
              <a:t>presence </a:t>
            </a:r>
            <a:r>
              <a:rPr lang="en-US" sz="2000" dirty="0">
                <a:solidFill>
                  <a:srgbClr val="3333CC"/>
                </a:solidFill>
              </a:rPr>
              <a:t>of a gas stripper in a tandem accelerator is often considered a disadvantage. We managed to </a:t>
            </a:r>
            <a:r>
              <a:rPr lang="en-US" sz="2000" dirty="0" smtClean="0">
                <a:solidFill>
                  <a:srgbClr val="3333CC"/>
                </a:solidFill>
              </a:rPr>
              <a:t>neutralize </a:t>
            </a:r>
            <a:r>
              <a:rPr lang="en-US" sz="2000" dirty="0">
                <a:solidFill>
                  <a:srgbClr val="3333CC"/>
                </a:solidFill>
              </a:rPr>
              <a:t>the disadvantages and turn the use of a gas stripper into an advantage. The additional gas flow makes it </a:t>
            </a:r>
            <a:r>
              <a:rPr lang="en-US" sz="2000" dirty="0" smtClean="0">
                <a:solidFill>
                  <a:srgbClr val="3333CC"/>
                </a:solidFill>
              </a:rPr>
              <a:t>possible </a:t>
            </a:r>
            <a:r>
              <a:rPr lang="en-US" sz="2000" dirty="0">
                <a:solidFill>
                  <a:srgbClr val="3333CC"/>
                </a:solidFill>
              </a:rPr>
              <a:t>to visualize the beam for diagnostics of its position and size and improves the high-voltage strength of the accelerating gaps.</a:t>
            </a:r>
            <a:endParaRPr lang="en-US" sz="2000" dirty="0" smtClean="0">
              <a:solidFill>
                <a:srgbClr val="3333CC"/>
              </a:solidFill>
            </a:endParaRPr>
          </a:p>
        </p:txBody>
      </p:sp>
    </p:spTree>
    <p:extLst>
      <p:ext uri="{BB962C8B-B14F-4D97-AF65-F5344CB8AC3E}">
        <p14:creationId xmlns:p14="http://schemas.microsoft.com/office/powerpoint/2010/main" val="1140356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1705330"/>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344613" indent="-1344613" algn="l">
              <a:spcBef>
                <a:spcPts val="0"/>
              </a:spcBef>
              <a:defRPr/>
            </a:pPr>
            <a:r>
              <a:rPr lang="en-US" sz="2000" b="1" dirty="0" smtClean="0">
                <a:solidFill>
                  <a:srgbClr val="FF0000"/>
                </a:solidFill>
              </a:rPr>
              <a:t>Advance # 4</a:t>
            </a:r>
            <a:r>
              <a:rPr lang="en-US" sz="2000" b="1" dirty="0">
                <a:solidFill>
                  <a:srgbClr val="FF0000"/>
                </a:solidFill>
              </a:rPr>
              <a:t>: The position and size of the ion beam inside the gas stripper is monitored with </a:t>
            </a:r>
            <a:r>
              <a:rPr lang="en-US" sz="2000" b="1" dirty="0" err="1" smtClean="0">
                <a:solidFill>
                  <a:srgbClr val="FF0000"/>
                </a:solidFill>
              </a:rPr>
              <a:t>Celestron</a:t>
            </a:r>
            <a:r>
              <a:rPr lang="en-US" sz="2000" b="1" dirty="0" smtClean="0">
                <a:solidFill>
                  <a:srgbClr val="FF0000"/>
                </a:solidFill>
              </a:rPr>
              <a:t> </a:t>
            </a:r>
            <a:r>
              <a:rPr lang="en-US" sz="2000" b="1" dirty="0" err="1">
                <a:solidFill>
                  <a:srgbClr val="FF0000"/>
                </a:solidFill>
              </a:rPr>
              <a:t>Ultima</a:t>
            </a:r>
            <a:r>
              <a:rPr lang="en-US" sz="2000" b="1" dirty="0">
                <a:solidFill>
                  <a:srgbClr val="FF0000"/>
                </a:solidFill>
              </a:rPr>
              <a:t> </a:t>
            </a:r>
            <a:r>
              <a:rPr lang="en-US" sz="2000" b="1" dirty="0" smtClean="0">
                <a:solidFill>
                  <a:srgbClr val="FF0000"/>
                </a:solidFill>
              </a:rPr>
              <a:t>80-45 telescope </a:t>
            </a:r>
            <a:r>
              <a:rPr lang="en-US" sz="2000" b="1" dirty="0">
                <a:solidFill>
                  <a:srgbClr val="FF0000"/>
                </a:solidFill>
              </a:rPr>
              <a:t>looking axially through a </a:t>
            </a:r>
            <a:r>
              <a:rPr lang="en-US" sz="2000" b="1" dirty="0" smtClean="0">
                <a:solidFill>
                  <a:srgbClr val="FF0000"/>
                </a:solidFill>
              </a:rPr>
              <a:t>cooled mirror</a:t>
            </a:r>
            <a:r>
              <a:rPr lang="en-US" sz="2000" b="1" dirty="0">
                <a:solidFill>
                  <a:srgbClr val="FF0000"/>
                </a:solidFill>
              </a:rPr>
              <a:t>.</a:t>
            </a:r>
            <a:endParaRPr lang="ru-RU" sz="2000" dirty="0"/>
          </a:p>
        </p:txBody>
      </p:sp>
      <p:pic>
        <p:nvPicPr>
          <p:cNvPr id="3" name="Рисунок 2" descr="\\192.168.1.222\bnct-temp\Саша\Охлаждаемое зеркало.JPG"/>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216768" y="4831739"/>
            <a:ext cx="2230315" cy="2026261"/>
          </a:xfrm>
          <a:prstGeom prst="rect">
            <a:avLst/>
          </a:prstGeom>
          <a:noFill/>
          <a:ln>
            <a:noFill/>
          </a:ln>
        </p:spPr>
      </p:pic>
      <p:pic>
        <p:nvPicPr>
          <p:cNvPr id="4" name="Рисунок 3" descr="E:\ФОТО БНЗТ\Все фото 2021\до сентября 2021\DSC04079.JPG"/>
          <p:cNvPicPr/>
          <p:nvPr/>
        </p:nvPicPr>
        <p:blipFill rotWithShape="1">
          <a:blip r:embed="rId5" cstate="hqprint">
            <a:extLst>
              <a:ext uri="{28A0092B-C50C-407E-A947-70E740481C1C}">
                <a14:useLocalDpi xmlns:a14="http://schemas.microsoft.com/office/drawing/2010/main"/>
              </a:ext>
            </a:extLst>
          </a:blip>
          <a:srcRect/>
          <a:stretch/>
        </p:blipFill>
        <p:spPr bwMode="auto">
          <a:xfrm rot="16200000">
            <a:off x="6705352" y="1371351"/>
            <a:ext cx="6369523" cy="4603774"/>
          </a:xfrm>
          <a:prstGeom prst="rect">
            <a:avLst/>
          </a:prstGeom>
          <a:noFill/>
          <a:ln>
            <a:noFill/>
          </a:ln>
          <a:extLst>
            <a:ext uri="{53640926-AAD7-44D8-BBD7-CCE9431645EC}">
              <a14:shadowObscured xmlns:a14="http://schemas.microsoft.com/office/drawing/2010/main"/>
            </a:ext>
          </a:extLst>
        </p:spPr>
      </p:pic>
      <p:pic>
        <p:nvPicPr>
          <p:cNvPr id="5" name="Рисунок 4" descr="C:\Users\BINP-user\Desktop\пучок в перезарядной мишени 2021.png"/>
          <p:cNvPicPr/>
          <p:nvPr/>
        </p:nvPicPr>
        <p:blipFill>
          <a:blip r:embed="rId6" cstate="hqprint">
            <a:extLst>
              <a:ext uri="{28A0092B-C50C-407E-A947-70E740481C1C}">
                <a14:useLocalDpi xmlns:a14="http://schemas.microsoft.com/office/drawing/2010/main"/>
              </a:ext>
            </a:extLst>
          </a:blip>
          <a:srcRect/>
          <a:stretch>
            <a:fillRect/>
          </a:stretch>
        </p:blipFill>
        <p:spPr bwMode="auto">
          <a:xfrm>
            <a:off x="0" y="1475692"/>
            <a:ext cx="2708031" cy="2657474"/>
          </a:xfrm>
          <a:prstGeom prst="rect">
            <a:avLst/>
          </a:prstGeom>
          <a:noFill/>
          <a:ln>
            <a:noFill/>
          </a:ln>
        </p:spPr>
      </p:pic>
      <p:pic>
        <p:nvPicPr>
          <p:cNvPr id="8" name="cam 215_20210302-124020--20210302-12404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63716" y="1475692"/>
            <a:ext cx="4724399" cy="2657474"/>
          </a:xfrm>
          <a:prstGeom prst="rect">
            <a:avLst/>
          </a:prstGeom>
        </p:spPr>
      </p:pic>
    </p:spTree>
    <p:extLst>
      <p:ext uri="{BB962C8B-B14F-4D97-AF65-F5344CB8AC3E}">
        <p14:creationId xmlns:p14="http://schemas.microsoft.com/office/powerpoint/2010/main" val="1828831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1705330"/>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344613" indent="-1344613" algn="l">
              <a:spcBef>
                <a:spcPts val="0"/>
              </a:spcBef>
              <a:defRPr/>
            </a:pPr>
            <a:r>
              <a:rPr lang="en-US" sz="2000" b="1" dirty="0" smtClean="0">
                <a:solidFill>
                  <a:srgbClr val="FF0000"/>
                </a:solidFill>
              </a:rPr>
              <a:t>Advance # </a:t>
            </a:r>
            <a:r>
              <a:rPr lang="en-US" sz="2000" b="1" dirty="0">
                <a:solidFill>
                  <a:srgbClr val="FF0000"/>
                </a:solidFill>
              </a:rPr>
              <a:t>5: The magnitude of the argon ion beam current </a:t>
            </a:r>
            <a:r>
              <a:rPr lang="en-US" sz="2000" b="1" dirty="0" smtClean="0">
                <a:solidFill>
                  <a:srgbClr val="FF0000"/>
                </a:solidFill>
              </a:rPr>
              <a:t>was measured </a:t>
            </a:r>
            <a:r>
              <a:rPr lang="en-US" sz="2000" b="1" dirty="0">
                <a:solidFill>
                  <a:srgbClr val="FF0000"/>
                </a:solidFill>
              </a:rPr>
              <a:t>by mass spectroscopy using a bending </a:t>
            </a:r>
            <a:r>
              <a:rPr lang="en-US" sz="2000" b="1" dirty="0" smtClean="0">
                <a:solidFill>
                  <a:srgbClr val="FF0000"/>
                </a:solidFill>
              </a:rPr>
              <a:t>magnet and </a:t>
            </a:r>
            <a:r>
              <a:rPr lang="en-US" sz="2000" b="1" dirty="0">
                <a:solidFill>
                  <a:srgbClr val="FF0000"/>
                </a:solidFill>
              </a:rPr>
              <a:t>a cooled diaphragm; it is 2000 times </a:t>
            </a:r>
            <a:r>
              <a:rPr lang="en-US" sz="2000" b="1" dirty="0" smtClean="0">
                <a:solidFill>
                  <a:srgbClr val="FF0000"/>
                </a:solidFill>
              </a:rPr>
              <a:t>smaller than </a:t>
            </a:r>
            <a:r>
              <a:rPr lang="en-US" sz="2000" b="1" dirty="0">
                <a:solidFill>
                  <a:srgbClr val="FF0000"/>
                </a:solidFill>
              </a:rPr>
              <a:t>the proton beam current.</a:t>
            </a:r>
            <a:endParaRPr lang="ru-RU" sz="2000" dirty="0"/>
          </a:p>
        </p:txBody>
      </p:sp>
      <p:sp>
        <p:nvSpPr>
          <p:cNvPr id="8" name="Прямоугольник 7"/>
          <p:cNvSpPr/>
          <p:nvPr/>
        </p:nvSpPr>
        <p:spPr>
          <a:xfrm>
            <a:off x="167053" y="1795308"/>
            <a:ext cx="11772901" cy="1938992"/>
          </a:xfrm>
          <a:prstGeom prst="rect">
            <a:avLst/>
          </a:prstGeom>
        </p:spPr>
        <p:txBody>
          <a:bodyPr wrap="square">
            <a:spAutoFit/>
          </a:bodyPr>
          <a:lstStyle/>
          <a:p>
            <a:r>
              <a:rPr lang="en-US" sz="2000" dirty="0">
                <a:solidFill>
                  <a:srgbClr val="3333CC"/>
                </a:solidFill>
              </a:rPr>
              <a:t>The reliability of </a:t>
            </a:r>
            <a:r>
              <a:rPr lang="en-US" sz="2000" dirty="0" smtClean="0">
                <a:solidFill>
                  <a:srgbClr val="3333CC"/>
                </a:solidFill>
              </a:rPr>
              <a:t>the measurement </a:t>
            </a:r>
            <a:r>
              <a:rPr lang="en-US" sz="2000" dirty="0">
                <a:solidFill>
                  <a:srgbClr val="3333CC"/>
                </a:solidFill>
              </a:rPr>
              <a:t>is provided by visualization of an </a:t>
            </a:r>
            <a:r>
              <a:rPr lang="en-US" sz="2000" dirty="0" smtClean="0">
                <a:solidFill>
                  <a:srgbClr val="3333CC"/>
                </a:solidFill>
              </a:rPr>
              <a:t>argon ion </a:t>
            </a:r>
            <a:r>
              <a:rPr lang="en-US" sz="2000" dirty="0">
                <a:solidFill>
                  <a:srgbClr val="3333CC"/>
                </a:solidFill>
              </a:rPr>
              <a:t>beam on the surface of a lithium target, as </a:t>
            </a:r>
            <a:r>
              <a:rPr lang="en-US" sz="2000" dirty="0" smtClean="0">
                <a:solidFill>
                  <a:srgbClr val="3333CC"/>
                </a:solidFill>
              </a:rPr>
              <a:t>confirmed by </a:t>
            </a:r>
            <a:r>
              <a:rPr lang="en-US" sz="2000" dirty="0">
                <a:solidFill>
                  <a:srgbClr val="3333CC"/>
                </a:solidFill>
              </a:rPr>
              <a:t>an experiment with increased gas </a:t>
            </a:r>
            <a:r>
              <a:rPr lang="en-US" sz="2000" dirty="0" smtClean="0">
                <a:solidFill>
                  <a:srgbClr val="3333CC"/>
                </a:solidFill>
              </a:rPr>
              <a:t>injection and </a:t>
            </a:r>
            <a:r>
              <a:rPr lang="en-US" sz="2000" dirty="0">
                <a:solidFill>
                  <a:srgbClr val="3333CC"/>
                </a:solidFill>
              </a:rPr>
              <a:t>an estimate of the possible </a:t>
            </a:r>
            <a:r>
              <a:rPr lang="en-US" sz="2000" dirty="0" smtClean="0">
                <a:solidFill>
                  <a:srgbClr val="3333CC"/>
                </a:solidFill>
              </a:rPr>
              <a:t>contribution </a:t>
            </a:r>
            <a:r>
              <a:rPr lang="en-US" sz="2000" dirty="0">
                <a:solidFill>
                  <a:srgbClr val="3333CC"/>
                </a:solidFill>
              </a:rPr>
              <a:t>of </a:t>
            </a:r>
            <a:r>
              <a:rPr lang="en-US" sz="2000" dirty="0" smtClean="0">
                <a:solidFill>
                  <a:srgbClr val="3333CC"/>
                </a:solidFill>
              </a:rPr>
              <a:t>the proton </a:t>
            </a:r>
            <a:r>
              <a:rPr lang="en-US" sz="2000" dirty="0">
                <a:solidFill>
                  <a:srgbClr val="3333CC"/>
                </a:solidFill>
              </a:rPr>
              <a:t>beam. </a:t>
            </a:r>
            <a:endParaRPr lang="en-US" sz="2000" dirty="0" smtClean="0">
              <a:solidFill>
                <a:srgbClr val="3333CC"/>
              </a:solidFill>
            </a:endParaRPr>
          </a:p>
          <a:p>
            <a:r>
              <a:rPr lang="en-US" sz="2000" dirty="0" smtClean="0">
                <a:solidFill>
                  <a:srgbClr val="3333CC"/>
                </a:solidFill>
              </a:rPr>
              <a:t>Such </a:t>
            </a:r>
            <a:r>
              <a:rPr lang="en-US" sz="2000" dirty="0">
                <a:solidFill>
                  <a:srgbClr val="3333CC"/>
                </a:solidFill>
              </a:rPr>
              <a:t>a small value of the current of </a:t>
            </a:r>
            <a:r>
              <a:rPr lang="en-US" sz="2000" dirty="0" smtClean="0">
                <a:solidFill>
                  <a:srgbClr val="3333CC"/>
                </a:solidFill>
              </a:rPr>
              <a:t>the argon </a:t>
            </a:r>
            <a:r>
              <a:rPr lang="en-US" sz="2000" dirty="0">
                <a:solidFill>
                  <a:srgbClr val="3333CC"/>
                </a:solidFill>
              </a:rPr>
              <a:t>ion beam poses no danger either as an </a:t>
            </a:r>
            <a:r>
              <a:rPr lang="en-US" sz="2000" dirty="0" smtClean="0">
                <a:solidFill>
                  <a:srgbClr val="3333CC"/>
                </a:solidFill>
              </a:rPr>
              <a:t>additional heating </a:t>
            </a:r>
            <a:r>
              <a:rPr lang="en-US" sz="2000" dirty="0">
                <a:solidFill>
                  <a:srgbClr val="3333CC"/>
                </a:solidFill>
              </a:rPr>
              <a:t>of the lithium target or as an additional load </a:t>
            </a:r>
            <a:r>
              <a:rPr lang="en-US" sz="2000" dirty="0" smtClean="0">
                <a:solidFill>
                  <a:srgbClr val="3333CC"/>
                </a:solidFill>
              </a:rPr>
              <a:t>of a </a:t>
            </a:r>
            <a:r>
              <a:rPr lang="en-US" sz="2000" dirty="0">
                <a:solidFill>
                  <a:srgbClr val="3333CC"/>
                </a:solidFill>
              </a:rPr>
              <a:t>high-voltage power supply and therefore does </a:t>
            </a:r>
            <a:r>
              <a:rPr lang="en-US" sz="2000" dirty="0" smtClean="0">
                <a:solidFill>
                  <a:srgbClr val="3333CC"/>
                </a:solidFill>
              </a:rPr>
              <a:t>not require </a:t>
            </a:r>
            <a:r>
              <a:rPr lang="en-US" sz="2000" dirty="0">
                <a:solidFill>
                  <a:srgbClr val="3333CC"/>
                </a:solidFill>
              </a:rPr>
              <a:t>the previously proposed suppression means</a:t>
            </a:r>
            <a:r>
              <a:rPr lang="en-US" sz="2000" dirty="0" smtClean="0">
                <a:solidFill>
                  <a:srgbClr val="3333CC"/>
                </a:solidFill>
              </a:rPr>
              <a:t>.</a:t>
            </a:r>
          </a:p>
        </p:txBody>
      </p:sp>
      <p:pic>
        <p:nvPicPr>
          <p:cNvPr id="9" name="Рисунок 8"/>
          <p:cNvPicPr/>
          <p:nvPr/>
        </p:nvPicPr>
        <p:blipFill rotWithShape="1">
          <a:blip r:embed="rId4" cstate="print">
            <a:extLst>
              <a:ext uri="{28A0092B-C50C-407E-A947-70E740481C1C}">
                <a14:useLocalDpi xmlns:a14="http://schemas.microsoft.com/office/drawing/2010/main" val="0"/>
              </a:ext>
            </a:extLst>
          </a:blip>
          <a:srcRect b="66635"/>
          <a:stretch/>
        </p:blipFill>
        <p:spPr bwMode="auto">
          <a:xfrm>
            <a:off x="167053" y="3677152"/>
            <a:ext cx="5653396" cy="3180848"/>
          </a:xfrm>
          <a:prstGeom prst="rect">
            <a:avLst/>
          </a:prstGeom>
          <a:noFill/>
        </p:spPr>
      </p:pic>
      <p:pic>
        <p:nvPicPr>
          <p:cNvPr id="7" name="0, 10, 20, 30 А ток">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98819" y="3677152"/>
            <a:ext cx="5036608" cy="2833092"/>
          </a:xfrm>
          <a:prstGeom prst="rect">
            <a:avLst/>
          </a:prstGeom>
        </p:spPr>
      </p:pic>
    </p:spTree>
    <p:extLst>
      <p:ext uri="{BB962C8B-B14F-4D97-AF65-F5344CB8AC3E}">
        <p14:creationId xmlns:p14="http://schemas.microsoft.com/office/powerpoint/2010/main" val="521498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331161" y="299316"/>
            <a:ext cx="7212639" cy="1705330"/>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344613" indent="-1344613" algn="l">
              <a:spcBef>
                <a:spcPts val="0"/>
              </a:spcBef>
              <a:defRPr/>
            </a:pPr>
            <a:r>
              <a:rPr lang="en-US" sz="2000" b="1" dirty="0" smtClean="0">
                <a:solidFill>
                  <a:srgbClr val="FF0000"/>
                </a:solidFill>
              </a:rPr>
              <a:t>Advance # 6: No </a:t>
            </a:r>
            <a:r>
              <a:rPr lang="en-US" sz="2000" b="1" dirty="0">
                <a:solidFill>
                  <a:srgbClr val="FF0000"/>
                </a:solidFill>
              </a:rPr>
              <a:t>appreciable influence of the spatial charge on the </a:t>
            </a:r>
            <a:r>
              <a:rPr lang="en-US" sz="2000" b="1" dirty="0" smtClean="0">
                <a:solidFill>
                  <a:srgbClr val="FF0000"/>
                </a:solidFill>
              </a:rPr>
              <a:t>proton beam </a:t>
            </a:r>
            <a:r>
              <a:rPr lang="en-US" sz="2000" b="1" dirty="0">
                <a:solidFill>
                  <a:srgbClr val="FF0000"/>
                </a:solidFill>
              </a:rPr>
              <a:t>transport.</a:t>
            </a:r>
            <a:endParaRPr lang="ru-RU" sz="2000"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725" y="2095500"/>
            <a:ext cx="4486275" cy="47625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45" y="3283012"/>
            <a:ext cx="5166110" cy="3227570"/>
          </a:xfrm>
          <a:prstGeom prst="rect">
            <a:avLst/>
          </a:prstGeom>
        </p:spPr>
      </p:pic>
      <p:sp>
        <p:nvSpPr>
          <p:cNvPr id="5" name="Прямоугольник 3"/>
          <p:cNvSpPr>
            <a:spLocks noChangeArrowheads="1"/>
          </p:cNvSpPr>
          <p:nvPr/>
        </p:nvSpPr>
        <p:spPr bwMode="auto">
          <a:xfrm>
            <a:off x="2575568" y="6356595"/>
            <a:ext cx="78309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400" i="1" dirty="0" smtClean="0">
                <a:solidFill>
                  <a:srgbClr val="000099"/>
                </a:solidFill>
              </a:rPr>
              <a:t>I</a:t>
            </a:r>
            <a:r>
              <a:rPr lang="en-US" altLang="ru-RU" sz="1400" dirty="0" smtClean="0">
                <a:solidFill>
                  <a:srgbClr val="000099"/>
                </a:solidFill>
              </a:rPr>
              <a:t>, mA</a:t>
            </a:r>
            <a:endParaRPr lang="ru-RU" altLang="ru-RU" sz="1400" dirty="0">
              <a:solidFill>
                <a:srgbClr val="000099"/>
              </a:solidFill>
            </a:endParaRPr>
          </a:p>
        </p:txBody>
      </p:sp>
      <p:sp>
        <p:nvSpPr>
          <p:cNvPr id="7" name="Прямоугольник 3"/>
          <p:cNvSpPr>
            <a:spLocks noChangeArrowheads="1"/>
          </p:cNvSpPr>
          <p:nvPr/>
        </p:nvSpPr>
        <p:spPr bwMode="auto">
          <a:xfrm>
            <a:off x="518745" y="2975037"/>
            <a:ext cx="78309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400" i="1" dirty="0">
                <a:solidFill>
                  <a:srgbClr val="000099"/>
                </a:solidFill>
              </a:rPr>
              <a:t>r</a:t>
            </a:r>
            <a:r>
              <a:rPr lang="en-US" altLang="ru-RU" sz="1400" dirty="0" smtClean="0">
                <a:solidFill>
                  <a:srgbClr val="000099"/>
                </a:solidFill>
              </a:rPr>
              <a:t>, mm</a:t>
            </a:r>
            <a:endParaRPr lang="ru-RU" altLang="ru-RU" sz="1400" dirty="0">
              <a:solidFill>
                <a:srgbClr val="000099"/>
              </a:solidFill>
            </a:endParaRPr>
          </a:p>
        </p:txBody>
      </p:sp>
    </p:spTree>
    <p:extLst>
      <p:ext uri="{BB962C8B-B14F-4D97-AF65-F5344CB8AC3E}">
        <p14:creationId xmlns:p14="http://schemas.microsoft.com/office/powerpoint/2010/main" val="477774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11822</TotalTime>
  <Words>1537</Words>
  <Application>Microsoft Office PowerPoint</Application>
  <PresentationFormat>Широкоэкранный</PresentationFormat>
  <Paragraphs>189</Paragraphs>
  <Slides>28</Slides>
  <Notes>0</Notes>
  <HiddenSlides>0</HiddenSlides>
  <MMClips>2</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28</vt:i4>
      </vt:variant>
    </vt:vector>
  </HeadingPairs>
  <TitlesOfParts>
    <vt:vector size="37" baseType="lpstr">
      <vt:lpstr>MS PGothic</vt:lpstr>
      <vt:lpstr>Arial</vt:lpstr>
      <vt:lpstr>Calibri</vt:lpstr>
      <vt:lpstr>Calibri Light</vt:lpstr>
      <vt:lpstr>Symbol</vt:lpstr>
      <vt:lpstr>Times New Roman</vt:lpstr>
      <vt:lpstr>URWPalladioL-Roma</vt:lpstr>
      <vt:lpstr>Тема Office</vt:lpstr>
      <vt:lpstr>Оформление по умолчанию</vt:lpstr>
      <vt:lpstr>Advances in the development  of a Vacuum Insulated Tandem Accelerator  and its applications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BINP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BINP User</dc:creator>
  <cp:lastModifiedBy>BINP User</cp:lastModifiedBy>
  <cp:revision>152</cp:revision>
  <cp:lastPrinted>2020-07-08T08:11:52Z</cp:lastPrinted>
  <dcterms:created xsi:type="dcterms:W3CDTF">2020-06-29T09:18:30Z</dcterms:created>
  <dcterms:modified xsi:type="dcterms:W3CDTF">2021-09-24T03:16:39Z</dcterms:modified>
</cp:coreProperties>
</file>