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3"/>
  </p:notesMasterIdLst>
  <p:sldIdLst>
    <p:sldId id="256" r:id="rId2"/>
    <p:sldId id="257" r:id="rId3"/>
    <p:sldId id="277" r:id="rId4"/>
    <p:sldId id="287" r:id="rId5"/>
    <p:sldId id="259" r:id="rId6"/>
    <p:sldId id="295" r:id="rId7"/>
    <p:sldId id="280" r:id="rId8"/>
    <p:sldId id="281" r:id="rId9"/>
    <p:sldId id="282" r:id="rId10"/>
    <p:sldId id="288" r:id="rId11"/>
    <p:sldId id="284" r:id="rId12"/>
    <p:sldId id="292" r:id="rId13"/>
    <p:sldId id="293" r:id="rId14"/>
    <p:sldId id="294" r:id="rId15"/>
    <p:sldId id="264" r:id="rId16"/>
    <p:sldId id="285" r:id="rId17"/>
    <p:sldId id="286" r:id="rId18"/>
    <p:sldId id="289" r:id="rId19"/>
    <p:sldId id="290" r:id="rId20"/>
    <p:sldId id="291" r:id="rId21"/>
    <p:sldId id="279"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69" autoAdjust="0"/>
  </p:normalViewPr>
  <p:slideViewPr>
    <p:cSldViewPr snapToGrid="0">
      <p:cViewPr varScale="1">
        <p:scale>
          <a:sx n="106" d="100"/>
          <a:sy n="106" d="100"/>
        </p:scale>
        <p:origin x="7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CE2B02-6C42-4237-BC87-F6D82AE4F614}" type="datetimeFigureOut">
              <a:rPr lang="ru-RU" smtClean="0"/>
              <a:t>22.09.2021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A289D-5D92-46AB-B779-C02D273C6351}" type="slidenum">
              <a:rPr lang="ru-RU" smtClean="0"/>
              <a:t>‹#›</a:t>
            </a:fld>
            <a:endParaRPr lang="ru-RU"/>
          </a:p>
        </p:txBody>
      </p:sp>
    </p:spTree>
    <p:extLst>
      <p:ext uri="{BB962C8B-B14F-4D97-AF65-F5344CB8AC3E}">
        <p14:creationId xmlns:p14="http://schemas.microsoft.com/office/powerpoint/2010/main" val="1010405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Надо сказать, что мы можем создать ускоритель под</a:t>
            </a:r>
            <a:r>
              <a:rPr lang="ru-RU" baseline="0" dirty="0" smtClean="0"/>
              <a:t> любые требования заказчика. Далее рассмотрим наиболее интересные из последних разработок</a:t>
            </a:r>
            <a:endParaRPr lang="ru-RU" dirty="0"/>
          </a:p>
        </p:txBody>
      </p:sp>
      <p:sp>
        <p:nvSpPr>
          <p:cNvPr id="4" name="Номер слайда 3"/>
          <p:cNvSpPr>
            <a:spLocks noGrp="1"/>
          </p:cNvSpPr>
          <p:nvPr>
            <p:ph type="sldNum" sz="quarter" idx="10"/>
          </p:nvPr>
        </p:nvSpPr>
        <p:spPr/>
        <p:txBody>
          <a:bodyPr/>
          <a:lstStyle/>
          <a:p>
            <a:fld id="{569A289D-5D92-46AB-B779-C02D273C6351}" type="slidenum">
              <a:rPr lang="ru-RU" smtClean="0"/>
              <a:t>5</a:t>
            </a:fld>
            <a:endParaRPr lang="ru-RU"/>
          </a:p>
        </p:txBody>
      </p:sp>
    </p:spTree>
    <p:extLst>
      <p:ext uri="{BB962C8B-B14F-4D97-AF65-F5344CB8AC3E}">
        <p14:creationId xmlns:p14="http://schemas.microsoft.com/office/powerpoint/2010/main" val="3186635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ELV-15</a:t>
            </a:r>
            <a:r>
              <a:rPr lang="en-US" baseline="0" dirty="0" smtClean="0"/>
              <a:t> is the newest  model of ELV. It was developed due to many requests of accelerators users.  80 </a:t>
            </a:r>
            <a:r>
              <a:rPr lang="ru-RU" baseline="0" dirty="0" smtClean="0"/>
              <a:t>исправить на 81</a:t>
            </a:r>
          </a:p>
          <a:p>
            <a:endParaRPr lang="ru-RU" dirty="0"/>
          </a:p>
        </p:txBody>
      </p:sp>
      <p:sp>
        <p:nvSpPr>
          <p:cNvPr id="4" name="Номер слайда 3"/>
          <p:cNvSpPr>
            <a:spLocks noGrp="1"/>
          </p:cNvSpPr>
          <p:nvPr>
            <p:ph type="sldNum" sz="quarter" idx="10"/>
          </p:nvPr>
        </p:nvSpPr>
        <p:spPr/>
        <p:txBody>
          <a:bodyPr/>
          <a:lstStyle/>
          <a:p>
            <a:fld id="{569A289D-5D92-46AB-B779-C02D273C6351}" type="slidenum">
              <a:rPr lang="ru-RU" smtClean="0"/>
              <a:t>6</a:t>
            </a:fld>
            <a:endParaRPr lang="ru-RU"/>
          </a:p>
        </p:txBody>
      </p:sp>
    </p:spTree>
    <p:extLst>
      <p:ext uri="{BB962C8B-B14F-4D97-AF65-F5344CB8AC3E}">
        <p14:creationId xmlns:p14="http://schemas.microsoft.com/office/powerpoint/2010/main" val="2134299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ELV-12 was developed enough time</a:t>
            </a:r>
            <a:r>
              <a:rPr lang="en-US" baseline="0" dirty="0" smtClean="0"/>
              <a:t> ago. This a good machine that proved their possibilities for ecology. But up to now we nave no orders for these machines.  </a:t>
            </a:r>
            <a:endParaRPr lang="ru-RU" dirty="0"/>
          </a:p>
        </p:txBody>
      </p:sp>
      <p:sp>
        <p:nvSpPr>
          <p:cNvPr id="4" name="Номер слайда 3"/>
          <p:cNvSpPr>
            <a:spLocks noGrp="1"/>
          </p:cNvSpPr>
          <p:nvPr>
            <p:ph type="sldNum" sz="quarter" idx="10"/>
          </p:nvPr>
        </p:nvSpPr>
        <p:spPr/>
        <p:txBody>
          <a:bodyPr/>
          <a:lstStyle/>
          <a:p>
            <a:fld id="{569A289D-5D92-46AB-B779-C02D273C6351}" type="slidenum">
              <a:rPr lang="ru-RU" smtClean="0"/>
              <a:t>7</a:t>
            </a:fld>
            <a:endParaRPr lang="ru-RU"/>
          </a:p>
        </p:txBody>
      </p:sp>
    </p:spTree>
    <p:extLst>
      <p:ext uri="{BB962C8B-B14F-4D97-AF65-F5344CB8AC3E}">
        <p14:creationId xmlns:p14="http://schemas.microsoft.com/office/powerpoint/2010/main" val="2443124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solidFill>
                  <a:srgbClr val="FF0000"/>
                </a:solidFill>
              </a:rPr>
              <a:t>В</a:t>
            </a:r>
            <a:r>
              <a:rPr lang="ru-RU" baseline="0" dirty="0" smtClean="0">
                <a:solidFill>
                  <a:srgbClr val="FF0000"/>
                </a:solidFill>
              </a:rPr>
              <a:t> подписи к рисунку добавить, что радиационная защита открыта и видно выпускное устройство</a:t>
            </a:r>
            <a:endParaRPr lang="ru-RU" dirty="0">
              <a:solidFill>
                <a:srgbClr val="FF0000"/>
              </a:solidFill>
            </a:endParaRPr>
          </a:p>
        </p:txBody>
      </p:sp>
      <p:sp>
        <p:nvSpPr>
          <p:cNvPr id="4" name="Номер слайда 3"/>
          <p:cNvSpPr>
            <a:spLocks noGrp="1"/>
          </p:cNvSpPr>
          <p:nvPr>
            <p:ph type="sldNum" sz="quarter" idx="10"/>
          </p:nvPr>
        </p:nvSpPr>
        <p:spPr/>
        <p:txBody>
          <a:bodyPr/>
          <a:lstStyle/>
          <a:p>
            <a:fld id="{569A289D-5D92-46AB-B779-C02D273C6351}" type="slidenum">
              <a:rPr lang="ru-RU" smtClean="0"/>
              <a:t>10</a:t>
            </a:fld>
            <a:endParaRPr lang="ru-RU"/>
          </a:p>
        </p:txBody>
      </p:sp>
    </p:spTree>
    <p:extLst>
      <p:ext uri="{BB962C8B-B14F-4D97-AF65-F5344CB8AC3E}">
        <p14:creationId xmlns:p14="http://schemas.microsoft.com/office/powerpoint/2010/main" val="3876464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These</a:t>
            </a:r>
            <a:r>
              <a:rPr lang="en-US" baseline="0" dirty="0" smtClean="0"/>
              <a:t> accelerators have small amount of orders.   Main purpose of them is demonstration </a:t>
            </a:r>
            <a:r>
              <a:rPr lang="en-US" baseline="0" dirty="0" err="1" smtClean="0"/>
              <a:t>af</a:t>
            </a:r>
            <a:r>
              <a:rPr lang="en-US" baseline="0" dirty="0" smtClean="0"/>
              <a:t> advantage of radiation </a:t>
            </a:r>
            <a:r>
              <a:rPr lang="en-US" baseline="0" dirty="0" err="1" smtClean="0"/>
              <a:t>texchnoligies</a:t>
            </a:r>
            <a:r>
              <a:rPr lang="en-US" baseline="0" dirty="0" smtClean="0"/>
              <a:t>. </a:t>
            </a:r>
            <a:endParaRPr lang="ru-RU" dirty="0"/>
          </a:p>
        </p:txBody>
      </p:sp>
      <p:sp>
        <p:nvSpPr>
          <p:cNvPr id="4" name="Номер слайда 3"/>
          <p:cNvSpPr>
            <a:spLocks noGrp="1"/>
          </p:cNvSpPr>
          <p:nvPr>
            <p:ph type="sldNum" sz="quarter" idx="10"/>
          </p:nvPr>
        </p:nvSpPr>
        <p:spPr/>
        <p:txBody>
          <a:bodyPr/>
          <a:lstStyle/>
          <a:p>
            <a:fld id="{569A289D-5D92-46AB-B779-C02D273C6351}" type="slidenum">
              <a:rPr lang="ru-RU" smtClean="0"/>
              <a:t>11</a:t>
            </a:fld>
            <a:endParaRPr lang="ru-RU"/>
          </a:p>
        </p:txBody>
      </p:sp>
    </p:spTree>
    <p:extLst>
      <p:ext uri="{BB962C8B-B14F-4D97-AF65-F5344CB8AC3E}">
        <p14:creationId xmlns:p14="http://schemas.microsoft.com/office/powerpoint/2010/main" val="2219764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Cable</a:t>
            </a:r>
            <a:r>
              <a:rPr lang="en-US" baseline="0" dirty="0" smtClean="0"/>
              <a:t> is passing only 1 time through irradiation area. Э</a:t>
            </a:r>
            <a:r>
              <a:rPr lang="ru-RU" baseline="0" dirty="0" smtClean="0"/>
              <a:t>то устройство является дополнительным к стандартному </a:t>
            </a:r>
            <a:r>
              <a:rPr lang="ru-RU" baseline="0" dirty="0" err="1" smtClean="0"/>
              <a:t>ускориелю</a:t>
            </a:r>
            <a:r>
              <a:rPr lang="ru-RU" baseline="0" dirty="0" smtClean="0"/>
              <a:t>. Так на рисунке показано не только система </a:t>
            </a:r>
            <a:r>
              <a:rPr lang="ru-RU" baseline="0" dirty="0" err="1" smtClean="0"/>
              <a:t>кольцевогооблучения</a:t>
            </a:r>
            <a:r>
              <a:rPr lang="ru-RU" baseline="0" dirty="0" smtClean="0"/>
              <a:t>, но и магниты 4-х сторонней системы, </a:t>
            </a:r>
            <a:r>
              <a:rPr lang="ru-RU" baseline="0" dirty="0" err="1" smtClean="0"/>
              <a:t>котроая</a:t>
            </a:r>
            <a:r>
              <a:rPr lang="ru-RU" baseline="0" dirty="0" smtClean="0"/>
              <a:t> в данном случае не используется. </a:t>
            </a:r>
            <a:endParaRPr lang="ru-RU" dirty="0"/>
          </a:p>
        </p:txBody>
      </p:sp>
      <p:sp>
        <p:nvSpPr>
          <p:cNvPr id="4" name="Номер слайда 3"/>
          <p:cNvSpPr>
            <a:spLocks noGrp="1"/>
          </p:cNvSpPr>
          <p:nvPr>
            <p:ph type="sldNum" sz="quarter" idx="10"/>
          </p:nvPr>
        </p:nvSpPr>
        <p:spPr/>
        <p:txBody>
          <a:bodyPr/>
          <a:lstStyle/>
          <a:p>
            <a:fld id="{569A289D-5D92-46AB-B779-C02D273C6351}" type="slidenum">
              <a:rPr lang="ru-RU" smtClean="0"/>
              <a:t>14</a:t>
            </a:fld>
            <a:endParaRPr lang="ru-RU"/>
          </a:p>
        </p:txBody>
      </p:sp>
    </p:spTree>
    <p:extLst>
      <p:ext uri="{BB962C8B-B14F-4D97-AF65-F5344CB8AC3E}">
        <p14:creationId xmlns:p14="http://schemas.microsoft.com/office/powerpoint/2010/main" val="3125155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There</a:t>
            </a:r>
            <a:r>
              <a:rPr lang="en-US" baseline="0" dirty="0" smtClean="0"/>
              <a:t> is special modified design of extraction device for focused beam/   </a:t>
            </a:r>
            <a:r>
              <a:rPr lang="ru-RU" baseline="0" dirty="0" smtClean="0"/>
              <a:t>Вообще говоря рисунки непонятны. </a:t>
            </a:r>
            <a:endParaRPr lang="ru-RU" dirty="0"/>
          </a:p>
        </p:txBody>
      </p:sp>
      <p:sp>
        <p:nvSpPr>
          <p:cNvPr id="4" name="Номер слайда 3"/>
          <p:cNvSpPr>
            <a:spLocks noGrp="1"/>
          </p:cNvSpPr>
          <p:nvPr>
            <p:ph type="sldNum" sz="quarter" idx="10"/>
          </p:nvPr>
        </p:nvSpPr>
        <p:spPr/>
        <p:txBody>
          <a:bodyPr/>
          <a:lstStyle/>
          <a:p>
            <a:fld id="{569A289D-5D92-46AB-B779-C02D273C6351}" type="slidenum">
              <a:rPr lang="ru-RU" smtClean="0"/>
              <a:t>16</a:t>
            </a:fld>
            <a:endParaRPr lang="ru-RU"/>
          </a:p>
        </p:txBody>
      </p:sp>
    </p:spTree>
    <p:extLst>
      <p:ext uri="{BB962C8B-B14F-4D97-AF65-F5344CB8AC3E}">
        <p14:creationId xmlns:p14="http://schemas.microsoft.com/office/powerpoint/2010/main" val="3210731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Результаты экспериментов по производству.    Не натуральный, кварцевый</a:t>
            </a:r>
            <a:endParaRPr lang="ru-RU" dirty="0"/>
          </a:p>
        </p:txBody>
      </p:sp>
      <p:sp>
        <p:nvSpPr>
          <p:cNvPr id="4" name="Номер слайда 3"/>
          <p:cNvSpPr>
            <a:spLocks noGrp="1"/>
          </p:cNvSpPr>
          <p:nvPr>
            <p:ph type="sldNum" sz="quarter" idx="10"/>
          </p:nvPr>
        </p:nvSpPr>
        <p:spPr/>
        <p:txBody>
          <a:bodyPr/>
          <a:lstStyle/>
          <a:p>
            <a:fld id="{569A289D-5D92-46AB-B779-C02D273C6351}" type="slidenum">
              <a:rPr lang="ru-RU" smtClean="0"/>
              <a:t>17</a:t>
            </a:fld>
            <a:endParaRPr lang="ru-RU"/>
          </a:p>
        </p:txBody>
      </p:sp>
    </p:spTree>
    <p:extLst>
      <p:ext uri="{BB962C8B-B14F-4D97-AF65-F5344CB8AC3E}">
        <p14:creationId xmlns:p14="http://schemas.microsoft.com/office/powerpoint/2010/main" val="3936381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Надо</a:t>
            </a:r>
            <a:r>
              <a:rPr lang="ru-RU" baseline="0" dirty="0" smtClean="0"/>
              <a:t> найти правильное название центра и статью. Где про это написано</a:t>
            </a:r>
            <a:endParaRPr lang="ru-RU" dirty="0"/>
          </a:p>
        </p:txBody>
      </p:sp>
      <p:sp>
        <p:nvSpPr>
          <p:cNvPr id="4" name="Номер слайда 3"/>
          <p:cNvSpPr>
            <a:spLocks noGrp="1"/>
          </p:cNvSpPr>
          <p:nvPr>
            <p:ph type="sldNum" sz="quarter" idx="10"/>
          </p:nvPr>
        </p:nvSpPr>
        <p:spPr/>
        <p:txBody>
          <a:bodyPr/>
          <a:lstStyle/>
          <a:p>
            <a:fld id="{569A289D-5D92-46AB-B779-C02D273C6351}" type="slidenum">
              <a:rPr lang="ru-RU" smtClean="0"/>
              <a:t>18</a:t>
            </a:fld>
            <a:endParaRPr lang="ru-RU"/>
          </a:p>
        </p:txBody>
      </p:sp>
    </p:spTree>
    <p:extLst>
      <p:ext uri="{BB962C8B-B14F-4D97-AF65-F5344CB8AC3E}">
        <p14:creationId xmlns:p14="http://schemas.microsoft.com/office/powerpoint/2010/main" val="3194272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t>22.09.2021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1C50A3-287C-4398-AA0C-87D73C59073E}" type="slidenum">
              <a:rPr lang="ru-RU" smtClean="0"/>
              <a:t>‹#›</a:t>
            </a:fld>
            <a:endParaRPr lang="ru-RU"/>
          </a:p>
        </p:txBody>
      </p:sp>
    </p:spTree>
    <p:extLst>
      <p:ext uri="{BB962C8B-B14F-4D97-AF65-F5344CB8AC3E}">
        <p14:creationId xmlns:p14="http://schemas.microsoft.com/office/powerpoint/2010/main" val="2108341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t>22.09.2021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1C50A3-287C-4398-AA0C-87D73C59073E}" type="slidenum">
              <a:rPr lang="ru-RU" smtClean="0"/>
              <a:t>‹#›</a:t>
            </a:fld>
            <a:endParaRPr lang="ru-RU"/>
          </a:p>
        </p:txBody>
      </p:sp>
    </p:spTree>
    <p:extLst>
      <p:ext uri="{BB962C8B-B14F-4D97-AF65-F5344CB8AC3E}">
        <p14:creationId xmlns:p14="http://schemas.microsoft.com/office/powerpoint/2010/main" val="3737825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t>22.09.2021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1C50A3-287C-4398-AA0C-87D73C59073E}" type="slidenum">
              <a:rPr lang="ru-RU" smtClean="0"/>
              <a:t>‹#›</a:t>
            </a:fld>
            <a:endParaRPr lang="ru-RU"/>
          </a:p>
        </p:txBody>
      </p:sp>
    </p:spTree>
    <p:extLst>
      <p:ext uri="{BB962C8B-B14F-4D97-AF65-F5344CB8AC3E}">
        <p14:creationId xmlns:p14="http://schemas.microsoft.com/office/powerpoint/2010/main" val="1056544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A10FE7D-0AD9-468C-B356-F5F6B21608BB}" type="datetimeFigureOut">
              <a:rPr lang="ru-RU" smtClean="0"/>
              <a:t>22.09.2021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1C50A3-287C-4398-AA0C-87D73C59073E}" type="slidenum">
              <a:rPr lang="ru-RU" smtClean="0"/>
              <a:t>‹#›</a:t>
            </a:fld>
            <a:endParaRPr lang="ru-RU"/>
          </a:p>
        </p:txBody>
      </p:sp>
    </p:spTree>
    <p:extLst>
      <p:ext uri="{BB962C8B-B14F-4D97-AF65-F5344CB8AC3E}">
        <p14:creationId xmlns:p14="http://schemas.microsoft.com/office/powerpoint/2010/main" val="1959896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10FE7D-0AD9-468C-B356-F5F6B21608BB}" type="datetimeFigureOut">
              <a:rPr lang="ru-RU" smtClean="0"/>
              <a:t>22.09.2021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1C50A3-287C-4398-AA0C-87D73C59073E}" type="slidenum">
              <a:rPr lang="ru-RU" smtClean="0"/>
              <a:t>‹#›</a:t>
            </a:fld>
            <a:endParaRPr lang="ru-RU"/>
          </a:p>
        </p:txBody>
      </p:sp>
    </p:spTree>
    <p:extLst>
      <p:ext uri="{BB962C8B-B14F-4D97-AF65-F5344CB8AC3E}">
        <p14:creationId xmlns:p14="http://schemas.microsoft.com/office/powerpoint/2010/main" val="4148429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A10FE7D-0AD9-468C-B356-F5F6B21608BB}" type="datetimeFigureOut">
              <a:rPr lang="ru-RU" smtClean="0"/>
              <a:t>22.09.2021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1C50A3-287C-4398-AA0C-87D73C59073E}" type="slidenum">
              <a:rPr lang="ru-RU" smtClean="0"/>
              <a:t>‹#›</a:t>
            </a:fld>
            <a:endParaRPr lang="ru-RU"/>
          </a:p>
        </p:txBody>
      </p:sp>
    </p:spTree>
    <p:extLst>
      <p:ext uri="{BB962C8B-B14F-4D97-AF65-F5344CB8AC3E}">
        <p14:creationId xmlns:p14="http://schemas.microsoft.com/office/powerpoint/2010/main" val="2538055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A10FE7D-0AD9-468C-B356-F5F6B21608BB}" type="datetimeFigureOut">
              <a:rPr lang="ru-RU" smtClean="0"/>
              <a:t>22.09.2021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11C50A3-287C-4398-AA0C-87D73C59073E}" type="slidenum">
              <a:rPr lang="ru-RU" smtClean="0"/>
              <a:t>‹#›</a:t>
            </a:fld>
            <a:endParaRPr lang="ru-RU"/>
          </a:p>
        </p:txBody>
      </p:sp>
    </p:spTree>
    <p:extLst>
      <p:ext uri="{BB962C8B-B14F-4D97-AF65-F5344CB8AC3E}">
        <p14:creationId xmlns:p14="http://schemas.microsoft.com/office/powerpoint/2010/main" val="3944860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A10FE7D-0AD9-468C-B356-F5F6B21608BB}" type="datetimeFigureOut">
              <a:rPr lang="ru-RU" smtClean="0"/>
              <a:t>22.09.2021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11C50A3-287C-4398-AA0C-87D73C59073E}" type="slidenum">
              <a:rPr lang="ru-RU" smtClean="0"/>
              <a:t>‹#›</a:t>
            </a:fld>
            <a:endParaRPr lang="ru-RU"/>
          </a:p>
        </p:txBody>
      </p:sp>
    </p:spTree>
    <p:extLst>
      <p:ext uri="{BB962C8B-B14F-4D97-AF65-F5344CB8AC3E}">
        <p14:creationId xmlns:p14="http://schemas.microsoft.com/office/powerpoint/2010/main" val="1053390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10FE7D-0AD9-468C-B356-F5F6B21608BB}" type="datetimeFigureOut">
              <a:rPr lang="ru-RU" smtClean="0"/>
              <a:t>22.09.2021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11C50A3-287C-4398-AA0C-87D73C59073E}" type="slidenum">
              <a:rPr lang="ru-RU" smtClean="0"/>
              <a:t>‹#›</a:t>
            </a:fld>
            <a:endParaRPr lang="ru-RU"/>
          </a:p>
        </p:txBody>
      </p:sp>
    </p:spTree>
    <p:extLst>
      <p:ext uri="{BB962C8B-B14F-4D97-AF65-F5344CB8AC3E}">
        <p14:creationId xmlns:p14="http://schemas.microsoft.com/office/powerpoint/2010/main" val="648099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t>22.09.2021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1C50A3-287C-4398-AA0C-87D73C59073E}" type="slidenum">
              <a:rPr lang="ru-RU" smtClean="0"/>
              <a:t>‹#›</a:t>
            </a:fld>
            <a:endParaRPr lang="ru-RU"/>
          </a:p>
        </p:txBody>
      </p:sp>
    </p:spTree>
    <p:extLst>
      <p:ext uri="{BB962C8B-B14F-4D97-AF65-F5344CB8AC3E}">
        <p14:creationId xmlns:p14="http://schemas.microsoft.com/office/powerpoint/2010/main" val="2672952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A10FE7D-0AD9-468C-B356-F5F6B21608BB}" type="datetimeFigureOut">
              <a:rPr lang="ru-RU" smtClean="0"/>
              <a:t>22.09.2021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1C50A3-287C-4398-AA0C-87D73C59073E}" type="slidenum">
              <a:rPr lang="ru-RU" smtClean="0"/>
              <a:t>‹#›</a:t>
            </a:fld>
            <a:endParaRPr lang="ru-RU"/>
          </a:p>
        </p:txBody>
      </p:sp>
    </p:spTree>
    <p:extLst>
      <p:ext uri="{BB962C8B-B14F-4D97-AF65-F5344CB8AC3E}">
        <p14:creationId xmlns:p14="http://schemas.microsoft.com/office/powerpoint/2010/main" val="1731100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10FE7D-0AD9-468C-B356-F5F6B21608BB}" type="datetimeFigureOut">
              <a:rPr lang="ru-RU" smtClean="0"/>
              <a:t>22.09.2021</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C50A3-287C-4398-AA0C-87D73C59073E}" type="slidenum">
              <a:rPr lang="ru-RU" smtClean="0"/>
              <a:t>‹#›</a:t>
            </a:fld>
            <a:endParaRPr lang="ru-RU"/>
          </a:p>
        </p:txBody>
      </p:sp>
    </p:spTree>
    <p:extLst>
      <p:ext uri="{BB962C8B-B14F-4D97-AF65-F5344CB8AC3E}">
        <p14:creationId xmlns:p14="http://schemas.microsoft.com/office/powerpoint/2010/main" val="25817556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hyperlink" Target="http://www.inp.nsk.su/sites/promusk/e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inp.nsk.su/sites/promusk/eng"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www.inp.nsk.su/sites/promusk/eng"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www.inp.nsk.su/sites/promusk/eng" TargetMode="External"/><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wmf"/><Relationship Id="rId5" Type="http://schemas.openxmlformats.org/officeDocument/2006/relationships/oleObject" Target="../embeddings/oleObject1.bin"/><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http://www.inp.nsk.su/sites/promusk/e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hyperlink" Target="http://www.inp.nsk.su/sites/promusk/en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inp.nsk.su/sites/promusk/eng"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inp.nsk.su/sites/promusk/e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inp.nsk.su/sites/promusk/en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http://www.inp.nsk.su/sites/promusk/en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inp.nsk.su/sites/promusk/eng"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inp.nsk.su/sites/promusk/eng" TargetMode="External"/><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hyperlink" Target="http://www.inp.nsk.su/sites/promusk/en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www.inp.nsk.su/sites/promusk/eng" TargetMode="External"/><Relationship Id="rId5" Type="http://schemas.openxmlformats.org/officeDocument/2006/relationships/image" Target="../media/image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inp.nsk.su/sites/promusk/en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inp.nsk.su/sites/promusk/en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inp.nsk.su/sites/promusk/eng"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inp.nsk.su/sites/promusk/eng"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287383"/>
            <a:ext cx="9144000" cy="505097"/>
          </a:xfrm>
          <a:solidFill>
            <a:schemeClr val="bg1"/>
          </a:solidFill>
          <a:ln>
            <a:solidFill>
              <a:schemeClr val="bg1"/>
            </a:solidFill>
          </a:ln>
        </p:spPr>
        <p:txBody>
          <a:bodyPr>
            <a:normAutofit/>
          </a:bodyPr>
          <a:lstStyle/>
          <a:p>
            <a:r>
              <a:rPr lang="en-US" sz="2000" dirty="0" err="1">
                <a:latin typeface="Times New Roman" panose="02020603050405020304" pitchFamily="18" charset="0"/>
                <a:cs typeface="Times New Roman" panose="02020603050405020304" pitchFamily="18" charset="0"/>
              </a:rPr>
              <a:t>Budker</a:t>
            </a:r>
            <a:r>
              <a:rPr lang="en-US" sz="2000" dirty="0">
                <a:latin typeface="Times New Roman" panose="02020603050405020304" pitchFamily="18" charset="0"/>
                <a:cs typeface="Times New Roman" panose="02020603050405020304" pitchFamily="18" charset="0"/>
              </a:rPr>
              <a:t> Institute of Nuclear Physics, Novosibirsk, Russia </a:t>
            </a:r>
            <a:endParaRPr lang="ru-RU" sz="20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0" y="938849"/>
            <a:ext cx="12192000" cy="2415586"/>
          </a:xfrm>
          <a:solidFill>
            <a:schemeClr val="accent1"/>
          </a:solidFill>
        </p:spPr>
        <p:txBody>
          <a:bodyPr>
            <a:noAutofit/>
          </a:bodyPr>
          <a:lstStyle/>
          <a:p>
            <a:endParaRPr lang="en-US" sz="4000" b="1" dirty="0" smtClean="0">
              <a:solidFill>
                <a:schemeClr val="bg1"/>
              </a:solidFill>
              <a:latin typeface="Times New Roman" panose="02020603050405020304" pitchFamily="18" charset="0"/>
              <a:cs typeface="Times New Roman" panose="02020603050405020304" pitchFamily="18" charset="0"/>
            </a:endParaRPr>
          </a:p>
          <a:p>
            <a:r>
              <a:rPr lang="en-GB" sz="4000" b="1" dirty="0" smtClean="0">
                <a:latin typeface="Times New Roman" panose="02020603050405020304" pitchFamily="18" charset="0"/>
                <a:cs typeface="Times New Roman" panose="02020603050405020304" pitchFamily="18" charset="0"/>
              </a:rPr>
              <a:t>ACCELERATORS OF ELV SERIES: CURRENT STATUS AND FURTHER DEVELOPMENT.</a:t>
            </a:r>
            <a:endParaRPr lang="ru-RU" sz="4000" dirty="0" smtClean="0">
              <a:latin typeface="Times New Roman" panose="02020603050405020304" pitchFamily="18" charset="0"/>
              <a:cs typeface="Times New Roman" panose="02020603050405020304" pitchFamily="18" charset="0"/>
            </a:endParaRPr>
          </a:p>
          <a:p>
            <a:endParaRPr lang="ru-RU" sz="4000"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2"/>
          <a:stretch>
            <a:fillRect/>
          </a:stretch>
        </p:blipFill>
        <p:spPr>
          <a:xfrm>
            <a:off x="9710058" y="4773260"/>
            <a:ext cx="2390775" cy="2047875"/>
          </a:xfrm>
          <a:prstGeom prst="rect">
            <a:avLst/>
          </a:prstGeom>
        </p:spPr>
      </p:pic>
      <p:sp>
        <p:nvSpPr>
          <p:cNvPr id="5" name="Прямоугольник 4"/>
          <p:cNvSpPr/>
          <p:nvPr/>
        </p:nvSpPr>
        <p:spPr>
          <a:xfrm>
            <a:off x="923110" y="3427866"/>
            <a:ext cx="9744890" cy="923330"/>
          </a:xfrm>
          <a:prstGeom prst="rect">
            <a:avLst/>
          </a:prstGeom>
        </p:spPr>
        <p:txBody>
          <a:bodyPr wrap="square">
            <a:spAutoFit/>
          </a:bodyPr>
          <a:lstStyle/>
          <a:p>
            <a:r>
              <a:rPr lang="en-GB" dirty="0"/>
              <a:t> </a:t>
            </a:r>
            <a:endParaRPr lang="ru-RU" dirty="0"/>
          </a:p>
          <a:p>
            <a:pPr algn="ctr"/>
            <a:r>
              <a:rPr lang="en-US" dirty="0" smtClean="0">
                <a:latin typeface="Times New Roman" panose="02020603050405020304" pitchFamily="18" charset="0"/>
                <a:cs typeface="Times New Roman" panose="02020603050405020304" pitchFamily="18" charset="0"/>
              </a:rPr>
              <a:t>D.S. </a:t>
            </a:r>
            <a:r>
              <a:rPr lang="en-US" dirty="0" err="1" smtClean="0">
                <a:latin typeface="Times New Roman" panose="02020603050405020304" pitchFamily="18" charset="0"/>
                <a:cs typeface="Times New Roman" panose="02020603050405020304" pitchFamily="18" charset="0"/>
              </a:rPr>
              <a:t>Vorobev</a:t>
            </a:r>
            <a:r>
              <a:rPr lang="en-US" dirty="0" smtClean="0">
                <a:latin typeface="Times New Roman" panose="02020603050405020304" pitchFamily="18" charset="0"/>
                <a:cs typeface="Times New Roman" panose="02020603050405020304" pitchFamily="18" charset="0"/>
              </a:rPr>
              <a:t>, E.V. </a:t>
            </a:r>
            <a:r>
              <a:rPr lang="en-US" dirty="0" err="1" smtClean="0">
                <a:latin typeface="Times New Roman" panose="02020603050405020304" pitchFamily="18" charset="0"/>
                <a:cs typeface="Times New Roman" panose="02020603050405020304" pitchFamily="18" charset="0"/>
              </a:rPr>
              <a:t>Domarov</a:t>
            </a:r>
            <a:r>
              <a:rPr lang="en-US" dirty="0" smtClean="0">
                <a:latin typeface="Times New Roman" panose="02020603050405020304" pitchFamily="18" charset="0"/>
                <a:cs typeface="Times New Roman" panose="02020603050405020304" pitchFamily="18" charset="0"/>
              </a:rPr>
              <a:t>, M.G. </a:t>
            </a:r>
            <a:r>
              <a:rPr lang="en-US" dirty="0" err="1" smtClean="0">
                <a:latin typeface="Times New Roman" panose="02020603050405020304" pitchFamily="18" charset="0"/>
                <a:cs typeface="Times New Roman" panose="02020603050405020304" pitchFamily="18" charset="0"/>
              </a:rPr>
              <a:t>Golkovskii</a:t>
            </a:r>
            <a:r>
              <a:rPr lang="en-US" dirty="0" smtClean="0">
                <a:latin typeface="Times New Roman" panose="02020603050405020304" pitchFamily="18" charset="0"/>
                <a:cs typeface="Times New Roman" panose="02020603050405020304" pitchFamily="18" charset="0"/>
              </a:rPr>
              <a:t>, Y.I. </a:t>
            </a:r>
            <a:r>
              <a:rPr lang="en-US" dirty="0" err="1" smtClean="0">
                <a:latin typeface="Times New Roman" panose="02020603050405020304" pitchFamily="18" charset="0"/>
                <a:cs typeface="Times New Roman" panose="02020603050405020304" pitchFamily="18" charset="0"/>
              </a:rPr>
              <a:t>Golubenko</a:t>
            </a:r>
            <a:r>
              <a:rPr lang="en-US" dirty="0" smtClean="0">
                <a:latin typeface="Times New Roman" panose="02020603050405020304" pitchFamily="18" charset="0"/>
                <a:cs typeface="Times New Roman" panose="02020603050405020304" pitchFamily="18" charset="0"/>
              </a:rPr>
              <a:t>, A.I. </a:t>
            </a:r>
            <a:r>
              <a:rPr lang="en-US" dirty="0" err="1" smtClean="0">
                <a:latin typeface="Times New Roman" panose="02020603050405020304" pitchFamily="18" charset="0"/>
                <a:cs typeface="Times New Roman" panose="02020603050405020304" pitchFamily="18" charset="0"/>
              </a:rPr>
              <a:t>Korchagin</a:t>
            </a:r>
            <a:r>
              <a:rPr lang="en-US" dirty="0" smtClean="0">
                <a:latin typeface="Times New Roman" panose="02020603050405020304" pitchFamily="18" charset="0"/>
                <a:cs typeface="Times New Roman" panose="02020603050405020304" pitchFamily="18" charset="0"/>
              </a:rPr>
              <a:t>, D.A. </a:t>
            </a:r>
            <a:r>
              <a:rPr lang="en-US" dirty="0" err="1" smtClean="0">
                <a:latin typeface="Times New Roman" panose="02020603050405020304" pitchFamily="18" charset="0"/>
                <a:cs typeface="Times New Roman" panose="02020603050405020304" pitchFamily="18" charset="0"/>
              </a:rPr>
              <a:t>Kogut</a:t>
            </a:r>
            <a:r>
              <a:rPr lang="en-US" dirty="0" smtClean="0">
                <a:latin typeface="Times New Roman" panose="02020603050405020304" pitchFamily="18" charset="0"/>
                <a:cs typeface="Times New Roman" panose="02020603050405020304" pitchFamily="18" charset="0"/>
              </a:rPr>
              <a:t>. N.K. </a:t>
            </a:r>
            <a:r>
              <a:rPr lang="en-US" dirty="0" err="1" smtClean="0">
                <a:latin typeface="Times New Roman" panose="02020603050405020304" pitchFamily="18" charset="0"/>
                <a:cs typeface="Times New Roman" panose="02020603050405020304" pitchFamily="18" charset="0"/>
              </a:rPr>
              <a:t>Kuksanov</a:t>
            </a:r>
            <a:r>
              <a:rPr lang="en-US" dirty="0" smtClean="0">
                <a:latin typeface="Times New Roman" panose="02020603050405020304" pitchFamily="18" charset="0"/>
                <a:cs typeface="Times New Roman" panose="02020603050405020304" pitchFamily="18" charset="0"/>
              </a:rPr>
              <a:t>, A.V. </a:t>
            </a:r>
            <a:r>
              <a:rPr lang="en-US" dirty="0" err="1" smtClean="0">
                <a:latin typeface="Times New Roman" panose="02020603050405020304" pitchFamily="18" charset="0"/>
                <a:cs typeface="Times New Roman" panose="02020603050405020304" pitchFamily="18" charset="0"/>
              </a:rPr>
              <a:t>Lavrukhin</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R.A. </a:t>
            </a:r>
            <a:r>
              <a:rPr lang="en-US" dirty="0" err="1" smtClean="0">
                <a:latin typeface="Times New Roman" panose="02020603050405020304" pitchFamily="18" charset="0"/>
                <a:cs typeface="Times New Roman" panose="02020603050405020304" pitchFamily="18" charset="0"/>
              </a:rPr>
              <a:t>Salimov</a:t>
            </a:r>
            <a:r>
              <a:rPr lang="en-US" dirty="0" smtClean="0">
                <a:latin typeface="Times New Roman" panose="02020603050405020304" pitchFamily="18" charset="0"/>
                <a:cs typeface="Times New Roman" panose="02020603050405020304" pitchFamily="18" charset="0"/>
              </a:rPr>
              <a:t>, A.V. Semenov, S.N. </a:t>
            </a:r>
            <a:r>
              <a:rPr lang="en-US" dirty="0" err="1" smtClean="0">
                <a:latin typeface="Times New Roman" panose="02020603050405020304" pitchFamily="18" charset="0"/>
                <a:cs typeface="Times New Roman" panose="02020603050405020304" pitchFamily="18" charset="0"/>
              </a:rPr>
              <a:t>Fadeev</a:t>
            </a:r>
            <a:r>
              <a:rPr lang="en-US" dirty="0" smtClean="0">
                <a:latin typeface="Times New Roman" panose="02020603050405020304" pitchFamily="18" charset="0"/>
                <a:cs typeface="Times New Roman" panose="02020603050405020304" pitchFamily="18" charset="0"/>
              </a:rPr>
              <a:t>. P.I. </a:t>
            </a:r>
            <a:r>
              <a:rPr lang="en-US" dirty="0" err="1" smtClean="0">
                <a:latin typeface="Times New Roman" panose="02020603050405020304" pitchFamily="18" charset="0"/>
                <a:cs typeface="Times New Roman" panose="02020603050405020304" pitchFamily="18" charset="0"/>
              </a:rPr>
              <a:t>Nemytov</a:t>
            </a:r>
            <a:r>
              <a:rPr lang="en-US" dirty="0" smtClean="0">
                <a:latin typeface="Times New Roman" panose="02020603050405020304" pitchFamily="18" charset="0"/>
                <a:cs typeface="Times New Roman" panose="02020603050405020304" pitchFamily="18" charset="0"/>
              </a:rPr>
              <a:t> </a:t>
            </a:r>
            <a:endParaRPr lang="ru-RU"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269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0"/>
            <a:ext cx="12192001" cy="600891"/>
          </a:xfrm>
          <a:solidFill>
            <a:srgbClr val="0070C0"/>
          </a:solidFill>
        </p:spPr>
        <p:txBody>
          <a:bodyPr>
            <a:normAutofit fontScale="90000"/>
          </a:bodyPr>
          <a:lstStyle/>
          <a:p>
            <a:r>
              <a:rPr lang="en-US" sz="4000" b="1" dirty="0">
                <a:solidFill>
                  <a:schemeClr val="bg1"/>
                </a:solidFill>
                <a:latin typeface="Times New Roman" panose="02020603050405020304" pitchFamily="18" charset="0"/>
                <a:cs typeface="Times New Roman" panose="02020603050405020304" pitchFamily="18" charset="0"/>
              </a:rPr>
              <a:t>Local shield accelerator ELV-0.5</a:t>
            </a:r>
            <a:endParaRPr lang="ru-RU" sz="4000" b="1" dirty="0">
              <a:solidFill>
                <a:schemeClr val="bg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3"/>
          <a:stretch>
            <a:fillRect/>
          </a:stretch>
        </p:blipFill>
        <p:spPr>
          <a:xfrm>
            <a:off x="-1" y="680009"/>
            <a:ext cx="6274051" cy="3517821"/>
          </a:xfrm>
          <a:prstGeom prst="rect">
            <a:avLst/>
          </a:prstGeom>
        </p:spPr>
      </p:pic>
      <p:sp>
        <p:nvSpPr>
          <p:cNvPr id="5" name="Прямоугольник 4"/>
          <p:cNvSpPr/>
          <p:nvPr/>
        </p:nvSpPr>
        <p:spPr>
          <a:xfrm>
            <a:off x="98959" y="4439987"/>
            <a:ext cx="7077579" cy="707886"/>
          </a:xfrm>
          <a:prstGeom prst="rect">
            <a:avLst/>
          </a:prstGeom>
        </p:spPr>
        <p:txBody>
          <a:bodyPr wrap="none">
            <a:spAutoFit/>
          </a:bodyPr>
          <a:lstStyle/>
          <a:p>
            <a:r>
              <a:rPr lang="it-IT" sz="2000" b="1" dirty="0">
                <a:latin typeface="Times New Roman" panose="02020603050405020304" pitchFamily="18" charset="0"/>
                <a:cs typeface="Times New Roman" panose="02020603050405020304" pitchFamily="18" charset="0"/>
              </a:rPr>
              <a:t>ELV-0.5 Accelerator, 0.5 MeV x 130 mA, Taiyuan, </a:t>
            </a:r>
            <a:r>
              <a:rPr lang="it-IT" sz="2000" b="1" dirty="0" smtClean="0">
                <a:latin typeface="Times New Roman" panose="02020603050405020304" pitchFamily="18" charset="0"/>
                <a:cs typeface="Times New Roman" panose="02020603050405020304" pitchFamily="18" charset="0"/>
              </a:rPr>
              <a:t>China.</a:t>
            </a:r>
          </a:p>
          <a:p>
            <a:r>
              <a:rPr lang="en-US" sz="2000" b="1" dirty="0">
                <a:latin typeface="Times New Roman" panose="02020603050405020304" pitchFamily="18" charset="0"/>
                <a:cs typeface="Times New Roman" panose="02020603050405020304" pitchFamily="18" charset="0"/>
              </a:rPr>
              <a:t>The radiation shield is open and the </a:t>
            </a:r>
            <a:r>
              <a:rPr lang="en-US" sz="2000" b="1" dirty="0" smtClean="0">
                <a:latin typeface="Times New Roman" panose="02020603050405020304" pitchFamily="18" charset="0"/>
                <a:cs typeface="Times New Roman" panose="02020603050405020304" pitchFamily="18" charset="0"/>
              </a:rPr>
              <a:t>extraction device </a:t>
            </a:r>
            <a:r>
              <a:rPr lang="en-US" sz="2000" b="1" dirty="0">
                <a:latin typeface="Times New Roman" panose="02020603050405020304" pitchFamily="18" charset="0"/>
                <a:cs typeface="Times New Roman" panose="02020603050405020304" pitchFamily="18" charset="0"/>
              </a:rPr>
              <a:t>is visible.</a:t>
            </a:r>
            <a:endParaRPr lang="ru-RU" sz="2000" b="1"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 y="6488668"/>
            <a:ext cx="12191999" cy="369332"/>
          </a:xfrm>
          <a:prstGeom prst="rect">
            <a:avLst/>
          </a:prstGeom>
          <a:solidFill>
            <a:schemeClr val="accent1">
              <a:lumMod val="20000"/>
              <a:lumOff val="80000"/>
            </a:schemeClr>
          </a:solidFill>
        </p:spPr>
        <p:txBody>
          <a:bodyPr wrap="square">
            <a:spAutoFit/>
          </a:bodyPr>
          <a:lstStyle/>
          <a:p>
            <a:pPr algn="ctr"/>
            <a:r>
              <a:rPr lang="ru-RU" dirty="0">
                <a:solidFill>
                  <a:schemeClr val="bg1"/>
                </a:solidFill>
                <a:latin typeface="Times New Roman" panose="02020603050405020304" pitchFamily="18" charset="0"/>
                <a:cs typeface="Times New Roman" panose="02020603050405020304" pitchFamily="18" charset="0"/>
                <a:hlinkClick r:id="rId4"/>
              </a:rPr>
              <a:t>http://www.inp.nsk.su/sites/promusk/eng</a:t>
            </a:r>
            <a:r>
              <a:rPr lang="ru-RU" dirty="0">
                <a:solidFill>
                  <a:schemeClr val="bg1"/>
                </a:solidFill>
                <a:latin typeface="Times New Roman" panose="02020603050405020304" pitchFamily="18" charset="0"/>
                <a:cs typeface="Times New Roman" panose="02020603050405020304" pitchFamily="18" charset="0"/>
              </a:rPr>
              <a:t> </a:t>
            </a:r>
          </a:p>
        </p:txBody>
      </p:sp>
      <p:pic>
        <p:nvPicPr>
          <p:cNvPr id="7" name="Рисунок 6"/>
          <p:cNvPicPr/>
          <p:nvPr/>
        </p:nvPicPr>
        <p:blipFill>
          <a:blip r:embed="rId5" cstate="email">
            <a:extLst>
              <a:ext uri="{28A0092B-C50C-407E-A947-70E740481C1C}">
                <a14:useLocalDpi xmlns:a14="http://schemas.microsoft.com/office/drawing/2010/main"/>
              </a:ext>
            </a:extLst>
          </a:blip>
          <a:srcRect/>
          <a:stretch>
            <a:fillRect/>
          </a:stretch>
        </p:blipFill>
        <p:spPr bwMode="auto">
          <a:xfrm>
            <a:off x="6424340" y="729432"/>
            <a:ext cx="5401900" cy="2963001"/>
          </a:xfrm>
          <a:prstGeom prst="rect">
            <a:avLst/>
          </a:prstGeom>
          <a:noFill/>
          <a:ln>
            <a:noFill/>
          </a:ln>
        </p:spPr>
      </p:pic>
      <p:sp>
        <p:nvSpPr>
          <p:cNvPr id="8" name="Прямоугольник 7"/>
          <p:cNvSpPr/>
          <p:nvPr/>
        </p:nvSpPr>
        <p:spPr>
          <a:xfrm>
            <a:off x="6899745" y="4455376"/>
            <a:ext cx="4924040" cy="400110"/>
          </a:xfrm>
          <a:prstGeom prst="rect">
            <a:avLst/>
          </a:prstGeom>
        </p:spPr>
        <p:txBody>
          <a:bodyPr wrap="none">
            <a:spAutoFit/>
          </a:bodyPr>
          <a:lstStyle/>
          <a:p>
            <a:r>
              <a:rPr lang="en-GB" sz="2000" dirty="0">
                <a:latin typeface="Times" panose="02020603050405020304" pitchFamily="18" charset="0"/>
                <a:ea typeface="Times New Roman" panose="02020603050405020304" pitchFamily="18" charset="0"/>
                <a:cs typeface="Times New Roman" panose="02020603050405020304" pitchFamily="18" charset="0"/>
              </a:rPr>
              <a:t> </a:t>
            </a:r>
            <a:r>
              <a:rPr lang="en-GB" sz="2000" b="1" dirty="0">
                <a:latin typeface="Times New Roman" panose="02020603050405020304" pitchFamily="18" charset="0"/>
                <a:ea typeface="Times New Roman" panose="02020603050405020304" pitchFamily="18" charset="0"/>
                <a:cs typeface="Times New Roman" panose="02020603050405020304" pitchFamily="18" charset="0"/>
              </a:rPr>
              <a:t>The window extraction device for ELV-0,5</a:t>
            </a:r>
            <a:r>
              <a:rPr lang="en-GB" sz="2000" dirty="0">
                <a:latin typeface="Times" panose="02020603050405020304" pitchFamily="18" charset="0"/>
                <a:ea typeface="Times New Roman" panose="02020603050405020304" pitchFamily="18" charset="0"/>
                <a:cs typeface="Times New Roman" panose="02020603050405020304" pitchFamily="18" charset="0"/>
              </a:rPr>
              <a:t>.</a:t>
            </a:r>
            <a:endParaRPr lang="ru-RU" sz="2000" dirty="0"/>
          </a:p>
        </p:txBody>
      </p:sp>
      <p:sp>
        <p:nvSpPr>
          <p:cNvPr id="3" name="Прямоугольник 2"/>
          <p:cNvSpPr/>
          <p:nvPr/>
        </p:nvSpPr>
        <p:spPr>
          <a:xfrm>
            <a:off x="98959" y="5295263"/>
            <a:ext cx="11263139" cy="1200329"/>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The accelerator in local radiation protection is </a:t>
            </a:r>
            <a:r>
              <a:rPr lang="en-US" sz="2400" b="1" dirty="0" smtClean="0">
                <a:latin typeface="Times New Roman" panose="02020603050405020304" pitchFamily="18" charset="0"/>
                <a:cs typeface="Times New Roman" panose="02020603050405020304" pitchFamily="18" charset="0"/>
              </a:rPr>
              <a:t>also a </a:t>
            </a:r>
            <a:r>
              <a:rPr lang="en-US" sz="2400" b="1" dirty="0">
                <a:latin typeface="Times New Roman" panose="02020603050405020304" pitchFamily="18" charset="0"/>
                <a:cs typeface="Times New Roman" panose="02020603050405020304" pitchFamily="18" charset="0"/>
              </a:rPr>
              <a:t>new direction. They are especially attractive for the irradiation of films and tape materials, including industrial rubber goods.</a:t>
            </a:r>
            <a:endParaRPr lang="ru-RU" sz="2400" dirty="0"/>
          </a:p>
        </p:txBody>
      </p:sp>
    </p:spTree>
    <p:extLst>
      <p:ext uri="{BB962C8B-B14F-4D97-AF65-F5344CB8AC3E}">
        <p14:creationId xmlns:p14="http://schemas.microsoft.com/office/powerpoint/2010/main" val="41375318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0" y="0"/>
            <a:ext cx="12192000" cy="557984"/>
          </a:xfrm>
          <a:solidFill>
            <a:schemeClr val="accent5"/>
          </a:solidFill>
        </p:spPr>
        <p:txBody>
          <a:bodyPr>
            <a:noAutofit/>
          </a:bodyPr>
          <a:lstStyle/>
          <a:p>
            <a:r>
              <a:rPr lang="en-US" sz="3600" b="1" dirty="0">
                <a:solidFill>
                  <a:schemeClr val="bg1"/>
                </a:solidFill>
                <a:latin typeface="Times New Roman" panose="02020603050405020304" pitchFamily="18" charset="0"/>
                <a:cs typeface="Times New Roman" panose="02020603050405020304" pitchFamily="18" charset="0"/>
              </a:rPr>
              <a:t>Mobile Accelerator (EB-Tech, South Korea)</a:t>
            </a:r>
            <a:endParaRPr lang="ru-RU" sz="3600" b="1" dirty="0">
              <a:solidFill>
                <a:schemeClr val="bg1"/>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0" y="807610"/>
            <a:ext cx="6096000" cy="2554545"/>
          </a:xfrm>
          <a:prstGeom prst="rect">
            <a:avLst/>
          </a:prstGeom>
        </p:spPr>
        <p:txBody>
          <a:bodyPr>
            <a:spAutoFit/>
          </a:bodyPr>
          <a:lstStyle/>
          <a:p>
            <a:r>
              <a:rPr lang="en-US" sz="3200" b="1" dirty="0">
                <a:latin typeface="Times New Roman" panose="02020603050405020304" pitchFamily="18" charset="0"/>
                <a:cs typeface="Times New Roman" panose="02020603050405020304" pitchFamily="18" charset="0"/>
              </a:rPr>
              <a:t>•</a:t>
            </a:r>
            <a:r>
              <a:rPr lang="en-US" dirty="0" smtClean="0"/>
              <a:t> </a:t>
            </a:r>
            <a:r>
              <a:rPr lang="en-US" sz="3200" dirty="0">
                <a:latin typeface="Times New Roman" panose="02020603050405020304" pitchFamily="18" charset="0"/>
                <a:cs typeface="Times New Roman" panose="02020603050405020304" pitchFamily="18" charset="0"/>
              </a:rPr>
              <a:t>20 kW mobile accelerator </a:t>
            </a:r>
            <a:endParaRPr lang="en-US"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30 mA beam current </a:t>
            </a:r>
            <a:endParaRPr lang="en-US"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 0.7 </a:t>
            </a:r>
            <a:r>
              <a:rPr lang="en-US" sz="3200" dirty="0">
                <a:latin typeface="Times New Roman" panose="02020603050405020304" pitchFamily="18" charset="0"/>
                <a:cs typeface="Times New Roman" panose="02020603050405020304" pitchFamily="18" charset="0"/>
              </a:rPr>
              <a:t>MeV Energy </a:t>
            </a:r>
            <a:endParaRPr lang="en-US"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All equipment in two trailers </a:t>
            </a:r>
            <a:endParaRPr lang="en-US"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Waste water and gas treatment</a:t>
            </a:r>
            <a:endParaRPr lang="ru-RU" sz="32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6096000" y="557984"/>
            <a:ext cx="4807829" cy="2723467"/>
          </a:xfrm>
          <a:prstGeom prst="rect">
            <a:avLst/>
          </a:prstGeom>
        </p:spPr>
      </p:pic>
      <p:pic>
        <p:nvPicPr>
          <p:cNvPr id="7" name="Рисунок 6"/>
          <p:cNvPicPr>
            <a:picLocks noChangeAspect="1"/>
          </p:cNvPicPr>
          <p:nvPr/>
        </p:nvPicPr>
        <p:blipFill>
          <a:blip r:embed="rId4"/>
          <a:stretch>
            <a:fillRect/>
          </a:stretch>
        </p:blipFill>
        <p:spPr>
          <a:xfrm>
            <a:off x="2115384" y="3611780"/>
            <a:ext cx="3886853" cy="2385643"/>
          </a:xfrm>
          <a:prstGeom prst="rect">
            <a:avLst/>
          </a:prstGeom>
        </p:spPr>
      </p:pic>
      <p:pic>
        <p:nvPicPr>
          <p:cNvPr id="8" name="Рисунок 7"/>
          <p:cNvPicPr>
            <a:picLocks noChangeAspect="1"/>
          </p:cNvPicPr>
          <p:nvPr/>
        </p:nvPicPr>
        <p:blipFill>
          <a:blip r:embed="rId5"/>
          <a:stretch>
            <a:fillRect/>
          </a:stretch>
        </p:blipFill>
        <p:spPr>
          <a:xfrm>
            <a:off x="7309185" y="3309026"/>
            <a:ext cx="2381457" cy="2991152"/>
          </a:xfrm>
          <a:prstGeom prst="rect">
            <a:avLst/>
          </a:prstGeom>
        </p:spPr>
      </p:pic>
      <p:sp>
        <p:nvSpPr>
          <p:cNvPr id="10" name="Прямоугольник 9"/>
          <p:cNvSpPr/>
          <p:nvPr/>
        </p:nvSpPr>
        <p:spPr>
          <a:xfrm>
            <a:off x="1" y="6488668"/>
            <a:ext cx="12191999" cy="369332"/>
          </a:xfrm>
          <a:prstGeom prst="rect">
            <a:avLst/>
          </a:prstGeom>
          <a:solidFill>
            <a:schemeClr val="accent1">
              <a:lumMod val="20000"/>
              <a:lumOff val="80000"/>
            </a:schemeClr>
          </a:solidFill>
        </p:spPr>
        <p:txBody>
          <a:bodyPr wrap="square">
            <a:spAutoFit/>
          </a:bodyPr>
          <a:lstStyle/>
          <a:p>
            <a:pPr algn="ctr"/>
            <a:r>
              <a:rPr lang="ru-RU" dirty="0">
                <a:solidFill>
                  <a:schemeClr val="bg1"/>
                </a:solidFill>
                <a:latin typeface="Times New Roman" panose="02020603050405020304" pitchFamily="18" charset="0"/>
                <a:cs typeface="Times New Roman" panose="02020603050405020304" pitchFamily="18" charset="0"/>
                <a:hlinkClick r:id="rId6"/>
              </a:rPr>
              <a:t>http://www.inp.nsk.su/sites/promusk/eng</a:t>
            </a:r>
            <a:r>
              <a:rPr lang="ru-RU"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10117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36361"/>
          </a:xfrm>
          <a:solidFill>
            <a:schemeClr val="accent1"/>
          </a:solidFill>
        </p:spPr>
        <p:txBody>
          <a:bodyPr>
            <a:normAutofit fontScale="90000"/>
          </a:bodyPr>
          <a:lstStyle/>
          <a:p>
            <a:r>
              <a:rPr lang="fr-FR" b="1" cap="all" dirty="0" err="1">
                <a:solidFill>
                  <a:schemeClr val="bg1"/>
                </a:solidFill>
                <a:latin typeface="Times New Roman" panose="02020603050405020304" pitchFamily="18" charset="0"/>
                <a:cs typeface="Times New Roman" panose="02020603050405020304" pitchFamily="18" charset="0"/>
              </a:rPr>
              <a:t>Additional</a:t>
            </a:r>
            <a:r>
              <a:rPr lang="fr-FR" b="1" cap="all" dirty="0">
                <a:solidFill>
                  <a:schemeClr val="bg1"/>
                </a:solidFill>
                <a:latin typeface="Times New Roman" panose="02020603050405020304" pitchFamily="18" charset="0"/>
                <a:cs typeface="Times New Roman" panose="02020603050405020304" pitchFamily="18" charset="0"/>
              </a:rPr>
              <a:t> </a:t>
            </a:r>
            <a:r>
              <a:rPr lang="fr-FR" b="1" cap="all" dirty="0" err="1" smtClean="0">
                <a:solidFill>
                  <a:schemeClr val="bg1"/>
                </a:solidFill>
                <a:latin typeface="Times New Roman" panose="02020603050405020304" pitchFamily="18" charset="0"/>
                <a:cs typeface="Times New Roman" panose="02020603050405020304" pitchFamily="18" charset="0"/>
              </a:rPr>
              <a:t>possibilities</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636362"/>
            <a:ext cx="12192000" cy="966015"/>
          </a:xfrm>
        </p:spPr>
        <p:txBody>
          <a:bodyPr>
            <a:normAutofit lnSpcReduction="10000"/>
          </a:bodyPr>
          <a:lstStyle/>
          <a:p>
            <a:pPr marL="0" indent="0">
              <a:buNone/>
            </a:pPr>
            <a:r>
              <a:rPr lang="en-GB" sz="2200" dirty="0" smtClean="0">
                <a:latin typeface="Times New Roman" panose="02020603050405020304" pitchFamily="18" charset="0"/>
                <a:cs typeface="Times New Roman" panose="02020603050405020304" pitchFamily="18" charset="0"/>
              </a:rPr>
              <a:t>Usually</a:t>
            </a:r>
            <a:r>
              <a:rPr lang="en-GB" sz="2200" dirty="0">
                <a:latin typeface="Times New Roman" panose="02020603050405020304" pitchFamily="18" charset="0"/>
                <a:cs typeface="Times New Roman" panose="02020603050405020304" pitchFamily="18" charset="0"/>
              </a:rPr>
              <a:t>, double-side irradiation of wires and cables is used. However, big size cables required high-energy accelerators. To reduce electron energy and improve the absorbed dose azimuthal inhomogeneity, four-side and ring irradiation systems were developed in </a:t>
            </a:r>
            <a:r>
              <a:rPr lang="en-GB" sz="2200" dirty="0" smtClean="0">
                <a:latin typeface="Times New Roman" panose="02020603050405020304" pitchFamily="18" charset="0"/>
                <a:cs typeface="Times New Roman" panose="02020603050405020304" pitchFamily="18" charset="0"/>
              </a:rPr>
              <a:t>BINP.</a:t>
            </a:r>
            <a:endParaRPr lang="en-US" sz="2200"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5602" y="1602377"/>
            <a:ext cx="4319453" cy="2251527"/>
          </a:xfrm>
          <a:prstGeom prst="rect">
            <a:avLst/>
          </a:prstGeom>
        </p:spPr>
      </p:pic>
      <p:sp>
        <p:nvSpPr>
          <p:cNvPr id="5" name="Прямоугольник 4"/>
          <p:cNvSpPr/>
          <p:nvPr/>
        </p:nvSpPr>
        <p:spPr>
          <a:xfrm>
            <a:off x="1424105" y="3853904"/>
            <a:ext cx="8682445" cy="646331"/>
          </a:xfrm>
          <a:prstGeom prst="rect">
            <a:avLst/>
          </a:prstGeom>
        </p:spPr>
        <p:txBody>
          <a:bodyPr wrap="square">
            <a:spAutoFit/>
          </a:bodyPr>
          <a:lstStyle/>
          <a:p>
            <a:pPr algn="ctr"/>
            <a:r>
              <a:rPr lang="ru-RU" dirty="0" err="1">
                <a:latin typeface="Times New Roman" panose="02020603050405020304" pitchFamily="18" charset="0"/>
                <a:cs typeface="Times New Roman" panose="02020603050405020304" pitchFamily="18" charset="0"/>
              </a:rPr>
              <a:t>The</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calculated</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distribution</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of</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the</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absorbed</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dose</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of</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the</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cable</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in</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azimuth</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and</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depth</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at</a:t>
            </a:r>
            <a:r>
              <a:rPr lang="ru-RU" dirty="0">
                <a:latin typeface="Times New Roman" panose="02020603050405020304" pitchFamily="18" charset="0"/>
                <a:cs typeface="Times New Roman" panose="02020603050405020304" pitchFamily="18" charset="0"/>
              </a:rPr>
              <a:t> 2-sided, 3-sided, 4-sided </a:t>
            </a:r>
            <a:r>
              <a:rPr lang="ru-RU" dirty="0" err="1">
                <a:latin typeface="Times New Roman" panose="02020603050405020304" pitchFamily="18" charset="0"/>
                <a:cs typeface="Times New Roman" panose="02020603050405020304" pitchFamily="18" charset="0"/>
              </a:rPr>
              <a:t>and</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circular</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irradiation</a:t>
            </a:r>
            <a:r>
              <a:rPr lang="ru-RU" dirty="0">
                <a:latin typeface="Times New Roman" panose="02020603050405020304" pitchFamily="18" charset="0"/>
                <a:cs typeface="Times New Roman" panose="02020603050405020304" pitchFamily="18" charset="0"/>
              </a:rPr>
              <a:t>.</a:t>
            </a:r>
          </a:p>
        </p:txBody>
      </p:sp>
      <p:sp>
        <p:nvSpPr>
          <p:cNvPr id="6" name="Прямоугольник 5"/>
          <p:cNvSpPr/>
          <p:nvPr/>
        </p:nvSpPr>
        <p:spPr>
          <a:xfrm>
            <a:off x="104503" y="4500235"/>
            <a:ext cx="12087497" cy="1446550"/>
          </a:xfrm>
          <a:prstGeom prst="rect">
            <a:avLst/>
          </a:prstGeom>
        </p:spPr>
        <p:txBody>
          <a:bodyPr wrap="square">
            <a:spAutoFit/>
          </a:bodyPr>
          <a:lstStyle/>
          <a:p>
            <a:r>
              <a:rPr lang="ru-RU" sz="2200" dirty="0" err="1" smtClean="0">
                <a:latin typeface="Times New Roman" panose="02020603050405020304" pitchFamily="18" charset="0"/>
                <a:cs typeface="Times New Roman" panose="02020603050405020304" pitchFamily="18" charset="0"/>
              </a:rPr>
              <a:t>For</a:t>
            </a:r>
            <a:r>
              <a:rPr lang="ru-RU" sz="2200" dirty="0" smtClean="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four-sided</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irradiation</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with</a:t>
            </a:r>
            <a:r>
              <a:rPr lang="ru-RU" sz="2200" dirty="0">
                <a:latin typeface="Times New Roman" panose="02020603050405020304" pitchFamily="18" charset="0"/>
                <a:cs typeface="Times New Roman" panose="02020603050405020304" pitchFamily="18" charset="0"/>
              </a:rPr>
              <a:t> a </a:t>
            </a:r>
            <a:r>
              <a:rPr lang="ru-RU" sz="2200" dirty="0" err="1">
                <a:latin typeface="Times New Roman" panose="02020603050405020304" pitchFamily="18" charset="0"/>
                <a:cs typeface="Times New Roman" panose="02020603050405020304" pitchFamily="18" charset="0"/>
              </a:rPr>
              <a:t>given</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insulation</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thickness</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depending</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on</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the</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outer</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diameter</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of</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the</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wire</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and</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especially</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for</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wires</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of</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large</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cross</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section</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the</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required</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electron</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penetration</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depth</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is</a:t>
            </a:r>
            <a:r>
              <a:rPr lang="ru-RU" sz="2200" dirty="0">
                <a:latin typeface="Times New Roman" panose="02020603050405020304" pitchFamily="18" charset="0"/>
                <a:cs typeface="Times New Roman" panose="02020603050405020304" pitchFamily="18" charset="0"/>
              </a:rPr>
              <a:t> 2-4 </a:t>
            </a:r>
            <a:r>
              <a:rPr lang="ru-RU" sz="2200" dirty="0" err="1">
                <a:latin typeface="Times New Roman" panose="02020603050405020304" pitchFamily="18" charset="0"/>
                <a:cs typeface="Times New Roman" panose="02020603050405020304" pitchFamily="18" charset="0"/>
              </a:rPr>
              <a:t>times</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less</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than</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for</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bilateral</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irradiation</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which</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leads</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to</a:t>
            </a:r>
            <a:r>
              <a:rPr lang="ru-RU" sz="2200" dirty="0">
                <a:latin typeface="Times New Roman" panose="02020603050405020304" pitchFamily="18" charset="0"/>
                <a:cs typeface="Times New Roman" panose="02020603050405020304" pitchFamily="18" charset="0"/>
              </a:rPr>
              <a:t> a </a:t>
            </a:r>
            <a:r>
              <a:rPr lang="ru-RU" sz="2200" dirty="0" err="1">
                <a:latin typeface="Times New Roman" panose="02020603050405020304" pitchFamily="18" charset="0"/>
                <a:cs typeface="Times New Roman" panose="02020603050405020304" pitchFamily="18" charset="0"/>
              </a:rPr>
              <a:t>decrease</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in</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the</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required</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electron</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energy</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by</a:t>
            </a:r>
            <a:r>
              <a:rPr lang="ru-RU" sz="2200" dirty="0">
                <a:latin typeface="Times New Roman" panose="02020603050405020304" pitchFamily="18" charset="0"/>
                <a:cs typeface="Times New Roman" panose="02020603050405020304" pitchFamily="18" charset="0"/>
              </a:rPr>
              <a:t> 1.5-2.5 </a:t>
            </a:r>
            <a:r>
              <a:rPr lang="ru-RU" sz="2200" dirty="0" err="1">
                <a:latin typeface="Times New Roman" panose="02020603050405020304" pitchFamily="18" charset="0"/>
                <a:cs typeface="Times New Roman" panose="02020603050405020304" pitchFamily="18" charset="0"/>
              </a:rPr>
              <a:t>times</a:t>
            </a:r>
            <a:r>
              <a:rPr lang="ru-RU" sz="2200" dirty="0">
                <a:latin typeface="Times New Roman" panose="02020603050405020304" pitchFamily="18" charset="0"/>
                <a:cs typeface="Times New Roman" panose="02020603050405020304" pitchFamily="18" charset="0"/>
              </a:rPr>
              <a:t> . </a:t>
            </a:r>
            <a:r>
              <a:rPr lang="ru-RU" sz="2200" dirty="0" err="1">
                <a:latin typeface="Times New Roman" panose="02020603050405020304" pitchFamily="18" charset="0"/>
                <a:cs typeface="Times New Roman" panose="02020603050405020304" pitchFamily="18" charset="0"/>
              </a:rPr>
              <a:t>This</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greatly</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simplifies</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and</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reduces</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the</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cost</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of</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the</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accelerator</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used</a:t>
            </a:r>
            <a:r>
              <a:rPr lang="ru-RU" sz="2200" dirty="0">
                <a:latin typeface="Times New Roman" panose="02020603050405020304" pitchFamily="18" charset="0"/>
                <a:cs typeface="Times New Roman" panose="02020603050405020304" pitchFamily="18" charset="0"/>
              </a:rPr>
              <a:t>.</a:t>
            </a:r>
          </a:p>
        </p:txBody>
      </p:sp>
      <p:sp>
        <p:nvSpPr>
          <p:cNvPr id="7" name="Прямоугольник 6"/>
          <p:cNvSpPr/>
          <p:nvPr/>
        </p:nvSpPr>
        <p:spPr>
          <a:xfrm>
            <a:off x="1" y="6488667"/>
            <a:ext cx="12191999" cy="369332"/>
          </a:xfrm>
          <a:prstGeom prst="rect">
            <a:avLst/>
          </a:prstGeom>
          <a:solidFill>
            <a:schemeClr val="accent1">
              <a:lumMod val="20000"/>
              <a:lumOff val="80000"/>
            </a:schemeClr>
          </a:solidFill>
        </p:spPr>
        <p:txBody>
          <a:bodyPr wrap="square">
            <a:spAutoFit/>
          </a:bodyPr>
          <a:lstStyle/>
          <a:p>
            <a:pPr algn="ctr"/>
            <a:r>
              <a:rPr lang="ru-RU" dirty="0">
                <a:solidFill>
                  <a:schemeClr val="bg1"/>
                </a:solidFill>
                <a:latin typeface="Times New Roman" panose="02020603050405020304" pitchFamily="18" charset="0"/>
                <a:cs typeface="Times New Roman" panose="02020603050405020304" pitchFamily="18" charset="0"/>
                <a:hlinkClick r:id="rId3"/>
              </a:rPr>
              <a:t>http://www.inp.nsk.su/sites/promusk/eng</a:t>
            </a:r>
            <a:r>
              <a:rPr lang="ru-RU"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30841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539931"/>
          </a:xfrm>
          <a:solidFill>
            <a:schemeClr val="accent1"/>
          </a:solidFill>
        </p:spPr>
        <p:txBody>
          <a:bodyPr>
            <a:normAutofit fontScale="90000"/>
          </a:bodyPr>
          <a:lstStyle/>
          <a:p>
            <a:r>
              <a:rPr lang="en-US" b="1" dirty="0">
                <a:solidFill>
                  <a:schemeClr val="bg1"/>
                </a:solidFill>
                <a:latin typeface="Times New Roman" panose="02020603050405020304" pitchFamily="18" charset="0"/>
                <a:cs typeface="Times New Roman" panose="02020603050405020304" pitchFamily="18" charset="0"/>
              </a:rPr>
              <a:t>4-side irradiation system </a:t>
            </a:r>
            <a:endParaRPr lang="ru-RU" dirty="0">
              <a:solidFill>
                <a:schemeClr val="bg1"/>
              </a:solidFill>
              <a:latin typeface="Times New Roman" panose="02020603050405020304" pitchFamily="18" charset="0"/>
              <a:cs typeface="Times New Roman" panose="02020603050405020304" pitchFamily="18" charset="0"/>
            </a:endParaRPr>
          </a:p>
        </p:txBody>
      </p:sp>
      <p:pic>
        <p:nvPicPr>
          <p:cNvPr id="4" name="Рисунок 3"/>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539931"/>
            <a:ext cx="3405052" cy="2264229"/>
          </a:xfrm>
          <a:prstGeom prst="rect">
            <a:avLst/>
          </a:prstGeom>
          <a:noFill/>
        </p:spPr>
      </p:pic>
      <p:sp>
        <p:nvSpPr>
          <p:cNvPr id="3" name="Прямоугольник 2"/>
          <p:cNvSpPr/>
          <p:nvPr/>
        </p:nvSpPr>
        <p:spPr>
          <a:xfrm>
            <a:off x="78377" y="4783267"/>
            <a:ext cx="12113623" cy="1754326"/>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The operation principle relies upon deviation of an electron beam by a magnetic field. The electron beam being accelerated pass thru scanning system results to forming rectangular raster. Further being effected by constant transversal field of turn magnets electron beam deviated on some angle (see Fig. 1 ). Shape of magnet's poles and a magnetic field force are selected so that the electrons deviated on an angle of 45° symmetrically of the extraction device axis, with irrespective of a place of an entrance. Being transported through an irradiation zone a cable orientation is changed for 180° on each pass, thus four-sided irradiation is occur (see Fig.2).</a:t>
            </a:r>
            <a:endParaRPr lang="ru-RU"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625" y="574356"/>
            <a:ext cx="3676243" cy="2880563"/>
          </a:xfrm>
          <a:prstGeom prst="rect">
            <a:avLst/>
          </a:prstGeom>
        </p:spPr>
      </p:pic>
      <p:sp>
        <p:nvSpPr>
          <p:cNvPr id="6" name="Прямоугольник 5"/>
          <p:cNvSpPr/>
          <p:nvPr/>
        </p:nvSpPr>
        <p:spPr>
          <a:xfrm>
            <a:off x="3675016" y="3430626"/>
            <a:ext cx="4627872" cy="1323439"/>
          </a:xfrm>
          <a:prstGeom prst="rect">
            <a:avLst/>
          </a:prstGeom>
        </p:spPr>
        <p:txBody>
          <a:bodyPr wrap="square">
            <a:spAutoFit/>
          </a:bodyPr>
          <a:lstStyle/>
          <a:p>
            <a:pPr algn="ctr">
              <a:spcAft>
                <a:spcPts val="0"/>
              </a:spcAft>
            </a:pPr>
            <a:r>
              <a:rPr lang="en-US" sz="1600" dirty="0">
                <a:latin typeface="Times New Roman" panose="02020603050405020304" pitchFamily="18" charset="0"/>
                <a:ea typeface="Times New Roman" panose="02020603050405020304" pitchFamily="18" charset="0"/>
              </a:rPr>
              <a:t>Fig.1. Schematic diagram of the four-sided irradiation </a:t>
            </a:r>
            <a:r>
              <a:rPr lang="en-US" sz="1600" dirty="0" smtClean="0">
                <a:latin typeface="Times New Roman" panose="02020603050405020304" pitchFamily="18" charset="0"/>
                <a:ea typeface="Times New Roman" panose="02020603050405020304" pitchFamily="18" charset="0"/>
              </a:rPr>
              <a:t>system: 1 </a:t>
            </a:r>
            <a:r>
              <a:rPr lang="en-US" sz="1600" dirty="0">
                <a:latin typeface="Times New Roman" panose="02020603050405020304" pitchFamily="18" charset="0"/>
                <a:ea typeface="Times New Roman" panose="02020603050405020304" pitchFamily="18" charset="0"/>
              </a:rPr>
              <a:t>- scanner system together with shift </a:t>
            </a:r>
            <a:r>
              <a:rPr lang="en-US" sz="1600" dirty="0" smtClean="0">
                <a:latin typeface="Times New Roman" panose="02020603050405020304" pitchFamily="18" charset="0"/>
                <a:ea typeface="Times New Roman" panose="02020603050405020304" pitchFamily="18" charset="0"/>
              </a:rPr>
              <a:t>magnet; 2 </a:t>
            </a:r>
            <a:r>
              <a:rPr lang="en-US" sz="1600" dirty="0">
                <a:latin typeface="Times New Roman" panose="02020603050405020304" pitchFamily="18" charset="0"/>
                <a:ea typeface="Times New Roman" panose="02020603050405020304" pitchFamily="18" charset="0"/>
              </a:rPr>
              <a:t>- extraction </a:t>
            </a:r>
            <a:r>
              <a:rPr lang="en-US" sz="1600" dirty="0" smtClean="0">
                <a:latin typeface="Times New Roman" panose="02020603050405020304" pitchFamily="18" charset="0"/>
                <a:ea typeface="Times New Roman" panose="02020603050405020304" pitchFamily="18" charset="0"/>
              </a:rPr>
              <a:t>chamber; 3 </a:t>
            </a:r>
            <a:r>
              <a:rPr lang="en-US" sz="1600" dirty="0">
                <a:latin typeface="Times New Roman" panose="02020603050405020304" pitchFamily="18" charset="0"/>
                <a:ea typeface="Times New Roman" panose="02020603050405020304" pitchFamily="18" charset="0"/>
              </a:rPr>
              <a:t>- electron </a:t>
            </a:r>
            <a:r>
              <a:rPr lang="en-US" sz="1600" dirty="0" smtClean="0">
                <a:latin typeface="Times New Roman" panose="02020603050405020304" pitchFamily="18" charset="0"/>
                <a:ea typeface="Times New Roman" panose="02020603050405020304" pitchFamily="18" charset="0"/>
              </a:rPr>
              <a:t>trajectories; 4 </a:t>
            </a:r>
            <a:r>
              <a:rPr lang="en-US" sz="1600" dirty="0">
                <a:latin typeface="Times New Roman" panose="02020603050405020304" pitchFamily="18" charset="0"/>
                <a:ea typeface="Times New Roman" panose="02020603050405020304" pitchFamily="18" charset="0"/>
              </a:rPr>
              <a:t>- turned </a:t>
            </a:r>
            <a:r>
              <a:rPr lang="en-US" sz="1600" dirty="0" smtClean="0">
                <a:latin typeface="Times New Roman" panose="02020603050405020304" pitchFamily="18" charset="0"/>
                <a:ea typeface="Times New Roman" panose="02020603050405020304" pitchFamily="18" charset="0"/>
              </a:rPr>
              <a:t>magnet; 5 </a:t>
            </a:r>
            <a:r>
              <a:rPr lang="en-US" sz="1600" dirty="0">
                <a:latin typeface="Times New Roman" panose="02020603050405020304" pitchFamily="18" charset="0"/>
                <a:ea typeface="Times New Roman" panose="02020603050405020304" pitchFamily="18" charset="0"/>
              </a:rPr>
              <a:t>- extraction </a:t>
            </a:r>
            <a:r>
              <a:rPr lang="en-US" sz="1600" dirty="0" smtClean="0">
                <a:latin typeface="Times New Roman" panose="02020603050405020304" pitchFamily="18" charset="0"/>
                <a:ea typeface="Times New Roman" panose="02020603050405020304" pitchFamily="18" charset="0"/>
              </a:rPr>
              <a:t>window; </a:t>
            </a:r>
            <a:r>
              <a:rPr lang="ru-RU" sz="1600" dirty="0" smtClean="0">
                <a:latin typeface="Times New Roman" panose="02020603050405020304" pitchFamily="18" charset="0"/>
                <a:ea typeface="Times New Roman" panose="02020603050405020304" pitchFamily="18" charset="0"/>
              </a:rPr>
              <a:t>6 </a:t>
            </a:r>
            <a:r>
              <a:rPr lang="ru-RU" sz="1600" dirty="0">
                <a:latin typeface="Times New Roman" panose="02020603050405020304" pitchFamily="18" charset="0"/>
                <a:ea typeface="Times New Roman" panose="02020603050405020304" pitchFamily="18" charset="0"/>
              </a:rPr>
              <a:t>- </a:t>
            </a:r>
            <a:r>
              <a:rPr lang="en-US" sz="1600" dirty="0">
                <a:latin typeface="Times New Roman" panose="02020603050405020304" pitchFamily="18" charset="0"/>
                <a:ea typeface="Times New Roman" panose="02020603050405020304" pitchFamily="18" charset="0"/>
              </a:rPr>
              <a:t>irradiation area.</a:t>
            </a:r>
            <a:endParaRPr lang="ru-RU" sz="1600" dirty="0">
              <a:effectLst/>
              <a:latin typeface="Times New Roman" panose="02020603050405020304" pitchFamily="18" charset="0"/>
              <a:ea typeface="Times New Roman" panose="02020603050405020304" pitchFamily="18" charset="0"/>
            </a:endParaRPr>
          </a:p>
        </p:txBody>
      </p:sp>
      <p:sp>
        <p:nvSpPr>
          <p:cNvPr id="7" name="Rectangle 2"/>
          <p:cNvSpPr>
            <a:spLocks noChangeArrowheads="1"/>
          </p:cNvSpPr>
          <p:nvPr/>
        </p:nvSpPr>
        <p:spPr bwMode="auto">
          <a:xfrm>
            <a:off x="7546712" y="53993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7959635" y="615346"/>
          <a:ext cx="4158944" cy="2941692"/>
        </p:xfrm>
        <a:graphic>
          <a:graphicData uri="http://schemas.openxmlformats.org/presentationml/2006/ole">
            <mc:AlternateContent xmlns:mc="http://schemas.openxmlformats.org/markup-compatibility/2006">
              <mc:Choice xmlns:v="urn:schemas-microsoft-com:vml" Requires="v">
                <p:oleObj spid="_x0000_s1066" r:id="rId5" imgW="8858250" imgH="5238750" progId="AutoCAD.Drawing.14">
                  <p:embed/>
                </p:oleObj>
              </mc:Choice>
              <mc:Fallback>
                <p:oleObj r:id="rId5" imgW="8858250" imgH="5238750" progId="AutoCAD.Drawing.1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35927" t="30443" r="36130" b="36147"/>
                      <a:stretch>
                        <a:fillRect/>
                      </a:stretch>
                    </p:blipFill>
                    <p:spPr bwMode="auto">
                      <a:xfrm>
                        <a:off x="7959635" y="615346"/>
                        <a:ext cx="4158944" cy="2941692"/>
                      </a:xfrm>
                      <a:prstGeom prst="rect">
                        <a:avLst/>
                      </a:prstGeom>
                      <a:noFill/>
                    </p:spPr>
                  </p:pic>
                </p:oleObj>
              </mc:Fallback>
            </mc:AlternateContent>
          </a:graphicData>
        </a:graphic>
      </p:graphicFrame>
      <p:sp>
        <p:nvSpPr>
          <p:cNvPr id="9" name="Прямоугольник 8"/>
          <p:cNvSpPr/>
          <p:nvPr/>
        </p:nvSpPr>
        <p:spPr>
          <a:xfrm>
            <a:off x="8526183" y="3430626"/>
            <a:ext cx="3438762" cy="338554"/>
          </a:xfrm>
          <a:prstGeom prst="rect">
            <a:avLst/>
          </a:prstGeom>
        </p:spPr>
        <p:txBody>
          <a:bodyPr wrap="none">
            <a:spAutoFit/>
          </a:bodyPr>
          <a:lstStyle/>
          <a:p>
            <a:pPr algn="ctr">
              <a:spcAft>
                <a:spcPts val="0"/>
              </a:spcAft>
            </a:pPr>
            <a:r>
              <a:rPr lang="en-US" sz="1600" dirty="0">
                <a:latin typeface="Times New Roman" panose="02020603050405020304" pitchFamily="18" charset="0"/>
                <a:ea typeface="Times New Roman" panose="02020603050405020304" pitchFamily="18" charset="0"/>
              </a:rPr>
              <a:t>Fig.2. Principle of fore sides irradiation</a:t>
            </a:r>
            <a:endParaRPr lang="ru-RU" sz="1600" dirty="0">
              <a:effectLst/>
              <a:latin typeface="Times New Roman" panose="02020603050405020304" pitchFamily="18" charset="0"/>
              <a:ea typeface="Times New Roman" panose="02020603050405020304" pitchFamily="18" charset="0"/>
            </a:endParaRPr>
          </a:p>
        </p:txBody>
      </p:sp>
      <p:pic>
        <p:nvPicPr>
          <p:cNvPr id="10" name="Рисунок 9"/>
          <p:cNvPicPr>
            <a:picLocks noChangeAspect="1"/>
          </p:cNvPicPr>
          <p:nvPr/>
        </p:nvPicPr>
        <p:blipFill>
          <a:blip r:embed="rId7"/>
          <a:stretch>
            <a:fillRect/>
          </a:stretch>
        </p:blipFill>
        <p:spPr>
          <a:xfrm>
            <a:off x="-3537" y="2927451"/>
            <a:ext cx="3598243" cy="1375682"/>
          </a:xfrm>
          <a:prstGeom prst="rect">
            <a:avLst/>
          </a:prstGeom>
        </p:spPr>
      </p:pic>
      <p:sp>
        <p:nvSpPr>
          <p:cNvPr id="11" name="Прямоугольник 10"/>
          <p:cNvSpPr/>
          <p:nvPr/>
        </p:nvSpPr>
        <p:spPr>
          <a:xfrm>
            <a:off x="1" y="6488667"/>
            <a:ext cx="12191999" cy="369332"/>
          </a:xfrm>
          <a:prstGeom prst="rect">
            <a:avLst/>
          </a:prstGeom>
          <a:solidFill>
            <a:schemeClr val="accent1">
              <a:lumMod val="20000"/>
              <a:lumOff val="80000"/>
            </a:schemeClr>
          </a:solidFill>
        </p:spPr>
        <p:txBody>
          <a:bodyPr wrap="square">
            <a:spAutoFit/>
          </a:bodyPr>
          <a:lstStyle/>
          <a:p>
            <a:pPr algn="ctr"/>
            <a:r>
              <a:rPr lang="ru-RU" dirty="0">
                <a:solidFill>
                  <a:schemeClr val="bg1"/>
                </a:solidFill>
                <a:latin typeface="Times New Roman" panose="02020603050405020304" pitchFamily="18" charset="0"/>
                <a:cs typeface="Times New Roman" panose="02020603050405020304" pitchFamily="18" charset="0"/>
                <a:hlinkClick r:id="rId8"/>
              </a:rPr>
              <a:t>http://www.inp.nsk.su/sites/promusk/eng</a:t>
            </a:r>
            <a:r>
              <a:rPr lang="ru-RU"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056471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74766"/>
          </a:xfrm>
          <a:solidFill>
            <a:schemeClr val="accent1"/>
          </a:solidFill>
        </p:spPr>
        <p:txBody>
          <a:bodyPr>
            <a:normAutofit fontScale="90000"/>
          </a:bodyPr>
          <a:lstStyle/>
          <a:p>
            <a:r>
              <a:rPr lang="en-US" b="1" dirty="0">
                <a:solidFill>
                  <a:schemeClr val="bg1"/>
                </a:solidFill>
                <a:latin typeface="Times New Roman" panose="02020603050405020304" pitchFamily="18" charset="0"/>
                <a:cs typeface="Times New Roman" panose="02020603050405020304" pitchFamily="18" charset="0"/>
              </a:rPr>
              <a:t>Ring irradiation system </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431074" y="4804387"/>
            <a:ext cx="11329852" cy="1384995"/>
          </a:xfrm>
          <a:prstGeom prst="rect">
            <a:avLst/>
          </a:prstGeom>
        </p:spPr>
        <p:txBody>
          <a:bodyPr wrap="square">
            <a:spAutoFit/>
          </a:bodyPr>
          <a:lstStyle/>
          <a:p>
            <a:pPr indent="118745">
              <a:spcAft>
                <a:spcPts val="0"/>
              </a:spcAft>
            </a:pPr>
            <a:r>
              <a:rPr lang="en-GB" sz="2800" kern="800" dirty="0" smtClean="0">
                <a:effectLst/>
                <a:latin typeface="Times New Roman" panose="02020603050405020304" pitchFamily="18" charset="0"/>
                <a:ea typeface="Times New Roman" panose="02020603050405020304" pitchFamily="18" charset="0"/>
                <a:cs typeface="Times New Roman" panose="02020603050405020304" pitchFamily="18" charset="0"/>
              </a:rPr>
              <a:t>Treatment of large cables (up to 60 mm in diameter) can be done by using the ring irradiation system. </a:t>
            </a:r>
            <a:r>
              <a:rPr lang="en-US" sz="2800" dirty="0">
                <a:latin typeface="Times New Roman" panose="02020603050405020304" pitchFamily="18" charset="0"/>
                <a:cs typeface="Times New Roman" panose="02020603050405020304" pitchFamily="18" charset="0"/>
              </a:rPr>
              <a:t>Cable is passing only 1 time through irradiation area</a:t>
            </a:r>
            <a:endParaRPr lang="ru-RU" sz="2800" kern="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Прямоугольник 6"/>
          <p:cNvSpPr/>
          <p:nvPr/>
        </p:nvSpPr>
        <p:spPr>
          <a:xfrm>
            <a:off x="1" y="6488667"/>
            <a:ext cx="12191999" cy="369332"/>
          </a:xfrm>
          <a:prstGeom prst="rect">
            <a:avLst/>
          </a:prstGeom>
          <a:solidFill>
            <a:schemeClr val="accent1">
              <a:lumMod val="20000"/>
              <a:lumOff val="80000"/>
            </a:schemeClr>
          </a:solidFill>
        </p:spPr>
        <p:txBody>
          <a:bodyPr wrap="square">
            <a:spAutoFit/>
          </a:bodyPr>
          <a:lstStyle/>
          <a:p>
            <a:pPr algn="ctr"/>
            <a:r>
              <a:rPr lang="ru-RU" dirty="0">
                <a:solidFill>
                  <a:schemeClr val="bg1"/>
                </a:solidFill>
                <a:latin typeface="Times New Roman" panose="02020603050405020304" pitchFamily="18" charset="0"/>
                <a:cs typeface="Times New Roman" panose="02020603050405020304" pitchFamily="18" charset="0"/>
                <a:hlinkClick r:id="rId3"/>
              </a:rPr>
              <a:t>http://www.inp.nsk.su/sites/promusk/eng</a:t>
            </a:r>
            <a:r>
              <a:rPr lang="ru-RU" dirty="0">
                <a:solidFill>
                  <a:schemeClr val="bg1"/>
                </a:solidFill>
                <a:latin typeface="Times New Roman" panose="02020603050405020304" pitchFamily="18" charset="0"/>
                <a:cs typeface="Times New Roman" panose="02020603050405020304" pitchFamily="18" charset="0"/>
              </a:rPr>
              <a:t> </a:t>
            </a:r>
          </a:p>
        </p:txBody>
      </p:sp>
      <p:pic>
        <p:nvPicPr>
          <p:cNvPr id="9" name="Рисунок 8"/>
          <p:cNvPicPr>
            <a:picLocks noChangeAspect="1"/>
          </p:cNvPicPr>
          <p:nvPr/>
        </p:nvPicPr>
        <p:blipFill>
          <a:blip r:embed="rId4"/>
          <a:stretch>
            <a:fillRect/>
          </a:stretch>
        </p:blipFill>
        <p:spPr>
          <a:xfrm>
            <a:off x="5467350" y="931545"/>
            <a:ext cx="6562354" cy="3257550"/>
          </a:xfrm>
          <a:prstGeom prst="rect">
            <a:avLst/>
          </a:prstGeom>
        </p:spPr>
      </p:pic>
      <p:pic>
        <p:nvPicPr>
          <p:cNvPr id="8" name="Объект 3"/>
          <p:cNvPicPr>
            <a:picLocks noGrp="1" noChangeAspect="1"/>
          </p:cNvPicPr>
          <p:nvPr/>
        </p:nvPicPr>
        <p:blipFill>
          <a:blip r:embed="rId5"/>
          <a:stretch>
            <a:fillRect/>
          </a:stretch>
        </p:blipFill>
        <p:spPr>
          <a:xfrm>
            <a:off x="139875" y="1190059"/>
            <a:ext cx="5201670" cy="2926607"/>
          </a:xfrm>
          <a:prstGeom prst="rect">
            <a:avLst/>
          </a:prstGeom>
        </p:spPr>
      </p:pic>
    </p:spTree>
    <p:extLst>
      <p:ext uri="{BB962C8B-B14F-4D97-AF65-F5344CB8AC3E}">
        <p14:creationId xmlns:p14="http://schemas.microsoft.com/office/powerpoint/2010/main" val="1243589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470898"/>
          </a:xfrm>
          <a:solidFill>
            <a:schemeClr val="accent1"/>
          </a:solidFill>
        </p:spPr>
        <p:txBody>
          <a:bodyPr>
            <a:noAutofit/>
          </a:bodyPr>
          <a:lstStyle/>
          <a:p>
            <a:r>
              <a:rPr lang="en-US" sz="4000" b="1" dirty="0">
                <a:solidFill>
                  <a:schemeClr val="bg1"/>
                </a:solidFill>
                <a:latin typeface="Times New Roman" panose="02020603050405020304" pitchFamily="18" charset="0"/>
                <a:cs typeface="Times New Roman" panose="02020603050405020304" pitchFamily="18" charset="0"/>
              </a:rPr>
              <a:t>Main application of ELV Accelerators</a:t>
            </a:r>
            <a:endParaRPr lang="ru-RU" sz="4000" dirty="0">
              <a:solidFill>
                <a:schemeClr val="bg1"/>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130629" y="754785"/>
            <a:ext cx="11399519" cy="5663089"/>
          </a:xfrm>
          <a:prstGeom prst="rect">
            <a:avLst/>
          </a:prstGeom>
        </p:spPr>
        <p:txBody>
          <a:bodyPr wrap="square">
            <a:spAutoFit/>
          </a:bodyPr>
          <a:lstStyle/>
          <a:p>
            <a:endParaRPr lang="ru-RU" sz="1000" dirty="0">
              <a:solidFill>
                <a:srgbClr val="000000"/>
              </a:solidFill>
              <a:latin typeface="Segoe UI Light" panose="020B0502040204020203" pitchFamily="34" charset="0"/>
            </a:endParaRPr>
          </a:p>
          <a:p>
            <a:r>
              <a:rPr lang="en-US" sz="3200" dirty="0">
                <a:solidFill>
                  <a:srgbClr val="000000"/>
                </a:solidFill>
                <a:latin typeface="Times New Roman" panose="02020603050405020304" pitchFamily="18" charset="0"/>
                <a:cs typeface="Times New Roman" panose="02020603050405020304" pitchFamily="18" charset="0"/>
              </a:rPr>
              <a:t>• </a:t>
            </a:r>
            <a:r>
              <a:rPr lang="en-US" sz="3200" dirty="0" smtClean="0">
                <a:solidFill>
                  <a:srgbClr val="000000"/>
                </a:solidFill>
                <a:latin typeface="Times New Roman" panose="02020603050405020304" pitchFamily="18" charset="0"/>
                <a:cs typeface="Times New Roman" panose="02020603050405020304" pitchFamily="18" charset="0"/>
              </a:rPr>
              <a:t>Modification </a:t>
            </a:r>
            <a:r>
              <a:rPr lang="en-US" sz="3200" dirty="0">
                <a:solidFill>
                  <a:srgbClr val="000000"/>
                </a:solidFill>
                <a:latin typeface="Times New Roman" panose="02020603050405020304" pitchFamily="18" charset="0"/>
                <a:cs typeface="Times New Roman" panose="02020603050405020304" pitchFamily="18" charset="0"/>
              </a:rPr>
              <a:t>of polymer </a:t>
            </a:r>
            <a:r>
              <a:rPr lang="en-US" sz="3200" dirty="0" smtClean="0">
                <a:solidFill>
                  <a:srgbClr val="000000"/>
                </a:solidFill>
                <a:latin typeface="Times New Roman" panose="02020603050405020304" pitchFamily="18" charset="0"/>
                <a:cs typeface="Times New Roman" panose="02020603050405020304" pitchFamily="18" charset="0"/>
              </a:rPr>
              <a:t>products</a:t>
            </a:r>
          </a:p>
          <a:p>
            <a:r>
              <a:rPr lang="en-US" sz="3200" dirty="0">
                <a:solidFill>
                  <a:srgbClr val="000000"/>
                </a:solidFill>
                <a:latin typeface="Times New Roman" panose="02020603050405020304" pitchFamily="18" charset="0"/>
                <a:cs typeface="Times New Roman" panose="02020603050405020304" pitchFamily="18" charset="0"/>
              </a:rPr>
              <a:t>• </a:t>
            </a:r>
            <a:r>
              <a:rPr lang="en-US" sz="3200" dirty="0" smtClean="0">
                <a:solidFill>
                  <a:srgbClr val="000000"/>
                </a:solidFill>
                <a:latin typeface="Times New Roman" panose="02020603050405020304" pitchFamily="18" charset="0"/>
                <a:cs typeface="Times New Roman" panose="02020603050405020304" pitchFamily="18" charset="0"/>
              </a:rPr>
              <a:t>Modification </a:t>
            </a:r>
            <a:r>
              <a:rPr lang="en-US" sz="3200" dirty="0">
                <a:solidFill>
                  <a:srgbClr val="000000"/>
                </a:solidFill>
                <a:latin typeface="Times New Roman" panose="02020603050405020304" pitchFamily="18" charset="0"/>
                <a:cs typeface="Times New Roman" panose="02020603050405020304" pitchFamily="18" charset="0"/>
              </a:rPr>
              <a:t>of the polyethylene insulation for the production of </a:t>
            </a:r>
            <a:r>
              <a:rPr lang="en-US" sz="3200" dirty="0" err="1" smtClean="0">
                <a:solidFill>
                  <a:srgbClr val="000000"/>
                </a:solidFill>
                <a:latin typeface="Times New Roman" panose="02020603050405020304" pitchFamily="18" charset="0"/>
                <a:cs typeface="Times New Roman" panose="02020603050405020304" pitchFamily="18" charset="0"/>
              </a:rPr>
              <a:t>thermoresistant</a:t>
            </a:r>
            <a:r>
              <a:rPr lang="en-US" sz="3200" dirty="0" smtClean="0">
                <a:solidFill>
                  <a:srgbClr val="000000"/>
                </a:solidFill>
                <a:latin typeface="Times New Roman" panose="02020603050405020304" pitchFamily="18" charset="0"/>
                <a:cs typeface="Times New Roman" panose="02020603050405020304" pitchFamily="18" charset="0"/>
              </a:rPr>
              <a:t> wires </a:t>
            </a:r>
            <a:r>
              <a:rPr lang="en-US" sz="3200" dirty="0">
                <a:solidFill>
                  <a:srgbClr val="000000"/>
                </a:solidFill>
                <a:latin typeface="Times New Roman" panose="02020603050405020304" pitchFamily="18" charset="0"/>
                <a:cs typeface="Times New Roman" panose="02020603050405020304" pitchFamily="18" charset="0"/>
              </a:rPr>
              <a:t>and cables 0.5-120 </a:t>
            </a:r>
            <a:r>
              <a:rPr lang="en-US" sz="3200" dirty="0" smtClean="0">
                <a:solidFill>
                  <a:srgbClr val="000000"/>
                </a:solidFill>
                <a:latin typeface="Times New Roman" panose="02020603050405020304" pitchFamily="18" charset="0"/>
                <a:cs typeface="Times New Roman" panose="02020603050405020304" pitchFamily="18" charset="0"/>
              </a:rPr>
              <a:t>mm</a:t>
            </a:r>
            <a:r>
              <a:rPr lang="en-US" sz="3200" baseline="30000" dirty="0" smtClean="0">
                <a:solidFill>
                  <a:srgbClr val="000000"/>
                </a:solidFill>
                <a:latin typeface="Times New Roman" panose="02020603050405020304" pitchFamily="18" charset="0"/>
                <a:cs typeface="Times New Roman" panose="02020603050405020304" pitchFamily="18" charset="0"/>
              </a:rPr>
              <a:t>2</a:t>
            </a:r>
            <a:r>
              <a:rPr lang="en-US" sz="3200" dirty="0" smtClean="0">
                <a:solidFill>
                  <a:srgbClr val="000000"/>
                </a:solidFill>
                <a:latin typeface="Times New Roman" panose="02020603050405020304" pitchFamily="18" charset="0"/>
                <a:cs typeface="Times New Roman" panose="02020603050405020304" pitchFamily="18" charset="0"/>
              </a:rPr>
              <a:t> with </a:t>
            </a:r>
            <a:r>
              <a:rPr lang="en-US" sz="3200" dirty="0">
                <a:solidFill>
                  <a:srgbClr val="000000"/>
                </a:solidFill>
                <a:latin typeface="Times New Roman" panose="02020603050405020304" pitchFamily="18" charset="0"/>
                <a:cs typeface="Times New Roman" panose="02020603050405020304" pitchFamily="18" charset="0"/>
              </a:rPr>
              <a:t>the capacity of up to 200 m/min</a:t>
            </a:r>
          </a:p>
          <a:p>
            <a:r>
              <a:rPr lang="en-US" sz="3200" dirty="0">
                <a:solidFill>
                  <a:srgbClr val="000000"/>
                </a:solidFill>
                <a:latin typeface="Times New Roman" panose="02020603050405020304" pitchFamily="18" charset="0"/>
                <a:cs typeface="Times New Roman" panose="02020603050405020304" pitchFamily="18" charset="0"/>
              </a:rPr>
              <a:t>•The production of heat shrinkable pipes, films and bands with the capacity of up to 1000 kg/h</a:t>
            </a:r>
          </a:p>
          <a:p>
            <a:r>
              <a:rPr lang="en-US" sz="3200" dirty="0">
                <a:solidFill>
                  <a:srgbClr val="000000"/>
                </a:solidFill>
                <a:latin typeface="Times New Roman" panose="02020603050405020304" pitchFamily="18" charset="0"/>
                <a:cs typeface="Times New Roman" panose="02020603050405020304" pitchFamily="18" charset="0"/>
              </a:rPr>
              <a:t>•The production of </a:t>
            </a:r>
            <a:r>
              <a:rPr lang="en-US" sz="3200" dirty="0" err="1">
                <a:solidFill>
                  <a:srgbClr val="000000"/>
                </a:solidFill>
                <a:latin typeface="Times New Roman" panose="02020603050405020304" pitchFamily="18" charset="0"/>
                <a:cs typeface="Times New Roman" panose="02020603050405020304" pitchFamily="18" charset="0"/>
              </a:rPr>
              <a:t>prepregand</a:t>
            </a:r>
            <a:r>
              <a:rPr lang="en-US" sz="3200" dirty="0">
                <a:solidFill>
                  <a:srgbClr val="000000"/>
                </a:solidFill>
                <a:latin typeface="Times New Roman" panose="02020603050405020304" pitchFamily="18" charset="0"/>
                <a:cs typeface="Times New Roman" panose="02020603050405020304" pitchFamily="18" charset="0"/>
              </a:rPr>
              <a:t> gel</a:t>
            </a:r>
          </a:p>
          <a:p>
            <a:r>
              <a:rPr lang="en-US" sz="3200" dirty="0">
                <a:solidFill>
                  <a:srgbClr val="000000"/>
                </a:solidFill>
                <a:latin typeface="Times New Roman" panose="02020603050405020304" pitchFamily="18" charset="0"/>
                <a:cs typeface="Times New Roman" panose="02020603050405020304" pitchFamily="18" charset="0"/>
              </a:rPr>
              <a:t>•The production of artificial leather and rubber-technical products with the capacity of up to 1000 m/h</a:t>
            </a:r>
          </a:p>
          <a:p>
            <a:r>
              <a:rPr lang="en-US" sz="3200" dirty="0">
                <a:solidFill>
                  <a:srgbClr val="000000"/>
                </a:solidFill>
                <a:latin typeface="Times New Roman" panose="02020603050405020304" pitchFamily="18" charset="0"/>
                <a:cs typeface="Times New Roman" panose="02020603050405020304" pitchFamily="18" charset="0"/>
              </a:rPr>
              <a:t>•Curing lacquer-paint coatings on different bases for the building industry of up to 500 m2/h </a:t>
            </a:r>
          </a:p>
        </p:txBody>
      </p:sp>
      <p:sp>
        <p:nvSpPr>
          <p:cNvPr id="5" name="Прямоугольник 4"/>
          <p:cNvSpPr/>
          <p:nvPr/>
        </p:nvSpPr>
        <p:spPr>
          <a:xfrm>
            <a:off x="1" y="6488667"/>
            <a:ext cx="12191999" cy="369332"/>
          </a:xfrm>
          <a:prstGeom prst="rect">
            <a:avLst/>
          </a:prstGeom>
          <a:solidFill>
            <a:schemeClr val="accent1">
              <a:lumMod val="20000"/>
              <a:lumOff val="80000"/>
            </a:schemeClr>
          </a:solidFill>
        </p:spPr>
        <p:txBody>
          <a:bodyPr wrap="square">
            <a:spAutoFit/>
          </a:bodyPr>
          <a:lstStyle/>
          <a:p>
            <a:pPr algn="ctr"/>
            <a:r>
              <a:rPr lang="ru-RU" dirty="0">
                <a:solidFill>
                  <a:schemeClr val="bg1"/>
                </a:solidFill>
                <a:latin typeface="Times New Roman" panose="02020603050405020304" pitchFamily="18" charset="0"/>
                <a:cs typeface="Times New Roman" panose="02020603050405020304" pitchFamily="18" charset="0"/>
                <a:hlinkClick r:id="rId2"/>
              </a:rPr>
              <a:t>http://www.inp.nsk.su/sites/promusk/eng</a:t>
            </a:r>
            <a:r>
              <a:rPr lang="ru-RU"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204811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27017"/>
          </a:xfrm>
          <a:solidFill>
            <a:schemeClr val="accent5"/>
          </a:solidFill>
        </p:spPr>
        <p:txBody>
          <a:bodyPr>
            <a:normAutofit/>
          </a:bodyPr>
          <a:lstStyle/>
          <a:p>
            <a:r>
              <a:rPr lang="en-US" sz="3600" b="1" dirty="0">
                <a:solidFill>
                  <a:schemeClr val="bg1"/>
                </a:solidFill>
                <a:latin typeface="Times New Roman" panose="02020603050405020304" pitchFamily="18" charset="0"/>
                <a:cs typeface="Times New Roman" panose="02020603050405020304" pitchFamily="18" charset="0"/>
              </a:rPr>
              <a:t>Concentrated beam extraction to atmosphere</a:t>
            </a:r>
            <a:endParaRPr lang="ru-RU" sz="3600" b="1" dirty="0">
              <a:solidFill>
                <a:schemeClr val="bg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3"/>
          <a:stretch>
            <a:fillRect/>
          </a:stretch>
        </p:blipFill>
        <p:spPr>
          <a:xfrm>
            <a:off x="2592645" y="760005"/>
            <a:ext cx="3262023" cy="4351338"/>
          </a:xfrm>
          <a:prstGeom prst="rect">
            <a:avLst/>
          </a:prstGeom>
        </p:spPr>
      </p:pic>
      <p:pic>
        <p:nvPicPr>
          <p:cNvPr id="5" name="Рисунок 4"/>
          <p:cNvPicPr>
            <a:picLocks noChangeAspect="1"/>
          </p:cNvPicPr>
          <p:nvPr/>
        </p:nvPicPr>
        <p:blipFill>
          <a:blip r:embed="rId4"/>
          <a:stretch>
            <a:fillRect/>
          </a:stretch>
        </p:blipFill>
        <p:spPr>
          <a:xfrm>
            <a:off x="6906611" y="807817"/>
            <a:ext cx="3621338" cy="1676545"/>
          </a:xfrm>
          <a:prstGeom prst="rect">
            <a:avLst/>
          </a:prstGeom>
        </p:spPr>
      </p:pic>
      <p:pic>
        <p:nvPicPr>
          <p:cNvPr id="6" name="Рисунок 5"/>
          <p:cNvPicPr>
            <a:picLocks noChangeAspect="1"/>
          </p:cNvPicPr>
          <p:nvPr/>
        </p:nvPicPr>
        <p:blipFill>
          <a:blip r:embed="rId5"/>
          <a:stretch>
            <a:fillRect/>
          </a:stretch>
        </p:blipFill>
        <p:spPr>
          <a:xfrm>
            <a:off x="7627736" y="2665162"/>
            <a:ext cx="2353260" cy="2206943"/>
          </a:xfrm>
          <a:prstGeom prst="rect">
            <a:avLst/>
          </a:prstGeom>
        </p:spPr>
      </p:pic>
      <p:sp>
        <p:nvSpPr>
          <p:cNvPr id="7" name="Прямоугольник 6"/>
          <p:cNvSpPr/>
          <p:nvPr/>
        </p:nvSpPr>
        <p:spPr>
          <a:xfrm>
            <a:off x="156753" y="5111343"/>
            <a:ext cx="12035247" cy="954107"/>
          </a:xfrm>
          <a:prstGeom prst="rect">
            <a:avLst/>
          </a:prstGeom>
        </p:spPr>
        <p:txBody>
          <a:bodyPr wrap="square">
            <a:spAutoFit/>
          </a:bodyPr>
          <a:lstStyle/>
          <a:p>
            <a:pPr algn="ctr"/>
            <a:r>
              <a:rPr lang="en-US" sz="2800" b="1" dirty="0">
                <a:solidFill>
                  <a:srgbClr val="000000"/>
                </a:solidFill>
                <a:latin typeface="Times New Roman" panose="02020603050405020304" pitchFamily="18" charset="0"/>
                <a:cs typeface="Times New Roman" panose="02020603050405020304" pitchFamily="18" charset="0"/>
              </a:rPr>
              <a:t>Accelerator parameters: Energy </a:t>
            </a:r>
            <a:r>
              <a:rPr lang="en-US" sz="2800" b="1" dirty="0" smtClean="0">
                <a:solidFill>
                  <a:srgbClr val="000000"/>
                </a:solidFill>
                <a:latin typeface="Times New Roman" panose="02020603050405020304" pitchFamily="18" charset="0"/>
                <a:cs typeface="Times New Roman" panose="02020603050405020304" pitchFamily="18" charset="0"/>
              </a:rPr>
              <a:t>1.4 </a:t>
            </a:r>
            <a:r>
              <a:rPr lang="en-US" sz="2800" b="1" dirty="0">
                <a:solidFill>
                  <a:srgbClr val="000000"/>
                </a:solidFill>
                <a:latin typeface="Times New Roman" panose="02020603050405020304" pitchFamily="18" charset="0"/>
                <a:cs typeface="Times New Roman" panose="02020603050405020304" pitchFamily="18" charset="0"/>
              </a:rPr>
              <a:t>MeV, Beam current 5</a:t>
            </a:r>
            <a:r>
              <a:rPr lang="en-US" sz="2800" b="1" dirty="0" smtClean="0">
                <a:solidFill>
                  <a:srgbClr val="000000"/>
                </a:solidFill>
                <a:latin typeface="Times New Roman" panose="02020603050405020304" pitchFamily="18" charset="0"/>
                <a:cs typeface="Times New Roman" panose="02020603050405020304" pitchFamily="18" charset="0"/>
              </a:rPr>
              <a:t>0 </a:t>
            </a:r>
            <a:r>
              <a:rPr lang="en-US" sz="2800" b="1" dirty="0">
                <a:solidFill>
                  <a:srgbClr val="000000"/>
                </a:solidFill>
                <a:latin typeface="Times New Roman" panose="02020603050405020304" pitchFamily="18" charset="0"/>
                <a:cs typeface="Times New Roman" panose="02020603050405020304" pitchFamily="18" charset="0"/>
              </a:rPr>
              <a:t>mA, Beam power 7</a:t>
            </a:r>
            <a:r>
              <a:rPr lang="en-US" sz="2800" b="1" dirty="0" smtClean="0">
                <a:solidFill>
                  <a:srgbClr val="000000"/>
                </a:solidFill>
                <a:latin typeface="Times New Roman" panose="02020603050405020304" pitchFamily="18" charset="0"/>
                <a:cs typeface="Times New Roman" panose="02020603050405020304" pitchFamily="18" charset="0"/>
              </a:rPr>
              <a:t>0 </a:t>
            </a:r>
            <a:r>
              <a:rPr lang="en-US" sz="2800" b="1" dirty="0">
                <a:solidFill>
                  <a:srgbClr val="000000"/>
                </a:solidFill>
                <a:latin typeface="Times New Roman" panose="02020603050405020304" pitchFamily="18" charset="0"/>
                <a:cs typeface="Times New Roman" panose="02020603050405020304" pitchFamily="18" charset="0"/>
              </a:rPr>
              <a:t>kW. The beam diameter at the exit from the extraction device is </a:t>
            </a:r>
            <a:r>
              <a:rPr lang="en-US" sz="2800" b="1" dirty="0" smtClean="0">
                <a:solidFill>
                  <a:srgbClr val="000000"/>
                </a:solidFill>
                <a:latin typeface="Times New Roman" panose="02020603050405020304" pitchFamily="18" charset="0"/>
                <a:cs typeface="Times New Roman" panose="02020603050405020304" pitchFamily="18" charset="0"/>
              </a:rPr>
              <a:t>2,5 </a:t>
            </a:r>
            <a:r>
              <a:rPr lang="en-US" sz="2800" b="1" dirty="0">
                <a:solidFill>
                  <a:srgbClr val="000000"/>
                </a:solidFill>
                <a:latin typeface="Times New Roman" panose="02020603050405020304" pitchFamily="18" charset="0"/>
                <a:cs typeface="Times New Roman" panose="02020603050405020304" pitchFamily="18" charset="0"/>
              </a:rPr>
              <a:t>mm.</a:t>
            </a:r>
            <a:endParaRPr lang="ru-RU" sz="2800" b="1"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1" y="6488668"/>
            <a:ext cx="12191999" cy="369332"/>
          </a:xfrm>
          <a:prstGeom prst="rect">
            <a:avLst/>
          </a:prstGeom>
          <a:solidFill>
            <a:schemeClr val="accent1">
              <a:lumMod val="20000"/>
              <a:lumOff val="80000"/>
            </a:schemeClr>
          </a:solidFill>
        </p:spPr>
        <p:txBody>
          <a:bodyPr wrap="square">
            <a:spAutoFit/>
          </a:bodyPr>
          <a:lstStyle/>
          <a:p>
            <a:pPr algn="ctr"/>
            <a:r>
              <a:rPr lang="ru-RU" dirty="0">
                <a:solidFill>
                  <a:schemeClr val="bg1"/>
                </a:solidFill>
                <a:latin typeface="Times New Roman" panose="02020603050405020304" pitchFamily="18" charset="0"/>
                <a:cs typeface="Times New Roman" panose="02020603050405020304" pitchFamily="18" charset="0"/>
                <a:hlinkClick r:id="rId6"/>
              </a:rPr>
              <a:t>http://www.inp.nsk.su/sites/promusk/eng</a:t>
            </a:r>
            <a:r>
              <a:rPr lang="ru-RU"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076746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53143"/>
          </a:xfrm>
          <a:solidFill>
            <a:schemeClr val="accent5"/>
          </a:solidFill>
        </p:spPr>
        <p:txBody>
          <a:bodyPr>
            <a:normAutofit/>
          </a:bodyPr>
          <a:lstStyle/>
          <a:p>
            <a:r>
              <a:rPr lang="en-US" sz="4000" dirty="0">
                <a:solidFill>
                  <a:schemeClr val="bg1"/>
                </a:solidFill>
                <a:latin typeface="Times New Roman" panose="02020603050405020304" pitchFamily="18" charset="0"/>
                <a:cs typeface="Times New Roman" panose="02020603050405020304" pitchFamily="18" charset="0"/>
              </a:rPr>
              <a:t>Producing of SiO2 </a:t>
            </a:r>
            <a:r>
              <a:rPr lang="en-US" sz="4000" dirty="0" err="1">
                <a:solidFill>
                  <a:schemeClr val="bg1"/>
                </a:solidFill>
                <a:latin typeface="Times New Roman" panose="02020603050405020304" pitchFamily="18" charset="0"/>
                <a:cs typeface="Times New Roman" panose="02020603050405020304" pitchFamily="18" charset="0"/>
              </a:rPr>
              <a:t>nano</a:t>
            </a:r>
            <a:r>
              <a:rPr lang="en-US" sz="4000" dirty="0">
                <a:solidFill>
                  <a:schemeClr val="bg1"/>
                </a:solidFill>
                <a:latin typeface="Times New Roman" panose="02020603050405020304" pitchFamily="18" charset="0"/>
                <a:cs typeface="Times New Roman" panose="02020603050405020304" pitchFamily="18" charset="0"/>
              </a:rPr>
              <a:t>-powder</a:t>
            </a:r>
            <a:endParaRPr lang="ru-RU" sz="4000" dirty="0">
              <a:solidFill>
                <a:schemeClr val="bg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3"/>
          <a:stretch>
            <a:fillRect/>
          </a:stretch>
        </p:blipFill>
        <p:spPr>
          <a:xfrm>
            <a:off x="1849940" y="1628390"/>
            <a:ext cx="8492120" cy="3822700"/>
          </a:xfrm>
          <a:prstGeom prst="rect">
            <a:avLst/>
          </a:prstGeom>
        </p:spPr>
      </p:pic>
      <p:sp>
        <p:nvSpPr>
          <p:cNvPr id="6" name="Прямоугольник 5"/>
          <p:cNvSpPr/>
          <p:nvPr/>
        </p:nvSpPr>
        <p:spPr>
          <a:xfrm>
            <a:off x="3597782" y="653143"/>
            <a:ext cx="5354351" cy="646331"/>
          </a:xfrm>
          <a:prstGeom prst="rect">
            <a:avLst/>
          </a:prstGeom>
        </p:spPr>
        <p:txBody>
          <a:bodyPr wrap="none">
            <a:spAutoFit/>
          </a:bodyPr>
          <a:lstStyle/>
          <a:p>
            <a:r>
              <a:rPr lang="en-US" sz="3600" dirty="0" smtClean="0">
                <a:latin typeface="Times New Roman" panose="02020603050405020304" pitchFamily="18" charset="0"/>
                <a:cs typeface="Times New Roman" panose="02020603050405020304" pitchFamily="18" charset="0"/>
              </a:rPr>
              <a:t>Evaporation of </a:t>
            </a:r>
            <a:r>
              <a:rPr lang="en-US" sz="3600" dirty="0">
                <a:latin typeface="Times New Roman" panose="02020603050405020304" pitchFamily="18" charset="0"/>
                <a:cs typeface="Times New Roman" panose="02020603050405020304" pitchFamily="18" charset="0"/>
              </a:rPr>
              <a:t>quartz sand </a:t>
            </a:r>
            <a:endParaRPr lang="ru-RU" sz="36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2475755" y="5451090"/>
            <a:ext cx="8239756" cy="707886"/>
          </a:xfrm>
          <a:prstGeom prst="rect">
            <a:avLst/>
          </a:prstGeom>
        </p:spPr>
        <p:txBody>
          <a:bodyPr wrap="none">
            <a:spAutoFit/>
          </a:bodyPr>
          <a:lstStyle/>
          <a:p>
            <a:r>
              <a:rPr lang="en-US" sz="4000" dirty="0">
                <a:latin typeface="Times New Roman" panose="02020603050405020304" pitchFamily="18" charset="0"/>
                <a:cs typeface="Times New Roman" panose="02020603050405020304" pitchFamily="18" charset="0"/>
              </a:rPr>
              <a:t>Productivity – tens </a:t>
            </a:r>
            <a:r>
              <a:rPr lang="en-US" sz="4000" dirty="0" err="1">
                <a:latin typeface="Times New Roman" panose="02020603050405020304" pitchFamily="18" charset="0"/>
                <a:cs typeface="Times New Roman" panose="02020603050405020304" pitchFamily="18" charset="0"/>
              </a:rPr>
              <a:t>killograms</a:t>
            </a:r>
            <a:r>
              <a:rPr lang="en-US" sz="4000" dirty="0">
                <a:latin typeface="Times New Roman" panose="02020603050405020304" pitchFamily="18" charset="0"/>
                <a:cs typeface="Times New Roman" panose="02020603050405020304" pitchFamily="18" charset="0"/>
              </a:rPr>
              <a:t> per hour</a:t>
            </a:r>
            <a:endParaRPr lang="ru-RU" sz="40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1" y="6488668"/>
            <a:ext cx="12191999" cy="369332"/>
          </a:xfrm>
          <a:prstGeom prst="rect">
            <a:avLst/>
          </a:prstGeom>
          <a:solidFill>
            <a:schemeClr val="accent1">
              <a:lumMod val="20000"/>
              <a:lumOff val="80000"/>
            </a:schemeClr>
          </a:solidFill>
        </p:spPr>
        <p:txBody>
          <a:bodyPr wrap="square">
            <a:spAutoFit/>
          </a:bodyPr>
          <a:lstStyle/>
          <a:p>
            <a:pPr algn="ctr"/>
            <a:r>
              <a:rPr lang="ru-RU" dirty="0">
                <a:solidFill>
                  <a:schemeClr val="bg1"/>
                </a:solidFill>
                <a:latin typeface="Times New Roman" panose="02020603050405020304" pitchFamily="18" charset="0"/>
                <a:cs typeface="Times New Roman" panose="02020603050405020304" pitchFamily="18" charset="0"/>
                <a:hlinkClick r:id="rId4"/>
              </a:rPr>
              <a:t>http://www.inp.nsk.su/sites/promusk/eng</a:t>
            </a:r>
            <a:r>
              <a:rPr lang="ru-RU"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128623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905691"/>
          </a:xfrm>
          <a:solidFill>
            <a:srgbClr val="0070C0"/>
          </a:solidFill>
        </p:spPr>
        <p:txBody>
          <a:bodyPr>
            <a:normAutofit/>
          </a:bodyPr>
          <a:lstStyle/>
          <a:p>
            <a:r>
              <a:rPr lang="en-US" sz="4000" b="1" dirty="0" err="1">
                <a:solidFill>
                  <a:schemeClr val="bg1"/>
                </a:solidFill>
                <a:latin typeface="Times New Roman" panose="02020603050405020304" pitchFamily="18" charset="0"/>
                <a:cs typeface="Times New Roman" panose="02020603050405020304" pitchFamily="18" charset="0"/>
              </a:rPr>
              <a:t>HECToR</a:t>
            </a:r>
            <a:r>
              <a:rPr lang="en-US" sz="4000" b="1" dirty="0">
                <a:solidFill>
                  <a:schemeClr val="bg1"/>
                </a:solidFill>
                <a:latin typeface="Times New Roman" panose="02020603050405020304" pitchFamily="18" charset="0"/>
                <a:cs typeface="Times New Roman" panose="02020603050405020304" pitchFamily="18" charset="0"/>
              </a:rPr>
              <a:t> (Helmholtz-</a:t>
            </a:r>
            <a:r>
              <a:rPr lang="en-US" sz="4000" b="1" dirty="0" err="1">
                <a:solidFill>
                  <a:schemeClr val="bg1"/>
                </a:solidFill>
                <a:latin typeface="Times New Roman" panose="02020603050405020304" pitchFamily="18" charset="0"/>
                <a:cs typeface="Times New Roman" panose="02020603050405020304" pitchFamily="18" charset="0"/>
              </a:rPr>
              <a:t>Zentrum</a:t>
            </a:r>
            <a:r>
              <a:rPr lang="en-US" sz="4000" b="1" dirty="0">
                <a:solidFill>
                  <a:schemeClr val="bg1"/>
                </a:solidFill>
                <a:latin typeface="Times New Roman" panose="02020603050405020304" pitchFamily="18" charset="0"/>
                <a:cs typeface="Times New Roman" panose="02020603050405020304" pitchFamily="18" charset="0"/>
              </a:rPr>
              <a:t> Dresden, Germany)</a:t>
            </a:r>
            <a:endParaRPr lang="ru-RU" sz="4000" b="1" dirty="0">
              <a:solidFill>
                <a:schemeClr val="bg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959667" y="1041363"/>
            <a:ext cx="9380673" cy="595358"/>
          </a:xfrm>
        </p:spPr>
        <p:txBody>
          <a:bodyPr>
            <a:normAutofit fontScale="62500" lnSpcReduction="20000"/>
          </a:bodyPr>
          <a:lstStyle/>
          <a:p>
            <a:pPr marL="0" indent="0" algn="ctr">
              <a:buNone/>
            </a:pPr>
            <a:r>
              <a:rPr lang="en-US" dirty="0" smtClean="0">
                <a:latin typeface="Times New Roman" panose="02020603050405020304" pitchFamily="18" charset="0"/>
                <a:cs typeface="Times New Roman" panose="02020603050405020304" pitchFamily="18" charset="0"/>
              </a:rPr>
              <a:t>ELV </a:t>
            </a:r>
            <a:r>
              <a:rPr lang="en-US" dirty="0">
                <a:latin typeface="Times New Roman" panose="02020603050405020304" pitchFamily="18" charset="0"/>
                <a:cs typeface="Times New Roman" panose="02020603050405020304" pitchFamily="18" charset="0"/>
              </a:rPr>
              <a:t>accelerators are widely used for scientific purposes. For example High Energy Computed Tomography </a:t>
            </a:r>
            <a:r>
              <a:rPr lang="en-US" dirty="0" smtClean="0">
                <a:latin typeface="Times New Roman" panose="02020603050405020304" pitchFamily="18" charset="0"/>
                <a:cs typeface="Times New Roman" panose="02020603050405020304" pitchFamily="18" charset="0"/>
              </a:rPr>
              <a:t>Scanner  In </a:t>
            </a:r>
            <a:r>
              <a:rPr lang="en-US" dirty="0"/>
              <a:t> </a:t>
            </a:r>
            <a:r>
              <a:rPr lang="en-US" dirty="0">
                <a:latin typeface="Times New Roman" panose="02020603050405020304" pitchFamily="18" charset="0"/>
                <a:cs typeface="Times New Roman" panose="02020603050405020304" pitchFamily="18" charset="0"/>
              </a:rPr>
              <a:t>Helmholtz-</a:t>
            </a:r>
            <a:r>
              <a:rPr lang="en-US" dirty="0" err="1">
                <a:latin typeface="Times New Roman" panose="02020603050405020304" pitchFamily="18" charset="0"/>
                <a:cs typeface="Times New Roman" panose="02020603050405020304" pitchFamily="18" charset="0"/>
              </a:rPr>
              <a:t>Zentrum</a:t>
            </a:r>
            <a:r>
              <a:rPr lang="en-US" dirty="0">
                <a:latin typeface="Times New Roman" panose="02020603050405020304" pitchFamily="18" charset="0"/>
                <a:cs typeface="Times New Roman" panose="02020603050405020304" pitchFamily="18" charset="0"/>
              </a:rPr>
              <a:t> Dresden-</a:t>
            </a:r>
            <a:r>
              <a:rPr lang="en-US" dirty="0" err="1">
                <a:latin typeface="Times New Roman" panose="02020603050405020304" pitchFamily="18" charset="0"/>
                <a:cs typeface="Times New Roman" panose="02020603050405020304" pitchFamily="18" charset="0"/>
              </a:rPr>
              <a:t>Rossendorf</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(Germany, Dresden)</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0" y="1590496"/>
            <a:ext cx="8372475" cy="4762500"/>
          </a:xfrm>
          <a:prstGeom prst="rect">
            <a:avLst/>
          </a:prstGeom>
        </p:spPr>
      </p:pic>
      <p:sp>
        <p:nvSpPr>
          <p:cNvPr id="5" name="Прямоугольник 4"/>
          <p:cNvSpPr/>
          <p:nvPr/>
        </p:nvSpPr>
        <p:spPr>
          <a:xfrm>
            <a:off x="1" y="6488668"/>
            <a:ext cx="12191999" cy="369332"/>
          </a:xfrm>
          <a:prstGeom prst="rect">
            <a:avLst/>
          </a:prstGeom>
          <a:solidFill>
            <a:schemeClr val="accent1">
              <a:lumMod val="20000"/>
              <a:lumOff val="80000"/>
            </a:schemeClr>
          </a:solidFill>
        </p:spPr>
        <p:txBody>
          <a:bodyPr wrap="square">
            <a:spAutoFit/>
          </a:bodyPr>
          <a:lstStyle/>
          <a:p>
            <a:pPr algn="ctr"/>
            <a:r>
              <a:rPr lang="ru-RU" dirty="0">
                <a:solidFill>
                  <a:schemeClr val="bg1"/>
                </a:solidFill>
                <a:latin typeface="Times New Roman" panose="02020603050405020304" pitchFamily="18" charset="0"/>
                <a:cs typeface="Times New Roman" panose="02020603050405020304" pitchFamily="18" charset="0"/>
                <a:hlinkClick r:id="rId4"/>
              </a:rPr>
              <a:t>http://www.inp.nsk.su/sites/promusk/eng</a:t>
            </a:r>
            <a:r>
              <a:rPr lang="ru-RU"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924468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862149"/>
          </a:xfrm>
          <a:solidFill>
            <a:srgbClr val="0070C0"/>
          </a:solidFill>
        </p:spPr>
        <p:txBody>
          <a:bodyPr>
            <a:normAutofit fontScale="90000"/>
          </a:bodyPr>
          <a:lstStyle/>
          <a:p>
            <a:r>
              <a:rPr lang="en-US" sz="4000" b="1" dirty="0">
                <a:solidFill>
                  <a:schemeClr val="bg1"/>
                </a:solidFill>
                <a:latin typeface="Times New Roman" panose="02020603050405020304" pitchFamily="18" charset="0"/>
                <a:cs typeface="Times New Roman" panose="02020603050405020304" pitchFamily="18" charset="0"/>
              </a:rPr>
              <a:t>Collaboration with Shanxi </a:t>
            </a:r>
            <a:r>
              <a:rPr lang="en-US" sz="4000" b="1" dirty="0" err="1">
                <a:solidFill>
                  <a:schemeClr val="bg1"/>
                </a:solidFill>
                <a:latin typeface="Times New Roman" panose="02020603050405020304" pitchFamily="18" charset="0"/>
                <a:cs typeface="Times New Roman" panose="02020603050405020304" pitchFamily="18" charset="0"/>
              </a:rPr>
              <a:t>Yitaike</a:t>
            </a:r>
            <a:r>
              <a:rPr lang="en-US" sz="4000" b="1" dirty="0">
                <a:solidFill>
                  <a:schemeClr val="bg1"/>
                </a:solidFill>
                <a:latin typeface="Times New Roman" panose="02020603050405020304" pitchFamily="18" charset="0"/>
                <a:cs typeface="Times New Roman" panose="02020603050405020304" pitchFamily="18" charset="0"/>
              </a:rPr>
              <a:t> Electrical Equipment</a:t>
            </a:r>
            <a:endParaRPr lang="ru-RU" sz="4000" b="1" dirty="0">
              <a:solidFill>
                <a:schemeClr val="bg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657202" y="1825624"/>
            <a:ext cx="6877594" cy="1518466"/>
          </a:xfrm>
        </p:spPr>
        <p:txBody>
          <a:bodyPr>
            <a:normAutofit lnSpcReduction="10000"/>
          </a:bodyPr>
          <a:lstStyle/>
          <a:p>
            <a:pPr marL="0" indent="0" algn="ctr">
              <a:buNone/>
            </a:pPr>
            <a:r>
              <a:rPr lang="en-US" sz="2400" dirty="0">
                <a:latin typeface="Times New Roman" panose="02020603050405020304" pitchFamily="18" charset="0"/>
                <a:cs typeface="Times New Roman" panose="02020603050405020304" pitchFamily="18" charset="0"/>
              </a:rPr>
              <a:t>Taiyuan, China </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27 accelerators are installed in China </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Full set (Shield design, Accelerator, Technology </a:t>
            </a:r>
            <a:r>
              <a:rPr lang="en-US" sz="2400" dirty="0" smtClean="0">
                <a:latin typeface="Times New Roman" panose="02020603050405020304" pitchFamily="18" charset="0"/>
                <a:cs typeface="Times New Roman" panose="02020603050405020304" pitchFamily="18" charset="0"/>
              </a:rPr>
              <a:t>line</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3890962" y="1043849"/>
            <a:ext cx="4410075" cy="600075"/>
          </a:xfrm>
          <a:prstGeom prst="rect">
            <a:avLst/>
          </a:prstGeom>
        </p:spPr>
      </p:pic>
      <p:pic>
        <p:nvPicPr>
          <p:cNvPr id="6" name="Рисунок 5"/>
          <p:cNvPicPr>
            <a:picLocks noChangeAspect="1"/>
          </p:cNvPicPr>
          <p:nvPr/>
        </p:nvPicPr>
        <p:blipFill>
          <a:blip r:embed="rId3"/>
          <a:stretch>
            <a:fillRect/>
          </a:stretch>
        </p:blipFill>
        <p:spPr>
          <a:xfrm>
            <a:off x="1903095" y="3525790"/>
            <a:ext cx="8629650" cy="2800350"/>
          </a:xfrm>
          <a:prstGeom prst="rect">
            <a:avLst/>
          </a:prstGeom>
        </p:spPr>
      </p:pic>
      <p:sp>
        <p:nvSpPr>
          <p:cNvPr id="7" name="Прямоугольник 6"/>
          <p:cNvSpPr/>
          <p:nvPr/>
        </p:nvSpPr>
        <p:spPr>
          <a:xfrm>
            <a:off x="1" y="6488668"/>
            <a:ext cx="12191999" cy="369332"/>
          </a:xfrm>
          <a:prstGeom prst="rect">
            <a:avLst/>
          </a:prstGeom>
          <a:solidFill>
            <a:schemeClr val="accent1">
              <a:lumMod val="20000"/>
              <a:lumOff val="80000"/>
            </a:schemeClr>
          </a:solidFill>
        </p:spPr>
        <p:txBody>
          <a:bodyPr wrap="square">
            <a:spAutoFit/>
          </a:bodyPr>
          <a:lstStyle/>
          <a:p>
            <a:pPr algn="ctr"/>
            <a:r>
              <a:rPr lang="ru-RU" dirty="0">
                <a:solidFill>
                  <a:schemeClr val="bg1"/>
                </a:solidFill>
                <a:latin typeface="Times New Roman" panose="02020603050405020304" pitchFamily="18" charset="0"/>
                <a:cs typeface="Times New Roman" panose="02020603050405020304" pitchFamily="18" charset="0"/>
                <a:hlinkClick r:id="rId4"/>
              </a:rPr>
              <a:t>http://www.inp.nsk.su/sites/promusk/eng</a:t>
            </a:r>
            <a:r>
              <a:rPr lang="ru-RU"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106050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9262" y="168456"/>
            <a:ext cx="11972109" cy="4641669"/>
          </a:xfrm>
        </p:spPr>
        <p:txBody>
          <a:bodyPr>
            <a:normAutofit fontScale="77500" lnSpcReduction="20000"/>
          </a:bodyPr>
          <a:lstStyle/>
          <a:p>
            <a:pPr marL="0" indent="0" algn="just">
              <a:lnSpc>
                <a:spcPct val="150000"/>
              </a:lnSpc>
              <a:buNone/>
            </a:pPr>
            <a:r>
              <a:rPr lang="en-US" dirty="0">
                <a:latin typeface="Times New Roman" panose="02020603050405020304" pitchFamily="18" charset="0"/>
                <a:cs typeface="Times New Roman" panose="02020603050405020304" pitchFamily="18" charset="0"/>
              </a:rPr>
              <a:t>The </a:t>
            </a:r>
            <a:r>
              <a:rPr lang="en-US" dirty="0" err="1" smtClean="0">
                <a:latin typeface="Times New Roman" panose="02020603050405020304" pitchFamily="18" charset="0"/>
                <a:cs typeface="Times New Roman" panose="02020603050405020304" pitchFamily="18" charset="0"/>
              </a:rPr>
              <a:t>Budker</a:t>
            </a:r>
            <a:r>
              <a:rPr lang="en-US" dirty="0" smtClean="0">
                <a:latin typeface="Times New Roman" panose="02020603050405020304" pitchFamily="18" charset="0"/>
                <a:cs typeface="Times New Roman" panose="02020603050405020304" pitchFamily="18" charset="0"/>
              </a:rPr>
              <a:t> Institute </a:t>
            </a:r>
            <a:r>
              <a:rPr lang="en-US" dirty="0">
                <a:latin typeface="Times New Roman" panose="02020603050405020304" pitchFamily="18" charset="0"/>
                <a:cs typeface="Times New Roman" panose="02020603050405020304" pitchFamily="18" charset="0"/>
              </a:rPr>
              <a:t>of Nuclear Physics of Russian Academy of Science are developing and manufacturing of electron accelerators of the ELV-type for their use in the industrial and research radiation-technological installations beginning 1970. The ELV-type accelerators were designed with use of the unified systems and units enabling thus to adapt them to the specific requirements of the customer by the main parameters such as the energy range, beam power, length of extraction window, etc</a:t>
            </a:r>
            <a:r>
              <a:rPr lang="en-US" dirty="0" smtClean="0">
                <a:latin typeface="Times New Roman" panose="02020603050405020304" pitchFamily="18" charset="0"/>
                <a:cs typeface="Times New Roman" panose="02020603050405020304" pitchFamily="18" charset="0"/>
              </a:rPr>
              <a:t>.</a:t>
            </a:r>
          </a:p>
          <a:p>
            <a:pPr marL="0" indent="0" algn="just">
              <a:lnSpc>
                <a:spcPct val="150000"/>
              </a:lnSpc>
              <a:buNone/>
            </a:pP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Due to high power of electron beam in wide energy range, high efficiency of conversation of electricity power to electron beam power and simple procedure of accelerator control by operator ELV accelerators are the most popular Russian accelerator. They are well known in the world, especially in China and South Korea. By now, more than 200 accelerators have been delivered both within Russia and abroad. </a:t>
            </a:r>
            <a:r>
              <a:rPr lang="en-US"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183001" y="4810125"/>
            <a:ext cx="2207774" cy="1891121"/>
          </a:xfrm>
          <a:prstGeom prst="rect">
            <a:avLst/>
          </a:prstGeom>
        </p:spPr>
      </p:pic>
      <p:sp>
        <p:nvSpPr>
          <p:cNvPr id="5" name="Прямоугольник 4"/>
          <p:cNvSpPr/>
          <p:nvPr/>
        </p:nvSpPr>
        <p:spPr>
          <a:xfrm>
            <a:off x="2390775" y="6331914"/>
            <a:ext cx="9801225" cy="369332"/>
          </a:xfrm>
          <a:prstGeom prst="rect">
            <a:avLst/>
          </a:prstGeom>
          <a:solidFill>
            <a:schemeClr val="accent1"/>
          </a:solidFill>
        </p:spPr>
        <p:txBody>
          <a:bodyPr wrap="square">
            <a:spAutoFit/>
          </a:bodyPr>
          <a:lstStyle/>
          <a:p>
            <a:r>
              <a:rPr lang="ru-RU" dirty="0" smtClean="0">
                <a:latin typeface="Times New Roman" panose="02020603050405020304" pitchFamily="18" charset="0"/>
                <a:cs typeface="Times New Roman" panose="02020603050405020304" pitchFamily="18" charset="0"/>
                <a:hlinkClick r:id="rId3"/>
              </a:rPr>
              <a:t>http</a:t>
            </a:r>
            <a:r>
              <a:rPr lang="ru-RU" dirty="0">
                <a:latin typeface="Times New Roman" panose="02020603050405020304" pitchFamily="18" charset="0"/>
                <a:cs typeface="Times New Roman" panose="02020603050405020304" pitchFamily="18" charset="0"/>
                <a:hlinkClick r:id="rId3"/>
              </a:rPr>
              <a:t>://www.inp.nsk.su/sites/promusk/eng</a:t>
            </a:r>
            <a:r>
              <a:rPr lang="ru-RU"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750112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45069"/>
          </a:xfrm>
          <a:solidFill>
            <a:srgbClr val="0070C0"/>
          </a:solidFill>
        </p:spPr>
        <p:txBody>
          <a:bodyPr>
            <a:normAutofit/>
          </a:bodyPr>
          <a:lstStyle/>
          <a:p>
            <a:r>
              <a:rPr lang="en-US" sz="4000" b="1" dirty="0">
                <a:solidFill>
                  <a:schemeClr val="bg1"/>
                </a:solidFill>
                <a:latin typeface="Times New Roman" panose="02020603050405020304" pitchFamily="18" charset="0"/>
                <a:cs typeface="Times New Roman" panose="02020603050405020304" pitchFamily="18" charset="0"/>
              </a:rPr>
              <a:t>Collaboration with EB-Tech</a:t>
            </a:r>
            <a:endParaRPr lang="ru-RU" sz="4000" b="1" dirty="0">
              <a:solidFill>
                <a:schemeClr val="bg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073236" y="995200"/>
            <a:ext cx="6571639" cy="899557"/>
          </a:xfrm>
        </p:spPr>
        <p:txBody>
          <a:bodyPr/>
          <a:lstStyle/>
          <a:p>
            <a:r>
              <a:rPr lang="en-US" dirty="0" smtClean="0"/>
              <a:t>20 </a:t>
            </a:r>
            <a:r>
              <a:rPr lang="en-US" dirty="0"/>
              <a:t>accelerators are delivered to customers in South Korea, China, Turkey, Malaysia </a:t>
            </a:r>
            <a:endParaRPr lang="ru-RU" dirty="0"/>
          </a:p>
        </p:txBody>
      </p:sp>
      <p:pic>
        <p:nvPicPr>
          <p:cNvPr id="4" name="Рисунок 3"/>
          <p:cNvPicPr>
            <a:picLocks noChangeAspect="1"/>
          </p:cNvPicPr>
          <p:nvPr/>
        </p:nvPicPr>
        <p:blipFill>
          <a:blip r:embed="rId2"/>
          <a:stretch>
            <a:fillRect/>
          </a:stretch>
        </p:blipFill>
        <p:spPr>
          <a:xfrm>
            <a:off x="413113" y="736419"/>
            <a:ext cx="3162300" cy="1866900"/>
          </a:xfrm>
          <a:prstGeom prst="rect">
            <a:avLst/>
          </a:prstGeom>
        </p:spPr>
      </p:pic>
      <p:sp>
        <p:nvSpPr>
          <p:cNvPr id="6" name="Прямоугольник 5"/>
          <p:cNvSpPr/>
          <p:nvPr/>
        </p:nvSpPr>
        <p:spPr>
          <a:xfrm>
            <a:off x="1" y="6488668"/>
            <a:ext cx="12191999" cy="369332"/>
          </a:xfrm>
          <a:prstGeom prst="rect">
            <a:avLst/>
          </a:prstGeom>
          <a:solidFill>
            <a:schemeClr val="accent1">
              <a:lumMod val="20000"/>
              <a:lumOff val="80000"/>
            </a:schemeClr>
          </a:solidFill>
        </p:spPr>
        <p:txBody>
          <a:bodyPr wrap="square">
            <a:spAutoFit/>
          </a:bodyPr>
          <a:lstStyle/>
          <a:p>
            <a:pPr algn="ctr"/>
            <a:r>
              <a:rPr lang="ru-RU" dirty="0">
                <a:solidFill>
                  <a:schemeClr val="bg1"/>
                </a:solidFill>
                <a:latin typeface="Times New Roman" panose="02020603050405020304" pitchFamily="18" charset="0"/>
                <a:cs typeface="Times New Roman" panose="02020603050405020304" pitchFamily="18" charset="0"/>
                <a:hlinkClick r:id="rId3"/>
              </a:rPr>
              <a:t>http://www.inp.nsk.su/sites/promusk/eng</a:t>
            </a:r>
            <a:r>
              <a:rPr lang="ru-RU" dirty="0">
                <a:solidFill>
                  <a:schemeClr val="bg1"/>
                </a:solidFill>
                <a:latin typeface="Times New Roman" panose="02020603050405020304" pitchFamily="18" charset="0"/>
                <a:cs typeface="Times New Roman" panose="02020603050405020304" pitchFamily="18" charset="0"/>
              </a:rPr>
              <a:t> </a:t>
            </a:r>
          </a:p>
        </p:txBody>
      </p:sp>
      <p:pic>
        <p:nvPicPr>
          <p:cNvPr id="7" name="Рисунок 6"/>
          <p:cNvPicPr>
            <a:picLocks noChangeAspect="1"/>
          </p:cNvPicPr>
          <p:nvPr/>
        </p:nvPicPr>
        <p:blipFill>
          <a:blip r:embed="rId4"/>
          <a:stretch>
            <a:fillRect/>
          </a:stretch>
        </p:blipFill>
        <p:spPr>
          <a:xfrm>
            <a:off x="1923951" y="2694669"/>
            <a:ext cx="4257675" cy="2714625"/>
          </a:xfrm>
          <a:prstGeom prst="rect">
            <a:avLst/>
          </a:prstGeom>
        </p:spPr>
      </p:pic>
      <p:pic>
        <p:nvPicPr>
          <p:cNvPr id="8" name="Рисунок 7"/>
          <p:cNvPicPr>
            <a:picLocks noChangeAspect="1"/>
          </p:cNvPicPr>
          <p:nvPr/>
        </p:nvPicPr>
        <p:blipFill>
          <a:blip r:embed="rId5"/>
          <a:stretch>
            <a:fillRect/>
          </a:stretch>
        </p:blipFill>
        <p:spPr>
          <a:xfrm>
            <a:off x="7625219" y="2445849"/>
            <a:ext cx="2915626" cy="3491726"/>
          </a:xfrm>
          <a:prstGeom prst="rect">
            <a:avLst/>
          </a:prstGeom>
        </p:spPr>
      </p:pic>
    </p:spTree>
    <p:extLst>
      <p:ext uri="{BB962C8B-B14F-4D97-AF65-F5344CB8AC3E}">
        <p14:creationId xmlns:p14="http://schemas.microsoft.com/office/powerpoint/2010/main" val="24932222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828800" y="1497874"/>
            <a:ext cx="8046720" cy="2862322"/>
          </a:xfrm>
          <a:prstGeom prst="rect">
            <a:avLst/>
          </a:prstGeom>
        </p:spPr>
        <p:txBody>
          <a:bodyPr wrap="square">
            <a:spAutoFit/>
          </a:bodyPr>
          <a:lstStyle/>
          <a:p>
            <a:pPr algn="ctr"/>
            <a:r>
              <a:rPr lang="en-US" sz="6000" dirty="0" smtClean="0">
                <a:latin typeface="Times New Roman" panose="02020603050405020304" pitchFamily="18" charset="0"/>
                <a:cs typeface="Times New Roman" panose="02020603050405020304" pitchFamily="18" charset="0"/>
              </a:rPr>
              <a:t>We are ready for collaboration.</a:t>
            </a:r>
          </a:p>
          <a:p>
            <a:pPr algn="ctr"/>
            <a:r>
              <a:rPr lang="en-US" sz="6000" dirty="0" smtClean="0">
                <a:latin typeface="Times New Roman" panose="02020603050405020304" pitchFamily="18" charset="0"/>
                <a:cs typeface="Times New Roman" panose="02020603050405020304" pitchFamily="18" charset="0"/>
              </a:rPr>
              <a:t>Thank you </a:t>
            </a:r>
            <a:r>
              <a:rPr lang="en-US" sz="6000" dirty="0">
                <a:latin typeface="Times New Roman" panose="02020603050405020304" pitchFamily="18" charset="0"/>
                <a:cs typeface="Times New Roman" panose="02020603050405020304" pitchFamily="18" charset="0"/>
              </a:rPr>
              <a:t>for </a:t>
            </a:r>
            <a:r>
              <a:rPr lang="en-US" sz="6000" dirty="0" smtClean="0">
                <a:latin typeface="Times New Roman" panose="02020603050405020304" pitchFamily="18" charset="0"/>
                <a:cs typeface="Times New Roman" panose="02020603050405020304" pitchFamily="18" charset="0"/>
              </a:rPr>
              <a:t>attention!</a:t>
            </a:r>
            <a:endParaRPr lang="en-US" sz="6000" b="0" i="0" dirty="0">
              <a:effectLst/>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 y="6488667"/>
            <a:ext cx="12191999" cy="369332"/>
          </a:xfrm>
          <a:prstGeom prst="rect">
            <a:avLst/>
          </a:prstGeom>
          <a:solidFill>
            <a:schemeClr val="accent1">
              <a:lumMod val="20000"/>
              <a:lumOff val="80000"/>
            </a:schemeClr>
          </a:solidFill>
        </p:spPr>
        <p:txBody>
          <a:bodyPr wrap="square">
            <a:spAutoFit/>
          </a:bodyPr>
          <a:lstStyle/>
          <a:p>
            <a:pPr algn="ctr"/>
            <a:r>
              <a:rPr lang="ru-RU" dirty="0">
                <a:solidFill>
                  <a:schemeClr val="bg1"/>
                </a:solidFill>
                <a:latin typeface="Times New Roman" panose="02020603050405020304" pitchFamily="18" charset="0"/>
                <a:cs typeface="Times New Roman" panose="02020603050405020304" pitchFamily="18" charset="0"/>
                <a:hlinkClick r:id="rId2"/>
              </a:rPr>
              <a:t>http://www.inp.nsk.su/sites/promusk/eng</a:t>
            </a:r>
            <a:r>
              <a:rPr lang="ru-RU"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904839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748937"/>
          </a:xfrm>
          <a:solidFill>
            <a:schemeClr val="accent1"/>
          </a:solidFill>
        </p:spPr>
        <p:txBody>
          <a:bodyPr>
            <a:normAutofit/>
          </a:bodyPr>
          <a:lstStyle/>
          <a:p>
            <a:r>
              <a:rPr lang="en-US" sz="4000" b="1" dirty="0">
                <a:solidFill>
                  <a:schemeClr val="bg1"/>
                </a:solidFill>
                <a:latin typeface="Times New Roman" panose="02020603050405020304" pitchFamily="18" charset="0"/>
                <a:cs typeface="Times New Roman" panose="02020603050405020304" pitchFamily="18" charset="0"/>
              </a:rPr>
              <a:t>Placements of ELV Accelerators</a:t>
            </a:r>
            <a:endParaRPr lang="ru-RU" sz="4000" b="1" dirty="0">
              <a:solidFill>
                <a:schemeClr val="bg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0" y="748936"/>
            <a:ext cx="5155474" cy="6109063"/>
          </a:xfrm>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 50 accelerators were delivered inside of former USSR </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 more then</a:t>
            </a:r>
            <a:r>
              <a:rPr lang="ru-RU" sz="2400" dirty="0" smtClean="0">
                <a:latin typeface="Times New Roman" panose="02020603050405020304" pitchFamily="18" charset="0"/>
                <a:cs typeface="Times New Roman" panose="02020603050405020304" pitchFamily="18" charset="0"/>
              </a:rPr>
              <a:t>100</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accelerators were delivered in China </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19 accelerators were delivered in South Korea </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2 accelerators were delivered in Japan </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2 accelerators were delivered in Poland </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7 Accelerators were delivered in Germany, </a:t>
            </a:r>
            <a:r>
              <a:rPr lang="en-US" sz="2400" dirty="0" err="1">
                <a:latin typeface="Times New Roman" panose="02020603050405020304" pitchFamily="18" charset="0"/>
                <a:cs typeface="Times New Roman" panose="02020603050405020304" pitchFamily="18" charset="0"/>
              </a:rPr>
              <a:t>Chech</a:t>
            </a:r>
            <a:r>
              <a:rPr lang="en-US" sz="2400" dirty="0">
                <a:latin typeface="Times New Roman" panose="02020603050405020304" pitchFamily="18" charset="0"/>
                <a:cs typeface="Times New Roman" panose="02020603050405020304" pitchFamily="18" charset="0"/>
              </a:rPr>
              <a:t> Republic, Malaysia, </a:t>
            </a:r>
            <a:r>
              <a:rPr lang="en-US" sz="2400" dirty="0" err="1">
                <a:latin typeface="Times New Roman" panose="02020603050405020304" pitchFamily="18" charset="0"/>
                <a:cs typeface="Times New Roman" panose="02020603050405020304" pitchFamily="18" charset="0"/>
              </a:rPr>
              <a:t>Phillipines</a:t>
            </a:r>
            <a:r>
              <a:rPr lang="en-US" sz="2400" dirty="0">
                <a:latin typeface="Times New Roman" panose="02020603050405020304" pitchFamily="18" charset="0"/>
                <a:cs typeface="Times New Roman" panose="02020603050405020304" pitchFamily="18" charset="0"/>
              </a:rPr>
              <a:t>, Turkey </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4 Accelerators were delivered to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India</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5355770" y="748936"/>
            <a:ext cx="2589656" cy="1757267"/>
          </a:xfrm>
          <a:prstGeom prst="rect">
            <a:avLst/>
          </a:prstGeom>
        </p:spPr>
      </p:pic>
      <p:sp>
        <p:nvSpPr>
          <p:cNvPr id="5" name="Прямоугольник 4"/>
          <p:cNvSpPr/>
          <p:nvPr/>
        </p:nvSpPr>
        <p:spPr>
          <a:xfrm>
            <a:off x="5073881" y="2454868"/>
            <a:ext cx="3141330" cy="646331"/>
          </a:xfrm>
          <a:prstGeom prst="rect">
            <a:avLst/>
          </a:prstGeom>
        </p:spPr>
        <p:txBody>
          <a:bodyPr wrap="square">
            <a:spAutoFit/>
          </a:bodyPr>
          <a:lstStyle/>
          <a:p>
            <a:pPr algn="ctr"/>
            <a:r>
              <a:rPr lang="ru-RU" b="1" dirty="0" err="1"/>
              <a:t>Cable</a:t>
            </a:r>
            <a:r>
              <a:rPr lang="ru-RU" b="1" dirty="0"/>
              <a:t> </a:t>
            </a:r>
            <a:r>
              <a:rPr lang="ru-RU" b="1" dirty="0" err="1"/>
              <a:t>handling</a:t>
            </a:r>
            <a:r>
              <a:rPr lang="ru-RU" b="1" dirty="0"/>
              <a:t> </a:t>
            </a:r>
            <a:r>
              <a:rPr lang="ru-RU" b="1" dirty="0" err="1"/>
              <a:t>system</a:t>
            </a:r>
            <a:r>
              <a:rPr lang="ru-RU" b="1" dirty="0"/>
              <a:t> </a:t>
            </a:r>
            <a:r>
              <a:rPr lang="ru-RU" b="1" dirty="0" err="1"/>
              <a:t>for</a:t>
            </a:r>
            <a:r>
              <a:rPr lang="ru-RU" b="1" dirty="0"/>
              <a:t> ELV </a:t>
            </a:r>
            <a:r>
              <a:rPr lang="ru-RU" b="1" dirty="0" err="1"/>
              <a:t>accelerator</a:t>
            </a:r>
            <a:r>
              <a:rPr lang="ru-RU" b="1" dirty="0"/>
              <a:t> </a:t>
            </a:r>
            <a:r>
              <a:rPr lang="ru-RU" b="1" dirty="0" err="1"/>
              <a:t>in</a:t>
            </a:r>
            <a:r>
              <a:rPr lang="ru-RU" b="1" dirty="0"/>
              <a:t> </a:t>
            </a:r>
            <a:r>
              <a:rPr lang="ru-RU" b="1" dirty="0" err="1"/>
              <a:t>China</a:t>
            </a:r>
            <a:endParaRPr lang="ru-RU" b="1" dirty="0"/>
          </a:p>
        </p:txBody>
      </p:sp>
      <p:pic>
        <p:nvPicPr>
          <p:cNvPr id="6" name="Рисунок 5"/>
          <p:cNvPicPr>
            <a:picLocks noChangeAspect="1"/>
          </p:cNvPicPr>
          <p:nvPr/>
        </p:nvPicPr>
        <p:blipFill>
          <a:blip r:embed="rId3"/>
          <a:stretch>
            <a:fillRect/>
          </a:stretch>
        </p:blipFill>
        <p:spPr>
          <a:xfrm>
            <a:off x="8728550" y="838214"/>
            <a:ext cx="3001610" cy="1724549"/>
          </a:xfrm>
          <a:prstGeom prst="rect">
            <a:avLst/>
          </a:prstGeom>
        </p:spPr>
      </p:pic>
      <p:sp>
        <p:nvSpPr>
          <p:cNvPr id="7" name="Прямоугольник 6"/>
          <p:cNvSpPr/>
          <p:nvPr/>
        </p:nvSpPr>
        <p:spPr>
          <a:xfrm>
            <a:off x="8824112" y="2562763"/>
            <a:ext cx="2635486" cy="646331"/>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Cable irradiation factory (</a:t>
            </a:r>
            <a:r>
              <a:rPr lang="en-US" b="1" dirty="0" err="1">
                <a:latin typeface="Times New Roman" panose="02020603050405020304" pitchFamily="18" charset="0"/>
                <a:cs typeface="Times New Roman" panose="02020603050405020304" pitchFamily="18" charset="0"/>
              </a:rPr>
              <a:t>Kolchugino</a:t>
            </a:r>
            <a:r>
              <a:rPr lang="en-US" b="1" dirty="0">
                <a:latin typeface="Times New Roman" panose="02020603050405020304" pitchFamily="18" charset="0"/>
                <a:cs typeface="Times New Roman" panose="02020603050405020304" pitchFamily="18" charset="0"/>
              </a:rPr>
              <a:t>, Russia)</a:t>
            </a:r>
            <a:endParaRPr lang="ru-RU" b="1"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stretch>
            <a:fillRect/>
          </a:stretch>
        </p:blipFill>
        <p:spPr>
          <a:xfrm>
            <a:off x="5251036" y="3147513"/>
            <a:ext cx="3054591" cy="1977758"/>
          </a:xfrm>
          <a:prstGeom prst="rect">
            <a:avLst/>
          </a:prstGeom>
        </p:spPr>
      </p:pic>
      <p:sp>
        <p:nvSpPr>
          <p:cNvPr id="9" name="Прямоугольник 8"/>
          <p:cNvSpPr/>
          <p:nvPr/>
        </p:nvSpPr>
        <p:spPr>
          <a:xfrm>
            <a:off x="5337062" y="5229984"/>
            <a:ext cx="2882537" cy="923330"/>
          </a:xfrm>
          <a:prstGeom prst="rect">
            <a:avLst/>
          </a:prstGeom>
        </p:spPr>
        <p:txBody>
          <a:bodyPr wrap="square">
            <a:spAutoFit/>
          </a:bodyPr>
          <a:lstStyle/>
          <a:p>
            <a:pPr algn="ctr"/>
            <a:r>
              <a:rPr lang="en-US" b="1" dirty="0" smtClean="0">
                <a:latin typeface="Times New Roman" panose="02020603050405020304" pitchFamily="18" charset="0"/>
                <a:cs typeface="Times New Roman" panose="02020603050405020304" pitchFamily="18" charset="0"/>
              </a:rPr>
              <a:t>ELV </a:t>
            </a:r>
            <a:r>
              <a:rPr lang="en-US" b="1" dirty="0">
                <a:latin typeface="Times New Roman" panose="02020603050405020304" pitchFamily="18" charset="0"/>
                <a:cs typeface="Times New Roman" panose="02020603050405020304" pitchFamily="18" charset="0"/>
              </a:rPr>
              <a:t>accelerators are operating at LG cable Korea </a:t>
            </a:r>
            <a:endParaRPr lang="ru-RU" b="1"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5"/>
          <a:stretch>
            <a:fillRect/>
          </a:stretch>
        </p:blipFill>
        <p:spPr>
          <a:xfrm>
            <a:off x="8967997" y="3147513"/>
            <a:ext cx="2587163" cy="1943972"/>
          </a:xfrm>
          <a:prstGeom prst="rect">
            <a:avLst/>
          </a:prstGeom>
        </p:spPr>
      </p:pic>
      <p:sp>
        <p:nvSpPr>
          <p:cNvPr id="11" name="Прямоугольник 10"/>
          <p:cNvSpPr/>
          <p:nvPr/>
        </p:nvSpPr>
        <p:spPr>
          <a:xfrm>
            <a:off x="8553961" y="5091485"/>
            <a:ext cx="3631465" cy="1200329"/>
          </a:xfrm>
          <a:prstGeom prst="rect">
            <a:avLst/>
          </a:prstGeom>
        </p:spPr>
        <p:txBody>
          <a:bodyPr wrap="square">
            <a:spAutoFit/>
          </a:bodyPr>
          <a:lstStyle/>
          <a:p>
            <a:pPr algn="ctr"/>
            <a:r>
              <a:rPr lang="en-US" b="1" dirty="0">
                <a:latin typeface="Times New Roman" panose="02020603050405020304" pitchFamily="18" charset="0"/>
                <a:cs typeface="Times New Roman" panose="02020603050405020304" pitchFamily="18" charset="0"/>
              </a:rPr>
              <a:t>2 In &amp; 2 Out wires treatment by one ELV accelerator in JSC "</a:t>
            </a:r>
            <a:r>
              <a:rPr lang="en-US" b="1" dirty="0" err="1">
                <a:latin typeface="Times New Roman" panose="02020603050405020304" pitchFamily="18" charset="0"/>
                <a:cs typeface="Times New Roman" panose="02020603050405020304" pitchFamily="18" charset="0"/>
              </a:rPr>
              <a:t>Electrocable</a:t>
            </a:r>
            <a:r>
              <a:rPr lang="en-US" b="1" dirty="0">
                <a:latin typeface="Times New Roman" panose="02020603050405020304" pitchFamily="18" charset="0"/>
                <a:cs typeface="Times New Roman" panose="02020603050405020304" pitchFamily="18" charset="0"/>
              </a:rPr>
              <a:t> Works, </a:t>
            </a:r>
            <a:r>
              <a:rPr lang="en-US" b="1" dirty="0" err="1">
                <a:latin typeface="Times New Roman" panose="02020603050405020304" pitchFamily="18" charset="0"/>
                <a:cs typeface="Times New Roman" panose="02020603050405020304" pitchFamily="18" charset="0"/>
              </a:rPr>
              <a:t>Kolchugino</a:t>
            </a:r>
            <a:r>
              <a:rPr lang="en-US" b="1" dirty="0">
                <a:latin typeface="Times New Roman" panose="02020603050405020304" pitchFamily="18" charset="0"/>
                <a:cs typeface="Times New Roman" panose="02020603050405020304" pitchFamily="18" charset="0"/>
              </a:rPr>
              <a:t>" Speed of each line – 400 m/min</a:t>
            </a:r>
            <a:endParaRPr lang="ru-RU" b="1" dirty="0">
              <a:latin typeface="Times New Roman" panose="02020603050405020304" pitchFamily="18" charset="0"/>
              <a:cs typeface="Times New Roman" panose="02020603050405020304" pitchFamily="18" charset="0"/>
            </a:endParaRPr>
          </a:p>
        </p:txBody>
      </p:sp>
      <p:sp>
        <p:nvSpPr>
          <p:cNvPr id="12" name="Прямоугольник 11"/>
          <p:cNvSpPr/>
          <p:nvPr/>
        </p:nvSpPr>
        <p:spPr>
          <a:xfrm>
            <a:off x="1" y="6488667"/>
            <a:ext cx="12191999" cy="369332"/>
          </a:xfrm>
          <a:prstGeom prst="rect">
            <a:avLst/>
          </a:prstGeom>
          <a:solidFill>
            <a:schemeClr val="accent1">
              <a:lumMod val="20000"/>
              <a:lumOff val="80000"/>
            </a:schemeClr>
          </a:solidFill>
        </p:spPr>
        <p:txBody>
          <a:bodyPr wrap="square">
            <a:spAutoFit/>
          </a:bodyPr>
          <a:lstStyle/>
          <a:p>
            <a:pPr algn="ctr"/>
            <a:r>
              <a:rPr lang="ru-RU" dirty="0">
                <a:solidFill>
                  <a:schemeClr val="bg1"/>
                </a:solidFill>
                <a:latin typeface="Times New Roman" panose="02020603050405020304" pitchFamily="18" charset="0"/>
                <a:cs typeface="Times New Roman" panose="02020603050405020304" pitchFamily="18" charset="0"/>
                <a:hlinkClick r:id="rId6"/>
              </a:rPr>
              <a:t>http://www.inp.nsk.su/sites/promusk/eng</a:t>
            </a:r>
            <a:r>
              <a:rPr lang="ru-RU"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10721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784406"/>
          </a:xfrm>
          <a:solidFill>
            <a:srgbClr val="0070C0"/>
          </a:solidFill>
          <a:ln>
            <a:solidFill>
              <a:schemeClr val="bg1"/>
            </a:solidFill>
          </a:ln>
        </p:spPr>
        <p:txBody>
          <a:bodyPr>
            <a:normAutofit/>
          </a:bodyPr>
          <a:lstStyle/>
          <a:p>
            <a:r>
              <a:rPr lang="en-US" sz="4000" b="1" dirty="0">
                <a:solidFill>
                  <a:schemeClr val="bg1"/>
                </a:solidFill>
                <a:latin typeface="Times New Roman" panose="02020603050405020304" pitchFamily="18" charset="0"/>
                <a:cs typeface="Times New Roman" panose="02020603050405020304" pitchFamily="18" charset="0"/>
              </a:rPr>
              <a:t>Accelerator design </a:t>
            </a:r>
            <a:endParaRPr lang="ru-RU" sz="4000" b="1" dirty="0">
              <a:solidFill>
                <a:schemeClr val="bg1"/>
              </a:solidFill>
              <a:latin typeface="Times New Roman" panose="02020603050405020304" pitchFamily="18" charset="0"/>
              <a:cs typeface="Times New Roman" panose="02020603050405020304" pitchFamily="18" charset="0"/>
            </a:endParaRPr>
          </a:p>
        </p:txBody>
      </p:sp>
      <p:pic>
        <p:nvPicPr>
          <p:cNvPr id="4" name="Picture 1027" descr="LAYOUT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4337" y="784405"/>
            <a:ext cx="4173131" cy="5877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Прямоугольник 4"/>
          <p:cNvSpPr/>
          <p:nvPr/>
        </p:nvSpPr>
        <p:spPr>
          <a:xfrm>
            <a:off x="5511734" y="1233492"/>
            <a:ext cx="6096000" cy="1384995"/>
          </a:xfrm>
          <a:prstGeom prst="rect">
            <a:avLst/>
          </a:prstGeom>
        </p:spPr>
        <p:txBody>
          <a:bodyPr>
            <a:spAutoFit/>
          </a:bodyPr>
          <a:lstStyle/>
          <a:p>
            <a:r>
              <a:rPr lang="en-US" sz="2800" dirty="0">
                <a:solidFill>
                  <a:srgbClr val="000000"/>
                </a:solidFill>
                <a:latin typeface="Times New Roman" panose="02020603050405020304" pitchFamily="18" charset="0"/>
                <a:cs typeface="Times New Roman" panose="02020603050405020304" pitchFamily="18" charset="0"/>
              </a:rPr>
              <a:t>The composition includes: Automated control </a:t>
            </a:r>
            <a:r>
              <a:rPr lang="en-US" sz="2800" dirty="0" smtClean="0">
                <a:solidFill>
                  <a:srgbClr val="000000"/>
                </a:solidFill>
                <a:latin typeface="Times New Roman" panose="02020603050405020304" pitchFamily="18" charset="0"/>
                <a:cs typeface="Times New Roman" panose="02020603050405020304" pitchFamily="18" charset="0"/>
              </a:rPr>
              <a:t>system, </a:t>
            </a:r>
            <a:r>
              <a:rPr lang="en-US" sz="2800" dirty="0">
                <a:solidFill>
                  <a:srgbClr val="000000"/>
                </a:solidFill>
                <a:latin typeface="Times New Roman" panose="02020603050405020304" pitchFamily="18" charset="0"/>
                <a:cs typeface="Times New Roman" panose="02020603050405020304" pitchFamily="18" charset="0"/>
              </a:rPr>
              <a:t>Power </a:t>
            </a:r>
            <a:r>
              <a:rPr lang="en-US" sz="2800" dirty="0" smtClean="0">
                <a:solidFill>
                  <a:srgbClr val="000000"/>
                </a:solidFill>
                <a:latin typeface="Times New Roman" panose="02020603050405020304" pitchFamily="18" charset="0"/>
                <a:cs typeface="Times New Roman" panose="02020603050405020304" pitchFamily="18" charset="0"/>
              </a:rPr>
              <a:t>supply, </a:t>
            </a:r>
            <a:r>
              <a:rPr lang="en-US" sz="2800" dirty="0">
                <a:solidFill>
                  <a:srgbClr val="000000"/>
                </a:solidFill>
                <a:latin typeface="Times New Roman" panose="02020603050405020304" pitchFamily="18" charset="0"/>
                <a:cs typeface="Times New Roman" panose="02020603050405020304" pitchFamily="18" charset="0"/>
              </a:rPr>
              <a:t>Gas </a:t>
            </a:r>
            <a:r>
              <a:rPr lang="en-US" sz="2800" dirty="0" smtClean="0">
                <a:solidFill>
                  <a:srgbClr val="000000"/>
                </a:solidFill>
                <a:latin typeface="Times New Roman" panose="02020603050405020304" pitchFamily="18" charset="0"/>
                <a:cs typeface="Times New Roman" panose="02020603050405020304" pitchFamily="18" charset="0"/>
              </a:rPr>
              <a:t>system, Water </a:t>
            </a:r>
            <a:r>
              <a:rPr lang="en-US" sz="2800" dirty="0">
                <a:solidFill>
                  <a:srgbClr val="000000"/>
                </a:solidFill>
                <a:latin typeface="Times New Roman" panose="02020603050405020304" pitchFamily="18" charset="0"/>
                <a:cs typeface="Times New Roman" panose="02020603050405020304" pitchFamily="18" charset="0"/>
              </a:rPr>
              <a:t>cooling system </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02234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548639"/>
          </a:xfrm>
          <a:solidFill>
            <a:schemeClr val="accent1"/>
          </a:solidFill>
        </p:spPr>
        <p:txBody>
          <a:bodyPr>
            <a:normAutofit fontScale="90000"/>
          </a:bodyPr>
          <a:lstStyle/>
          <a:p>
            <a:r>
              <a:rPr lang="en-US" b="1" dirty="0">
                <a:solidFill>
                  <a:schemeClr val="bg1"/>
                </a:solidFill>
                <a:latin typeface="Times New Roman" panose="02020603050405020304" pitchFamily="18" charset="0"/>
                <a:cs typeface="Times New Roman" panose="02020603050405020304" pitchFamily="18" charset="0"/>
              </a:rPr>
              <a:t>Parameters of the ELV Accelerators</a:t>
            </a:r>
            <a:endParaRPr lang="ru-RU" dirty="0">
              <a:solidFill>
                <a:schemeClr val="bg1"/>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69966" y="710928"/>
            <a:ext cx="11704320" cy="1501049"/>
          </a:xfrm>
        </p:spPr>
        <p:txBody>
          <a:bodyPr>
            <a:normAutofit fontScale="77500" lnSpcReduction="20000"/>
          </a:bodyPr>
          <a:lstStyle/>
          <a:p>
            <a:pPr algn="just"/>
            <a:r>
              <a:rPr lang="en-US" sz="2200" dirty="0">
                <a:latin typeface="Times New Roman" panose="02020603050405020304" pitchFamily="18" charset="0"/>
                <a:cs typeface="Times New Roman" panose="02020603050405020304" pitchFamily="18" charset="0"/>
              </a:rPr>
              <a:t>BINP proposes a number of electron accelerators of the ELV-type covering the energy range from 0.4 to 3</a:t>
            </a:r>
            <a:r>
              <a:rPr lang="en-US" sz="2200" dirty="0" smtClean="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MeV with a beam of accelerated electrons of up to 130 mA and maximum power of up to 100 kW. Special case is 1 MeV 400 kW beam power electron </a:t>
            </a:r>
            <a:r>
              <a:rPr lang="en-US" sz="2200" dirty="0" smtClean="0">
                <a:latin typeface="Times New Roman" panose="02020603050405020304" pitchFamily="18" charset="0"/>
                <a:cs typeface="Times New Roman" panose="02020603050405020304" pitchFamily="18" charset="0"/>
              </a:rPr>
              <a:t>accelerator ELV 12. </a:t>
            </a:r>
            <a:r>
              <a:rPr lang="en-US" sz="2200" dirty="0">
                <a:latin typeface="Times New Roman" panose="02020603050405020304" pitchFamily="18" charset="0"/>
                <a:cs typeface="Times New Roman" panose="02020603050405020304" pitchFamily="18" charset="0"/>
              </a:rPr>
              <a:t>High energy efficiency of accelerator is 60- 80%. </a:t>
            </a:r>
            <a:r>
              <a:rPr lang="en-GB" sz="2200" dirty="0" smtClean="0">
                <a:latin typeface="Times New Roman" panose="02020603050405020304" pitchFamily="18" charset="0"/>
                <a:cs typeface="Times New Roman" panose="02020603050405020304" pitchFamily="18" charset="0"/>
              </a:rPr>
              <a:t>All </a:t>
            </a:r>
            <a:r>
              <a:rPr lang="en-GB" sz="2200" dirty="0">
                <a:latin typeface="Times New Roman" panose="02020603050405020304" pitchFamily="18" charset="0"/>
                <a:cs typeface="Times New Roman" panose="02020603050405020304" pitchFamily="18" charset="0"/>
              </a:rPr>
              <a:t>models have similar concept but differ in overall dimensions, length of accelerator tube, and the number of high-voltage rectifying sections. This makes it easy to adapt accelerators to the requirements of technology. </a:t>
            </a:r>
            <a:r>
              <a:rPr lang="en-US" sz="2200" dirty="0">
                <a:latin typeface="Times New Roman" panose="02020603050405020304" pitchFamily="18" charset="0"/>
                <a:cs typeface="Times New Roman" panose="02020603050405020304" pitchFamily="18" charset="0"/>
              </a:rPr>
              <a:t>Accelerators are continuously modified while saving the modification</a:t>
            </a:r>
            <a:r>
              <a:rPr lang="en-US" sz="2200" dirty="0">
                <a:solidFill>
                  <a:srgbClr val="FF0000"/>
                </a:solidFill>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 So the power of the ELV-4, ELV-6, ELV-8 accelerators was increased to 100 kV. </a:t>
            </a:r>
            <a:r>
              <a:rPr lang="en-GB" sz="2200" dirty="0" smtClean="0">
                <a:latin typeface="Times New Roman" panose="02020603050405020304" pitchFamily="18" charset="0"/>
                <a:cs typeface="Times New Roman" panose="02020603050405020304" pitchFamily="18" charset="0"/>
              </a:rPr>
              <a:t>The </a:t>
            </a:r>
            <a:r>
              <a:rPr lang="en-GB" sz="2200" dirty="0">
                <a:latin typeface="Times New Roman" panose="02020603050405020304" pitchFamily="18" charset="0"/>
                <a:cs typeface="Times New Roman" panose="02020603050405020304" pitchFamily="18" charset="0"/>
              </a:rPr>
              <a:t>system of automated control of accelerators and communication with technological lines is constantly </a:t>
            </a:r>
            <a:r>
              <a:rPr lang="en-GB" sz="2200" dirty="0" smtClean="0">
                <a:latin typeface="Times New Roman" panose="02020603050405020304" pitchFamily="18" charset="0"/>
                <a:cs typeface="Times New Roman" panose="02020603050405020304" pitchFamily="18" charset="0"/>
              </a:rPr>
              <a:t>developing.</a:t>
            </a:r>
          </a:p>
          <a:p>
            <a:endParaRPr lang="ru-RU" sz="2000" dirty="0">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4125620291"/>
              </p:ext>
            </p:extLst>
          </p:nvPr>
        </p:nvGraphicFramePr>
        <p:xfrm>
          <a:off x="1097280" y="2211977"/>
          <a:ext cx="10049691" cy="4218876"/>
        </p:xfrm>
        <a:graphic>
          <a:graphicData uri="http://schemas.openxmlformats.org/drawingml/2006/table">
            <a:tbl>
              <a:tblPr>
                <a:tableStyleId>{5C22544A-7EE6-4342-B048-85BDC9FD1C3A}</a:tableStyleId>
              </a:tblPr>
              <a:tblGrid>
                <a:gridCol w="2234952"/>
                <a:gridCol w="2234952"/>
                <a:gridCol w="2491447"/>
                <a:gridCol w="3088340"/>
              </a:tblGrid>
              <a:tr h="724246">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ct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Energy</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range</a:t>
                      </a:r>
                      <a:r>
                        <a:rPr lang="ru-RU" sz="2000" dirty="0">
                          <a:effectLst/>
                          <a:latin typeface="Times New Roman" panose="02020603050405020304" pitchFamily="18" charset="0"/>
                          <a:cs typeface="Times New Roman" panose="02020603050405020304" pitchFamily="18" charset="0"/>
                        </a:rPr>
                        <a:t>,</a:t>
                      </a:r>
                    </a:p>
                    <a:p>
                      <a:pPr algn="ct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MeV</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ct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Beam</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power</a:t>
                      </a:r>
                      <a:r>
                        <a:rPr lang="ru-RU" sz="2000" dirty="0">
                          <a:effectLst/>
                          <a:latin typeface="Times New Roman" panose="02020603050405020304" pitchFamily="18" charset="0"/>
                          <a:cs typeface="Times New Roman" panose="02020603050405020304" pitchFamily="18" charset="0"/>
                        </a:rPr>
                        <a:t>,</a:t>
                      </a:r>
                    </a:p>
                    <a:p>
                      <a:pPr algn="ct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kW</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gn="ctr">
                        <a:lnSpc>
                          <a:spcPct val="107000"/>
                        </a:lnSpc>
                        <a:spcAft>
                          <a:spcPts val="0"/>
                        </a:spcAft>
                      </a:pPr>
                      <a:r>
                        <a:rPr lang="ru-RU" sz="2000" dirty="0" err="1">
                          <a:effectLst/>
                          <a:latin typeface="Times New Roman" panose="02020603050405020304" pitchFamily="18" charset="0"/>
                          <a:cs typeface="Times New Roman" panose="02020603050405020304" pitchFamily="18" charset="0"/>
                        </a:rPr>
                        <a:t>Maximum</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beam</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current</a:t>
                      </a:r>
                      <a:r>
                        <a:rPr lang="ru-RU" sz="2000" dirty="0">
                          <a:effectLst/>
                          <a:latin typeface="Times New Roman" panose="02020603050405020304" pitchFamily="18" charset="0"/>
                          <a:cs typeface="Times New Roman" panose="02020603050405020304" pitchFamily="18" charset="0"/>
                        </a:rPr>
                        <a:t>, </a:t>
                      </a:r>
                      <a:r>
                        <a:rPr lang="ru-RU" sz="2000" dirty="0" err="1">
                          <a:effectLst/>
                          <a:latin typeface="Times New Roman" panose="02020603050405020304" pitchFamily="18" charset="0"/>
                          <a:cs typeface="Times New Roman" panose="02020603050405020304" pitchFamily="18" charset="0"/>
                        </a:rPr>
                        <a:t>mA</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solidFill>
                  </a:tcPr>
                </a:tc>
              </a:tr>
              <a:tr h="349463">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ELV-0.5</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0.4-0.7</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25-65</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50-130</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r>
              <a:tr h="349463">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ELV-1</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0.4-0.8</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25</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50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r>
              <a:tr h="349463">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ELV-3</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0.5-0.7</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50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100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r>
              <a:tr h="349463">
                <a:tc>
                  <a:txBody>
                    <a:bodyPr/>
                    <a:lstStyle/>
                    <a:p>
                      <a:pPr algn="ctr">
                        <a:lnSpc>
                          <a:spcPct val="107000"/>
                        </a:lnSpc>
                        <a:spcAft>
                          <a:spcPts val="0"/>
                        </a:spcAft>
                      </a:pPr>
                      <a:r>
                        <a:rPr lang="ru-RU" sz="2000" dirty="0" smtClean="0">
                          <a:effectLst/>
                          <a:latin typeface="Times New Roman" panose="02020603050405020304" pitchFamily="18" charset="0"/>
                          <a:cs typeface="Times New Roman" panose="02020603050405020304" pitchFamily="18" charset="0"/>
                        </a:rPr>
                        <a:t>ELV-4</a:t>
                      </a:r>
                      <a:r>
                        <a:rPr lang="en-US" sz="2000" dirty="0" smtClean="0">
                          <a:effectLst/>
                          <a:latin typeface="Times New Roman" panose="02020603050405020304" pitchFamily="18" charset="0"/>
                          <a:cs typeface="Times New Roman" panose="02020603050405020304" pitchFamily="18" charset="0"/>
                        </a:rPr>
                        <a:t>-1,5</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1.0-1.5</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en-US" sz="2000" dirty="0" smtClean="0">
                          <a:effectLst/>
                          <a:latin typeface="Times New Roman" panose="02020603050405020304" pitchFamily="18" charset="0"/>
                          <a:cs typeface="Times New Roman" panose="02020603050405020304" pitchFamily="18" charset="0"/>
                        </a:rPr>
                        <a:t>10</a:t>
                      </a:r>
                      <a:r>
                        <a:rPr lang="ru-RU" sz="2000" dirty="0" smtClean="0">
                          <a:effectLst/>
                          <a:latin typeface="Times New Roman" panose="02020603050405020304" pitchFamily="18" charset="0"/>
                          <a:cs typeface="Times New Roman" panose="02020603050405020304" pitchFamily="18" charset="0"/>
                        </a:rPr>
                        <a:t>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en-US" sz="2000" dirty="0" smtClean="0">
                          <a:effectLst/>
                          <a:latin typeface="Times New Roman" panose="02020603050405020304" pitchFamily="18" charset="0"/>
                          <a:cs typeface="Times New Roman" panose="02020603050405020304" pitchFamily="18" charset="0"/>
                        </a:rPr>
                        <a:t>67</a:t>
                      </a:r>
                    </a:p>
                  </a:txBody>
                  <a:tcPr marL="68580" marR="68580" marT="0" marB="0">
                    <a:solidFill>
                      <a:schemeClr val="accent1">
                        <a:lumMod val="60000"/>
                        <a:lumOff val="40000"/>
                      </a:schemeClr>
                    </a:solidFill>
                  </a:tcPr>
                </a:tc>
              </a:tr>
              <a:tr h="349463">
                <a:tc>
                  <a:txBody>
                    <a:bodyPr/>
                    <a:lstStyle/>
                    <a:p>
                      <a:pPr algn="ctr">
                        <a:lnSpc>
                          <a:spcPct val="107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ELV-4-1</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0,8-1</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r>
              <a:tr h="349463">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ELV-6</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0.8-1.2</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100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100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r>
              <a:tr h="349463">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ELV-6M</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0.75-0.95</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160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200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r>
              <a:tr h="349463">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ELV-8</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en-US" sz="2000" dirty="0" smtClean="0">
                          <a:effectLst/>
                          <a:latin typeface="Times New Roman" panose="02020603050405020304" pitchFamily="18" charset="0"/>
                          <a:cs typeface="Times New Roman" panose="02020603050405020304" pitchFamily="18" charset="0"/>
                        </a:rPr>
                        <a:t>0,8</a:t>
                      </a:r>
                      <a:r>
                        <a:rPr lang="ru-RU" sz="2000" dirty="0" smtClean="0">
                          <a:effectLst/>
                          <a:latin typeface="Times New Roman" panose="02020603050405020304" pitchFamily="18" charset="0"/>
                          <a:cs typeface="Times New Roman" panose="02020603050405020304" pitchFamily="18" charset="0"/>
                        </a:rPr>
                        <a:t>-2.5</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100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50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r>
              <a:tr h="349463">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ELV-12</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a:effectLst/>
                          <a:latin typeface="Times New Roman" panose="02020603050405020304" pitchFamily="18" charset="0"/>
                          <a:cs typeface="Times New Roman" panose="02020603050405020304" pitchFamily="18" charset="0"/>
                        </a:rPr>
                        <a:t>0.6-1.0</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400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dirty="0">
                          <a:effectLst/>
                          <a:latin typeface="Times New Roman" panose="02020603050405020304" pitchFamily="18" charset="0"/>
                          <a:cs typeface="Times New Roman" panose="02020603050405020304" pitchFamily="18" charset="0"/>
                        </a:rPr>
                        <a:t>500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r>
              <a:tr h="349463">
                <a:tc>
                  <a:txBody>
                    <a:bodyPr/>
                    <a:lstStyle/>
                    <a:p>
                      <a:pPr algn="ctr">
                        <a:lnSpc>
                          <a:spcPct val="107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ELV-15</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1</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5</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-3,0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100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lnSpc>
                          <a:spcPct val="107000"/>
                        </a:lnSpc>
                        <a:spcAft>
                          <a:spcPts val="0"/>
                        </a:spcAft>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50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r>
            </a:tbl>
          </a:graphicData>
        </a:graphic>
      </p:graphicFrame>
      <p:sp>
        <p:nvSpPr>
          <p:cNvPr id="6" name="Прямоугольник 5"/>
          <p:cNvSpPr/>
          <p:nvPr/>
        </p:nvSpPr>
        <p:spPr>
          <a:xfrm>
            <a:off x="1" y="6488667"/>
            <a:ext cx="12191999" cy="369332"/>
          </a:xfrm>
          <a:prstGeom prst="rect">
            <a:avLst/>
          </a:prstGeom>
          <a:solidFill>
            <a:schemeClr val="accent1">
              <a:lumMod val="20000"/>
              <a:lumOff val="80000"/>
            </a:schemeClr>
          </a:solidFill>
        </p:spPr>
        <p:txBody>
          <a:bodyPr wrap="square">
            <a:spAutoFit/>
          </a:bodyPr>
          <a:lstStyle/>
          <a:p>
            <a:pPr algn="ctr"/>
            <a:r>
              <a:rPr lang="ru-RU" dirty="0">
                <a:solidFill>
                  <a:schemeClr val="bg1"/>
                </a:solidFill>
                <a:latin typeface="Times New Roman" panose="02020603050405020304" pitchFamily="18" charset="0"/>
                <a:cs typeface="Times New Roman" panose="02020603050405020304" pitchFamily="18" charset="0"/>
                <a:hlinkClick r:id="rId3"/>
              </a:rPr>
              <a:t>http://www.inp.nsk.su/sites/promusk/eng</a:t>
            </a:r>
            <a:r>
              <a:rPr lang="ru-RU"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571560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0" y="0"/>
            <a:ext cx="12192000" cy="589179"/>
          </a:xfrm>
          <a:solidFill>
            <a:schemeClr val="accent5"/>
          </a:solidFill>
        </p:spPr>
        <p:txBody>
          <a:bodyPr>
            <a:normAutofit/>
          </a:bodyPr>
          <a:lstStyle/>
          <a:p>
            <a:r>
              <a:rPr lang="en-US" sz="3200" b="1" dirty="0" smtClean="0">
                <a:solidFill>
                  <a:schemeClr val="bg1"/>
                </a:solidFill>
                <a:latin typeface="Times New Roman" panose="02020603050405020304" pitchFamily="18" charset="0"/>
                <a:cs typeface="Times New Roman" panose="02020603050405020304" pitchFamily="18" charset="0"/>
              </a:rPr>
              <a:t>ELV-15 Accelerator</a:t>
            </a:r>
            <a:endParaRPr lang="ru-RU" sz="3200" b="1" dirty="0">
              <a:solidFill>
                <a:schemeClr val="bg1"/>
              </a:solidFill>
              <a:latin typeface="Times New Roman" panose="02020603050405020304" pitchFamily="18" charset="0"/>
              <a:cs typeface="Times New Roman" panose="02020603050405020304" pitchFamily="18" charset="0"/>
            </a:endParaRPr>
          </a:p>
        </p:txBody>
      </p:sp>
      <p:sp>
        <p:nvSpPr>
          <p:cNvPr id="7" name="Rectangle 3"/>
          <p:cNvSpPr>
            <a:spLocks noChangeArrowheads="1"/>
          </p:cNvSpPr>
          <p:nvPr/>
        </p:nvSpPr>
        <p:spPr bwMode="auto">
          <a:xfrm>
            <a:off x="2660073" y="-79432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1" name="Рисунок 10" descr="C:\Users\Den\Desktop\Апрель 2020\Куксанов\Саров\ELV-8_common_view.png"/>
          <p:cNvPicPr/>
          <p:nvPr/>
        </p:nvPicPr>
        <p:blipFill>
          <a:blip r:embed="rId3" cstate="print"/>
          <a:srcRect/>
          <a:stretch>
            <a:fillRect/>
          </a:stretch>
        </p:blipFill>
        <p:spPr bwMode="auto">
          <a:xfrm>
            <a:off x="2005273" y="1793060"/>
            <a:ext cx="1735454" cy="4078304"/>
          </a:xfrm>
          <a:prstGeom prst="rect">
            <a:avLst/>
          </a:prstGeom>
          <a:noFill/>
          <a:ln w="9525">
            <a:noFill/>
            <a:miter lim="800000"/>
            <a:headEnd/>
            <a:tailEnd/>
          </a:ln>
        </p:spPr>
      </p:pic>
      <p:pic>
        <p:nvPicPr>
          <p:cNvPr id="12" name="Рисунок 11"/>
          <p:cNvPicPr/>
          <p:nvPr/>
        </p:nvPicPr>
        <p:blipFill>
          <a:blip r:embed="rId4">
            <a:extLst>
              <a:ext uri="{28A0092B-C50C-407E-A947-70E740481C1C}">
                <a14:useLocalDpi xmlns:a14="http://schemas.microsoft.com/office/drawing/2010/main" val="0"/>
              </a:ext>
            </a:extLst>
          </a:blip>
          <a:stretch>
            <a:fillRect/>
          </a:stretch>
        </p:blipFill>
        <p:spPr bwMode="auto">
          <a:xfrm>
            <a:off x="5532582" y="930359"/>
            <a:ext cx="2124364" cy="4941005"/>
          </a:xfrm>
          <a:prstGeom prst="rect">
            <a:avLst/>
          </a:prstGeom>
          <a:noFill/>
          <a:ln w="9525">
            <a:noFill/>
            <a:miter lim="800000"/>
            <a:headEnd/>
            <a:tailEnd/>
          </a:ln>
        </p:spPr>
      </p:pic>
      <p:sp>
        <p:nvSpPr>
          <p:cNvPr id="9" name="Прямоугольник 8"/>
          <p:cNvSpPr/>
          <p:nvPr/>
        </p:nvSpPr>
        <p:spPr>
          <a:xfrm>
            <a:off x="92364" y="5842337"/>
            <a:ext cx="12099636" cy="1015663"/>
          </a:xfrm>
          <a:prstGeom prst="rect">
            <a:avLst/>
          </a:prstGeom>
        </p:spPr>
        <p:txBody>
          <a:bodyPr wrap="square">
            <a:spAutoFit/>
          </a:bodyPr>
          <a:lstStyle/>
          <a:p>
            <a:pPr algn="ctr"/>
            <a:r>
              <a:rPr lang="en-US" sz="2000" dirty="0">
                <a:latin typeface="Times New Roman" panose="02020603050405020304" pitchFamily="18" charset="0"/>
                <a:cs typeface="Times New Roman" panose="02020603050405020304" pitchFamily="18" charset="0"/>
              </a:rPr>
              <a:t>Figure 1 - Rectifiers ELV-8 (left) and ELV-15 (right)</a:t>
            </a:r>
          </a:p>
          <a:p>
            <a:pPr algn="ctr"/>
            <a:r>
              <a:rPr lang="en-US" sz="2000" dirty="0">
                <a:latin typeface="Times New Roman" panose="02020603050405020304" pitchFamily="18" charset="0"/>
                <a:cs typeface="Times New Roman" panose="02020603050405020304" pitchFamily="18" charset="0"/>
              </a:rPr>
              <a:t>1 - vessel; 2 - primary winding; 3.4 - magnetic circuits; 5 - rectifier sections; 6 - accelerating tube; 7 - injector control unit; 8 - high voltage electrode; 9 - optical channels for injector control; 10 -  primary winding terminals</a:t>
            </a:r>
            <a:r>
              <a:rPr lang="en-US" sz="2000" dirty="0" smtClean="0">
                <a:latin typeface="Times New Roman" panose="02020603050405020304" pitchFamily="18" charset="0"/>
                <a:cs typeface="Times New Roman" panose="02020603050405020304" pitchFamily="18" charset="0"/>
              </a:rPr>
              <a:t>.</a:t>
            </a:r>
            <a:endParaRPr lang="ru-RU" sz="2000" dirty="0" smtClean="0">
              <a:latin typeface="Times New Roman" panose="02020603050405020304" pitchFamily="18" charset="0"/>
              <a:cs typeface="Times New Roman" panose="02020603050405020304" pitchFamily="18" charset="0"/>
            </a:endParaRPr>
          </a:p>
        </p:txBody>
      </p:sp>
      <p:cxnSp>
        <p:nvCxnSpPr>
          <p:cNvPr id="13" name="Прямая со стрелкой 12"/>
          <p:cNvCxnSpPr/>
          <p:nvPr/>
        </p:nvCxnSpPr>
        <p:spPr>
          <a:xfrm flipH="1">
            <a:off x="8478982" y="930359"/>
            <a:ext cx="18473" cy="494100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7" name="Прямая соединительная линия 16"/>
          <p:cNvCxnSpPr>
            <a:stCxn id="12" idx="0"/>
          </p:cNvCxnSpPr>
          <p:nvPr/>
        </p:nvCxnSpPr>
        <p:spPr>
          <a:xfrm>
            <a:off x="6594764" y="930359"/>
            <a:ext cx="21049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a:stCxn id="12" idx="2"/>
          </p:cNvCxnSpPr>
          <p:nvPr/>
        </p:nvCxnSpPr>
        <p:spPr>
          <a:xfrm>
            <a:off x="6594764" y="5871364"/>
            <a:ext cx="2207491"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6200000">
            <a:off x="7987339" y="3321174"/>
            <a:ext cx="652743" cy="369332"/>
          </a:xfrm>
          <a:prstGeom prst="rect">
            <a:avLst/>
          </a:prstGeom>
          <a:noFill/>
        </p:spPr>
        <p:txBody>
          <a:bodyPr wrap="none" rtlCol="0">
            <a:spAutoFit/>
          </a:bodyPr>
          <a:lstStyle/>
          <a:p>
            <a:r>
              <a:rPr lang="en-US" dirty="0" smtClean="0"/>
              <a:t>4500</a:t>
            </a:r>
            <a:endParaRPr lang="ru-RU" dirty="0"/>
          </a:p>
        </p:txBody>
      </p:sp>
      <p:cxnSp>
        <p:nvCxnSpPr>
          <p:cNvPr id="22" name="Прямая со стрелкой 21"/>
          <p:cNvCxnSpPr/>
          <p:nvPr/>
        </p:nvCxnSpPr>
        <p:spPr>
          <a:xfrm>
            <a:off x="1348509" y="1793060"/>
            <a:ext cx="0" cy="407830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4" name="Прямая соединительная линия 23"/>
          <p:cNvCxnSpPr>
            <a:stCxn id="11" idx="0"/>
          </p:cNvCxnSpPr>
          <p:nvPr/>
        </p:nvCxnSpPr>
        <p:spPr>
          <a:xfrm flipH="1">
            <a:off x="1238655" y="1793060"/>
            <a:ext cx="1634345" cy="0"/>
          </a:xfrm>
          <a:prstGeom prst="line">
            <a:avLst/>
          </a:prstGeom>
        </p:spPr>
        <p:style>
          <a:lnRef idx="1">
            <a:schemeClr val="dk1"/>
          </a:lnRef>
          <a:fillRef idx="0">
            <a:schemeClr val="dk1"/>
          </a:fillRef>
          <a:effectRef idx="0">
            <a:schemeClr val="dk1"/>
          </a:effectRef>
          <a:fontRef idx="minor">
            <a:schemeClr val="tx1"/>
          </a:fontRef>
        </p:style>
      </p:cxnSp>
      <p:cxnSp>
        <p:nvCxnSpPr>
          <p:cNvPr id="26" name="Прямая соединительная линия 25"/>
          <p:cNvCxnSpPr>
            <a:stCxn id="11" idx="2"/>
          </p:cNvCxnSpPr>
          <p:nvPr/>
        </p:nvCxnSpPr>
        <p:spPr>
          <a:xfrm flipH="1">
            <a:off x="1210946" y="5871364"/>
            <a:ext cx="1662054" cy="0"/>
          </a:xfrm>
          <a:prstGeom prst="line">
            <a:avLst/>
          </a:prstGeom>
        </p:spPr>
        <p:style>
          <a:lnRef idx="1">
            <a:schemeClr val="dk1"/>
          </a:lnRef>
          <a:fillRef idx="0">
            <a:schemeClr val="dk1"/>
          </a:fillRef>
          <a:effectRef idx="0">
            <a:schemeClr val="dk1"/>
          </a:effectRef>
          <a:fontRef idx="minor">
            <a:schemeClr val="tx1"/>
          </a:fontRef>
        </p:style>
      </p:cxnSp>
      <p:sp>
        <p:nvSpPr>
          <p:cNvPr id="27" name="TextBox 26"/>
          <p:cNvSpPr txBox="1"/>
          <p:nvPr/>
        </p:nvSpPr>
        <p:spPr>
          <a:xfrm rot="16200000">
            <a:off x="832271" y="3768436"/>
            <a:ext cx="652743" cy="369332"/>
          </a:xfrm>
          <a:prstGeom prst="rect">
            <a:avLst/>
          </a:prstGeom>
          <a:noFill/>
        </p:spPr>
        <p:txBody>
          <a:bodyPr wrap="none" rtlCol="0">
            <a:spAutoFit/>
          </a:bodyPr>
          <a:lstStyle/>
          <a:p>
            <a:r>
              <a:rPr lang="en-US" dirty="0" smtClean="0"/>
              <a:t>3800</a:t>
            </a:r>
            <a:endParaRPr lang="ru-RU" dirty="0"/>
          </a:p>
        </p:txBody>
      </p:sp>
      <p:sp>
        <p:nvSpPr>
          <p:cNvPr id="28" name="Прямоугольник 27"/>
          <p:cNvSpPr/>
          <p:nvPr/>
        </p:nvSpPr>
        <p:spPr>
          <a:xfrm>
            <a:off x="120073" y="604367"/>
            <a:ext cx="5412509" cy="646331"/>
          </a:xfrm>
          <a:prstGeom prst="rect">
            <a:avLst/>
          </a:prstGeom>
        </p:spPr>
        <p:txBody>
          <a:bodyPr wrap="square">
            <a:spAutoFit/>
          </a:bodyPr>
          <a:lstStyle/>
          <a:p>
            <a:r>
              <a:rPr lang="en-US" dirty="0">
                <a:solidFill>
                  <a:srgbClr val="000000"/>
                </a:solidFill>
                <a:latin typeface="Times New Roman" panose="02020603050405020304" pitchFamily="18" charset="0"/>
                <a:cs typeface="Times New Roman" panose="02020603050405020304" pitchFamily="18" charset="0"/>
              </a:rPr>
              <a:t>ELV-8 has an energy range from 0.8 MeV to 2.5 MeV, a beam current of 50 mA, and a power of 100 kW. </a:t>
            </a:r>
            <a:endParaRPr lang="ru-RU" dirty="0">
              <a:latin typeface="Times New Roman" panose="02020603050405020304" pitchFamily="18" charset="0"/>
              <a:cs typeface="Times New Roman" panose="02020603050405020304" pitchFamily="18" charset="0"/>
            </a:endParaRPr>
          </a:p>
        </p:txBody>
      </p:sp>
      <p:sp>
        <p:nvSpPr>
          <p:cNvPr id="29" name="Прямоугольник 28"/>
          <p:cNvSpPr/>
          <p:nvPr/>
        </p:nvSpPr>
        <p:spPr>
          <a:xfrm>
            <a:off x="8665183" y="705049"/>
            <a:ext cx="3386797" cy="923330"/>
          </a:xfrm>
          <a:prstGeom prst="rect">
            <a:avLst/>
          </a:prstGeom>
        </p:spPr>
        <p:txBody>
          <a:bodyPr wrap="square">
            <a:spAutoFit/>
          </a:bodyPr>
          <a:lstStyle/>
          <a:p>
            <a:r>
              <a:rPr lang="en-US" dirty="0" smtClean="0">
                <a:solidFill>
                  <a:srgbClr val="000000"/>
                </a:solidFill>
                <a:latin typeface="Times New Roman" panose="02020603050405020304" pitchFamily="18" charset="0"/>
                <a:cs typeface="Times New Roman" panose="02020603050405020304" pitchFamily="18" charset="0"/>
              </a:rPr>
              <a:t>ELV-15 </a:t>
            </a:r>
            <a:r>
              <a:rPr lang="en-US" dirty="0">
                <a:solidFill>
                  <a:srgbClr val="000000"/>
                </a:solidFill>
                <a:latin typeface="Times New Roman" panose="02020603050405020304" pitchFamily="18" charset="0"/>
                <a:cs typeface="Times New Roman" panose="02020603050405020304" pitchFamily="18" charset="0"/>
              </a:rPr>
              <a:t>has an energy range from </a:t>
            </a:r>
            <a:r>
              <a:rPr lang="en-US" dirty="0" smtClean="0">
                <a:solidFill>
                  <a:srgbClr val="000000"/>
                </a:solidFill>
                <a:latin typeface="Times New Roman" panose="02020603050405020304" pitchFamily="18" charset="0"/>
                <a:cs typeface="Times New Roman" panose="02020603050405020304" pitchFamily="18" charset="0"/>
              </a:rPr>
              <a:t>1,5 </a:t>
            </a:r>
            <a:r>
              <a:rPr lang="en-US" dirty="0">
                <a:solidFill>
                  <a:srgbClr val="000000"/>
                </a:solidFill>
                <a:latin typeface="Times New Roman" panose="02020603050405020304" pitchFamily="18" charset="0"/>
                <a:cs typeface="Times New Roman" panose="02020603050405020304" pitchFamily="18" charset="0"/>
              </a:rPr>
              <a:t>MeV to 3</a:t>
            </a:r>
            <a:r>
              <a:rPr lang="en-US" dirty="0" smtClean="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MeV, a beam current of 50 mA, and a power of 100 kW.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4899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758281"/>
          </a:xfrm>
          <a:solidFill>
            <a:schemeClr val="accent5"/>
          </a:solidFill>
        </p:spPr>
        <p:txBody>
          <a:bodyPr>
            <a:normAutofit/>
          </a:bodyPr>
          <a:lstStyle/>
          <a:p>
            <a:r>
              <a:rPr lang="en-US" sz="4000" b="1" dirty="0" smtClean="0">
                <a:solidFill>
                  <a:schemeClr val="bg1"/>
                </a:solidFill>
                <a:latin typeface="Times New Roman" panose="02020603050405020304" pitchFamily="18" charset="0"/>
                <a:cs typeface="Times New Roman" panose="02020603050405020304" pitchFamily="18" charset="0"/>
              </a:rPr>
              <a:t>ELV-12 Accelerator</a:t>
            </a:r>
            <a:endParaRPr lang="ru-RU" sz="4000" b="1" dirty="0">
              <a:solidFill>
                <a:schemeClr val="bg1"/>
              </a:solidFill>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3"/>
          <a:stretch>
            <a:fillRect/>
          </a:stretch>
        </p:blipFill>
        <p:spPr>
          <a:xfrm>
            <a:off x="3485219" y="758281"/>
            <a:ext cx="5064807" cy="4241800"/>
          </a:xfrm>
          <a:prstGeom prst="rect">
            <a:avLst/>
          </a:prstGeom>
        </p:spPr>
      </p:pic>
      <p:sp>
        <p:nvSpPr>
          <p:cNvPr id="5" name="Прямоугольник 4"/>
          <p:cNvSpPr/>
          <p:nvPr/>
        </p:nvSpPr>
        <p:spPr>
          <a:xfrm>
            <a:off x="1" y="6488668"/>
            <a:ext cx="12191999" cy="369332"/>
          </a:xfrm>
          <a:prstGeom prst="rect">
            <a:avLst/>
          </a:prstGeom>
          <a:solidFill>
            <a:schemeClr val="accent1">
              <a:lumMod val="20000"/>
              <a:lumOff val="80000"/>
            </a:schemeClr>
          </a:solidFill>
        </p:spPr>
        <p:txBody>
          <a:bodyPr wrap="square">
            <a:spAutoFit/>
          </a:bodyPr>
          <a:lstStyle/>
          <a:p>
            <a:pPr algn="ctr"/>
            <a:r>
              <a:rPr lang="ru-RU" dirty="0">
                <a:solidFill>
                  <a:schemeClr val="bg1"/>
                </a:solidFill>
                <a:latin typeface="Times New Roman" panose="02020603050405020304" pitchFamily="18" charset="0"/>
                <a:cs typeface="Times New Roman" panose="02020603050405020304" pitchFamily="18" charset="0"/>
                <a:hlinkClick r:id="rId4"/>
              </a:rPr>
              <a:t>http://www.inp.nsk.su/sites/promusk/eng</a:t>
            </a:r>
            <a:r>
              <a:rPr lang="ru-RU" dirty="0">
                <a:solidFill>
                  <a:schemeClr val="bg1"/>
                </a:solidFill>
                <a:latin typeface="Times New Roman" panose="02020603050405020304" pitchFamily="18" charset="0"/>
                <a:cs typeface="Times New Roman" panose="02020603050405020304" pitchFamily="18" charset="0"/>
              </a:rPr>
              <a:t> </a:t>
            </a:r>
          </a:p>
        </p:txBody>
      </p:sp>
      <p:sp>
        <p:nvSpPr>
          <p:cNvPr id="6" name="Прямоугольник 5"/>
          <p:cNvSpPr/>
          <p:nvPr/>
        </p:nvSpPr>
        <p:spPr>
          <a:xfrm>
            <a:off x="1533484" y="5103673"/>
            <a:ext cx="9579428" cy="954107"/>
          </a:xfrm>
          <a:prstGeom prst="rect">
            <a:avLst/>
          </a:prstGeom>
        </p:spPr>
        <p:txBody>
          <a:bodyPr wrap="square">
            <a:spAutoFit/>
          </a:bodyPr>
          <a:lstStyle/>
          <a:p>
            <a:pPr algn="ctr"/>
            <a:r>
              <a:rPr lang="en-US" sz="2800" b="1" dirty="0" smtClean="0">
                <a:latin typeface="Times New Roman" panose="02020603050405020304" pitchFamily="18" charset="0"/>
                <a:cs typeface="Times New Roman" panose="02020603050405020304" pitchFamily="18" charset="0"/>
              </a:rPr>
              <a:t>The energy range from </a:t>
            </a:r>
            <a:r>
              <a:rPr lang="en-US" sz="2800" b="1" dirty="0">
                <a:latin typeface="Times New Roman" panose="02020603050405020304" pitchFamily="18" charset="0"/>
                <a:cs typeface="Times New Roman" panose="02020603050405020304" pitchFamily="18" charset="0"/>
              </a:rPr>
              <a:t>0.6 to 1 </a:t>
            </a:r>
            <a:r>
              <a:rPr lang="en-US" sz="2800" b="1" dirty="0" smtClean="0">
                <a:latin typeface="Times New Roman" panose="02020603050405020304" pitchFamily="18" charset="0"/>
                <a:cs typeface="Times New Roman" panose="02020603050405020304" pitchFamily="18" charset="0"/>
              </a:rPr>
              <a:t>MeV. </a:t>
            </a:r>
            <a:r>
              <a:rPr lang="en-US" sz="2800" b="1" dirty="0">
                <a:latin typeface="Times New Roman" panose="02020603050405020304" pitchFamily="18" charset="0"/>
                <a:cs typeface="Times New Roman" panose="02020603050405020304" pitchFamily="18" charset="0"/>
              </a:rPr>
              <a:t>Beam current 500 </a:t>
            </a:r>
            <a:r>
              <a:rPr lang="en-US" sz="2800" b="1" dirty="0" smtClean="0">
                <a:latin typeface="Times New Roman" panose="02020603050405020304" pitchFamily="18" charset="0"/>
                <a:cs typeface="Times New Roman" panose="02020603050405020304" pitchFamily="18" charset="0"/>
              </a:rPr>
              <a:t>mA. Beam </a:t>
            </a:r>
            <a:r>
              <a:rPr lang="en-US" sz="2800" b="1" dirty="0">
                <a:latin typeface="Times New Roman" panose="02020603050405020304" pitchFamily="18" charset="0"/>
                <a:cs typeface="Times New Roman" panose="02020603050405020304" pitchFamily="18" charset="0"/>
              </a:rPr>
              <a:t>power 400 kW. </a:t>
            </a:r>
            <a:endParaRPr lang="ru-RU" sz="2800"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7065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2766974" y="1128938"/>
            <a:ext cx="6658052" cy="4932227"/>
          </a:xfrm>
          <a:prstGeom prst="rect">
            <a:avLst/>
          </a:prstGeom>
        </p:spPr>
      </p:pic>
      <p:sp>
        <p:nvSpPr>
          <p:cNvPr id="4" name="Заголовок 1"/>
          <p:cNvSpPr>
            <a:spLocks noGrp="1"/>
          </p:cNvSpPr>
          <p:nvPr>
            <p:ph type="title"/>
          </p:nvPr>
        </p:nvSpPr>
        <p:spPr>
          <a:xfrm>
            <a:off x="0" y="0"/>
            <a:ext cx="12192000" cy="679269"/>
          </a:xfrm>
          <a:solidFill>
            <a:schemeClr val="accent5"/>
          </a:solidFill>
        </p:spPr>
        <p:txBody>
          <a:bodyPr>
            <a:normAutofit/>
          </a:bodyPr>
          <a:lstStyle/>
          <a:p>
            <a:r>
              <a:rPr lang="en-US" sz="4000" b="1" dirty="0">
                <a:solidFill>
                  <a:schemeClr val="bg1"/>
                </a:solidFill>
                <a:latin typeface="Times New Roman" panose="02020603050405020304" pitchFamily="18" charset="0"/>
                <a:cs typeface="Times New Roman" panose="02020603050405020304" pitchFamily="18" charset="0"/>
              </a:rPr>
              <a:t>Reaction hall ELV-12 accelerator in </a:t>
            </a:r>
            <a:r>
              <a:rPr lang="en-US" sz="4000" b="1" dirty="0" err="1">
                <a:solidFill>
                  <a:schemeClr val="bg1"/>
                </a:solidFill>
                <a:latin typeface="Times New Roman" panose="02020603050405020304" pitchFamily="18" charset="0"/>
                <a:cs typeface="Times New Roman" panose="02020603050405020304" pitchFamily="18" charset="0"/>
              </a:rPr>
              <a:t>Dyetec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Taegy</a:t>
            </a:r>
            <a:r>
              <a:rPr lang="en-US" sz="4000" b="1" dirty="0">
                <a:solidFill>
                  <a:schemeClr val="bg1"/>
                </a:solidFill>
                <a:latin typeface="Times New Roman" panose="02020603050405020304" pitchFamily="18" charset="0"/>
                <a:cs typeface="Times New Roman" panose="02020603050405020304" pitchFamily="18" charset="0"/>
              </a:rPr>
              <a:t>)</a:t>
            </a:r>
            <a:endParaRPr lang="ru-RU" sz="4000" b="1" dirty="0">
              <a:solidFill>
                <a:schemeClr val="bg1"/>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 y="6488668"/>
            <a:ext cx="12191999" cy="369332"/>
          </a:xfrm>
          <a:prstGeom prst="rect">
            <a:avLst/>
          </a:prstGeom>
          <a:solidFill>
            <a:schemeClr val="accent1">
              <a:lumMod val="20000"/>
              <a:lumOff val="80000"/>
            </a:schemeClr>
          </a:solidFill>
        </p:spPr>
        <p:txBody>
          <a:bodyPr wrap="square">
            <a:spAutoFit/>
          </a:bodyPr>
          <a:lstStyle/>
          <a:p>
            <a:pPr algn="ctr"/>
            <a:r>
              <a:rPr lang="ru-RU" dirty="0">
                <a:solidFill>
                  <a:schemeClr val="bg1"/>
                </a:solidFill>
                <a:latin typeface="Times New Roman" panose="02020603050405020304" pitchFamily="18" charset="0"/>
                <a:cs typeface="Times New Roman" panose="02020603050405020304" pitchFamily="18" charset="0"/>
                <a:hlinkClick r:id="rId3"/>
              </a:rPr>
              <a:t>http://www.inp.nsk.su/sites/promusk/eng</a:t>
            </a:r>
            <a:r>
              <a:rPr lang="ru-RU"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24633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stretch>
            <a:fillRect/>
          </a:stretch>
        </p:blipFill>
        <p:spPr>
          <a:xfrm>
            <a:off x="3172890" y="575401"/>
            <a:ext cx="5846217" cy="4351338"/>
          </a:xfrm>
          <a:prstGeom prst="rect">
            <a:avLst/>
          </a:prstGeom>
        </p:spPr>
      </p:pic>
      <p:sp>
        <p:nvSpPr>
          <p:cNvPr id="4" name="Заголовок 1"/>
          <p:cNvSpPr>
            <a:spLocks noGrp="1"/>
          </p:cNvSpPr>
          <p:nvPr>
            <p:ph type="title"/>
          </p:nvPr>
        </p:nvSpPr>
        <p:spPr>
          <a:xfrm>
            <a:off x="0" y="0"/>
            <a:ext cx="12192000" cy="575401"/>
          </a:xfrm>
          <a:solidFill>
            <a:schemeClr val="accent5"/>
          </a:solidFill>
        </p:spPr>
        <p:txBody>
          <a:bodyPr>
            <a:normAutofit fontScale="90000"/>
          </a:bodyPr>
          <a:lstStyle/>
          <a:p>
            <a:r>
              <a:rPr lang="en-US" sz="4000" b="1" dirty="0" smtClean="0">
                <a:solidFill>
                  <a:schemeClr val="bg1"/>
                </a:solidFill>
                <a:latin typeface="Times New Roman" panose="02020603050405020304" pitchFamily="18" charset="0"/>
                <a:cs typeface="Times New Roman" panose="02020603050405020304" pitchFamily="18" charset="0"/>
              </a:rPr>
              <a:t>ELV-12 Accelerator</a:t>
            </a:r>
            <a:endParaRPr lang="ru-RU" sz="4000" b="1" dirty="0">
              <a:solidFill>
                <a:schemeClr val="bg1"/>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322351" y="5169094"/>
            <a:ext cx="9066909" cy="1077218"/>
          </a:xfrm>
          <a:prstGeom prst="rect">
            <a:avLst/>
          </a:prstGeom>
        </p:spPr>
        <p:txBody>
          <a:bodyPr wrap="square">
            <a:spAutoFit/>
          </a:bodyPr>
          <a:lstStyle/>
          <a:p>
            <a:pPr algn="ctr"/>
            <a:r>
              <a:rPr lang="en-US" sz="3200" dirty="0">
                <a:latin typeface="Times New Roman" panose="02020603050405020304" pitchFamily="18" charset="0"/>
                <a:cs typeface="Times New Roman" panose="02020603050405020304" pitchFamily="18" charset="0"/>
              </a:rPr>
              <a:t>Irradiation treatment </a:t>
            </a:r>
            <a:r>
              <a:rPr lang="en-US" sz="3200" dirty="0" smtClean="0">
                <a:latin typeface="Times New Roman" panose="02020603050405020304" pitchFamily="18" charset="0"/>
                <a:cs typeface="Times New Roman" panose="02020603050405020304" pitchFamily="18" charset="0"/>
              </a:rPr>
              <a:t>process</a:t>
            </a:r>
            <a:r>
              <a:rPr lang="ru-RU" sz="3200"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luminescence </a:t>
            </a:r>
            <a:r>
              <a:rPr lang="en-US" sz="3200" dirty="0">
                <a:latin typeface="Times New Roman" panose="02020603050405020304" pitchFamily="18" charset="0"/>
                <a:cs typeface="Times New Roman" panose="02020603050405020304" pitchFamily="18" charset="0"/>
              </a:rPr>
              <a:t>of water during irradiation.</a:t>
            </a:r>
            <a:endParaRPr lang="ru-RU" sz="32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 y="6488668"/>
            <a:ext cx="12191999" cy="369332"/>
          </a:xfrm>
          <a:prstGeom prst="rect">
            <a:avLst/>
          </a:prstGeom>
          <a:solidFill>
            <a:schemeClr val="accent1">
              <a:lumMod val="20000"/>
              <a:lumOff val="80000"/>
            </a:schemeClr>
          </a:solidFill>
        </p:spPr>
        <p:txBody>
          <a:bodyPr wrap="square">
            <a:spAutoFit/>
          </a:bodyPr>
          <a:lstStyle/>
          <a:p>
            <a:pPr algn="ctr"/>
            <a:r>
              <a:rPr lang="ru-RU" dirty="0">
                <a:solidFill>
                  <a:schemeClr val="bg1"/>
                </a:solidFill>
                <a:latin typeface="Times New Roman" panose="02020603050405020304" pitchFamily="18" charset="0"/>
                <a:cs typeface="Times New Roman" panose="02020603050405020304" pitchFamily="18" charset="0"/>
                <a:hlinkClick r:id="rId3"/>
              </a:rPr>
              <a:t>http://www.inp.nsk.su/sites/promusk/eng</a:t>
            </a:r>
            <a:r>
              <a:rPr lang="ru-RU"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622254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51662</TotalTime>
  <Words>1589</Words>
  <Application>Microsoft Office PowerPoint</Application>
  <PresentationFormat>Широкоэкранный</PresentationFormat>
  <Paragraphs>161</Paragraphs>
  <Slides>21</Slides>
  <Notes>9</Notes>
  <HiddenSlides>0</HiddenSlides>
  <MMClips>0</MMClips>
  <ScaleCrop>false</ScaleCrop>
  <HeadingPairs>
    <vt:vector size="8" baseType="variant">
      <vt:variant>
        <vt:lpstr>Использованные шрифты</vt:lpstr>
      </vt:variant>
      <vt:variant>
        <vt:i4>6</vt:i4>
      </vt:variant>
      <vt:variant>
        <vt:lpstr>Тема</vt:lpstr>
      </vt:variant>
      <vt:variant>
        <vt:i4>1</vt:i4>
      </vt:variant>
      <vt:variant>
        <vt:lpstr>Внедренные серверы OLE</vt:lpstr>
      </vt:variant>
      <vt:variant>
        <vt:i4>1</vt:i4>
      </vt:variant>
      <vt:variant>
        <vt:lpstr>Заголовки слайдов</vt:lpstr>
      </vt:variant>
      <vt:variant>
        <vt:i4>21</vt:i4>
      </vt:variant>
    </vt:vector>
  </HeadingPairs>
  <TitlesOfParts>
    <vt:vector size="29" baseType="lpstr">
      <vt:lpstr>Arial</vt:lpstr>
      <vt:lpstr>Calibri</vt:lpstr>
      <vt:lpstr>Calibri Light</vt:lpstr>
      <vt:lpstr>Segoe UI Light</vt:lpstr>
      <vt:lpstr>Times</vt:lpstr>
      <vt:lpstr>Times New Roman</vt:lpstr>
      <vt:lpstr>Office Theme</vt:lpstr>
      <vt:lpstr>AutoCAD.Drawing.14</vt:lpstr>
      <vt:lpstr>Budker Institute of Nuclear Physics, Novosibirsk, Russia </vt:lpstr>
      <vt:lpstr>Презентация PowerPoint</vt:lpstr>
      <vt:lpstr>Placements of ELV Accelerators</vt:lpstr>
      <vt:lpstr>Accelerator design </vt:lpstr>
      <vt:lpstr>Parameters of the ELV Accelerators</vt:lpstr>
      <vt:lpstr>ELV-15 Accelerator</vt:lpstr>
      <vt:lpstr>ELV-12 Accelerator</vt:lpstr>
      <vt:lpstr>Reaction hall ELV-12 accelerator in Dyetec (Taegy)</vt:lpstr>
      <vt:lpstr>ELV-12 Accelerator</vt:lpstr>
      <vt:lpstr>Local shield accelerator ELV-0.5</vt:lpstr>
      <vt:lpstr>Mobile Accelerator (EB-Tech, South Korea)</vt:lpstr>
      <vt:lpstr>Additional possibilities</vt:lpstr>
      <vt:lpstr>4-side irradiation system </vt:lpstr>
      <vt:lpstr>Ring irradiation system </vt:lpstr>
      <vt:lpstr>Main application of ELV Accelerators</vt:lpstr>
      <vt:lpstr>Concentrated beam extraction to atmosphere</vt:lpstr>
      <vt:lpstr>Producing of SiO2 nano-powder</vt:lpstr>
      <vt:lpstr>HECToR (Helmholtz-Zentrum Dresden, Germany)</vt:lpstr>
      <vt:lpstr>Collaboration with Shanxi Yitaike Electrical Equipment</vt:lpstr>
      <vt:lpstr>Collaboration with EB-Tech</vt:lpstr>
      <vt:lpstr>Презентация PowerPoint</vt:lpstr>
    </vt:vector>
  </TitlesOfParts>
  <Company>BINP SB RAS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Budker Institute of Nuclear Physics, Novosibirsk, Russia</dc:title>
  <dc:creator>BINP User</dc:creator>
  <cp:lastModifiedBy>BINP User</cp:lastModifiedBy>
  <cp:revision>126</cp:revision>
  <dcterms:created xsi:type="dcterms:W3CDTF">2019-04-09T07:47:29Z</dcterms:created>
  <dcterms:modified xsi:type="dcterms:W3CDTF">2021-09-24T08:42:42Z</dcterms:modified>
</cp:coreProperties>
</file>