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56" r:id="rId3"/>
    <p:sldId id="257" r:id="rId4"/>
    <p:sldId id="258" r:id="rId5"/>
    <p:sldId id="259" r:id="rId6"/>
    <p:sldId id="260" r:id="rId7"/>
    <p:sldId id="266" r:id="rId8"/>
    <p:sldId id="265" r:id="rId9"/>
    <p:sldId id="261" r:id="rId10"/>
    <p:sldId id="269" r:id="rId11"/>
    <p:sldId id="263" r:id="rId12"/>
    <p:sldId id="264" r:id="rId13"/>
    <p:sldId id="272" r:id="rId14"/>
    <p:sldId id="270" r:id="rId15"/>
    <p:sldId id="274"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1B86E-1102-482C-89C7-B26B73A0288C}" type="datetimeFigureOut">
              <a:rPr lang="ru-RU" smtClean="0"/>
              <a:t>22.09.2021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2A5C7-5DBD-4231-8CF2-91DD99E8A9D9}" type="slidenum">
              <a:rPr lang="ru-RU" smtClean="0"/>
              <a:t>‹#›</a:t>
            </a:fld>
            <a:endParaRPr lang="ru-RU"/>
          </a:p>
        </p:txBody>
      </p:sp>
    </p:spTree>
    <p:extLst>
      <p:ext uri="{BB962C8B-B14F-4D97-AF65-F5344CB8AC3E}">
        <p14:creationId xmlns:p14="http://schemas.microsoft.com/office/powerpoint/2010/main" val="151916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Semenova</a:t>
            </a:r>
            <a:r>
              <a:rPr lang="en-US" baseline="0" dirty="0" smtClean="0"/>
              <a:t> </a:t>
            </a:r>
            <a:r>
              <a:rPr lang="ru-RU" baseline="0" dirty="0" smtClean="0"/>
              <a:t>добавить, потому что приводите распределение. </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1</a:t>
            </a:fld>
            <a:endParaRPr lang="ru-RU"/>
          </a:p>
        </p:txBody>
      </p:sp>
    </p:spTree>
    <p:extLst>
      <p:ext uri="{BB962C8B-B14F-4D97-AF65-F5344CB8AC3E}">
        <p14:creationId xmlns:p14="http://schemas.microsoft.com/office/powerpoint/2010/main" val="2092934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 как при разных токах? На графике 3 тока. </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12</a:t>
            </a:fld>
            <a:endParaRPr lang="ru-RU"/>
          </a:p>
        </p:txBody>
      </p:sp>
    </p:spTree>
    <p:extLst>
      <p:ext uri="{BB962C8B-B14F-4D97-AF65-F5344CB8AC3E}">
        <p14:creationId xmlns:p14="http://schemas.microsoft.com/office/powerpoint/2010/main" val="83268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Надо отметить, что это было сделано после предыдущих измерений. </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13</a:t>
            </a:fld>
            <a:endParaRPr lang="ru-RU"/>
          </a:p>
        </p:txBody>
      </p:sp>
    </p:spTree>
    <p:extLst>
      <p:ext uri="{BB962C8B-B14F-4D97-AF65-F5344CB8AC3E}">
        <p14:creationId xmlns:p14="http://schemas.microsoft.com/office/powerpoint/2010/main" val="611785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Сказать, что финальная версия. И что устройство успешно испытано, получены параметры         ,</a:t>
            </a:r>
            <a:r>
              <a:rPr lang="ru-RU" baseline="0" dirty="0" smtClean="0"/>
              <a:t> работы продолжаются с целью не только улучшения  параметров, но и повышения надежности и стабильности в работе</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14</a:t>
            </a:fld>
            <a:endParaRPr lang="ru-RU"/>
          </a:p>
        </p:txBody>
      </p:sp>
    </p:spTree>
    <p:extLst>
      <p:ext uri="{BB962C8B-B14F-4D97-AF65-F5344CB8AC3E}">
        <p14:creationId xmlns:p14="http://schemas.microsoft.com/office/powerpoint/2010/main" val="3504807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There</a:t>
            </a:r>
            <a:r>
              <a:rPr lang="en-US" baseline="0" dirty="0" smtClean="0"/>
              <a:t> is special modified design of extraction device for focused beam/   </a:t>
            </a:r>
            <a:r>
              <a:rPr lang="ru-RU" baseline="0" dirty="0" smtClean="0"/>
              <a:t>Вообще говоря рисунки непонятны. </a:t>
            </a:r>
            <a:endParaRPr lang="ru-RU" dirty="0"/>
          </a:p>
        </p:txBody>
      </p:sp>
      <p:sp>
        <p:nvSpPr>
          <p:cNvPr id="4" name="Номер слайда 3"/>
          <p:cNvSpPr>
            <a:spLocks noGrp="1"/>
          </p:cNvSpPr>
          <p:nvPr>
            <p:ph type="sldNum" sz="quarter" idx="10"/>
          </p:nvPr>
        </p:nvSpPr>
        <p:spPr/>
        <p:txBody>
          <a:bodyPr/>
          <a:lstStyle/>
          <a:p>
            <a:fld id="{569A289D-5D92-46AB-B779-C02D273C6351}" type="slidenum">
              <a:rPr lang="ru-RU" smtClean="0"/>
              <a:t>15</a:t>
            </a:fld>
            <a:endParaRPr lang="ru-RU"/>
          </a:p>
        </p:txBody>
      </p:sp>
    </p:spTree>
    <p:extLst>
      <p:ext uri="{BB962C8B-B14F-4D97-AF65-F5344CB8AC3E}">
        <p14:creationId xmlns:p14="http://schemas.microsoft.com/office/powerpoint/2010/main" val="330574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a:t>
            </a:r>
            <a:r>
              <a:rPr lang="en-US" baseline="0" dirty="0" smtClean="0"/>
              <a:t> potential and electrical field distributions near cathode prevent the exchange ion-electron processing and improve the accelerating tube operation stability.  </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4</a:t>
            </a:fld>
            <a:endParaRPr lang="ru-RU"/>
          </a:p>
        </p:txBody>
      </p:sp>
    </p:spTree>
    <p:extLst>
      <p:ext uri="{BB962C8B-B14F-4D97-AF65-F5344CB8AC3E}">
        <p14:creationId xmlns:p14="http://schemas.microsoft.com/office/powerpoint/2010/main" val="109079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crossing of axe by beam is absence.</a:t>
            </a:r>
            <a:r>
              <a:rPr lang="en-US" baseline="0" dirty="0" smtClean="0"/>
              <a:t> It is influence of </a:t>
            </a:r>
            <a:r>
              <a:rPr lang="en-US" dirty="0" smtClean="0"/>
              <a:t>   magnetic field of gun heating coil.</a:t>
            </a:r>
            <a:r>
              <a:rPr lang="en-US" baseline="0" dirty="0" smtClean="0"/>
              <a:t> </a:t>
            </a:r>
            <a:r>
              <a:rPr lang="en-US" dirty="0" smtClean="0"/>
              <a:t> </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5</a:t>
            </a:fld>
            <a:endParaRPr lang="ru-RU"/>
          </a:p>
        </p:txBody>
      </p:sp>
    </p:spTree>
    <p:extLst>
      <p:ext uri="{BB962C8B-B14F-4D97-AF65-F5344CB8AC3E}">
        <p14:creationId xmlns:p14="http://schemas.microsoft.com/office/powerpoint/2010/main" val="159525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Где    </a:t>
            </a:r>
            <a:r>
              <a:rPr lang="en-US" dirty="0" smtClean="0"/>
              <a:t>minimum</a:t>
            </a:r>
            <a:r>
              <a:rPr lang="en-US" baseline="0" dirty="0" smtClean="0"/>
              <a:t> focused beam </a:t>
            </a:r>
            <a:r>
              <a:rPr lang="en-US" baseline="0" dirty="0" err="1" smtClean="0"/>
              <a:t>diametr</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6</a:t>
            </a:fld>
            <a:endParaRPr lang="ru-RU"/>
          </a:p>
        </p:txBody>
      </p:sp>
    </p:spTree>
    <p:extLst>
      <p:ext uri="{BB962C8B-B14F-4D97-AF65-F5344CB8AC3E}">
        <p14:creationId xmlns:p14="http://schemas.microsoft.com/office/powerpoint/2010/main" val="113100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Откуда</a:t>
            </a:r>
            <a:r>
              <a:rPr lang="ru-RU" baseline="0" dirty="0" smtClean="0"/>
              <a:t> появилось 3*10**-3</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7</a:t>
            </a:fld>
            <a:endParaRPr lang="ru-RU"/>
          </a:p>
        </p:txBody>
      </p:sp>
    </p:spTree>
    <p:extLst>
      <p:ext uri="{BB962C8B-B14F-4D97-AF65-F5344CB8AC3E}">
        <p14:creationId xmlns:p14="http://schemas.microsoft.com/office/powerpoint/2010/main" val="396828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Надо перевернуть</a:t>
            </a:r>
            <a:r>
              <a:rPr lang="ru-RU" baseline="0" dirty="0" smtClean="0"/>
              <a:t> формулу, т.е. изменение фокуса как функция </a:t>
            </a:r>
            <a:r>
              <a:rPr lang="ru-RU" baseline="0" dirty="0" err="1" smtClean="0"/>
              <a:t>пульсацийю</a:t>
            </a:r>
            <a:r>
              <a:rPr lang="ru-RU" baseline="0" dirty="0" smtClean="0"/>
              <a:t>  Для энергии 1.5 МэВ коэффициент 1.2 (фокус от энергии)</a:t>
            </a:r>
            <a:r>
              <a:rPr lang="ru-RU" dirty="0" smtClean="0"/>
              <a:t>    Пульсации +/-</a:t>
            </a:r>
            <a:r>
              <a:rPr lang="ru-RU" baseline="0" dirty="0" smtClean="0"/>
              <a:t>   ????? А как с радиусом???</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8</a:t>
            </a:fld>
            <a:endParaRPr lang="ru-RU"/>
          </a:p>
        </p:txBody>
      </p:sp>
    </p:spTree>
    <p:extLst>
      <p:ext uri="{BB962C8B-B14F-4D97-AF65-F5344CB8AC3E}">
        <p14:creationId xmlns:p14="http://schemas.microsoft.com/office/powerpoint/2010/main" val="96144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Ьожет</a:t>
            </a:r>
            <a:r>
              <a:rPr lang="ru-RU" dirty="0" smtClean="0"/>
              <a:t> быть </a:t>
            </a:r>
            <a:r>
              <a:rPr lang="en-US" dirty="0" smtClean="0"/>
              <a:t>reach????</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9</a:t>
            </a:fld>
            <a:endParaRPr lang="ru-RU"/>
          </a:p>
        </p:txBody>
      </p:sp>
    </p:spTree>
    <p:extLst>
      <p:ext uri="{BB962C8B-B14F-4D97-AF65-F5344CB8AC3E}">
        <p14:creationId xmlns:p14="http://schemas.microsoft.com/office/powerpoint/2010/main" val="1453779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чего стенд? Для понимания динамики и правильности оценок</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10</a:t>
            </a:fld>
            <a:endParaRPr lang="ru-RU"/>
          </a:p>
        </p:txBody>
      </p:sp>
    </p:spTree>
    <p:extLst>
      <p:ext uri="{BB962C8B-B14F-4D97-AF65-F5344CB8AC3E}">
        <p14:creationId xmlns:p14="http://schemas.microsoft.com/office/powerpoint/2010/main" val="267863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Может быть поменять этот слайд с последующим?????</a:t>
            </a:r>
            <a:endParaRPr lang="ru-RU" dirty="0"/>
          </a:p>
        </p:txBody>
      </p:sp>
      <p:sp>
        <p:nvSpPr>
          <p:cNvPr id="4" name="Номер слайда 3"/>
          <p:cNvSpPr>
            <a:spLocks noGrp="1"/>
          </p:cNvSpPr>
          <p:nvPr>
            <p:ph type="sldNum" sz="quarter" idx="10"/>
          </p:nvPr>
        </p:nvSpPr>
        <p:spPr/>
        <p:txBody>
          <a:bodyPr/>
          <a:lstStyle/>
          <a:p>
            <a:fld id="{8E82A5C7-5DBD-4231-8CF2-91DD99E8A9D9}" type="slidenum">
              <a:rPr lang="ru-RU" smtClean="0"/>
              <a:t>11</a:t>
            </a:fld>
            <a:endParaRPr lang="ru-RU"/>
          </a:p>
        </p:txBody>
      </p:sp>
    </p:spTree>
    <p:extLst>
      <p:ext uri="{BB962C8B-B14F-4D97-AF65-F5344CB8AC3E}">
        <p14:creationId xmlns:p14="http://schemas.microsoft.com/office/powerpoint/2010/main" val="350403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91F13EF-F9DE-4E01-A787-219C83EC795D}"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7CB49-6220-4DA5-8068-2D7B77037C78}" type="slidenum">
              <a:rPr lang="ru-RU" smtClean="0"/>
              <a:t>‹#›</a:t>
            </a:fld>
            <a:endParaRPr lang="ru-RU"/>
          </a:p>
        </p:txBody>
      </p:sp>
    </p:spTree>
    <p:extLst>
      <p:ext uri="{BB962C8B-B14F-4D97-AF65-F5344CB8AC3E}">
        <p14:creationId xmlns:p14="http://schemas.microsoft.com/office/powerpoint/2010/main" val="371922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1F13EF-F9DE-4E01-A787-219C83EC795D}"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7CB49-6220-4DA5-8068-2D7B77037C78}" type="slidenum">
              <a:rPr lang="ru-RU" smtClean="0"/>
              <a:t>‹#›</a:t>
            </a:fld>
            <a:endParaRPr lang="ru-RU"/>
          </a:p>
        </p:txBody>
      </p:sp>
    </p:spTree>
    <p:extLst>
      <p:ext uri="{BB962C8B-B14F-4D97-AF65-F5344CB8AC3E}">
        <p14:creationId xmlns:p14="http://schemas.microsoft.com/office/powerpoint/2010/main" val="161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1F13EF-F9DE-4E01-A787-219C83EC795D}"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7CB49-6220-4DA5-8068-2D7B77037C78}" type="slidenum">
              <a:rPr lang="ru-RU" smtClean="0"/>
              <a:t>‹#›</a:t>
            </a:fld>
            <a:endParaRPr lang="ru-RU"/>
          </a:p>
        </p:txBody>
      </p:sp>
    </p:spTree>
    <p:extLst>
      <p:ext uri="{BB962C8B-B14F-4D97-AF65-F5344CB8AC3E}">
        <p14:creationId xmlns:p14="http://schemas.microsoft.com/office/powerpoint/2010/main" val="323268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1F13EF-F9DE-4E01-A787-219C83EC795D}"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7CB49-6220-4DA5-8068-2D7B77037C78}" type="slidenum">
              <a:rPr lang="ru-RU" smtClean="0"/>
              <a:t>‹#›</a:t>
            </a:fld>
            <a:endParaRPr lang="ru-RU"/>
          </a:p>
        </p:txBody>
      </p:sp>
    </p:spTree>
    <p:extLst>
      <p:ext uri="{BB962C8B-B14F-4D97-AF65-F5344CB8AC3E}">
        <p14:creationId xmlns:p14="http://schemas.microsoft.com/office/powerpoint/2010/main" val="156701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91F13EF-F9DE-4E01-A787-219C83EC795D}" type="datetimeFigureOut">
              <a:rPr lang="ru-RU" smtClean="0"/>
              <a:t>22.09.2021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27CB49-6220-4DA5-8068-2D7B77037C78}" type="slidenum">
              <a:rPr lang="ru-RU" smtClean="0"/>
              <a:t>‹#›</a:t>
            </a:fld>
            <a:endParaRPr lang="ru-RU"/>
          </a:p>
        </p:txBody>
      </p:sp>
    </p:spTree>
    <p:extLst>
      <p:ext uri="{BB962C8B-B14F-4D97-AF65-F5344CB8AC3E}">
        <p14:creationId xmlns:p14="http://schemas.microsoft.com/office/powerpoint/2010/main" val="260645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91F13EF-F9DE-4E01-A787-219C83EC795D}" type="datetimeFigureOut">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27CB49-6220-4DA5-8068-2D7B77037C78}" type="slidenum">
              <a:rPr lang="ru-RU" smtClean="0"/>
              <a:t>‹#›</a:t>
            </a:fld>
            <a:endParaRPr lang="ru-RU"/>
          </a:p>
        </p:txBody>
      </p:sp>
    </p:spTree>
    <p:extLst>
      <p:ext uri="{BB962C8B-B14F-4D97-AF65-F5344CB8AC3E}">
        <p14:creationId xmlns:p14="http://schemas.microsoft.com/office/powerpoint/2010/main" val="409252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91F13EF-F9DE-4E01-A787-219C83EC795D}" type="datetimeFigureOut">
              <a:rPr lang="ru-RU" smtClean="0"/>
              <a:t>22.09.2021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27CB49-6220-4DA5-8068-2D7B77037C78}" type="slidenum">
              <a:rPr lang="ru-RU" smtClean="0"/>
              <a:t>‹#›</a:t>
            </a:fld>
            <a:endParaRPr lang="ru-RU"/>
          </a:p>
        </p:txBody>
      </p:sp>
    </p:spTree>
    <p:extLst>
      <p:ext uri="{BB962C8B-B14F-4D97-AF65-F5344CB8AC3E}">
        <p14:creationId xmlns:p14="http://schemas.microsoft.com/office/powerpoint/2010/main" val="36859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91F13EF-F9DE-4E01-A787-219C83EC795D}" type="datetimeFigureOut">
              <a:rPr lang="ru-RU" smtClean="0"/>
              <a:t>22.09.2021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27CB49-6220-4DA5-8068-2D7B77037C78}" type="slidenum">
              <a:rPr lang="ru-RU" smtClean="0"/>
              <a:t>‹#›</a:t>
            </a:fld>
            <a:endParaRPr lang="ru-RU"/>
          </a:p>
        </p:txBody>
      </p:sp>
    </p:spTree>
    <p:extLst>
      <p:ext uri="{BB962C8B-B14F-4D97-AF65-F5344CB8AC3E}">
        <p14:creationId xmlns:p14="http://schemas.microsoft.com/office/powerpoint/2010/main" val="411102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1F13EF-F9DE-4E01-A787-219C83EC795D}" type="datetimeFigureOut">
              <a:rPr lang="ru-RU" smtClean="0"/>
              <a:t>22.09.2021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27CB49-6220-4DA5-8068-2D7B77037C78}" type="slidenum">
              <a:rPr lang="ru-RU" smtClean="0"/>
              <a:t>‹#›</a:t>
            </a:fld>
            <a:endParaRPr lang="ru-RU"/>
          </a:p>
        </p:txBody>
      </p:sp>
    </p:spTree>
    <p:extLst>
      <p:ext uri="{BB962C8B-B14F-4D97-AF65-F5344CB8AC3E}">
        <p14:creationId xmlns:p14="http://schemas.microsoft.com/office/powerpoint/2010/main" val="332062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91F13EF-F9DE-4E01-A787-219C83EC795D}" type="datetimeFigureOut">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27CB49-6220-4DA5-8068-2D7B77037C78}" type="slidenum">
              <a:rPr lang="ru-RU" smtClean="0"/>
              <a:t>‹#›</a:t>
            </a:fld>
            <a:endParaRPr lang="ru-RU"/>
          </a:p>
        </p:txBody>
      </p:sp>
    </p:spTree>
    <p:extLst>
      <p:ext uri="{BB962C8B-B14F-4D97-AF65-F5344CB8AC3E}">
        <p14:creationId xmlns:p14="http://schemas.microsoft.com/office/powerpoint/2010/main" val="36751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91F13EF-F9DE-4E01-A787-219C83EC795D}" type="datetimeFigureOut">
              <a:rPr lang="ru-RU" smtClean="0"/>
              <a:t>22.09.2021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27CB49-6220-4DA5-8068-2D7B77037C78}" type="slidenum">
              <a:rPr lang="ru-RU" smtClean="0"/>
              <a:t>‹#›</a:t>
            </a:fld>
            <a:endParaRPr lang="ru-RU"/>
          </a:p>
        </p:txBody>
      </p:sp>
    </p:spTree>
    <p:extLst>
      <p:ext uri="{BB962C8B-B14F-4D97-AF65-F5344CB8AC3E}">
        <p14:creationId xmlns:p14="http://schemas.microsoft.com/office/powerpoint/2010/main" val="308031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F13EF-F9DE-4E01-A787-219C83EC795D}" type="datetimeFigureOut">
              <a:rPr lang="ru-RU" smtClean="0"/>
              <a:t>22.09.2021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7CB49-6220-4DA5-8068-2D7B77037C78}" type="slidenum">
              <a:rPr lang="ru-RU" smtClean="0"/>
              <a:t>‹#›</a:t>
            </a:fld>
            <a:endParaRPr lang="ru-RU"/>
          </a:p>
        </p:txBody>
      </p:sp>
    </p:spTree>
    <p:extLst>
      <p:ext uri="{BB962C8B-B14F-4D97-AF65-F5344CB8AC3E}">
        <p14:creationId xmlns:p14="http://schemas.microsoft.com/office/powerpoint/2010/main" val="168921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image" Target="../media/image20.wmf"/><Relationship Id="rId3" Type="http://schemas.openxmlformats.org/officeDocument/2006/relationships/notesSlide" Target="../notesSlides/notesSlide10.xml"/><Relationship Id="rId7" Type="http://schemas.openxmlformats.org/officeDocument/2006/relationships/image" Target="../media/image18.wmf"/><Relationship Id="rId12" Type="http://schemas.openxmlformats.org/officeDocument/2006/relationships/oleObject" Target="../embeddings/oleObject6.bin"/><Relationship Id="rId2" Type="http://schemas.openxmlformats.org/officeDocument/2006/relationships/slideLayout" Target="../slideLayouts/slideLayout2.xml"/><Relationship Id="rId16" Type="http://schemas.openxmlformats.org/officeDocument/2006/relationships/image" Target="../media/image22.png"/><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9.wmf"/><Relationship Id="rId5" Type="http://schemas.openxmlformats.org/officeDocument/2006/relationships/image" Target="../media/image17.wmf"/><Relationship Id="rId15" Type="http://schemas.openxmlformats.org/officeDocument/2006/relationships/image" Target="../media/image21.wmf"/><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24.png"/><Relationship Id="rId1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4.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87383"/>
            <a:ext cx="9144000" cy="505097"/>
          </a:xfrm>
          <a:solidFill>
            <a:schemeClr val="bg1"/>
          </a:solidFill>
          <a:ln>
            <a:solidFill>
              <a:schemeClr val="bg1"/>
            </a:solidFill>
          </a:ln>
        </p:spPr>
        <p:txBody>
          <a:bodyPr>
            <a:normAutofit/>
          </a:bodyPr>
          <a:lstStyle/>
          <a:p>
            <a:r>
              <a:rPr lang="en-US" sz="2000" dirty="0" err="1">
                <a:latin typeface="Times New Roman" panose="02020603050405020304" pitchFamily="18" charset="0"/>
                <a:cs typeface="Times New Roman" panose="02020603050405020304" pitchFamily="18" charset="0"/>
              </a:rPr>
              <a:t>Budker</a:t>
            </a:r>
            <a:r>
              <a:rPr lang="en-US" sz="2000" dirty="0">
                <a:latin typeface="Times New Roman" panose="02020603050405020304" pitchFamily="18" charset="0"/>
                <a:cs typeface="Times New Roman" panose="02020603050405020304" pitchFamily="18" charset="0"/>
              </a:rPr>
              <a:t> Institute of Nuclear Physics, Novosibirsk, Russia </a:t>
            </a:r>
            <a:endParaRPr lang="ru-RU" sz="2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95794" y="940524"/>
            <a:ext cx="12096206" cy="2386149"/>
          </a:xfrm>
          <a:solidFill>
            <a:schemeClr val="accent1"/>
          </a:solidFill>
        </p:spPr>
        <p:txBody>
          <a:bodyPr>
            <a:noAutofit/>
          </a:bodyPr>
          <a:lstStyle/>
          <a:p>
            <a:endParaRPr lang="en-US" sz="4000" b="1" dirty="0" smtClean="0">
              <a:solidFill>
                <a:schemeClr val="bg1"/>
              </a:solidFill>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UPGRATED THE EXTRACTION DEVICE OF FOCUSED ELECTRON BEAM INTO THE ATMOSPHERE.</a:t>
            </a:r>
            <a:endParaRPr lang="ru-RU" sz="4000" dirty="0">
              <a:latin typeface="Times New Roman" panose="02020603050405020304" pitchFamily="18" charset="0"/>
              <a:cs typeface="Times New Roman" panose="02020603050405020304" pitchFamily="18" charset="0"/>
            </a:endParaRPr>
          </a:p>
          <a:p>
            <a:endParaRPr lang="ru-RU" sz="40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9710058" y="4773260"/>
            <a:ext cx="2390775" cy="2047875"/>
          </a:xfrm>
          <a:prstGeom prst="rect">
            <a:avLst/>
          </a:prstGeom>
        </p:spPr>
      </p:pic>
      <p:sp>
        <p:nvSpPr>
          <p:cNvPr id="5" name="Прямоугольник 4"/>
          <p:cNvSpPr/>
          <p:nvPr/>
        </p:nvSpPr>
        <p:spPr>
          <a:xfrm>
            <a:off x="923110" y="3427866"/>
            <a:ext cx="9744890" cy="923330"/>
          </a:xfrm>
          <a:prstGeom prst="rect">
            <a:avLst/>
          </a:prstGeom>
        </p:spPr>
        <p:txBody>
          <a:bodyPr wrap="square">
            <a:spAutoFit/>
          </a:bodyPr>
          <a:lstStyle/>
          <a:p>
            <a:r>
              <a:rPr lang="en-GB"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ctr"/>
            <a:r>
              <a:rPr lang="en-US" b="1" u="sng" dirty="0">
                <a:latin typeface="Times New Roman" panose="02020603050405020304" pitchFamily="18" charset="0"/>
                <a:cs typeface="Times New Roman" panose="02020603050405020304" pitchFamily="18" charset="0"/>
              </a:rPr>
              <a:t>E.V. </a:t>
            </a:r>
            <a:r>
              <a:rPr lang="en-US" b="1" u="sng" dirty="0" err="1">
                <a:latin typeface="Times New Roman" panose="02020603050405020304" pitchFamily="18" charset="0"/>
                <a:cs typeface="Times New Roman" panose="02020603050405020304" pitchFamily="18" charset="0"/>
              </a:rPr>
              <a:t>Domarov</a:t>
            </a:r>
            <a:r>
              <a:rPr lang="en-US" b="1" dirty="0">
                <a:latin typeface="Times New Roman" panose="02020603050405020304" pitchFamily="18" charset="0"/>
                <a:cs typeface="Times New Roman" panose="02020603050405020304" pitchFamily="18" charset="0"/>
              </a:rPr>
              <a:t>, N.K. </a:t>
            </a:r>
            <a:r>
              <a:rPr lang="en-US" b="1" dirty="0" err="1">
                <a:latin typeface="Times New Roman" panose="02020603050405020304" pitchFamily="18" charset="0"/>
                <a:cs typeface="Times New Roman" panose="02020603050405020304" pitchFamily="18" charset="0"/>
              </a:rPr>
              <a:t>Kuksanov</a:t>
            </a:r>
            <a:r>
              <a:rPr lang="en-US" b="1" dirty="0">
                <a:latin typeface="Times New Roman" panose="02020603050405020304" pitchFamily="18" charset="0"/>
                <a:cs typeface="Times New Roman" panose="02020603050405020304" pitchFamily="18" charset="0"/>
              </a:rPr>
              <a:t>, R.A. </a:t>
            </a:r>
            <a:r>
              <a:rPr lang="en-US" b="1" dirty="0" err="1">
                <a:latin typeface="Times New Roman" panose="02020603050405020304" pitchFamily="18" charset="0"/>
                <a:cs typeface="Times New Roman" panose="02020603050405020304" pitchFamily="18" charset="0"/>
              </a:rPr>
              <a:t>Salimov</a:t>
            </a:r>
            <a:r>
              <a:rPr lang="en-US" b="1" dirty="0">
                <a:latin typeface="Times New Roman" panose="02020603050405020304" pitchFamily="18" charset="0"/>
                <a:cs typeface="Times New Roman" panose="02020603050405020304" pitchFamily="18" charset="0"/>
              </a:rPr>
              <a:t>, A.I. </a:t>
            </a:r>
            <a:r>
              <a:rPr lang="en-US" b="1" dirty="0" err="1">
                <a:latin typeface="Times New Roman" panose="02020603050405020304" pitchFamily="18" charset="0"/>
                <a:cs typeface="Times New Roman" panose="02020603050405020304" pitchFamily="18" charset="0"/>
              </a:rPr>
              <a:t>Korchagin</a:t>
            </a:r>
            <a:r>
              <a:rPr lang="en-US" b="1" dirty="0">
                <a:latin typeface="Times New Roman" panose="02020603050405020304" pitchFamily="18" charset="0"/>
                <a:cs typeface="Times New Roman" panose="02020603050405020304" pitchFamily="18" charset="0"/>
              </a:rPr>
              <a:t>, S.N. </a:t>
            </a:r>
            <a:r>
              <a:rPr lang="en-US" b="1" dirty="0" err="1">
                <a:latin typeface="Times New Roman" panose="02020603050405020304" pitchFamily="18" charset="0"/>
                <a:cs typeface="Times New Roman" panose="02020603050405020304" pitchFamily="18" charset="0"/>
              </a:rPr>
              <a:t>Fadeev</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A.V</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Lavrukhin</a:t>
            </a:r>
            <a:r>
              <a:rPr lang="en-US" b="1" dirty="0">
                <a:latin typeface="Times New Roman" panose="02020603050405020304" pitchFamily="18" charset="0"/>
                <a:cs typeface="Times New Roman" panose="02020603050405020304" pitchFamily="18" charset="0"/>
              </a:rPr>
              <a:t> V.G.</a:t>
            </a:r>
            <a:r>
              <a:rPr lang="en-US"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Cherepkov</a:t>
            </a:r>
            <a:r>
              <a:rPr lang="en-US" b="1" dirty="0">
                <a:latin typeface="Times New Roman" panose="02020603050405020304" pitchFamily="18" charset="0"/>
                <a:cs typeface="Times New Roman" panose="02020603050405020304" pitchFamily="18" charset="0"/>
              </a:rPr>
              <a:t>, Y.I. </a:t>
            </a:r>
            <a:r>
              <a:rPr lang="en-US" b="1" dirty="0" err="1">
                <a:latin typeface="Times New Roman" panose="02020603050405020304" pitchFamily="18" charset="0"/>
                <a:cs typeface="Times New Roman" panose="02020603050405020304" pitchFamily="18" charset="0"/>
              </a:rPr>
              <a:t>Golubenko</a:t>
            </a:r>
            <a:r>
              <a:rPr lang="en-US" b="1" dirty="0" smtClean="0">
                <a:latin typeface="Times New Roman" panose="02020603050405020304" pitchFamily="18" charset="0"/>
                <a:cs typeface="Times New Roman" panose="02020603050405020304" pitchFamily="18" charset="0"/>
              </a:rPr>
              <a:t>, I.K. </a:t>
            </a:r>
            <a:r>
              <a:rPr lang="en-US" b="1" dirty="0" err="1" smtClean="0">
                <a:latin typeface="Times New Roman" panose="02020603050405020304" pitchFamily="18" charset="0"/>
                <a:cs typeface="Times New Roman" panose="02020603050405020304" pitchFamily="18" charset="0"/>
              </a:rPr>
              <a:t>Chakin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M.G.Golkovsky</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P.I.Nemytov</a:t>
            </a:r>
            <a:r>
              <a:rPr lang="en-US" b="1" dirty="0" smtClean="0">
                <a:latin typeface="Times New Roman" panose="02020603050405020304" pitchFamily="18" charset="0"/>
                <a:cs typeface="Times New Roman" panose="02020603050405020304" pitchFamily="18" charset="0"/>
              </a:rPr>
              <a:t>, A.V. Semenov</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816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235132" y="767265"/>
            <a:ext cx="4144188" cy="5303317"/>
          </a:xfrm>
          <a:prstGeom prst="rect">
            <a:avLst/>
          </a:prstGeom>
        </p:spPr>
      </p:pic>
      <p:sp>
        <p:nvSpPr>
          <p:cNvPr id="38" name="Стрелка вправо 37"/>
          <p:cNvSpPr/>
          <p:nvPr/>
        </p:nvSpPr>
        <p:spPr>
          <a:xfrm rot="10962657">
            <a:off x="2606595" y="1365773"/>
            <a:ext cx="1344187" cy="17122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3945981" y="1727598"/>
            <a:ext cx="243092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a:latin typeface="Times New Roman" panose="02020603050405020304" pitchFamily="18" charset="0"/>
              </a:rPr>
              <a:t>Correction coils</a:t>
            </a:r>
          </a:p>
          <a:p>
            <a:r>
              <a:rPr lang="en-US" b="1" dirty="0">
                <a:latin typeface="Times New Roman" panose="02020603050405020304" pitchFamily="18" charset="0"/>
              </a:rPr>
              <a:t>along the X and Y axes</a:t>
            </a:r>
            <a:endParaRPr lang="ru-RU" dirty="0"/>
          </a:p>
        </p:txBody>
      </p:sp>
      <p:sp>
        <p:nvSpPr>
          <p:cNvPr id="40" name="Прямоугольник 39"/>
          <p:cNvSpPr/>
          <p:nvPr/>
        </p:nvSpPr>
        <p:spPr>
          <a:xfrm>
            <a:off x="3945981" y="1341534"/>
            <a:ext cx="71686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a:latin typeface="Times New Roman" panose="02020603050405020304" pitchFamily="18" charset="0"/>
                <a:cs typeface="Times New Roman" panose="02020603050405020304" pitchFamily="18" charset="0"/>
              </a:rPr>
              <a:t>Lens </a:t>
            </a:r>
            <a:endParaRPr lang="ru-RU" b="1" dirty="0">
              <a:latin typeface="Times New Roman" panose="02020603050405020304" pitchFamily="18" charset="0"/>
              <a:cs typeface="Times New Roman" panose="02020603050405020304" pitchFamily="18" charset="0"/>
            </a:endParaRPr>
          </a:p>
        </p:txBody>
      </p:sp>
      <p:sp>
        <p:nvSpPr>
          <p:cNvPr id="41" name="Стрелка вправо 40"/>
          <p:cNvSpPr/>
          <p:nvPr/>
        </p:nvSpPr>
        <p:spPr>
          <a:xfrm rot="10800000">
            <a:off x="2611396" y="1070432"/>
            <a:ext cx="2592288" cy="1047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3945981" y="983309"/>
            <a:ext cx="1980029"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b="1" dirty="0">
                <a:latin typeface="Times New Roman" panose="02020603050405020304" pitchFamily="18" charset="0"/>
                <a:cs typeface="Times New Roman" panose="02020603050405020304" pitchFamily="18" charset="0"/>
              </a:rPr>
              <a:t>Accelerating tube </a:t>
            </a:r>
            <a:endParaRPr lang="ru-RU" b="1" dirty="0">
              <a:latin typeface="Times New Roman" panose="02020603050405020304" pitchFamily="18" charset="0"/>
              <a:cs typeface="Times New Roman" panose="02020603050405020304" pitchFamily="18" charset="0"/>
            </a:endParaRPr>
          </a:p>
        </p:txBody>
      </p:sp>
      <p:sp>
        <p:nvSpPr>
          <p:cNvPr id="43" name="Стрелка вправо 42"/>
          <p:cNvSpPr/>
          <p:nvPr/>
        </p:nvSpPr>
        <p:spPr>
          <a:xfrm rot="11060128" flipV="1">
            <a:off x="2594342" y="1732399"/>
            <a:ext cx="1367733" cy="15977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трелка влево 43"/>
          <p:cNvSpPr/>
          <p:nvPr/>
        </p:nvSpPr>
        <p:spPr>
          <a:xfrm flipV="1">
            <a:off x="2467381" y="2624531"/>
            <a:ext cx="1474510" cy="213999"/>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3941891" y="2369215"/>
            <a:ext cx="3312368" cy="8567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b="1" dirty="0">
                <a:latin typeface="Times New Roman" panose="02020603050405020304" pitchFamily="18" charset="0"/>
                <a:cs typeface="Times New Roman" panose="02020603050405020304" pitchFamily="18" charset="0"/>
              </a:rPr>
              <a:t>Water cooled diaphragm with 16 mm bore diameter and 120 mm length </a:t>
            </a:r>
            <a:endParaRPr lang="ru-RU" b="1" dirty="0">
              <a:latin typeface="Times New Roman" panose="02020603050405020304" pitchFamily="18" charset="0"/>
              <a:cs typeface="Times New Roman" panose="02020603050405020304" pitchFamily="18" charset="0"/>
            </a:endParaRPr>
          </a:p>
        </p:txBody>
      </p:sp>
      <p:sp>
        <p:nvSpPr>
          <p:cNvPr id="47" name="Стрелка влево 46"/>
          <p:cNvSpPr/>
          <p:nvPr/>
        </p:nvSpPr>
        <p:spPr>
          <a:xfrm>
            <a:off x="3370289" y="5108720"/>
            <a:ext cx="583790" cy="216024"/>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3954079" y="4878635"/>
            <a:ext cx="345693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latin typeface="Times New Roman" panose="02020603050405020304" pitchFamily="18" charset="0"/>
              </a:rPr>
              <a:t>extraction device</a:t>
            </a:r>
            <a:endParaRPr lang="ru-RU" dirty="0"/>
          </a:p>
        </p:txBody>
      </p:sp>
      <p:sp>
        <p:nvSpPr>
          <p:cNvPr id="50" name="Прямоугольник 49"/>
          <p:cNvSpPr/>
          <p:nvPr/>
        </p:nvSpPr>
        <p:spPr>
          <a:xfrm>
            <a:off x="2839003" y="2849853"/>
            <a:ext cx="234312"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4"/>
          <a:stretch>
            <a:fillRect/>
          </a:stretch>
        </p:blipFill>
        <p:spPr>
          <a:xfrm>
            <a:off x="595172" y="5831939"/>
            <a:ext cx="3456384" cy="904141"/>
          </a:xfrm>
          <a:prstGeom prst="rect">
            <a:avLst/>
          </a:prstGeom>
        </p:spPr>
      </p:pic>
      <p:sp>
        <p:nvSpPr>
          <p:cNvPr id="3" name="Прямоугольник 2"/>
          <p:cNvSpPr/>
          <p:nvPr/>
        </p:nvSpPr>
        <p:spPr>
          <a:xfrm>
            <a:off x="4112562" y="5900903"/>
            <a:ext cx="357912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t>The trajectory of the beam on the foil </a:t>
            </a:r>
            <a:endParaRPr lang="ru-RU" b="1" dirty="0"/>
          </a:p>
        </p:txBody>
      </p:sp>
      <p:sp>
        <p:nvSpPr>
          <p:cNvPr id="18" name="Стрелка влево 17"/>
          <p:cNvSpPr/>
          <p:nvPr/>
        </p:nvSpPr>
        <p:spPr>
          <a:xfrm>
            <a:off x="3907540" y="6178700"/>
            <a:ext cx="205022" cy="220171"/>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7522" y="57490"/>
            <a:ext cx="12209521" cy="523220"/>
          </a:xfrm>
          <a:prstGeom prst="rect">
            <a:avLst/>
          </a:prstGeom>
          <a:solidFill>
            <a:schemeClr val="accent1"/>
          </a:solidFill>
        </p:spPr>
        <p:txBody>
          <a:bodyPr wrap="square">
            <a:spAutoFit/>
          </a:bodyPr>
          <a:lstStyle/>
          <a:p>
            <a:r>
              <a:rPr lang="ru-RU" sz="2800" dirty="0" err="1">
                <a:latin typeface="Times New Roman" panose="02020603050405020304" pitchFamily="18" charset="0"/>
                <a:cs typeface="Times New Roman" panose="02020603050405020304" pitchFamily="18" charset="0"/>
              </a:rPr>
              <a:t>Stand</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for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measuring</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beam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diameter</a:t>
            </a:r>
            <a:r>
              <a:rPr lang="ru-RU" sz="2800" dirty="0">
                <a:latin typeface="Times New Roman" panose="02020603050405020304" pitchFamily="18" charset="0"/>
                <a:cs typeface="Times New Roman" panose="02020603050405020304" pitchFamily="18" charset="0"/>
              </a:rPr>
              <a:t>.</a:t>
            </a:r>
          </a:p>
        </p:txBody>
      </p:sp>
      <p:pic>
        <p:nvPicPr>
          <p:cNvPr id="19" name="Рисунок 18"/>
          <p:cNvPicPr>
            <a:picLocks noChangeAspect="1"/>
          </p:cNvPicPr>
          <p:nvPr/>
        </p:nvPicPr>
        <p:blipFill>
          <a:blip r:embed="rId5"/>
          <a:stretch>
            <a:fillRect/>
          </a:stretch>
        </p:blipFill>
        <p:spPr>
          <a:xfrm>
            <a:off x="8491822" y="938876"/>
            <a:ext cx="2736624" cy="2516729"/>
          </a:xfrm>
          <a:prstGeom prst="rect">
            <a:avLst/>
          </a:prstGeom>
        </p:spPr>
      </p:pic>
      <p:pic>
        <p:nvPicPr>
          <p:cNvPr id="20" name="Рисунок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0896" y="3470549"/>
            <a:ext cx="3456383" cy="1944216"/>
          </a:xfrm>
          <a:prstGeom prst="rect">
            <a:avLst/>
          </a:prstGeom>
        </p:spPr>
      </p:pic>
      <p:sp>
        <p:nvSpPr>
          <p:cNvPr id="7" name="Прямоугольник 6"/>
          <p:cNvSpPr/>
          <p:nvPr/>
        </p:nvSpPr>
        <p:spPr>
          <a:xfrm>
            <a:off x="8090263" y="5424251"/>
            <a:ext cx="3699283" cy="923330"/>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Water cooled diaphragm with 16 mm bore diameter and 120 mm length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169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097280"/>
          </a:xfrm>
          <a:solidFill>
            <a:schemeClr val="accent1"/>
          </a:solidFill>
        </p:spPr>
        <p:txBody>
          <a:bodyPr>
            <a:normAutofit/>
          </a:bodyPr>
          <a:lstStyle/>
          <a:p>
            <a:r>
              <a:rPr lang="en-US" sz="3600" dirty="0">
                <a:latin typeface="Times New Roman" panose="02020603050405020304" pitchFamily="18" charset="0"/>
                <a:cs typeface="Times New Roman" panose="02020603050405020304" pitchFamily="18" charset="0"/>
              </a:rPr>
              <a:t>Dependence of the beam size in the diaphragm on the focusing lens current at an energy of 1.5 MeV</a:t>
            </a:r>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769522" y="1290933"/>
            <a:ext cx="8458200" cy="4972050"/>
          </a:xfrm>
          <a:prstGeom prst="rect">
            <a:avLst/>
          </a:prstGeom>
        </p:spPr>
      </p:pic>
    </p:spTree>
    <p:extLst>
      <p:ext uri="{BB962C8B-B14F-4D97-AF65-F5344CB8AC3E}">
        <p14:creationId xmlns:p14="http://schemas.microsoft.com/office/powerpoint/2010/main" val="2506437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9529" y="3299033"/>
            <a:ext cx="6020922" cy="1200329"/>
          </a:xfrm>
          <a:prstGeom prst="rect">
            <a:avLst/>
          </a:prstGeom>
        </p:spPr>
        <p:txBody>
          <a:bodyPr wrap="square">
            <a:spAutoFit/>
          </a:bodyPr>
          <a:lstStyle/>
          <a:p>
            <a:pPr algn="ctr"/>
            <a:r>
              <a:rPr lang="en-US" dirty="0" err="1" smtClean="0">
                <a:solidFill>
                  <a:srgbClr val="000000"/>
                </a:solidFill>
                <a:latin typeface="Times New Roman" panose="02020603050405020304" pitchFamily="18" charset="0"/>
                <a:cs typeface="Times New Roman" panose="02020603050405020304" pitchFamily="18" charset="0"/>
              </a:rPr>
              <a:t>d</a:t>
            </a:r>
            <a:r>
              <a:rPr lang="en-US" baseline="-25000" dirty="0" err="1" smtClean="0">
                <a:solidFill>
                  <a:srgbClr val="000000"/>
                </a:solidFill>
                <a:latin typeface="Times New Roman" panose="02020603050405020304" pitchFamily="18" charset="0"/>
                <a:cs typeface="Times New Roman" panose="02020603050405020304" pitchFamily="18" charset="0"/>
              </a:rPr>
              <a:t>L</a:t>
            </a:r>
            <a:r>
              <a:rPr lang="en-US" dirty="0" smtClean="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is </a:t>
            </a:r>
            <a:r>
              <a:rPr lang="en-US" dirty="0">
                <a:solidFill>
                  <a:srgbClr val="000000"/>
                </a:solidFill>
                <a:latin typeface="Times New Roman" panose="02020603050405020304" pitchFamily="18" charset="0"/>
                <a:cs typeface="Times New Roman" panose="02020603050405020304" pitchFamily="18" charset="0"/>
              </a:rPr>
              <a:t>the diameter of the beam in the lens. </a:t>
            </a:r>
            <a:r>
              <a:rPr lang="ru-RU" dirty="0" smtClean="0">
                <a:solidFill>
                  <a:srgbClr val="000000"/>
                </a:solidFill>
                <a:latin typeface="Times New Roman" panose="02020603050405020304" pitchFamily="18" charset="0"/>
                <a:cs typeface="Times New Roman" panose="02020603050405020304" pitchFamily="18" charset="0"/>
              </a:rPr>
              <a:t>Д</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measuring diaphragm with a hole diameter of 16 mm. </a:t>
            </a:r>
            <a:r>
              <a:rPr lang="en-US" dirty="0" smtClean="0">
                <a:solidFill>
                  <a:srgbClr val="000000"/>
                </a:solidFill>
                <a:latin typeface="Times New Roman" panose="02020603050405020304" pitchFamily="18" charset="0"/>
                <a:cs typeface="Times New Roman" panose="02020603050405020304" pitchFamily="18" charset="0"/>
              </a:rPr>
              <a:t>D</a:t>
            </a:r>
            <a:r>
              <a:rPr lang="ru-RU" baseline="-25000" dirty="0" err="1" smtClean="0">
                <a:solidFill>
                  <a:srgbClr val="000000"/>
                </a:solidFill>
                <a:latin typeface="Times New Roman" panose="02020603050405020304" pitchFamily="18" charset="0"/>
                <a:cs typeface="Times New Roman" panose="02020603050405020304" pitchFamily="18" charset="0"/>
              </a:rPr>
              <a:t>пуч</a:t>
            </a:r>
            <a:r>
              <a:rPr lang="ru-RU" baseline="-25000" dirty="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a:t>
            </a:r>
            <a:r>
              <a:rPr lang="en-US" dirty="0" smtClean="0">
                <a:solidFill>
                  <a:srgbClr val="000000"/>
                </a:solidFill>
                <a:latin typeface="Times New Roman" panose="02020603050405020304" pitchFamily="18" charset="0"/>
                <a:cs typeface="Times New Roman" panose="02020603050405020304" pitchFamily="18" charset="0"/>
              </a:rPr>
              <a:t>is </a:t>
            </a:r>
            <a:r>
              <a:rPr lang="en-US" dirty="0">
                <a:solidFill>
                  <a:srgbClr val="000000"/>
                </a:solidFill>
                <a:latin typeface="Times New Roman" panose="02020603050405020304" pitchFamily="18" charset="0"/>
                <a:cs typeface="Times New Roman" panose="02020603050405020304" pitchFamily="18" charset="0"/>
              </a:rPr>
              <a:t>the beam diameter in the diaphragm, </a:t>
            </a:r>
            <a:r>
              <a:rPr lang="en-US" dirty="0" err="1" smtClean="0">
                <a:solidFill>
                  <a:srgbClr val="000000"/>
                </a:solidFill>
                <a:latin typeface="Times New Roman" panose="02020603050405020304" pitchFamily="18" charset="0"/>
                <a:cs typeface="Times New Roman" panose="02020603050405020304" pitchFamily="18" charset="0"/>
              </a:rPr>
              <a:t>L</a:t>
            </a:r>
            <a:r>
              <a:rPr lang="en-US" baseline="-25000" dirty="0" err="1">
                <a:solidFill>
                  <a:srgbClr val="000000"/>
                </a:solidFill>
                <a:latin typeface="Times New Roman" panose="02020603050405020304" pitchFamily="18" charset="0"/>
                <a:cs typeface="Times New Roman" panose="02020603050405020304" pitchFamily="18" charset="0"/>
              </a:rPr>
              <a:t>d</a:t>
            </a:r>
            <a:r>
              <a:rPr lang="en-US" dirty="0" smtClean="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a:t>
            </a:r>
            <a:r>
              <a:rPr lang="en-US" dirty="0" smtClean="0">
                <a:solidFill>
                  <a:srgbClr val="000000"/>
                </a:solidFill>
                <a:latin typeface="Times New Roman" panose="02020603050405020304" pitchFamily="18" charset="0"/>
                <a:cs typeface="Times New Roman" panose="02020603050405020304" pitchFamily="18" charset="0"/>
              </a:rPr>
              <a:t>is </a:t>
            </a:r>
            <a:r>
              <a:rPr lang="en-US" dirty="0">
                <a:solidFill>
                  <a:srgbClr val="000000"/>
                </a:solidFill>
                <a:latin typeface="Times New Roman" panose="02020603050405020304" pitchFamily="18" charset="0"/>
                <a:cs typeface="Times New Roman" panose="02020603050405020304" pitchFamily="18" charset="0"/>
              </a:rPr>
              <a:t>the distance from the lens to the diaphragm, which is 940 mm </a:t>
            </a:r>
            <a:endParaRPr lang="ru-RU" dirty="0">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31028" y="400594"/>
            <a:ext cx="1224295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90247505"/>
              </p:ext>
            </p:extLst>
          </p:nvPr>
        </p:nvGraphicFramePr>
        <p:xfrm>
          <a:off x="6096000" y="752475"/>
          <a:ext cx="3670300" cy="485775"/>
        </p:xfrm>
        <a:graphic>
          <a:graphicData uri="http://schemas.openxmlformats.org/presentationml/2006/ole">
            <mc:AlternateContent xmlns:mc="http://schemas.openxmlformats.org/markup-compatibility/2006">
              <mc:Choice xmlns:v="urn:schemas-microsoft-com:vml" Requires="v">
                <p:oleObj spid="_x0000_s6446" name="Equation" r:id="rId4" imgW="1714320" imgH="228600" progId="Equation.DSMT4">
                  <p:embed/>
                </p:oleObj>
              </mc:Choice>
              <mc:Fallback>
                <p:oleObj name="Equation" r:id="rId4" imgW="1714320" imgH="228600" progId="Equation.DSMT4">
                  <p:embed/>
                  <p:pic>
                    <p:nvPicPr>
                      <p:cNvPr id="0" name="Object 3"/>
                      <p:cNvPicPr>
                        <a:picLocks noChangeAspect="1" noChangeArrowheads="1"/>
                      </p:cNvPicPr>
                      <p:nvPr/>
                    </p:nvPicPr>
                    <p:blipFill>
                      <a:blip r:embed="rId5"/>
                      <a:srcRect/>
                      <a:stretch>
                        <a:fillRect/>
                      </a:stretch>
                    </p:blipFill>
                    <p:spPr bwMode="auto">
                      <a:xfrm>
                        <a:off x="6096000" y="752475"/>
                        <a:ext cx="3670300" cy="485775"/>
                      </a:xfrm>
                      <a:prstGeom prst="rect">
                        <a:avLst/>
                      </a:prstGeom>
                      <a:noFill/>
                    </p:spPr>
                  </p:pic>
                </p:oleObj>
              </mc:Fallback>
            </mc:AlternateContent>
          </a:graphicData>
        </a:graphic>
      </p:graphicFrame>
      <p:sp>
        <p:nvSpPr>
          <p:cNvPr id="7" name="Прямоугольник 6"/>
          <p:cNvSpPr/>
          <p:nvPr/>
        </p:nvSpPr>
        <p:spPr>
          <a:xfrm>
            <a:off x="6090451" y="1843564"/>
            <a:ext cx="1242166" cy="400110"/>
          </a:xfrm>
          <a:prstGeom prst="rect">
            <a:avLst/>
          </a:prstGeom>
        </p:spPr>
        <p:txBody>
          <a:bodyPr wrap="square">
            <a:spAutoFit/>
          </a:bodyPr>
          <a:lstStyle/>
          <a:p>
            <a:r>
              <a:rPr lang="ru-RU" sz="2000" dirty="0" smtClean="0">
                <a:latin typeface="Times New Roman" panose="02020603050405020304" pitchFamily="18" charset="0"/>
                <a:ea typeface="Calibri" panose="020F0502020204030204" pitchFamily="34" charset="0"/>
              </a:rPr>
              <a:t>α</a:t>
            </a:r>
            <a:r>
              <a:rPr lang="en-US" sz="2000" baseline="-25000" dirty="0">
                <a:latin typeface="Times New Roman" panose="02020603050405020304" pitchFamily="18" charset="0"/>
                <a:ea typeface="Calibri" panose="020F0502020204030204" pitchFamily="34" charset="0"/>
              </a:rPr>
              <a:t>L</a:t>
            </a:r>
            <a:r>
              <a:rPr lang="ru-RU" sz="2000" dirty="0" smtClean="0">
                <a:latin typeface="Times New Roman" panose="02020603050405020304" pitchFamily="18" charset="0"/>
                <a:ea typeface="Calibri" panose="020F0502020204030204" pitchFamily="34" charset="0"/>
              </a:rPr>
              <a:t>=</a:t>
            </a:r>
            <a:r>
              <a:rPr lang="en-US" sz="2000" dirty="0" err="1" smtClean="0">
                <a:latin typeface="Times New Roman" panose="02020603050405020304" pitchFamily="18" charset="0"/>
                <a:ea typeface="Calibri" panose="020F0502020204030204" pitchFamily="34" charset="0"/>
              </a:rPr>
              <a:t>d</a:t>
            </a:r>
            <a:r>
              <a:rPr lang="en-US" sz="2000" baseline="-25000" dirty="0" err="1">
                <a:latin typeface="Times New Roman" panose="02020603050405020304" pitchFamily="18" charset="0"/>
                <a:ea typeface="Calibri" panose="020F0502020204030204" pitchFamily="34" charset="0"/>
              </a:rPr>
              <a:t>L</a:t>
            </a:r>
            <a:r>
              <a:rPr lang="ru-RU" sz="2000" dirty="0" smtClean="0">
                <a:latin typeface="Times New Roman" panose="02020603050405020304" pitchFamily="18" charset="0"/>
                <a:ea typeface="Calibri" panose="020F0502020204030204" pitchFamily="34" charset="0"/>
              </a:rPr>
              <a:t>/</a:t>
            </a:r>
            <a:r>
              <a:rPr lang="en-US" sz="2000" dirty="0" err="1" smtClean="0">
                <a:latin typeface="Times New Roman" panose="02020603050405020304" pitchFamily="18" charset="0"/>
                <a:ea typeface="Calibri" panose="020F0502020204030204" pitchFamily="34" charset="0"/>
              </a:rPr>
              <a:t>f</a:t>
            </a:r>
            <a:r>
              <a:rPr lang="en-US" sz="2000" baseline="-25000" dirty="0" err="1">
                <a:latin typeface="Times New Roman" panose="02020603050405020304" pitchFamily="18" charset="0"/>
                <a:ea typeface="Calibri" panose="020F0502020204030204" pitchFamily="34" charset="0"/>
              </a:rPr>
              <a:t>L</a:t>
            </a:r>
            <a:r>
              <a:rPr lang="ru-RU" sz="2000" dirty="0" smtClean="0">
                <a:latin typeface="Times New Roman" panose="02020603050405020304" pitchFamily="18" charset="0"/>
                <a:ea typeface="Calibri" panose="020F0502020204030204" pitchFamily="34" charset="0"/>
              </a:rPr>
              <a:t> </a:t>
            </a:r>
            <a:endParaRPr lang="ru-RU" sz="2000" dirty="0"/>
          </a:p>
        </p:txBody>
      </p:sp>
      <p:sp>
        <p:nvSpPr>
          <p:cNvPr id="8" name="Прямоугольник 7"/>
          <p:cNvSpPr/>
          <p:nvPr/>
        </p:nvSpPr>
        <p:spPr>
          <a:xfrm>
            <a:off x="6026485" y="1304335"/>
            <a:ext cx="6020545"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α</a:t>
            </a:r>
            <a:r>
              <a:rPr lang="ru-RU" baseline="-25000" dirty="0">
                <a:latin typeface="Times New Roman" panose="02020603050405020304" pitchFamily="18" charset="0"/>
                <a:cs typeface="Times New Roman" panose="02020603050405020304" pitchFamily="18" charset="0"/>
              </a:rPr>
              <a:t>0</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is</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angle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divergence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convergence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beam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entrance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lens</a:t>
            </a:r>
            <a:r>
              <a:rPr lang="ru-RU" dirty="0">
                <a:latin typeface="Times New Roman" panose="02020603050405020304" pitchFamily="18" charset="0"/>
                <a:cs typeface="Times New Roman" panose="02020603050405020304" pitchFamily="18" charset="0"/>
              </a:rPr>
              <a:t>;</a:t>
            </a:r>
          </a:p>
        </p:txBody>
      </p:sp>
      <p:graphicFrame>
        <p:nvGraphicFramePr>
          <p:cNvPr id="10" name="Объект 9"/>
          <p:cNvGraphicFramePr>
            <a:graphicFrameLocks noChangeAspect="1"/>
          </p:cNvGraphicFramePr>
          <p:nvPr>
            <p:extLst>
              <p:ext uri="{D42A27DB-BD31-4B8C-83A1-F6EECF244321}">
                <p14:modId xmlns:p14="http://schemas.microsoft.com/office/powerpoint/2010/main" val="424880428"/>
              </p:ext>
            </p:extLst>
          </p:nvPr>
        </p:nvGraphicFramePr>
        <p:xfrm>
          <a:off x="6635750" y="2606675"/>
          <a:ext cx="1393825" cy="641350"/>
        </p:xfrm>
        <a:graphic>
          <a:graphicData uri="http://schemas.openxmlformats.org/presentationml/2006/ole">
            <mc:AlternateContent xmlns:mc="http://schemas.openxmlformats.org/markup-compatibility/2006">
              <mc:Choice xmlns:v="urn:schemas-microsoft-com:vml" Requires="v">
                <p:oleObj spid="_x0000_s6447" name="Equation" r:id="rId6" imgW="990360" imgH="457200" progId="Equation.DSMT4">
                  <p:embed/>
                </p:oleObj>
              </mc:Choice>
              <mc:Fallback>
                <p:oleObj name="Equation" r:id="rId6" imgW="990360" imgH="457200" progId="Equation.DSMT4">
                  <p:embed/>
                  <p:pic>
                    <p:nvPicPr>
                      <p:cNvPr id="0" name="Object 6"/>
                      <p:cNvPicPr>
                        <a:picLocks noChangeAspect="1" noChangeArrowheads="1"/>
                      </p:cNvPicPr>
                      <p:nvPr/>
                    </p:nvPicPr>
                    <p:blipFill>
                      <a:blip r:embed="rId7"/>
                      <a:srcRect/>
                      <a:stretch>
                        <a:fillRect/>
                      </a:stretch>
                    </p:blipFill>
                    <p:spPr bwMode="auto">
                      <a:xfrm>
                        <a:off x="6635750" y="2606675"/>
                        <a:ext cx="1393825" cy="641350"/>
                      </a:xfrm>
                      <a:prstGeom prst="rect">
                        <a:avLst/>
                      </a:prstGeom>
                      <a:noFill/>
                    </p:spPr>
                  </p:pic>
                </p:oleObj>
              </mc:Fallback>
            </mc:AlternateContent>
          </a:graphicData>
        </a:graphic>
      </p:graphicFrame>
      <p:sp>
        <p:nvSpPr>
          <p:cNvPr id="11" name="Прямоугольник 10"/>
          <p:cNvSpPr/>
          <p:nvPr/>
        </p:nvSpPr>
        <p:spPr>
          <a:xfrm>
            <a:off x="5951031" y="2243674"/>
            <a:ext cx="3877985" cy="369332"/>
          </a:xfrm>
          <a:prstGeom prst="rect">
            <a:avLst/>
          </a:prstGeom>
        </p:spPr>
        <p:txBody>
          <a:bodyPr wrap="none">
            <a:spAutoFit/>
          </a:bodyPr>
          <a:lstStyle/>
          <a:p>
            <a:r>
              <a:rPr lang="ru-RU" dirty="0" err="1">
                <a:latin typeface="Times New Roman" panose="02020603050405020304" pitchFamily="18" charset="0"/>
                <a:cs typeface="Times New Roman" panose="02020603050405020304" pitchFamily="18" charset="0"/>
              </a:rPr>
              <a:t>Focal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length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electromagnetic</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lens</a:t>
            </a:r>
            <a:r>
              <a:rPr lang="ru-R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2" name="Прямоугольник 11"/>
              <p:cNvSpPr/>
              <p:nvPr/>
            </p:nvSpPr>
            <p:spPr>
              <a:xfrm>
                <a:off x="6090451" y="3247259"/>
                <a:ext cx="5883852" cy="1525546"/>
              </a:xfrm>
              <a:prstGeom prst="rect">
                <a:avLst/>
              </a:prstGeom>
            </p:spPr>
            <p:txBody>
              <a:bodyPr wrap="square">
                <a:spAutoFit/>
              </a:bodyPr>
              <a:lstStyle/>
              <a:p>
                <a:r>
                  <a:rPr lang="en-US" dirty="0" smtClean="0">
                    <a:solidFill>
                      <a:srgbClr val="000000"/>
                    </a:solidFill>
                    <a:latin typeface="Times New Roman" panose="02020603050405020304" pitchFamily="18" charset="0"/>
                    <a:cs typeface="Times New Roman" panose="02020603050405020304" pitchFamily="18" charset="0"/>
                  </a:rPr>
                  <a:t>B</a:t>
                </a:r>
                <a:r>
                  <a:rPr lang="el-GR" dirty="0" smtClean="0">
                    <a:solidFill>
                      <a:srgbClr val="000000"/>
                    </a:solidFill>
                    <a:latin typeface="Times New Roman" panose="02020603050405020304" pitchFamily="18" charset="0"/>
                    <a:cs typeface="Times New Roman" panose="02020603050405020304" pitchFamily="18" charset="0"/>
                  </a:rPr>
                  <a:t>ρ</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electron momentum at the exit from the accelerating tube G · cm; </a:t>
                </a:r>
                <a:r>
                  <a:rPr lang="en-US" dirty="0" smtClean="0">
                    <a:solidFill>
                      <a:srgbClr val="000000"/>
                    </a:solidFill>
                    <a:latin typeface="Times New Roman" panose="02020603050405020304" pitchFamily="18" charset="0"/>
                    <a:cs typeface="Times New Roman" panose="02020603050405020304" pitchFamily="18" charset="0"/>
                  </a:rPr>
                  <a:t>I</a:t>
                </a:r>
                <a:r>
                  <a:rPr lang="ru-RU" baseline="-25000" dirty="0" smtClean="0">
                    <a:solidFill>
                      <a:srgbClr val="000000"/>
                    </a:solidFill>
                    <a:latin typeface="Times New Roman" panose="02020603050405020304" pitchFamily="18" charset="0"/>
                    <a:cs typeface="Times New Roman" panose="02020603050405020304" pitchFamily="18" charset="0"/>
                  </a:rPr>
                  <a:t>л</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is the current of the electromagnetic lens A.</a:t>
                </a:r>
                <a:r>
                  <a:rPr lang="ru-RU"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subHide m:val="on"/>
                        <m:supHide m:val="on"/>
                        <m:ctrlPr>
                          <a:rPr lang="ru-RU" i="1">
                            <a:latin typeface="Cambria Math" panose="02040503050406030204" pitchFamily="18" charset="0"/>
                            <a:cs typeface="Times New Roman" panose="02020603050405020304" pitchFamily="18" charset="0"/>
                          </a:rPr>
                        </m:ctrlPr>
                      </m:naryPr>
                      <m:sub/>
                      <m:sup/>
                      <m:e>
                        <m:sSubSup>
                          <m:sSubSupPr>
                            <m:ctrlPr>
                              <a:rPr lang="ru-RU" i="1">
                                <a:latin typeface="Cambria Math" panose="02040503050406030204" pitchFamily="18" charset="0"/>
                                <a:cs typeface="Times New Roman" panose="02020603050405020304" pitchFamily="18" charset="0"/>
                              </a:rPr>
                            </m:ctrlPr>
                          </m:sSubSupPr>
                          <m:e>
                            <m:r>
                              <a:rPr lang="en-US" i="1">
                                <a:latin typeface="Cambria Math" panose="02040503050406030204" pitchFamily="18" charset="0"/>
                                <a:cs typeface="Times New Roman" panose="02020603050405020304" pitchFamily="18" charset="0"/>
                              </a:rPr>
                              <m:t>𝐵</m:t>
                            </m:r>
                          </m:e>
                          <m:sub>
                            <m:r>
                              <a:rPr lang="en-US" i="1">
                                <a:latin typeface="Cambria Math" panose="02040503050406030204" pitchFamily="18" charset="0"/>
                                <a:cs typeface="Times New Roman" panose="02020603050405020304" pitchFamily="18" charset="0"/>
                              </a:rPr>
                              <m:t>1</m:t>
                            </m:r>
                            <m:r>
                              <a:rPr lang="en-US" i="1">
                                <a:latin typeface="Cambria Math" panose="02040503050406030204" pitchFamily="18" charset="0"/>
                                <a:cs typeface="Times New Roman" panose="02020603050405020304" pitchFamily="18" charset="0"/>
                              </a:rPr>
                              <m:t>𝐴</m:t>
                            </m:r>
                          </m:sub>
                          <m:sup>
                            <m:r>
                              <a:rPr lang="en-US" i="1">
                                <a:latin typeface="Cambria Math" panose="02040503050406030204" pitchFamily="18" charset="0"/>
                                <a:cs typeface="Times New Roman" panose="02020603050405020304" pitchFamily="18" charset="0"/>
                              </a:rPr>
                              <m:t>2</m:t>
                            </m:r>
                          </m:sup>
                        </m:sSubSup>
                        <m:r>
                          <a:rPr lang="en-US" i="1">
                            <a:latin typeface="Cambria Math" panose="02040503050406030204" pitchFamily="18" charset="0"/>
                            <a:cs typeface="Times New Roman" panose="02020603050405020304" pitchFamily="18" charset="0"/>
                          </a:rPr>
                          <m:t>𝑑𝑙</m:t>
                        </m:r>
                      </m:e>
                    </m:nary>
                  </m:oMath>
                </a14:m>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integral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magnetic</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field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strength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electromagnetic</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lens</a:t>
                </a:r>
                <a:r>
                  <a:rPr lang="ru-RU" dirty="0">
                    <a:latin typeface="Times New Roman" panose="02020603050405020304" pitchFamily="18" charset="0"/>
                    <a:cs typeface="Times New Roman" panose="02020603050405020304" pitchFamily="18" charset="0"/>
                  </a:rPr>
                  <a:t>.</a:t>
                </a:r>
              </a:p>
              <a:p>
                <a:endParaRPr lang="ru-RU"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6090451" y="3247259"/>
                <a:ext cx="5883852" cy="1525546"/>
              </a:xfrm>
              <a:prstGeom prst="rect">
                <a:avLst/>
              </a:prstGeom>
              <a:blipFill rotWithShape="0">
                <a:blip r:embed="rId9"/>
                <a:stretch>
                  <a:fillRect l="-6943" t="-2400" b="-15600"/>
                </a:stretch>
              </a:blipFill>
            </p:spPr>
            <p:txBody>
              <a:bodyPr/>
              <a:lstStyle/>
              <a:p>
                <a:r>
                  <a:rPr lang="ru-RU">
                    <a:noFill/>
                  </a:rPr>
                  <a:t> </a:t>
                </a:r>
              </a:p>
            </p:txBody>
          </p:sp>
        </mc:Fallback>
      </mc:AlternateContent>
      <p:sp>
        <p:nvSpPr>
          <p:cNvPr id="15" name="Rectangle 12"/>
          <p:cNvSpPr>
            <a:spLocks noChangeArrowheads="1"/>
          </p:cNvSpPr>
          <p:nvPr/>
        </p:nvSpPr>
        <p:spPr bwMode="auto">
          <a:xfrm>
            <a:off x="-31028" y="4005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 name="Объект 15"/>
          <p:cNvGraphicFramePr>
            <a:graphicFrameLocks noChangeAspect="1"/>
          </p:cNvGraphicFramePr>
          <p:nvPr>
            <p:extLst>
              <p:ext uri="{D42A27DB-BD31-4B8C-83A1-F6EECF244321}">
                <p14:modId xmlns:p14="http://schemas.microsoft.com/office/powerpoint/2010/main" val="2223846266"/>
              </p:ext>
            </p:extLst>
          </p:nvPr>
        </p:nvGraphicFramePr>
        <p:xfrm>
          <a:off x="71438" y="4540250"/>
          <a:ext cx="4448175" cy="774700"/>
        </p:xfrm>
        <a:graphic>
          <a:graphicData uri="http://schemas.openxmlformats.org/presentationml/2006/ole">
            <mc:AlternateContent xmlns:mc="http://schemas.openxmlformats.org/markup-compatibility/2006">
              <mc:Choice xmlns:v="urn:schemas-microsoft-com:vml" Requires="v">
                <p:oleObj spid="_x0000_s6448" name="Equation" r:id="rId10" imgW="2603160" imgH="457200" progId="Equation.DSMT4">
                  <p:embed/>
                </p:oleObj>
              </mc:Choice>
              <mc:Fallback>
                <p:oleObj name="Equation" r:id="rId10" imgW="2603160" imgH="457200" progId="Equation.DSMT4">
                  <p:embed/>
                  <p:pic>
                    <p:nvPicPr>
                      <p:cNvPr id="0" name="Object 11"/>
                      <p:cNvPicPr>
                        <a:picLocks noChangeAspect="1" noChangeArrowheads="1"/>
                      </p:cNvPicPr>
                      <p:nvPr/>
                    </p:nvPicPr>
                    <p:blipFill>
                      <a:blip r:embed="rId11"/>
                      <a:srcRect/>
                      <a:stretch>
                        <a:fillRect/>
                      </a:stretch>
                    </p:blipFill>
                    <p:spPr bwMode="auto">
                      <a:xfrm>
                        <a:off x="71438" y="4540250"/>
                        <a:ext cx="4448175" cy="774700"/>
                      </a:xfrm>
                      <a:prstGeom prst="rect">
                        <a:avLst/>
                      </a:prstGeom>
                      <a:noFill/>
                    </p:spPr>
                  </p:pic>
                </p:oleObj>
              </mc:Fallback>
            </mc:AlternateContent>
          </a:graphicData>
        </a:graphic>
      </p:graphicFrame>
      <p:sp>
        <p:nvSpPr>
          <p:cNvPr id="17" name="Rectangle 14"/>
          <p:cNvSpPr>
            <a:spLocks noChangeArrowheads="1"/>
          </p:cNvSpPr>
          <p:nvPr/>
        </p:nvSpPr>
        <p:spPr bwMode="auto">
          <a:xfrm>
            <a:off x="-31028" y="4005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8" name="Объект 17"/>
          <p:cNvGraphicFramePr>
            <a:graphicFrameLocks noChangeAspect="1"/>
          </p:cNvGraphicFramePr>
          <p:nvPr>
            <p:extLst>
              <p:ext uri="{D42A27DB-BD31-4B8C-83A1-F6EECF244321}">
                <p14:modId xmlns:p14="http://schemas.microsoft.com/office/powerpoint/2010/main" val="11387167"/>
              </p:ext>
            </p:extLst>
          </p:nvPr>
        </p:nvGraphicFramePr>
        <p:xfrm>
          <a:off x="4573588" y="4541838"/>
          <a:ext cx="3367087" cy="795337"/>
        </p:xfrm>
        <a:graphic>
          <a:graphicData uri="http://schemas.openxmlformats.org/presentationml/2006/ole">
            <mc:AlternateContent xmlns:mc="http://schemas.openxmlformats.org/markup-compatibility/2006">
              <mc:Choice xmlns:v="urn:schemas-microsoft-com:vml" Requires="v">
                <p:oleObj spid="_x0000_s6449" name="Equation" r:id="rId12" imgW="2120760" imgH="495000" progId="Equation.DSMT4">
                  <p:embed/>
                </p:oleObj>
              </mc:Choice>
              <mc:Fallback>
                <p:oleObj name="Equation" r:id="rId12" imgW="2120760" imgH="495000" progId="Equation.DSMT4">
                  <p:embed/>
                  <p:pic>
                    <p:nvPicPr>
                      <p:cNvPr id="0" name="Object 13"/>
                      <p:cNvPicPr>
                        <a:picLocks noChangeAspect="1" noChangeArrowheads="1"/>
                      </p:cNvPicPr>
                      <p:nvPr/>
                    </p:nvPicPr>
                    <p:blipFill>
                      <a:blip r:embed="rId13"/>
                      <a:srcRect/>
                      <a:stretch>
                        <a:fillRect/>
                      </a:stretch>
                    </p:blipFill>
                    <p:spPr bwMode="auto">
                      <a:xfrm>
                        <a:off x="4573588" y="4541838"/>
                        <a:ext cx="3367087" cy="795337"/>
                      </a:xfrm>
                      <a:prstGeom prst="rect">
                        <a:avLst/>
                      </a:prstGeom>
                      <a:noFill/>
                    </p:spPr>
                  </p:pic>
                </p:oleObj>
              </mc:Fallback>
            </mc:AlternateContent>
          </a:graphicData>
        </a:graphic>
      </p:graphicFrame>
      <p:sp>
        <p:nvSpPr>
          <p:cNvPr id="19" name="Rectangle 16"/>
          <p:cNvSpPr>
            <a:spLocks noChangeArrowheads="1"/>
          </p:cNvSpPr>
          <p:nvPr/>
        </p:nvSpPr>
        <p:spPr bwMode="auto">
          <a:xfrm>
            <a:off x="-31028" y="4005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18"/>
          <p:cNvSpPr>
            <a:spLocks noChangeArrowheads="1"/>
          </p:cNvSpPr>
          <p:nvPr/>
        </p:nvSpPr>
        <p:spPr bwMode="auto">
          <a:xfrm>
            <a:off x="-31028" y="4005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2" name="Объект 21"/>
          <p:cNvGraphicFramePr>
            <a:graphicFrameLocks noChangeAspect="1"/>
          </p:cNvGraphicFramePr>
          <p:nvPr>
            <p:extLst>
              <p:ext uri="{D42A27DB-BD31-4B8C-83A1-F6EECF244321}">
                <p14:modId xmlns:p14="http://schemas.microsoft.com/office/powerpoint/2010/main" val="2187735592"/>
              </p:ext>
            </p:extLst>
          </p:nvPr>
        </p:nvGraphicFramePr>
        <p:xfrm>
          <a:off x="8059738" y="4641850"/>
          <a:ext cx="3987800" cy="595313"/>
        </p:xfrm>
        <a:graphic>
          <a:graphicData uri="http://schemas.openxmlformats.org/presentationml/2006/ole">
            <mc:AlternateContent xmlns:mc="http://schemas.openxmlformats.org/markup-compatibility/2006">
              <mc:Choice xmlns:v="urn:schemas-microsoft-com:vml" Requires="v">
                <p:oleObj spid="_x0000_s6450" name="Equation" r:id="rId14" imgW="2730240" imgH="406080" progId="Equation.DSMT4">
                  <p:embed/>
                </p:oleObj>
              </mc:Choice>
              <mc:Fallback>
                <p:oleObj name="Equation" r:id="rId14" imgW="2730240" imgH="406080" progId="Equation.DSMT4">
                  <p:embed/>
                  <p:pic>
                    <p:nvPicPr>
                      <p:cNvPr id="0" name="Object 17"/>
                      <p:cNvPicPr>
                        <a:picLocks noChangeAspect="1" noChangeArrowheads="1"/>
                      </p:cNvPicPr>
                      <p:nvPr/>
                    </p:nvPicPr>
                    <p:blipFill>
                      <a:blip r:embed="rId15"/>
                      <a:srcRect/>
                      <a:stretch>
                        <a:fillRect/>
                      </a:stretch>
                    </p:blipFill>
                    <p:spPr bwMode="auto">
                      <a:xfrm>
                        <a:off x="8059738" y="4641850"/>
                        <a:ext cx="3987800" cy="595313"/>
                      </a:xfrm>
                      <a:prstGeom prst="rect">
                        <a:avLst/>
                      </a:prstGeom>
                      <a:noFill/>
                    </p:spPr>
                  </p:pic>
                </p:oleObj>
              </mc:Fallback>
            </mc:AlternateContent>
          </a:graphicData>
        </a:graphic>
      </p:graphicFrame>
      <p:sp>
        <p:nvSpPr>
          <p:cNvPr id="23" name="Прямоугольник 22"/>
          <p:cNvSpPr/>
          <p:nvPr/>
        </p:nvSpPr>
        <p:spPr>
          <a:xfrm>
            <a:off x="125444" y="5337154"/>
            <a:ext cx="11930014" cy="954107"/>
          </a:xfrm>
          <a:prstGeom prst="rect">
            <a:avLst/>
          </a:prstGeom>
        </p:spPr>
        <p:txBody>
          <a:bodyPr wrap="square">
            <a:spAutoFit/>
          </a:bodyPr>
          <a:lstStyle/>
          <a:p>
            <a:pPr algn="ct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beam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diameter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exit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from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accelerating</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tube</a:t>
            </a:r>
            <a:r>
              <a:rPr lang="ru-RU"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is</a:t>
            </a:r>
            <a:r>
              <a:rPr lang="ru-R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d</a:t>
            </a:r>
            <a:r>
              <a:rPr lang="ru-RU" sz="2800" baseline="-25000" dirty="0" smtClean="0">
                <a:latin typeface="Times New Roman" panose="02020603050405020304" pitchFamily="18" charset="0"/>
                <a:cs typeface="Times New Roman" panose="02020603050405020304" pitchFamily="18" charset="0"/>
              </a:rPr>
              <a:t>л</a:t>
            </a:r>
            <a:r>
              <a:rPr lang="ru-RU" sz="2800" dirty="0" smtClean="0">
                <a:latin typeface="Times New Roman" panose="02020603050405020304" pitchFamily="18" charset="0"/>
                <a:cs typeface="Times New Roman" panose="02020603050405020304" pitchFamily="18" charset="0"/>
              </a:rPr>
              <a:t>=9</a:t>
            </a:r>
            <a:r>
              <a:rPr lang="en-US" sz="2800" dirty="0" smtClean="0">
                <a:latin typeface="Times New Roman" panose="02020603050405020304" pitchFamily="18" charset="0"/>
                <a:cs typeface="Times New Roman" panose="02020603050405020304" pitchFamily="18" charset="0"/>
              </a:rPr>
              <a:t>-15</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mm</a:t>
            </a:r>
            <a:r>
              <a:rPr lang="ru-RU"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The divergence of the beam at the exit from the accelerating tube </a:t>
            </a:r>
            <a:r>
              <a:rPr lang="en-US" sz="2800" dirty="0" smtClean="0">
                <a:latin typeface="Times New Roman" panose="02020603050405020304" pitchFamily="18" charset="0"/>
                <a:cs typeface="Times New Roman" panose="02020603050405020304" pitchFamily="18" charset="0"/>
              </a:rPr>
              <a:t>α</a:t>
            </a:r>
            <a:r>
              <a:rPr lang="ru-RU" sz="2800" baseline="-25000" dirty="0" smtClean="0">
                <a:latin typeface="Times New Roman" panose="02020603050405020304" pitchFamily="18" charset="0"/>
                <a:cs typeface="Times New Roman" panose="02020603050405020304" pitchFamily="18" charset="0"/>
              </a:rPr>
              <a:t>0</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7</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10</a:t>
            </a:r>
            <a:r>
              <a:rPr lang="en-US" sz="2800" baseline="30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rad.</a:t>
            </a:r>
            <a:endParaRPr lang="ru-RU" sz="28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 y="0"/>
            <a:ext cx="12160973" cy="523220"/>
          </a:xfrm>
          <a:prstGeom prst="rect">
            <a:avLst/>
          </a:prstGeom>
          <a:solidFill>
            <a:schemeClr val="accent1"/>
          </a:solidFill>
          <a:ln>
            <a:solidFill>
              <a:schemeClr val="accent1"/>
            </a:solidFill>
          </a:ln>
        </p:spPr>
        <p:txBody>
          <a:bodyPr wrap="square">
            <a:spAutoFit/>
          </a:bodyPr>
          <a:lstStyle/>
          <a:p>
            <a:r>
              <a:rPr lang="en-US" sz="2800" dirty="0">
                <a:latin typeface="Times New Roman" panose="02020603050405020304" pitchFamily="18" charset="0"/>
                <a:cs typeface="Times New Roman" panose="02020603050405020304" pitchFamily="18" charset="0"/>
              </a:rPr>
              <a:t>Determination of the beam parameters in the focal lens. </a:t>
            </a:r>
            <a:endParaRPr lang="ru-RU" sz="2800" dirty="0">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a:blip r:embed="rId16"/>
          <a:stretch>
            <a:fillRect/>
          </a:stretch>
        </p:blipFill>
        <p:spPr>
          <a:xfrm>
            <a:off x="349770" y="700594"/>
            <a:ext cx="5181600" cy="2686050"/>
          </a:xfrm>
          <a:prstGeom prst="rect">
            <a:avLst/>
          </a:prstGeom>
        </p:spPr>
      </p:pic>
    </p:spTree>
    <p:extLst>
      <p:ext uri="{BB962C8B-B14F-4D97-AF65-F5344CB8AC3E}">
        <p14:creationId xmlns:p14="http://schemas.microsoft.com/office/powerpoint/2010/main" val="2716564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4214949" y="914400"/>
            <a:ext cx="3387636" cy="3454784"/>
          </a:xfrm>
          <a:prstGeom prst="rect">
            <a:avLst/>
          </a:prstGeom>
          <a:noFill/>
          <a:ln>
            <a:noFill/>
          </a:ln>
        </p:spPr>
      </p:pic>
      <p:sp>
        <p:nvSpPr>
          <p:cNvPr id="6" name="Прямоугольник 5"/>
          <p:cNvSpPr/>
          <p:nvPr/>
        </p:nvSpPr>
        <p:spPr>
          <a:xfrm>
            <a:off x="0" y="73301"/>
            <a:ext cx="12191999" cy="584775"/>
          </a:xfrm>
          <a:prstGeom prst="rect">
            <a:avLst/>
          </a:prstGeom>
          <a:solidFill>
            <a:schemeClr val="accent1"/>
          </a:solidFill>
        </p:spPr>
        <p:txBody>
          <a:bodyPr wrap="square">
            <a:spAutoFit/>
          </a:bodyPr>
          <a:lstStyle/>
          <a:p>
            <a:r>
              <a:rPr lang="ru-RU" sz="3200" dirty="0" err="1">
                <a:latin typeface="Times New Roman" panose="02020603050405020304" pitchFamily="18" charset="0"/>
                <a:ea typeface="Calibri" panose="020F0502020204030204" pitchFamily="34" charset="0"/>
                <a:cs typeface="Times New Roman" panose="02020603050405020304" pitchFamily="18" charset="0"/>
              </a:rPr>
              <a:t>Optical</a:t>
            </a:r>
            <a:r>
              <a:rPr lang="ru-RU" sz="3200" dirty="0">
                <a:latin typeface="Times New Roman" panose="02020603050405020304" pitchFamily="18" charset="0"/>
                <a:ea typeface="Calibri" panose="020F0502020204030204" pitchFamily="34" charset="0"/>
                <a:cs typeface="Times New Roman" panose="02020603050405020304" pitchFamily="18" charset="0"/>
              </a:rPr>
              <a:t> </a:t>
            </a:r>
            <a:r>
              <a:rPr lang="ru-RU" sz="3200" dirty="0" err="1">
                <a:latin typeface="Times New Roman" panose="02020603050405020304" pitchFamily="18" charset="0"/>
                <a:ea typeface="Calibri" panose="020F0502020204030204" pitchFamily="34" charset="0"/>
                <a:cs typeface="Times New Roman" panose="02020603050405020304" pitchFamily="18" charset="0"/>
              </a:rPr>
              <a:t>diagram</a:t>
            </a:r>
            <a:r>
              <a:rPr lang="ru-RU" sz="3200" dirty="0">
                <a:latin typeface="Times New Roman" panose="02020603050405020304" pitchFamily="18" charset="0"/>
                <a:ea typeface="Calibri" panose="020F0502020204030204" pitchFamily="34" charset="0"/>
                <a:cs typeface="Times New Roman" panose="02020603050405020304" pitchFamily="18" charset="0"/>
              </a:rPr>
              <a:t> </a:t>
            </a:r>
            <a:r>
              <a:rPr lang="ru-RU" sz="3200" dirty="0" err="1">
                <a:latin typeface="Times New Roman" panose="02020603050405020304" pitchFamily="18" charset="0"/>
                <a:ea typeface="Calibri" panose="020F0502020204030204" pitchFamily="34" charset="0"/>
                <a:cs typeface="Times New Roman" panose="02020603050405020304" pitchFamily="18" charset="0"/>
              </a:rPr>
              <a:t>of</a:t>
            </a:r>
            <a:r>
              <a:rPr lang="ru-RU" sz="3200" dirty="0">
                <a:latin typeface="Times New Roman" panose="02020603050405020304" pitchFamily="18" charset="0"/>
                <a:ea typeface="Calibri" panose="020F0502020204030204" pitchFamily="34" charset="0"/>
                <a:cs typeface="Times New Roman" panose="02020603050405020304" pitchFamily="18" charset="0"/>
              </a:rPr>
              <a:t> </a:t>
            </a:r>
            <a:r>
              <a:rPr lang="ru-RU" sz="3200" dirty="0" err="1">
                <a:latin typeface="Times New Roman" panose="02020603050405020304" pitchFamily="18" charset="0"/>
                <a:ea typeface="Calibri" panose="020F0502020204030204" pitchFamily="34" charset="0"/>
                <a:cs typeface="Times New Roman" panose="02020603050405020304" pitchFamily="18" charset="0"/>
              </a:rPr>
              <a:t>the</a:t>
            </a:r>
            <a:r>
              <a:rPr lang="ru-RU" sz="3200" dirty="0">
                <a:latin typeface="Times New Roman" panose="02020603050405020304" pitchFamily="18" charset="0"/>
                <a:ea typeface="Calibri" panose="020F0502020204030204" pitchFamily="34" charset="0"/>
                <a:cs typeface="Times New Roman" panose="02020603050405020304" pitchFamily="18" charset="0"/>
              </a:rPr>
              <a:t> </a:t>
            </a:r>
            <a:r>
              <a:rPr lang="ru-RU" sz="3200" dirty="0" err="1">
                <a:latin typeface="Times New Roman" panose="02020603050405020304" pitchFamily="18" charset="0"/>
                <a:ea typeface="Calibri" panose="020F0502020204030204" pitchFamily="34" charset="0"/>
                <a:cs typeface="Times New Roman" panose="02020603050405020304" pitchFamily="18" charset="0"/>
              </a:rPr>
              <a:t>extractions</a:t>
            </a:r>
            <a:r>
              <a:rPr lang="ru-RU" sz="3200" dirty="0">
                <a:latin typeface="Times New Roman" panose="02020603050405020304" pitchFamily="18" charset="0"/>
                <a:ea typeface="Calibri" panose="020F0502020204030204" pitchFamily="34" charset="0"/>
                <a:cs typeface="Times New Roman" panose="02020603050405020304" pitchFamily="18" charset="0"/>
              </a:rPr>
              <a:t> </a:t>
            </a:r>
            <a:r>
              <a:rPr lang="ru-RU" sz="3200" dirty="0" err="1">
                <a:latin typeface="Times New Roman" panose="02020603050405020304" pitchFamily="18" charset="0"/>
                <a:ea typeface="Calibri" panose="020F0502020204030204" pitchFamily="34" charset="0"/>
                <a:cs typeface="Times New Roman" panose="02020603050405020304" pitchFamily="18" charset="0"/>
              </a:rPr>
              <a:t>device</a:t>
            </a:r>
            <a:endParaRPr lang="ru-RU" sz="32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80997" y="5038300"/>
            <a:ext cx="11630004" cy="1477328"/>
          </a:xfrm>
          <a:prstGeom prst="rect">
            <a:avLst/>
          </a:prstGeom>
        </p:spPr>
        <p:txBody>
          <a:bodyPr wrap="square">
            <a:spAutoFit/>
          </a:bodyPr>
          <a:lstStyle/>
          <a:p>
            <a:pPr algn="ctr"/>
            <a:r>
              <a:rPr lang="en-US" dirty="0">
                <a:latin typeface="Times New Roman" panose="02020603050405020304" pitchFamily="18" charset="0"/>
                <a:ea typeface="Calibri" panose="020F0502020204030204" pitchFamily="34" charset="0"/>
                <a:cs typeface="Times New Roman" panose="02020603050405020304" pitchFamily="18" charset="0"/>
              </a:rPr>
              <a:t>L1 - focusing lens at the exit from the accelerating tube; L2 - focusing lens, which focuses the electron beam into the diaphragm D1, with a focal length of 180 mm; C1, C2, C3, - correction coils; D1 - diaphragm of the first stage with a hole diameter of </a:t>
            </a:r>
            <a:r>
              <a:rPr lang="en-US" dirty="0" smtClean="0">
                <a:latin typeface="Times New Roman" panose="02020603050405020304" pitchFamily="18" charset="0"/>
                <a:ea typeface="Calibri" panose="020F0502020204030204" pitchFamily="34" charset="0"/>
                <a:cs typeface="Times New Roman" panose="02020603050405020304" pitchFamily="18" charset="0"/>
              </a:rPr>
              <a:t>2 </a:t>
            </a:r>
            <a:r>
              <a:rPr lang="en-US" dirty="0">
                <a:latin typeface="Times New Roman" panose="02020603050405020304" pitchFamily="18" charset="0"/>
                <a:ea typeface="Calibri" panose="020F0502020204030204" pitchFamily="34" charset="0"/>
                <a:cs typeface="Times New Roman" panose="02020603050405020304" pitchFamily="18" charset="0"/>
              </a:rPr>
              <a:t>mm, D2 - diaphragm of the second stage with a hole diameter of </a:t>
            </a:r>
            <a:r>
              <a:rPr lang="ru-RU" dirty="0" smtClean="0">
                <a:latin typeface="Times New Roman" panose="02020603050405020304" pitchFamily="18" charset="0"/>
                <a:ea typeface="Calibri" panose="020F0502020204030204" pitchFamily="34" charset="0"/>
                <a:cs typeface="Times New Roman" panose="02020603050405020304" pitchFamily="18" charset="0"/>
              </a:rPr>
              <a:t>2,5</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mm; D3 - diaphragm of the third stage with a hole diameter of </a:t>
            </a:r>
            <a:r>
              <a:rPr lang="ru-RU" dirty="0" smtClean="0">
                <a:latin typeface="Times New Roman" panose="02020603050405020304" pitchFamily="18" charset="0"/>
                <a:ea typeface="Calibri" panose="020F0502020204030204" pitchFamily="34" charset="0"/>
                <a:cs typeface="Times New Roman" panose="02020603050405020304" pitchFamily="18" charset="0"/>
              </a:rPr>
              <a:t>3,5</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mm; D4 - fourth stage diaphragm with a hole diameter of </a:t>
            </a:r>
            <a:r>
              <a:rPr lang="en-US" dirty="0" smtClean="0">
                <a:latin typeface="Times New Roman" panose="02020603050405020304" pitchFamily="18" charset="0"/>
                <a:ea typeface="Calibri" panose="020F0502020204030204" pitchFamily="34" charset="0"/>
                <a:cs typeface="Times New Roman" panose="02020603050405020304" pitchFamily="18" charset="0"/>
              </a:rPr>
              <a:t>4 </a:t>
            </a:r>
            <a:r>
              <a:rPr lang="en-US" dirty="0">
                <a:latin typeface="Times New Roman" panose="02020603050405020304" pitchFamily="18" charset="0"/>
                <a:ea typeface="Calibri" panose="020F0502020204030204" pitchFamily="34" charset="0"/>
                <a:cs typeface="Times New Roman" panose="02020603050405020304" pitchFamily="18" charset="0"/>
              </a:rPr>
              <a:t>mm; D5 - a diaphragm in the form of a pipe with a hole diameter of 10 mm and a length; D6 - 6th stage diaphragm with a hole diameter of  7mm . </a:t>
            </a:r>
            <a:endParaRPr lang="ru-RU" dirty="0"/>
          </a:p>
        </p:txBody>
      </p:sp>
    </p:spTree>
    <p:extLst>
      <p:ext uri="{BB962C8B-B14F-4D97-AF65-F5344CB8AC3E}">
        <p14:creationId xmlns:p14="http://schemas.microsoft.com/office/powerpoint/2010/main" val="3633951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 y="0"/>
            <a:ext cx="12191999" cy="584775"/>
          </a:xfrm>
          <a:prstGeom prst="rect">
            <a:avLst/>
          </a:prstGeom>
          <a:solidFill>
            <a:schemeClr val="accent1"/>
          </a:solidFill>
        </p:spPr>
        <p:txBody>
          <a:bodyPr wrap="square">
            <a:spAutoFit/>
          </a:bodyPr>
          <a:lstStyle/>
          <a:p>
            <a:r>
              <a:rPr lang="en-US" sz="3200" dirty="0" smtClean="0">
                <a:latin typeface="Times New Roman" panose="02020603050405020304" pitchFamily="18" charset="0"/>
                <a:ea typeface="Calibri" panose="020F0502020204030204" pitchFamily="34" charset="0"/>
                <a:cs typeface="Times New Roman" panose="02020603050405020304" pitchFamily="18" charset="0"/>
              </a:rPr>
              <a:t>The extraction device of focused electron beam into the atmosphere.</a:t>
            </a:r>
            <a:endParaRPr lang="ru-RU" sz="32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5495109" y="775412"/>
            <a:ext cx="6096000" cy="5493812"/>
          </a:xfrm>
          <a:prstGeom prst="rect">
            <a:avLst/>
          </a:prstGeom>
        </p:spPr>
        <p:txBody>
          <a:bodyPr>
            <a:spAutoFit/>
          </a:bodyPr>
          <a:lstStyle/>
          <a:p>
            <a:pPr indent="180340" algn="ctr">
              <a:lnSpc>
                <a:spcPct val="150000"/>
              </a:lnSpc>
              <a:spcBef>
                <a:spcPts val="300"/>
              </a:spcBef>
              <a:spcAft>
                <a:spcPts val="1200"/>
              </a:spcAft>
            </a:pPr>
            <a:r>
              <a:rPr lang="en-US" dirty="0">
                <a:latin typeface="Times New Roman" panose="02020603050405020304" pitchFamily="18" charset="0"/>
                <a:ea typeface="Calibri" panose="020F0502020204030204" pitchFamily="34" charset="0"/>
                <a:cs typeface="Times New Roman" panose="02020603050405020304" pitchFamily="18" charset="0"/>
              </a:rPr>
              <a:t>1 - Upper lens L1; 2 - upper correctors C1; 3 - water-cooled diaphragm with a hole diameter of 7mm D6; 4- Gate valve; 5- average correctors C2; 6 - water-cooled diaphragm with a hole diameter of 10mm D5; 7 - Lower lens L2; 8- lower correctors C3; 9- diaphragm with a hole  </a:t>
            </a:r>
            <a:r>
              <a:rPr lang="en-US" dirty="0" smtClean="0">
                <a:latin typeface="Times New Roman" panose="02020603050405020304" pitchFamily="18" charset="0"/>
                <a:ea typeface="Calibri" panose="020F0502020204030204" pitchFamily="34" charset="0"/>
                <a:cs typeface="Times New Roman" panose="02020603050405020304" pitchFamily="18" charset="0"/>
              </a:rPr>
              <a:t>diameter </a:t>
            </a:r>
            <a:r>
              <a:rPr lang="en-US" dirty="0">
                <a:latin typeface="Times New Roman" panose="02020603050405020304" pitchFamily="18" charset="0"/>
                <a:ea typeface="Calibri" panose="020F0502020204030204" pitchFamily="34" charset="0"/>
                <a:cs typeface="Times New Roman" panose="02020603050405020304" pitchFamily="18" charset="0"/>
              </a:rPr>
              <a:t>of 4 mm D4; 10- diaphragm with a hole diameter of 3.5 mm D3: 11- diaphragm with a hole diameter of 2.5 mm D2; 12 - diaphragm with a hole 2 mm in diameter; 13 - the first stage of pumping (pump AVZ-90); 14 - the second stage of pumping (pump AVZ-90); 15 - the third stage of </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pumping(pump RUTS</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ZJ-150+AVZ-20)</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16 - fourth stage (</a:t>
            </a:r>
            <a:r>
              <a:rPr lang="en-US" dirty="0" err="1">
                <a:latin typeface="Times New Roman" panose="02020603050405020304" pitchFamily="18" charset="0"/>
                <a:ea typeface="Calibri" panose="020F0502020204030204" pitchFamily="34" charset="0"/>
                <a:cs typeface="Times New Roman" panose="02020603050405020304" pitchFamily="18" charset="0"/>
              </a:rPr>
              <a:t>turbomolecular</a:t>
            </a:r>
            <a:r>
              <a:rPr lang="en-US" dirty="0">
                <a:latin typeface="Times New Roman" panose="02020603050405020304" pitchFamily="18" charset="0"/>
                <a:ea typeface="Calibri" panose="020F0502020204030204" pitchFamily="34" charset="0"/>
                <a:cs typeface="Times New Roman" panose="02020603050405020304" pitchFamily="18" charset="0"/>
              </a:rPr>
              <a:t> pump NVT-450); 17 - fifth stage (</a:t>
            </a:r>
            <a:r>
              <a:rPr lang="en-US" dirty="0" err="1">
                <a:latin typeface="Times New Roman" panose="02020603050405020304" pitchFamily="18" charset="0"/>
                <a:ea typeface="Calibri" panose="020F0502020204030204" pitchFamily="34" charset="0"/>
                <a:cs typeface="Times New Roman" panose="02020603050405020304" pitchFamily="18" charset="0"/>
              </a:rPr>
              <a:t>turbomolecular</a:t>
            </a:r>
            <a:r>
              <a:rPr lang="en-US" dirty="0">
                <a:latin typeface="Times New Roman" panose="02020603050405020304" pitchFamily="18" charset="0"/>
                <a:ea typeface="Calibri" panose="020F0502020204030204" pitchFamily="34" charset="0"/>
                <a:cs typeface="Times New Roman" panose="02020603050405020304" pitchFamily="18" charset="0"/>
              </a:rPr>
              <a:t> pump NVT-450); 18 - sixth stage (two pumps NMD-0.4).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Объект 12"/>
          <p:cNvGraphicFramePr>
            <a:graphicFrameLocks noChangeAspect="1"/>
          </p:cNvGraphicFramePr>
          <p:nvPr>
            <p:extLst>
              <p:ext uri="{D42A27DB-BD31-4B8C-83A1-F6EECF244321}">
                <p14:modId xmlns:p14="http://schemas.microsoft.com/office/powerpoint/2010/main" val="2310513359"/>
              </p:ext>
            </p:extLst>
          </p:nvPr>
        </p:nvGraphicFramePr>
        <p:xfrm>
          <a:off x="100246" y="603893"/>
          <a:ext cx="5394863" cy="6207911"/>
        </p:xfrm>
        <a:graphic>
          <a:graphicData uri="http://schemas.openxmlformats.org/presentationml/2006/ole">
            <mc:AlternateContent xmlns:mc="http://schemas.openxmlformats.org/markup-compatibility/2006">
              <mc:Choice xmlns:v="urn:schemas-microsoft-com:vml" Requires="v">
                <p:oleObj spid="_x0000_s7217" name="AutoCAD Drawing" r:id="rId4" imgW="6124680" imgH="7048440" progId="AutoCAD.Drawing.20">
                  <p:embed/>
                </p:oleObj>
              </mc:Choice>
              <mc:Fallback>
                <p:oleObj name="AutoCAD Drawing" r:id="rId4" imgW="6124680" imgH="7048440" progId="AutoCAD.Drawing.20">
                  <p:embed/>
                  <p:pic>
                    <p:nvPicPr>
                      <p:cNvPr id="0" name=""/>
                      <p:cNvPicPr/>
                      <p:nvPr/>
                    </p:nvPicPr>
                    <p:blipFill>
                      <a:blip r:embed="rId5"/>
                      <a:stretch>
                        <a:fillRect/>
                      </a:stretch>
                    </p:blipFill>
                    <p:spPr>
                      <a:xfrm>
                        <a:off x="100246" y="603893"/>
                        <a:ext cx="5394863" cy="6207911"/>
                      </a:xfrm>
                      <a:prstGeom prst="rect">
                        <a:avLst/>
                      </a:prstGeom>
                    </p:spPr>
                  </p:pic>
                </p:oleObj>
              </mc:Fallback>
            </mc:AlternateContent>
          </a:graphicData>
        </a:graphic>
      </p:graphicFrame>
    </p:spTree>
    <p:extLst>
      <p:ext uri="{BB962C8B-B14F-4D97-AF65-F5344CB8AC3E}">
        <p14:creationId xmlns:p14="http://schemas.microsoft.com/office/powerpoint/2010/main" val="4098359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27017"/>
          </a:xfrm>
          <a:solidFill>
            <a:schemeClr val="accent5"/>
          </a:solidFill>
        </p:spPr>
        <p:txBody>
          <a:bodyPr>
            <a:normAutofit fontScale="90000"/>
          </a:bodyPr>
          <a:lstStyle/>
          <a:p>
            <a:r>
              <a:rPr lang="en-US" sz="3600" dirty="0">
                <a:latin typeface="Times New Roman" panose="02020603050405020304" pitchFamily="18" charset="0"/>
                <a:ea typeface="Calibri" panose="020F0502020204030204" pitchFamily="34" charset="0"/>
                <a:cs typeface="Times New Roman" panose="02020603050405020304" pitchFamily="18" charset="0"/>
              </a:rPr>
              <a:t>The extraction device of focused electron beam into the atmosphere</a:t>
            </a: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a:stretch>
            <a:fillRect/>
          </a:stretch>
        </p:blipFill>
        <p:spPr>
          <a:xfrm>
            <a:off x="2592645" y="760004"/>
            <a:ext cx="3790738" cy="5056611"/>
          </a:xfrm>
          <a:prstGeom prst="rect">
            <a:avLst/>
          </a:prstGeom>
        </p:spPr>
      </p:pic>
      <p:pic>
        <p:nvPicPr>
          <p:cNvPr id="5" name="Рисунок 4"/>
          <p:cNvPicPr>
            <a:picLocks noChangeAspect="1"/>
          </p:cNvPicPr>
          <p:nvPr/>
        </p:nvPicPr>
        <p:blipFill>
          <a:blip r:embed="rId4"/>
          <a:stretch>
            <a:fillRect/>
          </a:stretch>
        </p:blipFill>
        <p:spPr>
          <a:xfrm>
            <a:off x="6906610" y="807817"/>
            <a:ext cx="4795039" cy="2219925"/>
          </a:xfrm>
          <a:prstGeom prst="rect">
            <a:avLst/>
          </a:prstGeom>
        </p:spPr>
      </p:pic>
      <p:pic>
        <p:nvPicPr>
          <p:cNvPr id="6" name="Рисунок 5"/>
          <p:cNvPicPr>
            <a:picLocks noChangeAspect="1"/>
          </p:cNvPicPr>
          <p:nvPr/>
        </p:nvPicPr>
        <p:blipFill>
          <a:blip r:embed="rId5"/>
          <a:stretch>
            <a:fillRect/>
          </a:stretch>
        </p:blipFill>
        <p:spPr>
          <a:xfrm>
            <a:off x="7846422" y="3119638"/>
            <a:ext cx="2875783" cy="2696977"/>
          </a:xfrm>
          <a:prstGeom prst="rect">
            <a:avLst/>
          </a:prstGeom>
        </p:spPr>
      </p:pic>
      <p:sp>
        <p:nvSpPr>
          <p:cNvPr id="7" name="Прямоугольник 6"/>
          <p:cNvSpPr/>
          <p:nvPr/>
        </p:nvSpPr>
        <p:spPr>
          <a:xfrm>
            <a:off x="35548" y="5908511"/>
            <a:ext cx="12035247" cy="954107"/>
          </a:xfrm>
          <a:prstGeom prst="rect">
            <a:avLst/>
          </a:prstGeom>
        </p:spPr>
        <p:txBody>
          <a:bodyPr wrap="square">
            <a:spAutoFit/>
          </a:bodyPr>
          <a:lstStyle/>
          <a:p>
            <a:pPr algn="ctr"/>
            <a:r>
              <a:rPr lang="en-US" sz="2800" b="1" dirty="0">
                <a:solidFill>
                  <a:srgbClr val="000000"/>
                </a:solidFill>
                <a:latin typeface="Times New Roman" panose="02020603050405020304" pitchFamily="18" charset="0"/>
                <a:cs typeface="Times New Roman" panose="02020603050405020304" pitchFamily="18" charset="0"/>
              </a:rPr>
              <a:t>Accelerator parameters: Energy </a:t>
            </a:r>
            <a:r>
              <a:rPr lang="en-US" sz="2800" b="1" dirty="0" smtClean="0">
                <a:solidFill>
                  <a:srgbClr val="000000"/>
                </a:solidFill>
                <a:latin typeface="Times New Roman" panose="02020603050405020304" pitchFamily="18" charset="0"/>
                <a:cs typeface="Times New Roman" panose="02020603050405020304" pitchFamily="18" charset="0"/>
              </a:rPr>
              <a:t>1.4 </a:t>
            </a:r>
            <a:r>
              <a:rPr lang="en-US" sz="2800" b="1" dirty="0">
                <a:solidFill>
                  <a:srgbClr val="000000"/>
                </a:solidFill>
                <a:latin typeface="Times New Roman" panose="02020603050405020304" pitchFamily="18" charset="0"/>
                <a:cs typeface="Times New Roman" panose="02020603050405020304" pitchFamily="18" charset="0"/>
              </a:rPr>
              <a:t>MeV, Beam current 5</a:t>
            </a:r>
            <a:r>
              <a:rPr lang="en-US" sz="2800" b="1" dirty="0" smtClean="0">
                <a:solidFill>
                  <a:srgbClr val="000000"/>
                </a:solidFill>
                <a:latin typeface="Times New Roman" panose="02020603050405020304" pitchFamily="18" charset="0"/>
                <a:cs typeface="Times New Roman" panose="02020603050405020304" pitchFamily="18" charset="0"/>
              </a:rPr>
              <a:t>0 </a:t>
            </a:r>
            <a:r>
              <a:rPr lang="en-US" sz="2800" b="1" dirty="0">
                <a:solidFill>
                  <a:srgbClr val="000000"/>
                </a:solidFill>
                <a:latin typeface="Times New Roman" panose="02020603050405020304" pitchFamily="18" charset="0"/>
                <a:cs typeface="Times New Roman" panose="02020603050405020304" pitchFamily="18" charset="0"/>
              </a:rPr>
              <a:t>mA, Beam power 7</a:t>
            </a:r>
            <a:r>
              <a:rPr lang="en-US" sz="2800" b="1" dirty="0" smtClean="0">
                <a:solidFill>
                  <a:srgbClr val="000000"/>
                </a:solidFill>
                <a:latin typeface="Times New Roman" panose="02020603050405020304" pitchFamily="18" charset="0"/>
                <a:cs typeface="Times New Roman" panose="02020603050405020304" pitchFamily="18" charset="0"/>
              </a:rPr>
              <a:t>0 </a:t>
            </a:r>
            <a:r>
              <a:rPr lang="en-US" sz="2800" b="1" dirty="0">
                <a:solidFill>
                  <a:srgbClr val="000000"/>
                </a:solidFill>
                <a:latin typeface="Times New Roman" panose="02020603050405020304" pitchFamily="18" charset="0"/>
                <a:cs typeface="Times New Roman" panose="02020603050405020304" pitchFamily="18" charset="0"/>
              </a:rPr>
              <a:t>kW. The beam diameter at the exit from the extraction device is </a:t>
            </a:r>
            <a:r>
              <a:rPr lang="en-US" sz="2800" b="1" dirty="0" smtClean="0">
                <a:solidFill>
                  <a:srgbClr val="000000"/>
                </a:solidFill>
                <a:latin typeface="Times New Roman" panose="02020603050405020304" pitchFamily="18" charset="0"/>
                <a:cs typeface="Times New Roman" panose="02020603050405020304" pitchFamily="18" charset="0"/>
              </a:rPr>
              <a:t>2,5 </a:t>
            </a:r>
            <a:r>
              <a:rPr lang="en-US" sz="2800" b="1" dirty="0">
                <a:solidFill>
                  <a:srgbClr val="000000"/>
                </a:solidFill>
                <a:latin typeface="Times New Roman" panose="02020603050405020304" pitchFamily="18" charset="0"/>
                <a:cs typeface="Times New Roman" panose="02020603050405020304" pitchFamily="18" charset="0"/>
              </a:rPr>
              <a:t>mm.</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169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28800" y="1497874"/>
            <a:ext cx="8046720" cy="1015663"/>
          </a:xfrm>
          <a:prstGeom prst="rect">
            <a:avLst/>
          </a:prstGeom>
        </p:spPr>
        <p:txBody>
          <a:bodyPr wrap="square">
            <a:spAutoFit/>
          </a:bodyPr>
          <a:lstStyle/>
          <a:p>
            <a:pPr algn="ctr"/>
            <a:r>
              <a:rPr lang="en-US" sz="6000" dirty="0" smtClean="0">
                <a:latin typeface="Times New Roman" panose="02020603050405020304" pitchFamily="18" charset="0"/>
                <a:cs typeface="Times New Roman" panose="02020603050405020304" pitchFamily="18" charset="0"/>
              </a:rPr>
              <a:t>Thank you </a:t>
            </a:r>
            <a:r>
              <a:rPr lang="en-US" sz="6000" dirty="0">
                <a:latin typeface="Times New Roman" panose="02020603050405020304" pitchFamily="18" charset="0"/>
                <a:cs typeface="Times New Roman" panose="02020603050405020304" pitchFamily="18" charset="0"/>
              </a:rPr>
              <a:t>for attention</a:t>
            </a:r>
            <a:endParaRPr lang="en-US" sz="6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5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7416"/>
            <a:ext cx="12192000" cy="757646"/>
          </a:xfrm>
          <a:solidFill>
            <a:schemeClr val="accent1"/>
          </a:solidFill>
          <a:ln>
            <a:solidFill>
              <a:schemeClr val="accent1"/>
            </a:solidFill>
          </a:ln>
        </p:spPr>
        <p:txBody>
          <a:bodyPr>
            <a:normAutofit/>
          </a:bodyPr>
          <a:lstStyle/>
          <a:p>
            <a:pPr algn="l"/>
            <a:r>
              <a:rPr lang="en-US" sz="4000" b="1" dirty="0" smtClean="0">
                <a:effectLst/>
                <a:latin typeface="Times New Roman" panose="02020603050405020304" pitchFamily="18" charset="0"/>
                <a:cs typeface="Times New Roman" panose="02020603050405020304" pitchFamily="18" charset="0"/>
              </a:rPr>
              <a:t>Large aperture accelerating tube design </a:t>
            </a:r>
            <a:endParaRPr lang="ru-RU" sz="4000" b="1" dirty="0">
              <a:latin typeface="Times New Roman" panose="02020603050405020304" pitchFamily="18" charset="0"/>
              <a:cs typeface="Times New Roman" panose="02020603050405020304" pitchFamily="18" charset="0"/>
            </a:endParaRPr>
          </a:p>
        </p:txBody>
      </p:sp>
      <p:pic>
        <p:nvPicPr>
          <p:cNvPr id="1026" name="Рисунок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 y="840786"/>
            <a:ext cx="7541623" cy="591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7576456" y="1104538"/>
            <a:ext cx="4615543" cy="1631216"/>
          </a:xfrm>
          <a:prstGeom prst="rect">
            <a:avLst/>
          </a:prstGeom>
        </p:spPr>
        <p:txBody>
          <a:bodyPr wrap="square">
            <a:spAutoFit/>
          </a:bodyPr>
          <a:lstStyle/>
          <a:p>
            <a:r>
              <a:rPr lang="en-US" sz="2000" b="0" i="0" dirty="0" smtClean="0">
                <a:solidFill>
                  <a:srgbClr val="000000"/>
                </a:solidFill>
                <a:effectLst/>
                <a:latin typeface="Times New Roman" panose="02020603050405020304" pitchFamily="18" charset="0"/>
                <a:cs typeface="Times New Roman" panose="02020603050405020304" pitchFamily="18" charset="0"/>
              </a:rPr>
              <a:t>Cathode part of the accelerating tube </a:t>
            </a:r>
          </a:p>
          <a:p>
            <a:r>
              <a:rPr lang="en-US" sz="2000" b="0" i="0" dirty="0" smtClean="0">
                <a:solidFill>
                  <a:srgbClr val="000000"/>
                </a:solidFill>
                <a:effectLst/>
                <a:latin typeface="Times New Roman" panose="02020603050405020304" pitchFamily="18" charset="0"/>
                <a:cs typeface="Times New Roman" panose="02020603050405020304" pitchFamily="18" charset="0"/>
              </a:rPr>
              <a:t>1 - cathode; 2 - cathode heater; 3 - heat shields; 4 - cathode electrode; 5 - accelerating tube electrodes; 6 - shielding rings; 7 - ceramic insulator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414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053737"/>
          </a:xfrm>
          <a:solidFill>
            <a:schemeClr val="accent1"/>
          </a:solidFill>
        </p:spPr>
        <p:txBody>
          <a:bodyPr>
            <a:normAutofit fontScale="90000"/>
          </a:bodyPr>
          <a:lstStyle/>
          <a:p>
            <a:r>
              <a:rPr lang="en-US" sz="4000" b="1" dirty="0" smtClean="0">
                <a:latin typeface="Times New Roman" panose="02020603050405020304" pitchFamily="18" charset="0"/>
                <a:cs typeface="Times New Roman" panose="02020603050405020304" pitchFamily="18" charset="0"/>
              </a:rPr>
              <a:t>Factors affecting the beam size and its angular divergence at the exit from the accelerating tube. </a:t>
            </a:r>
            <a:endParaRPr lang="ru-RU" sz="40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1053737"/>
            <a:ext cx="12192000" cy="3416320"/>
          </a:xfrm>
          <a:prstGeom prst="rect">
            <a:avLst/>
          </a:prstGeom>
        </p:spPr>
        <p:txBody>
          <a:bodyPr wrap="square">
            <a:spAutoFit/>
          </a:bodyPr>
          <a:lstStyle/>
          <a:p>
            <a:pPr marL="457200" indent="-457200">
              <a:buAutoNum type="arabicPeriod"/>
            </a:pPr>
            <a:r>
              <a:rPr lang="en-US" sz="2400" b="0" i="0" dirty="0" smtClean="0">
                <a:solidFill>
                  <a:srgbClr val="000000"/>
                </a:solidFill>
                <a:effectLst/>
                <a:latin typeface="Times New Roman" panose="02020603050405020304" pitchFamily="18" charset="0"/>
                <a:cs typeface="Times New Roman" panose="02020603050405020304" pitchFamily="18" charset="0"/>
              </a:rPr>
              <a:t>Longitudinal electric field: carries out the main focusing of the beam; </a:t>
            </a:r>
          </a:p>
          <a:p>
            <a:pPr marL="457200" indent="-457200">
              <a:buAutoNum type="arabicPeriod"/>
            </a:pPr>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Influence of the magnetic field of heating </a:t>
            </a:r>
            <a:r>
              <a:rPr lang="en-US" sz="2400" dirty="0" smtClean="0">
                <a:solidFill>
                  <a:srgbClr val="000000"/>
                </a:solidFill>
                <a:latin typeface="Times New Roman" panose="02020603050405020304" pitchFamily="18" charset="0"/>
                <a:cs typeface="Times New Roman" panose="02020603050405020304" pitchFamily="18" charset="0"/>
              </a:rPr>
              <a:t>coil</a:t>
            </a:r>
            <a:r>
              <a:rPr lang="ru-RU" sz="2400" dirty="0" smtClean="0">
                <a:solidFill>
                  <a:srgbClr val="FF0000"/>
                </a:solidFill>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a:t>
            </a:r>
            <a:r>
              <a:rPr lang="en-US" sz="2400" b="0" i="0" dirty="0" smtClean="0">
                <a:effectLst/>
                <a:latin typeface="Times New Roman" panose="02020603050405020304" pitchFamily="18" charset="0"/>
                <a:cs typeface="Times New Roman" panose="02020603050405020304" pitchFamily="18" charset="0"/>
              </a:rPr>
              <a:t> the beam acquires an azimuthal momentum Pφ0</a:t>
            </a:r>
            <a:r>
              <a:rPr lang="ru-RU" sz="2400" b="0" i="0" dirty="0" smtClean="0">
                <a:effectLst/>
                <a:latin typeface="Times New Roman" panose="02020603050405020304" pitchFamily="18" charset="0"/>
                <a:cs typeface="Times New Roman" panose="02020603050405020304" pitchFamily="18" charset="0"/>
              </a:rPr>
              <a:t>)</a:t>
            </a:r>
            <a:r>
              <a:rPr lang="en-US" sz="2400" b="0" i="0" dirty="0" smtClean="0">
                <a:effectLst/>
                <a:latin typeface="Times New Roman" panose="02020603050405020304" pitchFamily="18" charset="0"/>
                <a:cs typeface="Times New Roman" panose="02020603050405020304" pitchFamily="18" charset="0"/>
              </a:rPr>
              <a:t>; </a:t>
            </a:r>
          </a:p>
          <a:p>
            <a:pPr marL="457200" indent="-457200">
              <a:buAutoNum type="arabicPeriod"/>
            </a:pPr>
            <a:r>
              <a:rPr lang="en-US" sz="2400" b="0" i="0" dirty="0" smtClean="0">
                <a:effectLst/>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space</a:t>
            </a:r>
            <a:r>
              <a:rPr lang="en-US" sz="2400" b="0" i="0" dirty="0" smtClean="0">
                <a:effectLst/>
                <a:latin typeface="Times New Roman" panose="02020603050405020304" pitchFamily="18" charset="0"/>
                <a:cs typeface="Times New Roman" panose="02020603050405020304" pitchFamily="18" charset="0"/>
              </a:rPr>
              <a:t> charge of the beam; </a:t>
            </a:r>
          </a:p>
          <a:p>
            <a:pPr marL="457200" indent="-457200">
              <a:buAutoNum type="arabicPeriod"/>
            </a:pPr>
            <a:r>
              <a:rPr lang="en-US" sz="2400" b="0" i="0" dirty="0" smtClean="0">
                <a:solidFill>
                  <a:srgbClr val="000000"/>
                </a:solidFill>
                <a:effectLst/>
                <a:latin typeface="Times New Roman" panose="02020603050405020304" pitchFamily="18" charset="0"/>
                <a:cs typeface="Times New Roman" panose="02020603050405020304" pitchFamily="18" charset="0"/>
              </a:rPr>
              <a:t>The ripples of the accelerating voltage; </a:t>
            </a:r>
          </a:p>
          <a:p>
            <a:pPr marL="457200" indent="-457200">
              <a:buAutoNum type="arabicPeriod"/>
            </a:pPr>
            <a:r>
              <a:rPr lang="en-US" sz="2400" b="0" i="0" dirty="0" smtClean="0">
                <a:solidFill>
                  <a:srgbClr val="000000"/>
                </a:solidFill>
                <a:effectLst/>
                <a:latin typeface="Times New Roman" panose="02020603050405020304" pitchFamily="18" charset="0"/>
                <a:cs typeface="Times New Roman" panose="02020603050405020304" pitchFamily="18" charset="0"/>
              </a:rPr>
              <a:t>Aberrations of electromagnetic lenses. They also affect the optimal hole size in the outlet diaphragms; </a:t>
            </a:r>
          </a:p>
          <a:p>
            <a:pPr marL="457200" indent="-457200">
              <a:buAutoNum type="arabicPeriod"/>
            </a:pPr>
            <a:r>
              <a:rPr lang="en-US" sz="2400" b="0" i="0" dirty="0" smtClean="0">
                <a:solidFill>
                  <a:srgbClr val="000000"/>
                </a:solidFill>
                <a:effectLst/>
                <a:latin typeface="Times New Roman" panose="02020603050405020304" pitchFamily="18" charset="0"/>
                <a:cs typeface="Times New Roman" panose="02020603050405020304" pitchFamily="18" charset="0"/>
              </a:rPr>
              <a:t> Transverse component of the magnetic field of the primary and secondary windings, which leads to oscillations of the beam, and leads to the need to increase the holes in the diaphragms.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939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1" cy="1323439"/>
          </a:xfrm>
          <a:prstGeom prst="rect">
            <a:avLst/>
          </a:prstGeom>
          <a:solidFill>
            <a:schemeClr val="accent1"/>
          </a:solidFill>
        </p:spPr>
        <p:txBody>
          <a:bodyPr wrap="square">
            <a:spAutoFit/>
          </a:bodyPr>
          <a:lstStyle/>
          <a:p>
            <a:r>
              <a:rPr lang="ru-RU" sz="4000" b="1" dirty="0" err="1" smtClean="0">
                <a:latin typeface="Times New Roman" panose="02020603050405020304" pitchFamily="18" charset="0"/>
                <a:cs typeface="Times New Roman" panose="02020603050405020304" pitchFamily="18" charset="0"/>
              </a:rPr>
              <a:t>Distribution</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of</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potential</a:t>
            </a:r>
            <a:r>
              <a:rPr lang="ru-RU" sz="4000" b="1" dirty="0" smtClean="0">
                <a:latin typeface="Times New Roman" panose="02020603050405020304" pitchFamily="18" charset="0"/>
                <a:cs typeface="Times New Roman" panose="02020603050405020304" pitchFamily="18" charset="0"/>
              </a:rPr>
              <a:t> (a) </a:t>
            </a:r>
            <a:r>
              <a:rPr lang="ru-RU" sz="4000" b="1" dirty="0" err="1" smtClean="0">
                <a:latin typeface="Times New Roman" panose="02020603050405020304" pitchFamily="18" charset="0"/>
                <a:cs typeface="Times New Roman" panose="02020603050405020304" pitchFamily="18" charset="0"/>
              </a:rPr>
              <a:t>and</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electric</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field</a:t>
            </a:r>
            <a:r>
              <a:rPr lang="ru-RU" sz="4000" b="1" dirty="0" smtClean="0">
                <a:latin typeface="Times New Roman" panose="02020603050405020304" pitchFamily="18" charset="0"/>
                <a:cs typeface="Times New Roman" panose="02020603050405020304" pitchFamily="18" charset="0"/>
              </a:rPr>
              <a:t> (b) </a:t>
            </a:r>
            <a:r>
              <a:rPr lang="ru-RU" sz="4000" b="1" dirty="0" err="1" smtClean="0">
                <a:latin typeface="Times New Roman" panose="02020603050405020304" pitchFamily="18" charset="0"/>
                <a:cs typeface="Times New Roman" panose="02020603050405020304" pitchFamily="18" charset="0"/>
              </a:rPr>
              <a:t>along</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the</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axis</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of</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the</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accelerating</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tube</a:t>
            </a:r>
            <a:r>
              <a:rPr lang="ru-RU" sz="4000" b="1" dirty="0" smtClean="0">
                <a:latin typeface="Times New Roman" panose="02020603050405020304" pitchFamily="18" charset="0"/>
                <a:cs typeface="Times New Roman" panose="02020603050405020304" pitchFamily="18" charset="0"/>
              </a:rPr>
              <a:t> </a:t>
            </a:r>
            <a:endParaRPr lang="ru-RU" sz="40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661980" y="5026743"/>
            <a:ext cx="511679"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(a) </a:t>
            </a:r>
            <a:endParaRPr lang="ru-RU" dirty="0"/>
          </a:p>
        </p:txBody>
      </p:sp>
      <p:sp>
        <p:nvSpPr>
          <p:cNvPr id="6" name="Прямоугольник 5"/>
          <p:cNvSpPr/>
          <p:nvPr/>
        </p:nvSpPr>
        <p:spPr>
          <a:xfrm>
            <a:off x="8751570" y="4422723"/>
            <a:ext cx="524503"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(b) </a:t>
            </a:r>
            <a:endParaRPr lang="ru-RU" dirty="0"/>
          </a:p>
        </p:txBody>
      </p:sp>
      <p:sp>
        <p:nvSpPr>
          <p:cNvPr id="2" name="Прямоугольник 1"/>
          <p:cNvSpPr/>
          <p:nvPr/>
        </p:nvSpPr>
        <p:spPr>
          <a:xfrm>
            <a:off x="757646" y="5526260"/>
            <a:ext cx="1091184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The potential and electrical field distributions near cathode prevent the exchange ion-electron processing and improve the accelerating tube operation stability. </a:t>
            </a:r>
            <a:endParaRPr lang="ru-RU" sz="22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299072" y="1731208"/>
            <a:ext cx="5467350" cy="3095625"/>
          </a:xfrm>
          <a:prstGeom prst="rect">
            <a:avLst/>
          </a:prstGeom>
        </p:spPr>
      </p:pic>
      <p:pic>
        <p:nvPicPr>
          <p:cNvPr id="9" name="Рисунок 8"/>
          <p:cNvPicPr>
            <a:picLocks noChangeAspect="1"/>
          </p:cNvPicPr>
          <p:nvPr/>
        </p:nvPicPr>
        <p:blipFill>
          <a:blip r:embed="rId4"/>
          <a:stretch>
            <a:fillRect/>
          </a:stretch>
        </p:blipFill>
        <p:spPr>
          <a:xfrm>
            <a:off x="5875333" y="1853540"/>
            <a:ext cx="6276975" cy="2438400"/>
          </a:xfrm>
          <a:prstGeom prst="rect">
            <a:avLst/>
          </a:prstGeom>
        </p:spPr>
      </p:pic>
    </p:spTree>
    <p:extLst>
      <p:ext uri="{BB962C8B-B14F-4D97-AF65-F5344CB8AC3E}">
        <p14:creationId xmlns:p14="http://schemas.microsoft.com/office/powerpoint/2010/main" val="4281762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53143"/>
          </a:xfrm>
          <a:solidFill>
            <a:schemeClr val="accent1"/>
          </a:solidFill>
        </p:spPr>
        <p:txBody>
          <a:bodyPr>
            <a:normAutofit/>
          </a:bodyPr>
          <a:lstStyle/>
          <a:p>
            <a:r>
              <a:rPr lang="ru-RU" sz="4000" b="1" dirty="0" smtClean="0">
                <a:latin typeface="Times New Roman" panose="02020603050405020304" pitchFamily="18" charset="0"/>
                <a:cs typeface="Times New Roman" panose="02020603050405020304" pitchFamily="18" charset="0"/>
              </a:rPr>
              <a:t>С</a:t>
            </a:r>
            <a:r>
              <a:rPr lang="en-US" sz="4000" b="1" dirty="0" err="1" smtClean="0">
                <a:latin typeface="Times New Roman" panose="02020603050405020304" pitchFamily="18" charset="0"/>
                <a:cs typeface="Times New Roman" panose="02020603050405020304" pitchFamily="18" charset="0"/>
              </a:rPr>
              <a:t>alculated</a:t>
            </a:r>
            <a:r>
              <a:rPr lang="en-US" sz="4000" b="1" dirty="0" smtClean="0">
                <a:latin typeface="Times New Roman" panose="02020603050405020304" pitchFamily="18" charset="0"/>
                <a:cs typeface="Times New Roman" panose="02020603050405020304" pitchFamily="18" charset="0"/>
              </a:rPr>
              <a:t> beam envelopes</a:t>
            </a:r>
            <a:endParaRPr lang="ru-RU" sz="40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1153" y="5395368"/>
            <a:ext cx="9980023" cy="707886"/>
          </a:xfrm>
          <a:prstGeom prst="rect">
            <a:avLst/>
          </a:prstGeom>
        </p:spPr>
        <p:txBody>
          <a:bodyPr wrap="square">
            <a:spAutoFit/>
          </a:bodyPr>
          <a:lstStyle/>
          <a:p>
            <a:pPr algn="ctr"/>
            <a:r>
              <a:rPr lang="ru-RU" sz="2000" dirty="0" err="1" smtClean="0">
                <a:latin typeface="Times New Roman" panose="02020603050405020304" pitchFamily="18" charset="0"/>
                <a:cs typeface="Times New Roman" panose="02020603050405020304" pitchFamily="18" charset="0"/>
              </a:rPr>
              <a:t>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envelopes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for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different</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beam</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currents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at</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energy</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of</a:t>
            </a:r>
            <a:r>
              <a:rPr lang="ru-RU" sz="2000" dirty="0" smtClean="0">
                <a:latin typeface="Times New Roman" panose="02020603050405020304" pitchFamily="18" charset="0"/>
                <a:cs typeface="Times New Roman" panose="02020603050405020304" pitchFamily="18" charset="0"/>
              </a:rPr>
              <a:t> 1.5 </a:t>
            </a:r>
            <a:r>
              <a:rPr lang="ru-RU" sz="2000" dirty="0" err="1" smtClean="0">
                <a:latin typeface="Times New Roman" panose="02020603050405020304" pitchFamily="18" charset="0"/>
                <a:cs typeface="Times New Roman" panose="02020603050405020304" pitchFamily="18" charset="0"/>
              </a:rPr>
              <a:t>MeV</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length</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of</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accelerating</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tube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is</a:t>
            </a:r>
            <a:r>
              <a:rPr lang="ru-RU" sz="2000" dirty="0" smtClean="0">
                <a:latin typeface="Times New Roman" panose="02020603050405020304" pitchFamily="18" charset="0"/>
                <a:cs typeface="Times New Roman" panose="02020603050405020304" pitchFamily="18" charset="0"/>
              </a:rPr>
              <a:t> 1800 </a:t>
            </a:r>
            <a:r>
              <a:rPr lang="ru-RU" sz="2000" dirty="0" err="1" smtClean="0">
                <a:latin typeface="Times New Roman" panose="02020603050405020304" pitchFamily="18" charset="0"/>
                <a:cs typeface="Times New Roman" panose="02020603050405020304" pitchFamily="18" charset="0"/>
              </a:rPr>
              <a:t>mm</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1689189" y="852555"/>
            <a:ext cx="8743950" cy="4343400"/>
          </a:xfrm>
          <a:prstGeom prst="rect">
            <a:avLst/>
          </a:prstGeom>
        </p:spPr>
      </p:pic>
    </p:spTree>
    <p:extLst>
      <p:ext uri="{BB962C8B-B14F-4D97-AF65-F5344CB8AC3E}">
        <p14:creationId xmlns:p14="http://schemas.microsoft.com/office/powerpoint/2010/main" val="2226031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01526"/>
          </a:xfrm>
          <a:solidFill>
            <a:schemeClr val="accent1"/>
          </a:solidFill>
        </p:spPr>
        <p:txBody>
          <a:bodyPr>
            <a:normAutofit fontScale="90000"/>
          </a:bodyPr>
          <a:lstStyle/>
          <a:p>
            <a:r>
              <a:rPr lang="en-US" sz="4000" b="1" dirty="0">
                <a:latin typeface="Times New Roman" panose="02020603050405020304" pitchFamily="18" charset="0"/>
                <a:cs typeface="Times New Roman" panose="02020603050405020304" pitchFamily="18" charset="0"/>
              </a:rPr>
              <a:t>Influence of the magnetic field from the heating coil.</a:t>
            </a:r>
            <a:endParaRPr lang="ru-RU" sz="4000" b="1" dirty="0">
              <a:latin typeface="Times New Roman" panose="02020603050405020304" pitchFamily="18" charset="0"/>
              <a:cs typeface="Times New Roman" panose="02020603050405020304" pitchFamily="18" charset="0"/>
            </a:endParaRPr>
          </a:p>
        </p:txBody>
      </p:sp>
      <p:pic>
        <p:nvPicPr>
          <p:cNvPr id="4098" name="Рисунок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1526"/>
            <a:ext cx="6130834" cy="298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0" y="3590827"/>
            <a:ext cx="6130835" cy="707886"/>
          </a:xfrm>
          <a:prstGeom prst="rect">
            <a:avLst/>
          </a:prstGeom>
        </p:spPr>
        <p:txBody>
          <a:bodyPr wrap="square">
            <a:spAutoFit/>
          </a:bodyPr>
          <a:lstStyle/>
          <a:p>
            <a:pPr algn="ctr"/>
            <a:r>
              <a:rPr lang="ru-RU" sz="2000" dirty="0" err="1" smtClean="0">
                <a:latin typeface="Times New Roman" panose="02020603050405020304" pitchFamily="18" charset="0"/>
                <a:cs typeface="Times New Roman" panose="02020603050405020304" pitchFamily="18" charset="0"/>
              </a:rPr>
              <a:t>Electron</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injector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heater</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coil</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magnetic</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field</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Coordinate</a:t>
            </a:r>
            <a:r>
              <a:rPr lang="ru-RU" sz="2000" dirty="0" smtClean="0">
                <a:latin typeface="Times New Roman" panose="02020603050405020304" pitchFamily="18" charset="0"/>
                <a:cs typeface="Times New Roman" panose="02020603050405020304" pitchFamily="18" charset="0"/>
              </a:rPr>
              <a:t> z = 0 </a:t>
            </a:r>
            <a:r>
              <a:rPr lang="ru-RU" sz="2000" dirty="0" err="1" smtClean="0">
                <a:latin typeface="Times New Roman" panose="02020603050405020304" pitchFamily="18" charset="0"/>
                <a:cs typeface="Times New Roman" panose="02020603050405020304" pitchFamily="18" charset="0"/>
              </a:rPr>
              <a:t>corresponds</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to</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emitting</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surface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of</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the</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tablet</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stretch>
            <a:fillRect/>
          </a:stretch>
        </p:blipFill>
        <p:spPr>
          <a:xfrm>
            <a:off x="6916546" y="601526"/>
            <a:ext cx="5169429" cy="2989301"/>
          </a:xfrm>
          <a:prstGeom prst="rect">
            <a:avLst/>
          </a:prstGeom>
        </p:spPr>
      </p:pic>
      <p:sp>
        <p:nvSpPr>
          <p:cNvPr id="3" name="Прямоугольник 2"/>
          <p:cNvSpPr/>
          <p:nvPr/>
        </p:nvSpPr>
        <p:spPr>
          <a:xfrm>
            <a:off x="6453260" y="3590827"/>
            <a:ext cx="5632715" cy="10156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Injector with near-cathode electrode in Pierce </a:t>
            </a:r>
            <a:r>
              <a:rPr lang="en-US" sz="2000" dirty="0" smtClean="0">
                <a:latin typeface="Times New Roman" panose="02020603050405020304" pitchFamily="18" charset="0"/>
                <a:cs typeface="Times New Roman" panose="02020603050405020304" pitchFamily="18" charset="0"/>
              </a:rPr>
              <a:t>geometry</a:t>
            </a:r>
            <a:r>
              <a:rPr lang="ru-RU"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1-Cathode LaB6; 2-heating coil; 3- Heat shields. </a:t>
            </a:r>
            <a:endParaRPr lang="ru-RU"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Прямоугольник 5"/>
              <p:cNvSpPr/>
              <p:nvPr/>
            </p:nvSpPr>
            <p:spPr>
              <a:xfrm>
                <a:off x="1" y="4904837"/>
                <a:ext cx="12085974" cy="1953163"/>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Because of  the magnetic field of the heating coil, </a:t>
                </a:r>
                <a:r>
                  <a:rPr lang="en-US" sz="2000" dirty="0" smtClean="0">
                    <a:latin typeface="Times New Roman" panose="02020603050405020304" pitchFamily="18" charset="0"/>
                    <a:cs typeface="Times New Roman" panose="02020603050405020304" pitchFamily="18" charset="0"/>
                  </a:rPr>
                  <a:t>the electron acquires an azimuthal momentum Pφ0 of about 4.4 </a:t>
                </a:r>
                <a:r>
                  <a:rPr lang="en-US" sz="2000" dirty="0" err="1" smtClean="0">
                    <a:latin typeface="Times New Roman" panose="02020603050405020304" pitchFamily="18" charset="0"/>
                    <a:cs typeface="Times New Roman" panose="02020603050405020304" pitchFamily="18" charset="0"/>
                  </a:rPr>
                  <a:t>Gs</a:t>
                </a:r>
                <a:r>
                  <a:rPr lang="en-US" sz="2000" dirty="0" smtClean="0">
                    <a:latin typeface="Times New Roman" panose="02020603050405020304" pitchFamily="18" charset="0"/>
                    <a:cs typeface="Times New Roman" panose="02020603050405020304" pitchFamily="18" charset="0"/>
                  </a:rPr>
                  <a:t> cm. </a:t>
                </a:r>
                <a:r>
                  <a:rPr lang="en-US" sz="2000" dirty="0">
                    <a:latin typeface="Times New Roman" panose="02020603050405020304" pitchFamily="18" charset="0"/>
                    <a:cs typeface="Times New Roman" panose="02020603050405020304" pitchFamily="18" charset="0"/>
                  </a:rPr>
                  <a:t>With a trajectory radius of 5 mm, the angular momentum is obtained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2,2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Gs</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cm</a:t>
                </a:r>
                <a:r>
                  <a:rPr lang="ru-RU" sz="2000" baseline="30000" dirty="0" smtClean="0">
                    <a:latin typeface="Times New Roman" panose="02020603050405020304" pitchFamily="18" charset="0"/>
                    <a:ea typeface="Calibri" panose="020F0502020204030204" pitchFamily="34" charset="0"/>
                    <a:cs typeface="Times New Roman" panose="02020603050405020304" pitchFamily="18" charset="0"/>
                  </a:rPr>
                  <a:t>2</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ru-RU" sz="2000" i="1">
                            <a:latin typeface="Cambria Math" panose="02040503050406030204" pitchFamily="18" charset="0"/>
                          </a:rPr>
                        </m:ctrlPr>
                      </m:sSubPr>
                      <m:e>
                        <m:r>
                          <a:rPr lang="ru-RU" sz="2000" i="1">
                            <a:latin typeface="Cambria Math" panose="02040503050406030204" pitchFamily="18" charset="0"/>
                          </a:rPr>
                          <m:t>∆</m:t>
                        </m:r>
                        <m:r>
                          <a:rPr lang="en-US" sz="2000" i="1">
                            <a:latin typeface="Cambria Math" panose="02040503050406030204" pitchFamily="18" charset="0"/>
                          </a:rPr>
                          <m:t>𝑟</m:t>
                        </m:r>
                      </m:e>
                      <m:sub>
                        <m:r>
                          <a:rPr lang="ru-RU" sz="2000" i="1">
                            <a:latin typeface="Cambria Math" panose="02040503050406030204" pitchFamily="18" charset="0"/>
                          </a:rPr>
                          <m:t>𝑚𝑖𝑛</m:t>
                        </m:r>
                      </m:sub>
                    </m:sSub>
                    <m:r>
                      <a:rPr lang="ru-RU" sz="2000" i="1">
                        <a:latin typeface="Cambria Math" panose="02040503050406030204" pitchFamily="18" charset="0"/>
                      </a:rPr>
                      <m:t>=</m:t>
                    </m:r>
                    <m:f>
                      <m:fPr>
                        <m:ctrlPr>
                          <a:rPr lang="ru-RU" sz="2000" b="0" i="1" smtClean="0">
                            <a:latin typeface="Cambria Math" panose="02040503050406030204" pitchFamily="18" charset="0"/>
                          </a:rPr>
                        </m:ctrlPr>
                      </m:fPr>
                      <m:num>
                        <m:r>
                          <a:rPr lang="ru-RU" sz="2000" b="0" i="1" smtClean="0">
                            <a:latin typeface="Cambria Math" panose="02040503050406030204" pitchFamily="18" charset="0"/>
                          </a:rPr>
                          <m:t>1</m:t>
                        </m:r>
                      </m:num>
                      <m:den>
                        <m:r>
                          <a:rPr lang="ru-RU" sz="2000" b="0" i="1" smtClean="0">
                            <a:latin typeface="Cambria Math" panose="02040503050406030204" pitchFamily="18" charset="0"/>
                          </a:rPr>
                          <m:t>2</m:t>
                        </m:r>
                      </m:den>
                    </m:f>
                    <m:r>
                      <a:rPr lang="ru-RU" sz="2000" b="0" i="1" smtClean="0">
                        <a:latin typeface="Cambria Math" panose="02040503050406030204" pitchFamily="18" charset="0"/>
                      </a:rPr>
                      <m:t>·</m:t>
                    </m:r>
                    <m:r>
                      <a:rPr lang="en-US" sz="2000" b="0" i="1" smtClean="0">
                        <a:latin typeface="Cambria Math" panose="02040503050406030204" pitchFamily="18" charset="0"/>
                      </a:rPr>
                      <m:t>𝐹</m:t>
                    </m:r>
                    <m:f>
                      <m:fPr>
                        <m:ctrlPr>
                          <a:rPr lang="ru-RU" sz="2000" i="1">
                            <a:latin typeface="Cambria Math" panose="02040503050406030204" pitchFamily="18" charset="0"/>
                          </a:rPr>
                        </m:ctrlPr>
                      </m:fPr>
                      <m:num>
                        <m:sSub>
                          <m:sSubPr>
                            <m:ctrlPr>
                              <a:rPr lang="ru-RU" sz="2000" i="1">
                                <a:latin typeface="Cambria Math" panose="02040503050406030204" pitchFamily="18" charset="0"/>
                              </a:rPr>
                            </m:ctrlPr>
                          </m:sSubPr>
                          <m:e>
                            <m:r>
                              <a:rPr lang="ru-RU" sz="2000" i="1">
                                <a:latin typeface="Cambria Math" panose="02040503050406030204" pitchFamily="18" charset="0"/>
                              </a:rPr>
                              <m:t>𝑃</m:t>
                            </m:r>
                          </m:e>
                          <m:sub>
                            <m:r>
                              <m:rPr>
                                <m:nor/>
                              </m:rPr>
                              <a:rPr lang="en-US" sz="2000">
                                <a:latin typeface="Times New Roman" panose="02020603050405020304" pitchFamily="18" charset="0"/>
                                <a:cs typeface="Times New Roman" panose="02020603050405020304" pitchFamily="18" charset="0"/>
                              </a:rPr>
                              <m:t>ɸ</m:t>
                            </m:r>
                            <m:r>
                              <m:rPr>
                                <m:nor/>
                              </m:rPr>
                              <a:rPr lang="ru-RU" sz="2000" baseline="30000" dirty="0">
                                <a:latin typeface="Times New Roman" panose="02020603050405020304" pitchFamily="18" charset="0"/>
                                <a:ea typeface="Calibri" panose="020F0502020204030204" pitchFamily="34" charset="0"/>
                                <a:cs typeface="Times New Roman" panose="02020603050405020304" pitchFamily="18" charset="0"/>
                              </a:rPr>
                              <m:t>0</m:t>
                            </m:r>
                            <m:r>
                              <a:rPr lang="ru-RU" sz="2000" i="1" baseline="30000" dirty="0" smtClean="0">
                                <a:latin typeface="Cambria Math" panose="02040503050406030204" pitchFamily="18" charset="0"/>
                                <a:ea typeface="Calibri" panose="020F0502020204030204" pitchFamily="34" charset="0"/>
                              </a:rPr>
                              <m:t>·</m:t>
                            </m:r>
                          </m:sub>
                        </m:sSub>
                        <m:r>
                          <a:rPr lang="ru-RU" sz="2000" i="1">
                            <a:latin typeface="Cambria Math" panose="02040503050406030204" pitchFamily="18" charset="0"/>
                          </a:rPr>
                          <m:t>𝑟</m:t>
                        </m:r>
                      </m:num>
                      <m:den>
                        <m:sSub>
                          <m:sSubPr>
                            <m:ctrlPr>
                              <a:rPr lang="ru-RU" sz="2000" i="1">
                                <a:latin typeface="Cambria Math" panose="02040503050406030204" pitchFamily="18" charset="0"/>
                              </a:rPr>
                            </m:ctrlPr>
                          </m:sSubPr>
                          <m:e>
                            <m:r>
                              <a:rPr lang="ru-RU" sz="2000" b="0" i="1" smtClean="0">
                                <a:latin typeface="Cambria Math" panose="02040503050406030204" pitchFamily="18" charset="0"/>
                              </a:rPr>
                              <m:t> </m:t>
                            </m:r>
                            <m:r>
                              <a:rPr lang="ru-RU" sz="2000" i="1">
                                <a:latin typeface="Cambria Math" panose="02040503050406030204" pitchFamily="18" charset="0"/>
                              </a:rPr>
                              <m:t>𝑃</m:t>
                            </m:r>
                          </m:e>
                          <m:sub>
                            <m:r>
                              <a:rPr lang="ru-RU" sz="2000" i="1">
                                <a:latin typeface="Cambria Math" panose="02040503050406030204" pitchFamily="18" charset="0"/>
                              </a:rPr>
                              <m:t>0</m:t>
                            </m:r>
                          </m:sub>
                        </m:sSub>
                      </m:den>
                    </m:f>
                    <m:r>
                      <a:rPr lang="en-US" sz="2000" b="0" i="0"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P</a:t>
                </a:r>
                <a:r>
                  <a:rPr lang="ru-RU" sz="2000" baseline="-25000" dirty="0">
                    <a:latin typeface="Times New Roman" panose="02020603050405020304" pitchFamily="18" charset="0"/>
                    <a:cs typeface="Times New Roman" panose="02020603050405020304" pitchFamily="18" charset="0"/>
                  </a:rPr>
                  <a:t>0</a:t>
                </a:r>
                <a:r>
                  <a:rPr lang="ru-RU" sz="2000" dirty="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momentum of electrons</a:t>
                </a:r>
                <a:r>
                  <a:rPr lang="ru-RU"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a:t>
                </a:r>
                <a:r>
                  <a:rPr lang="ru-RU"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the focal length of </a:t>
                </a:r>
                <a:r>
                  <a:rPr lang="en-US" sz="2000" dirty="0" smtClean="0">
                    <a:latin typeface="Times New Roman" panose="02020603050405020304" pitchFamily="18" charset="0"/>
                    <a:cs typeface="Times New Roman" panose="02020603050405020304" pitchFamily="18" charset="0"/>
                  </a:rPr>
                  <a:t>the</a:t>
                </a:r>
                <a:r>
                  <a:rPr lang="ru-RU" sz="2000"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lens </a:t>
                </a:r>
                <a:r>
                  <a:rPr lang="ru-RU" sz="20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sz="2000" i="1">
                            <a:latin typeface="Cambria Math" panose="02040503050406030204" pitchFamily="18" charset="0"/>
                          </a:rPr>
                        </m:ctrlPr>
                      </m:sSubPr>
                      <m:e>
                        <m:r>
                          <a:rPr lang="ru-RU" sz="2000" i="1" smtClean="0">
                            <a:latin typeface="Cambria Math" panose="02040503050406030204" pitchFamily="18" charset="0"/>
                          </a:rPr>
                          <m:t>𝑃</m:t>
                        </m:r>
                      </m:e>
                      <m:sub>
                        <m:r>
                          <m:rPr>
                            <m:nor/>
                          </m:rPr>
                          <a:rPr lang="en-US" sz="2000">
                            <a:latin typeface="Times New Roman" panose="02020603050405020304" pitchFamily="18" charset="0"/>
                            <a:cs typeface="Times New Roman" panose="02020603050405020304" pitchFamily="18" charset="0"/>
                          </a:rPr>
                          <m:t>ɸ</m:t>
                        </m:r>
                        <m:r>
                          <m:rPr>
                            <m:nor/>
                          </m:rPr>
                          <a:rPr lang="ru-RU" sz="2000" baseline="30000" dirty="0">
                            <a:latin typeface="Times New Roman" panose="02020603050405020304" pitchFamily="18" charset="0"/>
                            <a:ea typeface="Calibri" panose="020F0502020204030204" pitchFamily="34" charset="0"/>
                            <a:cs typeface="Times New Roman" panose="02020603050405020304" pitchFamily="18" charset="0"/>
                          </a:rPr>
                          <m:t>0</m:t>
                        </m:r>
                        <m:r>
                          <a:rPr lang="ru-RU" sz="2000" i="1" baseline="30000" dirty="0">
                            <a:latin typeface="Cambria Math" panose="02040503050406030204" pitchFamily="18" charset="0"/>
                            <a:ea typeface="Calibri" panose="020F0502020204030204" pitchFamily="34" charset="0"/>
                          </a:rPr>
                          <m:t>·</m:t>
                        </m:r>
                      </m:sub>
                    </m:sSub>
                    <m:r>
                      <a:rPr lang="ru-RU" sz="2000" i="1">
                        <a:latin typeface="Cambria Math" panose="02040503050406030204" pitchFamily="18" charset="0"/>
                      </a:rPr>
                      <m:t>𝑟</m:t>
                    </m:r>
                  </m:oMath>
                </a14:m>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is the angular momentum</a:t>
                </a:r>
                <a:r>
                  <a:rPr lang="en-US"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minimum focused beam radius</a:t>
                </a:r>
                <a:r>
                  <a:rPr lang="en-US" sz="2000" dirty="0"/>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sz="2000" i="1">
                            <a:latin typeface="Cambria Math" panose="02040503050406030204" pitchFamily="18" charset="0"/>
                          </a:rPr>
                        </m:ctrlPr>
                      </m:sSubPr>
                      <m:e>
                        <m:r>
                          <a:rPr lang="ru-RU" sz="2000" i="1">
                            <a:latin typeface="Cambria Math" panose="02040503050406030204" pitchFamily="18" charset="0"/>
                          </a:rPr>
                          <m:t>∆</m:t>
                        </m:r>
                        <m:r>
                          <a:rPr lang="en-US" sz="2000" i="1">
                            <a:latin typeface="Cambria Math" panose="02040503050406030204" pitchFamily="18" charset="0"/>
                          </a:rPr>
                          <m:t>𝑟</m:t>
                        </m:r>
                      </m:e>
                      <m:sub>
                        <m:r>
                          <a:rPr lang="ru-RU" sz="2000" i="1">
                            <a:latin typeface="Cambria Math" panose="02040503050406030204" pitchFamily="18" charset="0"/>
                          </a:rPr>
                          <m:t>𝑚𝑖𝑛</m:t>
                        </m:r>
                      </m:sub>
                    </m:sSub>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approximately </a:t>
                </a:r>
                <a:r>
                  <a:rPr lang="en-US" sz="2000" dirty="0" smtClean="0">
                    <a:latin typeface="Times New Roman" panose="02020603050405020304" pitchFamily="18" charset="0"/>
                    <a:cs typeface="Times New Roman" panose="02020603050405020304" pitchFamily="18" charset="0"/>
                  </a:rPr>
                  <a:t>0.3 </a:t>
                </a:r>
                <a:r>
                  <a:rPr lang="en-US" sz="2000" dirty="0">
                    <a:latin typeface="Times New Roman" panose="02020603050405020304" pitchFamily="18" charset="0"/>
                    <a:cs typeface="Times New Roman" panose="02020603050405020304" pitchFamily="18" charset="0"/>
                  </a:rPr>
                  <a:t>mm.</a:t>
                </a:r>
                <a:endParaRPr lang="ru-RU" sz="2000" dirty="0">
                  <a:latin typeface="Times New Roman" panose="02020603050405020304" pitchFamily="18" charset="0"/>
                  <a:cs typeface="Times New Roman" panose="02020603050405020304" pitchFamily="18" charset="0"/>
                </a:endParaRPr>
              </a:p>
              <a:p>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 y="4904837"/>
                <a:ext cx="12085974" cy="1953163"/>
              </a:xfrm>
              <a:prstGeom prst="rect">
                <a:avLst/>
              </a:prstGeom>
              <a:blipFill rotWithShape="0">
                <a:blip r:embed="rId5"/>
                <a:stretch>
                  <a:fillRect l="-504" t="-1875" r="-353"/>
                </a:stretch>
              </a:blipFill>
            </p:spPr>
            <p:txBody>
              <a:bodyPr/>
              <a:lstStyle/>
              <a:p>
                <a:r>
                  <a:rPr lang="ru-RU">
                    <a:noFill/>
                  </a:rPr>
                  <a:t> </a:t>
                </a:r>
              </a:p>
            </p:txBody>
          </p:sp>
        </mc:Fallback>
      </mc:AlternateContent>
    </p:spTree>
    <p:extLst>
      <p:ext uri="{BB962C8B-B14F-4D97-AF65-F5344CB8AC3E}">
        <p14:creationId xmlns:p14="http://schemas.microsoft.com/office/powerpoint/2010/main" val="1460144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071153"/>
          </a:xfrm>
          <a:solidFill>
            <a:schemeClr val="accent1"/>
          </a:solidFill>
        </p:spPr>
        <p:txBody>
          <a:bodyPr>
            <a:noAutofit/>
          </a:bodyPr>
          <a:lstStyle/>
          <a:p>
            <a:r>
              <a:rPr lang="en-US" sz="3600" b="1" dirty="0">
                <a:latin typeface="Times New Roman" panose="02020603050405020304" pitchFamily="18" charset="0"/>
                <a:cs typeface="Times New Roman" panose="02020603050405020304" pitchFamily="18" charset="0"/>
              </a:rPr>
              <a:t>Influence of the emittance associated with the cathode temperature.</a:t>
            </a:r>
            <a:endParaRPr lang="ru-RU" sz="36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Прямоугольник 3"/>
              <p:cNvSpPr/>
              <p:nvPr/>
            </p:nvSpPr>
            <p:spPr>
              <a:xfrm>
                <a:off x="0" y="1204521"/>
                <a:ext cx="11974286" cy="3843040"/>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value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temperature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emittance</a:t>
                </a:r>
                <a:r>
                  <a:rPr lang="ru-R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𝜀</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𝑇</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𝑑</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𝑘</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𝑃</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𝑘</m:t>
                            </m:r>
                          </m:sub>
                        </m:sSub>
                      </m:num>
                      <m:den>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𝑃</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0</m:t>
                            </m:r>
                          </m:sub>
                        </m:sSub>
                      </m:den>
                    </m:f>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𝑑</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𝑘</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𝛼</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𝑘</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𝛼</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𝑘</m:t>
                        </m:r>
                      </m:sub>
                    </m:s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𝑃</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𝑘</m:t>
                            </m:r>
                          </m:sub>
                        </m:sSub>
                      </m:num>
                      <m:den>
                        <m:sSub>
                          <m:sSubPr>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𝑃</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0</m:t>
                            </m:r>
                          </m:sub>
                        </m:sSub>
                      </m:den>
                    </m:f>
                    <m:r>
                      <a:rPr lang="en-US" sz="28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where</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d</a:t>
                </a:r>
                <a:r>
                  <a:rPr lang="en-US" sz="2800" baseline="-25000" dirty="0" smtClean="0">
                    <a:latin typeface="Times New Roman" panose="02020603050405020304" pitchFamily="18" charset="0"/>
                    <a:cs typeface="Times New Roman" panose="02020603050405020304" pitchFamily="18" charset="0"/>
                  </a:rPr>
                  <a:t>k</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diameter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cathode</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P</a:t>
                </a:r>
                <a:r>
                  <a:rPr lang="en-US" sz="2800" baseline="-25000" dirty="0" smtClean="0">
                    <a:latin typeface="Times New Roman" panose="02020603050405020304" pitchFamily="18" charset="0"/>
                    <a:cs typeface="Times New Roman" panose="02020603050405020304" pitchFamily="18" charset="0"/>
                  </a:rPr>
                  <a:t>k</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spread</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transverse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momenta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due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to</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temperature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cathode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and</a:t>
                </a:r>
                <a:r>
                  <a:rPr lang="ru-RU" sz="2800" dirty="0">
                    <a:latin typeface="Times New Roman" panose="02020603050405020304" pitchFamily="18" charset="0"/>
                    <a:cs typeface="Times New Roman" panose="02020603050405020304" pitchFamily="18" charset="0"/>
                  </a:rPr>
                  <a:t> P</a:t>
                </a:r>
                <a:r>
                  <a:rPr lang="ru-RU" sz="2800" baseline="-25000" dirty="0">
                    <a:latin typeface="Times New Roman" panose="02020603050405020304" pitchFamily="18" charset="0"/>
                    <a:cs typeface="Times New Roman" panose="02020603050405020304" pitchFamily="18" charset="0"/>
                  </a:rPr>
                  <a:t>0</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final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momentum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electrons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divergence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beam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crossover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its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total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energy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after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lens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equal</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to</a:t>
                </a:r>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cs typeface="Times New Roman" panose="02020603050405020304" pitchFamily="18" charset="0"/>
                          </a:rPr>
                        </m:ctrlPr>
                      </m:fPr>
                      <m:num>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𝑑</m:t>
                            </m:r>
                          </m:e>
                          <m:sub>
                            <m:r>
                              <a:rPr lang="ru-RU" sz="2800" b="0" i="1" smtClean="0">
                                <a:latin typeface="Cambria Math" panose="02040503050406030204" pitchFamily="18" charset="0"/>
                                <a:cs typeface="Times New Roman" panose="02020603050405020304" pitchFamily="18" charset="0"/>
                              </a:rPr>
                              <m:t>л</m:t>
                            </m:r>
                          </m:sub>
                        </m:sSub>
                      </m:num>
                      <m:den>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𝑓</m:t>
                            </m:r>
                          </m:e>
                          <m:sub>
                            <m:r>
                              <a:rPr lang="ru-RU" sz="2800" b="0" i="1" smtClean="0">
                                <a:latin typeface="Cambria Math" panose="02040503050406030204" pitchFamily="18" charset="0"/>
                                <a:cs typeface="Times New Roman" panose="02020603050405020304" pitchFamily="18" charset="0"/>
                              </a:rPr>
                              <m:t>л</m:t>
                            </m:r>
                          </m:sub>
                        </m:sSub>
                      </m:den>
                    </m:f>
                  </m:oMath>
                </a14:m>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where</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d</a:t>
                </a:r>
                <a:r>
                  <a:rPr lang="ru-RU" sz="2800" baseline="-25000" dirty="0" err="1" smtClean="0">
                    <a:latin typeface="Times New Roman" panose="02020603050405020304" pitchFamily="18" charset="0"/>
                    <a:cs typeface="Times New Roman" panose="02020603050405020304" pitchFamily="18" charset="0"/>
                  </a:rPr>
                  <a:t>л</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diameter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beam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entrance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to</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lens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and</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f</a:t>
                </a:r>
                <a:r>
                  <a:rPr lang="ru-RU" sz="2800" baseline="-25000" dirty="0" err="1" smtClean="0">
                    <a:latin typeface="Times New Roman" panose="02020603050405020304" pitchFamily="18" charset="0"/>
                    <a:cs typeface="Times New Roman" panose="02020603050405020304" pitchFamily="18" charset="0"/>
                  </a:rPr>
                  <a:t>л</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focal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length</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of</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the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lens</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therefore</a:t>
                </a:r>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𝑑</m:t>
                        </m:r>
                      </m:e>
                      <m:sub>
                        <m:r>
                          <a:rPr lang="en-US" sz="2800" i="1">
                            <a:latin typeface="Cambria Math" panose="02040503050406030204" pitchFamily="18" charset="0"/>
                            <a:ea typeface="Cambria Math" panose="02040503050406030204" pitchFamily="18" charset="0"/>
                            <a:cs typeface="Times New Roman" panose="02020603050405020304" pitchFamily="18" charset="0"/>
                          </a:rPr>
                          <m:t>𝑚𝑖𝑛</m:t>
                        </m:r>
                      </m:sub>
                    </m:sSub>
                    <m:r>
                      <a:rPr lang="en-US" sz="28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𝜀</m:t>
                            </m:r>
                          </m:e>
                          <m:sub>
                            <m:r>
                              <a:rPr lang="en-US" sz="2800" i="1">
                                <a:latin typeface="Cambria Math" panose="02040503050406030204" pitchFamily="18" charset="0"/>
                                <a:ea typeface="Cambria Math" panose="02040503050406030204" pitchFamily="18" charset="0"/>
                                <a:cs typeface="Times New Roman" panose="02020603050405020304" pitchFamily="18" charset="0"/>
                              </a:rPr>
                              <m:t>𝑇</m:t>
                            </m:r>
                          </m:sub>
                        </m:sSub>
                        <m:r>
                          <a:rPr lang="en-US"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𝑓</m:t>
                            </m:r>
                          </m:e>
                          <m:sub>
                            <m:r>
                              <a:rPr lang="ru-RU" sz="2800" i="1">
                                <a:latin typeface="Cambria Math" panose="02040503050406030204" pitchFamily="18" charset="0"/>
                                <a:ea typeface="Cambria Math" panose="02040503050406030204" pitchFamily="18" charset="0"/>
                                <a:cs typeface="Times New Roman" panose="02020603050405020304" pitchFamily="18" charset="0"/>
                              </a:rPr>
                              <m:t>л</m:t>
                            </m:r>
                          </m:sub>
                        </m:sSub>
                      </m:num>
                      <m:den>
                        <m:sSub>
                          <m:sSub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𝑑</m:t>
                            </m:r>
                          </m:e>
                          <m:sub>
                            <m:r>
                              <a:rPr lang="ru-RU" sz="2800" i="1">
                                <a:latin typeface="Cambria Math" panose="02040503050406030204" pitchFamily="18" charset="0"/>
                                <a:ea typeface="Cambria Math" panose="02040503050406030204" pitchFamily="18" charset="0"/>
                                <a:cs typeface="Times New Roman" panose="02020603050405020304" pitchFamily="18" charset="0"/>
                              </a:rPr>
                              <m:t>л</m:t>
                            </m:r>
                          </m:sub>
                        </m:sSub>
                      </m:den>
                    </m:f>
                  </m:oMath>
                </a14:m>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With</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d</a:t>
                </a:r>
                <a:r>
                  <a:rPr lang="ru-RU" sz="2800" baseline="-25000" dirty="0" err="1" smtClean="0">
                    <a:latin typeface="Times New Roman" panose="02020603050405020304" pitchFamily="18" charset="0"/>
                    <a:cs typeface="Times New Roman" panose="02020603050405020304" pitchFamily="18" charset="0"/>
                  </a:rPr>
                  <a:t>л</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10 </a:t>
                </a:r>
                <a:r>
                  <a:rPr lang="ru-RU" sz="2800" dirty="0" err="1">
                    <a:latin typeface="Times New Roman" panose="02020603050405020304" pitchFamily="18" charset="0"/>
                    <a:cs typeface="Times New Roman" panose="02020603050405020304" pitchFamily="18" charset="0"/>
                  </a:rPr>
                  <a:t>mm</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f</a:t>
                </a:r>
                <a:r>
                  <a:rPr lang="ru-RU" sz="2800" baseline="-25000" dirty="0" err="1" smtClean="0">
                    <a:latin typeface="Times New Roman" panose="02020603050405020304" pitchFamily="18" charset="0"/>
                    <a:cs typeface="Times New Roman" panose="02020603050405020304" pitchFamily="18" charset="0"/>
                  </a:rPr>
                  <a:t>л</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180 </a:t>
                </a:r>
                <a:r>
                  <a:rPr lang="ru-RU" sz="2800" dirty="0" err="1">
                    <a:latin typeface="Times New Roman" panose="02020603050405020304" pitchFamily="18" charset="0"/>
                    <a:cs typeface="Times New Roman" panose="02020603050405020304" pitchFamily="18" charset="0"/>
                  </a:rPr>
                  <a:t>mm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and</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ε</a:t>
                </a:r>
                <a:r>
                  <a:rPr lang="ru-RU" sz="2800" baseline="-25000" dirty="0" err="1">
                    <a:latin typeface="Times New Roman" panose="02020603050405020304" pitchFamily="18" charset="0"/>
                    <a:cs typeface="Times New Roman" panose="02020603050405020304" pitchFamily="18" charset="0"/>
                  </a:rPr>
                  <a:t>T</a:t>
                </a:r>
                <a:r>
                  <a:rPr lang="ru-RU" sz="2800" dirty="0">
                    <a:latin typeface="Times New Roman" panose="02020603050405020304" pitchFamily="18" charset="0"/>
                    <a:cs typeface="Times New Roman" panose="02020603050405020304" pitchFamily="18" charset="0"/>
                  </a:rPr>
                  <a:t> = 3 10</a:t>
                </a:r>
                <a:r>
                  <a:rPr lang="ru-RU" sz="2800" baseline="30000" dirty="0">
                    <a:latin typeface="Times New Roman" panose="02020603050405020304" pitchFamily="18" charset="0"/>
                    <a:cs typeface="Times New Roman" panose="02020603050405020304" pitchFamily="18" charset="0"/>
                  </a:rPr>
                  <a:t>-3</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rad</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have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dmin</a:t>
                </a:r>
                <a:r>
                  <a:rPr lang="ru-RU" sz="2800" dirty="0">
                    <a:latin typeface="Times New Roman" panose="02020603050405020304" pitchFamily="18" charset="0"/>
                    <a:cs typeface="Times New Roman" panose="02020603050405020304" pitchFamily="18" charset="0"/>
                  </a:rPr>
                  <a:t> ≈ 0.05 </a:t>
                </a:r>
                <a:r>
                  <a:rPr lang="ru-RU" sz="2800" dirty="0" err="1">
                    <a:latin typeface="Times New Roman" panose="02020603050405020304" pitchFamily="18" charset="0"/>
                    <a:cs typeface="Times New Roman" panose="02020603050405020304" pitchFamily="18" charset="0"/>
                  </a:rPr>
                  <a:t>mm</a:t>
                </a:r>
                <a:r>
                  <a:rPr lang="ru-RU" sz="2800" dirty="0" smtClean="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This value is negligible. </a:t>
                </a:r>
                <a:endParaRPr lang="ru-RU" sz="2800" dirty="0">
                  <a:latin typeface="Times New Roman" panose="02020603050405020304" pitchFamily="18" charset="0"/>
                  <a:cs typeface="Times New Roman" panose="02020603050405020304" pitchFamily="18" charset="0"/>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0" y="1204521"/>
                <a:ext cx="11974286" cy="3843040"/>
              </a:xfrm>
              <a:prstGeom prst="rect">
                <a:avLst/>
              </a:prstGeom>
              <a:blipFill rotWithShape="0">
                <a:blip r:embed="rId3"/>
                <a:stretch>
                  <a:fillRect l="-1018" r="-967" b="-3651"/>
                </a:stretch>
              </a:blipFill>
            </p:spPr>
            <p:txBody>
              <a:bodyPr/>
              <a:lstStyle/>
              <a:p>
                <a:r>
                  <a:rPr lang="ru-RU">
                    <a:noFill/>
                  </a:rPr>
                  <a:t> </a:t>
                </a:r>
              </a:p>
            </p:txBody>
          </p:sp>
        </mc:Fallback>
      </mc:AlternateContent>
      <p:sp>
        <p:nvSpPr>
          <p:cNvPr id="5" name="Rectangle 2"/>
          <p:cNvSpPr>
            <a:spLocks noChangeArrowheads="1"/>
          </p:cNvSpPr>
          <p:nvPr/>
        </p:nvSpPr>
        <p:spPr bwMode="auto">
          <a:xfrm>
            <a:off x="-296092" y="1480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98757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079863"/>
          </a:xfrm>
          <a:solidFill>
            <a:schemeClr val="accent1"/>
          </a:solidFill>
        </p:spPr>
        <p:txBody>
          <a:bodyPr>
            <a:normAutofit fontScale="90000"/>
          </a:bodyPr>
          <a:lstStyle/>
          <a:p>
            <a:r>
              <a:rPr lang="en-US" sz="4000" dirty="0">
                <a:latin typeface="Times New Roman" panose="02020603050405020304" pitchFamily="18" charset="0"/>
                <a:cs typeface="Times New Roman" panose="02020603050405020304" pitchFamily="18" charset="0"/>
              </a:rPr>
              <a:t>Influence ripples of the accelerating voltage on the beam diameter. </a:t>
            </a:r>
            <a:endParaRPr lang="ru-RU" sz="4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1122067"/>
            <a:ext cx="12192000" cy="1200329"/>
          </a:xfrm>
          <a:prstGeom prst="rect">
            <a:avLst/>
          </a:prstGeom>
        </p:spPr>
        <p:txBody>
          <a:bodyPr wrap="square">
            <a:spAutoFit/>
          </a:bodyPr>
          <a:lstStyle/>
          <a:p>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ripples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of</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accelerating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voltage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this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electron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accelerator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initially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assumed</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a:t>
            </a:r>
            <a:r>
              <a:rPr lang="ru-RU" sz="2400" dirty="0">
                <a:latin typeface="Times New Roman" panose="02020603050405020304" pitchFamily="18" charset="0"/>
                <a:cs typeface="Times New Roman" panose="02020603050405020304" pitchFamily="18" charset="0"/>
              </a:rPr>
              <a:t> 5%.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energy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ripple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causes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focal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length</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of</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lens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change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with</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pulsation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frequency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which</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leads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increase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beam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diameter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the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crossover</a:t>
            </a:r>
            <a:r>
              <a:rPr lang="ru-RU" sz="2400" dirty="0">
                <a:latin typeface="Times New Roman" panose="02020603050405020304" pitchFamily="18" charset="0"/>
                <a:cs typeface="Times New Roman" panose="02020603050405020304" pitchFamily="18" charset="0"/>
              </a:rPr>
              <a:t>. </a:t>
            </a:r>
          </a:p>
        </p:txBody>
      </p:sp>
      <p:sp>
        <p:nvSpPr>
          <p:cNvPr id="5" name="Rectangle 2"/>
          <p:cNvSpPr>
            <a:spLocks noChangeArrowheads="1"/>
          </p:cNvSpPr>
          <p:nvPr/>
        </p:nvSpPr>
        <p:spPr bwMode="auto">
          <a:xfrm>
            <a:off x="4302034" y="282157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1421454294"/>
              </p:ext>
            </p:extLst>
          </p:nvPr>
        </p:nvGraphicFramePr>
        <p:xfrm>
          <a:off x="4302034" y="2265725"/>
          <a:ext cx="2481943" cy="1111703"/>
        </p:xfrm>
        <a:graphic>
          <a:graphicData uri="http://schemas.openxmlformats.org/presentationml/2006/ole">
            <mc:AlternateContent xmlns:mc="http://schemas.openxmlformats.org/markup-compatibility/2006">
              <mc:Choice xmlns:v="urn:schemas-microsoft-com:vml" Requires="v">
                <p:oleObj spid="_x0000_s3138" r:id="rId4" imgW="914003" imgH="406224" progId="Equation.DSMT4">
                  <p:embed/>
                </p:oleObj>
              </mc:Choice>
              <mc:Fallback>
                <p:oleObj r:id="rId4" imgW="914003" imgH="406224"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034" y="2265725"/>
                        <a:ext cx="2481943" cy="1111703"/>
                      </a:xfrm>
                      <a:prstGeom prst="rect">
                        <a:avLst/>
                      </a:prstGeom>
                      <a:noFill/>
                    </p:spPr>
                  </p:pic>
                </p:oleObj>
              </mc:Fallback>
            </mc:AlternateContent>
          </a:graphicData>
        </a:graphic>
      </p:graphicFrame>
      <p:sp>
        <p:nvSpPr>
          <p:cNvPr id="7" name="Прямоугольник 6"/>
          <p:cNvSpPr/>
          <p:nvPr/>
        </p:nvSpPr>
        <p:spPr>
          <a:xfrm>
            <a:off x="0" y="3320759"/>
            <a:ext cx="1219200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Where </a:t>
            </a:r>
            <a:r>
              <a:rPr lang="en-US" sz="2400" dirty="0" err="1">
                <a:latin typeface="Times New Roman" panose="02020603050405020304" pitchFamily="18" charset="0"/>
                <a:cs typeface="Times New Roman" panose="02020603050405020304" pitchFamily="18" charset="0"/>
              </a:rPr>
              <a:t>dmin</a:t>
            </a:r>
            <a:r>
              <a:rPr lang="en-US" sz="2400" dirty="0">
                <a:latin typeface="Times New Roman" panose="02020603050405020304" pitchFamily="18" charset="0"/>
                <a:cs typeface="Times New Roman" panose="02020603050405020304" pitchFamily="18" charset="0"/>
              </a:rPr>
              <a:t> is the minimum diameter of the focused beam cm, </a:t>
            </a:r>
            <a:r>
              <a:rPr lang="en-US" sz="2400" dirty="0" err="1">
                <a:latin typeface="Times New Roman" panose="02020603050405020304" pitchFamily="18" charset="0"/>
                <a:cs typeface="Times New Roman" panose="02020603050405020304" pitchFamily="18" charset="0"/>
              </a:rPr>
              <a:t>dlens</a:t>
            </a:r>
            <a:r>
              <a:rPr lang="en-US" sz="2400" dirty="0">
                <a:latin typeface="Times New Roman" panose="02020603050405020304" pitchFamily="18" charset="0"/>
                <a:cs typeface="Times New Roman" panose="02020603050405020304" pitchFamily="18" charset="0"/>
              </a:rPr>
              <a:t> is the diameter of the beam at the entrance to the lens, which is 10 mm, </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Прямоугольник 7"/>
              <p:cNvSpPr/>
              <p:nvPr/>
            </p:nvSpPr>
            <p:spPr>
              <a:xfrm>
                <a:off x="296091" y="4564748"/>
                <a:ext cx="11608526" cy="1038939"/>
              </a:xfrm>
              <a:prstGeom prst="rect">
                <a:avLst/>
              </a:prstGeom>
            </p:spPr>
            <p:txBody>
              <a:bodyPr wrap="square">
                <a:spAutoFit/>
              </a:bodyPr>
              <a:lstStyle/>
              <a:p>
                <a:r>
                  <a:rPr lang="en-US" sz="2400" dirty="0" smtClean="0">
                    <a:solidFill>
                      <a:srgbClr val="000000"/>
                    </a:solidFill>
                    <a:latin typeface="Times New Roman" panose="02020603050405020304" pitchFamily="18" charset="0"/>
                    <a:cs typeface="Times New Roman" panose="02020603050405020304" pitchFamily="18" charset="0"/>
                  </a:rPr>
                  <a:t>At an energy of 1.5 MeV, </a:t>
                </a:r>
                <a14:m>
                  <m:oMath xmlns:m="http://schemas.openxmlformats.org/officeDocument/2006/math">
                    <m:f>
                      <m:fPr>
                        <m:ctrlPr>
                          <a:rPr 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𝑓</m:t>
                        </m:r>
                        <m:r>
                          <a:rPr 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num>
                      <m:den>
                        <m:r>
                          <a:rPr 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𝑓</m:t>
                        </m:r>
                      </m:den>
                    </m:f>
                    <m:r>
                      <a:rPr lang="en-US" sz="24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i="1">
                            <a:solidFill>
                              <a:srgbClr val="000000"/>
                            </a:solidFill>
                            <a:latin typeface="Cambria Math" panose="02040503050406030204" pitchFamily="18" charset="0"/>
                            <a:cs typeface="Times New Roman" panose="02020603050405020304" pitchFamily="18" charset="0"/>
                          </a:rPr>
                        </m:ctrlPr>
                      </m:fPr>
                      <m:num>
                        <m:r>
                          <a:rPr 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𝑈</m:t>
                        </m:r>
                      </m:num>
                      <m:den>
                        <m:r>
                          <a:rPr lang="en-US" sz="2400" i="1">
                            <a:solidFill>
                              <a:srgbClr val="000000"/>
                            </a:solidFill>
                            <a:latin typeface="Cambria Math" panose="02040503050406030204" pitchFamily="18" charset="0"/>
                            <a:cs typeface="Times New Roman" panose="02020603050405020304" pitchFamily="18" charset="0"/>
                          </a:rPr>
                          <m:t>𝑈</m:t>
                        </m:r>
                      </m:den>
                    </m:f>
                  </m:oMath>
                </a14:m>
                <a:r>
                  <a:rPr lang="en-US" sz="2400" dirty="0" smtClean="0">
                    <a:solidFill>
                      <a:srgbClr val="000000"/>
                    </a:solidFill>
                    <a:latin typeface="Times New Roman" panose="02020603050405020304" pitchFamily="18" charset="0"/>
                    <a:cs typeface="Times New Roman" panose="02020603050405020304" pitchFamily="18" charset="0"/>
                  </a:rPr>
                  <a:t>then</a:t>
                </a:r>
                <a:r>
                  <a:rPr lang="en-US" sz="2400" dirty="0">
                    <a:solidFill>
                      <a:srgbClr val="000000"/>
                    </a:solidFill>
                    <a:latin typeface="Times New Roman" panose="02020603050405020304" pitchFamily="18" charset="0"/>
                    <a:cs typeface="Times New Roman" panose="02020603050405020304" pitchFamily="18" charset="0"/>
                  </a:rPr>
                  <a:t>, at an energy </a:t>
                </a:r>
                <a:r>
                  <a:rPr lang="en-US" sz="2400" dirty="0" smtClean="0">
                    <a:solidFill>
                      <a:srgbClr val="000000"/>
                    </a:solidFill>
                    <a:latin typeface="Times New Roman" panose="02020603050405020304" pitchFamily="18" charset="0"/>
                    <a:cs typeface="Times New Roman" panose="02020603050405020304" pitchFamily="18" charset="0"/>
                  </a:rPr>
                  <a:t>ripple </a:t>
                </a:r>
                <a:r>
                  <a:rPr lang="en-US" sz="2400" dirty="0">
                    <a:solidFill>
                      <a:srgbClr val="000000"/>
                    </a:solidFill>
                    <a:latin typeface="Times New Roman" panose="02020603050405020304" pitchFamily="18" charset="0"/>
                    <a:cs typeface="Times New Roman" panose="02020603050405020304" pitchFamily="18" charset="0"/>
                  </a:rPr>
                  <a:t>of 5 • 10</a:t>
                </a:r>
                <a:r>
                  <a:rPr lang="en-US" sz="2400" baseline="30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the effective beam diameter in the first diaphragm at the exit from the outlet will be ≈ 0.5 mm. </a:t>
                </a:r>
                <a:endParaRPr lang="ru-RU" sz="2400" dirty="0">
                  <a:latin typeface="Times New Roman" panose="02020603050405020304" pitchFamily="18" charset="0"/>
                  <a:cs typeface="Times New Roman" panose="02020603050405020304" pitchFamily="18" charset="0"/>
                </a:endParaRP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296091" y="4564748"/>
                <a:ext cx="11608526" cy="1038939"/>
              </a:xfrm>
              <a:prstGeom prst="rect">
                <a:avLst/>
              </a:prstGeom>
              <a:blipFill rotWithShape="0">
                <a:blip r:embed="rId6"/>
                <a:stretch>
                  <a:fillRect l="-840" b="-12941"/>
                </a:stretch>
              </a:blipFill>
            </p:spPr>
            <p:txBody>
              <a:bodyPr/>
              <a:lstStyle/>
              <a:p>
                <a:r>
                  <a:rPr lang="ru-RU">
                    <a:noFill/>
                  </a:rPr>
                  <a:t> </a:t>
                </a:r>
              </a:p>
            </p:txBody>
          </p:sp>
        </mc:Fallback>
      </mc:AlternateContent>
      <p:sp>
        <p:nvSpPr>
          <p:cNvPr id="9" name="Rectangle 4"/>
          <p:cNvSpPr>
            <a:spLocks noChangeArrowheads="1"/>
          </p:cNvSpPr>
          <p:nvPr/>
        </p:nvSpPr>
        <p:spPr bwMode="auto">
          <a:xfrm>
            <a:off x="130628" y="609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777077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123405"/>
          </a:xfrm>
          <a:solidFill>
            <a:schemeClr val="accent1"/>
          </a:solidFill>
        </p:spPr>
        <p:txBody>
          <a:bodyPr>
            <a:noAutofit/>
          </a:bodyPr>
          <a:lstStyle/>
          <a:p>
            <a:r>
              <a:rPr lang="en-US" sz="3200" dirty="0">
                <a:latin typeface="Times New Roman" panose="02020603050405020304" pitchFamily="18" charset="0"/>
                <a:cs typeface="Times New Roman" panose="02020603050405020304" pitchFamily="18" charset="0"/>
              </a:rPr>
              <a:t>Influence of the transverse component of the magnetic field of the primary and secondary windings of the transformer. </a:t>
            </a:r>
            <a:endParaRPr lang="ru-RU" sz="3200" dirty="0">
              <a:latin typeface="Times New Roman" panose="02020603050405020304" pitchFamily="18" charset="0"/>
              <a:cs typeface="Times New Roman" panose="02020603050405020304" pitchFamily="18" charset="0"/>
            </a:endParaRPr>
          </a:p>
        </p:txBody>
      </p:sp>
      <p:pic>
        <p:nvPicPr>
          <p:cNvPr id="4" name="Picture 1027" descr="LAYOUT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1823" y="1123406"/>
            <a:ext cx="3969539" cy="559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Прямоугольник 2"/>
          <p:cNvSpPr/>
          <p:nvPr/>
        </p:nvSpPr>
        <p:spPr>
          <a:xfrm>
            <a:off x="4737462" y="1236004"/>
            <a:ext cx="7393577" cy="1477328"/>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The tube, which is located inside the high-voltage rectifier and the primary winding, is penetrated by a transverse magnetic field associated with the tilt or misalignment of the accelerating tube and the primary or secondary windings of the transformer. Its value can </a:t>
            </a:r>
            <a:r>
              <a:rPr lang="en-US" dirty="0" smtClean="0">
                <a:latin typeface="Times New Roman" panose="02020603050405020304" pitchFamily="18" charset="0"/>
                <a:cs typeface="Times New Roman" panose="02020603050405020304" pitchFamily="18" charset="0"/>
              </a:rPr>
              <a:t>reach</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B┴ = 0.2 G. This leads to the appearance of variable angles Δα at the exit from the accelerating tube.</a:t>
            </a:r>
            <a:endParaRPr lang="ru-RU"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6975566" y="31029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353479634"/>
              </p:ext>
            </p:extLst>
          </p:nvPr>
        </p:nvGraphicFramePr>
        <p:xfrm>
          <a:off x="5878286" y="3105605"/>
          <a:ext cx="4497565" cy="920432"/>
        </p:xfrm>
        <a:graphic>
          <a:graphicData uri="http://schemas.openxmlformats.org/presentationml/2006/ole">
            <mc:AlternateContent xmlns:mc="http://schemas.openxmlformats.org/markup-compatibility/2006">
              <mc:Choice xmlns:v="urn:schemas-microsoft-com:vml" Requires="v">
                <p:oleObj spid="_x0000_s4157" name="Equation" r:id="rId5" imgW="2070100" imgH="419100" progId="Equation.DSMT4">
                  <p:embed/>
                </p:oleObj>
              </mc:Choice>
              <mc:Fallback>
                <p:oleObj name="Equation" r:id="rId5" imgW="2070100" imgH="4191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286" y="3105605"/>
                        <a:ext cx="4497565" cy="920432"/>
                      </a:xfrm>
                      <a:prstGeom prst="rect">
                        <a:avLst/>
                      </a:prstGeom>
                      <a:noFill/>
                    </p:spPr>
                  </p:pic>
                </p:oleObj>
              </mc:Fallback>
            </mc:AlternateContent>
          </a:graphicData>
        </a:graphic>
      </p:graphicFrame>
      <p:sp>
        <p:nvSpPr>
          <p:cNvPr id="7" name="Прямоугольник 6"/>
          <p:cNvSpPr/>
          <p:nvPr/>
        </p:nvSpPr>
        <p:spPr>
          <a:xfrm>
            <a:off x="4737462" y="3882122"/>
            <a:ext cx="7297784" cy="923330"/>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Where is the transverse magnetic field of the primary winding, </a:t>
            </a:r>
            <a:r>
              <a:rPr lang="en-US" dirty="0" smtClean="0">
                <a:solidFill>
                  <a:srgbClr val="000000"/>
                </a:solidFill>
                <a:latin typeface="Times New Roman" panose="02020603050405020304" pitchFamily="18" charset="0"/>
                <a:cs typeface="Times New Roman" panose="02020603050405020304" pitchFamily="18" charset="0"/>
              </a:rPr>
              <a:t>L</a:t>
            </a:r>
            <a:r>
              <a:rPr lang="ru-RU" baseline="-25000" dirty="0" err="1" smtClean="0">
                <a:solidFill>
                  <a:srgbClr val="000000"/>
                </a:solidFill>
                <a:latin typeface="Times New Roman" panose="02020603050405020304" pitchFamily="18" charset="0"/>
                <a:cs typeface="Times New Roman" panose="02020603050405020304" pitchFamily="18" charset="0"/>
              </a:rPr>
              <a:t>тр</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is the length of the accelerating tube, which is 1800 mm, B · ρ0 is the electron momentum, which is 6.5 · </a:t>
            </a:r>
            <a:r>
              <a:rPr lang="en-US" dirty="0" smtClean="0">
                <a:solidFill>
                  <a:srgbClr val="000000"/>
                </a:solidFill>
                <a:latin typeface="Times New Roman" panose="02020603050405020304" pitchFamily="18" charset="0"/>
                <a:cs typeface="Times New Roman" panose="02020603050405020304" pitchFamily="18" charset="0"/>
              </a:rPr>
              <a:t>10</a:t>
            </a:r>
            <a:r>
              <a:rPr lang="en-US" baseline="30000" dirty="0" smtClean="0">
                <a:solidFill>
                  <a:srgbClr val="000000"/>
                </a:solidFill>
                <a:latin typeface="Times New Roman" panose="02020603050405020304" pitchFamily="18" charset="0"/>
                <a:cs typeface="Times New Roman" panose="02020603050405020304" pitchFamily="18" charset="0"/>
              </a:rPr>
              <a:t>3</a:t>
            </a:r>
            <a:r>
              <a:rPr lang="en-US" dirty="0" smtClean="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G · cm for a beam energy of 1.5 MeV</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737462" y="5050913"/>
            <a:ext cx="7297784" cy="923330"/>
          </a:xfrm>
          <a:prstGeom prst="rect">
            <a:avLst/>
          </a:prstGeom>
        </p:spPr>
        <p:txBody>
          <a:bodyPr wrap="square">
            <a:spAutoFit/>
          </a:bodyPr>
          <a:lstStyle/>
          <a:p>
            <a:r>
              <a:rPr lang="ru-RU" dirty="0" err="1">
                <a:latin typeface="Times New Roman" panose="02020603050405020304" pitchFamily="18" charset="0"/>
                <a:cs typeface="Times New Roman" panose="02020603050405020304" pitchFamily="18" charset="0"/>
              </a:rPr>
              <a:t>Δdmin</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f</a:t>
            </a:r>
            <a:r>
              <a:rPr lang="ru-RU" baseline="-25000" dirty="0" err="1">
                <a:latin typeface="Times New Roman" panose="02020603050405020304" pitchFamily="18" charset="0"/>
                <a:cs typeface="Times New Roman" panose="02020603050405020304" pitchFamily="18" charset="0"/>
              </a:rPr>
              <a:t>Л</a:t>
            </a:r>
            <a:r>
              <a:rPr lang="ru-RU" dirty="0">
                <a:latin typeface="Times New Roman" panose="02020603050405020304" pitchFamily="18" charset="0"/>
                <a:cs typeface="Times New Roman" panose="02020603050405020304" pitchFamily="18" charset="0"/>
              </a:rPr>
              <a:t> · Δα. </a:t>
            </a:r>
            <a:r>
              <a:rPr lang="ru-RU" dirty="0" err="1">
                <a:latin typeface="Times New Roman" panose="02020603050405020304" pitchFamily="18" charset="0"/>
                <a:cs typeface="Times New Roman" panose="02020603050405020304" pitchFamily="18" charset="0"/>
              </a:rPr>
              <a:t>Where</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f</a:t>
            </a:r>
            <a:r>
              <a:rPr lang="ru-RU" baseline="-25000" dirty="0" err="1">
                <a:latin typeface="Times New Roman" panose="02020603050405020304" pitchFamily="18" charset="0"/>
                <a:cs typeface="Times New Roman" panose="02020603050405020304" pitchFamily="18" charset="0"/>
              </a:rPr>
              <a:t>л</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focal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length</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lens</a:t>
            </a:r>
            <a:r>
              <a:rPr lang="ru-RU" dirty="0">
                <a:latin typeface="Times New Roman" panose="02020603050405020304" pitchFamily="18" charset="0"/>
                <a:cs typeface="Times New Roman" panose="02020603050405020304" pitchFamily="18" charset="0"/>
              </a:rPr>
              <a:t> 180 </a:t>
            </a:r>
            <a:r>
              <a:rPr lang="ru-RU" dirty="0" err="1">
                <a:latin typeface="Times New Roman" panose="02020603050405020304" pitchFamily="18" charset="0"/>
                <a:cs typeface="Times New Roman" panose="02020603050405020304" pitchFamily="18" charset="0"/>
              </a:rPr>
              <a:t>mm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our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case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oscillations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beam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output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diaphragm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will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Δdmin</a:t>
            </a:r>
            <a:r>
              <a:rPr lang="ru-RU" dirty="0">
                <a:latin typeface="Times New Roman" panose="02020603050405020304" pitchFamily="18" charset="0"/>
                <a:cs typeface="Times New Roman" panose="02020603050405020304" pitchFamily="18" charset="0"/>
              </a:rPr>
              <a:t> ≈ 5 · 10</a:t>
            </a:r>
            <a:r>
              <a:rPr lang="ru-RU" baseline="30000" dirty="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 18 </a:t>
            </a:r>
            <a:r>
              <a:rPr lang="ru-RU" dirty="0" smtClean="0">
                <a:latin typeface="Times New Roman" panose="02020603050405020304" pitchFamily="18" charset="0"/>
                <a:cs typeface="Times New Roman" panose="02020603050405020304" pitchFamily="18" charset="0"/>
              </a:rPr>
              <a:t>=9</a:t>
            </a:r>
            <a:r>
              <a:rPr lang="ru-RU" dirty="0">
                <a:latin typeface="Times New Roman" panose="02020603050405020304" pitchFamily="18" charset="0"/>
                <a:cs typeface="Times New Roman" panose="02020603050405020304" pitchFamily="18" charset="0"/>
              </a:rPr>
              <a:t> · </a:t>
            </a:r>
            <a:r>
              <a:rPr lang="ru-RU" dirty="0" smtClean="0">
                <a:latin typeface="Times New Roman" panose="02020603050405020304" pitchFamily="18" charset="0"/>
                <a:cs typeface="Times New Roman" panose="02020603050405020304" pitchFamily="18" charset="0"/>
              </a:rPr>
              <a:t>10</a:t>
            </a:r>
            <a:r>
              <a:rPr lang="ru-RU" baseline="30000" dirty="0" smtClean="0">
                <a:latin typeface="Times New Roman" panose="02020603050405020304" pitchFamily="18" charset="0"/>
                <a:cs typeface="Times New Roman" panose="02020603050405020304" pitchFamily="18" charset="0"/>
              </a:rPr>
              <a:t>-</a:t>
            </a:r>
            <a:r>
              <a:rPr lang="en-US" baseline="30000"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cm</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=0,9 mm</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208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48256</TotalTime>
  <Words>1424</Words>
  <Application>Microsoft Office PowerPoint</Application>
  <PresentationFormat>Широкоэкранный</PresentationFormat>
  <Paragraphs>86</Paragraphs>
  <Slides>16</Slides>
  <Notes>13</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3</vt:i4>
      </vt:variant>
      <vt:variant>
        <vt:lpstr>Заголовки слайдов</vt:lpstr>
      </vt:variant>
      <vt:variant>
        <vt:i4>16</vt:i4>
      </vt:variant>
    </vt:vector>
  </HeadingPairs>
  <TitlesOfParts>
    <vt:vector size="25" baseType="lpstr">
      <vt:lpstr>Arial</vt:lpstr>
      <vt:lpstr>Calibri</vt:lpstr>
      <vt:lpstr>Calibri Light</vt:lpstr>
      <vt:lpstr>Cambria Math</vt:lpstr>
      <vt:lpstr>Times New Roman</vt:lpstr>
      <vt:lpstr>Тема Office</vt:lpstr>
      <vt:lpstr>MathType 6.0 Equation</vt:lpstr>
      <vt:lpstr>Equation</vt:lpstr>
      <vt:lpstr>AutoCAD Drawing</vt:lpstr>
      <vt:lpstr>Budker Institute of Nuclear Physics, Novosibirsk, Russia </vt:lpstr>
      <vt:lpstr>Large aperture accelerating tube design </vt:lpstr>
      <vt:lpstr>Factors affecting the beam size and its angular divergence at the exit from the accelerating tube. </vt:lpstr>
      <vt:lpstr>Презентация PowerPoint</vt:lpstr>
      <vt:lpstr>Сalculated beam envelopes</vt:lpstr>
      <vt:lpstr>Influence of the magnetic field from the heating coil.</vt:lpstr>
      <vt:lpstr>Influence of the emittance associated with the cathode temperature.</vt:lpstr>
      <vt:lpstr>Influence ripples of the accelerating voltage on the beam diameter. </vt:lpstr>
      <vt:lpstr>Influence of the transverse component of the magnetic field of the primary and secondary windings of the transformer. </vt:lpstr>
      <vt:lpstr>Презентация PowerPoint</vt:lpstr>
      <vt:lpstr>Dependence of the beam size in the diaphragm on the focusing lens current at an energy of 1.5 MeV</vt:lpstr>
      <vt:lpstr>Презентация PowerPoint</vt:lpstr>
      <vt:lpstr>Презентация PowerPoint</vt:lpstr>
      <vt:lpstr>Презентация PowerPoint</vt:lpstr>
      <vt:lpstr>The extraction device of focused electron beam into the atmosphere</vt:lpstr>
      <vt:lpstr>Презентация PowerPoint</vt:lpstr>
    </vt:vector>
  </TitlesOfParts>
  <Company>BINP SB RAS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Budker Institute of Nuclear Physics, Novosibirsk, Russia</dc:title>
  <dc:creator>BINP User</dc:creator>
  <cp:lastModifiedBy>BINP User</cp:lastModifiedBy>
  <cp:revision>81</cp:revision>
  <dcterms:created xsi:type="dcterms:W3CDTF">2021-07-21T10:46:45Z</dcterms:created>
  <dcterms:modified xsi:type="dcterms:W3CDTF">2021-09-24T08:42:50Z</dcterms:modified>
</cp:coreProperties>
</file>