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8" r:id="rId3"/>
    <p:sldId id="327" r:id="rId4"/>
    <p:sldId id="335" r:id="rId5"/>
    <p:sldId id="334" r:id="rId6"/>
    <p:sldId id="350" r:id="rId7"/>
    <p:sldId id="333" r:id="rId8"/>
    <p:sldId id="332" r:id="rId9"/>
    <p:sldId id="337" r:id="rId10"/>
    <p:sldId id="339" r:id="rId11"/>
    <p:sldId id="338" r:id="rId12"/>
    <p:sldId id="328" r:id="rId13"/>
    <p:sldId id="336" r:id="rId14"/>
    <p:sldId id="330" r:id="rId15"/>
    <p:sldId id="343" r:id="rId16"/>
    <p:sldId id="342" r:id="rId17"/>
    <p:sldId id="347" r:id="rId18"/>
    <p:sldId id="341" r:id="rId19"/>
    <p:sldId id="346" r:id="rId20"/>
    <p:sldId id="348" r:id="rId21"/>
    <p:sldId id="344" r:id="rId22"/>
    <p:sldId id="340" r:id="rId23"/>
    <p:sldId id="331" r:id="rId24"/>
    <p:sldId id="329" r:id="rId25"/>
    <p:sldId id="349" r:id="rId26"/>
    <p:sldId id="311" r:id="rId27"/>
    <p:sldId id="31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6CF754D5-310E-47D6-B90D-3FF9AAE15B70}">
          <p14:sldIdLst>
            <p14:sldId id="256"/>
            <p14:sldId id="258"/>
            <p14:sldId id="285"/>
            <p14:sldId id="264"/>
            <p14:sldId id="266"/>
          </p14:sldIdLst>
        </p14:section>
        <p14:section name="Раздел без заголовка" id="{3C427BB9-4B3F-488E-8E9B-3D781527D41C}">
          <p14:sldIdLst>
            <p14:sldId id="310"/>
            <p14:sldId id="323"/>
            <p14:sldId id="312"/>
            <p14:sldId id="317"/>
            <p14:sldId id="315"/>
            <p14:sldId id="325"/>
            <p14:sldId id="319"/>
            <p14:sldId id="316"/>
            <p14:sldId id="324"/>
            <p14:sldId id="318"/>
            <p14:sldId id="320"/>
            <p14:sldId id="311"/>
            <p14:sldId id="31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43" autoAdjust="0"/>
    <p:restoredTop sz="94671" autoAdjust="0"/>
  </p:normalViewPr>
  <p:slideViewPr>
    <p:cSldViewPr>
      <p:cViewPr>
        <p:scale>
          <a:sx n="70" d="100"/>
          <a:sy n="70" d="100"/>
        </p:scale>
        <p:origin x="-1156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256" y="-5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47EC6-9673-453B-BE4E-E775DD97CC53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654F7-2FA2-42EA-95C7-66953A930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4574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8C693-B503-40F6-95D3-922CBAA8B786}" type="datetimeFigureOut">
              <a:rPr lang="ru-RU" smtClean="0"/>
              <a:pPr/>
              <a:t>01.10.2021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E843E-2409-46A7-95EA-BD7F562E80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7952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>
          <a:xfrm>
            <a:off x="180936" y="648542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03.10.2018</a:t>
            </a:r>
            <a:endParaRPr lang="ru-RU" dirty="0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72358"/>
            <a:ext cx="2895600" cy="365125"/>
          </a:xfrm>
        </p:spPr>
        <p:txBody>
          <a:bodyPr/>
          <a:lstStyle>
            <a:lvl1pPr>
              <a:def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smtClean="0"/>
              <a:t>RUPAC 2018 Protvino</a:t>
            </a:r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85216" y="6472358"/>
            <a:ext cx="2133600" cy="365125"/>
          </a:xfrm>
        </p:spPr>
        <p:txBody>
          <a:bodyPr/>
          <a:lstStyle>
            <a:lvl1pPr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3CF67C1-62AF-43C2-A15D-79365E8158D3}" type="slidenum">
              <a:rPr lang="ru-RU" smtClean="0"/>
              <a:pPr/>
              <a:t>‹#›</a:t>
            </a:fld>
            <a:endParaRPr lang="ru-RU" dirty="0" err="1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72552" y="6462255"/>
            <a:ext cx="8774520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57767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8176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036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778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355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5867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8475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5033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87760" y="6478601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03.10.2018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72358"/>
            <a:ext cx="2895600" cy="365125"/>
          </a:xfrm>
        </p:spPr>
        <p:txBody>
          <a:bodyPr/>
          <a:lstStyle>
            <a:lvl1pPr>
              <a:def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smtClean="0"/>
              <a:t>RUPAC 2018 Protvino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26160" y="6472358"/>
            <a:ext cx="2133600" cy="365125"/>
          </a:xfrm>
        </p:spPr>
        <p:txBody>
          <a:bodyPr/>
          <a:lstStyle>
            <a:lvl1pPr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3CF67C1-62AF-43C2-A15D-79365E8158D3}" type="slidenum">
              <a:rPr lang="ru-RU" smtClean="0"/>
              <a:pPr/>
              <a:t>‹#›</a:t>
            </a:fld>
            <a:endParaRPr lang="ru-RU" dirty="0" err="1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193024" y="6455431"/>
            <a:ext cx="8774520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107504" y="692696"/>
            <a:ext cx="8937376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61981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056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567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03.10.2018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F67C1-62AF-43C2-A15D-79365E8158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467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85786" y="1357298"/>
            <a:ext cx="7772400" cy="21545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The Results Obtained on </a:t>
            </a:r>
            <a:r>
              <a:rPr lang="en-GB" sz="36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Radiobiological Stand</a:t>
            </a:r>
            <a:r>
              <a:rPr lang="en-GB" sz="36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Facility, Working With the Extracted Carbon Ion Beam of the U-70 Accelerator.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US" sz="2800" dirty="0" smtClean="0"/>
              <a:t>Report FRB06</a:t>
            </a:r>
            <a:endParaRPr lang="en-US" sz="28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85852" y="4214818"/>
            <a:ext cx="6472238" cy="121444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Vladimir </a:t>
            </a:r>
            <a:r>
              <a:rPr lang="en-US" sz="2800" b="1" dirty="0" err="1" smtClean="0">
                <a:solidFill>
                  <a:schemeClr val="tx1"/>
                </a:solidFill>
              </a:rPr>
              <a:t>Pikalov</a:t>
            </a:r>
            <a:endParaRPr lang="en-US" sz="2800" b="1" dirty="0" smtClean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1</a:t>
            </a:fld>
            <a:endParaRPr lang="ru-RU" dirty="0" err="1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 smtClean="0"/>
              <a:t>21</a:t>
            </a:r>
            <a:endParaRPr lang="ru-RU" dirty="0"/>
          </a:p>
        </p:txBody>
      </p:sp>
      <p:pic>
        <p:nvPicPr>
          <p:cNvPr id="19" name="Picture 2" descr="img608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980" y="115087"/>
            <a:ext cx="553144" cy="67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07536" y="74267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RESEARCH CENTRE </a:t>
            </a:r>
            <a:r>
              <a:rPr lang="ru-RU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KURCHATOV INSTITUTE</a:t>
            </a:r>
            <a:r>
              <a:rPr lang="ru-RU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6E7E9"/>
              </a:clrFrom>
              <a:clrTo>
                <a:srgbClr val="E6E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5597" y="539305"/>
            <a:ext cx="394510" cy="41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98098" y="454597"/>
            <a:ext cx="6577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for High Energy Physics</a:t>
            </a:r>
          </a:p>
          <a:p>
            <a:pPr algn="r"/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National Research Centre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Kurchatov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Institute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92537" y="446649"/>
            <a:ext cx="6408712" cy="0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0981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7" name="Рисунок 6" descr="источни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93207" y="2264721"/>
            <a:ext cx="5222594" cy="2407616"/>
          </a:xfrm>
          <a:prstGeom prst="rect">
            <a:avLst/>
          </a:prstGeom>
        </p:spPr>
      </p:pic>
      <p:pic>
        <p:nvPicPr>
          <p:cNvPr id="8" name="Рисунок 7" descr="W_force_17_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3571876"/>
            <a:ext cx="4734729" cy="2786082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744" y="857232"/>
            <a:ext cx="4714908" cy="25003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8728" y="142852"/>
            <a:ext cx="6572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Examples of load current waveforms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8" y="714356"/>
            <a:ext cx="2923145" cy="28459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2" y="3714752"/>
            <a:ext cx="2571768" cy="273872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785794"/>
            <a:ext cx="3571900" cy="2722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714752"/>
            <a:ext cx="347614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928662" y="142852"/>
            <a:ext cx="721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Dose distribution in the irradiation area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1934" y="1928802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spiral</a:t>
            </a:r>
            <a:r>
              <a:rPr lang="en-GB" dirty="0" smtClean="0"/>
              <a:t>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714744" y="4714884"/>
            <a:ext cx="1214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scanning</a:t>
            </a:r>
            <a:r>
              <a:rPr lang="en-GB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7" name="Рисунок 6" descr="фильт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21308"/>
            <a:ext cx="9144000" cy="4215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3240" y="0"/>
            <a:ext cx="24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Ripple filter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7290" y="785794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Al ripple filter 16 mm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1934" y="5786454"/>
            <a:ext cx="185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alignment stand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>
            <a:stCxn id="11" idx="0"/>
          </p:cNvCxnSpPr>
          <p:nvPr/>
        </p:nvCxnSpPr>
        <p:spPr>
          <a:xfrm flipH="1" flipV="1">
            <a:off x="3643306" y="5072074"/>
            <a:ext cx="1357322" cy="7143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10" idx="2"/>
          </p:cNvCxnSpPr>
          <p:nvPr/>
        </p:nvCxnSpPr>
        <p:spPr>
          <a:xfrm>
            <a:off x="2536017" y="1155126"/>
            <a:ext cx="750099" cy="11308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7" name="Рисунок 6" descr="450_rip_3.JPG"/>
          <p:cNvPicPr>
            <a:picLocks noChangeAspect="1"/>
          </p:cNvPicPr>
          <p:nvPr/>
        </p:nvPicPr>
        <p:blipFill>
          <a:blip r:embed="rId2" cstate="print"/>
          <a:srcRect t="11420"/>
          <a:stretch>
            <a:fillRect/>
          </a:stretch>
        </p:blipFill>
        <p:spPr>
          <a:xfrm>
            <a:off x="1285852" y="1571612"/>
            <a:ext cx="6429420" cy="443295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1538" y="214290"/>
            <a:ext cx="7358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Bragg's Peak with a ripple filter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6182" y="6000768"/>
            <a:ext cx="121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Water, mm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429520" y="2143116"/>
            <a:ext cx="1357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E=450 </a:t>
            </a:r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MeV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nuc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601152" y="1002982"/>
            <a:ext cx="5941695" cy="48520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282" y="142852"/>
            <a:ext cx="878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Mosaic 256-cell plane-parallel ionization chamber</a:t>
            </a:r>
            <a:r>
              <a:rPr lang="en-GB" sz="2800" dirty="0" smtClean="0"/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596" y="2285992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drawing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383759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85720" y="142852"/>
            <a:ext cx="8501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Mosaic 256-cell plane-parallel ionization chamber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72066" y="3143248"/>
            <a:ext cx="3610617" cy="328614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286248" y="1000108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camera view without electronics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4414" y="5286388"/>
            <a:ext cx="3786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charge integrator module for 16 channels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878687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-142908" y="142852"/>
            <a:ext cx="9286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Screenshot of the program for the 256-channel ionization chamber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8643998" cy="53683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71472" y="142852"/>
            <a:ext cx="7929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Carbon ion beam composition. 300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MeV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nuc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8" name="Рисунок 7" descr="Стол пациента горизонтальный_2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785794"/>
            <a:ext cx="7858180" cy="55585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34" y="142852"/>
            <a:ext cx="814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6-axis table. 3D model.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929454" y="1268759"/>
            <a:ext cx="1571636" cy="101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7045397" cy="500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85720" y="142852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6-axis table in the medical module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0892" y="1214422"/>
            <a:ext cx="2143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positioning accuracy ˂0.5mm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72330" y="3143248"/>
            <a:ext cx="2071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CT scanner deck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6500826" y="3357562"/>
            <a:ext cx="571504" cy="50006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8099425" cy="518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7158" y="214290"/>
            <a:ext cx="857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channel.  Placement of magneto-optical equipment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8526752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-285784" y="285728"/>
            <a:ext cx="957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latin typeface="Times New Roman" pitchFamily="18" charset="0"/>
                <a:cs typeface="Times New Roman" pitchFamily="18" charset="0"/>
              </a:rPr>
              <a:t>Multitom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 smtClean="0">
                <a:latin typeface="Times New Roman" pitchFamily="18" charset="0"/>
                <a:cs typeface="Times New Roman" pitchFamily="18" charset="0"/>
              </a:rPr>
              <a:t>Rax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 Twin Robotic X-ray system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for medical module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7" name="Рисунок 6" descr="26 кана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794"/>
            <a:ext cx="9144000" cy="56032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857224" y="214290"/>
            <a:ext cx="742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New 26 channel with 3 medical modules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7" name="Рисунок 6" descr="Kanal_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785794"/>
            <a:ext cx="7929769" cy="5584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224" y="142852"/>
            <a:ext cx="7072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26 channel 3D model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143372" y="1285861"/>
            <a:ext cx="4465619" cy="50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2928934"/>
            <a:ext cx="557213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6" descr="сканирование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785794"/>
            <a:ext cx="380365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85786" y="142852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Magneto-optical elements of the 26 channel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0496" y="1214422"/>
            <a:ext cx="335758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lens 220x75 mm </a:t>
            </a:r>
          </a:p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24,6 T/m</a:t>
            </a:r>
          </a:p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357422" y="4786322"/>
            <a:ext cx="150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dipole </a:t>
            </a:r>
          </a:p>
          <a:p>
            <a:pPr algn="ctr"/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L=1.3 m</a:t>
            </a:r>
          </a:p>
          <a:p>
            <a:pPr algn="ctr"/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B=1,4 T</a:t>
            </a:r>
          </a:p>
          <a:p>
            <a:pPr algn="ctr"/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h=64mm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928662" y="1571612"/>
            <a:ext cx="7286676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000100" y="214290"/>
            <a:ext cx="6643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6-axis table based on the KUKA robot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7" name="Рисунок 6" descr="C:\Users\frogg\Downloads\med kp\1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857232"/>
            <a:ext cx="6010296" cy="5724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85688" y="142852"/>
            <a:ext cx="885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Medical modules biological 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shield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628" y="1214422"/>
            <a:ext cx="3429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Calculations performed using the FLUKA program.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Beam absorbers and biological shielding of medical modules are designed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</a:t>
            </a:r>
            <a:r>
              <a:rPr lang="ru-RU" dirty="0"/>
              <a:t>.</a:t>
            </a:r>
            <a:r>
              <a:rPr lang="en-US" dirty="0"/>
              <a:t>09</a:t>
            </a:r>
            <a:r>
              <a:rPr lang="ru-RU" dirty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7504" y="51055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3200" dirty="0">
                <a:solidFill>
                  <a:srgbClr val="3333FF"/>
                </a:solidFill>
              </a:rPr>
              <a:t>Conclusion</a:t>
            </a:r>
            <a:endParaRPr lang="ru-RU" sz="32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14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88963" y="1052736"/>
            <a:ext cx="8159750" cy="4708981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3333FF"/>
              </a:buClr>
              <a:buFontTx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Radiobiological Stand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Facility </a:t>
            </a:r>
            <a:r>
              <a:rPr lang="en-US" altLang="ru-RU" sz="2000" b="0" dirty="0" smtClean="0"/>
              <a:t>: </a:t>
            </a:r>
            <a:endParaRPr lang="en-US" altLang="ru-RU" sz="2000" b="0" dirty="0"/>
          </a:p>
          <a:p>
            <a:pPr lvl="1" eaLnBrk="1" hangingPunct="1">
              <a:spcBef>
                <a:spcPct val="50000"/>
              </a:spcBef>
              <a:buClr>
                <a:srgbClr val="3333FF"/>
              </a:buClr>
              <a:buFontTx/>
              <a:buChar char="•"/>
            </a:pPr>
            <a:r>
              <a:rPr lang="en-US" altLang="ru-RU" sz="20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works in continuous mode;</a:t>
            </a:r>
          </a:p>
          <a:p>
            <a:pPr lvl="1" eaLnBrk="1" hangingPunct="1">
              <a:spcBef>
                <a:spcPct val="50000"/>
              </a:spcBef>
              <a:buClr>
                <a:srgbClr val="3333FF"/>
              </a:buClr>
              <a:buFontTx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according to the results obtained, 21 articles were published over the last 3 years;</a:t>
            </a:r>
            <a:endParaRPr lang="en-US" alt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3333FF"/>
              </a:buClr>
              <a:buFontTx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developed and implemented an electromagnetic beam leveling system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wobbler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system);</a:t>
            </a:r>
            <a:endParaRPr lang="en-US" altLang="ru-RU" sz="2000" b="0" dirty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3333FF"/>
              </a:buClr>
              <a:buFontTx/>
              <a:buChar char="•"/>
            </a:pPr>
            <a:r>
              <a:rPr lang="en-US" altLang="ru-RU" sz="20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eam diagnostics tools were developed and manufactured;</a:t>
            </a:r>
            <a:endParaRPr lang="en-US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3333FF"/>
              </a:buClr>
              <a:buFontTx/>
              <a:buChar char="•"/>
            </a:pPr>
            <a:r>
              <a:rPr lang="en-US" altLang="ru-RU" sz="2000" b="0" dirty="0" smtClean="0">
                <a:latin typeface="Times New Roman" pitchFamily="18" charset="0"/>
                <a:cs typeface="Times New Roman" pitchFamily="18" charset="0"/>
              </a:rPr>
              <a:t> now has slow extraction of 200, 250, 300, 350, 400, 455 </a:t>
            </a:r>
            <a:r>
              <a:rPr lang="en-US" altLang="ru-RU" sz="2000" b="0" dirty="0" err="1" smtClean="0">
                <a:latin typeface="Times New Roman" pitchFamily="18" charset="0"/>
                <a:cs typeface="Times New Roman" pitchFamily="18" charset="0"/>
              </a:rPr>
              <a:t>MeV</a:t>
            </a:r>
            <a:r>
              <a:rPr lang="en-US" altLang="ru-RU" sz="2000" b="0" dirty="0" smtClean="0">
                <a:latin typeface="Times New Roman" pitchFamily="18" charset="0"/>
                <a:cs typeface="Times New Roman" pitchFamily="18" charset="0"/>
              </a:rPr>
              <a:t> per nucleon of </a:t>
            </a:r>
            <a:r>
              <a:rPr lang="en-US" altLang="ru-RU" sz="2000" b="0" baseline="30000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altLang="ru-RU" sz="2000" b="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ru-RU" sz="2000" b="0" baseline="30000" dirty="0" smtClean="0">
                <a:latin typeface="Times New Roman" pitchFamily="18" charset="0"/>
                <a:cs typeface="Times New Roman" pitchFamily="18" charset="0"/>
              </a:rPr>
              <a:t>6+</a:t>
            </a:r>
            <a:r>
              <a:rPr lang="en-US" altLang="ru-RU" sz="2000" b="0" dirty="0" smtClean="0">
                <a:latin typeface="Times New Roman" pitchFamily="18" charset="0"/>
                <a:cs typeface="Times New Roman" pitchFamily="18" charset="0"/>
              </a:rPr>
              <a:t> beam for radiobiology and future prior-to-therapy studies.</a:t>
            </a:r>
            <a:endParaRPr lang="en-US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3333FF"/>
              </a:buCl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On the basis of the government decree No. 287 of 04.16.2020, work is underway to design the Ion Radiation Therapy Complex.</a:t>
            </a:r>
            <a:endParaRPr lang="en-US" alt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564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</a:t>
            </a:r>
            <a:r>
              <a:rPr lang="ru-RU" dirty="0"/>
              <a:t>.</a:t>
            </a:r>
            <a:r>
              <a:rPr lang="en-US" dirty="0"/>
              <a:t>09</a:t>
            </a:r>
            <a:r>
              <a:rPr lang="ru-RU" dirty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440" y="2852936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3200" dirty="0">
                <a:solidFill>
                  <a:srgbClr val="3333FF"/>
                </a:solidFill>
              </a:rPr>
              <a:t>T</a:t>
            </a:r>
            <a:r>
              <a:rPr lang="en-US" altLang="ru-RU" sz="3200" dirty="0" smtClean="0">
                <a:solidFill>
                  <a:srgbClr val="3333FF"/>
                </a:solidFill>
              </a:rPr>
              <a:t>hank </a:t>
            </a:r>
            <a:r>
              <a:rPr lang="en-US" altLang="ru-RU" sz="3200" dirty="0">
                <a:solidFill>
                  <a:srgbClr val="3333FF"/>
                </a:solidFill>
              </a:rPr>
              <a:t>you very much</a:t>
            </a:r>
            <a:endParaRPr lang="ru-RU" sz="32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14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/>
          </a:p>
        </p:txBody>
      </p:sp>
      <p:sp>
        <p:nvSpPr>
          <p:cNvPr id="8" name="TextBox 7"/>
          <p:cNvSpPr txBox="1"/>
          <p:nvPr/>
        </p:nvSpPr>
        <p:spPr>
          <a:xfrm>
            <a:off x="2643174" y="5786454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pikalov@ihep.ru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772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7" name="Рисунок 6" descr="WP_20181217_13_51_53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14422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126" y="214290"/>
            <a:ext cx="878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Channel head 25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0298" y="714356"/>
            <a:ext cx="128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TV box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20" y="714356"/>
            <a:ext cx="2357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vacuum chamber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>
            <a:stCxn id="10" idx="2"/>
          </p:cNvCxnSpPr>
          <p:nvPr/>
        </p:nvCxnSpPr>
        <p:spPr>
          <a:xfrm>
            <a:off x="3143240" y="1114466"/>
            <a:ext cx="285752" cy="15287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86182" y="714356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corrector</a:t>
            </a:r>
            <a:r>
              <a:rPr lang="en-GB" dirty="0" smtClean="0"/>
              <a:t>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000760" y="714356"/>
            <a:ext cx="2000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quadrupoles</a:t>
            </a:r>
            <a:r>
              <a:rPr lang="en-GB" dirty="0" smtClean="0"/>
              <a:t> </a:t>
            </a:r>
            <a:endParaRPr lang="ru-RU" dirty="0"/>
          </a:p>
        </p:txBody>
      </p:sp>
      <p:cxnSp>
        <p:nvCxnSpPr>
          <p:cNvPr id="21" name="Прямая со стрелкой 20"/>
          <p:cNvCxnSpPr>
            <a:stCxn id="11" idx="2"/>
          </p:cNvCxnSpPr>
          <p:nvPr/>
        </p:nvCxnSpPr>
        <p:spPr>
          <a:xfrm>
            <a:off x="1464447" y="1114466"/>
            <a:ext cx="535785" cy="16715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7" idx="2"/>
          </p:cNvCxnSpPr>
          <p:nvPr/>
        </p:nvCxnSpPr>
        <p:spPr>
          <a:xfrm flipH="1">
            <a:off x="4357686" y="1114466"/>
            <a:ext cx="214314" cy="20287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8" idx="2"/>
          </p:cNvCxnSpPr>
          <p:nvPr/>
        </p:nvCxnSpPr>
        <p:spPr>
          <a:xfrm flipH="1">
            <a:off x="5214942" y="1114466"/>
            <a:ext cx="1785950" cy="18859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18" idx="2"/>
          </p:cNvCxnSpPr>
          <p:nvPr/>
        </p:nvCxnSpPr>
        <p:spPr>
          <a:xfrm flipH="1">
            <a:off x="6000760" y="1114466"/>
            <a:ext cx="1000132" cy="2243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8" idx="2"/>
          </p:cNvCxnSpPr>
          <p:nvPr/>
        </p:nvCxnSpPr>
        <p:spPr>
          <a:xfrm flipH="1">
            <a:off x="6858016" y="1114466"/>
            <a:ext cx="142876" cy="24574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8" name="Рисунок 7" descr="мишен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500174"/>
            <a:ext cx="8786841" cy="49425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flipH="1">
            <a:off x="285717" y="142852"/>
            <a:ext cx="8358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hannel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25 target station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3042" y="857232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wo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target boxes with 4 Be targets in each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071934" y="1285860"/>
            <a:ext cx="0" cy="150019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2" idx="2"/>
          </p:cNvCxnSpPr>
          <p:nvPr/>
        </p:nvCxnSpPr>
        <p:spPr>
          <a:xfrm flipH="1">
            <a:off x="3428992" y="1257342"/>
            <a:ext cx="642942" cy="124296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7" name="Рисунок 6" descr="Brag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785794"/>
            <a:ext cx="5422772" cy="556235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29" y="4214818"/>
            <a:ext cx="3451271" cy="22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2910" y="142852"/>
            <a:ext cx="7929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Extraction of carbon beam (different energies)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6</a:t>
            </a:fld>
            <a:endParaRPr lang="ru-RU" dirty="0" err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5936569" cy="500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8596" y="214290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Biological shield of the Radiobiological Stand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2264" y="3714752"/>
            <a:ext cx="1643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radiobiology area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2264" y="2786058"/>
            <a:ext cx="192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collimator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1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>
            <a:stCxn id="10" idx="1"/>
            <a:endCxn id="10" idx="1"/>
          </p:cNvCxnSpPr>
          <p:nvPr/>
        </p:nvCxnSpPr>
        <p:spPr>
          <a:xfrm>
            <a:off x="6572264" y="2986113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10" idx="1"/>
          </p:cNvCxnSpPr>
          <p:nvPr/>
        </p:nvCxnSpPr>
        <p:spPr>
          <a:xfrm flipH="1">
            <a:off x="4143372" y="2986113"/>
            <a:ext cx="2428892" cy="115726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8" idx="1"/>
          </p:cNvCxnSpPr>
          <p:nvPr/>
        </p:nvCxnSpPr>
        <p:spPr>
          <a:xfrm flipH="1">
            <a:off x="4572000" y="4068695"/>
            <a:ext cx="2000264" cy="50331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43042" y="857232"/>
            <a:ext cx="2928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medical module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 стрелкой 18"/>
          <p:cNvCxnSpPr>
            <a:stCxn id="17" idx="2"/>
          </p:cNvCxnSpPr>
          <p:nvPr/>
        </p:nvCxnSpPr>
        <p:spPr>
          <a:xfrm>
            <a:off x="3107521" y="1257342"/>
            <a:ext cx="107157" cy="231453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7" name="Рисунок 6" descr="IMG_20210924_1113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21308"/>
            <a:ext cx="9144000" cy="4215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8794" y="142852"/>
            <a:ext cx="485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Radiobiology area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29256" y="5715016"/>
            <a:ext cx="321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experimental zone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>
            <a:stCxn id="10" idx="0"/>
          </p:cNvCxnSpPr>
          <p:nvPr/>
        </p:nvCxnSpPr>
        <p:spPr>
          <a:xfrm flipV="1">
            <a:off x="7036611" y="3000372"/>
            <a:ext cx="1393041" cy="271464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10" idx="0"/>
          </p:cNvCxnSpPr>
          <p:nvPr/>
        </p:nvCxnSpPr>
        <p:spPr>
          <a:xfrm flipH="1" flipV="1">
            <a:off x="6500826" y="3000372"/>
            <a:ext cx="535785" cy="271464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7158" y="5857892"/>
            <a:ext cx="1143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chiller</a:t>
            </a:r>
            <a:r>
              <a:rPr lang="en-GB" dirty="0" smtClean="0"/>
              <a:t> </a:t>
            </a:r>
            <a:endParaRPr lang="ru-RU" dirty="0"/>
          </a:p>
        </p:txBody>
      </p:sp>
      <p:cxnSp>
        <p:nvCxnSpPr>
          <p:cNvPr id="17" name="Прямая со стрелкой 16"/>
          <p:cNvCxnSpPr>
            <a:stCxn id="15" idx="0"/>
          </p:cNvCxnSpPr>
          <p:nvPr/>
        </p:nvCxnSpPr>
        <p:spPr>
          <a:xfrm flipV="1">
            <a:off x="928662" y="5357826"/>
            <a:ext cx="714380" cy="500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71736" y="785794"/>
            <a:ext cx="478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electromagnetic scanning system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 стрелкой 22"/>
          <p:cNvCxnSpPr>
            <a:stCxn id="21" idx="2"/>
          </p:cNvCxnSpPr>
          <p:nvPr/>
        </p:nvCxnSpPr>
        <p:spPr>
          <a:xfrm flipH="1">
            <a:off x="2928926" y="1185904"/>
            <a:ext cx="2035983" cy="202878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21" idx="2"/>
          </p:cNvCxnSpPr>
          <p:nvPr/>
        </p:nvCxnSpPr>
        <p:spPr>
          <a:xfrm flipH="1">
            <a:off x="2285984" y="1185904"/>
            <a:ext cx="2678925" cy="217165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21" idx="2"/>
          </p:cNvCxnSpPr>
          <p:nvPr/>
        </p:nvCxnSpPr>
        <p:spPr>
          <a:xfrm flipH="1">
            <a:off x="3214678" y="1185904"/>
            <a:ext cx="1750231" cy="45714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21" idx="2"/>
          </p:cNvCxnSpPr>
          <p:nvPr/>
        </p:nvCxnSpPr>
        <p:spPr>
          <a:xfrm flipH="1">
            <a:off x="2285984" y="1185904"/>
            <a:ext cx="2678925" cy="45714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7" name="Рисунок 6" descr="IMG_20210924_1113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21308"/>
            <a:ext cx="9144000" cy="4215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0232" y="142852"/>
            <a:ext cx="507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Medical module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3042" y="5786454"/>
            <a:ext cx="20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6-axis table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>
            <a:stCxn id="10" idx="0"/>
          </p:cNvCxnSpPr>
          <p:nvPr/>
        </p:nvCxnSpPr>
        <p:spPr>
          <a:xfrm flipV="1">
            <a:off x="2678893" y="4071942"/>
            <a:ext cx="1035851" cy="171451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86182" y="714356"/>
            <a:ext cx="5143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water phantom with 3D movement system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 стрелкой 14"/>
          <p:cNvCxnSpPr>
            <a:stCxn id="13" idx="2"/>
          </p:cNvCxnSpPr>
          <p:nvPr/>
        </p:nvCxnSpPr>
        <p:spPr>
          <a:xfrm flipH="1">
            <a:off x="4143372" y="1114466"/>
            <a:ext cx="2214578" cy="195734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28596" y="714356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collimator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ru-RU" dirty="0"/>
          </a:p>
        </p:txBody>
      </p:sp>
      <p:cxnSp>
        <p:nvCxnSpPr>
          <p:cNvPr id="18" name="Прямая со стрелкой 17"/>
          <p:cNvCxnSpPr>
            <a:stCxn id="16" idx="2"/>
          </p:cNvCxnSpPr>
          <p:nvPr/>
        </p:nvCxnSpPr>
        <p:spPr>
          <a:xfrm>
            <a:off x="2178827" y="1083688"/>
            <a:ext cx="1250165" cy="70223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57950" y="5786454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laser centralizer </a:t>
            </a:r>
            <a:endParaRPr lang="ru-RU" dirty="0"/>
          </a:p>
        </p:txBody>
      </p:sp>
      <p:cxnSp>
        <p:nvCxnSpPr>
          <p:cNvPr id="21" name="Прямая со стрелкой 20"/>
          <p:cNvCxnSpPr>
            <a:stCxn id="19" idx="0"/>
          </p:cNvCxnSpPr>
          <p:nvPr/>
        </p:nvCxnSpPr>
        <p:spPr>
          <a:xfrm flipV="1">
            <a:off x="7250925" y="2643182"/>
            <a:ext cx="178595" cy="314327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9" idx="0"/>
          </p:cNvCxnSpPr>
          <p:nvPr/>
        </p:nvCxnSpPr>
        <p:spPr>
          <a:xfrm flipH="1" flipV="1">
            <a:off x="1500166" y="3286124"/>
            <a:ext cx="5750759" cy="250033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10</a:t>
            </a:r>
            <a:r>
              <a:rPr lang="ru-RU" dirty="0" smtClean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buNone/>
              <a:defRPr/>
            </a:pPr>
            <a:endParaRPr lang="ru-RU" altLang="ru-RU" sz="2800" b="0" kern="0" dirty="0"/>
          </a:p>
        </p:txBody>
      </p:sp>
      <p:pic>
        <p:nvPicPr>
          <p:cNvPr id="8" name="Рисунок 7" descr="IMG_78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7298"/>
            <a:ext cx="6929486" cy="46196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7356" y="142852"/>
            <a:ext cx="5357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Electromagnetic scanning system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3042" y="785794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dipole magnets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>
            <a:stCxn id="10" idx="2"/>
          </p:cNvCxnSpPr>
          <p:nvPr/>
        </p:nvCxnSpPr>
        <p:spPr>
          <a:xfrm>
            <a:off x="3178959" y="1185904"/>
            <a:ext cx="250033" cy="217165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10" idx="2"/>
          </p:cNvCxnSpPr>
          <p:nvPr/>
        </p:nvCxnSpPr>
        <p:spPr>
          <a:xfrm flipH="1">
            <a:off x="2786050" y="1185904"/>
            <a:ext cx="392909" cy="202878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29454" y="1643050"/>
            <a:ext cx="22145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Power suppli</a:t>
            </a:r>
            <a:r>
              <a:rPr lang="en-GB" dirty="0" smtClean="0"/>
              <a:t>es:</a:t>
            </a:r>
          </a:p>
          <a:p>
            <a:pPr algn="ctr"/>
            <a:endParaRPr lang="en-GB" dirty="0" smtClean="0"/>
          </a:p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Output current amplitude ±700A</a:t>
            </a:r>
          </a:p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Output current frequency 20-60 Hz</a:t>
            </a:r>
          </a:p>
          <a:p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Load inductance ≤0.42 </a:t>
            </a:r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mH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cxnSp>
        <p:nvCxnSpPr>
          <p:cNvPr id="17" name="Прямая со стрелкой 16"/>
          <p:cNvCxnSpPr>
            <a:stCxn id="15" idx="1"/>
          </p:cNvCxnSpPr>
          <p:nvPr/>
        </p:nvCxnSpPr>
        <p:spPr>
          <a:xfrm flipH="1" flipV="1">
            <a:off x="4572000" y="2643182"/>
            <a:ext cx="2357454" cy="7080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5" idx="1"/>
          </p:cNvCxnSpPr>
          <p:nvPr/>
        </p:nvCxnSpPr>
        <p:spPr>
          <a:xfrm flipH="1" flipV="1">
            <a:off x="5429256" y="2500306"/>
            <a:ext cx="1500198" cy="85090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8094</TotalTime>
  <Words>631</Words>
  <Application>Microsoft Office PowerPoint</Application>
  <PresentationFormat>Экран (4:3)</PresentationFormat>
  <Paragraphs>163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  The Results Obtained on “Radiobiological Stand” Facility, Working With the Extracted Carbon Ion Beam of the U-70 Accelerator.  Report FRB06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Иванов</dc:creator>
  <cp:lastModifiedBy>V</cp:lastModifiedBy>
  <cp:revision>238</cp:revision>
  <dcterms:created xsi:type="dcterms:W3CDTF">2017-06-08T15:56:10Z</dcterms:created>
  <dcterms:modified xsi:type="dcterms:W3CDTF">2021-10-01T05:08:54Z</dcterms:modified>
</cp:coreProperties>
</file>