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2" r:id="rId1"/>
  </p:sldMasterIdLst>
  <p:notesMasterIdLst>
    <p:notesMasterId r:id="rId33"/>
  </p:notesMasterIdLst>
  <p:sldIdLst>
    <p:sldId id="256" r:id="rId2"/>
    <p:sldId id="335" r:id="rId3"/>
    <p:sldId id="261" r:id="rId4"/>
    <p:sldId id="377" r:id="rId5"/>
    <p:sldId id="337" r:id="rId6"/>
    <p:sldId id="344" r:id="rId7"/>
    <p:sldId id="345" r:id="rId8"/>
    <p:sldId id="368" r:id="rId9"/>
    <p:sldId id="367" r:id="rId10"/>
    <p:sldId id="369" r:id="rId11"/>
    <p:sldId id="387" r:id="rId12"/>
    <p:sldId id="370" r:id="rId13"/>
    <p:sldId id="371" r:id="rId14"/>
    <p:sldId id="378" r:id="rId15"/>
    <p:sldId id="372" r:id="rId16"/>
    <p:sldId id="376" r:id="rId17"/>
    <p:sldId id="379" r:id="rId18"/>
    <p:sldId id="380" r:id="rId19"/>
    <p:sldId id="382" r:id="rId20"/>
    <p:sldId id="383" r:id="rId21"/>
    <p:sldId id="386" r:id="rId22"/>
    <p:sldId id="395" r:id="rId23"/>
    <p:sldId id="390" r:id="rId24"/>
    <p:sldId id="391" r:id="rId25"/>
    <p:sldId id="396" r:id="rId26"/>
    <p:sldId id="259" r:id="rId27"/>
    <p:sldId id="389" r:id="rId28"/>
    <p:sldId id="397" r:id="rId29"/>
    <p:sldId id="398" r:id="rId30"/>
    <p:sldId id="401" r:id="rId31"/>
    <p:sldId id="399" r:id="rId32"/>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ran Jovanović" initials="ZJ" lastIdx="1" clrIdx="0">
    <p:extLst>
      <p:ext uri="{19B8F6BF-5375-455C-9EA6-DF929625EA0E}">
        <p15:presenceInfo xmlns:p15="http://schemas.microsoft.com/office/powerpoint/2012/main" userId="a805ff1909cdb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76A5"/>
    <a:srgbClr val="2581AE"/>
    <a:srgbClr val="3B9EC5"/>
    <a:srgbClr val="3292BB"/>
    <a:srgbClr val="42A7CC"/>
    <a:srgbClr val="1F79A8"/>
    <a:srgbClr val="0066FF"/>
    <a:srgbClr val="808080"/>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6301" autoAdjust="0"/>
  </p:normalViewPr>
  <p:slideViewPr>
    <p:cSldViewPr>
      <p:cViewPr>
        <p:scale>
          <a:sx n="83" d="100"/>
          <a:sy n="83" d="100"/>
        </p:scale>
        <p:origin x="787"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ED7CB9-4B4D-42AE-A94C-37145032EC45}" type="datetimeFigureOut">
              <a:rPr lang="en-US" smtClean="0"/>
              <a:t>01-Oct-21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4FB72D1-31D7-4C9A-80CB-F880B26C91BC}" type="slidenum">
              <a:rPr lang="en-US" smtClean="0"/>
              <a:t>‹#›</a:t>
            </a:fld>
            <a:endParaRPr lang="en-US"/>
          </a:p>
        </p:txBody>
      </p:sp>
    </p:spTree>
    <p:extLst>
      <p:ext uri="{BB962C8B-B14F-4D97-AF65-F5344CB8AC3E}">
        <p14:creationId xmlns:p14="http://schemas.microsoft.com/office/powerpoint/2010/main" val="384489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B72D1-31D7-4C9A-80CB-F880B26C91BC}" type="slidenum">
              <a:rPr lang="en-US" smtClean="0"/>
              <a:t>22</a:t>
            </a:fld>
            <a:endParaRPr lang="en-US"/>
          </a:p>
        </p:txBody>
      </p:sp>
    </p:spTree>
    <p:extLst>
      <p:ext uri="{BB962C8B-B14F-4D97-AF65-F5344CB8AC3E}">
        <p14:creationId xmlns:p14="http://schemas.microsoft.com/office/powerpoint/2010/main" val="417582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D39AA9A-39A0-4112-B3C3-9BE9B8281F79}"/>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4EACD0B-A280-45F5-82F7-3AEFA54DBAD6}"/>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69A6EE2-8391-49A0-9426-2926BD9615DA}"/>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8321C82-9273-4E91-980B-CACADEF95225}"/>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77121F0-D97F-4CD0-8CEC-BB2761DA0488}"/>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8354C8B8-9807-460E-A510-2BD2ED8DC085}"/>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BE712071-5019-498A-9A99-CFA5EE156447}"/>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D8AAA4E-29EB-4A98-9F79-796399894DFE}"/>
              </a:ext>
            </a:extLst>
          </p:cNvPr>
          <p:cNvSpPr>
            <a:spLocks noGrp="1"/>
          </p:cNvSpPr>
          <p:nvPr>
            <p:ph type="sldNum" sz="quarter" idx="12"/>
          </p:nvPr>
        </p:nvSpPr>
        <p:spPr/>
        <p:txBody>
          <a:bodyPr/>
          <a:lstStyle>
            <a:lvl1pPr>
              <a:defRPr/>
            </a:lvl1pPr>
          </a:lstStyle>
          <a:p>
            <a:pPr>
              <a:defRPr/>
            </a:pPr>
            <a:fld id="{F9871708-31E9-42DD-81E2-0CEFEACF021C}" type="slidenum">
              <a:rPr lang="en-US" altLang="en-US"/>
              <a:pPr>
                <a:defRPr/>
              </a:pPr>
              <a:t>‹#›</a:t>
            </a:fld>
            <a:endParaRPr lang="en-US" altLang="en-US"/>
          </a:p>
        </p:txBody>
      </p:sp>
    </p:spTree>
    <p:extLst>
      <p:ext uri="{BB962C8B-B14F-4D97-AF65-F5344CB8AC3E}">
        <p14:creationId xmlns:p14="http://schemas.microsoft.com/office/powerpoint/2010/main" val="991071887"/>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472DEB54-0F29-48EB-9B7D-FB3A15E53192}"/>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5AF397-7FC9-440C-839F-84037804DDF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8CA626-5B78-44BA-966E-0705A4D7CA7C}"/>
              </a:ext>
            </a:extLst>
          </p:cNvPr>
          <p:cNvSpPr>
            <a:spLocks noGrp="1"/>
          </p:cNvSpPr>
          <p:nvPr>
            <p:ph type="sldNum" sz="quarter" idx="17"/>
          </p:nvPr>
        </p:nvSpPr>
        <p:spPr/>
        <p:txBody>
          <a:bodyPr/>
          <a:lstStyle>
            <a:lvl1pPr>
              <a:defRPr/>
            </a:lvl1pPr>
          </a:lstStyle>
          <a:p>
            <a:pPr>
              <a:defRPr/>
            </a:pPr>
            <a:fld id="{1AA494FE-1828-4350-B32D-067B760AF6D0}" type="slidenum">
              <a:rPr lang="en-US" altLang="en-US"/>
              <a:pPr>
                <a:defRPr/>
              </a:pPr>
              <a:t>‹#›</a:t>
            </a:fld>
            <a:endParaRPr lang="en-US" altLang="en-US"/>
          </a:p>
        </p:txBody>
      </p:sp>
    </p:spTree>
    <p:extLst>
      <p:ext uri="{BB962C8B-B14F-4D97-AF65-F5344CB8AC3E}">
        <p14:creationId xmlns:p14="http://schemas.microsoft.com/office/powerpoint/2010/main" val="181256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D0AB8-2234-4161-A5CD-EE663244BB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01607A-5B99-4FD9-882F-AAE9B74890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1E0022-BFE8-4B8F-BE4F-1DAB9486D3E7}"/>
              </a:ext>
            </a:extLst>
          </p:cNvPr>
          <p:cNvSpPr>
            <a:spLocks noGrp="1"/>
          </p:cNvSpPr>
          <p:nvPr>
            <p:ph type="sldNum" sz="quarter" idx="12"/>
          </p:nvPr>
        </p:nvSpPr>
        <p:spPr/>
        <p:txBody>
          <a:bodyPr/>
          <a:lstStyle>
            <a:lvl1pPr>
              <a:defRPr/>
            </a:lvl1pPr>
          </a:lstStyle>
          <a:p>
            <a:pPr>
              <a:defRPr/>
            </a:pPr>
            <a:fld id="{17300C5A-5C4E-48E3-A6F9-6048A87D8AE0}" type="slidenum">
              <a:rPr lang="en-US" altLang="en-US"/>
              <a:pPr>
                <a:defRPr/>
              </a:pPr>
              <a:t>‹#›</a:t>
            </a:fld>
            <a:endParaRPr lang="en-US" altLang="en-US"/>
          </a:p>
        </p:txBody>
      </p:sp>
    </p:spTree>
    <p:extLst>
      <p:ext uri="{BB962C8B-B14F-4D97-AF65-F5344CB8AC3E}">
        <p14:creationId xmlns:p14="http://schemas.microsoft.com/office/powerpoint/2010/main" val="229728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75CE82D4-4C69-4677-B3C3-B3AEE6C2DEB8}"/>
              </a:ext>
            </a:extLst>
          </p:cNvPr>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t>“</a:t>
            </a:r>
          </a:p>
        </p:txBody>
      </p:sp>
      <p:sp>
        <p:nvSpPr>
          <p:cNvPr id="6" name="TextBox 13">
            <a:extLst>
              <a:ext uri="{FF2B5EF4-FFF2-40B4-BE49-F238E27FC236}">
                <a16:creationId xmlns:a16="http://schemas.microsoft.com/office/drawing/2014/main" id="{AB07BAC4-9CBD-4EB9-BF51-8B9430412E18}"/>
              </a:ext>
            </a:extLst>
          </p:cNvPr>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8000"/>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B9A761B-840D-46D8-BE26-CA9A34C079F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AA0385F-9D8E-4F36-911D-E6357AACB8A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632F2A-6029-4D52-8E6F-DAAC82D0005F}"/>
              </a:ext>
            </a:extLst>
          </p:cNvPr>
          <p:cNvSpPr>
            <a:spLocks noGrp="1"/>
          </p:cNvSpPr>
          <p:nvPr>
            <p:ph type="sldNum" sz="quarter" idx="16"/>
          </p:nvPr>
        </p:nvSpPr>
        <p:spPr/>
        <p:txBody>
          <a:bodyPr/>
          <a:lstStyle>
            <a:lvl1pPr>
              <a:defRPr/>
            </a:lvl1pPr>
          </a:lstStyle>
          <a:p>
            <a:pPr>
              <a:defRPr/>
            </a:pPr>
            <a:fld id="{E62A83EA-A083-4920-A69A-C21D9C1EB5C2}" type="slidenum">
              <a:rPr lang="en-US" altLang="en-US"/>
              <a:pPr>
                <a:defRPr/>
              </a:pPr>
              <a:t>‹#›</a:t>
            </a:fld>
            <a:endParaRPr lang="en-US" altLang="en-US"/>
          </a:p>
        </p:txBody>
      </p:sp>
    </p:spTree>
    <p:extLst>
      <p:ext uri="{BB962C8B-B14F-4D97-AF65-F5344CB8AC3E}">
        <p14:creationId xmlns:p14="http://schemas.microsoft.com/office/powerpoint/2010/main" val="68341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56697-A8BC-4AD6-9139-49B981845E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4EEB166-F763-44ED-9494-70D58162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ADCDC6-8858-447F-A5D7-D374957CB625}"/>
              </a:ext>
            </a:extLst>
          </p:cNvPr>
          <p:cNvSpPr>
            <a:spLocks noGrp="1"/>
          </p:cNvSpPr>
          <p:nvPr>
            <p:ph type="sldNum" sz="quarter" idx="12"/>
          </p:nvPr>
        </p:nvSpPr>
        <p:spPr/>
        <p:txBody>
          <a:bodyPr/>
          <a:lstStyle>
            <a:lvl1pPr>
              <a:defRPr/>
            </a:lvl1pPr>
          </a:lstStyle>
          <a:p>
            <a:pPr>
              <a:defRPr/>
            </a:pPr>
            <a:fld id="{D0BA6663-D03F-4F27-B4F0-A65404678E57}" type="slidenum">
              <a:rPr lang="en-US" altLang="en-US"/>
              <a:pPr>
                <a:defRPr/>
              </a:pPr>
              <a:t>‹#›</a:t>
            </a:fld>
            <a:endParaRPr lang="en-US" altLang="en-US"/>
          </a:p>
        </p:txBody>
      </p:sp>
    </p:spTree>
    <p:extLst>
      <p:ext uri="{BB962C8B-B14F-4D97-AF65-F5344CB8AC3E}">
        <p14:creationId xmlns:p14="http://schemas.microsoft.com/office/powerpoint/2010/main" val="41499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88B7396F-8380-4DB2-8208-968CDEE17DCB}"/>
              </a:ext>
            </a:extLst>
          </p:cNvPr>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t>“</a:t>
            </a:r>
          </a:p>
        </p:txBody>
      </p:sp>
      <p:sp>
        <p:nvSpPr>
          <p:cNvPr id="6" name="TextBox 13">
            <a:extLst>
              <a:ext uri="{FF2B5EF4-FFF2-40B4-BE49-F238E27FC236}">
                <a16:creationId xmlns:a16="http://schemas.microsoft.com/office/drawing/2014/main" id="{CA322D9C-662C-4695-8DCE-8B27DACFFE56}"/>
              </a:ext>
            </a:extLst>
          </p:cNvPr>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8000"/>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41C904B-EBBD-422A-9872-733A5D06590F}"/>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3080BAC-CCF4-4297-B5ED-F1B904B139C8}"/>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A51E751-C49A-4E75-B50D-08808AF9F573}"/>
              </a:ext>
            </a:extLst>
          </p:cNvPr>
          <p:cNvSpPr>
            <a:spLocks noGrp="1"/>
          </p:cNvSpPr>
          <p:nvPr>
            <p:ph type="sldNum" sz="quarter" idx="16"/>
          </p:nvPr>
        </p:nvSpPr>
        <p:spPr/>
        <p:txBody>
          <a:bodyPr/>
          <a:lstStyle>
            <a:lvl1pPr>
              <a:defRPr/>
            </a:lvl1pPr>
          </a:lstStyle>
          <a:p>
            <a:pPr>
              <a:defRPr/>
            </a:pPr>
            <a:fld id="{E4154912-BAE2-47F8-9B8C-CBD9409D4F64}" type="slidenum">
              <a:rPr lang="en-US" altLang="en-US"/>
              <a:pPr>
                <a:defRPr/>
              </a:pPr>
              <a:t>‹#›</a:t>
            </a:fld>
            <a:endParaRPr lang="en-US" altLang="en-US"/>
          </a:p>
        </p:txBody>
      </p:sp>
    </p:spTree>
    <p:extLst>
      <p:ext uri="{BB962C8B-B14F-4D97-AF65-F5344CB8AC3E}">
        <p14:creationId xmlns:p14="http://schemas.microsoft.com/office/powerpoint/2010/main" val="174131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094D5DDD-1A29-42CA-8CDA-38B38A42B052}"/>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4F8E12-20BC-4CE4-B97F-A113AAF7B2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60B7E5-ACE0-4608-A851-55EE657CA752}"/>
              </a:ext>
            </a:extLst>
          </p:cNvPr>
          <p:cNvSpPr>
            <a:spLocks noGrp="1"/>
          </p:cNvSpPr>
          <p:nvPr>
            <p:ph type="sldNum" sz="quarter" idx="16"/>
          </p:nvPr>
        </p:nvSpPr>
        <p:spPr/>
        <p:txBody>
          <a:bodyPr/>
          <a:lstStyle>
            <a:lvl1pPr>
              <a:defRPr/>
            </a:lvl1pPr>
          </a:lstStyle>
          <a:p>
            <a:pPr>
              <a:defRPr/>
            </a:pPr>
            <a:fld id="{6C003375-A52A-46CD-BA2D-0639DC01D87A}" type="slidenum">
              <a:rPr lang="en-US" altLang="en-US"/>
              <a:pPr>
                <a:defRPr/>
              </a:pPr>
              <a:t>‹#›</a:t>
            </a:fld>
            <a:endParaRPr lang="en-US" altLang="en-US"/>
          </a:p>
        </p:txBody>
      </p:sp>
    </p:spTree>
    <p:extLst>
      <p:ext uri="{BB962C8B-B14F-4D97-AF65-F5344CB8AC3E}">
        <p14:creationId xmlns:p14="http://schemas.microsoft.com/office/powerpoint/2010/main" val="312774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17D025-207D-4685-9651-DEBB50B8AD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D8658F-3C95-407B-8444-A8B554AA67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42A07B-8F88-42C8-B36B-DB836BD5A735}"/>
              </a:ext>
            </a:extLst>
          </p:cNvPr>
          <p:cNvSpPr>
            <a:spLocks noGrp="1"/>
          </p:cNvSpPr>
          <p:nvPr>
            <p:ph type="sldNum" sz="quarter" idx="12"/>
          </p:nvPr>
        </p:nvSpPr>
        <p:spPr/>
        <p:txBody>
          <a:bodyPr/>
          <a:lstStyle>
            <a:lvl1pPr>
              <a:defRPr/>
            </a:lvl1pPr>
          </a:lstStyle>
          <a:p>
            <a:pPr>
              <a:defRPr/>
            </a:pPr>
            <a:fld id="{C4D04BDC-0ED3-4ACC-9726-CE3B9E652195}" type="slidenum">
              <a:rPr lang="en-US" altLang="en-US"/>
              <a:pPr>
                <a:defRPr/>
              </a:pPr>
              <a:t>‹#›</a:t>
            </a:fld>
            <a:endParaRPr lang="en-US" altLang="en-US"/>
          </a:p>
        </p:txBody>
      </p:sp>
    </p:spTree>
    <p:extLst>
      <p:ext uri="{BB962C8B-B14F-4D97-AF65-F5344CB8AC3E}">
        <p14:creationId xmlns:p14="http://schemas.microsoft.com/office/powerpoint/2010/main" val="401353517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F6F1FB-412E-49F1-9B74-7DF162043A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1246AC-B394-4685-9568-C47EEC6692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30D3B5-2C3F-4128-9250-7718B4452B24}"/>
              </a:ext>
            </a:extLst>
          </p:cNvPr>
          <p:cNvSpPr>
            <a:spLocks noGrp="1"/>
          </p:cNvSpPr>
          <p:nvPr>
            <p:ph type="sldNum" sz="quarter" idx="12"/>
          </p:nvPr>
        </p:nvSpPr>
        <p:spPr/>
        <p:txBody>
          <a:bodyPr/>
          <a:lstStyle>
            <a:lvl1pPr>
              <a:defRPr/>
            </a:lvl1pPr>
          </a:lstStyle>
          <a:p>
            <a:pPr>
              <a:defRPr/>
            </a:pPr>
            <a:fld id="{20652283-B43D-46CB-B10A-D64B1F3BC66D}" type="slidenum">
              <a:rPr lang="en-US" altLang="en-US"/>
              <a:pPr>
                <a:defRPr/>
              </a:pPr>
              <a:t>‹#›</a:t>
            </a:fld>
            <a:endParaRPr lang="en-US" altLang="en-US"/>
          </a:p>
        </p:txBody>
      </p:sp>
    </p:spTree>
    <p:extLst>
      <p:ext uri="{BB962C8B-B14F-4D97-AF65-F5344CB8AC3E}">
        <p14:creationId xmlns:p14="http://schemas.microsoft.com/office/powerpoint/2010/main" val="62337000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5875D1-37D9-4DA1-9E3A-13161EEE68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3D2B7E-0779-4F50-AF5D-3E52E632B6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475C13-DB55-411B-98DD-27BBC5FD0D0F}"/>
              </a:ext>
            </a:extLst>
          </p:cNvPr>
          <p:cNvSpPr>
            <a:spLocks noGrp="1"/>
          </p:cNvSpPr>
          <p:nvPr>
            <p:ph type="sldNum" sz="quarter" idx="12"/>
          </p:nvPr>
        </p:nvSpPr>
        <p:spPr/>
        <p:txBody>
          <a:bodyPr/>
          <a:lstStyle>
            <a:lvl1pPr>
              <a:defRPr/>
            </a:lvl1pPr>
          </a:lstStyle>
          <a:p>
            <a:pPr>
              <a:defRPr/>
            </a:pPr>
            <a:fld id="{CC6462DD-19EF-4CEA-94FC-8A9028512B1C}" type="slidenum">
              <a:rPr lang="en-US" altLang="en-US"/>
              <a:pPr>
                <a:defRPr/>
              </a:pPr>
              <a:t>‹#›</a:t>
            </a:fld>
            <a:endParaRPr lang="en-US" altLang="en-US"/>
          </a:p>
        </p:txBody>
      </p:sp>
    </p:spTree>
    <p:extLst>
      <p:ext uri="{BB962C8B-B14F-4D97-AF65-F5344CB8AC3E}">
        <p14:creationId xmlns:p14="http://schemas.microsoft.com/office/powerpoint/2010/main" val="236157653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EEB27-BD5D-4E95-92BB-F583369FB06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FFE8B9-AFD1-414C-8435-489BF073F2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848451-9FB1-472B-A08E-475029BEA4DE}"/>
              </a:ext>
            </a:extLst>
          </p:cNvPr>
          <p:cNvSpPr>
            <a:spLocks noGrp="1"/>
          </p:cNvSpPr>
          <p:nvPr>
            <p:ph type="sldNum" sz="quarter" idx="12"/>
          </p:nvPr>
        </p:nvSpPr>
        <p:spPr/>
        <p:txBody>
          <a:bodyPr/>
          <a:lstStyle>
            <a:lvl1pPr>
              <a:defRPr/>
            </a:lvl1pPr>
          </a:lstStyle>
          <a:p>
            <a:pPr>
              <a:defRPr/>
            </a:pPr>
            <a:fld id="{418C9733-7C88-4459-9919-33917D841179}" type="slidenum">
              <a:rPr lang="en-US" altLang="en-US"/>
              <a:pPr>
                <a:defRPr/>
              </a:pPr>
              <a:t>‹#›</a:t>
            </a:fld>
            <a:endParaRPr lang="en-US" altLang="en-US"/>
          </a:p>
        </p:txBody>
      </p:sp>
    </p:spTree>
    <p:extLst>
      <p:ext uri="{BB962C8B-B14F-4D97-AF65-F5344CB8AC3E}">
        <p14:creationId xmlns:p14="http://schemas.microsoft.com/office/powerpoint/2010/main" val="2371156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59BDD74-3BF9-4DFA-9B49-ACEB8A47B9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CF1E4F8-ACDA-4CF5-8E7D-632BABC912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C16E48-1539-4572-B07E-86BFAA8F4D96}"/>
              </a:ext>
            </a:extLst>
          </p:cNvPr>
          <p:cNvSpPr>
            <a:spLocks noGrp="1"/>
          </p:cNvSpPr>
          <p:nvPr>
            <p:ph type="sldNum" sz="quarter" idx="12"/>
          </p:nvPr>
        </p:nvSpPr>
        <p:spPr/>
        <p:txBody>
          <a:bodyPr/>
          <a:lstStyle>
            <a:lvl1pPr>
              <a:defRPr/>
            </a:lvl1pPr>
          </a:lstStyle>
          <a:p>
            <a:pPr>
              <a:defRPr/>
            </a:pPr>
            <a:fld id="{B27C48F0-0461-43FE-AEB6-A3CFFC9AD498}" type="slidenum">
              <a:rPr lang="en-US" altLang="en-US"/>
              <a:pPr>
                <a:defRPr/>
              </a:pPr>
              <a:t>‹#›</a:t>
            </a:fld>
            <a:endParaRPr lang="en-US" altLang="en-US"/>
          </a:p>
        </p:txBody>
      </p:sp>
    </p:spTree>
    <p:extLst>
      <p:ext uri="{BB962C8B-B14F-4D97-AF65-F5344CB8AC3E}">
        <p14:creationId xmlns:p14="http://schemas.microsoft.com/office/powerpoint/2010/main" val="25896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A3EF0F5-EAB2-4B11-90DB-BA1F28BF268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FB02C36-EAC9-4C98-819C-67C5E7485C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00D2636-5D30-4013-8B50-EAFBDDC5A5A0}"/>
              </a:ext>
            </a:extLst>
          </p:cNvPr>
          <p:cNvSpPr>
            <a:spLocks noGrp="1"/>
          </p:cNvSpPr>
          <p:nvPr>
            <p:ph type="sldNum" sz="quarter" idx="12"/>
          </p:nvPr>
        </p:nvSpPr>
        <p:spPr/>
        <p:txBody>
          <a:bodyPr/>
          <a:lstStyle>
            <a:lvl1pPr>
              <a:defRPr/>
            </a:lvl1pPr>
          </a:lstStyle>
          <a:p>
            <a:pPr>
              <a:defRPr/>
            </a:pPr>
            <a:fld id="{FB2FD8B9-63D1-4A39-A9D7-1FCAABBEC8D0}" type="slidenum">
              <a:rPr lang="en-US" altLang="en-US"/>
              <a:pPr>
                <a:defRPr/>
              </a:pPr>
              <a:t>‹#›</a:t>
            </a:fld>
            <a:endParaRPr lang="en-US" altLang="en-US"/>
          </a:p>
        </p:txBody>
      </p:sp>
    </p:spTree>
    <p:extLst>
      <p:ext uri="{BB962C8B-B14F-4D97-AF65-F5344CB8AC3E}">
        <p14:creationId xmlns:p14="http://schemas.microsoft.com/office/powerpoint/2010/main" val="254843839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AC02597-8D7E-475B-B28A-DA537052A34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35F2B5F-089F-46A5-B7EC-1322C20676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B8C569-6D30-4D4B-874D-C946381DB778}"/>
              </a:ext>
            </a:extLst>
          </p:cNvPr>
          <p:cNvSpPr>
            <a:spLocks noGrp="1"/>
          </p:cNvSpPr>
          <p:nvPr>
            <p:ph type="sldNum" sz="quarter" idx="12"/>
          </p:nvPr>
        </p:nvSpPr>
        <p:spPr/>
        <p:txBody>
          <a:bodyPr/>
          <a:lstStyle>
            <a:lvl1pPr>
              <a:defRPr/>
            </a:lvl1pPr>
          </a:lstStyle>
          <a:p>
            <a:pPr>
              <a:defRPr/>
            </a:pPr>
            <a:fld id="{A8FD9451-92C3-4777-90B8-AA343303A694}" type="slidenum">
              <a:rPr lang="en-US" altLang="en-US"/>
              <a:pPr>
                <a:defRPr/>
              </a:pPr>
              <a:t>‹#›</a:t>
            </a:fld>
            <a:endParaRPr lang="en-US" altLang="en-US"/>
          </a:p>
        </p:txBody>
      </p:sp>
    </p:spTree>
    <p:extLst>
      <p:ext uri="{BB962C8B-B14F-4D97-AF65-F5344CB8AC3E}">
        <p14:creationId xmlns:p14="http://schemas.microsoft.com/office/powerpoint/2010/main" val="2668239052"/>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5A9F84-DBFC-446A-BF67-3B39B4B1025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8FB60EC-16D2-4F49-B865-A7F198BB062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AB83365-5B94-4D96-A3BD-93FABDBF7C45}"/>
              </a:ext>
            </a:extLst>
          </p:cNvPr>
          <p:cNvSpPr>
            <a:spLocks noGrp="1"/>
          </p:cNvSpPr>
          <p:nvPr>
            <p:ph type="sldNum" sz="quarter" idx="12"/>
          </p:nvPr>
        </p:nvSpPr>
        <p:spPr/>
        <p:txBody>
          <a:bodyPr/>
          <a:lstStyle>
            <a:lvl1pPr>
              <a:defRPr/>
            </a:lvl1pPr>
          </a:lstStyle>
          <a:p>
            <a:pPr>
              <a:defRPr/>
            </a:pPr>
            <a:fld id="{164DBB6B-FA03-45BF-A080-96D166843D1E}" type="slidenum">
              <a:rPr lang="en-US" altLang="en-US"/>
              <a:pPr>
                <a:defRPr/>
              </a:pPr>
              <a:t>‹#›</a:t>
            </a:fld>
            <a:endParaRPr lang="en-US" altLang="en-US"/>
          </a:p>
        </p:txBody>
      </p:sp>
    </p:spTree>
    <p:extLst>
      <p:ext uri="{BB962C8B-B14F-4D97-AF65-F5344CB8AC3E}">
        <p14:creationId xmlns:p14="http://schemas.microsoft.com/office/powerpoint/2010/main" val="140962117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8088CA-62BA-495F-AE8D-71B95A2441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30E5129-B280-4C0F-B2C7-8BFFF8AF45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A59AA2-DE84-4837-BD5A-7B692C56CE97}"/>
              </a:ext>
            </a:extLst>
          </p:cNvPr>
          <p:cNvSpPr>
            <a:spLocks noGrp="1"/>
          </p:cNvSpPr>
          <p:nvPr>
            <p:ph type="sldNum" sz="quarter" idx="12"/>
          </p:nvPr>
        </p:nvSpPr>
        <p:spPr/>
        <p:txBody>
          <a:bodyPr/>
          <a:lstStyle>
            <a:lvl1pPr>
              <a:defRPr/>
            </a:lvl1pPr>
          </a:lstStyle>
          <a:p>
            <a:pPr>
              <a:defRPr/>
            </a:pPr>
            <a:fld id="{12F7E203-05E1-4D28-B321-1BE43A445865}" type="slidenum">
              <a:rPr lang="en-US" altLang="en-US"/>
              <a:pPr>
                <a:defRPr/>
              </a:pPr>
              <a:t>‹#›</a:t>
            </a:fld>
            <a:endParaRPr lang="en-US" altLang="en-US"/>
          </a:p>
        </p:txBody>
      </p:sp>
    </p:spTree>
    <p:extLst>
      <p:ext uri="{BB962C8B-B14F-4D97-AF65-F5344CB8AC3E}">
        <p14:creationId xmlns:p14="http://schemas.microsoft.com/office/powerpoint/2010/main" val="335835364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18EE75-906B-4ED2-802F-3651879EAE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D18B69-8898-4161-8728-B866BF3105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E9182C-4971-4B7B-BC00-9BA23A4ED138}"/>
              </a:ext>
            </a:extLst>
          </p:cNvPr>
          <p:cNvSpPr>
            <a:spLocks noGrp="1"/>
          </p:cNvSpPr>
          <p:nvPr>
            <p:ph type="sldNum" sz="quarter" idx="12"/>
          </p:nvPr>
        </p:nvSpPr>
        <p:spPr/>
        <p:txBody>
          <a:bodyPr/>
          <a:lstStyle>
            <a:lvl1pPr>
              <a:defRPr/>
            </a:lvl1pPr>
          </a:lstStyle>
          <a:p>
            <a:pPr>
              <a:defRPr/>
            </a:pPr>
            <a:fld id="{92FAB836-82D1-4A96-A569-0C7D3E0DAF49}" type="slidenum">
              <a:rPr lang="en-US" altLang="en-US"/>
              <a:pPr>
                <a:defRPr/>
              </a:pPr>
              <a:t>‹#›</a:t>
            </a:fld>
            <a:endParaRPr lang="en-US" altLang="en-US"/>
          </a:p>
        </p:txBody>
      </p:sp>
    </p:spTree>
    <p:extLst>
      <p:ext uri="{BB962C8B-B14F-4D97-AF65-F5344CB8AC3E}">
        <p14:creationId xmlns:p14="http://schemas.microsoft.com/office/powerpoint/2010/main" val="201561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1799AD0A-69E1-43C6-B806-C868095A7950}"/>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5952D3F3-EA43-4BF4-BDBC-753FFCA5AEE5}"/>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564679B-70A2-42DE-A2ED-AF01E30A0FFF}"/>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E44E1C1-D6C0-477F-B7B2-D71EE6E6D45E}"/>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83989B4-3D3F-413F-AB9D-6AEF4BE86716}"/>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DB08266-0976-4271-88EA-9B8B97EEFC91}"/>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52EC19AA-A41C-4251-82F3-86B93AC37A6E}"/>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936823E6-E137-4010-82D6-D22231AC7B0F}"/>
              </a:ext>
            </a:extLst>
          </p:cNvPr>
          <p:cNvSpPr>
            <a:spLocks noGrp="1" noChangeArrowheads="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90A663C-ADD9-4080-919B-B59EE25EAFDA}"/>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63CD6535-A7E0-48E5-8731-8EAE8A8196E7}"/>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DBB565E5-155E-41CD-BB83-A74FDB510E40}"/>
              </a:ext>
            </a:extLst>
          </p:cNvPr>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eaLnBrk="1" fontAlgn="auto" hangingPunct="1">
              <a:spcBef>
                <a:spcPts val="0"/>
              </a:spcBef>
              <a:spcAft>
                <a:spcPts val="0"/>
              </a:spcAft>
              <a:defRPr sz="3200" b="0" i="0" smtClean="0">
                <a:solidFill>
                  <a:schemeClr val="bg2">
                    <a:lumMod val="50000"/>
                  </a:schemeClr>
                </a:solidFill>
                <a:effectLst/>
                <a:latin typeface="+mn-lt"/>
              </a:defRPr>
            </a:lvl1pPr>
          </a:lstStyle>
          <a:p>
            <a:pPr>
              <a:defRPr/>
            </a:pPr>
            <a:fld id="{875CDB83-BACC-4010-B619-1B4EE05D5F2E}"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39"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40" r:id="rId12"/>
    <p:sldLayoutId id="2147483835" r:id="rId13"/>
    <p:sldLayoutId id="2147483841" r:id="rId14"/>
    <p:sldLayoutId id="2147483836" r:id="rId15"/>
    <p:sldLayoutId id="2147483837" r:id="rId16"/>
    <p:sldLayoutId id="2147483838" r:id="rId17"/>
  </p:sldLayoutIdLst>
  <p:transition>
    <p:zoom/>
  </p:transition>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anose="020B0502020202020204" pitchFamily="34" charset="0"/>
        </a:defRPr>
      </a:lvl2pPr>
      <a:lvl3pPr algn="l" defTabSz="457200" rtl="0" fontAlgn="base">
        <a:spcBef>
          <a:spcPct val="0"/>
        </a:spcBef>
        <a:spcAft>
          <a:spcPct val="0"/>
        </a:spcAft>
        <a:defRPr sz="3600">
          <a:solidFill>
            <a:schemeClr val="tx1"/>
          </a:solidFill>
          <a:latin typeface="Century Gothic" panose="020B0502020202020204" pitchFamily="34" charset="0"/>
        </a:defRPr>
      </a:lvl3pPr>
      <a:lvl4pPr algn="l" defTabSz="457200" rtl="0" fontAlgn="base">
        <a:spcBef>
          <a:spcPct val="0"/>
        </a:spcBef>
        <a:spcAft>
          <a:spcPct val="0"/>
        </a:spcAft>
        <a:defRPr sz="3600">
          <a:solidFill>
            <a:schemeClr val="tx1"/>
          </a:solidFill>
          <a:latin typeface="Century Gothic" panose="020B0502020202020204" pitchFamily="34" charset="0"/>
        </a:defRPr>
      </a:lvl4pPr>
      <a:lvl5pPr algn="l" defTabSz="457200" rtl="0" fontAlgn="base">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7.png"/><Relationship Id="rId7" Type="http://schemas.openxmlformats.org/officeDocument/2006/relationships/image" Target="../media/image17.wmf"/><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1.jpeg"/><Relationship Id="rId4" Type="http://schemas.openxmlformats.org/officeDocument/2006/relationships/image" Target="../media/image30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a:extLst>
              <a:ext uri="{FF2B5EF4-FFF2-40B4-BE49-F238E27FC236}">
                <a16:creationId xmlns:a16="http://schemas.microsoft.com/office/drawing/2014/main" id="{FB7D93D4-0FC2-44AF-95CB-7A71B0353ACC}"/>
              </a:ext>
            </a:extLst>
          </p:cNvPr>
          <p:cNvSpPr txBox="1">
            <a:spLocks noChangeArrowheads="1"/>
          </p:cNvSpPr>
          <p:nvPr/>
        </p:nvSpPr>
        <p:spPr bwMode="auto">
          <a:xfrm>
            <a:off x="1487488" y="293688"/>
            <a:ext cx="5138737" cy="1020762"/>
          </a:xfrm>
          <a:prstGeom prst="rect">
            <a:avLst/>
          </a:prstGeom>
          <a:noFill/>
          <a:ln>
            <a:noFill/>
          </a:ln>
        </p:spPr>
        <p:txBody>
          <a:bodyPr lIns="96826" tIns="48413" rIns="96826" bIns="4841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sr-Latn-RS" altLang="en-US" sz="2000" dirty="0">
                <a:solidFill>
                  <a:srgbClr val="000000"/>
                </a:solidFill>
                <a:latin typeface="+mn-lt"/>
                <a:cs typeface="Times New Roman" panose="02020603050405020304" pitchFamily="18" charset="0"/>
              </a:rPr>
              <a:t>Laboratory of Physics</a:t>
            </a:r>
            <a:endParaRPr lang="en-US" altLang="en-US" sz="2000" dirty="0">
              <a:solidFill>
                <a:srgbClr val="000000"/>
              </a:solidFill>
              <a:latin typeface="+mn-lt"/>
              <a:cs typeface="Times New Roman" panose="02020603050405020304" pitchFamily="18" charset="0"/>
            </a:endParaRPr>
          </a:p>
          <a:p>
            <a:pPr eaLnBrk="1" fontAlgn="auto" hangingPunct="1">
              <a:spcBef>
                <a:spcPts val="0"/>
              </a:spcBef>
              <a:spcAft>
                <a:spcPts val="0"/>
              </a:spcAft>
              <a:defRPr/>
            </a:pPr>
            <a:r>
              <a:rPr lang="sr-Latn-RS" altLang="en-US" sz="2000" dirty="0">
                <a:solidFill>
                  <a:srgbClr val="000000"/>
                </a:solidFill>
                <a:latin typeface="+mn-lt"/>
                <a:cs typeface="Times New Roman" panose="02020603050405020304" pitchFamily="18" charset="0"/>
              </a:rPr>
              <a:t>Vinča Institute of Nuclear Sciences</a:t>
            </a:r>
          </a:p>
          <a:p>
            <a:pPr eaLnBrk="1" fontAlgn="auto" hangingPunct="1">
              <a:spcBef>
                <a:spcPts val="0"/>
              </a:spcBef>
              <a:spcAft>
                <a:spcPts val="0"/>
              </a:spcAft>
              <a:defRPr/>
            </a:pPr>
            <a:r>
              <a:rPr lang="sr-Latn-RS" altLang="en-US" sz="2000" dirty="0">
                <a:solidFill>
                  <a:srgbClr val="000000"/>
                </a:solidFill>
                <a:latin typeface="+mn-lt"/>
                <a:cs typeface="Times New Roman" panose="02020603050405020304" pitchFamily="18" charset="0"/>
              </a:rPr>
              <a:t>University of Belgrade, Belgrade, Serbia</a:t>
            </a:r>
            <a:endParaRPr lang="en-US" altLang="en-US" sz="2000" dirty="0">
              <a:latin typeface="+mn-lt"/>
            </a:endParaRPr>
          </a:p>
        </p:txBody>
      </p:sp>
      <p:sp>
        <p:nvSpPr>
          <p:cNvPr id="9" name="Title 4">
            <a:extLst>
              <a:ext uri="{FF2B5EF4-FFF2-40B4-BE49-F238E27FC236}">
                <a16:creationId xmlns:a16="http://schemas.microsoft.com/office/drawing/2014/main" id="{223441EC-5EE2-443E-B34C-95624A737B48}"/>
              </a:ext>
            </a:extLst>
          </p:cNvPr>
          <p:cNvSpPr txBox="1">
            <a:spLocks/>
          </p:cNvSpPr>
          <p:nvPr/>
        </p:nvSpPr>
        <p:spPr>
          <a:xfrm>
            <a:off x="982663" y="1674813"/>
            <a:ext cx="6481762" cy="2089150"/>
          </a:xfrm>
          <a:prstGeom prst="rect">
            <a:avLst/>
          </a:prstGeom>
          <a:effectLst/>
        </p:spPr>
        <p:txBody>
          <a:bodyPr anchor="b">
            <a:normAutofit fontScale="92500"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Transmission studies with ion beams within FAMA</a:t>
            </a:r>
          </a:p>
        </p:txBody>
      </p:sp>
      <p:sp>
        <p:nvSpPr>
          <p:cNvPr id="6149" name="Text Placeholder 11">
            <a:extLst>
              <a:ext uri="{FF2B5EF4-FFF2-40B4-BE49-F238E27FC236}">
                <a16:creationId xmlns:a16="http://schemas.microsoft.com/office/drawing/2014/main" id="{D274B4D9-98EE-417E-9DE7-A5D4F0307CFA}"/>
              </a:ext>
            </a:extLst>
          </p:cNvPr>
          <p:cNvSpPr txBox="1">
            <a:spLocks noChangeArrowheads="1"/>
          </p:cNvSpPr>
          <p:nvPr/>
        </p:nvSpPr>
        <p:spPr bwMode="auto">
          <a:xfrm>
            <a:off x="1031875" y="4381500"/>
            <a:ext cx="638333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defTabSz="457200" fontAlgn="base">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defTabSz="457200" fontAlgn="base">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defTabSz="457200" fontAlgn="base">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defTabSz="457200" fontAlgn="base">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eaLnBrk="1" hangingPunct="1">
              <a:buFont typeface="Wingdings 3" panose="05040102010807070707" pitchFamily="18" charset="2"/>
              <a:buNone/>
            </a:pPr>
            <a:r>
              <a:rPr lang="en-US" altLang="en-US" sz="2400" dirty="0">
                <a:solidFill>
                  <a:schemeClr val="tx1"/>
                </a:solidFill>
                <a:latin typeface="+mn-lt"/>
              </a:rPr>
              <a:t>Zoran </a:t>
            </a:r>
            <a:r>
              <a:rPr lang="en-US" altLang="en-US" sz="2400" dirty="0" err="1">
                <a:solidFill>
                  <a:schemeClr val="tx1"/>
                </a:solidFill>
                <a:latin typeface="+mn-lt"/>
              </a:rPr>
              <a:t>Jovanovi</a:t>
            </a:r>
            <a:r>
              <a:rPr lang="sr-Latn-RS" altLang="en-US" sz="2400" dirty="0">
                <a:solidFill>
                  <a:schemeClr val="tx1"/>
                </a:solidFill>
                <a:latin typeface="+mn-lt"/>
              </a:rPr>
              <a:t>ć</a:t>
            </a:r>
            <a:endParaRPr lang="en-US" altLang="en-US" sz="2400" dirty="0">
              <a:solidFill>
                <a:schemeClr val="tx1"/>
              </a:solidFill>
              <a:latin typeface="+mn-lt"/>
            </a:endParaRPr>
          </a:p>
        </p:txBody>
      </p:sp>
      <p:pic>
        <p:nvPicPr>
          <p:cNvPr id="11" name="Picture 10">
            <a:extLst>
              <a:ext uri="{FF2B5EF4-FFF2-40B4-BE49-F238E27FC236}">
                <a16:creationId xmlns:a16="http://schemas.microsoft.com/office/drawing/2014/main" id="{10D08878-2A3B-4D16-933C-7E5742741131}"/>
              </a:ext>
            </a:extLst>
          </p:cNvPr>
          <p:cNvPicPr>
            <a:picLocks noChangeAspect="1"/>
          </p:cNvPicPr>
          <p:nvPr/>
        </p:nvPicPr>
        <p:blipFill>
          <a:blip r:embed="rId2">
            <a:duotone>
              <a:prstClr val="black"/>
              <a:schemeClr val="accent1">
                <a:tint val="45000"/>
                <a:satMod val="400000"/>
              </a:schemeClr>
            </a:duotone>
          </a:blip>
          <a:stretch>
            <a:fillRect/>
          </a:stretch>
        </p:blipFill>
        <p:spPr>
          <a:xfrm>
            <a:off x="5757458" y="2709408"/>
            <a:ext cx="6383552" cy="3588723"/>
          </a:xfrm>
          <a:prstGeom prst="rect">
            <a:avLst/>
          </a:prstGeom>
        </p:spPr>
      </p:pic>
      <p:pic>
        <p:nvPicPr>
          <p:cNvPr id="6151" name="Picture 11">
            <a:extLst>
              <a:ext uri="{FF2B5EF4-FFF2-40B4-BE49-F238E27FC236}">
                <a16:creationId xmlns:a16="http://schemas.microsoft.com/office/drawing/2014/main" id="{1B66F00C-6055-44A9-9C5F-73CDC2C91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19" r="18414" b="31126"/>
          <a:stretch>
            <a:fillRect/>
          </a:stretch>
        </p:blipFill>
        <p:spPr bwMode="auto">
          <a:xfrm>
            <a:off x="149225" y="153988"/>
            <a:ext cx="1395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12">
            <a:extLst>
              <a:ext uri="{FF2B5EF4-FFF2-40B4-BE49-F238E27FC236}">
                <a16:creationId xmlns:a16="http://schemas.microsoft.com/office/drawing/2014/main" id="{471DEEDE-4356-4C22-94D6-46708C7177E6}"/>
              </a:ext>
            </a:extLst>
          </p:cNvPr>
          <p:cNvGrpSpPr>
            <a:grpSpLocks/>
          </p:cNvGrpSpPr>
          <p:nvPr/>
        </p:nvGrpSpPr>
        <p:grpSpPr bwMode="auto">
          <a:xfrm>
            <a:off x="149225" y="6451600"/>
            <a:ext cx="11991975" cy="369888"/>
            <a:chOff x="149706" y="6451658"/>
            <a:chExt cx="11991303" cy="369332"/>
          </a:xfrm>
        </p:grpSpPr>
        <p:sp>
          <p:nvSpPr>
            <p:cNvPr id="14" name="TextBox 13">
              <a:extLst>
                <a:ext uri="{FF2B5EF4-FFF2-40B4-BE49-F238E27FC236}">
                  <a16:creationId xmlns:a16="http://schemas.microsoft.com/office/drawing/2014/main" id="{4207518B-F491-42DE-A8C5-C13E8E5F90A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5" name="Straight Connector 14">
              <a:extLst>
                <a:ext uri="{FF2B5EF4-FFF2-40B4-BE49-F238E27FC236}">
                  <a16:creationId xmlns:a16="http://schemas.microsoft.com/office/drawing/2014/main" id="{BB73286E-58F1-4A5C-A450-C2E55E442B8E}"/>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520-0259-4A93-AE6D-F1C0775B2BDA}"/>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Upgrade(able) FAMA</a:t>
            </a:r>
          </a:p>
        </p:txBody>
      </p:sp>
      <p:sp>
        <p:nvSpPr>
          <p:cNvPr id="3" name="Rectangle 5">
            <a:extLst>
              <a:ext uri="{FF2B5EF4-FFF2-40B4-BE49-F238E27FC236}">
                <a16:creationId xmlns:a16="http://schemas.microsoft.com/office/drawing/2014/main" id="{39D187EC-4A68-42AF-8DC6-7F0A2A19D9C3}"/>
              </a:ext>
            </a:extLst>
          </p:cNvPr>
          <p:cNvSpPr>
            <a:spLocks noChangeArrowheads="1"/>
          </p:cNvSpPr>
          <p:nvPr/>
        </p:nvSpPr>
        <p:spPr bwMode="auto">
          <a:xfrm>
            <a:off x="267652" y="1211133"/>
            <a:ext cx="424417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sr-Cyrl-C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In June 2010 the upgrading of FAMA began.</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This included:</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refurbishment of the original FAMA</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C1 channel, for channeling implantation</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small cyclotron complex, the M3 machine</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Constructions of channels for analysis of materials in vacuum and air, the C5 and C6 channels</a:t>
            </a:r>
          </a:p>
        </p:txBody>
      </p:sp>
      <p:grpSp>
        <p:nvGrpSpPr>
          <p:cNvPr id="4" name="Group 5">
            <a:extLst>
              <a:ext uri="{FF2B5EF4-FFF2-40B4-BE49-F238E27FC236}">
                <a16:creationId xmlns:a16="http://schemas.microsoft.com/office/drawing/2014/main" id="{7596D6C0-6ACB-4CBD-AA88-54A36379791B}"/>
              </a:ext>
            </a:extLst>
          </p:cNvPr>
          <p:cNvGrpSpPr>
            <a:grpSpLocks/>
          </p:cNvGrpSpPr>
          <p:nvPr/>
        </p:nvGrpSpPr>
        <p:grpSpPr bwMode="auto">
          <a:xfrm>
            <a:off x="149225" y="6451600"/>
            <a:ext cx="11991975" cy="369888"/>
            <a:chOff x="149706" y="6451658"/>
            <a:chExt cx="11991303" cy="369332"/>
          </a:xfrm>
        </p:grpSpPr>
        <p:sp>
          <p:nvSpPr>
            <p:cNvPr id="5" name="TextBox 4">
              <a:extLst>
                <a:ext uri="{FF2B5EF4-FFF2-40B4-BE49-F238E27FC236}">
                  <a16:creationId xmlns:a16="http://schemas.microsoft.com/office/drawing/2014/main" id="{E3C03551-D5DF-4C39-9307-BB3885ABA3D1}"/>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6" name="Straight Connector 5">
              <a:extLst>
                <a:ext uri="{FF2B5EF4-FFF2-40B4-BE49-F238E27FC236}">
                  <a16:creationId xmlns:a16="http://schemas.microsoft.com/office/drawing/2014/main" id="{D74CC7FA-A3D4-445C-AD17-F1584D24CF16}"/>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7">
            <a:extLst>
              <a:ext uri="{FF2B5EF4-FFF2-40B4-BE49-F238E27FC236}">
                <a16:creationId xmlns:a16="http://schemas.microsoft.com/office/drawing/2014/main" id="{9F36C09F-98E1-4F2B-8D12-159D7858ADFF}"/>
              </a:ext>
            </a:extLst>
          </p:cNvPr>
          <p:cNvSpPr>
            <a:spLocks noChangeArrowheads="1"/>
          </p:cNvSpPr>
          <p:nvPr/>
        </p:nvSpPr>
        <p:spPr bwMode="auto">
          <a:xfrm>
            <a:off x="5547236" y="5666290"/>
            <a:ext cx="5634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800" b="1" dirty="0">
                <a:latin typeface="+mn-lt"/>
                <a:cs typeface="Times New Roman" panose="02020603050405020304" pitchFamily="18" charset="0"/>
              </a:rPr>
              <a:t>A three-dimensional scheme of the M3 machine.</a:t>
            </a:r>
            <a:endParaRPr lang="en-US" altLang="en-US" sz="1800" b="1" dirty="0">
              <a:latin typeface="+mn-lt"/>
              <a:cs typeface="Times New Roman" panose="02020603050405020304" pitchFamily="18" charset="0"/>
            </a:endParaRPr>
          </a:p>
        </p:txBody>
      </p:sp>
      <p:pic>
        <p:nvPicPr>
          <p:cNvPr id="11" name="Picture 8" descr="Fig_02_M3_3D">
            <a:extLst>
              <a:ext uri="{FF2B5EF4-FFF2-40B4-BE49-F238E27FC236}">
                <a16:creationId xmlns:a16="http://schemas.microsoft.com/office/drawing/2014/main" id="{5587AA7D-25C4-4105-8607-B3433AFC7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8" t="13460" r="7138" b="15143"/>
          <a:stretch>
            <a:fillRect/>
          </a:stretch>
        </p:blipFill>
        <p:spPr bwMode="auto">
          <a:xfrm>
            <a:off x="4727848" y="1318577"/>
            <a:ext cx="7273652" cy="4284066"/>
          </a:xfrm>
          <a:prstGeom prst="rect">
            <a:avLst/>
          </a:prstGeom>
          <a:noFill/>
          <a:ln>
            <a:noFill/>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9867F8EB-BA68-4540-BE50-6186B7947BD2}"/>
              </a:ext>
            </a:extLst>
          </p:cNvPr>
          <p:cNvSpPr>
            <a:spLocks noChangeArrowheads="1"/>
          </p:cNvSpPr>
          <p:nvPr/>
        </p:nvSpPr>
        <p:spPr bwMode="auto">
          <a:xfrm>
            <a:off x="8467917" y="1419836"/>
            <a:ext cx="353358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58775" indent="-358775">
              <a:tabLst>
                <a:tab pos="228600" algn="l"/>
              </a:tabLst>
              <a:defRPr sz="2400">
                <a:solidFill>
                  <a:schemeClr val="tx1"/>
                </a:solidFill>
                <a:latin typeface="Times New Roman" panose="02020603050405020304" pitchFamily="18" charset="0"/>
              </a:defRPr>
            </a:lvl1pPr>
            <a:lvl2pPr marL="742950" indent="-285750">
              <a:tabLst>
                <a:tab pos="228600" algn="l"/>
              </a:tabLst>
              <a:defRPr sz="2400">
                <a:solidFill>
                  <a:schemeClr val="tx1"/>
                </a:solidFill>
                <a:latin typeface="Times New Roman" panose="02020603050405020304" pitchFamily="18" charset="0"/>
              </a:defRPr>
            </a:lvl2pPr>
            <a:lvl3pPr marL="1143000" indent="-228600">
              <a:tabLst>
                <a:tab pos="228600" algn="l"/>
              </a:tabLst>
              <a:defRPr sz="2400">
                <a:solidFill>
                  <a:schemeClr val="tx1"/>
                </a:solidFill>
                <a:latin typeface="Times New Roman" panose="02020603050405020304" pitchFamily="18" charset="0"/>
              </a:defRPr>
            </a:lvl3pPr>
            <a:lvl4pPr marL="1600200" indent="-228600">
              <a:tabLst>
                <a:tab pos="228600" algn="l"/>
              </a:tabLst>
              <a:defRPr sz="2400">
                <a:solidFill>
                  <a:schemeClr val="tx1"/>
                </a:solidFill>
                <a:latin typeface="Times New Roman" panose="02020603050405020304" pitchFamily="18" charset="0"/>
              </a:defRPr>
            </a:lvl4pPr>
            <a:lvl5pPr marL="2057400" indent="-228600">
              <a:tabLst>
                <a:tab pos="2286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marL="0" indent="0" algn="just"/>
            <a:r>
              <a:rPr lang="en-US" altLang="en-US" sz="1600" dirty="0">
                <a:solidFill>
                  <a:schemeClr val="bg1"/>
                </a:solidFill>
                <a:latin typeface="+mn-lt"/>
                <a:cs typeface="Times New Roman" panose="02020603050405020304" pitchFamily="18" charset="0"/>
              </a:rPr>
              <a:t>Energy – between 1 and 3 MeV </a:t>
            </a:r>
          </a:p>
          <a:p>
            <a:pPr marL="0" indent="0" algn="just"/>
            <a:r>
              <a:rPr lang="en-US" altLang="en-US" sz="1600" dirty="0">
                <a:solidFill>
                  <a:schemeClr val="bg1"/>
                </a:solidFill>
                <a:latin typeface="+mn-lt"/>
                <a:cs typeface="Times New Roman" panose="02020603050405020304" pitchFamily="18" charset="0"/>
              </a:rPr>
              <a:t>Energy precision – below 1 keV </a:t>
            </a:r>
          </a:p>
          <a:p>
            <a:pPr marL="0" indent="0" algn="just"/>
            <a:r>
              <a:rPr lang="en-US" altLang="en-US" sz="1600" dirty="0">
                <a:solidFill>
                  <a:schemeClr val="bg1"/>
                </a:solidFill>
                <a:latin typeface="+mn-lt"/>
                <a:cs typeface="Times New Roman" panose="02020603050405020304" pitchFamily="18" charset="0"/>
              </a:rPr>
              <a:t>Energy spread – below 0.1 % </a:t>
            </a:r>
          </a:p>
          <a:p>
            <a:pPr marL="0" indent="0" algn="just"/>
            <a:r>
              <a:rPr lang="en-US" altLang="en-US" sz="1600" dirty="0">
                <a:solidFill>
                  <a:schemeClr val="bg1"/>
                </a:solidFill>
                <a:latin typeface="+mn-lt"/>
                <a:cs typeface="Times New Roman" panose="02020603050405020304" pitchFamily="18" charset="0"/>
              </a:rPr>
              <a:t>Current – between 10 and 100 </a:t>
            </a:r>
            <a:r>
              <a:rPr lang="en-US" altLang="en-US" sz="1600" dirty="0" err="1">
                <a:solidFill>
                  <a:schemeClr val="bg1"/>
                </a:solidFill>
                <a:latin typeface="+mn-lt"/>
                <a:cs typeface="Times New Roman" panose="02020603050405020304" pitchFamily="18" charset="0"/>
              </a:rPr>
              <a:t>nA</a:t>
            </a:r>
            <a:r>
              <a:rPr lang="en-US" altLang="en-US" sz="1600" dirty="0">
                <a:solidFill>
                  <a:schemeClr val="bg1"/>
                </a:solidFill>
                <a:latin typeface="+mn-lt"/>
                <a:cs typeface="Times New Roman" panose="02020603050405020304" pitchFamily="18" charset="0"/>
              </a:rPr>
              <a:t> </a:t>
            </a:r>
            <a:endParaRPr lang="sr-Cyrl-CS" alt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397640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93A3C9E4-E473-4295-9178-24B71A2A7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12" y="1214881"/>
            <a:ext cx="11321799" cy="44282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2B2E0E9-49CD-4A7D-ACB5-DD407967263C}"/>
              </a:ext>
            </a:extLst>
          </p:cNvPr>
          <p:cNvSpPr>
            <a:spLocks noChangeArrowheads="1"/>
          </p:cNvSpPr>
          <p:nvPr/>
        </p:nvSpPr>
        <p:spPr bwMode="auto">
          <a:xfrm>
            <a:off x="3318172" y="5717286"/>
            <a:ext cx="5654080"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r>
              <a:rPr lang="en-US" b="1" dirty="0">
                <a:latin typeface="+mn-lt"/>
                <a:cs typeface="Times New Roman" panose="02020603050405020304" pitchFamily="18" charset="0"/>
              </a:rPr>
              <a:t>M3 machine – a small proton cyclotron complex.</a:t>
            </a:r>
          </a:p>
        </p:txBody>
      </p:sp>
      <p:sp>
        <p:nvSpPr>
          <p:cNvPr id="4" name="Title 1">
            <a:extLst>
              <a:ext uri="{FF2B5EF4-FFF2-40B4-BE49-F238E27FC236}">
                <a16:creationId xmlns:a16="http://schemas.microsoft.com/office/drawing/2014/main" id="{A5B3B0AF-7361-4431-8A23-F0EA8E3B50ED}"/>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Upgrade(able) FAMA</a:t>
            </a:r>
          </a:p>
        </p:txBody>
      </p:sp>
      <p:grpSp>
        <p:nvGrpSpPr>
          <p:cNvPr id="5" name="Group 5">
            <a:extLst>
              <a:ext uri="{FF2B5EF4-FFF2-40B4-BE49-F238E27FC236}">
                <a16:creationId xmlns:a16="http://schemas.microsoft.com/office/drawing/2014/main" id="{BD16D955-7672-41D2-97CC-AD280BE57697}"/>
              </a:ext>
            </a:extLst>
          </p:cNvPr>
          <p:cNvGrpSpPr>
            <a:grpSpLocks/>
          </p:cNvGrpSpPr>
          <p:nvPr/>
        </p:nvGrpSpPr>
        <p:grpSpPr bwMode="auto">
          <a:xfrm>
            <a:off x="149225" y="6451600"/>
            <a:ext cx="11991975" cy="369888"/>
            <a:chOff x="149706" y="6451658"/>
            <a:chExt cx="11991303" cy="369332"/>
          </a:xfrm>
        </p:grpSpPr>
        <p:sp>
          <p:nvSpPr>
            <p:cNvPr id="6" name="TextBox 5">
              <a:extLst>
                <a:ext uri="{FF2B5EF4-FFF2-40B4-BE49-F238E27FC236}">
                  <a16:creationId xmlns:a16="http://schemas.microsoft.com/office/drawing/2014/main" id="{0FC9F0A7-34BF-4744-A965-73A3618993E5}"/>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7" name="Straight Connector 6">
              <a:extLst>
                <a:ext uri="{FF2B5EF4-FFF2-40B4-BE49-F238E27FC236}">
                  <a16:creationId xmlns:a16="http://schemas.microsoft.com/office/drawing/2014/main" id="{1CC200CA-0196-4C44-B117-0693BA0C1AC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1202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520-0259-4A93-AE6D-F1C0775B2BDA}"/>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Upgrade(able) FAMA</a:t>
            </a:r>
          </a:p>
        </p:txBody>
      </p:sp>
      <p:sp>
        <p:nvSpPr>
          <p:cNvPr id="3" name="Rectangle 5">
            <a:extLst>
              <a:ext uri="{FF2B5EF4-FFF2-40B4-BE49-F238E27FC236}">
                <a16:creationId xmlns:a16="http://schemas.microsoft.com/office/drawing/2014/main" id="{39D187EC-4A68-42AF-8DC6-7F0A2A19D9C3}"/>
              </a:ext>
            </a:extLst>
          </p:cNvPr>
          <p:cNvSpPr>
            <a:spLocks noChangeArrowheads="1"/>
          </p:cNvSpPr>
          <p:nvPr/>
        </p:nvSpPr>
        <p:spPr bwMode="auto">
          <a:xfrm>
            <a:off x="267652" y="1211133"/>
            <a:ext cx="424417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sr-Cyrl-C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In June 2010 the upgrading of FAMA began.</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This included:</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refurbishment of the original FAMA</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C1 channel, for channeling implantation</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small cyclotron complex, the M3 machine</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Constructions of channels for analysis of materials in vacuum and air, the C5 and C6 channels</a:t>
            </a:r>
          </a:p>
        </p:txBody>
      </p:sp>
      <p:grpSp>
        <p:nvGrpSpPr>
          <p:cNvPr id="4" name="Group 5">
            <a:extLst>
              <a:ext uri="{FF2B5EF4-FFF2-40B4-BE49-F238E27FC236}">
                <a16:creationId xmlns:a16="http://schemas.microsoft.com/office/drawing/2014/main" id="{7596D6C0-6ACB-4CBD-AA88-54A36379791B}"/>
              </a:ext>
            </a:extLst>
          </p:cNvPr>
          <p:cNvGrpSpPr>
            <a:grpSpLocks/>
          </p:cNvGrpSpPr>
          <p:nvPr/>
        </p:nvGrpSpPr>
        <p:grpSpPr bwMode="auto">
          <a:xfrm>
            <a:off x="149225" y="6451600"/>
            <a:ext cx="11991975" cy="369888"/>
            <a:chOff x="149706" y="6451658"/>
            <a:chExt cx="11991303" cy="369332"/>
          </a:xfrm>
        </p:grpSpPr>
        <p:sp>
          <p:nvSpPr>
            <p:cNvPr id="5" name="TextBox 4">
              <a:extLst>
                <a:ext uri="{FF2B5EF4-FFF2-40B4-BE49-F238E27FC236}">
                  <a16:creationId xmlns:a16="http://schemas.microsoft.com/office/drawing/2014/main" id="{E3C03551-D5DF-4C39-9307-BB3885ABA3D1}"/>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6" name="Straight Connector 5">
              <a:extLst>
                <a:ext uri="{FF2B5EF4-FFF2-40B4-BE49-F238E27FC236}">
                  <a16:creationId xmlns:a16="http://schemas.microsoft.com/office/drawing/2014/main" id="{D74CC7FA-A3D4-445C-AD17-F1584D24CF16}"/>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7C182791-0F0E-45EA-89BA-CFF381A0724A}"/>
              </a:ext>
            </a:extLst>
          </p:cNvPr>
          <p:cNvSpPr>
            <a:spLocks noChangeArrowheads="1"/>
          </p:cNvSpPr>
          <p:nvPr/>
        </p:nvSpPr>
        <p:spPr bwMode="auto">
          <a:xfrm>
            <a:off x="4429825" y="5548286"/>
            <a:ext cx="8032686"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GB" altLang="en-US" sz="1800" b="1" dirty="0">
                <a:latin typeface="+mn-lt"/>
                <a:cs typeface="Times New Roman" panose="02020603050405020304" pitchFamily="18" charset="0"/>
              </a:rPr>
              <a:t>A three-dimensional scheme of the C5 and C6 channels.</a:t>
            </a:r>
            <a:endParaRPr lang="en-US" altLang="en-US" sz="1800" b="1" dirty="0">
              <a:latin typeface="+mn-lt"/>
              <a:cs typeface="Times New Roman" panose="02020603050405020304" pitchFamily="18" charset="0"/>
            </a:endParaRPr>
          </a:p>
        </p:txBody>
      </p:sp>
      <p:pic>
        <p:nvPicPr>
          <p:cNvPr id="12" name="Picture 9" descr="Fig_03_C5_and_C6_3D">
            <a:extLst>
              <a:ext uri="{FF2B5EF4-FFF2-40B4-BE49-F238E27FC236}">
                <a16:creationId xmlns:a16="http://schemas.microsoft.com/office/drawing/2014/main" id="{7539A6B8-1A72-4D2B-8596-A59C6200A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244" y="1534754"/>
            <a:ext cx="7032104" cy="3801616"/>
          </a:xfrm>
          <a:prstGeom prst="rect">
            <a:avLst/>
          </a:prstGeom>
          <a:noFill/>
          <a:ln>
            <a:noFill/>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76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520-0259-4A93-AE6D-F1C0775B2BDA}"/>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Upgrade(able) FAMA</a:t>
            </a:r>
          </a:p>
        </p:txBody>
      </p:sp>
      <p:sp>
        <p:nvSpPr>
          <p:cNvPr id="3" name="Rectangle 5">
            <a:extLst>
              <a:ext uri="{FF2B5EF4-FFF2-40B4-BE49-F238E27FC236}">
                <a16:creationId xmlns:a16="http://schemas.microsoft.com/office/drawing/2014/main" id="{39D187EC-4A68-42AF-8DC6-7F0A2A19D9C3}"/>
              </a:ext>
            </a:extLst>
          </p:cNvPr>
          <p:cNvSpPr>
            <a:spLocks noChangeArrowheads="1"/>
          </p:cNvSpPr>
          <p:nvPr/>
        </p:nvSpPr>
        <p:spPr bwMode="auto">
          <a:xfrm>
            <a:off x="267652" y="1211133"/>
            <a:ext cx="489224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sr-Cyrl-C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In march 2020 a plan for additional upgrade of FAMA was made</a:t>
            </a:r>
          </a:p>
          <a:p>
            <a:pPr algn="just">
              <a:lnSpc>
                <a:spcPct val="80000"/>
              </a:lnSpc>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This should include:</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refurbishment of the original FAMA</a:t>
            </a:r>
          </a:p>
          <a:p>
            <a:pPr algn="just">
              <a:lnSpc>
                <a:spcPct val="80000"/>
              </a:lnSpc>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C3 channel, for transmission studies</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C4 channel, for surface physics</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Further upgrade of C5 and C6 channels</a:t>
            </a:r>
          </a:p>
        </p:txBody>
      </p:sp>
      <p:grpSp>
        <p:nvGrpSpPr>
          <p:cNvPr id="4" name="Group 5">
            <a:extLst>
              <a:ext uri="{FF2B5EF4-FFF2-40B4-BE49-F238E27FC236}">
                <a16:creationId xmlns:a16="http://schemas.microsoft.com/office/drawing/2014/main" id="{7596D6C0-6ACB-4CBD-AA88-54A36379791B}"/>
              </a:ext>
            </a:extLst>
          </p:cNvPr>
          <p:cNvGrpSpPr>
            <a:grpSpLocks/>
          </p:cNvGrpSpPr>
          <p:nvPr/>
        </p:nvGrpSpPr>
        <p:grpSpPr bwMode="auto">
          <a:xfrm>
            <a:off x="149225" y="6451600"/>
            <a:ext cx="11991975" cy="369888"/>
            <a:chOff x="149706" y="6451658"/>
            <a:chExt cx="11991303" cy="369332"/>
          </a:xfrm>
        </p:grpSpPr>
        <p:sp>
          <p:nvSpPr>
            <p:cNvPr id="5" name="TextBox 4">
              <a:extLst>
                <a:ext uri="{FF2B5EF4-FFF2-40B4-BE49-F238E27FC236}">
                  <a16:creationId xmlns:a16="http://schemas.microsoft.com/office/drawing/2014/main" id="{E3C03551-D5DF-4C39-9307-BB3885ABA3D1}"/>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6" name="Straight Connector 5">
              <a:extLst>
                <a:ext uri="{FF2B5EF4-FFF2-40B4-BE49-F238E27FC236}">
                  <a16:creationId xmlns:a16="http://schemas.microsoft.com/office/drawing/2014/main" id="{D74CC7FA-A3D4-445C-AD17-F1584D24CF16}"/>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7C182791-0F0E-45EA-89BA-CFF381A0724A}"/>
              </a:ext>
            </a:extLst>
          </p:cNvPr>
          <p:cNvSpPr>
            <a:spLocks noChangeArrowheads="1"/>
          </p:cNvSpPr>
          <p:nvPr/>
        </p:nvSpPr>
        <p:spPr bwMode="auto">
          <a:xfrm>
            <a:off x="5957889" y="5589672"/>
            <a:ext cx="5688632"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GB" altLang="en-US" sz="1800" b="1" dirty="0">
                <a:latin typeface="+mn-lt"/>
                <a:cs typeface="Times New Roman" panose="02020603050405020304" pitchFamily="18" charset="0"/>
              </a:rPr>
              <a:t>A three-dimensional scheme of future FAMA</a:t>
            </a:r>
            <a:endParaRPr lang="en-US" altLang="en-US" sz="1800" b="1" dirty="0">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11040C6F-06B1-46FB-80B0-7FF406CF11C5}"/>
              </a:ext>
            </a:extLst>
          </p:cNvPr>
          <p:cNvPicPr>
            <a:picLocks noChangeAspect="1"/>
          </p:cNvPicPr>
          <p:nvPr/>
        </p:nvPicPr>
        <p:blipFill>
          <a:blip r:embed="rId2"/>
          <a:stretch>
            <a:fillRect/>
          </a:stretch>
        </p:blipFill>
        <p:spPr>
          <a:xfrm>
            <a:off x="6312024" y="1124744"/>
            <a:ext cx="5118003" cy="4405828"/>
          </a:xfrm>
          <a:prstGeom prst="rect">
            <a:avLst/>
          </a:prstGeom>
        </p:spPr>
      </p:pic>
    </p:spTree>
    <p:extLst>
      <p:ext uri="{BB962C8B-B14F-4D97-AF65-F5344CB8AC3E}">
        <p14:creationId xmlns:p14="http://schemas.microsoft.com/office/powerpoint/2010/main" val="344992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520F-7A6F-45DA-90F4-87C5680264EE}"/>
              </a:ext>
            </a:extLst>
          </p:cNvPr>
          <p:cNvSpPr>
            <a:spLocks noGrp="1"/>
          </p:cNvSpPr>
          <p:nvPr>
            <p:ph type="title"/>
          </p:nvPr>
        </p:nvSpPr>
        <p:spPr/>
        <p:txBody>
          <a:bodyPr>
            <a:normAutofit fontScale="90000"/>
          </a:bodyPr>
          <a:lstStyle/>
          <a:p>
            <a:r>
              <a:rPr lang="en-US" dirty="0"/>
              <a:t>Ion transmission studies with very thin electrostatic lenses</a:t>
            </a:r>
            <a:br>
              <a:rPr lang="en-US" dirty="0"/>
            </a:br>
            <a:endParaRPr lang="en-US" dirty="0"/>
          </a:p>
        </p:txBody>
      </p:sp>
    </p:spTree>
    <p:extLst>
      <p:ext uri="{BB962C8B-B14F-4D97-AF65-F5344CB8AC3E}">
        <p14:creationId xmlns:p14="http://schemas.microsoft.com/office/powerpoint/2010/main" val="3414063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7953-68BD-45A8-9D1F-A32FC3442999}"/>
              </a:ext>
            </a:extLst>
          </p:cNvPr>
          <p:cNvSpPr txBox="1">
            <a:spLocks/>
          </p:cNvSpPr>
          <p:nvPr/>
        </p:nvSpPr>
        <p:spPr>
          <a:xfrm>
            <a:off x="268288" y="331788"/>
            <a:ext cx="11660360" cy="588962"/>
          </a:xfrm>
          <a:prstGeom prst="rect">
            <a:avLst/>
          </a:prstGeom>
        </p:spPr>
        <p:txBody>
          <a:bodyPr>
            <a:normAutofit fontScale="7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Ion transmission through very thin electrostatic lenses</a:t>
            </a:r>
          </a:p>
        </p:txBody>
      </p:sp>
      <p:pic>
        <p:nvPicPr>
          <p:cNvPr id="11" name="Picture 10">
            <a:extLst>
              <a:ext uri="{FF2B5EF4-FFF2-40B4-BE49-F238E27FC236}">
                <a16:creationId xmlns:a16="http://schemas.microsoft.com/office/drawing/2014/main" id="{5CFBA0C6-0E08-402C-8138-060B0000C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288" y="1087676"/>
            <a:ext cx="2946929" cy="2743201"/>
          </a:xfrm>
          <a:prstGeom prst="rect">
            <a:avLst/>
          </a:prstGeom>
        </p:spPr>
      </p:pic>
      <mc:AlternateContent xmlns:mc="http://schemas.openxmlformats.org/markup-compatibility/2006" xmlns:a14="http://schemas.microsoft.com/office/drawing/2010/main">
        <mc:Choice Requires="a14">
          <p:sp>
            <p:nvSpPr>
              <p:cNvPr id="12" name="Content Placeholder 9">
                <a:extLst>
                  <a:ext uri="{FF2B5EF4-FFF2-40B4-BE49-F238E27FC236}">
                    <a16:creationId xmlns:a16="http://schemas.microsoft.com/office/drawing/2014/main" id="{4AF05E5F-59C7-45C1-ABE6-A648EAF49102}"/>
                  </a:ext>
                </a:extLst>
              </p:cNvPr>
              <p:cNvSpPr txBox="1">
                <a:spLocks/>
              </p:cNvSpPr>
              <p:nvPr/>
            </p:nvSpPr>
            <p:spPr>
              <a:xfrm>
                <a:off x="149225" y="3937881"/>
                <a:ext cx="4733057" cy="2743200"/>
              </a:xfrm>
              <a:prstGeom prst="rect">
                <a:avLst/>
              </a:prstGeom>
            </p:spPr>
            <p:txBody>
              <a:bodyPr>
                <a:noAutofit/>
              </a:bodyPr>
              <a:lst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eaLnBrk="1" hangingPunct="1">
                  <a:buNone/>
                </a:pPr>
                <a:r>
                  <a:rPr lang="en-US" sz="1800" i="1" dirty="0">
                    <a:solidFill>
                      <a:schemeClr val="tx1"/>
                    </a:solidFill>
                    <a:cs typeface="Times New Roman" pitchFamily="18" charset="0"/>
                  </a:rPr>
                  <a:t>Illustration of ion trajectory solved in </a:t>
                </a:r>
                <a:r>
                  <a:rPr lang="en-US" sz="1800" b="1" i="1" dirty="0">
                    <a:solidFill>
                      <a:schemeClr val="tx1"/>
                    </a:solidFill>
                    <a:cs typeface="Times New Roman" pitchFamily="18" charset="0"/>
                  </a:rPr>
                  <a:t>momentum approximation </a:t>
                </a:r>
                <a:r>
                  <a:rPr lang="en-US" sz="1800" i="1" dirty="0">
                    <a:solidFill>
                      <a:schemeClr val="tx1"/>
                    </a:solidFill>
                    <a:cs typeface="Times New Roman" pitchFamily="18" charset="0"/>
                  </a:rPr>
                  <a:t>in </a:t>
                </a:r>
                <a:r>
                  <a:rPr lang="en-US" sz="1800" i="1" dirty="0">
                    <a:solidFill>
                      <a:schemeClr val="tx1"/>
                    </a:solidFill>
                    <a:ea typeface="Times New Roman"/>
                    <a:cs typeface="Times New Roman" pitchFamily="18" charset="0"/>
                  </a:rPr>
                  <a:t>quadrupole</a:t>
                </a:r>
                <a:r>
                  <a:rPr lang="sr-Latn-RS" sz="1800" i="1" dirty="0">
                    <a:solidFill>
                      <a:schemeClr val="tx1"/>
                    </a:solidFill>
                    <a:cs typeface="Times New Roman" pitchFamily="18" charset="0"/>
                  </a:rPr>
                  <a:t> </a:t>
                </a:r>
                <a:r>
                  <a:rPr lang="en-US" sz="1800" b="1" i="1" dirty="0">
                    <a:solidFill>
                      <a:schemeClr val="tx1"/>
                    </a:solidFill>
                    <a:ea typeface="Times New Roman"/>
                    <a:cs typeface="Times New Roman" pitchFamily="18" charset="0"/>
                  </a:rPr>
                  <a:t>VTEL-s</a:t>
                </a:r>
                <a:r>
                  <a:rPr lang="en-US" sz="1800" i="1" dirty="0">
                    <a:solidFill>
                      <a:schemeClr val="tx1"/>
                    </a:solidFill>
                    <a:cs typeface="Times New Roman" pitchFamily="18" charset="0"/>
                  </a:rPr>
                  <a:t> field</a:t>
                </a:r>
                <a:r>
                  <a:rPr lang="en-US" sz="1800" dirty="0">
                    <a:solidFill>
                      <a:schemeClr val="tx1"/>
                    </a:solidFill>
                    <a:cs typeface="Times New Roman" pitchFamily="18" charset="0"/>
                  </a:rPr>
                  <a:t>. In </a:t>
                </a:r>
                <a:r>
                  <a:rPr lang="en-US" sz="1800" b="1" dirty="0">
                    <a:solidFill>
                      <a:schemeClr val="tx1"/>
                    </a:solidFill>
                    <a:cs typeface="Times New Roman" pitchFamily="18" charset="0"/>
                  </a:rPr>
                  <a:t>IP</a:t>
                </a:r>
                <a:r>
                  <a:rPr lang="en-US" sz="1800" dirty="0">
                    <a:solidFill>
                      <a:schemeClr val="tx1"/>
                    </a:solidFill>
                    <a:cs typeface="Times New Roman" pitchFamily="18" charset="0"/>
                  </a:rPr>
                  <a:t> for </a:t>
                </a:r>
                <a:r>
                  <a:rPr lang="sr-Latn-RS" sz="1800" dirty="0">
                    <a:solidFill>
                      <a:schemeClr val="tx1"/>
                    </a:solidFill>
                    <a:cs typeface="Times New Roman" pitchFamily="18" charset="0"/>
                  </a:rPr>
                  <a:t>Z=0</a:t>
                </a:r>
                <a:r>
                  <a:rPr lang="en-US" sz="1800" dirty="0">
                    <a:solidFill>
                      <a:schemeClr val="tx1"/>
                    </a:solidFill>
                    <a:cs typeface="Times New Roman" pitchFamily="18" charset="0"/>
                  </a:rPr>
                  <a:t> every ion has starting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mbria Math"/>
                          </a:rPr>
                          <m:t>𝑥</m:t>
                        </m:r>
                      </m:e>
                      <m:sub>
                        <m:r>
                          <a:rPr lang="en-US" sz="1800" i="1">
                            <a:solidFill>
                              <a:schemeClr val="tx1"/>
                            </a:solidFill>
                            <a:latin typeface="Cambria Math" panose="02040503050406030204" pitchFamily="18" charset="0"/>
                          </a:rPr>
                          <m:t>0</m:t>
                        </m:r>
                      </m:sub>
                    </m:sSub>
                  </m:oMath>
                </a14:m>
                <a:r>
                  <a:rPr lang="en-US" sz="1800" dirty="0">
                    <a:solidFill>
                      <a:schemeClr val="tx1"/>
                    </a:solidFill>
                    <a:cs typeface="Times New Roman" pitchFamily="18" charset="0"/>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mbria Math"/>
                          </a:rPr>
                          <m:t>𝑦</m:t>
                        </m:r>
                      </m:e>
                      <m:sub>
                        <m:r>
                          <a:rPr lang="en-US" sz="1800" i="1">
                            <a:solidFill>
                              <a:schemeClr val="tx1"/>
                            </a:solidFill>
                            <a:latin typeface="Cambria Math" panose="02040503050406030204" pitchFamily="18" charset="0"/>
                          </a:rPr>
                          <m:t>0</m:t>
                        </m:r>
                      </m:sub>
                    </m:sSub>
                  </m:oMath>
                </a14:m>
                <a:r>
                  <a:rPr lang="en-US" sz="1800" dirty="0">
                    <a:solidFill>
                      <a:schemeClr val="tx1"/>
                    </a:solidFill>
                    <a:cs typeface="Times New Roman" pitchFamily="18" charset="0"/>
                  </a:rPr>
                  <a:t> position. Dimension of </a:t>
                </a:r>
                <a:r>
                  <a:rPr lang="en-US" sz="1800" dirty="0">
                    <a:solidFill>
                      <a:schemeClr val="tx1"/>
                    </a:solidFill>
                    <a:ea typeface="Times New Roman"/>
                    <a:cs typeface="Times New Roman" pitchFamily="18" charset="0"/>
                  </a:rPr>
                  <a:t>quadrupole </a:t>
                </a:r>
                <a:r>
                  <a:rPr lang="en-US" sz="1800" dirty="0">
                    <a:solidFill>
                      <a:schemeClr val="tx1"/>
                    </a:solidFill>
                    <a:cs typeface="Times New Roman" pitchFamily="18" charset="0"/>
                  </a:rPr>
                  <a:t>is </a:t>
                </a:r>
                <a:r>
                  <a:rPr lang="en-US" sz="1800" i="1" dirty="0">
                    <a:solidFill>
                      <a:schemeClr val="tx1"/>
                    </a:solidFill>
                    <a:ea typeface="Times New Roman"/>
                    <a:cs typeface="Times New Roman" pitchFamily="18" charset="0"/>
                  </a:rPr>
                  <a:t>r</a:t>
                </a:r>
                <a:r>
                  <a:rPr lang="en-US" sz="1800" i="1" baseline="-25000" dirty="0">
                    <a:solidFill>
                      <a:schemeClr val="tx1"/>
                    </a:solidFill>
                    <a:ea typeface="Times New Roman"/>
                    <a:cs typeface="Times New Roman" pitchFamily="18" charset="0"/>
                  </a:rPr>
                  <a:t>e</a:t>
                </a:r>
                <a:r>
                  <a:rPr lang="en-US" sz="1800" dirty="0">
                    <a:solidFill>
                      <a:schemeClr val="tx1"/>
                    </a:solidFill>
                    <a:ea typeface="Times New Roman"/>
                    <a:cs typeface="Times New Roman" pitchFamily="18" charset="0"/>
                  </a:rPr>
                  <a:t> </a:t>
                </a:r>
                <a:r>
                  <a:rPr lang="sr-Latn-RS" sz="1800" dirty="0">
                    <a:solidFill>
                      <a:schemeClr val="tx1"/>
                    </a:solidFill>
                    <a:ea typeface="Times New Roman"/>
                    <a:cs typeface="Times New Roman" pitchFamily="18" charset="0"/>
                  </a:rPr>
                  <a:t>=</a:t>
                </a:r>
                <a:r>
                  <a:rPr lang="en-US" sz="1800" dirty="0">
                    <a:solidFill>
                      <a:schemeClr val="tx1"/>
                    </a:solidFill>
                    <a:ea typeface="Times New Roman"/>
                    <a:cs typeface="Times New Roman" pitchFamily="18" charset="0"/>
                  </a:rPr>
                  <a:t> </a:t>
                </a:r>
                <a:r>
                  <a:rPr lang="sr-Latn-RS" sz="1800" dirty="0">
                    <a:solidFill>
                      <a:schemeClr val="tx1"/>
                    </a:solidFill>
                    <a:ea typeface="Times New Roman"/>
                    <a:cs typeface="Times New Roman" pitchFamily="18" charset="0"/>
                  </a:rPr>
                  <a:t>1mm </a:t>
                </a:r>
                <a:r>
                  <a:rPr lang="en-US" sz="1800" dirty="0">
                    <a:solidFill>
                      <a:schemeClr val="tx1"/>
                    </a:solidFill>
                    <a:ea typeface="Times New Roman"/>
                    <a:cs typeface="Times New Roman" pitchFamily="18" charset="0"/>
                  </a:rPr>
                  <a:t>and </a:t>
                </a:r>
                <a:r>
                  <a:rPr lang="sr-Latn-RS" sz="1800" dirty="0">
                    <a:solidFill>
                      <a:schemeClr val="tx1"/>
                    </a:solidFill>
                    <a:ea typeface="Times New Roman"/>
                    <a:cs typeface="Times New Roman" pitchFamily="18" charset="0"/>
                  </a:rPr>
                  <a:t>d = 1cm</a:t>
                </a:r>
                <a:r>
                  <a:rPr lang="en-US" sz="1800" dirty="0">
                    <a:solidFill>
                      <a:schemeClr val="tx1"/>
                    </a:solidFill>
                    <a:ea typeface="Times New Roman"/>
                    <a:cs typeface="Times New Roman" pitchFamily="18" charset="0"/>
                  </a:rPr>
                  <a:t> and DC voltage is  </a:t>
                </a:r>
                <a:r>
                  <a:rPr lang="en-US" sz="1800" b="1" i="1" dirty="0" err="1">
                    <a:solidFill>
                      <a:schemeClr val="tx1"/>
                    </a:solidFill>
                    <a:ea typeface="Times New Roman"/>
                    <a:cs typeface="Times New Roman" pitchFamily="18" charset="0"/>
                  </a:rPr>
                  <a:t>V</a:t>
                </a:r>
                <a:r>
                  <a:rPr lang="en-US" sz="1800" b="1" i="1" baseline="-25000" dirty="0" err="1">
                    <a:solidFill>
                      <a:schemeClr val="tx1"/>
                    </a:solidFill>
                    <a:ea typeface="Times New Roman"/>
                    <a:cs typeface="Times New Roman" pitchFamily="18" charset="0"/>
                  </a:rPr>
                  <a:t>e</a:t>
                </a:r>
                <a:r>
                  <a:rPr lang="en-US" sz="1800" b="1" dirty="0">
                    <a:solidFill>
                      <a:schemeClr val="tx1"/>
                    </a:solidFill>
                    <a:ea typeface="Times New Roman"/>
                    <a:cs typeface="Times New Roman" pitchFamily="18" charset="0"/>
                  </a:rPr>
                  <a:t> </a:t>
                </a:r>
                <a:r>
                  <a:rPr lang="sr-Latn-RS" sz="1800" b="1" dirty="0">
                    <a:solidFill>
                      <a:schemeClr val="tx1"/>
                    </a:solidFill>
                    <a:ea typeface="Times New Roman"/>
                    <a:cs typeface="Times New Roman" pitchFamily="18" charset="0"/>
                  </a:rPr>
                  <a:t>=1kV</a:t>
                </a:r>
                <a:r>
                  <a:rPr lang="en-US" sz="1800" dirty="0">
                    <a:solidFill>
                      <a:schemeClr val="tx1"/>
                    </a:solidFill>
                    <a:ea typeface="Times New Roman"/>
                    <a:cs typeface="Times New Roman" pitchFamily="18" charset="0"/>
                  </a:rPr>
                  <a:t>.  </a:t>
                </a:r>
                <a:r>
                  <a:rPr lang="en-US" sz="1800" b="1" i="1" dirty="0">
                    <a:solidFill>
                      <a:schemeClr val="tx1"/>
                    </a:solidFill>
                    <a:ea typeface="Times New Roman"/>
                    <a:cs typeface="Times New Roman" pitchFamily="18" charset="0"/>
                  </a:rPr>
                  <a:t>q</a:t>
                </a:r>
                <a:r>
                  <a:rPr lang="en-US" sz="1800" b="1" dirty="0">
                    <a:solidFill>
                      <a:schemeClr val="tx1"/>
                    </a:solidFill>
                    <a:ea typeface="Times New Roman"/>
                    <a:cs typeface="Times New Roman" pitchFamily="18" charset="0"/>
                  </a:rPr>
                  <a:t> = </a:t>
                </a:r>
                <a:r>
                  <a:rPr lang="en-US" sz="1800" b="1" i="1" dirty="0">
                    <a:solidFill>
                      <a:schemeClr val="tx1"/>
                    </a:solidFill>
                    <a:ea typeface="Times New Roman"/>
                    <a:cs typeface="Times New Roman" pitchFamily="18" charset="0"/>
                  </a:rPr>
                  <a:t>e</a:t>
                </a:r>
                <a:r>
                  <a:rPr lang="en-US" sz="1800" b="1" dirty="0">
                    <a:solidFill>
                      <a:schemeClr val="tx1"/>
                    </a:solidFill>
                    <a:ea typeface="Times New Roman"/>
                    <a:cs typeface="Times New Roman" pitchFamily="18" charset="0"/>
                  </a:rPr>
                  <a:t> </a:t>
                </a:r>
                <a:r>
                  <a:rPr lang="en-US" sz="1800" dirty="0">
                    <a:solidFill>
                      <a:schemeClr val="tx1"/>
                    </a:solidFill>
                    <a:ea typeface="Times New Roman"/>
                    <a:cs typeface="Times New Roman" pitchFamily="18" charset="0"/>
                  </a:rPr>
                  <a:t>is the ion</a:t>
                </a:r>
                <a:r>
                  <a:rPr lang="en-US" sz="1800" dirty="0">
                    <a:solidFill>
                      <a:schemeClr val="tx1"/>
                    </a:solidFill>
                    <a:cs typeface="Times New Roman" pitchFamily="18" charset="0"/>
                  </a:rPr>
                  <a:t> charge. Ion </a:t>
                </a:r>
                <a:r>
                  <a:rPr lang="en-US" sz="1800" dirty="0" err="1">
                    <a:solidFill>
                      <a:schemeClr val="tx1"/>
                    </a:solidFill>
                    <a:cs typeface="Times New Roman" pitchFamily="18" charset="0"/>
                  </a:rPr>
                  <a:t>i</a:t>
                </a:r>
                <a:r>
                  <a:rPr lang="sr-Latn-RS" sz="1800" dirty="0">
                    <a:solidFill>
                      <a:schemeClr val="tx1"/>
                    </a:solidFill>
                    <a:cs typeface="Times New Roman" pitchFamily="18" charset="0"/>
                  </a:rPr>
                  <a:t>energy </a:t>
                </a:r>
                <a:r>
                  <a:rPr lang="sr-Latn-RS" sz="1800" b="1" dirty="0">
                    <a:solidFill>
                      <a:schemeClr val="tx1"/>
                    </a:solidFill>
                    <a:cs typeface="Times New Roman" pitchFamily="18" charset="0"/>
                  </a:rPr>
                  <a:t>E</a:t>
                </a:r>
                <a:r>
                  <a:rPr lang="en-US" sz="1800" b="1" dirty="0">
                    <a:solidFill>
                      <a:schemeClr val="tx1"/>
                    </a:solidFill>
                    <a:cs typeface="Times New Roman" pitchFamily="18" charset="0"/>
                  </a:rPr>
                  <a:t> </a:t>
                </a:r>
                <a:r>
                  <a:rPr lang="sr-Latn-RS" sz="1800" b="1" dirty="0">
                    <a:solidFill>
                      <a:schemeClr val="tx1"/>
                    </a:solidFill>
                    <a:cs typeface="Times New Roman" pitchFamily="18" charset="0"/>
                  </a:rPr>
                  <a:t>=</a:t>
                </a:r>
                <a:r>
                  <a:rPr lang="en-US" sz="1800" b="1" dirty="0">
                    <a:solidFill>
                      <a:schemeClr val="tx1"/>
                    </a:solidFill>
                    <a:cs typeface="Times New Roman" pitchFamily="18" charset="0"/>
                  </a:rPr>
                  <a:t> 10 keV</a:t>
                </a:r>
                <a:r>
                  <a:rPr lang="en-US" sz="1800" dirty="0">
                    <a:solidFill>
                      <a:schemeClr val="tx1"/>
                    </a:solidFill>
                    <a:cs typeface="Times New Roman" pitchFamily="18" charset="0"/>
                  </a:rPr>
                  <a:t>.</a:t>
                </a:r>
                <a:r>
                  <a:rPr lang="sr-Latn-RS" sz="1800" dirty="0">
                    <a:solidFill>
                      <a:schemeClr val="tx1"/>
                    </a:solidFill>
                    <a:cs typeface="Times New Roman" pitchFamily="18" charset="0"/>
                  </a:rPr>
                  <a:t> </a:t>
                </a:r>
                <a:endParaRPr lang="en-US" sz="1800" dirty="0">
                  <a:solidFill>
                    <a:schemeClr val="tx1"/>
                  </a:solidFill>
                  <a:cs typeface="Times New Roman" pitchFamily="18" charset="0"/>
                </a:endParaRPr>
              </a:p>
            </p:txBody>
          </p:sp>
        </mc:Choice>
        <mc:Fallback xmlns="">
          <p:sp>
            <p:nvSpPr>
              <p:cNvPr id="12" name="Content Placeholder 9">
                <a:extLst>
                  <a:ext uri="{FF2B5EF4-FFF2-40B4-BE49-F238E27FC236}">
                    <a16:creationId xmlns:a16="http://schemas.microsoft.com/office/drawing/2014/main" id="{4AF05E5F-59C7-45C1-ABE6-A648EAF49102}"/>
                  </a:ext>
                </a:extLst>
              </p:cNvPr>
              <p:cNvSpPr txBox="1">
                <a:spLocks noRot="1" noChangeAspect="1" noMove="1" noResize="1" noEditPoints="1" noAdjustHandles="1" noChangeArrowheads="1" noChangeShapeType="1" noTextEdit="1"/>
              </p:cNvSpPr>
              <p:nvPr/>
            </p:nvSpPr>
            <p:spPr>
              <a:xfrm>
                <a:off x="149225" y="3937881"/>
                <a:ext cx="4733057" cy="2743200"/>
              </a:xfrm>
              <a:prstGeom prst="rect">
                <a:avLst/>
              </a:prstGeom>
              <a:blipFill>
                <a:blip r:embed="rId3"/>
                <a:stretch>
                  <a:fillRect l="-1030" t="-1333" r="-1030"/>
                </a:stretch>
              </a:blipFill>
            </p:spPr>
            <p:txBody>
              <a:bodyPr/>
              <a:lstStyle/>
              <a:p>
                <a:r>
                  <a:rPr lang="en-US">
                    <a:noFill/>
                  </a:rPr>
                  <a:t> </a:t>
                </a:r>
              </a:p>
            </p:txBody>
          </p:sp>
        </mc:Fallback>
      </mc:AlternateContent>
      <p:grpSp>
        <p:nvGrpSpPr>
          <p:cNvPr id="29" name="Group 5">
            <a:extLst>
              <a:ext uri="{FF2B5EF4-FFF2-40B4-BE49-F238E27FC236}">
                <a16:creationId xmlns:a16="http://schemas.microsoft.com/office/drawing/2014/main" id="{FC693766-5538-45E4-A1D9-1C9FDCA73909}"/>
              </a:ext>
            </a:extLst>
          </p:cNvPr>
          <p:cNvGrpSpPr>
            <a:grpSpLocks/>
          </p:cNvGrpSpPr>
          <p:nvPr/>
        </p:nvGrpSpPr>
        <p:grpSpPr bwMode="auto">
          <a:xfrm>
            <a:off x="149225" y="6451600"/>
            <a:ext cx="11991975" cy="369888"/>
            <a:chOff x="149706" y="6451658"/>
            <a:chExt cx="11991303" cy="369332"/>
          </a:xfrm>
        </p:grpSpPr>
        <p:sp>
          <p:nvSpPr>
            <p:cNvPr id="30" name="TextBox 29">
              <a:extLst>
                <a:ext uri="{FF2B5EF4-FFF2-40B4-BE49-F238E27FC236}">
                  <a16:creationId xmlns:a16="http://schemas.microsoft.com/office/drawing/2014/main" id="{0D5DE4E3-38AE-4EA8-8D22-CF940C61A23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31" name="Straight Connector 30">
              <a:extLst>
                <a:ext uri="{FF2B5EF4-FFF2-40B4-BE49-F238E27FC236}">
                  <a16:creationId xmlns:a16="http://schemas.microsoft.com/office/drawing/2014/main" id="{935BCAAB-A02F-4787-94EF-309FAFDB5DBE}"/>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6881A872-7885-4451-89B8-224AE5A5BAF5}"/>
              </a:ext>
            </a:extLst>
          </p:cNvPr>
          <p:cNvSpPr txBox="1">
            <a:spLocks/>
          </p:cNvSpPr>
          <p:nvPr/>
        </p:nvSpPr>
        <p:spPr>
          <a:xfrm>
            <a:off x="4882281" y="863733"/>
            <a:ext cx="7160493" cy="5447460"/>
          </a:xfrm>
          <a:prstGeom prst="rect">
            <a:avLst/>
          </a:prstGeom>
        </p:spPr>
        <p:txBody>
          <a:bodyPr vert="horz" lIns="201058" tIns="100529" rIns="201058" bIns="10052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sz="1800" dirty="0">
                <a:cs typeface="Times New Roman" pitchFamily="18" charset="0"/>
              </a:rPr>
              <a:t>If lens is sufficiently thin then ion trajectory can be approximated by a straight line. </a:t>
            </a:r>
            <a:r>
              <a:rPr lang="en-US" sz="1800" dirty="0">
                <a:ea typeface="Times New Roman"/>
                <a:cs typeface="Times New Roman" pitchFamily="18" charset="0"/>
              </a:rPr>
              <a:t>Thus, we can apply the </a:t>
            </a:r>
            <a:r>
              <a:rPr lang="en-US" sz="1800" b="1" dirty="0">
                <a:ea typeface="Times New Roman"/>
                <a:cs typeface="Times New Roman" pitchFamily="18" charset="0"/>
              </a:rPr>
              <a:t>momentum approximation.</a:t>
            </a:r>
            <a:r>
              <a:rPr lang="en-US" sz="1800" dirty="0">
                <a:ea typeface="Times New Roman"/>
                <a:cs typeface="Times New Roman" pitchFamily="18" charset="0"/>
              </a:rPr>
              <a:t> Transmission angles, are</a:t>
            </a:r>
            <a:r>
              <a:rPr lang="sr-Latn-RS" sz="1800" dirty="0">
                <a:ea typeface="Times New Roman"/>
                <a:cs typeface="Times New Roman" pitchFamily="18" charset="0"/>
              </a:rPr>
              <a:t>:</a:t>
            </a:r>
            <a:endParaRPr lang="en-US" sz="1800" dirty="0">
              <a:ea typeface="Times New Roman"/>
              <a:cs typeface="Times New Roman" pitchFamily="18" charset="0"/>
            </a:endParaRPr>
          </a:p>
          <a:p>
            <a:pPr marL="0" indent="0" algn="just">
              <a:lnSpc>
                <a:spcPct val="120000"/>
              </a:lnSpc>
              <a:spcBef>
                <a:spcPts val="0"/>
              </a:spcBef>
              <a:buNone/>
            </a:pPr>
            <a:endParaRPr lang="en-US" sz="1800" dirty="0">
              <a:cs typeface="Times New Roman" pitchFamily="18" charset="0"/>
            </a:endParaRPr>
          </a:p>
          <a:p>
            <a:pPr marL="0" indent="0" algn="just">
              <a:lnSpc>
                <a:spcPct val="120000"/>
              </a:lnSpc>
              <a:spcBef>
                <a:spcPts val="0"/>
              </a:spcBef>
              <a:buNone/>
            </a:pPr>
            <a:r>
              <a:rPr lang="en-US" sz="1800" dirty="0">
                <a:cs typeface="Times New Roman" pitchFamily="18" charset="0"/>
              </a:rPr>
              <a:t>                                                </a:t>
            </a:r>
          </a:p>
          <a:p>
            <a:pPr marL="0" indent="0" algn="just">
              <a:lnSpc>
                <a:spcPct val="120000"/>
              </a:lnSpc>
              <a:spcBef>
                <a:spcPts val="0"/>
              </a:spcBef>
              <a:buNone/>
            </a:pPr>
            <a:r>
              <a:rPr lang="en-US" sz="1800" dirty="0">
                <a:cs typeface="Times New Roman" pitchFamily="18" charset="0"/>
              </a:rPr>
              <a:t>The position ion determined by the equations </a:t>
            </a:r>
            <a:r>
              <a:rPr lang="sr-Latn-RS" sz="1800" dirty="0">
                <a:cs typeface="Times New Roman" pitchFamily="18" charset="0"/>
              </a:rPr>
              <a:t>:</a:t>
            </a:r>
            <a:r>
              <a:rPr lang="en-US" sz="1800" dirty="0">
                <a:cs typeface="Times New Roman" pitchFamily="18" charset="0"/>
              </a:rPr>
              <a:t>  </a:t>
            </a:r>
            <a:r>
              <a:rPr lang="en-US" sz="1800" dirty="0">
                <a:ea typeface="Times New Roman"/>
                <a:cs typeface="Times New Roman" pitchFamily="18" charset="0"/>
              </a:rPr>
              <a:t>x</a:t>
            </a:r>
            <a:r>
              <a:rPr lang="sr-Latn-RS" sz="1800" dirty="0">
                <a:ea typeface="Times New Roman"/>
                <a:cs typeface="Times New Roman" pitchFamily="18" charset="0"/>
              </a:rPr>
              <a:t>=</a:t>
            </a:r>
            <a:r>
              <a:rPr lang="en-US" sz="1800" dirty="0">
                <a:ea typeface="Times New Roman"/>
                <a:cs typeface="Times New Roman" pitchFamily="18" charset="0"/>
              </a:rPr>
              <a:t> x</a:t>
            </a:r>
            <a:r>
              <a:rPr lang="en-US" sz="1800" baseline="-25000" dirty="0">
                <a:ea typeface="Times New Roman"/>
                <a:cs typeface="Times New Roman" pitchFamily="18" charset="0"/>
              </a:rPr>
              <a:t>0 </a:t>
            </a:r>
            <a:r>
              <a:rPr lang="en-US" sz="1800" dirty="0">
                <a:ea typeface="Times New Roman"/>
                <a:cs typeface="Times New Roman" pitchFamily="18" charset="0"/>
              </a:rPr>
              <a:t>+ </a:t>
            </a:r>
            <a:r>
              <a:rPr lang="en-US" sz="1800" dirty="0" err="1">
                <a:ea typeface="Times New Roman"/>
                <a:cs typeface="Times New Roman" pitchFamily="18" charset="0"/>
              </a:rPr>
              <a:t>θ</a:t>
            </a:r>
            <a:r>
              <a:rPr lang="en-US" sz="1800" baseline="-25000" dirty="0" err="1">
                <a:ea typeface="Times New Roman"/>
                <a:cs typeface="Times New Roman" pitchFamily="18" charset="0"/>
              </a:rPr>
              <a:t>x</a:t>
            </a:r>
            <a:r>
              <a:rPr lang="sr-Latn-RS" sz="1800" baseline="-25000" dirty="0">
                <a:ea typeface="Times New Roman"/>
                <a:cs typeface="Times New Roman" pitchFamily="18" charset="0"/>
              </a:rPr>
              <a:t>   </a:t>
            </a:r>
            <a:r>
              <a:rPr lang="en-US" sz="1800" dirty="0">
                <a:cs typeface="Times New Roman" pitchFamily="18" charset="0"/>
              </a:rPr>
              <a:t>and </a:t>
            </a:r>
            <a:r>
              <a:rPr lang="sr-Latn-RS" sz="1800" dirty="0">
                <a:ea typeface="Times New Roman"/>
                <a:cs typeface="Times New Roman" pitchFamily="18" charset="0"/>
              </a:rPr>
              <a:t>y</a:t>
            </a:r>
            <a:r>
              <a:rPr lang="en-US" sz="1800" dirty="0">
                <a:ea typeface="Times New Roman"/>
                <a:cs typeface="Times New Roman" pitchFamily="18" charset="0"/>
              </a:rPr>
              <a:t> </a:t>
            </a:r>
            <a:r>
              <a:rPr lang="sr-Latn-RS" sz="1800" dirty="0">
                <a:ea typeface="Times New Roman"/>
                <a:cs typeface="Times New Roman" pitchFamily="18" charset="0"/>
              </a:rPr>
              <a:t>=</a:t>
            </a:r>
            <a:r>
              <a:rPr lang="en-US" sz="1800" dirty="0">
                <a:ea typeface="Times New Roman"/>
                <a:cs typeface="Times New Roman" pitchFamily="18" charset="0"/>
              </a:rPr>
              <a:t> </a:t>
            </a:r>
            <a:r>
              <a:rPr lang="sr-Latn-RS" sz="1800" dirty="0">
                <a:ea typeface="Times New Roman"/>
                <a:cs typeface="Times New Roman" pitchFamily="18" charset="0"/>
              </a:rPr>
              <a:t>y</a:t>
            </a:r>
            <a:r>
              <a:rPr lang="en-US" sz="1800" baseline="-25000" dirty="0">
                <a:ea typeface="Times New Roman"/>
                <a:cs typeface="Times New Roman" pitchFamily="18" charset="0"/>
              </a:rPr>
              <a:t>0 </a:t>
            </a:r>
            <a:r>
              <a:rPr lang="en-US" sz="1800" dirty="0">
                <a:ea typeface="Times New Roman"/>
                <a:cs typeface="Times New Roman" pitchFamily="18" charset="0"/>
              </a:rPr>
              <a:t>+ θ</a:t>
            </a:r>
            <a:r>
              <a:rPr lang="sr-Latn-RS" sz="1800" baseline="-25000" dirty="0">
                <a:ea typeface="Times New Roman"/>
                <a:cs typeface="Times New Roman" pitchFamily="18" charset="0"/>
              </a:rPr>
              <a:t>y.  </a:t>
            </a:r>
            <a:r>
              <a:rPr lang="en-US" sz="1800" dirty="0">
                <a:cs typeface="Times New Roman" pitchFamily="18" charset="0"/>
              </a:rPr>
              <a:t>The interaction potential is</a:t>
            </a:r>
            <a:r>
              <a:rPr lang="hr-HR" sz="1800" dirty="0">
                <a:cs typeface="Times New Roman" pitchFamily="18" charset="0"/>
              </a:rPr>
              <a:t>:</a:t>
            </a:r>
            <a:endParaRPr lang="en-US" sz="1800" dirty="0">
              <a:cs typeface="Times New Roman" pitchFamily="18" charset="0"/>
            </a:endParaRPr>
          </a:p>
          <a:p>
            <a:pPr marL="0" indent="0" algn="just">
              <a:lnSpc>
                <a:spcPct val="120000"/>
              </a:lnSpc>
              <a:spcBef>
                <a:spcPts val="0"/>
              </a:spcBef>
              <a:buNone/>
            </a:pPr>
            <a:endParaRPr lang="hr-HR" sz="1800" dirty="0">
              <a:cs typeface="Times New Roman" pitchFamily="18" charset="0"/>
            </a:endParaRPr>
          </a:p>
          <a:p>
            <a:pPr marL="0" indent="0" algn="just">
              <a:lnSpc>
                <a:spcPct val="120000"/>
              </a:lnSpc>
              <a:spcBef>
                <a:spcPts val="0"/>
              </a:spcBef>
              <a:buNone/>
            </a:pPr>
            <a:endParaRPr lang="en-US" sz="1800" dirty="0">
              <a:cs typeface="Times New Roman" pitchFamily="18" charset="0"/>
            </a:endParaRPr>
          </a:p>
          <a:p>
            <a:pPr marL="0" indent="0" algn="just">
              <a:lnSpc>
                <a:spcPct val="120000"/>
              </a:lnSpc>
              <a:spcBef>
                <a:spcPts val="0"/>
              </a:spcBef>
              <a:buNone/>
            </a:pPr>
            <a:endParaRPr lang="en-US" sz="1800" dirty="0">
              <a:cs typeface="Times New Roman" pitchFamily="18" charset="0"/>
            </a:endParaRPr>
          </a:p>
          <a:p>
            <a:pPr marL="0" indent="0" algn="just">
              <a:lnSpc>
                <a:spcPct val="120000"/>
              </a:lnSpc>
              <a:spcBef>
                <a:spcPts val="0"/>
              </a:spcBef>
              <a:buNone/>
            </a:pPr>
            <a:r>
              <a:rPr lang="en-US" sz="1800" dirty="0">
                <a:cs typeface="Times New Roman" pitchFamily="18" charset="0"/>
              </a:rPr>
              <a:t> x</a:t>
            </a:r>
            <a:r>
              <a:rPr lang="en-US" sz="1800" baseline="-25000" dirty="0">
                <a:cs typeface="Times New Roman" pitchFamily="18" charset="0"/>
              </a:rPr>
              <a:t>i </a:t>
            </a:r>
            <a:r>
              <a:rPr lang="en-US" sz="1800" dirty="0">
                <a:cs typeface="Times New Roman" pitchFamily="18" charset="0"/>
              </a:rPr>
              <a:t>and </a:t>
            </a:r>
            <a:r>
              <a:rPr lang="en-US" sz="1800" dirty="0" err="1">
                <a:cs typeface="Times New Roman" pitchFamily="18" charset="0"/>
              </a:rPr>
              <a:t>y</a:t>
            </a:r>
            <a:r>
              <a:rPr lang="en-US" sz="1800" baseline="-25000" dirty="0" err="1">
                <a:cs typeface="Times New Roman" pitchFamily="18" charset="0"/>
              </a:rPr>
              <a:t>i</a:t>
            </a:r>
            <a:r>
              <a:rPr lang="hr-HR" sz="1800" dirty="0">
                <a:cs typeface="Times New Roman" pitchFamily="18" charset="0"/>
              </a:rPr>
              <a:t> </a:t>
            </a:r>
            <a:r>
              <a:rPr lang="en-US" sz="1800" dirty="0">
                <a:cs typeface="Times New Roman" pitchFamily="18" charset="0"/>
              </a:rPr>
              <a:t>are the vertical and horizontal positions of the i-</a:t>
            </a:r>
            <a:r>
              <a:rPr lang="en-US" sz="1800" dirty="0" err="1">
                <a:cs typeface="Times New Roman" pitchFamily="18" charset="0"/>
              </a:rPr>
              <a:t>th</a:t>
            </a:r>
            <a:r>
              <a:rPr lang="en-US" sz="1800" dirty="0">
                <a:cs typeface="Times New Roman" pitchFamily="18" charset="0"/>
              </a:rPr>
              <a:t> electrode.  Equation </a:t>
            </a:r>
            <a:r>
              <a:rPr lang="en-US" sz="1800" i="1" dirty="0">
                <a:cs typeface="Times New Roman" pitchFamily="18" charset="0"/>
              </a:rPr>
              <a:t>J</a:t>
            </a:r>
            <a:r>
              <a:rPr lang="en-US" sz="1800" i="1" baseline="-25000" dirty="0">
                <a:cs typeface="Times New Roman" pitchFamily="18" charset="0"/>
                <a:sym typeface="Symbol"/>
              </a:rPr>
              <a:t></a:t>
            </a:r>
            <a:r>
              <a:rPr lang="en-US" sz="1800" dirty="0">
                <a:cs typeface="Times New Roman" pitchFamily="18" charset="0"/>
              </a:rPr>
              <a:t> = 0 defines the spatial rainbow lines in the IP plane. Their image in transversal plain </a:t>
            </a:r>
            <a:r>
              <a:rPr lang="en-US" sz="1800" dirty="0" err="1">
                <a:cs typeface="Times New Roman" pitchFamily="18" charset="0"/>
              </a:rPr>
              <a:t>xy</a:t>
            </a:r>
            <a:r>
              <a:rPr lang="en-US" sz="1800" dirty="0">
                <a:cs typeface="Times New Roman" pitchFamily="18" charset="0"/>
              </a:rPr>
              <a:t> form lines called </a:t>
            </a:r>
            <a:r>
              <a:rPr lang="en-US" sz="1800" b="1" dirty="0">
                <a:cs typeface="Times New Roman" pitchFamily="18" charset="0"/>
              </a:rPr>
              <a:t>transversal spatial rainbows</a:t>
            </a:r>
            <a:r>
              <a:rPr lang="en-US" sz="1800" dirty="0">
                <a:cs typeface="Times New Roman" pitchFamily="18" charset="0"/>
              </a:rPr>
              <a:t> or caustic. Equations </a:t>
            </a:r>
            <a:r>
              <a:rPr lang="en-US" sz="1800" i="1" dirty="0">
                <a:ea typeface="Times New Roman"/>
                <a:cs typeface="Times New Roman" pitchFamily="18" charset="0"/>
                <a:sym typeface="Symbol"/>
              </a:rPr>
              <a:t></a:t>
            </a:r>
            <a:r>
              <a:rPr lang="en-US" sz="1800" i="1" baseline="-25000" dirty="0" err="1">
                <a:ea typeface="Times New Roman"/>
                <a:cs typeface="Times New Roman" pitchFamily="18" charset="0"/>
              </a:rPr>
              <a:t>x</a:t>
            </a:r>
            <a:r>
              <a:rPr lang="en-US" sz="1800" i="1" dirty="0" err="1">
                <a:ea typeface="Times New Roman"/>
                <a:cs typeface="Times New Roman" pitchFamily="18" charset="0"/>
              </a:rPr>
              <a:t>J</a:t>
            </a:r>
            <a:r>
              <a:rPr lang="en-US" sz="1800" i="1" baseline="-25000" dirty="0">
                <a:ea typeface="Times New Roman"/>
                <a:cs typeface="Times New Roman" pitchFamily="18" charset="0"/>
                <a:sym typeface="Symbol"/>
              </a:rPr>
              <a:t></a:t>
            </a:r>
            <a:r>
              <a:rPr lang="sr-Cyrl-CS" sz="1800" dirty="0">
                <a:ea typeface="Times New Roman"/>
                <a:cs typeface="Times New Roman" pitchFamily="18" charset="0"/>
              </a:rPr>
              <a:t> = 0 </a:t>
            </a:r>
            <a:r>
              <a:rPr lang="en-US" sz="1800" dirty="0">
                <a:cs typeface="Times New Roman" pitchFamily="18" charset="0"/>
              </a:rPr>
              <a:t>and </a:t>
            </a:r>
            <a:r>
              <a:rPr lang="en-US" sz="1800" i="1" dirty="0">
                <a:ea typeface="Times New Roman"/>
                <a:cs typeface="Times New Roman" pitchFamily="18" charset="0"/>
                <a:sym typeface="Symbol"/>
              </a:rPr>
              <a:t></a:t>
            </a:r>
            <a:r>
              <a:rPr lang="en-US" sz="1800" i="1" baseline="-25000" dirty="0" err="1">
                <a:ea typeface="Times New Roman"/>
                <a:cs typeface="Times New Roman" pitchFamily="18" charset="0"/>
              </a:rPr>
              <a:t>y</a:t>
            </a:r>
            <a:r>
              <a:rPr lang="en-US" sz="1800" i="1" dirty="0" err="1">
                <a:ea typeface="Times New Roman"/>
                <a:cs typeface="Times New Roman" pitchFamily="18" charset="0"/>
              </a:rPr>
              <a:t>J</a:t>
            </a:r>
            <a:r>
              <a:rPr lang="en-US" sz="1800" i="1" baseline="-25000" dirty="0">
                <a:ea typeface="Times New Roman"/>
                <a:cs typeface="Times New Roman" pitchFamily="18" charset="0"/>
                <a:sym typeface="Symbol"/>
              </a:rPr>
              <a:t></a:t>
            </a:r>
            <a:r>
              <a:rPr lang="sr-Cyrl-CS" sz="1800" dirty="0">
                <a:ea typeface="Times New Roman"/>
                <a:cs typeface="Times New Roman" pitchFamily="18" charset="0"/>
              </a:rPr>
              <a:t> = 0 </a:t>
            </a:r>
            <a:r>
              <a:rPr lang="en-US" sz="1800" dirty="0">
                <a:cs typeface="Times New Roman" pitchFamily="18" charset="0"/>
              </a:rPr>
              <a:t>define the points in the IP plane at which </a:t>
            </a:r>
            <a:r>
              <a:rPr lang="en-US" sz="1800" i="1" dirty="0">
                <a:cs typeface="Times New Roman" pitchFamily="18" charset="0"/>
              </a:rPr>
              <a:t>J</a:t>
            </a:r>
            <a:r>
              <a:rPr lang="en-US" sz="1800" i="1" baseline="-25000" dirty="0">
                <a:cs typeface="Times New Roman" pitchFamily="18" charset="0"/>
                <a:sym typeface="Symbol"/>
              </a:rPr>
              <a:t></a:t>
            </a:r>
            <a:r>
              <a:rPr lang="en-US" sz="1800" dirty="0">
                <a:cs typeface="Times New Roman" pitchFamily="18" charset="0"/>
              </a:rPr>
              <a:t> is extremal.</a:t>
            </a:r>
            <a:r>
              <a:rPr lang="en-US" sz="1800" dirty="0"/>
              <a:t>	</a:t>
            </a:r>
          </a:p>
        </p:txBody>
      </p:sp>
      <p:graphicFrame>
        <p:nvGraphicFramePr>
          <p:cNvPr id="16" name="Object 15">
            <a:extLst>
              <a:ext uri="{FF2B5EF4-FFF2-40B4-BE49-F238E27FC236}">
                <a16:creationId xmlns:a16="http://schemas.microsoft.com/office/drawing/2014/main" id="{FF35E237-5CFA-4EDA-AEB6-D014DA71E4FE}"/>
              </a:ext>
            </a:extLst>
          </p:cNvPr>
          <p:cNvGraphicFramePr>
            <a:graphicFrameLocks noChangeAspect="1"/>
          </p:cNvGraphicFramePr>
          <p:nvPr>
            <p:extLst>
              <p:ext uri="{D42A27DB-BD31-4B8C-83A1-F6EECF244321}">
                <p14:modId xmlns:p14="http://schemas.microsoft.com/office/powerpoint/2010/main" val="2490999997"/>
              </p:ext>
            </p:extLst>
          </p:nvPr>
        </p:nvGraphicFramePr>
        <p:xfrm>
          <a:off x="6168008" y="3369460"/>
          <a:ext cx="3950771" cy="844407"/>
        </p:xfrm>
        <a:graphic>
          <a:graphicData uri="http://schemas.openxmlformats.org/presentationml/2006/ole">
            <mc:AlternateContent xmlns:mc="http://schemas.openxmlformats.org/markup-compatibility/2006">
              <mc:Choice xmlns:v="urn:schemas-microsoft-com:vml" Requires="v">
                <p:oleObj name="Equation" r:id="rId4" imgW="2273300" imgH="482600" progId="Equation.3">
                  <p:embed/>
                </p:oleObj>
              </mc:Choice>
              <mc:Fallback>
                <p:oleObj name="Equation" r:id="rId4" imgW="2273300" imgH="482600" progId="Equation.3">
                  <p:embed/>
                  <p:pic>
                    <p:nvPicPr>
                      <p:cNvPr id="29"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008" y="3369460"/>
                        <a:ext cx="3950771" cy="844407"/>
                      </a:xfrm>
                      <a:prstGeom prst="rect">
                        <a:avLst/>
                      </a:prstGeom>
                      <a:noFill/>
                      <a:ln>
                        <a:noFill/>
                      </a:ln>
                    </p:spPr>
                  </p:pic>
                </p:oleObj>
              </mc:Fallback>
            </mc:AlternateContent>
          </a:graphicData>
        </a:graphic>
      </p:graphicFrame>
      <p:grpSp>
        <p:nvGrpSpPr>
          <p:cNvPr id="3" name="Group 2">
            <a:extLst>
              <a:ext uri="{FF2B5EF4-FFF2-40B4-BE49-F238E27FC236}">
                <a16:creationId xmlns:a16="http://schemas.microsoft.com/office/drawing/2014/main" id="{2C02E4C0-84F4-40CF-A5AB-BB826D95FAE8}"/>
              </a:ext>
            </a:extLst>
          </p:cNvPr>
          <p:cNvGrpSpPr/>
          <p:nvPr/>
        </p:nvGrpSpPr>
        <p:grpSpPr>
          <a:xfrm>
            <a:off x="5951984" y="1920415"/>
            <a:ext cx="4536504" cy="758030"/>
            <a:chOff x="5375920" y="1920415"/>
            <a:chExt cx="4536504" cy="758030"/>
          </a:xfrm>
        </p:grpSpPr>
        <p:graphicFrame>
          <p:nvGraphicFramePr>
            <p:cNvPr id="17" name="Object 16">
              <a:extLst>
                <a:ext uri="{FF2B5EF4-FFF2-40B4-BE49-F238E27FC236}">
                  <a16:creationId xmlns:a16="http://schemas.microsoft.com/office/drawing/2014/main" id="{CB973896-7296-4B60-BD16-44D575564FAF}"/>
                </a:ext>
              </a:extLst>
            </p:cNvPr>
            <p:cNvGraphicFramePr>
              <a:graphicFrameLocks noChangeAspect="1"/>
            </p:cNvGraphicFramePr>
            <p:nvPr>
              <p:extLst>
                <p:ext uri="{D42A27DB-BD31-4B8C-83A1-F6EECF244321}">
                  <p14:modId xmlns:p14="http://schemas.microsoft.com/office/powerpoint/2010/main" val="4156302665"/>
                </p:ext>
              </p:extLst>
            </p:nvPr>
          </p:nvGraphicFramePr>
          <p:xfrm>
            <a:off x="7964599" y="1970106"/>
            <a:ext cx="1947825" cy="658648"/>
          </p:xfrm>
          <a:graphic>
            <a:graphicData uri="http://schemas.openxmlformats.org/presentationml/2006/ole">
              <mc:AlternateContent xmlns:mc="http://schemas.openxmlformats.org/markup-compatibility/2006">
                <mc:Choice xmlns:v="urn:schemas-microsoft-com:vml" Requires="v">
                  <p:oleObj r:id="rId6" imgW="1155700" imgH="393700" progId="Equation.3">
                    <p:embed/>
                  </p:oleObj>
                </mc:Choice>
                <mc:Fallback>
                  <p:oleObj r:id="rId6" imgW="1155700" imgH="393700" progId="Equation.3">
                    <p:embed/>
                    <p:pic>
                      <p:nvPicPr>
                        <p:cNvPr id="3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4599" y="1970106"/>
                          <a:ext cx="1947825" cy="658648"/>
                        </a:xfrm>
                        <a:prstGeom prst="rect">
                          <a:avLst/>
                        </a:prstGeom>
                        <a:noFill/>
                        <a:ln>
                          <a:noFill/>
                        </a:ln>
                      </p:spPr>
                    </p:pic>
                  </p:oleObj>
                </mc:Fallback>
              </mc:AlternateContent>
            </a:graphicData>
          </a:graphic>
        </p:graphicFrame>
        <p:graphicFrame>
          <p:nvGraphicFramePr>
            <p:cNvPr id="18" name="Object 17">
              <a:extLst>
                <a:ext uri="{FF2B5EF4-FFF2-40B4-BE49-F238E27FC236}">
                  <a16:creationId xmlns:a16="http://schemas.microsoft.com/office/drawing/2014/main" id="{E4F72C8C-4C2A-444B-B19D-9316A246CE77}"/>
                </a:ext>
              </a:extLst>
            </p:cNvPr>
            <p:cNvGraphicFramePr>
              <a:graphicFrameLocks noChangeAspect="1"/>
            </p:cNvGraphicFramePr>
            <p:nvPr>
              <p:extLst>
                <p:ext uri="{D42A27DB-BD31-4B8C-83A1-F6EECF244321}">
                  <p14:modId xmlns:p14="http://schemas.microsoft.com/office/powerpoint/2010/main" val="924653104"/>
                </p:ext>
              </p:extLst>
            </p:nvPr>
          </p:nvGraphicFramePr>
          <p:xfrm>
            <a:off x="5375920" y="1920415"/>
            <a:ext cx="1895707" cy="758030"/>
          </p:xfrm>
          <a:graphic>
            <a:graphicData uri="http://schemas.openxmlformats.org/presentationml/2006/ole">
              <mc:AlternateContent xmlns:mc="http://schemas.openxmlformats.org/markup-compatibility/2006">
                <mc:Choice xmlns:v="urn:schemas-microsoft-com:vml" Requires="v">
                  <p:oleObj name="Equation" r:id="rId8" imgW="1168200" imgH="469800" progId="Equation.3">
                    <p:embed/>
                  </p:oleObj>
                </mc:Choice>
                <mc:Fallback>
                  <p:oleObj name="Equation" r:id="rId8" imgW="1168200" imgH="469800" progId="Equation.3">
                    <p:embed/>
                    <p:pic>
                      <p:nvPicPr>
                        <p:cNvPr id="31"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5920" y="1920415"/>
                          <a:ext cx="1895707" cy="758030"/>
                        </a:xfrm>
                        <a:prstGeom prst="rect">
                          <a:avLst/>
                        </a:prstGeom>
                        <a:noFill/>
                        <a:ln>
                          <a:noFill/>
                        </a:ln>
                      </p:spPr>
                    </p:pic>
                  </p:oleObj>
                </mc:Fallback>
              </mc:AlternateContent>
            </a:graphicData>
          </a:graphic>
        </p:graphicFrame>
        <p:sp>
          <p:nvSpPr>
            <p:cNvPr id="19" name="TextBox 18">
              <a:extLst>
                <a:ext uri="{FF2B5EF4-FFF2-40B4-BE49-F238E27FC236}">
                  <a16:creationId xmlns:a16="http://schemas.microsoft.com/office/drawing/2014/main" id="{100FD56F-B794-49BB-ACCC-1DBAC950E1C3}"/>
                </a:ext>
              </a:extLst>
            </p:cNvPr>
            <p:cNvSpPr txBox="1"/>
            <p:nvPr/>
          </p:nvSpPr>
          <p:spPr>
            <a:xfrm>
              <a:off x="7271627" y="2083531"/>
              <a:ext cx="641522" cy="369332"/>
            </a:xfrm>
            <a:prstGeom prst="rect">
              <a:avLst/>
            </a:prstGeom>
            <a:noFill/>
          </p:spPr>
          <p:txBody>
            <a:bodyPr wrap="none" rtlCol="0">
              <a:spAutoFit/>
            </a:bodyPr>
            <a:lstStyle/>
            <a:p>
              <a:r>
                <a:rPr lang="en-US" dirty="0">
                  <a:latin typeface="+mn-lt"/>
                  <a:cs typeface="Times New Roman" pitchFamily="18" charset="0"/>
                </a:rPr>
                <a:t>and</a:t>
              </a:r>
            </a:p>
          </p:txBody>
        </p:sp>
      </p:grpSp>
    </p:spTree>
    <p:extLst>
      <p:ext uri="{BB962C8B-B14F-4D97-AF65-F5344CB8AC3E}">
        <p14:creationId xmlns:p14="http://schemas.microsoft.com/office/powerpoint/2010/main" val="3044996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56F43B4-6F83-4779-8230-837DAE82DB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202" y="3722724"/>
            <a:ext cx="2736304" cy="2388606"/>
          </a:xfrm>
          <a:prstGeom prst="rect">
            <a:avLst/>
          </a:prstGeom>
        </p:spPr>
      </p:pic>
      <p:pic>
        <p:nvPicPr>
          <p:cNvPr id="22" name="Picture 21">
            <a:extLst>
              <a:ext uri="{FF2B5EF4-FFF2-40B4-BE49-F238E27FC236}">
                <a16:creationId xmlns:a16="http://schemas.microsoft.com/office/drawing/2014/main" id="{5EFB7A23-B06B-405C-BC78-F0D0F4314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3141" y="1018858"/>
            <a:ext cx="6996139" cy="1770391"/>
          </a:xfrm>
          <a:prstGeom prst="rect">
            <a:avLst/>
          </a:prstGeom>
        </p:spPr>
      </p:pic>
      <p:sp>
        <p:nvSpPr>
          <p:cNvPr id="43" name="Title 1">
            <a:extLst>
              <a:ext uri="{FF2B5EF4-FFF2-40B4-BE49-F238E27FC236}">
                <a16:creationId xmlns:a16="http://schemas.microsoft.com/office/drawing/2014/main" id="{95763169-8E96-4D37-ACFC-590BE9B4D648}"/>
              </a:ext>
            </a:extLst>
          </p:cNvPr>
          <p:cNvSpPr txBox="1">
            <a:spLocks/>
          </p:cNvSpPr>
          <p:nvPr/>
        </p:nvSpPr>
        <p:spPr>
          <a:xfrm>
            <a:off x="268288" y="331788"/>
            <a:ext cx="11660360" cy="588962"/>
          </a:xfrm>
          <a:prstGeom prst="rect">
            <a:avLst/>
          </a:prstGeom>
        </p:spPr>
        <p:txBody>
          <a:bodyPr>
            <a:normAutofit fontScale="7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Ion transmission through very thin electrostatic lenses</a:t>
            </a:r>
          </a:p>
        </p:txBody>
      </p:sp>
      <p:grpSp>
        <p:nvGrpSpPr>
          <p:cNvPr id="44" name="Group 5">
            <a:extLst>
              <a:ext uri="{FF2B5EF4-FFF2-40B4-BE49-F238E27FC236}">
                <a16:creationId xmlns:a16="http://schemas.microsoft.com/office/drawing/2014/main" id="{3111C180-65B2-4963-AB47-45DB39442FCB}"/>
              </a:ext>
            </a:extLst>
          </p:cNvPr>
          <p:cNvGrpSpPr>
            <a:grpSpLocks/>
          </p:cNvGrpSpPr>
          <p:nvPr/>
        </p:nvGrpSpPr>
        <p:grpSpPr bwMode="auto">
          <a:xfrm>
            <a:off x="149225" y="6507018"/>
            <a:ext cx="11991975" cy="369888"/>
            <a:chOff x="149706" y="6451658"/>
            <a:chExt cx="11991303" cy="369332"/>
          </a:xfrm>
        </p:grpSpPr>
        <p:sp>
          <p:nvSpPr>
            <p:cNvPr id="45" name="TextBox 44">
              <a:extLst>
                <a:ext uri="{FF2B5EF4-FFF2-40B4-BE49-F238E27FC236}">
                  <a16:creationId xmlns:a16="http://schemas.microsoft.com/office/drawing/2014/main" id="{9FF0506F-5E86-43A8-A707-5EF0C610D559}"/>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6" name="Straight Connector 45">
              <a:extLst>
                <a:ext uri="{FF2B5EF4-FFF2-40B4-BE49-F238E27FC236}">
                  <a16:creationId xmlns:a16="http://schemas.microsoft.com/office/drawing/2014/main" id="{03839FC4-379F-43AD-B3A3-C11A69628E65}"/>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9DFB964F-EF2A-4330-AB9E-E1786FD67470}"/>
              </a:ext>
            </a:extLst>
          </p:cNvPr>
          <p:cNvSpPr/>
          <p:nvPr/>
        </p:nvSpPr>
        <p:spPr>
          <a:xfrm>
            <a:off x="4453141" y="5261462"/>
            <a:ext cx="4393332" cy="1034018"/>
          </a:xfrm>
          <a:prstGeom prst="rect">
            <a:avLst/>
          </a:prstGeom>
        </p:spPr>
        <p:txBody>
          <a:bodyPr wrap="square" lIns="201058" tIns="100529" rIns="201058" bIns="100529">
            <a:spAutoFit/>
          </a:bodyPr>
          <a:lstStyle/>
          <a:p>
            <a:pPr algn="just"/>
            <a:r>
              <a:rPr lang="en-US" b="1" dirty="0">
                <a:latin typeface="+mn-lt"/>
                <a:ea typeface="Times New Roman"/>
                <a:cs typeface="Times New Roman" pitchFamily="18" charset="0"/>
              </a:rPr>
              <a:t>Three-dimensional distribution of transmitted ions after quadrupole VTEL-s  in TP plain for </a:t>
            </a:r>
            <a:r>
              <a:rPr lang="en-US" b="1" i="1" dirty="0">
                <a:latin typeface="+mn-lt"/>
                <a:ea typeface="Times New Roman"/>
                <a:cs typeface="Times New Roman" pitchFamily="18" charset="0"/>
              </a:rPr>
              <a:t>z</a:t>
            </a:r>
            <a:r>
              <a:rPr lang="en-US" b="1" dirty="0">
                <a:latin typeface="+mn-lt"/>
                <a:ea typeface="Times New Roman"/>
                <a:cs typeface="Times New Roman" pitchFamily="18" charset="0"/>
              </a:rPr>
              <a:t> = 50</a:t>
            </a:r>
            <a:r>
              <a:rPr lang="en-US" b="1" i="1" dirty="0">
                <a:latin typeface="+mn-lt"/>
                <a:ea typeface="Times New Roman"/>
                <a:cs typeface="Times New Roman" pitchFamily="18" charset="0"/>
              </a:rPr>
              <a:t>d.</a:t>
            </a:r>
            <a:endParaRPr lang="en-US" b="1" dirty="0">
              <a:latin typeface="+mn-lt"/>
              <a:cs typeface="Times New Roman" pitchFamily="18" charset="0"/>
            </a:endParaRPr>
          </a:p>
        </p:txBody>
      </p:sp>
      <p:sp>
        <p:nvSpPr>
          <p:cNvPr id="9" name="Rectangle 8">
            <a:extLst>
              <a:ext uri="{FF2B5EF4-FFF2-40B4-BE49-F238E27FC236}">
                <a16:creationId xmlns:a16="http://schemas.microsoft.com/office/drawing/2014/main" id="{79BBE8CD-0C40-4F41-8243-CF76FA5B5EBC}"/>
              </a:ext>
            </a:extLst>
          </p:cNvPr>
          <p:cNvSpPr/>
          <p:nvPr/>
        </p:nvSpPr>
        <p:spPr>
          <a:xfrm>
            <a:off x="4304977" y="2788602"/>
            <a:ext cx="7314927" cy="1034018"/>
          </a:xfrm>
          <a:prstGeom prst="rect">
            <a:avLst/>
          </a:prstGeom>
        </p:spPr>
        <p:txBody>
          <a:bodyPr wrap="square" lIns="201058" tIns="100529" rIns="201058" bIns="100529">
            <a:spAutoFit/>
          </a:bodyPr>
          <a:lstStyle/>
          <a:p>
            <a:r>
              <a:rPr lang="en-US" b="1" dirty="0">
                <a:latin typeface="+mn-lt"/>
                <a:ea typeface="Times New Roman"/>
                <a:cs typeface="Times New Roman" pitchFamily="18" charset="0"/>
              </a:rPr>
              <a:t>Two-dimensional spatial distribution of transmitted ions. The ion yield scale is 2</a:t>
            </a:r>
            <a:r>
              <a:rPr lang="en-US" b="1" baseline="30000" dirty="0">
                <a:latin typeface="+mn-lt"/>
                <a:ea typeface="Times New Roman"/>
                <a:cs typeface="Times New Roman" pitchFamily="18" charset="0"/>
              </a:rPr>
              <a:t>n</a:t>
            </a:r>
            <a:r>
              <a:rPr lang="en-US" b="1" dirty="0">
                <a:latin typeface="+mn-lt"/>
                <a:ea typeface="Times New Roman"/>
                <a:cs typeface="Times New Roman" pitchFamily="18" charset="0"/>
              </a:rPr>
              <a:t> with the yield marked by white up to black colors in 7 steps. </a:t>
            </a:r>
            <a:endParaRPr lang="en-US" b="1" dirty="0">
              <a:latin typeface="+mn-lt"/>
              <a:cs typeface="Times New Roman" pitchFamily="18" charset="0"/>
            </a:endParaRPr>
          </a:p>
        </p:txBody>
      </p:sp>
      <p:pic>
        <p:nvPicPr>
          <p:cNvPr id="11" name="Picture 10">
            <a:extLst>
              <a:ext uri="{FF2B5EF4-FFF2-40B4-BE49-F238E27FC236}">
                <a16:creationId xmlns:a16="http://schemas.microsoft.com/office/drawing/2014/main" id="{A3561EFC-324A-4F56-AC52-A184D82C1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84" y="1018858"/>
            <a:ext cx="3036554" cy="2744801"/>
          </a:xfrm>
          <a:prstGeom prst="rect">
            <a:avLst/>
          </a:prstGeom>
        </p:spPr>
      </p:pic>
      <p:sp>
        <p:nvSpPr>
          <p:cNvPr id="12" name="Rectangle 11">
            <a:extLst>
              <a:ext uri="{FF2B5EF4-FFF2-40B4-BE49-F238E27FC236}">
                <a16:creationId xmlns:a16="http://schemas.microsoft.com/office/drawing/2014/main" id="{E6E90382-1B35-4CC7-AED7-D20040C4F0FC}"/>
              </a:ext>
            </a:extLst>
          </p:cNvPr>
          <p:cNvSpPr/>
          <p:nvPr/>
        </p:nvSpPr>
        <p:spPr>
          <a:xfrm>
            <a:off x="159630" y="3722724"/>
            <a:ext cx="3613838" cy="2142014"/>
          </a:xfrm>
          <a:prstGeom prst="rect">
            <a:avLst/>
          </a:prstGeom>
        </p:spPr>
        <p:txBody>
          <a:bodyPr wrap="square" lIns="201058" tIns="100529" rIns="201058" bIns="100529">
            <a:spAutoFit/>
          </a:bodyPr>
          <a:lstStyle/>
          <a:p>
            <a:pPr algn="just"/>
            <a:r>
              <a:rPr lang="en-US" b="1" dirty="0">
                <a:latin typeface="+mn-lt"/>
                <a:ea typeface="Times New Roman"/>
                <a:cs typeface="Times New Roman" pitchFamily="18" charset="0"/>
              </a:rPr>
              <a:t>Ion beam in IP and TP plain of quadrupole VTEL-s. The red lines are the images in the TP plane of the fragments of the rainbow patterns in the IP plane lying inside the square  aperture. </a:t>
            </a:r>
            <a:endParaRPr lang="en-US" b="1" dirty="0">
              <a:latin typeface="+mn-lt"/>
              <a:cs typeface="Times New Roman" pitchFamily="18" charset="0"/>
            </a:endParaRPr>
          </a:p>
        </p:txBody>
      </p:sp>
    </p:spTree>
    <p:extLst>
      <p:ext uri="{BB962C8B-B14F-4D97-AF65-F5344CB8AC3E}">
        <p14:creationId xmlns:p14="http://schemas.microsoft.com/office/powerpoint/2010/main" val="4131515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0F3-1C52-42C2-B26F-448AECCD5B61}"/>
              </a:ext>
            </a:extLst>
          </p:cNvPr>
          <p:cNvSpPr>
            <a:spLocks noGrp="1"/>
          </p:cNvSpPr>
          <p:nvPr>
            <p:ph type="title"/>
          </p:nvPr>
        </p:nvSpPr>
        <p:spPr/>
        <p:txBody>
          <a:bodyPr>
            <a:normAutofit/>
          </a:bodyPr>
          <a:lstStyle/>
          <a:p>
            <a:r>
              <a:rPr lang="en-US" dirty="0"/>
              <a:t>Ion transmission through two-dimensional materials</a:t>
            </a:r>
          </a:p>
        </p:txBody>
      </p:sp>
      <p:pic>
        <p:nvPicPr>
          <p:cNvPr id="3" name="Picture 2">
            <a:extLst>
              <a:ext uri="{FF2B5EF4-FFF2-40B4-BE49-F238E27FC236}">
                <a16:creationId xmlns:a16="http://schemas.microsoft.com/office/drawing/2014/main" id="{EDD8426F-0A16-4176-B643-C1DC833B1BB5}"/>
              </a:ext>
            </a:extLst>
          </p:cNvPr>
          <p:cNvPicPr>
            <a:picLocks noChangeAspect="1"/>
          </p:cNvPicPr>
          <p:nvPr/>
        </p:nvPicPr>
        <p:blipFill>
          <a:blip r:embed="rId2">
            <a:duotone>
              <a:prstClr val="black"/>
              <a:schemeClr val="accent1">
                <a:tint val="45000"/>
                <a:satMod val="400000"/>
              </a:schemeClr>
            </a:duotone>
          </a:blip>
          <a:stretch>
            <a:fillRect/>
          </a:stretch>
        </p:blipFill>
        <p:spPr>
          <a:xfrm>
            <a:off x="8582070" y="4487863"/>
            <a:ext cx="3585553" cy="2015736"/>
          </a:xfrm>
          <a:prstGeom prst="rect">
            <a:avLst/>
          </a:prstGeom>
        </p:spPr>
      </p:pic>
    </p:spTree>
    <p:extLst>
      <p:ext uri="{BB962C8B-B14F-4D97-AF65-F5344CB8AC3E}">
        <p14:creationId xmlns:p14="http://schemas.microsoft.com/office/powerpoint/2010/main" val="1779323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A9DC164-AC88-4C89-9C6E-AABCA1EA5CCD}"/>
              </a:ext>
            </a:extLst>
          </p:cNvPr>
          <p:cNvPicPr>
            <a:picLocks noChangeAspect="1"/>
          </p:cNvPicPr>
          <p:nvPr/>
        </p:nvPicPr>
        <p:blipFill rotWithShape="1">
          <a:blip r:embed="rId2"/>
          <a:srcRect t="1501"/>
          <a:stretch/>
        </p:blipFill>
        <p:spPr>
          <a:xfrm>
            <a:off x="479376" y="889523"/>
            <a:ext cx="3744416" cy="5436422"/>
          </a:xfrm>
          <a:prstGeom prst="rect">
            <a:avLst/>
          </a:prstGeom>
        </p:spPr>
      </p:pic>
      <p:sp>
        <p:nvSpPr>
          <p:cNvPr id="37" name="Title 1">
            <a:extLst>
              <a:ext uri="{FF2B5EF4-FFF2-40B4-BE49-F238E27FC236}">
                <a16:creationId xmlns:a16="http://schemas.microsoft.com/office/drawing/2014/main" id="{BD393D67-0D8B-4770-A569-4E2EBB58C25E}"/>
              </a:ext>
            </a:extLst>
          </p:cNvPr>
          <p:cNvSpPr txBox="1">
            <a:spLocks/>
          </p:cNvSpPr>
          <p:nvPr/>
        </p:nvSpPr>
        <p:spPr>
          <a:xfrm>
            <a:off x="268288" y="331788"/>
            <a:ext cx="11660360" cy="588962"/>
          </a:xfrm>
          <a:prstGeom prst="rect">
            <a:avLst/>
          </a:prstGeom>
        </p:spPr>
        <p:txBody>
          <a:bodyPr>
            <a:normAutofit fontScale="8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Ion transmission through two-dimensional materials</a:t>
            </a:r>
          </a:p>
        </p:txBody>
      </p:sp>
      <p:grpSp>
        <p:nvGrpSpPr>
          <p:cNvPr id="38" name="Group 5">
            <a:extLst>
              <a:ext uri="{FF2B5EF4-FFF2-40B4-BE49-F238E27FC236}">
                <a16:creationId xmlns:a16="http://schemas.microsoft.com/office/drawing/2014/main" id="{236461F3-062F-4916-964C-C053B965F5F5}"/>
              </a:ext>
            </a:extLst>
          </p:cNvPr>
          <p:cNvGrpSpPr>
            <a:grpSpLocks/>
          </p:cNvGrpSpPr>
          <p:nvPr/>
        </p:nvGrpSpPr>
        <p:grpSpPr bwMode="auto">
          <a:xfrm>
            <a:off x="149225" y="6507018"/>
            <a:ext cx="11991975" cy="369888"/>
            <a:chOff x="149706" y="6451658"/>
            <a:chExt cx="11991303" cy="369332"/>
          </a:xfrm>
        </p:grpSpPr>
        <p:sp>
          <p:nvSpPr>
            <p:cNvPr id="39" name="TextBox 38">
              <a:extLst>
                <a:ext uri="{FF2B5EF4-FFF2-40B4-BE49-F238E27FC236}">
                  <a16:creationId xmlns:a16="http://schemas.microsoft.com/office/drawing/2014/main" id="{48EC6612-F59E-46DF-9E50-8F31260C0861}"/>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0" name="Straight Connector 39">
              <a:extLst>
                <a:ext uri="{FF2B5EF4-FFF2-40B4-BE49-F238E27FC236}">
                  <a16:creationId xmlns:a16="http://schemas.microsoft.com/office/drawing/2014/main" id="{A5434CB4-E03A-433D-A47B-793598622F6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A77C2013-6D70-415C-85D7-0E710F22F7FB}"/>
              </a:ext>
            </a:extLst>
          </p:cNvPr>
          <p:cNvPicPr>
            <a:picLocks noChangeAspect="1"/>
          </p:cNvPicPr>
          <p:nvPr/>
        </p:nvPicPr>
        <p:blipFill>
          <a:blip r:embed="rId3"/>
          <a:stretch>
            <a:fillRect/>
          </a:stretch>
        </p:blipFill>
        <p:spPr>
          <a:xfrm>
            <a:off x="4655840" y="889523"/>
            <a:ext cx="7142412" cy="5436422"/>
          </a:xfrm>
          <a:prstGeom prst="rect">
            <a:avLst/>
          </a:prstGeom>
        </p:spPr>
      </p:pic>
    </p:spTree>
    <p:extLst>
      <p:ext uri="{BB962C8B-B14F-4D97-AF65-F5344CB8AC3E}">
        <p14:creationId xmlns:p14="http://schemas.microsoft.com/office/powerpoint/2010/main" val="1945276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A9DC164-AC88-4C89-9C6E-AABCA1EA5CCD}"/>
              </a:ext>
            </a:extLst>
          </p:cNvPr>
          <p:cNvPicPr>
            <a:picLocks noChangeAspect="1"/>
          </p:cNvPicPr>
          <p:nvPr/>
        </p:nvPicPr>
        <p:blipFill rotWithShape="1">
          <a:blip r:embed="rId2"/>
          <a:srcRect t="1501"/>
          <a:stretch/>
        </p:blipFill>
        <p:spPr>
          <a:xfrm>
            <a:off x="479376" y="889523"/>
            <a:ext cx="3744416" cy="5436422"/>
          </a:xfrm>
          <a:prstGeom prst="rect">
            <a:avLst/>
          </a:prstGeom>
        </p:spPr>
      </p:pic>
      <p:sp>
        <p:nvSpPr>
          <p:cNvPr id="37" name="Title 1">
            <a:extLst>
              <a:ext uri="{FF2B5EF4-FFF2-40B4-BE49-F238E27FC236}">
                <a16:creationId xmlns:a16="http://schemas.microsoft.com/office/drawing/2014/main" id="{BD393D67-0D8B-4770-A569-4E2EBB58C25E}"/>
              </a:ext>
            </a:extLst>
          </p:cNvPr>
          <p:cNvSpPr txBox="1">
            <a:spLocks/>
          </p:cNvSpPr>
          <p:nvPr/>
        </p:nvSpPr>
        <p:spPr>
          <a:xfrm>
            <a:off x="268288" y="331788"/>
            <a:ext cx="11660360" cy="588962"/>
          </a:xfrm>
          <a:prstGeom prst="rect">
            <a:avLst/>
          </a:prstGeom>
        </p:spPr>
        <p:txBody>
          <a:bodyPr>
            <a:normAutofit fontScale="8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Ion transmission through two-dimensional materials</a:t>
            </a:r>
          </a:p>
        </p:txBody>
      </p:sp>
      <p:grpSp>
        <p:nvGrpSpPr>
          <p:cNvPr id="38" name="Group 5">
            <a:extLst>
              <a:ext uri="{FF2B5EF4-FFF2-40B4-BE49-F238E27FC236}">
                <a16:creationId xmlns:a16="http://schemas.microsoft.com/office/drawing/2014/main" id="{236461F3-062F-4916-964C-C053B965F5F5}"/>
              </a:ext>
            </a:extLst>
          </p:cNvPr>
          <p:cNvGrpSpPr>
            <a:grpSpLocks/>
          </p:cNvGrpSpPr>
          <p:nvPr/>
        </p:nvGrpSpPr>
        <p:grpSpPr bwMode="auto">
          <a:xfrm>
            <a:off x="149225" y="6516255"/>
            <a:ext cx="11991975" cy="369888"/>
            <a:chOff x="149706" y="6451658"/>
            <a:chExt cx="11991303" cy="369332"/>
          </a:xfrm>
        </p:grpSpPr>
        <p:sp>
          <p:nvSpPr>
            <p:cNvPr id="39" name="TextBox 38">
              <a:extLst>
                <a:ext uri="{FF2B5EF4-FFF2-40B4-BE49-F238E27FC236}">
                  <a16:creationId xmlns:a16="http://schemas.microsoft.com/office/drawing/2014/main" id="{48EC6612-F59E-46DF-9E50-8F31260C0861}"/>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0" name="Straight Connector 39">
              <a:extLst>
                <a:ext uri="{FF2B5EF4-FFF2-40B4-BE49-F238E27FC236}">
                  <a16:creationId xmlns:a16="http://schemas.microsoft.com/office/drawing/2014/main" id="{A5434CB4-E03A-433D-A47B-793598622F6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7F6338C7-CA16-4727-B2E3-4E070FE82AD7}"/>
              </a:ext>
            </a:extLst>
          </p:cNvPr>
          <p:cNvPicPr>
            <a:picLocks noChangeAspect="1"/>
          </p:cNvPicPr>
          <p:nvPr/>
        </p:nvPicPr>
        <p:blipFill>
          <a:blip r:embed="rId3"/>
          <a:stretch>
            <a:fillRect/>
          </a:stretch>
        </p:blipFill>
        <p:spPr>
          <a:xfrm>
            <a:off x="4655840" y="889594"/>
            <a:ext cx="7194120" cy="5436421"/>
          </a:xfrm>
          <a:prstGeom prst="rect">
            <a:avLst/>
          </a:prstGeom>
        </p:spPr>
      </p:pic>
    </p:spTree>
    <p:extLst>
      <p:ext uri="{BB962C8B-B14F-4D97-AF65-F5344CB8AC3E}">
        <p14:creationId xmlns:p14="http://schemas.microsoft.com/office/powerpoint/2010/main" val="2207546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
            <a:extLst>
              <a:ext uri="{FF2B5EF4-FFF2-40B4-BE49-F238E27FC236}">
                <a16:creationId xmlns:a16="http://schemas.microsoft.com/office/drawing/2014/main" id="{93387CA1-9B79-48FF-92E9-85A6D4282B4E}"/>
              </a:ext>
            </a:extLst>
          </p:cNvPr>
          <p:cNvGrpSpPr>
            <a:grpSpLocks/>
          </p:cNvGrpSpPr>
          <p:nvPr/>
        </p:nvGrpSpPr>
        <p:grpSpPr bwMode="auto">
          <a:xfrm>
            <a:off x="149225" y="6451600"/>
            <a:ext cx="11991975" cy="369888"/>
            <a:chOff x="149706" y="6451658"/>
            <a:chExt cx="11991303" cy="369332"/>
          </a:xfrm>
        </p:grpSpPr>
        <p:sp>
          <p:nvSpPr>
            <p:cNvPr id="5" name="TextBox 4">
              <a:extLst>
                <a:ext uri="{FF2B5EF4-FFF2-40B4-BE49-F238E27FC236}">
                  <a16:creationId xmlns:a16="http://schemas.microsoft.com/office/drawing/2014/main" id="{F2E7B276-CD84-4EA4-A860-77C47E7BD8C7}"/>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6" name="Straight Connector 5">
              <a:extLst>
                <a:ext uri="{FF2B5EF4-FFF2-40B4-BE49-F238E27FC236}">
                  <a16:creationId xmlns:a16="http://schemas.microsoft.com/office/drawing/2014/main" id="{74428883-364F-43B2-8B1F-AE7028E9361A}"/>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pic>
        <p:nvPicPr>
          <p:cNvPr id="7171" name="Picture 2" descr="pavle savic istorija">
            <a:extLst>
              <a:ext uri="{FF2B5EF4-FFF2-40B4-BE49-F238E27FC236}">
                <a16:creationId xmlns:a16="http://schemas.microsoft.com/office/drawing/2014/main" id="{913AB1CA-47B2-46C0-912E-3A3C04EBC7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295" b="17203"/>
          <a:stretch/>
        </p:blipFill>
        <p:spPr bwMode="auto">
          <a:xfrm>
            <a:off x="3701456" y="1470828"/>
            <a:ext cx="23542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7">
            <a:extLst>
              <a:ext uri="{FF2B5EF4-FFF2-40B4-BE49-F238E27FC236}">
                <a16:creationId xmlns:a16="http://schemas.microsoft.com/office/drawing/2014/main" id="{D85ED38F-5516-4BBF-B418-9143E82233B3}"/>
              </a:ext>
            </a:extLst>
          </p:cNvPr>
          <p:cNvSpPr txBox="1">
            <a:spLocks noChangeArrowheads="1"/>
          </p:cNvSpPr>
          <p:nvPr/>
        </p:nvSpPr>
        <p:spPr bwMode="auto">
          <a:xfrm>
            <a:off x="6179205" y="1472951"/>
            <a:ext cx="57862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marL="285750" indent="-285750" defTabSz="914400">
              <a:buFont typeface="Wingdings" panose="05000000000000000000" pitchFamily="2" charset="2"/>
              <a:buChar char="q"/>
            </a:pPr>
            <a:r>
              <a:rPr lang="sr-Latn-RS" altLang="en-US" sz="2000" dirty="0">
                <a:latin typeface="+mn-lt"/>
                <a:ea typeface="Cambria" panose="02040503050406030204" pitchFamily="18" charset="0"/>
                <a:cs typeface="Cambria" panose="02040503050406030204" pitchFamily="18" charset="0"/>
              </a:rPr>
              <a:t>Vinča Institute of Nuclear Sciences is founded in 1</a:t>
            </a:r>
            <a:r>
              <a:rPr lang="en-US" altLang="en-US" sz="2000" dirty="0">
                <a:latin typeface="+mn-lt"/>
                <a:ea typeface="Cambria" panose="02040503050406030204" pitchFamily="18" charset="0"/>
                <a:cs typeface="Cambria" panose="02040503050406030204" pitchFamily="18" charset="0"/>
              </a:rPr>
              <a:t>948</a:t>
            </a:r>
            <a:r>
              <a:rPr lang="sr-Latn-RS" altLang="en-US" sz="2000" dirty="0">
                <a:latin typeface="+mn-lt"/>
                <a:ea typeface="Cambria" panose="02040503050406030204" pitchFamily="18" charset="0"/>
                <a:cs typeface="Cambria" panose="02040503050406030204" pitchFamily="18" charset="0"/>
              </a:rPr>
              <a:t> as a research institute in the field of natural </a:t>
            </a:r>
            <a:r>
              <a:rPr lang="en-US" altLang="en-US" sz="2000" dirty="0">
                <a:latin typeface="+mn-lt"/>
                <a:ea typeface="Cambria" panose="02040503050406030204" pitchFamily="18" charset="0"/>
                <a:cs typeface="Cambria" panose="02040503050406030204" pitchFamily="18" charset="0"/>
              </a:rPr>
              <a:t> </a:t>
            </a:r>
            <a:r>
              <a:rPr lang="sr-Latn-RS" altLang="en-US" sz="2000" dirty="0">
                <a:latin typeface="+mn-lt"/>
                <a:ea typeface="Cambria" panose="02040503050406030204" pitchFamily="18" charset="0"/>
                <a:cs typeface="Cambria" panose="02040503050406030204" pitchFamily="18" charset="0"/>
              </a:rPr>
              <a:t>sciences – physics, chemistry, biology</a:t>
            </a:r>
          </a:p>
        </p:txBody>
      </p:sp>
      <p:pic>
        <p:nvPicPr>
          <p:cNvPr id="7173" name="Picture 8">
            <a:extLst>
              <a:ext uri="{FF2B5EF4-FFF2-40B4-BE49-F238E27FC236}">
                <a16:creationId xmlns:a16="http://schemas.microsoft.com/office/drawing/2014/main" id="{BF85AF14-2E6D-4256-AB5D-FC9FFB078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470829"/>
            <a:ext cx="335756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32425D94-AC24-47A3-86FB-165F98F393E7}"/>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latin typeface="+mn-lt"/>
              </a:rPr>
              <a:t>Vin</a:t>
            </a:r>
            <a:r>
              <a:rPr lang="sr-Latn-RS" b="1" dirty="0">
                <a:latin typeface="+mn-lt"/>
              </a:rPr>
              <a:t>ča Institute of nuclear Sciences</a:t>
            </a:r>
            <a:endParaRPr lang="en-US" b="1" dirty="0">
              <a:latin typeface="+mn-lt"/>
            </a:endParaRPr>
          </a:p>
        </p:txBody>
      </p:sp>
      <p:sp>
        <p:nvSpPr>
          <p:cNvPr id="13" name="TextBox 12">
            <a:extLst>
              <a:ext uri="{FF2B5EF4-FFF2-40B4-BE49-F238E27FC236}">
                <a16:creationId xmlns:a16="http://schemas.microsoft.com/office/drawing/2014/main" id="{9A3D79FA-34E4-4E85-8158-376A91F984F0}"/>
              </a:ext>
            </a:extLst>
          </p:cNvPr>
          <p:cNvSpPr txBox="1"/>
          <p:nvPr/>
        </p:nvSpPr>
        <p:spPr>
          <a:xfrm>
            <a:off x="268288" y="4797152"/>
            <a:ext cx="9764199" cy="1015663"/>
          </a:xfrm>
          <a:prstGeom prst="rect">
            <a:avLst/>
          </a:prstGeom>
          <a:noFill/>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defTabSz="914400">
              <a:buFont typeface="Wingdings" panose="05000000000000000000" pitchFamily="2" charset="2"/>
              <a:buChar char="q"/>
            </a:pPr>
            <a:r>
              <a:rPr lang="en-US" altLang="en-US" sz="2000" dirty="0">
                <a:latin typeface="+mn-lt"/>
                <a:ea typeface="Cambria" panose="02040503050406030204" pitchFamily="18" charset="0"/>
                <a:cs typeface="Cambria" panose="02040503050406030204" pitchFamily="18" charset="0"/>
              </a:rPr>
              <a:t> In august 1989 the government of Serbia has decided to build accelerator installation TESLA (AIT), a large infrastructure for production, acceleration and use of ion beam in science, technology and medicine in VINS.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E4F3-F91A-4D7D-BA98-C6527A9AB747}"/>
              </a:ext>
            </a:extLst>
          </p:cNvPr>
          <p:cNvSpPr>
            <a:spLocks noGrp="1"/>
          </p:cNvSpPr>
          <p:nvPr>
            <p:ph type="title"/>
          </p:nvPr>
        </p:nvSpPr>
        <p:spPr/>
        <p:txBody>
          <a:bodyPr>
            <a:normAutofit/>
          </a:bodyPr>
          <a:lstStyle/>
          <a:p>
            <a:r>
              <a:rPr lang="en-US" sz="3600" dirty="0">
                <a:solidFill>
                  <a:schemeClr val="tx1"/>
                </a:solidFill>
              </a:rPr>
              <a:t>C3 Channel for transmission studies at FAMA</a:t>
            </a:r>
            <a:endParaRPr lang="en-US" dirty="0"/>
          </a:p>
        </p:txBody>
      </p:sp>
    </p:spTree>
    <p:extLst>
      <p:ext uri="{BB962C8B-B14F-4D97-AF65-F5344CB8AC3E}">
        <p14:creationId xmlns:p14="http://schemas.microsoft.com/office/powerpoint/2010/main" val="3602230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67" y="980728"/>
            <a:ext cx="9906001" cy="5063362"/>
          </a:xfrm>
          <a:prstGeom prst="rect">
            <a:avLst/>
          </a:prstGeom>
          <a:solidFill>
            <a:schemeClr val="tx1"/>
          </a:solidFill>
          <a:ln>
            <a:noFill/>
          </a:ln>
          <a:effectLst/>
        </p:spPr>
      </p:pic>
      <p:sp>
        <p:nvSpPr>
          <p:cNvPr id="2" name="Rectangle 1"/>
          <p:cNvSpPr/>
          <p:nvPr/>
        </p:nvSpPr>
        <p:spPr>
          <a:xfrm>
            <a:off x="47328" y="6010089"/>
            <a:ext cx="10513168" cy="369332"/>
          </a:xfrm>
          <a:prstGeom prst="rect">
            <a:avLst/>
          </a:prstGeom>
        </p:spPr>
        <p:txBody>
          <a:bodyPr wrap="square">
            <a:spAutoFit/>
          </a:bodyPr>
          <a:lstStyle/>
          <a:p>
            <a:pPr algn="just">
              <a:spcAft>
                <a:spcPts val="0"/>
              </a:spcAft>
            </a:pPr>
            <a:r>
              <a:rPr lang="en-US" dirty="0">
                <a:latin typeface="+mn-lt"/>
                <a:ea typeface="Times New Roman"/>
                <a:cs typeface="Times New Roman" panose="02020603050405020304" pitchFamily="18" charset="0"/>
              </a:rPr>
              <a:t>Vertical and horizontal projections of a scheme of the C3 channel – (a) and (b), respectively.</a:t>
            </a:r>
          </a:p>
        </p:txBody>
      </p:sp>
      <p:sp>
        <p:nvSpPr>
          <p:cNvPr id="5" name="Title 1">
            <a:extLst>
              <a:ext uri="{FF2B5EF4-FFF2-40B4-BE49-F238E27FC236}">
                <a16:creationId xmlns:a16="http://schemas.microsoft.com/office/drawing/2014/main" id="{EF3FEFB9-E1B1-4D46-8EBC-FB7B31524507}"/>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Conceptual design of C3 channel</a:t>
            </a:r>
          </a:p>
        </p:txBody>
      </p:sp>
      <p:grpSp>
        <p:nvGrpSpPr>
          <p:cNvPr id="6" name="Group 5">
            <a:extLst>
              <a:ext uri="{FF2B5EF4-FFF2-40B4-BE49-F238E27FC236}">
                <a16:creationId xmlns:a16="http://schemas.microsoft.com/office/drawing/2014/main" id="{8054681D-F004-4DE7-BC85-74A1E5F88467}"/>
              </a:ext>
            </a:extLst>
          </p:cNvPr>
          <p:cNvGrpSpPr>
            <a:grpSpLocks/>
          </p:cNvGrpSpPr>
          <p:nvPr/>
        </p:nvGrpSpPr>
        <p:grpSpPr bwMode="auto">
          <a:xfrm>
            <a:off x="149225" y="6516255"/>
            <a:ext cx="11991975" cy="369888"/>
            <a:chOff x="149706" y="6451658"/>
            <a:chExt cx="11991303" cy="369332"/>
          </a:xfrm>
        </p:grpSpPr>
        <p:sp>
          <p:nvSpPr>
            <p:cNvPr id="7" name="TextBox 6">
              <a:extLst>
                <a:ext uri="{FF2B5EF4-FFF2-40B4-BE49-F238E27FC236}">
                  <a16:creationId xmlns:a16="http://schemas.microsoft.com/office/drawing/2014/main" id="{77255984-548F-4616-83C1-12F8EBE04A3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8" name="Straight Connector 7">
              <a:extLst>
                <a:ext uri="{FF2B5EF4-FFF2-40B4-BE49-F238E27FC236}">
                  <a16:creationId xmlns:a16="http://schemas.microsoft.com/office/drawing/2014/main" id="{4FC4D083-8DF0-4F7A-80CD-3D6459DC7C8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5">
            <a:extLst>
              <a:ext uri="{FF2B5EF4-FFF2-40B4-BE49-F238E27FC236}">
                <a16:creationId xmlns:a16="http://schemas.microsoft.com/office/drawing/2014/main" id="{42E7E01A-3D62-486B-B5A7-C02075EF7F51}"/>
              </a:ext>
            </a:extLst>
          </p:cNvPr>
          <p:cNvSpPr>
            <a:spLocks noChangeArrowheads="1"/>
          </p:cNvSpPr>
          <p:nvPr/>
        </p:nvSpPr>
        <p:spPr bwMode="auto">
          <a:xfrm>
            <a:off x="10135207" y="986754"/>
            <a:ext cx="2005993" cy="3539430"/>
          </a:xfrm>
          <a:prstGeom prst="rect">
            <a:avLst/>
          </a:prstGeom>
          <a:solidFill>
            <a:srgbClr val="42A7CC"/>
          </a:solid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lgn="just">
              <a:lnSpc>
                <a:spcPct val="80000"/>
              </a:lnSpc>
              <a:buFont typeface="Wingdings" panose="05000000000000000000" pitchFamily="2" charset="2"/>
              <a:buChar char="q"/>
            </a:pPr>
            <a:r>
              <a:rPr kumimoji="1" lang="en-US" altLang="en-US" sz="2000" b="1" dirty="0">
                <a:latin typeface="+mn-lt"/>
                <a:cs typeface="Times New Roman" panose="02020603050405020304" pitchFamily="18" charset="0"/>
              </a:rPr>
              <a:t>Transport line</a:t>
            </a:r>
          </a:p>
          <a:p>
            <a:pPr marL="342900" indent="-342900" algn="just">
              <a:lnSpc>
                <a:spcPct val="80000"/>
              </a:lnSpc>
              <a:buFont typeface="Wingdings" panose="05000000000000000000" pitchFamily="2" charset="2"/>
              <a:buChar char="q"/>
            </a:pPr>
            <a:endParaRPr kumimoji="1" lang="en-US" altLang="en-US" sz="2000" b="1"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b="1" dirty="0">
                <a:latin typeface="+mn-lt"/>
                <a:cs typeface="Times New Roman" panose="02020603050405020304" pitchFamily="18" charset="0"/>
              </a:rPr>
              <a:t>Interaction chamber</a:t>
            </a:r>
          </a:p>
          <a:p>
            <a:pPr marL="342900" indent="-342900" algn="just">
              <a:lnSpc>
                <a:spcPct val="80000"/>
              </a:lnSpc>
              <a:buFont typeface="Wingdings" panose="05000000000000000000" pitchFamily="2" charset="2"/>
              <a:buChar char="q"/>
            </a:pPr>
            <a:endParaRPr kumimoji="1" lang="en-US" altLang="en-US" sz="2000" b="1"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b="1" dirty="0">
                <a:latin typeface="+mn-lt"/>
                <a:cs typeface="Times New Roman" panose="02020603050405020304" pitchFamily="18" charset="0"/>
              </a:rPr>
              <a:t>Detection chamber</a:t>
            </a:r>
          </a:p>
          <a:p>
            <a:pPr marL="342900" indent="-342900" algn="just">
              <a:lnSpc>
                <a:spcPct val="80000"/>
              </a:lnSpc>
              <a:buFont typeface="Wingdings" panose="05000000000000000000" pitchFamily="2" charset="2"/>
              <a:buChar char="q"/>
            </a:pPr>
            <a:endParaRPr kumimoji="1" lang="en-US" altLang="en-US" sz="2000" b="1"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b="1" dirty="0">
                <a:latin typeface="+mn-lt"/>
                <a:cs typeface="Times New Roman" panose="02020603050405020304" pitchFamily="18" charset="0"/>
              </a:rPr>
              <a:t>Vacuum system</a:t>
            </a:r>
          </a:p>
          <a:p>
            <a:pPr marL="342900" indent="-342900" algn="just">
              <a:lnSpc>
                <a:spcPct val="80000"/>
              </a:lnSpc>
              <a:buFont typeface="Wingdings" panose="05000000000000000000" pitchFamily="2" charset="2"/>
              <a:buChar char="q"/>
            </a:pPr>
            <a:endParaRPr kumimoji="1" lang="en-US" altLang="en-US" sz="2000" b="1"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b="1" dirty="0">
                <a:latin typeface="+mn-lt"/>
                <a:cs typeface="Times New Roman" panose="02020603050405020304" pitchFamily="18" charset="0"/>
              </a:rPr>
              <a:t>Safety and control</a:t>
            </a:r>
          </a:p>
        </p:txBody>
      </p:sp>
    </p:spTree>
    <p:extLst>
      <p:ext uri="{BB962C8B-B14F-4D97-AF65-F5344CB8AC3E}">
        <p14:creationId xmlns:p14="http://schemas.microsoft.com/office/powerpoint/2010/main" val="2460941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B56F869-8419-4684-A724-4F6F5FE26E36}"/>
              </a:ext>
            </a:extLst>
          </p:cNvPr>
          <p:cNvGrpSpPr>
            <a:grpSpLocks/>
          </p:cNvGrpSpPr>
          <p:nvPr/>
        </p:nvGrpSpPr>
        <p:grpSpPr bwMode="auto">
          <a:xfrm>
            <a:off x="149225" y="6516255"/>
            <a:ext cx="11991975" cy="369888"/>
            <a:chOff x="149706" y="6451658"/>
            <a:chExt cx="11991303" cy="369332"/>
          </a:xfrm>
        </p:grpSpPr>
        <p:sp>
          <p:nvSpPr>
            <p:cNvPr id="3" name="TextBox 2">
              <a:extLst>
                <a:ext uri="{FF2B5EF4-FFF2-40B4-BE49-F238E27FC236}">
                  <a16:creationId xmlns:a16="http://schemas.microsoft.com/office/drawing/2014/main" id="{E5B6C611-55F9-480F-B8B7-2FF2984B5D9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 name="Straight Connector 3">
              <a:extLst>
                <a:ext uri="{FF2B5EF4-FFF2-40B4-BE49-F238E27FC236}">
                  <a16:creationId xmlns:a16="http://schemas.microsoft.com/office/drawing/2014/main" id="{BC4E418B-CE57-4E0E-9340-B9F7D2E87D9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CD439845-2F4A-4D01-99FA-E341A9C30526}"/>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Main components of the C3 channel</a:t>
            </a:r>
          </a:p>
        </p:txBody>
      </p:sp>
      <p:sp>
        <p:nvSpPr>
          <p:cNvPr id="8" name="Rectangle 5">
            <a:extLst>
              <a:ext uri="{FF2B5EF4-FFF2-40B4-BE49-F238E27FC236}">
                <a16:creationId xmlns:a16="http://schemas.microsoft.com/office/drawing/2014/main" id="{26C01A2B-CDDE-4DB4-B567-BB463D21820E}"/>
              </a:ext>
            </a:extLst>
          </p:cNvPr>
          <p:cNvSpPr>
            <a:spLocks noChangeArrowheads="1"/>
          </p:cNvSpPr>
          <p:nvPr/>
        </p:nvSpPr>
        <p:spPr bwMode="auto">
          <a:xfrm>
            <a:off x="491383" y="4109087"/>
            <a:ext cx="5616624" cy="2062103"/>
          </a:xfrm>
          <a:prstGeom prst="rect">
            <a:avLst/>
          </a:prstGeom>
          <a:no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r>
              <a:rPr kumimoji="1" lang="en-US" altLang="en-US" sz="2000" dirty="0">
                <a:latin typeface="+mn-lt"/>
                <a:cs typeface="Times New Roman" panose="02020603050405020304" pitchFamily="18" charset="0"/>
              </a:rPr>
              <a:t>Main components of transport line:</a:t>
            </a:r>
          </a:p>
          <a:p>
            <a:pPr algn="just">
              <a:lnSpc>
                <a:spcPct val="80000"/>
              </a:lnSpc>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two steering magnets</a:t>
            </a: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three magnetic quadrupole lenses</a:t>
            </a: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Two diagnostic boxes</a:t>
            </a:r>
          </a:p>
          <a:p>
            <a:pPr algn="just">
              <a:lnSpc>
                <a:spcPct val="80000"/>
              </a:lnSpc>
            </a:pPr>
            <a:r>
              <a:rPr kumimoji="1" lang="en-US" altLang="en-US" sz="2000" dirty="0">
                <a:latin typeface="+mn-lt"/>
                <a:cs typeface="Times New Roman" panose="02020603050405020304" pitchFamily="18" charset="0"/>
              </a:rPr>
              <a:t>	- a variable circular ion beam collimator</a:t>
            </a:r>
          </a:p>
          <a:p>
            <a:pPr algn="just">
              <a:lnSpc>
                <a:spcPct val="80000"/>
              </a:lnSpc>
            </a:pPr>
            <a:r>
              <a:rPr kumimoji="1" lang="en-US" altLang="en-US" sz="2000" dirty="0">
                <a:latin typeface="+mn-lt"/>
                <a:cs typeface="Times New Roman" panose="02020603050405020304" pitchFamily="18" charset="0"/>
              </a:rPr>
              <a:t>	- a Faraday cup</a:t>
            </a:r>
          </a:p>
          <a:p>
            <a:pPr algn="just">
              <a:lnSpc>
                <a:spcPct val="80000"/>
              </a:lnSpc>
            </a:pPr>
            <a:r>
              <a:rPr kumimoji="1" lang="en-US" altLang="en-US" sz="2000" dirty="0">
                <a:latin typeface="+mn-lt"/>
                <a:cs typeface="Times New Roman" panose="02020603050405020304" pitchFamily="18" charset="0"/>
              </a:rPr>
              <a:t>	- a beam viewer</a:t>
            </a:r>
          </a:p>
        </p:txBody>
      </p:sp>
      <p:pic>
        <p:nvPicPr>
          <p:cNvPr id="15" name="Picture 3">
            <a:extLst>
              <a:ext uri="{FF2B5EF4-FFF2-40B4-BE49-F238E27FC236}">
                <a16:creationId xmlns:a16="http://schemas.microsoft.com/office/drawing/2014/main" id="{4532B61D-CAF9-4AB6-BD30-627EE3882F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664" b="4717"/>
          <a:stretch/>
        </p:blipFill>
        <p:spPr bwMode="auto">
          <a:xfrm>
            <a:off x="566750" y="800854"/>
            <a:ext cx="11017224" cy="2963168"/>
          </a:xfrm>
          <a:prstGeom prst="rect">
            <a:avLst/>
          </a:prstGeom>
          <a:solidFill>
            <a:schemeClr val="tx1"/>
          </a:solidFill>
          <a:ln>
            <a:noFill/>
          </a:ln>
          <a:effectLst/>
        </p:spPr>
      </p:pic>
      <p:sp>
        <p:nvSpPr>
          <p:cNvPr id="12" name="Rectangle 5">
            <a:extLst>
              <a:ext uri="{FF2B5EF4-FFF2-40B4-BE49-F238E27FC236}">
                <a16:creationId xmlns:a16="http://schemas.microsoft.com/office/drawing/2014/main" id="{6480798B-D67A-496A-AF64-338CD55C4F95}"/>
              </a:ext>
            </a:extLst>
          </p:cNvPr>
          <p:cNvSpPr>
            <a:spLocks noChangeArrowheads="1"/>
          </p:cNvSpPr>
          <p:nvPr/>
        </p:nvSpPr>
        <p:spPr bwMode="auto">
          <a:xfrm>
            <a:off x="6489870" y="4109086"/>
            <a:ext cx="5616624" cy="1815882"/>
          </a:xfrm>
          <a:prstGeom prst="rect">
            <a:avLst/>
          </a:prstGeom>
          <a:solidFill>
            <a:srgbClr val="2581AE"/>
          </a:solid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en-US" altLang="en-US" sz="2000" dirty="0">
              <a:latin typeface="+mn-lt"/>
              <a:cs typeface="Times New Roman" panose="02020603050405020304" pitchFamily="18" charset="0"/>
            </a:endParaRPr>
          </a:p>
          <a:p>
            <a:pPr algn="just">
              <a:lnSpc>
                <a:spcPct val="80000"/>
              </a:lnSpc>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Collimators – 5 mm for VTELS and 2 mm for 2D materials</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The transport line is terminated with a differential pumping chamber</a:t>
            </a:r>
          </a:p>
        </p:txBody>
      </p:sp>
    </p:spTree>
    <p:extLst>
      <p:ext uri="{BB962C8B-B14F-4D97-AF65-F5344CB8AC3E}">
        <p14:creationId xmlns:p14="http://schemas.microsoft.com/office/powerpoint/2010/main" val="1936471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B56F869-8419-4684-A724-4F6F5FE26E36}"/>
              </a:ext>
            </a:extLst>
          </p:cNvPr>
          <p:cNvGrpSpPr>
            <a:grpSpLocks/>
          </p:cNvGrpSpPr>
          <p:nvPr/>
        </p:nvGrpSpPr>
        <p:grpSpPr bwMode="auto">
          <a:xfrm>
            <a:off x="149225" y="6516255"/>
            <a:ext cx="11991975" cy="369888"/>
            <a:chOff x="149706" y="6451658"/>
            <a:chExt cx="11991303" cy="369332"/>
          </a:xfrm>
        </p:grpSpPr>
        <p:sp>
          <p:nvSpPr>
            <p:cNvPr id="3" name="TextBox 2">
              <a:extLst>
                <a:ext uri="{FF2B5EF4-FFF2-40B4-BE49-F238E27FC236}">
                  <a16:creationId xmlns:a16="http://schemas.microsoft.com/office/drawing/2014/main" id="{E5B6C611-55F9-480F-B8B7-2FF2984B5D9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 name="Straight Connector 3">
              <a:extLst>
                <a:ext uri="{FF2B5EF4-FFF2-40B4-BE49-F238E27FC236}">
                  <a16:creationId xmlns:a16="http://schemas.microsoft.com/office/drawing/2014/main" id="{BC4E418B-CE57-4E0E-9340-B9F7D2E87D9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CD439845-2F4A-4D01-99FA-E341A9C30526}"/>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Main components of the C3 channel</a:t>
            </a:r>
          </a:p>
        </p:txBody>
      </p:sp>
      <p:sp>
        <p:nvSpPr>
          <p:cNvPr id="8" name="Rectangle 5">
            <a:extLst>
              <a:ext uri="{FF2B5EF4-FFF2-40B4-BE49-F238E27FC236}">
                <a16:creationId xmlns:a16="http://schemas.microsoft.com/office/drawing/2014/main" id="{26C01A2B-CDDE-4DB4-B567-BB463D21820E}"/>
              </a:ext>
            </a:extLst>
          </p:cNvPr>
          <p:cNvSpPr>
            <a:spLocks noChangeArrowheads="1"/>
          </p:cNvSpPr>
          <p:nvPr/>
        </p:nvSpPr>
        <p:spPr bwMode="auto">
          <a:xfrm>
            <a:off x="491383" y="4109087"/>
            <a:ext cx="5616624" cy="2062103"/>
          </a:xfrm>
          <a:prstGeom prst="rect">
            <a:avLst/>
          </a:prstGeom>
          <a:no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en-US" altLang="en-US" sz="2000" dirty="0">
              <a:latin typeface="+mn-lt"/>
              <a:cs typeface="Times New Roman" panose="02020603050405020304" pitchFamily="18" charset="0"/>
            </a:endParaRPr>
          </a:p>
          <a:p>
            <a:pPr algn="just">
              <a:lnSpc>
                <a:spcPct val="80000"/>
              </a:lnSpc>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5 TP (700 l/s), 1 TP (300 l/s), and 2 CP (1,200 l/s).</a:t>
            </a: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The aim is to ensure the pressure of 5×10</a:t>
            </a:r>
            <a:r>
              <a:rPr kumimoji="1" lang="en-US" altLang="en-US" sz="2000" baseline="30000" dirty="0">
                <a:latin typeface="+mn-lt"/>
                <a:cs typeface="Times New Roman" panose="02020603050405020304" pitchFamily="18" charset="0"/>
              </a:rPr>
              <a:t>-8</a:t>
            </a:r>
            <a:r>
              <a:rPr kumimoji="1" lang="en-US" altLang="en-US" sz="2000" dirty="0">
                <a:latin typeface="+mn-lt"/>
                <a:cs typeface="Times New Roman" panose="02020603050405020304" pitchFamily="18" charset="0"/>
              </a:rPr>
              <a:t> and 5×10</a:t>
            </a:r>
            <a:r>
              <a:rPr kumimoji="1" lang="en-US" altLang="en-US" sz="2000" baseline="30000" dirty="0">
                <a:latin typeface="+mn-lt"/>
                <a:cs typeface="Times New Roman" panose="02020603050405020304" pitchFamily="18" charset="0"/>
              </a:rPr>
              <a:t>-10 </a:t>
            </a:r>
            <a:r>
              <a:rPr kumimoji="1" lang="en-US" altLang="en-US" sz="2000" dirty="0">
                <a:latin typeface="+mn-lt"/>
                <a:cs typeface="Times New Roman" panose="02020603050405020304" pitchFamily="18" charset="0"/>
              </a:rPr>
              <a:t>mbar in the interaction chamber in the experiments with VTLs and 2D materials, respectively.</a:t>
            </a:r>
          </a:p>
        </p:txBody>
      </p:sp>
      <p:sp>
        <p:nvSpPr>
          <p:cNvPr id="16" name="Rectangle 5">
            <a:extLst>
              <a:ext uri="{FF2B5EF4-FFF2-40B4-BE49-F238E27FC236}">
                <a16:creationId xmlns:a16="http://schemas.microsoft.com/office/drawing/2014/main" id="{D2113285-68CE-48D0-A889-75CEF119C890}"/>
              </a:ext>
            </a:extLst>
          </p:cNvPr>
          <p:cNvSpPr>
            <a:spLocks noChangeArrowheads="1"/>
          </p:cNvSpPr>
          <p:nvPr/>
        </p:nvSpPr>
        <p:spPr bwMode="auto">
          <a:xfrm>
            <a:off x="6384876" y="4550831"/>
            <a:ext cx="5199098" cy="1077218"/>
          </a:xfrm>
          <a:prstGeom prst="rect">
            <a:avLst/>
          </a:prstGeom>
          <a:solidFill>
            <a:srgbClr val="3292BB"/>
          </a:solidFill>
          <a:ln>
            <a:noFill/>
          </a:ln>
          <a:effec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The control and safety system of the C3 channel will be composed of the Group 3 Control hardware and the </a:t>
            </a:r>
            <a:r>
              <a:rPr kumimoji="1" lang="en-US" altLang="en-US" sz="2000" dirty="0" err="1">
                <a:latin typeface="+mn-lt"/>
                <a:cs typeface="Times New Roman" panose="02020603050405020304" pitchFamily="18" charset="0"/>
              </a:rPr>
              <a:t>WonderWare</a:t>
            </a:r>
            <a:r>
              <a:rPr kumimoji="1" lang="en-US" altLang="en-US" sz="2000" dirty="0">
                <a:latin typeface="+mn-lt"/>
                <a:cs typeface="Times New Roman" panose="02020603050405020304" pitchFamily="18" charset="0"/>
              </a:rPr>
              <a:t> In Touch software.</a:t>
            </a:r>
          </a:p>
        </p:txBody>
      </p:sp>
      <p:sp>
        <p:nvSpPr>
          <p:cNvPr id="18" name="TextBox 17">
            <a:extLst>
              <a:ext uri="{FF2B5EF4-FFF2-40B4-BE49-F238E27FC236}">
                <a16:creationId xmlns:a16="http://schemas.microsoft.com/office/drawing/2014/main" id="{0516C573-7869-4379-9DC6-1636EA4F1503}"/>
              </a:ext>
            </a:extLst>
          </p:cNvPr>
          <p:cNvSpPr txBox="1"/>
          <p:nvPr/>
        </p:nvSpPr>
        <p:spPr>
          <a:xfrm>
            <a:off x="839416" y="4003454"/>
            <a:ext cx="7848872" cy="338554"/>
          </a:xfrm>
          <a:prstGeom prst="rect">
            <a:avLst/>
          </a:prstGeom>
          <a:noFill/>
        </p:spPr>
        <p:txBody>
          <a:bodyPr wrap="square">
            <a:spAutoFit/>
          </a:bodyPr>
          <a:lstStyle/>
          <a:p>
            <a:pPr algn="just">
              <a:lnSpc>
                <a:spcPct val="80000"/>
              </a:lnSpc>
            </a:pPr>
            <a:r>
              <a:rPr kumimoji="1" lang="en-US" altLang="en-US" sz="2000" dirty="0">
                <a:latin typeface="+mn-lt"/>
                <a:cs typeface="Times New Roman" panose="02020603050405020304" pitchFamily="18" charset="0"/>
              </a:rPr>
              <a:t>Main components of vacuum and control and safety system:</a:t>
            </a:r>
          </a:p>
        </p:txBody>
      </p:sp>
      <p:pic>
        <p:nvPicPr>
          <p:cNvPr id="19" name="Picture 3">
            <a:extLst>
              <a:ext uri="{FF2B5EF4-FFF2-40B4-BE49-F238E27FC236}">
                <a16:creationId xmlns:a16="http://schemas.microsoft.com/office/drawing/2014/main" id="{5CA390D6-0B2F-4CF6-A102-B92F9175E8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3660"/>
          <a:stretch/>
        </p:blipFill>
        <p:spPr bwMode="auto">
          <a:xfrm>
            <a:off x="335215" y="1284426"/>
            <a:ext cx="11545584" cy="2144574"/>
          </a:xfrm>
          <a:prstGeom prst="rect">
            <a:avLst/>
          </a:prstGeom>
          <a:solidFill>
            <a:schemeClr val="tx1"/>
          </a:solidFill>
          <a:ln>
            <a:noFill/>
          </a:ln>
          <a:effectLst/>
        </p:spPr>
      </p:pic>
    </p:spTree>
    <p:extLst>
      <p:ext uri="{BB962C8B-B14F-4D97-AF65-F5344CB8AC3E}">
        <p14:creationId xmlns:p14="http://schemas.microsoft.com/office/powerpoint/2010/main" val="2427167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B56F869-8419-4684-A724-4F6F5FE26E36}"/>
              </a:ext>
            </a:extLst>
          </p:cNvPr>
          <p:cNvGrpSpPr>
            <a:grpSpLocks/>
          </p:cNvGrpSpPr>
          <p:nvPr/>
        </p:nvGrpSpPr>
        <p:grpSpPr bwMode="auto">
          <a:xfrm>
            <a:off x="149225" y="6516255"/>
            <a:ext cx="11991975" cy="369888"/>
            <a:chOff x="149706" y="6451658"/>
            <a:chExt cx="11991303" cy="369332"/>
          </a:xfrm>
        </p:grpSpPr>
        <p:sp>
          <p:nvSpPr>
            <p:cNvPr id="3" name="TextBox 2">
              <a:extLst>
                <a:ext uri="{FF2B5EF4-FFF2-40B4-BE49-F238E27FC236}">
                  <a16:creationId xmlns:a16="http://schemas.microsoft.com/office/drawing/2014/main" id="{E5B6C611-55F9-480F-B8B7-2FF2984B5D9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 name="Straight Connector 3">
              <a:extLst>
                <a:ext uri="{FF2B5EF4-FFF2-40B4-BE49-F238E27FC236}">
                  <a16:creationId xmlns:a16="http://schemas.microsoft.com/office/drawing/2014/main" id="{BC4E418B-CE57-4E0E-9340-B9F7D2E87D9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CD439845-2F4A-4D01-99FA-E341A9C30526}"/>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Interaction chamber of the C3 channel</a:t>
            </a:r>
          </a:p>
        </p:txBody>
      </p:sp>
      <p:sp>
        <p:nvSpPr>
          <p:cNvPr id="7" name="TextBox 6">
            <a:extLst>
              <a:ext uri="{FF2B5EF4-FFF2-40B4-BE49-F238E27FC236}">
                <a16:creationId xmlns:a16="http://schemas.microsoft.com/office/drawing/2014/main" id="{CCE77BF0-E0F9-4F43-BA99-83513EA5B82D}"/>
              </a:ext>
            </a:extLst>
          </p:cNvPr>
          <p:cNvSpPr txBox="1"/>
          <p:nvPr/>
        </p:nvSpPr>
        <p:spPr>
          <a:xfrm>
            <a:off x="149225" y="1530314"/>
            <a:ext cx="5946775" cy="3416320"/>
          </a:xfrm>
          <a:prstGeom prst="rect">
            <a:avLst/>
          </a:prstGeom>
          <a:noFill/>
        </p:spPr>
        <p:txBody>
          <a:bodyPr wrap="square" rtlCol="0">
            <a:spAutoFit/>
          </a:bodyPr>
          <a:lstStyle/>
          <a:p>
            <a:r>
              <a:rPr lang="en-US" sz="1800" b="0" i="0" dirty="0">
                <a:effectLst/>
                <a:latin typeface="+mn-lt"/>
              </a:rPr>
              <a:t>The interaction chamber of the C3 channel</a:t>
            </a:r>
          </a:p>
          <a:p>
            <a:endParaRPr lang="en-US" sz="1800" b="0" i="0" dirty="0">
              <a:effectLst/>
              <a:latin typeface="+mn-lt"/>
            </a:endParaRPr>
          </a:p>
          <a:p>
            <a:pPr marL="285750" indent="-285750">
              <a:buFont typeface="Wingdings" panose="05000000000000000000" pitchFamily="2" charset="2"/>
              <a:buChar char="Ø"/>
            </a:pPr>
            <a:r>
              <a:rPr lang="en-US" sz="1800" b="0" i="0" dirty="0">
                <a:effectLst/>
                <a:latin typeface="+mn-lt"/>
              </a:rPr>
              <a:t>Inner diameter of 580 mm and height of 250 mm</a:t>
            </a:r>
          </a:p>
          <a:p>
            <a:pPr marL="285750" indent="-285750">
              <a:buFont typeface="Wingdings" panose="05000000000000000000" pitchFamily="2" charset="2"/>
              <a:buChar char="Ø"/>
            </a:pPr>
            <a:r>
              <a:rPr lang="en-US" sz="1800" b="0" i="0" dirty="0">
                <a:effectLst/>
                <a:latin typeface="+mn-lt"/>
              </a:rPr>
              <a:t>UHV, &lt;5×10</a:t>
            </a:r>
            <a:r>
              <a:rPr lang="en-US" sz="1800" b="0" i="0" baseline="30000" dirty="0">
                <a:effectLst/>
                <a:latin typeface="+mn-lt"/>
              </a:rPr>
              <a:t>-10</a:t>
            </a:r>
            <a:r>
              <a:rPr lang="en-US" sz="1800" b="0" i="0" dirty="0">
                <a:effectLst/>
                <a:latin typeface="+mn-lt"/>
              </a:rPr>
              <a:t> mbar</a:t>
            </a:r>
          </a:p>
          <a:p>
            <a:pPr marL="285750" indent="-285750">
              <a:buFont typeface="Wingdings" panose="05000000000000000000" pitchFamily="2" charset="2"/>
              <a:buChar char="Ø"/>
            </a:pPr>
            <a:r>
              <a:rPr lang="en-US" sz="1800" b="0" i="0" dirty="0">
                <a:effectLst/>
                <a:latin typeface="+mn-lt"/>
              </a:rPr>
              <a:t> Two target holder assemblies (THAs) - for VTELs and 2D materials</a:t>
            </a:r>
          </a:p>
          <a:p>
            <a:pPr marL="285750" indent="-285750">
              <a:buFont typeface="Wingdings" panose="05000000000000000000" pitchFamily="2" charset="2"/>
              <a:buChar char="Ø"/>
            </a:pPr>
            <a:r>
              <a:rPr lang="en-US" sz="1800" b="0" i="0" dirty="0">
                <a:effectLst/>
                <a:latin typeface="+mn-lt"/>
              </a:rPr>
              <a:t>An electrostatic deflector</a:t>
            </a:r>
          </a:p>
          <a:p>
            <a:pPr marL="285750" indent="-285750">
              <a:buFont typeface="Wingdings" panose="05000000000000000000" pitchFamily="2" charset="2"/>
              <a:buChar char="Ø"/>
            </a:pPr>
            <a:r>
              <a:rPr lang="en-US" dirty="0">
                <a:latin typeface="+mn-lt"/>
              </a:rPr>
              <a:t>Two position sensitive detectors (PSD) to </a:t>
            </a:r>
            <a:r>
              <a:rPr lang="en-US" sz="1800" b="0" i="0" dirty="0">
                <a:effectLst/>
                <a:latin typeface="+mn-lt"/>
              </a:rPr>
              <a:t>record the angular distribution of ions.</a:t>
            </a:r>
          </a:p>
          <a:p>
            <a:pPr marL="285750" indent="-285750">
              <a:buFont typeface="Wingdings" panose="05000000000000000000" pitchFamily="2" charset="2"/>
              <a:buChar char="Ø"/>
            </a:pPr>
            <a:r>
              <a:rPr lang="en-US" sz="1800" b="0" i="0" dirty="0">
                <a:effectLst/>
                <a:latin typeface="+mn-lt"/>
              </a:rPr>
              <a:t> The reflection high energy electron diffraction (RHEED) system for monitoring the crystal structure of the chosen 2D material</a:t>
            </a:r>
            <a:endParaRPr lang="en-US" dirty="0">
              <a:latin typeface="+mn-lt"/>
            </a:endParaRPr>
          </a:p>
        </p:txBody>
      </p:sp>
      <p:grpSp>
        <p:nvGrpSpPr>
          <p:cNvPr id="9" name="Group 8">
            <a:extLst>
              <a:ext uri="{FF2B5EF4-FFF2-40B4-BE49-F238E27FC236}">
                <a16:creationId xmlns:a16="http://schemas.microsoft.com/office/drawing/2014/main" id="{EA94F97C-1BE8-419B-B5C9-8A2E12AD4913}"/>
              </a:ext>
            </a:extLst>
          </p:cNvPr>
          <p:cNvGrpSpPr/>
          <p:nvPr/>
        </p:nvGrpSpPr>
        <p:grpSpPr>
          <a:xfrm>
            <a:off x="6312025" y="877972"/>
            <a:ext cx="5501214" cy="4083869"/>
            <a:chOff x="4419570" y="1089607"/>
            <a:chExt cx="3692653" cy="2741270"/>
          </a:xfrm>
        </p:grpSpPr>
        <p:pic>
          <p:nvPicPr>
            <p:cNvPr id="10" name="Picture 1" descr="Sl">
              <a:extLst>
                <a:ext uri="{FF2B5EF4-FFF2-40B4-BE49-F238E27FC236}">
                  <a16:creationId xmlns:a16="http://schemas.microsoft.com/office/drawing/2014/main" id="{CA2D3D8A-EC36-4CE0-A0AB-40641FE57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570" y="1089607"/>
              <a:ext cx="3692653" cy="2741270"/>
            </a:xfrm>
            <a:prstGeom prst="rect">
              <a:avLst/>
            </a:prstGeom>
            <a:solidFill>
              <a:srgbClr val="FFFFFF">
                <a:alpha val="0"/>
              </a:srgbClr>
            </a:solidFill>
            <a:ln>
              <a:solidFill>
                <a:schemeClr val="accent1"/>
              </a:solidFill>
            </a:ln>
          </p:spPr>
        </p:pic>
        <p:sp>
          <p:nvSpPr>
            <p:cNvPr id="11" name="Text Box 2">
              <a:extLst>
                <a:ext uri="{FF2B5EF4-FFF2-40B4-BE49-F238E27FC236}">
                  <a16:creationId xmlns:a16="http://schemas.microsoft.com/office/drawing/2014/main" id="{D7A96B1B-2040-442C-9E7C-123EC881EB67}"/>
                </a:ext>
              </a:extLst>
            </p:cNvPr>
            <p:cNvSpPr txBox="1">
              <a:spLocks noChangeArrowheads="1"/>
            </p:cNvSpPr>
            <p:nvPr/>
          </p:nvSpPr>
          <p:spPr bwMode="auto">
            <a:xfrm>
              <a:off x="6588399" y="2432194"/>
              <a:ext cx="947761"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C3-THA1</a:t>
              </a:r>
              <a:endParaRPr lang="en-GB" altLang="en-US" b="1" dirty="0">
                <a:latin typeface="Arial" pitchFamily="34" charset="0"/>
                <a:cs typeface="Arial" pitchFamily="34" charset="0"/>
              </a:endParaRPr>
            </a:p>
          </p:txBody>
        </p:sp>
        <p:sp>
          <p:nvSpPr>
            <p:cNvPr id="12" name="Text Box 2">
              <a:extLst>
                <a:ext uri="{FF2B5EF4-FFF2-40B4-BE49-F238E27FC236}">
                  <a16:creationId xmlns:a16="http://schemas.microsoft.com/office/drawing/2014/main" id="{94E178E9-5682-477B-A042-06E9B172446D}"/>
                </a:ext>
              </a:extLst>
            </p:cNvPr>
            <p:cNvSpPr txBox="1">
              <a:spLocks noChangeArrowheads="1"/>
            </p:cNvSpPr>
            <p:nvPr/>
          </p:nvSpPr>
          <p:spPr bwMode="auto">
            <a:xfrm>
              <a:off x="6330397" y="1400187"/>
              <a:ext cx="665162" cy="2214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C3-D1</a:t>
              </a:r>
              <a:endParaRPr lang="en-GB" altLang="en-US" b="1" dirty="0">
                <a:latin typeface="Arial" pitchFamily="34" charset="0"/>
                <a:cs typeface="Arial" pitchFamily="34" charset="0"/>
              </a:endParaRPr>
            </a:p>
          </p:txBody>
        </p:sp>
      </p:grpSp>
      <p:sp>
        <p:nvSpPr>
          <p:cNvPr id="13" name="Rectangle 8">
            <a:extLst>
              <a:ext uri="{FF2B5EF4-FFF2-40B4-BE49-F238E27FC236}">
                <a16:creationId xmlns:a16="http://schemas.microsoft.com/office/drawing/2014/main" id="{EF8E0F9B-EF54-4223-ADBA-E7DD9ED79957}"/>
              </a:ext>
            </a:extLst>
          </p:cNvPr>
          <p:cNvSpPr>
            <a:spLocks noChangeArrowheads="1"/>
          </p:cNvSpPr>
          <p:nvPr/>
        </p:nvSpPr>
        <p:spPr bwMode="auto">
          <a:xfrm>
            <a:off x="6312025" y="5054151"/>
            <a:ext cx="5400599"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spAutoFit/>
          </a:bodyPr>
          <a:lstStyle/>
          <a:p>
            <a:pPr algn="just">
              <a:spcAft>
                <a:spcPts val="0"/>
              </a:spcAft>
            </a:pPr>
            <a:r>
              <a:rPr lang="en-US" dirty="0">
                <a:latin typeface="+mn-lt"/>
                <a:ea typeface="Times New Roman"/>
              </a:rPr>
              <a:t>In measurements with VTELs: t</a:t>
            </a:r>
            <a:r>
              <a:rPr lang="sl-SI" dirty="0">
                <a:latin typeface="+mn-lt"/>
                <a:ea typeface="Times New Roman"/>
              </a:rPr>
              <a:t>he target holder assembly – C3-THA1; the target is a very thin quadrupole or square rainbow lens; and C3-D1 – the larger 2D detector.</a:t>
            </a:r>
            <a:endParaRPr lang="en-US" dirty="0">
              <a:latin typeface="+mn-lt"/>
              <a:ea typeface="Times New Roman"/>
            </a:endParaRPr>
          </a:p>
        </p:txBody>
      </p:sp>
    </p:spTree>
    <p:extLst>
      <p:ext uri="{BB962C8B-B14F-4D97-AF65-F5344CB8AC3E}">
        <p14:creationId xmlns:p14="http://schemas.microsoft.com/office/powerpoint/2010/main" val="44465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B56F869-8419-4684-A724-4F6F5FE26E36}"/>
              </a:ext>
            </a:extLst>
          </p:cNvPr>
          <p:cNvGrpSpPr>
            <a:grpSpLocks/>
          </p:cNvGrpSpPr>
          <p:nvPr/>
        </p:nvGrpSpPr>
        <p:grpSpPr bwMode="auto">
          <a:xfrm>
            <a:off x="149225" y="6516255"/>
            <a:ext cx="11991975" cy="369888"/>
            <a:chOff x="149706" y="6451658"/>
            <a:chExt cx="11991303" cy="369332"/>
          </a:xfrm>
        </p:grpSpPr>
        <p:sp>
          <p:nvSpPr>
            <p:cNvPr id="3" name="TextBox 2">
              <a:extLst>
                <a:ext uri="{FF2B5EF4-FFF2-40B4-BE49-F238E27FC236}">
                  <a16:creationId xmlns:a16="http://schemas.microsoft.com/office/drawing/2014/main" id="{E5B6C611-55F9-480F-B8B7-2FF2984B5D92}"/>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 name="Straight Connector 3">
              <a:extLst>
                <a:ext uri="{FF2B5EF4-FFF2-40B4-BE49-F238E27FC236}">
                  <a16:creationId xmlns:a16="http://schemas.microsoft.com/office/drawing/2014/main" id="{BC4E418B-CE57-4E0E-9340-B9F7D2E87D92}"/>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CD439845-2F4A-4D01-99FA-E341A9C30526}"/>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Interaction chamber of the C3 channel</a:t>
            </a:r>
          </a:p>
        </p:txBody>
      </p:sp>
      <p:sp>
        <p:nvSpPr>
          <p:cNvPr id="7" name="TextBox 6">
            <a:extLst>
              <a:ext uri="{FF2B5EF4-FFF2-40B4-BE49-F238E27FC236}">
                <a16:creationId xmlns:a16="http://schemas.microsoft.com/office/drawing/2014/main" id="{CCE77BF0-E0F9-4F43-BA99-83513EA5B82D}"/>
              </a:ext>
            </a:extLst>
          </p:cNvPr>
          <p:cNvSpPr txBox="1"/>
          <p:nvPr/>
        </p:nvSpPr>
        <p:spPr>
          <a:xfrm>
            <a:off x="149225" y="1530314"/>
            <a:ext cx="5946775" cy="3693319"/>
          </a:xfrm>
          <a:prstGeom prst="rect">
            <a:avLst/>
          </a:prstGeom>
          <a:noFill/>
        </p:spPr>
        <p:txBody>
          <a:bodyPr wrap="square" rtlCol="0">
            <a:spAutoFit/>
          </a:bodyPr>
          <a:lstStyle/>
          <a:p>
            <a:r>
              <a:rPr lang="en-US" sz="1800" b="0" i="0" dirty="0">
                <a:effectLst/>
                <a:latin typeface="+mn-lt"/>
              </a:rPr>
              <a:t>The interaction chamber of the C3 channel</a:t>
            </a:r>
          </a:p>
          <a:p>
            <a:endParaRPr lang="en-US" sz="1800" b="0" i="0" dirty="0">
              <a:effectLst/>
              <a:latin typeface="+mn-lt"/>
            </a:endParaRPr>
          </a:p>
          <a:p>
            <a:pPr marL="285750" indent="-285750">
              <a:buFont typeface="Wingdings" panose="05000000000000000000" pitchFamily="2" charset="2"/>
              <a:buChar char="Ø"/>
            </a:pPr>
            <a:r>
              <a:rPr lang="en-US" sz="1800" b="0" i="0" dirty="0">
                <a:effectLst/>
                <a:latin typeface="+mn-lt"/>
              </a:rPr>
              <a:t>Inner diameter of 580 mm and height of 250 mm</a:t>
            </a:r>
          </a:p>
          <a:p>
            <a:pPr marL="285750" indent="-285750">
              <a:buFont typeface="Wingdings" panose="05000000000000000000" pitchFamily="2" charset="2"/>
              <a:buChar char="Ø"/>
            </a:pPr>
            <a:r>
              <a:rPr lang="en-US" sz="1800" b="0" i="0" dirty="0">
                <a:effectLst/>
                <a:latin typeface="+mn-lt"/>
              </a:rPr>
              <a:t>UHV, 5×10</a:t>
            </a:r>
            <a:r>
              <a:rPr lang="en-US" sz="1800" b="0" i="0" baseline="30000" dirty="0">
                <a:effectLst/>
                <a:latin typeface="+mn-lt"/>
              </a:rPr>
              <a:t>-10</a:t>
            </a:r>
            <a:r>
              <a:rPr lang="en-US" sz="1800" b="0" i="0" dirty="0">
                <a:effectLst/>
                <a:latin typeface="+mn-lt"/>
              </a:rPr>
              <a:t> mbar</a:t>
            </a:r>
          </a:p>
          <a:p>
            <a:pPr marL="285750" indent="-285750">
              <a:buFont typeface="Wingdings" panose="05000000000000000000" pitchFamily="2" charset="2"/>
              <a:buChar char="Ø"/>
            </a:pPr>
            <a:r>
              <a:rPr lang="en-US" sz="1800" b="0" i="0" dirty="0">
                <a:effectLst/>
                <a:latin typeface="+mn-lt"/>
              </a:rPr>
              <a:t> Two target holder assemblies (THAs) - for VTELs and 2D materials</a:t>
            </a:r>
          </a:p>
          <a:p>
            <a:pPr marL="285750" indent="-285750">
              <a:buFont typeface="Wingdings" panose="05000000000000000000" pitchFamily="2" charset="2"/>
              <a:buChar char="Ø"/>
            </a:pPr>
            <a:r>
              <a:rPr lang="en-US" sz="1800" b="0" i="0" dirty="0">
                <a:effectLst/>
                <a:latin typeface="+mn-lt"/>
              </a:rPr>
              <a:t>An electrostatic deflector is placed immediately after the target holder assembly for 2D materials</a:t>
            </a:r>
          </a:p>
          <a:p>
            <a:pPr marL="285750" indent="-285750">
              <a:buFont typeface="Wingdings" panose="05000000000000000000" pitchFamily="2" charset="2"/>
              <a:buChar char="Ø"/>
            </a:pPr>
            <a:r>
              <a:rPr lang="en-US" dirty="0">
                <a:latin typeface="+mn-lt"/>
              </a:rPr>
              <a:t>Two position sensitive detectors (PSD) to </a:t>
            </a:r>
            <a:r>
              <a:rPr lang="en-US" sz="1800" b="0" i="0" dirty="0">
                <a:effectLst/>
                <a:latin typeface="+mn-lt"/>
              </a:rPr>
              <a:t>record the angular distribution of ions.</a:t>
            </a:r>
          </a:p>
          <a:p>
            <a:pPr marL="285750" indent="-285750">
              <a:buFont typeface="Wingdings" panose="05000000000000000000" pitchFamily="2" charset="2"/>
              <a:buChar char="Ø"/>
            </a:pPr>
            <a:r>
              <a:rPr lang="en-US" sz="1800" b="0" i="0" dirty="0">
                <a:effectLst/>
                <a:latin typeface="+mn-lt"/>
              </a:rPr>
              <a:t> The reflection high energy electron diffraction (RHEED) system for monitoring the crystal structure of the chosen 2D material</a:t>
            </a:r>
            <a:endParaRPr lang="en-US" dirty="0">
              <a:latin typeface="+mn-lt"/>
            </a:endParaRPr>
          </a:p>
        </p:txBody>
      </p:sp>
      <p:grpSp>
        <p:nvGrpSpPr>
          <p:cNvPr id="14" name="Group 13">
            <a:extLst>
              <a:ext uri="{FF2B5EF4-FFF2-40B4-BE49-F238E27FC236}">
                <a16:creationId xmlns:a16="http://schemas.microsoft.com/office/drawing/2014/main" id="{8048C26E-B354-4166-85B7-4D283625BFA6}"/>
              </a:ext>
            </a:extLst>
          </p:cNvPr>
          <p:cNvGrpSpPr/>
          <p:nvPr/>
        </p:nvGrpSpPr>
        <p:grpSpPr>
          <a:xfrm>
            <a:off x="6372130" y="1076711"/>
            <a:ext cx="5437455" cy="3859571"/>
            <a:chOff x="2290763" y="1333500"/>
            <a:chExt cx="4562475" cy="3238500"/>
          </a:xfrm>
        </p:grpSpPr>
        <p:pic>
          <p:nvPicPr>
            <p:cNvPr id="15" name="Picture 1" descr="S">
              <a:extLst>
                <a:ext uri="{FF2B5EF4-FFF2-40B4-BE49-F238E27FC236}">
                  <a16:creationId xmlns:a16="http://schemas.microsoft.com/office/drawing/2014/main" id="{60165A47-FBFA-45C8-A7E3-419360AF91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0763" y="1333500"/>
              <a:ext cx="4562475" cy="3238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6" name="Text Box 2">
              <a:extLst>
                <a:ext uri="{FF2B5EF4-FFF2-40B4-BE49-F238E27FC236}">
                  <a16:creationId xmlns:a16="http://schemas.microsoft.com/office/drawing/2014/main" id="{8D015665-7116-41DE-AA8F-4D20F144B7E9}"/>
                </a:ext>
              </a:extLst>
            </p:cNvPr>
            <p:cNvSpPr txBox="1">
              <a:spLocks noChangeArrowheads="1"/>
            </p:cNvSpPr>
            <p:nvPr/>
          </p:nvSpPr>
          <p:spPr bwMode="auto">
            <a:xfrm>
              <a:off x="5233988" y="3853206"/>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C3-THA2</a:t>
              </a:r>
              <a:endParaRPr lang="en-GB" altLang="en-US" b="1" dirty="0">
                <a:latin typeface="Arial" pitchFamily="34" charset="0"/>
                <a:cs typeface="Arial" pitchFamily="34" charset="0"/>
              </a:endParaRPr>
            </a:p>
          </p:txBody>
        </p:sp>
        <p:sp>
          <p:nvSpPr>
            <p:cNvPr id="17" name="Text Box 4">
              <a:extLst>
                <a:ext uri="{FF2B5EF4-FFF2-40B4-BE49-F238E27FC236}">
                  <a16:creationId xmlns:a16="http://schemas.microsoft.com/office/drawing/2014/main" id="{BB9FFC2D-090A-4BE0-8501-BCD65E643842}"/>
                </a:ext>
              </a:extLst>
            </p:cNvPr>
            <p:cNvSpPr txBox="1">
              <a:spLocks noChangeArrowheads="1"/>
            </p:cNvSpPr>
            <p:nvPr/>
          </p:nvSpPr>
          <p:spPr bwMode="auto">
            <a:xfrm>
              <a:off x="5257800" y="3276600"/>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C3-ESD</a:t>
              </a:r>
              <a:endParaRPr lang="en-GB" altLang="en-US" b="1" dirty="0">
                <a:latin typeface="Arial" pitchFamily="34" charset="0"/>
                <a:cs typeface="Arial" pitchFamily="34" charset="0"/>
              </a:endParaRPr>
            </a:p>
          </p:txBody>
        </p:sp>
        <p:sp>
          <p:nvSpPr>
            <p:cNvPr id="18" name="Text Box 2">
              <a:extLst>
                <a:ext uri="{FF2B5EF4-FFF2-40B4-BE49-F238E27FC236}">
                  <a16:creationId xmlns:a16="http://schemas.microsoft.com/office/drawing/2014/main" id="{3F5B0A74-BF8E-447F-9A49-026280C9CFCA}"/>
                </a:ext>
              </a:extLst>
            </p:cNvPr>
            <p:cNvSpPr txBox="1">
              <a:spLocks noChangeArrowheads="1"/>
            </p:cNvSpPr>
            <p:nvPr/>
          </p:nvSpPr>
          <p:spPr bwMode="auto">
            <a:xfrm>
              <a:off x="4243388" y="3543300"/>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C3-D2</a:t>
              </a:r>
              <a:endParaRPr lang="en-GB" altLang="en-US" b="1" dirty="0">
                <a:latin typeface="Arial" pitchFamily="34" charset="0"/>
                <a:cs typeface="Arial" pitchFamily="34" charset="0"/>
              </a:endParaRPr>
            </a:p>
          </p:txBody>
        </p:sp>
        <p:sp>
          <p:nvSpPr>
            <p:cNvPr id="19" name="Text Box 6">
              <a:extLst>
                <a:ext uri="{FF2B5EF4-FFF2-40B4-BE49-F238E27FC236}">
                  <a16:creationId xmlns:a16="http://schemas.microsoft.com/office/drawing/2014/main" id="{0F9BD301-CAA7-4EE9-AD81-C7F500E177D3}"/>
                </a:ext>
              </a:extLst>
            </p:cNvPr>
            <p:cNvSpPr txBox="1">
              <a:spLocks noChangeArrowheads="1"/>
            </p:cNvSpPr>
            <p:nvPr/>
          </p:nvSpPr>
          <p:spPr bwMode="auto">
            <a:xfrm>
              <a:off x="5691188" y="2362200"/>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C3-D1</a:t>
              </a:r>
              <a:endParaRPr lang="en-GB" altLang="en-US" b="1" dirty="0">
                <a:latin typeface="Arial" pitchFamily="34" charset="0"/>
                <a:cs typeface="Arial" pitchFamily="34" charset="0"/>
              </a:endParaRPr>
            </a:p>
          </p:txBody>
        </p:sp>
        <p:sp>
          <p:nvSpPr>
            <p:cNvPr id="20" name="Text Box 5">
              <a:extLst>
                <a:ext uri="{FF2B5EF4-FFF2-40B4-BE49-F238E27FC236}">
                  <a16:creationId xmlns:a16="http://schemas.microsoft.com/office/drawing/2014/main" id="{3E1E7D85-F945-4D1B-98CE-E8A0D5F1C647}"/>
                </a:ext>
              </a:extLst>
            </p:cNvPr>
            <p:cNvSpPr txBox="1">
              <a:spLocks noChangeArrowheads="1"/>
            </p:cNvSpPr>
            <p:nvPr/>
          </p:nvSpPr>
          <p:spPr bwMode="auto">
            <a:xfrm>
              <a:off x="3481387" y="1981200"/>
              <a:ext cx="785813"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C3-DPA</a:t>
              </a:r>
              <a:endParaRPr lang="en-GB" altLang="en-US" b="1" dirty="0">
                <a:latin typeface="Arial" pitchFamily="34" charset="0"/>
                <a:cs typeface="Arial" pitchFamily="34" charset="0"/>
              </a:endParaRPr>
            </a:p>
          </p:txBody>
        </p:sp>
      </p:grpSp>
      <p:sp>
        <p:nvSpPr>
          <p:cNvPr id="21" name="Rectangle 14">
            <a:extLst>
              <a:ext uri="{FF2B5EF4-FFF2-40B4-BE49-F238E27FC236}">
                <a16:creationId xmlns:a16="http://schemas.microsoft.com/office/drawing/2014/main" id="{6FBD043D-04AC-4A2F-893C-89A772A3E807}"/>
              </a:ext>
            </a:extLst>
          </p:cNvPr>
          <p:cNvSpPr>
            <a:spLocks noChangeArrowheads="1"/>
          </p:cNvSpPr>
          <p:nvPr/>
        </p:nvSpPr>
        <p:spPr bwMode="auto">
          <a:xfrm>
            <a:off x="6301520" y="5075575"/>
            <a:ext cx="5508065"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spAutoFit/>
          </a:bodyPr>
          <a:lstStyle/>
          <a:p>
            <a:pPr algn="just">
              <a:spcAft>
                <a:spcPts val="0"/>
              </a:spcAft>
            </a:pPr>
            <a:r>
              <a:rPr lang="en-US" dirty="0">
                <a:latin typeface="+mn-lt"/>
                <a:ea typeface="Times New Roman"/>
                <a:cs typeface="Times New Roman" panose="02020603050405020304" pitchFamily="18" charset="0"/>
              </a:rPr>
              <a:t>In measurements with 2D materials: </a:t>
            </a:r>
            <a:r>
              <a:rPr lang="sl-SI" dirty="0">
                <a:latin typeface="+mn-lt"/>
                <a:ea typeface="Times New Roman"/>
                <a:cs typeface="Times New Roman" panose="02020603050405020304" pitchFamily="18" charset="0"/>
              </a:rPr>
              <a:t>the target holder assembly – C3-THA2; C3-ESD – the electrostatic deflector, C3-D2 – the smaller 2D detector; and C3-D1 – the larger 2D detector.</a:t>
            </a:r>
            <a:endParaRPr lang="en-US" dirty="0">
              <a:latin typeface="+mn-lt"/>
              <a:ea typeface="Times New Roman"/>
              <a:cs typeface="Times New Roman" panose="02020603050405020304" pitchFamily="18" charset="0"/>
            </a:endParaRPr>
          </a:p>
        </p:txBody>
      </p:sp>
    </p:spTree>
    <p:extLst>
      <p:ext uri="{BB962C8B-B14F-4D97-AF65-F5344CB8AC3E}">
        <p14:creationId xmlns:p14="http://schemas.microsoft.com/office/powerpoint/2010/main" val="767934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524000" y="43942"/>
            <a:ext cx="184698"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grpSp>
        <p:nvGrpSpPr>
          <p:cNvPr id="3" name="Group 2">
            <a:extLst>
              <a:ext uri="{FF2B5EF4-FFF2-40B4-BE49-F238E27FC236}">
                <a16:creationId xmlns:a16="http://schemas.microsoft.com/office/drawing/2014/main" id="{B8FEE742-6945-4D87-8F74-94A382549707}"/>
              </a:ext>
            </a:extLst>
          </p:cNvPr>
          <p:cNvGrpSpPr/>
          <p:nvPr/>
        </p:nvGrpSpPr>
        <p:grpSpPr>
          <a:xfrm>
            <a:off x="82223" y="805433"/>
            <a:ext cx="4002560" cy="4746487"/>
            <a:chOff x="4094719" y="816271"/>
            <a:chExt cx="4002560" cy="4746487"/>
          </a:xfrm>
        </p:grpSpPr>
        <p:grpSp>
          <p:nvGrpSpPr>
            <p:cNvPr id="2" name="Group 1">
              <a:extLst>
                <a:ext uri="{FF2B5EF4-FFF2-40B4-BE49-F238E27FC236}">
                  <a16:creationId xmlns:a16="http://schemas.microsoft.com/office/drawing/2014/main" id="{D8737F11-12E2-4C0A-A9D9-B741CE6B0F28}"/>
                </a:ext>
              </a:extLst>
            </p:cNvPr>
            <p:cNvGrpSpPr/>
            <p:nvPr/>
          </p:nvGrpSpPr>
          <p:grpSpPr>
            <a:xfrm>
              <a:off x="4249673" y="816271"/>
              <a:ext cx="3692653" cy="2741270"/>
              <a:chOff x="4419570" y="1089607"/>
              <a:chExt cx="3692653" cy="2741270"/>
            </a:xfrm>
          </p:grpSpPr>
          <p:pic>
            <p:nvPicPr>
              <p:cNvPr id="5121" name="Picture 1" descr="S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570" y="1089607"/>
                <a:ext cx="3692653" cy="2741270"/>
              </a:xfrm>
              <a:prstGeom prst="rect">
                <a:avLst/>
              </a:prstGeom>
              <a:solidFill>
                <a:srgbClr val="FFFFFF">
                  <a:alpha val="0"/>
                </a:srgbClr>
              </a:solidFill>
              <a:ln>
                <a:solidFill>
                  <a:schemeClr val="accent1"/>
                </a:solidFill>
              </a:ln>
            </p:spPr>
          </p:pic>
          <p:sp>
            <p:nvSpPr>
              <p:cNvPr id="4" name="Text Box 2"/>
              <p:cNvSpPr txBox="1">
                <a:spLocks noChangeArrowheads="1"/>
              </p:cNvSpPr>
              <p:nvPr/>
            </p:nvSpPr>
            <p:spPr bwMode="auto">
              <a:xfrm>
                <a:off x="6588399" y="2432194"/>
                <a:ext cx="947761"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C3-THA1</a:t>
                </a:r>
                <a:endParaRPr lang="en-GB" altLang="en-US" b="1" dirty="0">
                  <a:latin typeface="Arial" pitchFamily="34" charset="0"/>
                  <a:cs typeface="Arial" pitchFamily="34" charset="0"/>
                </a:endParaRPr>
              </a:p>
            </p:txBody>
          </p:sp>
          <p:sp>
            <p:nvSpPr>
              <p:cNvPr id="5" name="Text Box 2"/>
              <p:cNvSpPr txBox="1">
                <a:spLocks noChangeArrowheads="1"/>
              </p:cNvSpPr>
              <p:nvPr/>
            </p:nvSpPr>
            <p:spPr bwMode="auto">
              <a:xfrm>
                <a:off x="6330397" y="1400187"/>
                <a:ext cx="665162" cy="2214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C3-D1</a:t>
                </a:r>
                <a:endParaRPr lang="en-GB" altLang="en-US" b="1" dirty="0">
                  <a:latin typeface="Arial" pitchFamily="34" charset="0"/>
                  <a:cs typeface="Arial" pitchFamily="34" charset="0"/>
                </a:endParaRPr>
              </a:p>
            </p:txBody>
          </p:sp>
        </p:grpSp>
        <p:sp>
          <p:nvSpPr>
            <p:cNvPr id="8" name="Rectangle 8"/>
            <p:cNvSpPr>
              <a:spLocks noChangeArrowheads="1"/>
            </p:cNvSpPr>
            <p:nvPr/>
          </p:nvSpPr>
          <p:spPr bwMode="auto">
            <a:xfrm>
              <a:off x="4094719" y="3808448"/>
              <a:ext cx="4002560" cy="175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spAutoFit/>
            </a:bodyPr>
            <a:lstStyle/>
            <a:p>
              <a:pPr algn="just">
                <a:spcAft>
                  <a:spcPts val="0"/>
                </a:spcAft>
              </a:pPr>
              <a:r>
                <a:rPr lang="en-US" dirty="0">
                  <a:latin typeface="+mn-lt"/>
                  <a:ea typeface="Times New Roman"/>
                </a:rPr>
                <a:t>In measurements with VTELs: t</a:t>
              </a:r>
              <a:r>
                <a:rPr lang="sl-SI" dirty="0">
                  <a:latin typeface="+mn-lt"/>
                  <a:ea typeface="Times New Roman"/>
                </a:rPr>
                <a:t>he target holder assembly – C3-THA1; the target is a very thin quadrupole or square rainbow lens; and C3-D1 – the larger 2D detector.</a:t>
              </a:r>
              <a:endParaRPr lang="en-US" dirty="0">
                <a:latin typeface="+mn-lt"/>
                <a:ea typeface="Times New Roman"/>
              </a:endParaRPr>
            </a:p>
          </p:txBody>
        </p:sp>
      </p:grpSp>
      <p:grpSp>
        <p:nvGrpSpPr>
          <p:cNvPr id="14" name="Group 13">
            <a:extLst>
              <a:ext uri="{FF2B5EF4-FFF2-40B4-BE49-F238E27FC236}">
                <a16:creationId xmlns:a16="http://schemas.microsoft.com/office/drawing/2014/main" id="{A48BC027-5E2A-47E2-BB3A-85CEFBE9CADC}"/>
              </a:ext>
            </a:extLst>
          </p:cNvPr>
          <p:cNvGrpSpPr/>
          <p:nvPr/>
        </p:nvGrpSpPr>
        <p:grpSpPr>
          <a:xfrm>
            <a:off x="4271222" y="805433"/>
            <a:ext cx="3492929" cy="5477356"/>
            <a:chOff x="82791" y="814340"/>
            <a:chExt cx="3492929" cy="5477356"/>
          </a:xfrm>
        </p:grpSpPr>
        <p:pic>
          <p:nvPicPr>
            <p:cNvPr id="9" name="Picture 8">
              <a:extLst>
                <a:ext uri="{FF2B5EF4-FFF2-40B4-BE49-F238E27FC236}">
                  <a16:creationId xmlns:a16="http://schemas.microsoft.com/office/drawing/2014/main" id="{8FD3A19D-8405-44C2-B103-BEE3E8DAC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44" y="814340"/>
              <a:ext cx="2946929" cy="2743201"/>
            </a:xfrm>
            <a:prstGeom prst="rect">
              <a:avLst/>
            </a:prstGeom>
          </p:spPr>
        </p:pic>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D6C5570F-9A08-49D3-98B1-13956D7D6671}"/>
                    </a:ext>
                  </a:extLst>
                </p:cNvPr>
                <p:cNvSpPr txBox="1">
                  <a:spLocks/>
                </p:cNvSpPr>
                <p:nvPr/>
              </p:nvSpPr>
              <p:spPr>
                <a:xfrm>
                  <a:off x="82791" y="3548496"/>
                  <a:ext cx="3492929" cy="2743200"/>
                </a:xfrm>
                <a:prstGeom prst="rect">
                  <a:avLst/>
                </a:prstGeom>
              </p:spPr>
              <p:txBody>
                <a:bodyPr>
                  <a:noAutofit/>
                </a:bodyPr>
                <a:lst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eaLnBrk="1" hangingPunct="1">
                    <a:buNone/>
                  </a:pPr>
                  <a:r>
                    <a:rPr lang="en-US" sz="1800" i="1" dirty="0">
                      <a:solidFill>
                        <a:schemeClr val="tx1"/>
                      </a:solidFill>
                      <a:cs typeface="Times New Roman" pitchFamily="18" charset="0"/>
                    </a:rPr>
                    <a:t>Illustration of ion trajectory solved in </a:t>
                  </a:r>
                  <a:r>
                    <a:rPr lang="en-US" sz="1800" b="1" i="1" dirty="0">
                      <a:solidFill>
                        <a:schemeClr val="tx1"/>
                      </a:solidFill>
                      <a:cs typeface="Times New Roman" pitchFamily="18" charset="0"/>
                    </a:rPr>
                    <a:t>momentum approximation </a:t>
                  </a:r>
                  <a:r>
                    <a:rPr lang="en-US" sz="1800" i="1" dirty="0">
                      <a:solidFill>
                        <a:schemeClr val="tx1"/>
                      </a:solidFill>
                      <a:cs typeface="Times New Roman" pitchFamily="18" charset="0"/>
                    </a:rPr>
                    <a:t>in </a:t>
                  </a:r>
                  <a:r>
                    <a:rPr lang="en-US" sz="1800" i="1" dirty="0">
                      <a:solidFill>
                        <a:schemeClr val="tx1"/>
                      </a:solidFill>
                      <a:ea typeface="Times New Roman"/>
                      <a:cs typeface="Times New Roman" pitchFamily="18" charset="0"/>
                    </a:rPr>
                    <a:t>quadrupole</a:t>
                  </a:r>
                  <a:r>
                    <a:rPr lang="sr-Latn-RS" sz="1800" i="1" dirty="0">
                      <a:solidFill>
                        <a:schemeClr val="tx1"/>
                      </a:solidFill>
                      <a:cs typeface="Times New Roman" pitchFamily="18" charset="0"/>
                    </a:rPr>
                    <a:t> </a:t>
                  </a:r>
                  <a:r>
                    <a:rPr lang="en-US" sz="1800" b="1" i="1" dirty="0">
                      <a:solidFill>
                        <a:schemeClr val="tx1"/>
                      </a:solidFill>
                      <a:ea typeface="Times New Roman"/>
                      <a:cs typeface="Times New Roman" pitchFamily="18" charset="0"/>
                    </a:rPr>
                    <a:t>VTEL-s</a:t>
                  </a:r>
                  <a:r>
                    <a:rPr lang="en-US" sz="1800" i="1" dirty="0">
                      <a:solidFill>
                        <a:schemeClr val="tx1"/>
                      </a:solidFill>
                      <a:cs typeface="Times New Roman" pitchFamily="18" charset="0"/>
                    </a:rPr>
                    <a:t> field</a:t>
                  </a:r>
                  <a:r>
                    <a:rPr lang="en-US" sz="1800" dirty="0">
                      <a:solidFill>
                        <a:schemeClr val="tx1"/>
                      </a:solidFill>
                      <a:cs typeface="Times New Roman" pitchFamily="18" charset="0"/>
                    </a:rPr>
                    <a:t>. In </a:t>
                  </a:r>
                  <a:r>
                    <a:rPr lang="en-US" sz="1800" b="1" dirty="0">
                      <a:solidFill>
                        <a:schemeClr val="tx1"/>
                      </a:solidFill>
                      <a:cs typeface="Times New Roman" pitchFamily="18" charset="0"/>
                    </a:rPr>
                    <a:t>IP</a:t>
                  </a:r>
                  <a:r>
                    <a:rPr lang="en-US" sz="1800" dirty="0">
                      <a:solidFill>
                        <a:schemeClr val="tx1"/>
                      </a:solidFill>
                      <a:cs typeface="Times New Roman" pitchFamily="18" charset="0"/>
                    </a:rPr>
                    <a:t> for </a:t>
                  </a:r>
                  <a:r>
                    <a:rPr lang="sr-Latn-RS" sz="1800" dirty="0">
                      <a:solidFill>
                        <a:schemeClr val="tx1"/>
                      </a:solidFill>
                      <a:cs typeface="Times New Roman" pitchFamily="18" charset="0"/>
                    </a:rPr>
                    <a:t>Z=0</a:t>
                  </a:r>
                  <a:r>
                    <a:rPr lang="en-US" sz="1800" dirty="0">
                      <a:solidFill>
                        <a:schemeClr val="tx1"/>
                      </a:solidFill>
                      <a:cs typeface="Times New Roman" pitchFamily="18" charset="0"/>
                    </a:rPr>
                    <a:t> every ion has starting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mbria Math"/>
                            </a:rPr>
                            <m:t>𝑥</m:t>
                          </m:r>
                        </m:e>
                        <m:sub>
                          <m:r>
                            <a:rPr lang="en-US" sz="1800" i="1">
                              <a:solidFill>
                                <a:schemeClr val="tx1"/>
                              </a:solidFill>
                              <a:latin typeface="Cambria Math" panose="02040503050406030204" pitchFamily="18" charset="0"/>
                            </a:rPr>
                            <m:t>0</m:t>
                          </m:r>
                        </m:sub>
                      </m:sSub>
                    </m:oMath>
                  </a14:m>
                  <a:r>
                    <a:rPr lang="en-US" sz="1800" dirty="0">
                      <a:solidFill>
                        <a:schemeClr val="tx1"/>
                      </a:solidFill>
                      <a:cs typeface="Times New Roman" pitchFamily="18" charset="0"/>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mbria Math"/>
                            </a:rPr>
                            <m:t>𝑦</m:t>
                          </m:r>
                        </m:e>
                        <m:sub>
                          <m:r>
                            <a:rPr lang="en-US" sz="1800" i="1">
                              <a:solidFill>
                                <a:schemeClr val="tx1"/>
                              </a:solidFill>
                              <a:latin typeface="Cambria Math" panose="02040503050406030204" pitchFamily="18" charset="0"/>
                            </a:rPr>
                            <m:t>0</m:t>
                          </m:r>
                        </m:sub>
                      </m:sSub>
                    </m:oMath>
                  </a14:m>
                  <a:r>
                    <a:rPr lang="en-US" sz="1800" dirty="0">
                      <a:solidFill>
                        <a:schemeClr val="tx1"/>
                      </a:solidFill>
                      <a:cs typeface="Times New Roman" pitchFamily="18" charset="0"/>
                    </a:rPr>
                    <a:t> position. Dimension of </a:t>
                  </a:r>
                  <a:r>
                    <a:rPr lang="en-US" sz="1800" dirty="0">
                      <a:solidFill>
                        <a:schemeClr val="tx1"/>
                      </a:solidFill>
                      <a:ea typeface="Times New Roman"/>
                      <a:cs typeface="Times New Roman" pitchFamily="18" charset="0"/>
                    </a:rPr>
                    <a:t>quadrupole </a:t>
                  </a:r>
                  <a:r>
                    <a:rPr lang="en-US" sz="1800" dirty="0">
                      <a:solidFill>
                        <a:schemeClr val="tx1"/>
                      </a:solidFill>
                      <a:cs typeface="Times New Roman" pitchFamily="18" charset="0"/>
                    </a:rPr>
                    <a:t>is </a:t>
                  </a:r>
                  <a:r>
                    <a:rPr lang="en-US" sz="1800" i="1" dirty="0">
                      <a:solidFill>
                        <a:schemeClr val="tx1"/>
                      </a:solidFill>
                      <a:ea typeface="Times New Roman"/>
                      <a:cs typeface="Times New Roman" pitchFamily="18" charset="0"/>
                    </a:rPr>
                    <a:t>r</a:t>
                  </a:r>
                  <a:r>
                    <a:rPr lang="en-US" sz="1800" i="1" baseline="-25000" dirty="0">
                      <a:solidFill>
                        <a:schemeClr val="tx1"/>
                      </a:solidFill>
                      <a:ea typeface="Times New Roman"/>
                      <a:cs typeface="Times New Roman" pitchFamily="18" charset="0"/>
                    </a:rPr>
                    <a:t>e</a:t>
                  </a:r>
                  <a:r>
                    <a:rPr lang="en-US" sz="1800" dirty="0">
                      <a:solidFill>
                        <a:schemeClr val="tx1"/>
                      </a:solidFill>
                      <a:ea typeface="Times New Roman"/>
                      <a:cs typeface="Times New Roman" pitchFamily="18" charset="0"/>
                    </a:rPr>
                    <a:t> </a:t>
                  </a:r>
                  <a:r>
                    <a:rPr lang="sr-Latn-RS" sz="1800" dirty="0">
                      <a:solidFill>
                        <a:schemeClr val="tx1"/>
                      </a:solidFill>
                      <a:ea typeface="Times New Roman"/>
                      <a:cs typeface="Times New Roman" pitchFamily="18" charset="0"/>
                    </a:rPr>
                    <a:t>=</a:t>
                  </a:r>
                  <a:r>
                    <a:rPr lang="en-US" sz="1800" dirty="0">
                      <a:solidFill>
                        <a:schemeClr val="tx1"/>
                      </a:solidFill>
                      <a:ea typeface="Times New Roman"/>
                      <a:cs typeface="Times New Roman" pitchFamily="18" charset="0"/>
                    </a:rPr>
                    <a:t> </a:t>
                  </a:r>
                  <a:r>
                    <a:rPr lang="sr-Latn-RS" sz="1800" dirty="0">
                      <a:solidFill>
                        <a:schemeClr val="tx1"/>
                      </a:solidFill>
                      <a:ea typeface="Times New Roman"/>
                      <a:cs typeface="Times New Roman" pitchFamily="18" charset="0"/>
                    </a:rPr>
                    <a:t>1mm </a:t>
                  </a:r>
                  <a:r>
                    <a:rPr lang="en-US" sz="1800" dirty="0">
                      <a:solidFill>
                        <a:schemeClr val="tx1"/>
                      </a:solidFill>
                      <a:ea typeface="Times New Roman"/>
                      <a:cs typeface="Times New Roman" pitchFamily="18" charset="0"/>
                    </a:rPr>
                    <a:t>and </a:t>
                  </a:r>
                  <a:r>
                    <a:rPr lang="sr-Latn-RS" sz="1800" dirty="0">
                      <a:solidFill>
                        <a:schemeClr val="tx1"/>
                      </a:solidFill>
                      <a:ea typeface="Times New Roman"/>
                      <a:cs typeface="Times New Roman" pitchFamily="18" charset="0"/>
                    </a:rPr>
                    <a:t>d = 1cm</a:t>
                  </a:r>
                  <a:r>
                    <a:rPr lang="en-US" sz="1800" dirty="0">
                      <a:solidFill>
                        <a:schemeClr val="tx1"/>
                      </a:solidFill>
                      <a:ea typeface="Times New Roman"/>
                      <a:cs typeface="Times New Roman" pitchFamily="18" charset="0"/>
                    </a:rPr>
                    <a:t> and DC voltage is  </a:t>
                  </a:r>
                  <a:r>
                    <a:rPr lang="en-US" sz="1800" b="1" i="1" dirty="0" err="1">
                      <a:solidFill>
                        <a:schemeClr val="tx1"/>
                      </a:solidFill>
                      <a:ea typeface="Times New Roman"/>
                      <a:cs typeface="Times New Roman" pitchFamily="18" charset="0"/>
                    </a:rPr>
                    <a:t>V</a:t>
                  </a:r>
                  <a:r>
                    <a:rPr lang="en-US" sz="1800" b="1" i="1" baseline="-25000" dirty="0" err="1">
                      <a:solidFill>
                        <a:schemeClr val="tx1"/>
                      </a:solidFill>
                      <a:ea typeface="Times New Roman"/>
                      <a:cs typeface="Times New Roman" pitchFamily="18" charset="0"/>
                    </a:rPr>
                    <a:t>e</a:t>
                  </a:r>
                  <a:r>
                    <a:rPr lang="en-US" sz="1800" b="1" dirty="0">
                      <a:solidFill>
                        <a:schemeClr val="tx1"/>
                      </a:solidFill>
                      <a:ea typeface="Times New Roman"/>
                      <a:cs typeface="Times New Roman" pitchFamily="18" charset="0"/>
                    </a:rPr>
                    <a:t> </a:t>
                  </a:r>
                  <a:r>
                    <a:rPr lang="sr-Latn-RS" sz="1800" b="1" dirty="0">
                      <a:solidFill>
                        <a:schemeClr val="tx1"/>
                      </a:solidFill>
                      <a:ea typeface="Times New Roman"/>
                      <a:cs typeface="Times New Roman" pitchFamily="18" charset="0"/>
                    </a:rPr>
                    <a:t>=1kV</a:t>
                  </a:r>
                  <a:r>
                    <a:rPr lang="en-US" sz="1800" dirty="0">
                      <a:solidFill>
                        <a:schemeClr val="tx1"/>
                      </a:solidFill>
                      <a:ea typeface="Times New Roman"/>
                      <a:cs typeface="Times New Roman" pitchFamily="18" charset="0"/>
                    </a:rPr>
                    <a:t>.  </a:t>
                  </a:r>
                  <a:r>
                    <a:rPr lang="en-US" sz="1800" b="1" i="1" dirty="0">
                      <a:solidFill>
                        <a:schemeClr val="tx1"/>
                      </a:solidFill>
                      <a:ea typeface="Times New Roman"/>
                      <a:cs typeface="Times New Roman" pitchFamily="18" charset="0"/>
                    </a:rPr>
                    <a:t>q</a:t>
                  </a:r>
                  <a:r>
                    <a:rPr lang="en-US" sz="1800" b="1" dirty="0">
                      <a:solidFill>
                        <a:schemeClr val="tx1"/>
                      </a:solidFill>
                      <a:ea typeface="Times New Roman"/>
                      <a:cs typeface="Times New Roman" pitchFamily="18" charset="0"/>
                    </a:rPr>
                    <a:t> = </a:t>
                  </a:r>
                  <a:r>
                    <a:rPr lang="en-US" sz="1800" b="1" i="1" dirty="0">
                      <a:solidFill>
                        <a:schemeClr val="tx1"/>
                      </a:solidFill>
                      <a:ea typeface="Times New Roman"/>
                      <a:cs typeface="Times New Roman" pitchFamily="18" charset="0"/>
                    </a:rPr>
                    <a:t>e</a:t>
                  </a:r>
                  <a:r>
                    <a:rPr lang="en-US" sz="1800" b="1" dirty="0">
                      <a:solidFill>
                        <a:schemeClr val="tx1"/>
                      </a:solidFill>
                      <a:ea typeface="Times New Roman"/>
                      <a:cs typeface="Times New Roman" pitchFamily="18" charset="0"/>
                    </a:rPr>
                    <a:t> </a:t>
                  </a:r>
                  <a:r>
                    <a:rPr lang="en-US" sz="1800" dirty="0">
                      <a:solidFill>
                        <a:schemeClr val="tx1"/>
                      </a:solidFill>
                      <a:ea typeface="Times New Roman"/>
                      <a:cs typeface="Times New Roman" pitchFamily="18" charset="0"/>
                    </a:rPr>
                    <a:t>is the ion</a:t>
                  </a:r>
                  <a:r>
                    <a:rPr lang="en-US" sz="1800" dirty="0">
                      <a:solidFill>
                        <a:schemeClr val="tx1"/>
                      </a:solidFill>
                      <a:cs typeface="Times New Roman" pitchFamily="18" charset="0"/>
                    </a:rPr>
                    <a:t> charge. Ion </a:t>
                  </a:r>
                  <a:r>
                    <a:rPr lang="en-US" sz="1800" dirty="0" err="1">
                      <a:solidFill>
                        <a:schemeClr val="tx1"/>
                      </a:solidFill>
                      <a:cs typeface="Times New Roman" pitchFamily="18" charset="0"/>
                    </a:rPr>
                    <a:t>i</a:t>
                  </a:r>
                  <a:r>
                    <a:rPr lang="sr-Latn-RS" sz="1800" dirty="0">
                      <a:solidFill>
                        <a:schemeClr val="tx1"/>
                      </a:solidFill>
                      <a:cs typeface="Times New Roman" pitchFamily="18" charset="0"/>
                    </a:rPr>
                    <a:t>energy </a:t>
                  </a:r>
                  <a:r>
                    <a:rPr lang="sr-Latn-RS" sz="1800" b="1" dirty="0">
                      <a:solidFill>
                        <a:schemeClr val="tx1"/>
                      </a:solidFill>
                      <a:cs typeface="Times New Roman" pitchFamily="18" charset="0"/>
                    </a:rPr>
                    <a:t>E</a:t>
                  </a:r>
                  <a:r>
                    <a:rPr lang="en-US" sz="1800" b="1" dirty="0">
                      <a:solidFill>
                        <a:schemeClr val="tx1"/>
                      </a:solidFill>
                      <a:cs typeface="Times New Roman" pitchFamily="18" charset="0"/>
                    </a:rPr>
                    <a:t> </a:t>
                  </a:r>
                  <a:r>
                    <a:rPr lang="sr-Latn-RS" sz="1800" b="1" dirty="0">
                      <a:solidFill>
                        <a:schemeClr val="tx1"/>
                      </a:solidFill>
                      <a:cs typeface="Times New Roman" pitchFamily="18" charset="0"/>
                    </a:rPr>
                    <a:t>=</a:t>
                  </a:r>
                  <a:r>
                    <a:rPr lang="en-US" sz="1800" b="1" dirty="0">
                      <a:solidFill>
                        <a:schemeClr val="tx1"/>
                      </a:solidFill>
                      <a:cs typeface="Times New Roman" pitchFamily="18" charset="0"/>
                    </a:rPr>
                    <a:t> 10 keV</a:t>
                  </a:r>
                  <a:r>
                    <a:rPr lang="en-US" sz="1800" dirty="0">
                      <a:solidFill>
                        <a:schemeClr val="tx1"/>
                      </a:solidFill>
                      <a:cs typeface="Times New Roman" pitchFamily="18" charset="0"/>
                    </a:rPr>
                    <a:t>.</a:t>
                  </a:r>
                  <a:r>
                    <a:rPr lang="sr-Latn-RS" sz="1800" dirty="0">
                      <a:solidFill>
                        <a:schemeClr val="tx1"/>
                      </a:solidFill>
                      <a:cs typeface="Times New Roman" pitchFamily="18" charset="0"/>
                    </a:rPr>
                    <a:t> </a:t>
                  </a:r>
                  <a:endParaRPr lang="en-US" sz="1800" dirty="0">
                    <a:solidFill>
                      <a:schemeClr val="tx1"/>
                    </a:solidFill>
                    <a:cs typeface="Times New Roman" pitchFamily="18" charset="0"/>
                  </a:endParaRPr>
                </a:p>
              </p:txBody>
            </p:sp>
          </mc:Choice>
          <mc:Fallback xmlns="">
            <p:sp>
              <p:nvSpPr>
                <p:cNvPr id="10" name="Content Placeholder 9">
                  <a:extLst>
                    <a:ext uri="{FF2B5EF4-FFF2-40B4-BE49-F238E27FC236}">
                      <a16:creationId xmlns:a16="http://schemas.microsoft.com/office/drawing/2014/main" id="{D6C5570F-9A08-49D3-98B1-13956D7D6671}"/>
                    </a:ext>
                  </a:extLst>
                </p:cNvPr>
                <p:cNvSpPr txBox="1">
                  <a:spLocks noRot="1" noChangeAspect="1" noMove="1" noResize="1" noEditPoints="1" noAdjustHandles="1" noChangeArrowheads="1" noChangeShapeType="1" noTextEdit="1"/>
                </p:cNvSpPr>
                <p:nvPr/>
              </p:nvSpPr>
              <p:spPr>
                <a:xfrm>
                  <a:off x="82791" y="3548496"/>
                  <a:ext cx="3492929" cy="2743200"/>
                </a:xfrm>
                <a:prstGeom prst="rect">
                  <a:avLst/>
                </a:prstGeom>
                <a:blipFill>
                  <a:blip r:embed="rId4"/>
                  <a:stretch>
                    <a:fillRect l="-1571" t="-1111" r="-1396" b="-6889"/>
                  </a:stretch>
                </a:blipFill>
              </p:spPr>
              <p:txBody>
                <a:bodyPr/>
                <a:lstStyle/>
                <a:p>
                  <a:r>
                    <a:rPr lang="en-US">
                      <a:noFill/>
                    </a:rPr>
                    <a:t> </a:t>
                  </a:r>
                </a:p>
              </p:txBody>
            </p:sp>
          </mc:Fallback>
        </mc:AlternateContent>
      </p:grpSp>
      <p:grpSp>
        <p:nvGrpSpPr>
          <p:cNvPr id="11" name="Group 5">
            <a:extLst>
              <a:ext uri="{FF2B5EF4-FFF2-40B4-BE49-F238E27FC236}">
                <a16:creationId xmlns:a16="http://schemas.microsoft.com/office/drawing/2014/main" id="{374E377D-0E63-47B4-96AE-35979FD72D3D}"/>
              </a:ext>
            </a:extLst>
          </p:cNvPr>
          <p:cNvGrpSpPr>
            <a:grpSpLocks/>
          </p:cNvGrpSpPr>
          <p:nvPr/>
        </p:nvGrpSpPr>
        <p:grpSpPr bwMode="auto">
          <a:xfrm>
            <a:off x="149225" y="6516255"/>
            <a:ext cx="11991975" cy="369888"/>
            <a:chOff x="149706" y="6451658"/>
            <a:chExt cx="11991303" cy="369332"/>
          </a:xfrm>
        </p:grpSpPr>
        <p:sp>
          <p:nvSpPr>
            <p:cNvPr id="12" name="TextBox 11">
              <a:extLst>
                <a:ext uri="{FF2B5EF4-FFF2-40B4-BE49-F238E27FC236}">
                  <a16:creationId xmlns:a16="http://schemas.microsoft.com/office/drawing/2014/main" id="{3EE1436E-785C-491B-B4FF-9D1531FFA466}"/>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3" name="Straight Connector 12">
              <a:extLst>
                <a:ext uri="{FF2B5EF4-FFF2-40B4-BE49-F238E27FC236}">
                  <a16:creationId xmlns:a16="http://schemas.microsoft.com/office/drawing/2014/main" id="{73CD8FD8-F242-4505-94E4-63F5D78649AC}"/>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93DBC7C2-6C22-4C9E-980B-C01229F459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094" y="1988840"/>
            <a:ext cx="3036554" cy="2744801"/>
          </a:xfrm>
          <a:prstGeom prst="rect">
            <a:avLst/>
          </a:prstGeom>
        </p:spPr>
      </p:pic>
      <p:pic>
        <p:nvPicPr>
          <p:cNvPr id="16" name="Picture 15">
            <a:extLst>
              <a:ext uri="{FF2B5EF4-FFF2-40B4-BE49-F238E27FC236}">
                <a16:creationId xmlns:a16="http://schemas.microsoft.com/office/drawing/2014/main" id="{3371BF71-F7AE-429E-B619-C0C2C54659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602" t="1391" r="36533" b="66883"/>
          <a:stretch/>
        </p:blipFill>
        <p:spPr bwMode="auto">
          <a:xfrm>
            <a:off x="8064002" y="805433"/>
            <a:ext cx="1656184" cy="18722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17A6DAC-F7D2-4CB9-8BBA-3BD339909B7B}"/>
              </a:ext>
            </a:extLst>
          </p:cNvPr>
          <p:cNvSpPr txBox="1"/>
          <p:nvPr/>
        </p:nvSpPr>
        <p:spPr>
          <a:xfrm>
            <a:off x="8328248" y="4699010"/>
            <a:ext cx="3863752" cy="1754326"/>
          </a:xfrm>
          <a:prstGeom prst="rect">
            <a:avLst/>
          </a:prstGeom>
          <a:solidFill>
            <a:srgbClr val="1C76A5"/>
          </a:solidFill>
        </p:spPr>
        <p:txBody>
          <a:bodyPr wrap="square">
            <a:spAutoFit/>
          </a:bodyPr>
          <a:lstStyle/>
          <a:p>
            <a:r>
              <a:rPr lang="en-US" dirty="0"/>
              <a:t>The radius of electrodes will be 1.5 mm, the distance between positively or negatively charged electrodes, d, will be 15 mm, the voltages of the lens electrodes will be +3 keV and -3 keV</a:t>
            </a:r>
          </a:p>
        </p:txBody>
      </p:sp>
      <p:sp>
        <p:nvSpPr>
          <p:cNvPr id="24" name="Title 1">
            <a:extLst>
              <a:ext uri="{FF2B5EF4-FFF2-40B4-BE49-F238E27FC236}">
                <a16:creationId xmlns:a16="http://schemas.microsoft.com/office/drawing/2014/main" id="{21DC4BBF-3364-4421-8801-2F3BE44526FD}"/>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Interaction chamber of the C3 channel</a:t>
            </a:r>
          </a:p>
        </p:txBody>
      </p:sp>
    </p:spTree>
    <p:extLst>
      <p:ext uri="{BB962C8B-B14F-4D97-AF65-F5344CB8AC3E}">
        <p14:creationId xmlns:p14="http://schemas.microsoft.com/office/powerpoint/2010/main" val="1927210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8898" y="895392"/>
            <a:ext cx="5437455" cy="3859571"/>
            <a:chOff x="2290763" y="1333500"/>
            <a:chExt cx="4562475" cy="3238500"/>
          </a:xfrm>
        </p:grpSpPr>
        <p:pic>
          <p:nvPicPr>
            <p:cNvPr id="6145" name="Picture 1" desc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0763" y="1333500"/>
              <a:ext cx="4562475" cy="3238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5233988" y="3853206"/>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C3-THA2</a:t>
              </a:r>
              <a:endParaRPr lang="en-GB" altLang="en-US" b="1" dirty="0">
                <a:latin typeface="Arial" pitchFamily="34" charset="0"/>
                <a:cs typeface="Arial" pitchFamily="34" charset="0"/>
              </a:endParaRPr>
            </a:p>
          </p:txBody>
        </p:sp>
        <p:sp>
          <p:nvSpPr>
            <p:cNvPr id="5" name="Text Box 4"/>
            <p:cNvSpPr txBox="1">
              <a:spLocks noChangeArrowheads="1"/>
            </p:cNvSpPr>
            <p:nvPr/>
          </p:nvSpPr>
          <p:spPr bwMode="auto">
            <a:xfrm>
              <a:off x="5257800" y="3276600"/>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C3-ESD</a:t>
              </a:r>
              <a:endParaRPr lang="en-GB" altLang="en-US" b="1" dirty="0">
                <a:latin typeface="Arial" pitchFamily="34" charset="0"/>
                <a:cs typeface="Arial" pitchFamily="34" charset="0"/>
              </a:endParaRPr>
            </a:p>
          </p:txBody>
        </p:sp>
        <p:sp>
          <p:nvSpPr>
            <p:cNvPr id="6" name="Text Box 2"/>
            <p:cNvSpPr txBox="1">
              <a:spLocks noChangeArrowheads="1"/>
            </p:cNvSpPr>
            <p:nvPr/>
          </p:nvSpPr>
          <p:spPr bwMode="auto">
            <a:xfrm>
              <a:off x="4243388" y="3543300"/>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C3-D2</a:t>
              </a:r>
              <a:endParaRPr lang="en-GB" altLang="en-US" b="1" dirty="0">
                <a:latin typeface="Arial" pitchFamily="34" charset="0"/>
                <a:cs typeface="Arial" pitchFamily="34" charset="0"/>
              </a:endParaRPr>
            </a:p>
          </p:txBody>
        </p:sp>
        <p:sp>
          <p:nvSpPr>
            <p:cNvPr id="7" name="Text Box 6"/>
            <p:cNvSpPr txBox="1">
              <a:spLocks noChangeArrowheads="1"/>
            </p:cNvSpPr>
            <p:nvPr/>
          </p:nvSpPr>
          <p:spPr bwMode="auto">
            <a:xfrm>
              <a:off x="5691188" y="2362200"/>
              <a:ext cx="785812"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C3-D1</a:t>
              </a:r>
              <a:endParaRPr lang="en-GB" altLang="en-US" b="1" dirty="0">
                <a:latin typeface="Arial" pitchFamily="34" charset="0"/>
                <a:cs typeface="Arial" pitchFamily="34" charset="0"/>
              </a:endParaRPr>
            </a:p>
          </p:txBody>
        </p:sp>
        <p:sp>
          <p:nvSpPr>
            <p:cNvPr id="8" name="Text Box 5"/>
            <p:cNvSpPr txBox="1">
              <a:spLocks noChangeArrowheads="1"/>
            </p:cNvSpPr>
            <p:nvPr/>
          </p:nvSpPr>
          <p:spPr bwMode="auto">
            <a:xfrm>
              <a:off x="3481387" y="1981200"/>
              <a:ext cx="785813" cy="2615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spAutoFit/>
            </a:bodyPr>
            <a:lstStyle/>
            <a:p>
              <a:pPr algn="just" fontAlgn="base">
                <a:spcBef>
                  <a:spcPct val="0"/>
                </a:spcBef>
                <a:spcAft>
                  <a:spcPct val="0"/>
                </a:spcAft>
              </a:pPr>
              <a:r>
                <a:rPr lang="en-GB" altLang="en-US" sz="1100" b="1" dirty="0">
                  <a:latin typeface="Arial" pitchFamily="34" charset="0"/>
                  <a:ea typeface="Times New Roman" pitchFamily="18" charset="0"/>
                  <a:cs typeface="Arial" pitchFamily="34" charset="0"/>
                </a:rPr>
                <a:t>C3-DPA</a:t>
              </a:r>
              <a:endParaRPr lang="en-GB" altLang="en-US" b="1" dirty="0">
                <a:latin typeface="Arial" pitchFamily="34" charset="0"/>
                <a:cs typeface="Arial" pitchFamily="34" charset="0"/>
              </a:endParaRPr>
            </a:p>
          </p:txBody>
        </p:sp>
      </p:grpSp>
      <p:sp>
        <p:nvSpPr>
          <p:cNvPr id="9" name="Rectangle 7"/>
          <p:cNvSpPr>
            <a:spLocks noChangeArrowheads="1"/>
          </p:cNvSpPr>
          <p:nvPr/>
        </p:nvSpPr>
        <p:spPr bwMode="auto">
          <a:xfrm>
            <a:off x="1524000" y="43942"/>
            <a:ext cx="184698"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1" name="Rectangle 14"/>
          <p:cNvSpPr>
            <a:spLocks noChangeArrowheads="1"/>
          </p:cNvSpPr>
          <p:nvPr/>
        </p:nvSpPr>
        <p:spPr bwMode="auto">
          <a:xfrm>
            <a:off x="268288" y="4894256"/>
            <a:ext cx="7672612"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ctr" anchorCtr="0" compatLnSpc="1">
            <a:prstTxWarp prst="textNoShape">
              <a:avLst/>
            </a:prstTxWarp>
            <a:spAutoFit/>
          </a:bodyPr>
          <a:lstStyle/>
          <a:p>
            <a:pPr algn="just">
              <a:spcAft>
                <a:spcPts val="0"/>
              </a:spcAft>
            </a:pPr>
            <a:r>
              <a:rPr lang="en-US" dirty="0">
                <a:latin typeface="+mn-lt"/>
                <a:ea typeface="Times New Roman"/>
                <a:cs typeface="Times New Roman" panose="02020603050405020304" pitchFamily="18" charset="0"/>
              </a:rPr>
              <a:t>A scheme of the experimental arrangement in measurements with 2D materials: </a:t>
            </a:r>
            <a:r>
              <a:rPr lang="sl-SI" dirty="0">
                <a:latin typeface="+mn-lt"/>
                <a:ea typeface="Times New Roman"/>
                <a:cs typeface="Times New Roman" panose="02020603050405020304" pitchFamily="18" charset="0"/>
              </a:rPr>
              <a:t>the target holder assembly – C3-THA2; C3-ESD – the electrostatic deflector, C3-D2 – the smaller 2D detector; and C3-D1 – the larger 2D detector.</a:t>
            </a:r>
            <a:endParaRPr lang="en-US" dirty="0">
              <a:latin typeface="+mn-lt"/>
              <a:ea typeface="Times New Roman"/>
              <a:cs typeface="Times New Roman" panose="02020603050405020304" pitchFamily="18" charset="0"/>
            </a:endParaRPr>
          </a:p>
        </p:txBody>
      </p:sp>
      <p:grpSp>
        <p:nvGrpSpPr>
          <p:cNvPr id="14" name="Group 5">
            <a:extLst>
              <a:ext uri="{FF2B5EF4-FFF2-40B4-BE49-F238E27FC236}">
                <a16:creationId xmlns:a16="http://schemas.microsoft.com/office/drawing/2014/main" id="{91F1DD74-3683-4A64-9F88-CEDD59F28EB8}"/>
              </a:ext>
            </a:extLst>
          </p:cNvPr>
          <p:cNvGrpSpPr>
            <a:grpSpLocks/>
          </p:cNvGrpSpPr>
          <p:nvPr/>
        </p:nvGrpSpPr>
        <p:grpSpPr bwMode="auto">
          <a:xfrm>
            <a:off x="149225" y="6507018"/>
            <a:ext cx="11991975" cy="369888"/>
            <a:chOff x="149706" y="6451658"/>
            <a:chExt cx="11991303" cy="369332"/>
          </a:xfrm>
        </p:grpSpPr>
        <p:sp>
          <p:nvSpPr>
            <p:cNvPr id="15" name="TextBox 14">
              <a:extLst>
                <a:ext uri="{FF2B5EF4-FFF2-40B4-BE49-F238E27FC236}">
                  <a16:creationId xmlns:a16="http://schemas.microsoft.com/office/drawing/2014/main" id="{F6D6C2D3-D7FC-4DF3-97A8-6C226BB3E54E}"/>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6" name="Straight Connector 15">
              <a:extLst>
                <a:ext uri="{FF2B5EF4-FFF2-40B4-BE49-F238E27FC236}">
                  <a16:creationId xmlns:a16="http://schemas.microsoft.com/office/drawing/2014/main" id="{DD92C8BD-2C01-4087-81EA-A6DA78A69C2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B831A720-B5E8-48E9-8673-F73ED0523621}"/>
              </a:ext>
            </a:extLst>
          </p:cNvPr>
          <p:cNvGrpSpPr/>
          <p:nvPr/>
        </p:nvGrpSpPr>
        <p:grpSpPr>
          <a:xfrm>
            <a:off x="5294526" y="965317"/>
            <a:ext cx="2646375" cy="3693938"/>
            <a:chOff x="9389690" y="1061025"/>
            <a:chExt cx="2646375" cy="3693938"/>
          </a:xfrm>
        </p:grpSpPr>
        <p:pic>
          <p:nvPicPr>
            <p:cNvPr id="19" name="Picture 2">
              <a:extLst>
                <a:ext uri="{FF2B5EF4-FFF2-40B4-BE49-F238E27FC236}">
                  <a16:creationId xmlns:a16="http://schemas.microsoft.com/office/drawing/2014/main" id="{EFDB0228-5E1F-4371-9490-25F41617C1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2313" r="72363"/>
            <a:stretch/>
          </p:blipFill>
          <p:spPr bwMode="auto">
            <a:xfrm>
              <a:off x="9405224" y="2701538"/>
              <a:ext cx="2630841" cy="205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a:extLst>
                <a:ext uri="{FF2B5EF4-FFF2-40B4-BE49-F238E27FC236}">
                  <a16:creationId xmlns:a16="http://schemas.microsoft.com/office/drawing/2014/main" id="{7B880655-3C48-41A0-9E4F-484E3711DF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43" t="72313" r="34190"/>
            <a:stretch/>
          </p:blipFill>
          <p:spPr bwMode="auto">
            <a:xfrm>
              <a:off x="9389690" y="1061025"/>
              <a:ext cx="2611810" cy="149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C019ECE-E6FF-40B1-A8BF-0B4E58FA6548}"/>
                </a:ext>
              </a:extLst>
            </p:cNvPr>
            <p:cNvSpPr/>
            <p:nvPr/>
          </p:nvSpPr>
          <p:spPr>
            <a:xfrm>
              <a:off x="9541929" y="2714986"/>
              <a:ext cx="504056" cy="369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71D2180-A7DC-41AD-AE79-5543D5ECD9B4}"/>
              </a:ext>
            </a:extLst>
          </p:cNvPr>
          <p:cNvGrpSpPr/>
          <p:nvPr/>
        </p:nvGrpSpPr>
        <p:grpSpPr>
          <a:xfrm>
            <a:off x="8051845" y="895392"/>
            <a:ext cx="4026325" cy="5142222"/>
            <a:chOff x="8175248" y="807058"/>
            <a:chExt cx="3744416" cy="4782182"/>
          </a:xfrm>
        </p:grpSpPr>
        <p:pic>
          <p:nvPicPr>
            <p:cNvPr id="12" name="Picture 11">
              <a:extLst>
                <a:ext uri="{FF2B5EF4-FFF2-40B4-BE49-F238E27FC236}">
                  <a16:creationId xmlns:a16="http://schemas.microsoft.com/office/drawing/2014/main" id="{4F5CFE85-44CA-4249-A53A-2C9A727C99C2}"/>
                </a:ext>
              </a:extLst>
            </p:cNvPr>
            <p:cNvPicPr>
              <a:picLocks noChangeAspect="1"/>
            </p:cNvPicPr>
            <p:nvPr/>
          </p:nvPicPr>
          <p:blipFill rotWithShape="1">
            <a:blip r:embed="rId4"/>
            <a:srcRect t="1501" b="40557"/>
            <a:stretch/>
          </p:blipFill>
          <p:spPr>
            <a:xfrm>
              <a:off x="8175248" y="807058"/>
              <a:ext cx="3744416" cy="3198006"/>
            </a:xfrm>
            <a:prstGeom prst="rect">
              <a:avLst/>
            </a:prstGeom>
          </p:spPr>
        </p:pic>
        <p:pic>
          <p:nvPicPr>
            <p:cNvPr id="23" name="Picture 22">
              <a:extLst>
                <a:ext uri="{FF2B5EF4-FFF2-40B4-BE49-F238E27FC236}">
                  <a16:creationId xmlns:a16="http://schemas.microsoft.com/office/drawing/2014/main" id="{F886B66F-98D2-43D6-A169-6F1F2468C59B}"/>
                </a:ext>
              </a:extLst>
            </p:cNvPr>
            <p:cNvPicPr>
              <a:picLocks noChangeAspect="1"/>
            </p:cNvPicPr>
            <p:nvPr/>
          </p:nvPicPr>
          <p:blipFill rotWithShape="1">
            <a:blip r:embed="rId5"/>
            <a:srcRect l="5507" t="55344" r="36034" b="9579"/>
            <a:stretch/>
          </p:blipFill>
          <p:spPr>
            <a:xfrm>
              <a:off x="8175248" y="3891422"/>
              <a:ext cx="3744415" cy="1697818"/>
            </a:xfrm>
            <a:prstGeom prst="rect">
              <a:avLst/>
            </a:prstGeom>
          </p:spPr>
        </p:pic>
      </p:grpSp>
      <p:sp>
        <p:nvSpPr>
          <p:cNvPr id="25" name="Title 1">
            <a:extLst>
              <a:ext uri="{FF2B5EF4-FFF2-40B4-BE49-F238E27FC236}">
                <a16:creationId xmlns:a16="http://schemas.microsoft.com/office/drawing/2014/main" id="{0E672AA0-ACAA-4FB3-93C5-AB9D116F6AAC}"/>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Interaction chamber of the C3 channel</a:t>
            </a:r>
          </a:p>
        </p:txBody>
      </p:sp>
    </p:spTree>
    <p:extLst>
      <p:ext uri="{BB962C8B-B14F-4D97-AF65-F5344CB8AC3E}">
        <p14:creationId xmlns:p14="http://schemas.microsoft.com/office/powerpoint/2010/main" val="1531692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0" y="43942"/>
            <a:ext cx="184698"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grpSp>
        <p:nvGrpSpPr>
          <p:cNvPr id="14" name="Group 5">
            <a:extLst>
              <a:ext uri="{FF2B5EF4-FFF2-40B4-BE49-F238E27FC236}">
                <a16:creationId xmlns:a16="http://schemas.microsoft.com/office/drawing/2014/main" id="{91F1DD74-3683-4A64-9F88-CEDD59F28EB8}"/>
              </a:ext>
            </a:extLst>
          </p:cNvPr>
          <p:cNvGrpSpPr>
            <a:grpSpLocks/>
          </p:cNvGrpSpPr>
          <p:nvPr/>
        </p:nvGrpSpPr>
        <p:grpSpPr bwMode="auto">
          <a:xfrm>
            <a:off x="149225" y="6507018"/>
            <a:ext cx="11991975" cy="369888"/>
            <a:chOff x="149706" y="6451658"/>
            <a:chExt cx="11991303" cy="369332"/>
          </a:xfrm>
        </p:grpSpPr>
        <p:sp>
          <p:nvSpPr>
            <p:cNvPr id="15" name="TextBox 14">
              <a:extLst>
                <a:ext uri="{FF2B5EF4-FFF2-40B4-BE49-F238E27FC236}">
                  <a16:creationId xmlns:a16="http://schemas.microsoft.com/office/drawing/2014/main" id="{F6D6C2D3-D7FC-4DF3-97A8-6C226BB3E54E}"/>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6" name="Straight Connector 15">
              <a:extLst>
                <a:ext uri="{FF2B5EF4-FFF2-40B4-BE49-F238E27FC236}">
                  <a16:creationId xmlns:a16="http://schemas.microsoft.com/office/drawing/2014/main" id="{DD92C8BD-2C01-4087-81EA-A6DA78A69C2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0E672AA0-ACAA-4FB3-93C5-AB9D116F6AAC}"/>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Detection chamber of the C3 channel</a:t>
            </a:r>
          </a:p>
        </p:txBody>
      </p:sp>
      <p:sp>
        <p:nvSpPr>
          <p:cNvPr id="24" name="Rectangle 23">
            <a:extLst>
              <a:ext uri="{FF2B5EF4-FFF2-40B4-BE49-F238E27FC236}">
                <a16:creationId xmlns:a16="http://schemas.microsoft.com/office/drawing/2014/main" id="{E5A3E59B-BF00-431A-BEF8-F2B60B56C458}"/>
              </a:ext>
            </a:extLst>
          </p:cNvPr>
          <p:cNvSpPr/>
          <p:nvPr/>
        </p:nvSpPr>
        <p:spPr>
          <a:xfrm>
            <a:off x="47328" y="6010089"/>
            <a:ext cx="10513168" cy="369332"/>
          </a:xfrm>
          <a:prstGeom prst="rect">
            <a:avLst/>
          </a:prstGeom>
        </p:spPr>
        <p:txBody>
          <a:bodyPr wrap="square">
            <a:spAutoFit/>
          </a:bodyPr>
          <a:lstStyle/>
          <a:p>
            <a:pPr algn="just">
              <a:spcAft>
                <a:spcPts val="0"/>
              </a:spcAft>
            </a:pPr>
            <a:r>
              <a:rPr lang="en-US" dirty="0">
                <a:latin typeface="+mn-lt"/>
                <a:ea typeface="Times New Roman"/>
                <a:cs typeface="Times New Roman" panose="02020603050405020304" pitchFamily="18" charset="0"/>
              </a:rPr>
              <a:t>Vertical and horizontal projections of a scheme of the C3 channel – (a) and (b), respectively.</a:t>
            </a:r>
          </a:p>
        </p:txBody>
      </p:sp>
      <p:sp>
        <p:nvSpPr>
          <p:cNvPr id="13" name="TextBox 12">
            <a:extLst>
              <a:ext uri="{FF2B5EF4-FFF2-40B4-BE49-F238E27FC236}">
                <a16:creationId xmlns:a16="http://schemas.microsoft.com/office/drawing/2014/main" id="{C2E35C59-49FE-47D5-978B-60A443BB24DA}"/>
              </a:ext>
            </a:extLst>
          </p:cNvPr>
          <p:cNvSpPr txBox="1"/>
          <p:nvPr/>
        </p:nvSpPr>
        <p:spPr>
          <a:xfrm>
            <a:off x="4655840" y="816661"/>
            <a:ext cx="7276786" cy="4801314"/>
          </a:xfrm>
          <a:prstGeom prst="rect">
            <a:avLst/>
          </a:prstGeom>
          <a:noFill/>
        </p:spPr>
        <p:txBody>
          <a:bodyPr wrap="square" rtlCol="0">
            <a:spAutoFit/>
          </a:bodyPr>
          <a:lstStyle/>
          <a:p>
            <a:r>
              <a:rPr lang="en-US" b="0" i="0" dirty="0">
                <a:effectLst/>
                <a:latin typeface="+mn-lt"/>
              </a:rPr>
              <a:t>The C3 channel also contains:</a:t>
            </a:r>
          </a:p>
          <a:p>
            <a:endParaRPr lang="en-US" b="0" i="0" dirty="0">
              <a:effectLst/>
              <a:latin typeface="+mn-lt"/>
            </a:endParaRPr>
          </a:p>
          <a:p>
            <a:pPr marL="285750" indent="-285750">
              <a:buFont typeface="Wingdings" panose="05000000000000000000" pitchFamily="2" charset="2"/>
              <a:buChar char="Ø"/>
            </a:pPr>
            <a:r>
              <a:rPr lang="en-US" b="0" i="0" dirty="0">
                <a:effectLst/>
                <a:latin typeface="+mn-lt"/>
              </a:rPr>
              <a:t>a load lock chamber (LLC)</a:t>
            </a:r>
          </a:p>
          <a:p>
            <a:pPr marL="285750" indent="-285750">
              <a:buFont typeface="Wingdings" panose="05000000000000000000" pitchFamily="2" charset="2"/>
              <a:buChar char="Ø"/>
            </a:pPr>
            <a:r>
              <a:rPr lang="en-US" b="0" i="0" dirty="0">
                <a:effectLst/>
                <a:latin typeface="+mn-lt"/>
              </a:rPr>
              <a:t>a detector chamber (C3-DC)</a:t>
            </a:r>
          </a:p>
          <a:p>
            <a:pPr marL="285750" indent="-285750">
              <a:buFont typeface="Wingdings" panose="05000000000000000000" pitchFamily="2" charset="2"/>
              <a:buChar char="Ø"/>
            </a:pPr>
            <a:endParaRPr lang="en-US" dirty="0">
              <a:latin typeface="+mn-lt"/>
            </a:endParaRPr>
          </a:p>
          <a:p>
            <a:pPr marL="285750" indent="-285750">
              <a:buFont typeface="Wingdings" panose="05000000000000000000" pitchFamily="2" charset="2"/>
              <a:buChar char="q"/>
            </a:pPr>
            <a:r>
              <a:rPr lang="en-US" b="0" i="0" dirty="0">
                <a:effectLst/>
                <a:latin typeface="+mn-lt"/>
              </a:rPr>
              <a:t>In C3-DC there will be two 2D position-sensitive detectors. The larger detector, with the diameter of 40 mm, will be used for measuring the spatial distributions of ions transmitted through the chosen VTL at different distances from it while the smaller detector, with the diameter is 25 mm, will be employed for recording different parts of the angular distribution of ions transmitted through the chosen 2D material. </a:t>
            </a:r>
          </a:p>
          <a:p>
            <a:pPr marL="285750" indent="-285750">
              <a:buFont typeface="Wingdings" panose="05000000000000000000" pitchFamily="2" charset="2"/>
              <a:buChar char="q"/>
            </a:pPr>
            <a:endParaRPr lang="en-US" dirty="0">
              <a:latin typeface="+mn-lt"/>
            </a:endParaRPr>
          </a:p>
          <a:p>
            <a:pPr marL="285750" indent="-285750">
              <a:buFont typeface="Wingdings" panose="05000000000000000000" pitchFamily="2" charset="2"/>
              <a:buChar char="q"/>
            </a:pPr>
            <a:r>
              <a:rPr lang="en-US" b="0" i="0" dirty="0">
                <a:effectLst/>
                <a:latin typeface="+mn-lt"/>
              </a:rPr>
              <a:t>The larger detector, placed in the interaction chamber, will be also used to measure the charge state distribution of transmitted ions.</a:t>
            </a:r>
            <a:r>
              <a:rPr lang="en-US" dirty="0">
                <a:latin typeface="+mn-lt"/>
              </a:rPr>
              <a:t> </a:t>
            </a:r>
            <a:br>
              <a:rPr lang="en-US" dirty="0">
                <a:latin typeface="+mn-lt"/>
              </a:rPr>
            </a:br>
            <a:endParaRPr lang="en-US" dirty="0">
              <a:latin typeface="+mn-lt"/>
            </a:endParaRPr>
          </a:p>
        </p:txBody>
      </p:sp>
      <p:sp>
        <p:nvSpPr>
          <p:cNvPr id="26" name="Rectangle 25">
            <a:extLst>
              <a:ext uri="{FF2B5EF4-FFF2-40B4-BE49-F238E27FC236}">
                <a16:creationId xmlns:a16="http://schemas.microsoft.com/office/drawing/2014/main" id="{7AF332F2-4F28-4335-954A-DAF210AD4603}"/>
              </a:ext>
            </a:extLst>
          </p:cNvPr>
          <p:cNvSpPr/>
          <p:nvPr/>
        </p:nvSpPr>
        <p:spPr>
          <a:xfrm>
            <a:off x="311713" y="4157081"/>
            <a:ext cx="288032"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62DC94-8F58-458E-B723-ED30E7B10DC3}"/>
              </a:ext>
            </a:extLst>
          </p:cNvPr>
          <p:cNvSpPr/>
          <p:nvPr/>
        </p:nvSpPr>
        <p:spPr>
          <a:xfrm rot="5400000">
            <a:off x="392751" y="3710417"/>
            <a:ext cx="368299" cy="52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FA05622-096C-4257-BCFF-B4BE9D1E97A4}"/>
              </a:ext>
            </a:extLst>
          </p:cNvPr>
          <p:cNvGrpSpPr/>
          <p:nvPr/>
        </p:nvGrpSpPr>
        <p:grpSpPr>
          <a:xfrm>
            <a:off x="191344" y="881694"/>
            <a:ext cx="4357841" cy="5063362"/>
            <a:chOff x="297999" y="881694"/>
            <a:chExt cx="4357841" cy="5063362"/>
          </a:xfrm>
        </p:grpSpPr>
        <p:pic>
          <p:nvPicPr>
            <p:cNvPr id="22" name="Picture 3">
              <a:extLst>
                <a:ext uri="{FF2B5EF4-FFF2-40B4-BE49-F238E27FC236}">
                  <a16:creationId xmlns:a16="http://schemas.microsoft.com/office/drawing/2014/main" id="{F9320E8F-FB1C-4543-9CD9-4C367E75DA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693" r="5315"/>
            <a:stretch/>
          </p:blipFill>
          <p:spPr bwMode="auto">
            <a:xfrm>
              <a:off x="297999" y="881694"/>
              <a:ext cx="4357841" cy="5063362"/>
            </a:xfrm>
            <a:prstGeom prst="rect">
              <a:avLst/>
            </a:prstGeom>
            <a:solidFill>
              <a:schemeClr val="tx1"/>
            </a:solidFill>
            <a:ln>
              <a:noFill/>
            </a:ln>
            <a:effectLst/>
          </p:spPr>
        </p:pic>
        <p:sp>
          <p:nvSpPr>
            <p:cNvPr id="17" name="Rectangle 16">
              <a:extLst>
                <a:ext uri="{FF2B5EF4-FFF2-40B4-BE49-F238E27FC236}">
                  <a16:creationId xmlns:a16="http://schemas.microsoft.com/office/drawing/2014/main" id="{3040160F-F6AB-4C51-81A8-5CFC4D4FEAF1}"/>
                </a:ext>
              </a:extLst>
            </p:cNvPr>
            <p:cNvSpPr/>
            <p:nvPr/>
          </p:nvSpPr>
          <p:spPr>
            <a:xfrm>
              <a:off x="302477" y="1354605"/>
              <a:ext cx="288032"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16976B1-9D4D-4FFA-9F0B-4C1A519B5E16}"/>
                </a:ext>
              </a:extLst>
            </p:cNvPr>
            <p:cNvSpPr/>
            <p:nvPr/>
          </p:nvSpPr>
          <p:spPr>
            <a:xfrm>
              <a:off x="311713" y="4157082"/>
              <a:ext cx="288032"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E66E0DC-8AF9-4051-8B6E-E919BB398A48}"/>
                </a:ext>
              </a:extLst>
            </p:cNvPr>
            <p:cNvSpPr/>
            <p:nvPr/>
          </p:nvSpPr>
          <p:spPr>
            <a:xfrm rot="5400000">
              <a:off x="392751" y="3710418"/>
              <a:ext cx="368299" cy="52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452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0" y="43942"/>
            <a:ext cx="184698"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grpSp>
        <p:nvGrpSpPr>
          <p:cNvPr id="14" name="Group 5">
            <a:extLst>
              <a:ext uri="{FF2B5EF4-FFF2-40B4-BE49-F238E27FC236}">
                <a16:creationId xmlns:a16="http://schemas.microsoft.com/office/drawing/2014/main" id="{91F1DD74-3683-4A64-9F88-CEDD59F28EB8}"/>
              </a:ext>
            </a:extLst>
          </p:cNvPr>
          <p:cNvGrpSpPr>
            <a:grpSpLocks/>
          </p:cNvGrpSpPr>
          <p:nvPr/>
        </p:nvGrpSpPr>
        <p:grpSpPr bwMode="auto">
          <a:xfrm>
            <a:off x="149225" y="6507018"/>
            <a:ext cx="11991975" cy="369888"/>
            <a:chOff x="149706" y="6451658"/>
            <a:chExt cx="11991303" cy="369332"/>
          </a:xfrm>
        </p:grpSpPr>
        <p:sp>
          <p:nvSpPr>
            <p:cNvPr id="15" name="TextBox 14">
              <a:extLst>
                <a:ext uri="{FF2B5EF4-FFF2-40B4-BE49-F238E27FC236}">
                  <a16:creationId xmlns:a16="http://schemas.microsoft.com/office/drawing/2014/main" id="{F6D6C2D3-D7FC-4DF3-97A8-6C226BB3E54E}"/>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6" name="Straight Connector 15">
              <a:extLst>
                <a:ext uri="{FF2B5EF4-FFF2-40B4-BE49-F238E27FC236}">
                  <a16:creationId xmlns:a16="http://schemas.microsoft.com/office/drawing/2014/main" id="{DD92C8BD-2C01-4087-81EA-A6DA78A69C2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0E672AA0-ACAA-4FB3-93C5-AB9D116F6AAC}"/>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technological challenges of C3 channel</a:t>
            </a:r>
          </a:p>
        </p:txBody>
      </p:sp>
      <p:sp>
        <p:nvSpPr>
          <p:cNvPr id="2" name="TextBox 1">
            <a:extLst>
              <a:ext uri="{FF2B5EF4-FFF2-40B4-BE49-F238E27FC236}">
                <a16:creationId xmlns:a16="http://schemas.microsoft.com/office/drawing/2014/main" id="{BF49DCCB-DCEE-4CC1-A4C5-9CFF812F5D92}"/>
              </a:ext>
            </a:extLst>
          </p:cNvPr>
          <p:cNvSpPr txBox="1"/>
          <p:nvPr/>
        </p:nvSpPr>
        <p:spPr>
          <a:xfrm>
            <a:off x="338685" y="1387369"/>
            <a:ext cx="11837082" cy="3693319"/>
          </a:xfrm>
          <a:prstGeom prst="rect">
            <a:avLst/>
          </a:prstGeom>
          <a:noFill/>
        </p:spPr>
        <p:txBody>
          <a:bodyPr wrap="square" rtlCol="0">
            <a:spAutoFit/>
          </a:bodyPr>
          <a:lstStyle/>
          <a:p>
            <a:endParaRPr lang="en-US" dirty="0">
              <a:latin typeface="+mn-lt"/>
            </a:endParaRPr>
          </a:p>
          <a:p>
            <a:pPr marL="285750" indent="-285750">
              <a:buFont typeface="Wingdings" panose="05000000000000000000" pitchFamily="2" charset="2"/>
              <a:buChar char="q"/>
            </a:pPr>
            <a:r>
              <a:rPr lang="en-US" b="0" i="0" dirty="0">
                <a:effectLst/>
                <a:latin typeface="+mn-lt"/>
              </a:rPr>
              <a:t>production and diagnostics of the closely parallel ion beams to be directed to VTELs and 2D materials</a:t>
            </a:r>
          </a:p>
          <a:p>
            <a:pPr marL="285750" indent="-285750">
              <a:buFont typeface="Wingdings" panose="05000000000000000000" pitchFamily="2" charset="2"/>
              <a:buChar char="q"/>
            </a:pPr>
            <a:endParaRPr lang="en-US" b="0" i="0" dirty="0">
              <a:effectLst/>
              <a:latin typeface="+mn-lt"/>
            </a:endParaRPr>
          </a:p>
          <a:p>
            <a:pPr marL="285750" indent="-285750">
              <a:buFont typeface="Wingdings" panose="05000000000000000000" pitchFamily="2" charset="2"/>
              <a:buChar char="Ø"/>
            </a:pPr>
            <a:r>
              <a:rPr lang="en-US" b="0" i="0" dirty="0">
                <a:effectLst/>
                <a:latin typeface="+mn-lt"/>
              </a:rPr>
              <a:t>Ion beam of a low current</a:t>
            </a:r>
            <a:r>
              <a:rPr lang="en-US" dirty="0">
                <a:latin typeface="+mn-lt"/>
              </a:rPr>
              <a:t>, &lt; 1000 ions/s</a:t>
            </a:r>
          </a:p>
          <a:p>
            <a:pPr marL="285750" indent="-285750">
              <a:buFont typeface="Wingdings" panose="05000000000000000000" pitchFamily="2" charset="2"/>
              <a:buChar char="Ø"/>
            </a:pPr>
            <a:r>
              <a:rPr lang="en-US" dirty="0">
                <a:latin typeface="+mn-lt"/>
              </a:rPr>
              <a:t>Divergence ~0.3-0.5 </a:t>
            </a:r>
            <a:r>
              <a:rPr lang="en-US" dirty="0" err="1">
                <a:latin typeface="+mn-lt"/>
              </a:rPr>
              <a:t>mrad</a:t>
            </a:r>
            <a:endParaRPr lang="en-US" dirty="0">
              <a:latin typeface="+mn-lt"/>
            </a:endParaRPr>
          </a:p>
          <a:p>
            <a:pPr marL="285750" indent="-285750">
              <a:buFont typeface="Wingdings" panose="05000000000000000000" pitchFamily="2" charset="2"/>
              <a:buChar char="Ø"/>
            </a:pPr>
            <a:r>
              <a:rPr lang="en-US" b="0" i="0" dirty="0">
                <a:effectLst/>
                <a:latin typeface="+mn-lt"/>
              </a:rPr>
              <a:t>Pepper-pot</a:t>
            </a:r>
            <a:r>
              <a:rPr lang="en-US" dirty="0">
                <a:latin typeface="+mn-lt"/>
              </a:rPr>
              <a:t>, small apertures, alignment</a:t>
            </a:r>
          </a:p>
          <a:p>
            <a:pPr marL="285750" indent="-285750">
              <a:buFont typeface="Wingdings" panose="05000000000000000000" pitchFamily="2" charset="2"/>
              <a:buChar char="Ø"/>
            </a:pPr>
            <a:r>
              <a:rPr lang="en-US" b="0" i="0" dirty="0">
                <a:effectLst/>
                <a:latin typeface="+mn-lt"/>
              </a:rPr>
              <a:t>Selection </a:t>
            </a:r>
            <a:r>
              <a:rPr lang="en-US" dirty="0">
                <a:latin typeface="+mn-lt"/>
              </a:rPr>
              <a:t>and </a:t>
            </a:r>
            <a:r>
              <a:rPr lang="en-US" b="0" i="0" dirty="0">
                <a:effectLst/>
                <a:latin typeface="+mn-lt"/>
              </a:rPr>
              <a:t>design of diagnostic elements</a:t>
            </a:r>
          </a:p>
          <a:p>
            <a:endParaRPr lang="en-US" dirty="0">
              <a:latin typeface="+mn-lt"/>
            </a:endParaRPr>
          </a:p>
          <a:p>
            <a:pPr marL="285750" indent="-285750">
              <a:buFont typeface="Wingdings" panose="05000000000000000000" pitchFamily="2" charset="2"/>
              <a:buChar char="q"/>
            </a:pPr>
            <a:r>
              <a:rPr lang="en-US" b="0" i="0" dirty="0">
                <a:effectLst/>
                <a:latin typeface="+mn-lt"/>
              </a:rPr>
              <a:t>registration of the transmitted ion beams with 2D detectors</a:t>
            </a:r>
          </a:p>
          <a:p>
            <a:pPr marL="285750" indent="-285750">
              <a:buFont typeface="Wingdings" panose="05000000000000000000" pitchFamily="2" charset="2"/>
              <a:buChar char="q"/>
            </a:pPr>
            <a:endParaRPr lang="en-US" dirty="0">
              <a:latin typeface="+mn-lt"/>
            </a:endParaRPr>
          </a:p>
          <a:p>
            <a:pPr marL="285750" indent="-285750">
              <a:buFont typeface="Wingdings" panose="05000000000000000000" pitchFamily="2" charset="2"/>
              <a:buChar char="Ø"/>
            </a:pPr>
            <a:r>
              <a:rPr lang="en-US" b="0" i="0" dirty="0">
                <a:effectLst/>
                <a:latin typeface="+mn-lt"/>
              </a:rPr>
              <a:t>Calibration (s</a:t>
            </a:r>
            <a:r>
              <a:rPr lang="en-US" dirty="0">
                <a:latin typeface="+mn-lt"/>
              </a:rPr>
              <a:t>ensitivity, l</a:t>
            </a:r>
            <a:r>
              <a:rPr lang="en-US" b="0" i="0" dirty="0">
                <a:effectLst/>
                <a:latin typeface="+mn-lt"/>
              </a:rPr>
              <a:t>inearity, etc.)</a:t>
            </a:r>
          </a:p>
          <a:p>
            <a:pPr marL="285750" indent="-285750">
              <a:buFont typeface="Wingdings" panose="05000000000000000000" pitchFamily="2" charset="2"/>
              <a:buChar char="Ø"/>
            </a:pPr>
            <a:r>
              <a:rPr lang="en-US" dirty="0">
                <a:latin typeface="+mn-lt"/>
              </a:rPr>
              <a:t>Differentiation between single and multilayers</a:t>
            </a:r>
          </a:p>
          <a:p>
            <a:pPr marL="285750" indent="-285750">
              <a:buFont typeface="Wingdings" panose="05000000000000000000" pitchFamily="2" charset="2"/>
              <a:buChar char="Ø"/>
            </a:pPr>
            <a:r>
              <a:rPr lang="en-US" b="0" i="0" dirty="0">
                <a:effectLst/>
                <a:latin typeface="+mn-lt"/>
              </a:rPr>
              <a:t>Time-frame </a:t>
            </a:r>
            <a:r>
              <a:rPr lang="en-US" dirty="0">
                <a:latin typeface="+mn-lt"/>
              </a:rPr>
              <a:t>to record spectra vs. radiation damage vs. impurity build-up</a:t>
            </a:r>
            <a:endParaRPr lang="en-US" b="0" i="0" dirty="0">
              <a:effectLst/>
              <a:latin typeface="+mn-lt"/>
            </a:endParaRPr>
          </a:p>
        </p:txBody>
      </p:sp>
    </p:spTree>
    <p:extLst>
      <p:ext uri="{BB962C8B-B14F-4D97-AF65-F5344CB8AC3E}">
        <p14:creationId xmlns:p14="http://schemas.microsoft.com/office/powerpoint/2010/main" val="4028246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2CF763-48B9-4161-9648-47BB43ED8211}"/>
              </a:ext>
            </a:extLst>
          </p:cNvPr>
          <p:cNvSpPr txBox="1"/>
          <p:nvPr/>
        </p:nvSpPr>
        <p:spPr>
          <a:xfrm flipH="1">
            <a:off x="290408" y="288205"/>
            <a:ext cx="10594469" cy="646331"/>
          </a:xfrm>
          <a:prstGeom prst="rect">
            <a:avLst/>
          </a:prstGeom>
          <a:noFill/>
        </p:spPr>
        <p:txBody>
          <a:bodyPr wrap="square" rtlCol="0">
            <a:spAutoFit/>
          </a:bodyPr>
          <a:lstStyle/>
          <a:p>
            <a:r>
              <a:rPr lang="sr-Latn-RS" sz="3600" b="1" dirty="0">
                <a:latin typeface="+mj-lt"/>
                <a:ea typeface="Cambria" panose="02040503050406030204" pitchFamily="18" charset="0"/>
              </a:rPr>
              <a:t>Scientific programs of VINS (until 2030)</a:t>
            </a:r>
            <a:endParaRPr lang="en-US" sz="3600" b="1" dirty="0">
              <a:latin typeface="+mj-lt"/>
              <a:ea typeface="Cambria" panose="02040503050406030204" pitchFamily="18" charset="0"/>
            </a:endParaRPr>
          </a:p>
        </p:txBody>
      </p:sp>
      <p:sp>
        <p:nvSpPr>
          <p:cNvPr id="3" name="TextBox 2">
            <a:extLst>
              <a:ext uri="{FF2B5EF4-FFF2-40B4-BE49-F238E27FC236}">
                <a16:creationId xmlns:a16="http://schemas.microsoft.com/office/drawing/2014/main" id="{8988D91B-A07D-4823-BA65-0CA58BCD9438}"/>
              </a:ext>
            </a:extLst>
          </p:cNvPr>
          <p:cNvSpPr txBox="1"/>
          <p:nvPr/>
        </p:nvSpPr>
        <p:spPr>
          <a:xfrm>
            <a:off x="290408" y="1213338"/>
            <a:ext cx="11693507" cy="923330"/>
          </a:xfrm>
          <a:prstGeom prst="rect">
            <a:avLst/>
          </a:prstGeom>
          <a:noFill/>
        </p:spPr>
        <p:txBody>
          <a:bodyPr wrap="square" rtlCol="0">
            <a:spAutoFit/>
          </a:bodyPr>
          <a:lstStyle/>
          <a:p>
            <a:pPr marL="285750" indent="-285750">
              <a:buFont typeface="Wingdings" panose="05000000000000000000" pitchFamily="2" charset="2"/>
              <a:buChar char="Ø"/>
            </a:pPr>
            <a:r>
              <a:rPr lang="sr-Latn-RS" dirty="0">
                <a:latin typeface="+mj-lt"/>
              </a:rPr>
              <a:t>New materials and nanosciences</a:t>
            </a:r>
            <a:endParaRPr lang="en-US" dirty="0">
              <a:latin typeface="+mj-lt"/>
            </a:endParaRPr>
          </a:p>
          <a:p>
            <a:endParaRPr lang="sr-Latn-RS" dirty="0">
              <a:latin typeface="+mj-lt"/>
            </a:endParaRPr>
          </a:p>
          <a:p>
            <a:pPr marL="285750" indent="-285750">
              <a:buFont typeface="Wingdings" panose="05000000000000000000" pitchFamily="2" charset="2"/>
              <a:buChar char="Ø"/>
            </a:pPr>
            <a:r>
              <a:rPr lang="sr-Latn-RS" dirty="0">
                <a:latin typeface="+mj-lt"/>
              </a:rPr>
              <a:t>Environment and health</a:t>
            </a:r>
          </a:p>
        </p:txBody>
      </p:sp>
      <p:pic>
        <p:nvPicPr>
          <p:cNvPr id="7" name="Picture 6">
            <a:extLst>
              <a:ext uri="{FF2B5EF4-FFF2-40B4-BE49-F238E27FC236}">
                <a16:creationId xmlns:a16="http://schemas.microsoft.com/office/drawing/2014/main" id="{10454B1C-1210-462B-850C-31C6161CCF61}"/>
              </a:ext>
            </a:extLst>
          </p:cNvPr>
          <p:cNvPicPr>
            <a:picLocks noChangeAspect="1"/>
          </p:cNvPicPr>
          <p:nvPr/>
        </p:nvPicPr>
        <p:blipFill>
          <a:blip r:embed="rId2"/>
          <a:stretch>
            <a:fillRect/>
          </a:stretch>
        </p:blipFill>
        <p:spPr>
          <a:xfrm>
            <a:off x="1826968" y="3174006"/>
            <a:ext cx="8280920" cy="2687123"/>
          </a:xfrm>
          <a:prstGeom prst="rect">
            <a:avLst/>
          </a:prstGeom>
        </p:spPr>
      </p:pic>
      <p:sp>
        <p:nvSpPr>
          <p:cNvPr id="6" name="TextBox 5">
            <a:extLst>
              <a:ext uri="{FF2B5EF4-FFF2-40B4-BE49-F238E27FC236}">
                <a16:creationId xmlns:a16="http://schemas.microsoft.com/office/drawing/2014/main" id="{7FA8F008-8B64-4EC3-B264-D628CCC0660F}"/>
              </a:ext>
            </a:extLst>
          </p:cNvPr>
          <p:cNvSpPr txBox="1"/>
          <p:nvPr/>
        </p:nvSpPr>
        <p:spPr>
          <a:xfrm>
            <a:off x="5967428" y="1211017"/>
            <a:ext cx="6105236" cy="923330"/>
          </a:xfrm>
          <a:prstGeom prst="rect">
            <a:avLst/>
          </a:prstGeom>
          <a:noFill/>
        </p:spPr>
        <p:txBody>
          <a:bodyPr wrap="square">
            <a:spAutoFit/>
          </a:bodyPr>
          <a:lstStyle/>
          <a:p>
            <a:pPr marL="285750" indent="-285750">
              <a:buFont typeface="Wingdings" panose="05000000000000000000" pitchFamily="2" charset="2"/>
              <a:buChar char="Ø"/>
            </a:pPr>
            <a:r>
              <a:rPr lang="sr-Latn-RS" dirty="0">
                <a:latin typeface="+mj-lt"/>
              </a:rPr>
              <a:t>Energy and energy efficiency</a:t>
            </a:r>
          </a:p>
          <a:p>
            <a:pPr marL="285750" indent="-285750">
              <a:buFont typeface="Wingdings" panose="05000000000000000000" pitchFamily="2" charset="2"/>
              <a:buChar char="Ø"/>
            </a:pPr>
            <a:endParaRPr lang="en-US" dirty="0">
              <a:latin typeface="+mj-lt"/>
            </a:endParaRPr>
          </a:p>
          <a:p>
            <a:pPr marL="285750" indent="-285750">
              <a:buFont typeface="Wingdings" panose="05000000000000000000" pitchFamily="2" charset="2"/>
              <a:buChar char="Ø"/>
            </a:pPr>
            <a:r>
              <a:rPr lang="sr-Latn-RS" dirty="0">
                <a:latin typeface="+mj-lt"/>
              </a:rPr>
              <a:t>Nuclear, particle physics and theory of gravity</a:t>
            </a:r>
          </a:p>
        </p:txBody>
      </p:sp>
      <p:sp>
        <p:nvSpPr>
          <p:cNvPr id="8" name="TextBox 7">
            <a:extLst>
              <a:ext uri="{FF2B5EF4-FFF2-40B4-BE49-F238E27FC236}">
                <a16:creationId xmlns:a16="http://schemas.microsoft.com/office/drawing/2014/main" id="{5BFBAFA8-3F23-4EDB-B2E5-BB572060F8AC}"/>
              </a:ext>
            </a:extLst>
          </p:cNvPr>
          <p:cNvSpPr txBox="1"/>
          <p:nvPr/>
        </p:nvSpPr>
        <p:spPr>
          <a:xfrm>
            <a:off x="2188809" y="2386013"/>
            <a:ext cx="6787511" cy="369332"/>
          </a:xfrm>
          <a:prstGeom prst="rect">
            <a:avLst/>
          </a:prstGeom>
          <a:solidFill>
            <a:schemeClr val="accent4">
              <a:lumMod val="60000"/>
              <a:lumOff val="40000"/>
            </a:schemeClr>
          </a:solidFill>
        </p:spPr>
        <p:txBody>
          <a:bodyPr wrap="square">
            <a:spAutoFit/>
          </a:bodyPr>
          <a:lstStyle/>
          <a:p>
            <a:pPr marL="285750" indent="-285750">
              <a:buFont typeface="Wingdings" panose="05000000000000000000" pitchFamily="2" charset="2"/>
              <a:buChar char="Ø"/>
            </a:pPr>
            <a:r>
              <a:rPr lang="sr-Latn-RS" dirty="0">
                <a:ln w="0"/>
                <a:solidFill>
                  <a:schemeClr val="accent1"/>
                </a:solidFill>
                <a:effectLst>
                  <a:outerShdw blurRad="38100" dist="25400" dir="5400000" algn="ctr" rotWithShape="0">
                    <a:srgbClr val="6E747A">
                      <a:alpha val="43000"/>
                    </a:srgbClr>
                  </a:outerShdw>
                </a:effectLst>
                <a:latin typeface="+mj-lt"/>
              </a:rPr>
              <a:t>Science with accelerators and accelerator technologies</a:t>
            </a:r>
            <a:endParaRPr lang="en-US" dirty="0">
              <a:ln w="0"/>
              <a:solidFill>
                <a:schemeClr val="accent1"/>
              </a:solidFill>
              <a:effectLst>
                <a:outerShdw blurRad="38100" dist="25400" dir="5400000" algn="ctr" rotWithShape="0">
                  <a:srgbClr val="6E747A">
                    <a:alpha val="43000"/>
                  </a:srgbClr>
                </a:outerShdw>
              </a:effectLst>
              <a:latin typeface="+mj-lt"/>
            </a:endParaRPr>
          </a:p>
        </p:txBody>
      </p:sp>
      <p:grpSp>
        <p:nvGrpSpPr>
          <p:cNvPr id="9" name="Group 5">
            <a:extLst>
              <a:ext uri="{FF2B5EF4-FFF2-40B4-BE49-F238E27FC236}">
                <a16:creationId xmlns:a16="http://schemas.microsoft.com/office/drawing/2014/main" id="{11D0E2E9-85C8-4ED2-BAD2-F3CEEF6CE296}"/>
              </a:ext>
            </a:extLst>
          </p:cNvPr>
          <p:cNvGrpSpPr>
            <a:grpSpLocks/>
          </p:cNvGrpSpPr>
          <p:nvPr/>
        </p:nvGrpSpPr>
        <p:grpSpPr bwMode="auto">
          <a:xfrm>
            <a:off x="149225" y="6451600"/>
            <a:ext cx="11991975" cy="369888"/>
            <a:chOff x="149706" y="6451658"/>
            <a:chExt cx="11991303" cy="369332"/>
          </a:xfrm>
        </p:grpSpPr>
        <p:sp>
          <p:nvSpPr>
            <p:cNvPr id="10" name="TextBox 9">
              <a:extLst>
                <a:ext uri="{FF2B5EF4-FFF2-40B4-BE49-F238E27FC236}">
                  <a16:creationId xmlns:a16="http://schemas.microsoft.com/office/drawing/2014/main" id="{491E51A8-7F8B-463B-977B-778B1C8987E3}"/>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1" name="Straight Connector 10">
              <a:extLst>
                <a:ext uri="{FF2B5EF4-FFF2-40B4-BE49-F238E27FC236}">
                  <a16:creationId xmlns:a16="http://schemas.microsoft.com/office/drawing/2014/main" id="{E7BFD2DD-5A95-4593-9A93-C01DA6F216A9}"/>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EAE75AC7-D7F6-4F45-9078-024A77594C8B}"/>
              </a:ext>
            </a:extLst>
          </p:cNvPr>
          <p:cNvSpPr txBox="1"/>
          <p:nvPr/>
        </p:nvSpPr>
        <p:spPr>
          <a:xfrm flipH="1">
            <a:off x="4367808" y="5867980"/>
            <a:ext cx="4037871" cy="369332"/>
          </a:xfrm>
          <a:prstGeom prst="rect">
            <a:avLst/>
          </a:prstGeom>
          <a:noFill/>
        </p:spPr>
        <p:txBody>
          <a:bodyPr wrap="square" rtlCol="0">
            <a:spAutoFit/>
          </a:bodyPr>
          <a:lstStyle/>
          <a:p>
            <a:r>
              <a:rPr lang="en-US" b="1" dirty="0"/>
              <a:t>Laboratory of physics at VINS</a:t>
            </a:r>
          </a:p>
        </p:txBody>
      </p:sp>
    </p:spTree>
    <p:extLst>
      <p:ext uri="{BB962C8B-B14F-4D97-AF65-F5344CB8AC3E}">
        <p14:creationId xmlns:p14="http://schemas.microsoft.com/office/powerpoint/2010/main" val="1691841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0" y="43942"/>
            <a:ext cx="184698"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grpSp>
        <p:nvGrpSpPr>
          <p:cNvPr id="14" name="Group 5">
            <a:extLst>
              <a:ext uri="{FF2B5EF4-FFF2-40B4-BE49-F238E27FC236}">
                <a16:creationId xmlns:a16="http://schemas.microsoft.com/office/drawing/2014/main" id="{91F1DD74-3683-4A64-9F88-CEDD59F28EB8}"/>
              </a:ext>
            </a:extLst>
          </p:cNvPr>
          <p:cNvGrpSpPr>
            <a:grpSpLocks/>
          </p:cNvGrpSpPr>
          <p:nvPr/>
        </p:nvGrpSpPr>
        <p:grpSpPr bwMode="auto">
          <a:xfrm>
            <a:off x="149225" y="6507018"/>
            <a:ext cx="11991975" cy="369888"/>
            <a:chOff x="149706" y="6451658"/>
            <a:chExt cx="11991303" cy="369332"/>
          </a:xfrm>
        </p:grpSpPr>
        <p:sp>
          <p:nvSpPr>
            <p:cNvPr id="15" name="TextBox 14">
              <a:extLst>
                <a:ext uri="{FF2B5EF4-FFF2-40B4-BE49-F238E27FC236}">
                  <a16:creationId xmlns:a16="http://schemas.microsoft.com/office/drawing/2014/main" id="{F6D6C2D3-D7FC-4DF3-97A8-6C226BB3E54E}"/>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6" name="Straight Connector 15">
              <a:extLst>
                <a:ext uri="{FF2B5EF4-FFF2-40B4-BE49-F238E27FC236}">
                  <a16:creationId xmlns:a16="http://schemas.microsoft.com/office/drawing/2014/main" id="{DD92C8BD-2C01-4087-81EA-A6DA78A69C2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0E672AA0-ACAA-4FB3-93C5-AB9D116F6AAC}"/>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technological challenges of C3 channel</a:t>
            </a:r>
          </a:p>
        </p:txBody>
      </p:sp>
      <p:sp>
        <p:nvSpPr>
          <p:cNvPr id="2" name="TextBox 1">
            <a:extLst>
              <a:ext uri="{FF2B5EF4-FFF2-40B4-BE49-F238E27FC236}">
                <a16:creationId xmlns:a16="http://schemas.microsoft.com/office/drawing/2014/main" id="{BF49DCCB-DCEE-4CC1-A4C5-9CFF812F5D92}"/>
              </a:ext>
            </a:extLst>
          </p:cNvPr>
          <p:cNvSpPr txBox="1"/>
          <p:nvPr/>
        </p:nvSpPr>
        <p:spPr>
          <a:xfrm>
            <a:off x="551384" y="1628800"/>
            <a:ext cx="11828024" cy="3693319"/>
          </a:xfrm>
          <a:prstGeom prst="rect">
            <a:avLst/>
          </a:prstGeom>
          <a:noFill/>
        </p:spPr>
        <p:txBody>
          <a:bodyPr wrap="square" rtlCol="0">
            <a:spAutoFit/>
          </a:bodyPr>
          <a:lstStyle/>
          <a:p>
            <a:pPr marL="285750" indent="-285750">
              <a:buFont typeface="Wingdings" panose="05000000000000000000" pitchFamily="2" charset="2"/>
              <a:buChar char="q"/>
            </a:pPr>
            <a:r>
              <a:rPr lang="en-US" b="0" i="0" dirty="0">
                <a:effectLst/>
                <a:latin typeface="+mn-lt"/>
              </a:rPr>
              <a:t>preparation of 2D materials and maintaining their cleanliness during the measurements</a:t>
            </a:r>
          </a:p>
          <a:p>
            <a:pPr marL="285750" indent="-285750">
              <a:buFont typeface="Wingdings" panose="05000000000000000000" pitchFamily="2" charset="2"/>
              <a:buChar char="q"/>
            </a:pPr>
            <a:endParaRPr lang="en-US" dirty="0">
              <a:latin typeface="+mn-lt"/>
            </a:endParaRPr>
          </a:p>
          <a:p>
            <a:pPr marL="285750" indent="-285750">
              <a:buFont typeface="Wingdings" panose="05000000000000000000" pitchFamily="2" charset="2"/>
              <a:buChar char="Ø"/>
            </a:pPr>
            <a:r>
              <a:rPr lang="en-US" dirty="0">
                <a:latin typeface="+mn-lt"/>
              </a:rPr>
              <a:t>high quality (similar to HOPG)</a:t>
            </a:r>
          </a:p>
          <a:p>
            <a:pPr marL="285750" indent="-285750">
              <a:buFont typeface="Wingdings" panose="05000000000000000000" pitchFamily="2" charset="2"/>
              <a:buChar char="Ø"/>
            </a:pPr>
            <a:r>
              <a:rPr lang="en-US" b="0" i="0" dirty="0">
                <a:effectLst/>
                <a:latin typeface="+mn-lt"/>
              </a:rPr>
              <a:t>High lat</a:t>
            </a:r>
            <a:r>
              <a:rPr lang="en-US" dirty="0">
                <a:latin typeface="+mn-lt"/>
              </a:rPr>
              <a:t>eral sizes, &gt; 30 µm</a:t>
            </a:r>
          </a:p>
          <a:p>
            <a:pPr marL="285750" indent="-285750">
              <a:buFont typeface="Wingdings" panose="05000000000000000000" pitchFamily="2" charset="2"/>
              <a:buChar char="Ø"/>
            </a:pPr>
            <a:r>
              <a:rPr lang="en-US" b="0" i="0" dirty="0">
                <a:effectLst/>
                <a:latin typeface="+mn-lt"/>
              </a:rPr>
              <a:t>Preparation, size-selection and assembly procedures</a:t>
            </a:r>
          </a:p>
          <a:p>
            <a:pPr marL="285750" indent="-285750">
              <a:buFont typeface="Wingdings" panose="05000000000000000000" pitchFamily="2" charset="2"/>
              <a:buChar char="q"/>
            </a:pPr>
            <a:endParaRPr lang="en-US" dirty="0">
              <a:latin typeface="+mn-lt"/>
            </a:endParaRPr>
          </a:p>
          <a:p>
            <a:pPr marL="285750" indent="-285750">
              <a:buFont typeface="Wingdings" panose="05000000000000000000" pitchFamily="2" charset="2"/>
              <a:buChar char="q"/>
            </a:pPr>
            <a:r>
              <a:rPr lang="en-US" b="0" i="0" dirty="0">
                <a:effectLst/>
                <a:latin typeface="+mn-lt"/>
              </a:rPr>
              <a:t>providing the ultra-high vacuum conditions in measurements with 2D materials.</a:t>
            </a:r>
            <a:r>
              <a:rPr lang="en-US" dirty="0">
                <a:latin typeface="+mn-lt"/>
              </a:rPr>
              <a:t> </a:t>
            </a:r>
          </a:p>
          <a:p>
            <a:pPr marL="285750" indent="-285750">
              <a:buFont typeface="Wingdings" panose="05000000000000000000" pitchFamily="2" charset="2"/>
              <a:buChar char="q"/>
            </a:pPr>
            <a:endParaRPr lang="en-US" dirty="0">
              <a:latin typeface="+mn-lt"/>
            </a:endParaRPr>
          </a:p>
          <a:p>
            <a:pPr marL="285750" indent="-285750">
              <a:buFont typeface="Wingdings" panose="05000000000000000000" pitchFamily="2" charset="2"/>
              <a:buChar char="Ø"/>
            </a:pPr>
            <a:r>
              <a:rPr lang="en-US" i="1" dirty="0">
                <a:latin typeface="+mn-lt"/>
              </a:rPr>
              <a:t>In operando</a:t>
            </a:r>
            <a:r>
              <a:rPr lang="en-US" dirty="0">
                <a:latin typeface="+mn-lt"/>
              </a:rPr>
              <a:t>, 5×10</a:t>
            </a:r>
            <a:r>
              <a:rPr lang="en-US" baseline="30000" dirty="0">
                <a:latin typeface="+mn-lt"/>
              </a:rPr>
              <a:t>-10</a:t>
            </a:r>
            <a:r>
              <a:rPr lang="en-US" dirty="0">
                <a:latin typeface="+mn-lt"/>
              </a:rPr>
              <a:t> mbar or better</a:t>
            </a:r>
          </a:p>
          <a:p>
            <a:pPr marL="285750" indent="-285750">
              <a:buFont typeface="Wingdings" panose="05000000000000000000" pitchFamily="2" charset="2"/>
              <a:buChar char="Ø"/>
            </a:pPr>
            <a:r>
              <a:rPr lang="en-US" dirty="0">
                <a:latin typeface="+mn-lt"/>
              </a:rPr>
              <a:t>Calculation of vacuum in different compartments</a:t>
            </a:r>
          </a:p>
          <a:p>
            <a:pPr marL="285750" indent="-285750">
              <a:buFont typeface="Wingdings" panose="05000000000000000000" pitchFamily="2" charset="2"/>
              <a:buChar char="Ø"/>
            </a:pPr>
            <a:r>
              <a:rPr lang="en-US" dirty="0">
                <a:latin typeface="+mn-lt"/>
              </a:rPr>
              <a:t>Selection of vacuum elements and their distribution</a:t>
            </a:r>
          </a:p>
          <a:p>
            <a:pPr marL="285750" indent="-285750">
              <a:buFont typeface="Wingdings" panose="05000000000000000000" pitchFamily="2" charset="2"/>
              <a:buChar char="Ø"/>
            </a:pPr>
            <a:r>
              <a:rPr lang="en-US" dirty="0">
                <a:latin typeface="+mn-lt"/>
              </a:rPr>
              <a:t>Bake-out approaches and procedures</a:t>
            </a:r>
            <a:br>
              <a:rPr lang="en-US" dirty="0">
                <a:latin typeface="+mn-lt"/>
              </a:rPr>
            </a:br>
            <a:endParaRPr lang="en-US" dirty="0">
              <a:latin typeface="+mn-lt"/>
            </a:endParaRPr>
          </a:p>
        </p:txBody>
      </p:sp>
    </p:spTree>
    <p:extLst>
      <p:ext uri="{BB962C8B-B14F-4D97-AF65-F5344CB8AC3E}">
        <p14:creationId xmlns:p14="http://schemas.microsoft.com/office/powerpoint/2010/main" val="3673251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0" y="43942"/>
            <a:ext cx="184698" cy="36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grpSp>
        <p:nvGrpSpPr>
          <p:cNvPr id="14" name="Group 5">
            <a:extLst>
              <a:ext uri="{FF2B5EF4-FFF2-40B4-BE49-F238E27FC236}">
                <a16:creationId xmlns:a16="http://schemas.microsoft.com/office/drawing/2014/main" id="{91F1DD74-3683-4A64-9F88-CEDD59F28EB8}"/>
              </a:ext>
            </a:extLst>
          </p:cNvPr>
          <p:cNvGrpSpPr>
            <a:grpSpLocks/>
          </p:cNvGrpSpPr>
          <p:nvPr/>
        </p:nvGrpSpPr>
        <p:grpSpPr bwMode="auto">
          <a:xfrm>
            <a:off x="149225" y="6507018"/>
            <a:ext cx="11991975" cy="369888"/>
            <a:chOff x="149706" y="6451658"/>
            <a:chExt cx="11991303" cy="369332"/>
          </a:xfrm>
        </p:grpSpPr>
        <p:sp>
          <p:nvSpPr>
            <p:cNvPr id="15" name="TextBox 14">
              <a:extLst>
                <a:ext uri="{FF2B5EF4-FFF2-40B4-BE49-F238E27FC236}">
                  <a16:creationId xmlns:a16="http://schemas.microsoft.com/office/drawing/2014/main" id="{F6D6C2D3-D7FC-4DF3-97A8-6C226BB3E54E}"/>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16" name="Straight Connector 15">
              <a:extLst>
                <a:ext uri="{FF2B5EF4-FFF2-40B4-BE49-F238E27FC236}">
                  <a16:creationId xmlns:a16="http://schemas.microsoft.com/office/drawing/2014/main" id="{DD92C8BD-2C01-4087-81EA-A6DA78A69C2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0E672AA0-ACAA-4FB3-93C5-AB9D116F6AAC}"/>
              </a:ext>
            </a:extLst>
          </p:cNvPr>
          <p:cNvSpPr txBox="1">
            <a:spLocks/>
          </p:cNvSpPr>
          <p:nvPr/>
        </p:nvSpPr>
        <p:spPr>
          <a:xfrm>
            <a:off x="149225" y="227699"/>
            <a:ext cx="11660360"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Acknowledgement</a:t>
            </a:r>
          </a:p>
        </p:txBody>
      </p:sp>
      <p:sp>
        <p:nvSpPr>
          <p:cNvPr id="2" name="TextBox 1">
            <a:extLst>
              <a:ext uri="{FF2B5EF4-FFF2-40B4-BE49-F238E27FC236}">
                <a16:creationId xmlns:a16="http://schemas.microsoft.com/office/drawing/2014/main" id="{BF49DCCB-DCEE-4CC1-A4C5-9CFF812F5D92}"/>
              </a:ext>
            </a:extLst>
          </p:cNvPr>
          <p:cNvSpPr txBox="1"/>
          <p:nvPr/>
        </p:nvSpPr>
        <p:spPr>
          <a:xfrm>
            <a:off x="551383" y="1556792"/>
            <a:ext cx="11377265" cy="3262432"/>
          </a:xfrm>
          <a:prstGeom prst="rect">
            <a:avLst/>
          </a:prstGeom>
          <a:noFill/>
        </p:spPr>
        <p:txBody>
          <a:bodyPr wrap="square" rtlCol="0">
            <a:spAutoFit/>
          </a:bodyPr>
          <a:lstStyle/>
          <a:p>
            <a:pPr marL="285750" indent="-285750">
              <a:buFont typeface="Wingdings" panose="05000000000000000000" pitchFamily="2" charset="2"/>
              <a:buChar char="q"/>
            </a:pPr>
            <a:r>
              <a:rPr lang="en-US" sz="2000" b="0" i="0" dirty="0">
                <a:effectLst/>
                <a:latin typeface="+mn-lt"/>
              </a:rPr>
              <a:t>N. Nešković, I. Telečki, M. </a:t>
            </a:r>
            <a:r>
              <a:rPr lang="en-US" sz="2000" b="0" i="0" dirty="0" err="1">
                <a:effectLst/>
                <a:latin typeface="+mn-lt"/>
              </a:rPr>
              <a:t>Ćosić</a:t>
            </a:r>
            <a:r>
              <a:rPr lang="en-US" sz="2000" b="0" i="0" dirty="0">
                <a:effectLst/>
                <a:latin typeface="+mn-lt"/>
              </a:rPr>
              <a:t>, and R. </a:t>
            </a:r>
            <a:r>
              <a:rPr lang="en-US" sz="2000" b="0" i="0" dirty="0" err="1">
                <a:effectLst/>
                <a:latin typeface="+mn-lt"/>
              </a:rPr>
              <a:t>Balvanović</a:t>
            </a:r>
            <a:endParaRPr lang="en-US" sz="2000" b="0" i="0" dirty="0">
              <a:effectLst/>
              <a:latin typeface="+mn-lt"/>
            </a:endParaRPr>
          </a:p>
          <a:p>
            <a:pPr marL="285750" indent="-285750">
              <a:buFont typeface="Wingdings" panose="05000000000000000000" pitchFamily="2" charset="2"/>
              <a:buChar char="q"/>
            </a:pPr>
            <a:endParaRPr lang="en-US" sz="2000" dirty="0">
              <a:latin typeface="+mn-lt"/>
            </a:endParaRPr>
          </a:p>
          <a:p>
            <a:pPr marL="285750" indent="-285750">
              <a:buFont typeface="Wingdings" panose="05000000000000000000" pitchFamily="2" charset="2"/>
              <a:buChar char="q"/>
            </a:pPr>
            <a:r>
              <a:rPr lang="en-US" sz="2000" b="0" i="0" dirty="0">
                <a:effectLst/>
                <a:latin typeface="+mn-lt"/>
              </a:rPr>
              <a:t>FAMA team</a:t>
            </a:r>
          </a:p>
          <a:p>
            <a:r>
              <a:rPr lang="en-US" sz="2000" dirty="0">
                <a:latin typeface="+mn-lt"/>
              </a:rPr>
              <a:t>	M. Raj</a:t>
            </a:r>
            <a:r>
              <a:rPr lang="sr-Latn-RS" sz="2000" dirty="0">
                <a:latin typeface="+mn-lt"/>
              </a:rPr>
              <a:t>čević, B. Jovanović, I. Trajić, Lj. Vukosavljević, V. Jocić </a:t>
            </a:r>
            <a:endParaRPr lang="en-US" sz="2000" b="0" i="0" dirty="0">
              <a:effectLst/>
              <a:latin typeface="+mn-lt"/>
            </a:endParaRPr>
          </a:p>
          <a:p>
            <a:pPr marL="285750" indent="-285750">
              <a:buFont typeface="Wingdings" panose="05000000000000000000" pitchFamily="2" charset="2"/>
              <a:buChar char="q"/>
            </a:pPr>
            <a:endParaRPr lang="en-US" sz="2000" dirty="0">
              <a:latin typeface="+mn-lt"/>
            </a:endParaRPr>
          </a:p>
          <a:p>
            <a:pPr marL="285750" indent="-285750">
              <a:buFont typeface="Wingdings" panose="05000000000000000000" pitchFamily="2" charset="2"/>
              <a:buChar char="q"/>
            </a:pPr>
            <a:r>
              <a:rPr lang="en-US" sz="2000" b="0" i="0" dirty="0">
                <a:effectLst/>
                <a:latin typeface="+mn-lt"/>
              </a:rPr>
              <a:t>Serbia – JINR collaboration</a:t>
            </a:r>
          </a:p>
          <a:p>
            <a:endParaRPr lang="en-US" dirty="0">
              <a:latin typeface="+mn-lt"/>
            </a:endParaRPr>
          </a:p>
          <a:p>
            <a:endParaRPr lang="en-US" dirty="0">
              <a:latin typeface="+mn-lt"/>
            </a:endParaRPr>
          </a:p>
          <a:p>
            <a:endParaRPr lang="en-US" dirty="0">
              <a:latin typeface="+mn-lt"/>
            </a:endParaRPr>
          </a:p>
          <a:p>
            <a:pPr algn="ctr"/>
            <a:r>
              <a:rPr lang="en-US" sz="3200" dirty="0">
                <a:latin typeface="+mn-lt"/>
              </a:rPr>
              <a:t>Thank you for your attention! </a:t>
            </a:r>
            <a:endParaRPr lang="en-US" dirty="0">
              <a:latin typeface="+mn-lt"/>
            </a:endParaRPr>
          </a:p>
        </p:txBody>
      </p:sp>
    </p:spTree>
    <p:extLst>
      <p:ext uri="{BB962C8B-B14F-4D97-AF65-F5344CB8AC3E}">
        <p14:creationId xmlns:p14="http://schemas.microsoft.com/office/powerpoint/2010/main" val="3173179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736D-BD7F-42A3-8742-6DAC723A8E87}"/>
              </a:ext>
            </a:extLst>
          </p:cNvPr>
          <p:cNvSpPr>
            <a:spLocks noGrp="1"/>
          </p:cNvSpPr>
          <p:nvPr>
            <p:ph type="title"/>
          </p:nvPr>
        </p:nvSpPr>
        <p:spPr/>
        <p:txBody>
          <a:bodyPr>
            <a:normAutofit fontScale="90000"/>
          </a:bodyPr>
          <a:lstStyle/>
          <a:p>
            <a:r>
              <a:rPr lang="en-US" b="1" dirty="0"/>
              <a:t>FAMA</a:t>
            </a:r>
            <a:r>
              <a:rPr lang="en-US" dirty="0"/>
              <a:t> – Facility for modification and analysis of materials with ion beams</a:t>
            </a:r>
          </a:p>
        </p:txBody>
      </p:sp>
    </p:spTree>
    <p:extLst>
      <p:ext uri="{BB962C8B-B14F-4D97-AF65-F5344CB8AC3E}">
        <p14:creationId xmlns:p14="http://schemas.microsoft.com/office/powerpoint/2010/main" val="1433671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59FB7D72-F482-4ADD-BAA9-0ECE6A3F64D9}"/>
              </a:ext>
            </a:extLst>
          </p:cNvPr>
          <p:cNvGrpSpPr>
            <a:grpSpLocks/>
          </p:cNvGrpSpPr>
          <p:nvPr/>
        </p:nvGrpSpPr>
        <p:grpSpPr bwMode="auto">
          <a:xfrm>
            <a:off x="149225" y="6451600"/>
            <a:ext cx="11991975" cy="369888"/>
            <a:chOff x="149706" y="6451658"/>
            <a:chExt cx="11991303" cy="369332"/>
          </a:xfrm>
        </p:grpSpPr>
        <p:sp>
          <p:nvSpPr>
            <p:cNvPr id="3" name="TextBox 2">
              <a:extLst>
                <a:ext uri="{FF2B5EF4-FFF2-40B4-BE49-F238E27FC236}">
                  <a16:creationId xmlns:a16="http://schemas.microsoft.com/office/drawing/2014/main" id="{9E68E76E-0C95-4D2F-B285-B129DA5B915B}"/>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4" name="Straight Connector 3">
              <a:extLst>
                <a:ext uri="{FF2B5EF4-FFF2-40B4-BE49-F238E27FC236}">
                  <a16:creationId xmlns:a16="http://schemas.microsoft.com/office/drawing/2014/main" id="{2AC6B6CB-819F-4EF5-ADF3-0CDC88A40B89}"/>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08B4B3BA-CA4C-4628-B9F7-BE8F821C1D37}"/>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Early FAMA</a:t>
            </a:r>
          </a:p>
        </p:txBody>
      </p:sp>
      <p:sp>
        <p:nvSpPr>
          <p:cNvPr id="7" name="Rectangle 5">
            <a:extLst>
              <a:ext uri="{FF2B5EF4-FFF2-40B4-BE49-F238E27FC236}">
                <a16:creationId xmlns:a16="http://schemas.microsoft.com/office/drawing/2014/main" id="{28CAA199-8862-445A-90A1-907FF6E8671D}"/>
              </a:ext>
            </a:extLst>
          </p:cNvPr>
          <p:cNvSpPr>
            <a:spLocks noChangeArrowheads="1"/>
          </p:cNvSpPr>
          <p:nvPr/>
        </p:nvSpPr>
        <p:spPr bwMode="auto">
          <a:xfrm>
            <a:off x="268288" y="1037430"/>
            <a:ext cx="64757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sr-Cyrl-C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Commissioned in May 1998.</a:t>
            </a:r>
          </a:p>
        </p:txBody>
      </p:sp>
      <p:grpSp>
        <p:nvGrpSpPr>
          <p:cNvPr id="17" name="Group 16">
            <a:extLst>
              <a:ext uri="{FF2B5EF4-FFF2-40B4-BE49-F238E27FC236}">
                <a16:creationId xmlns:a16="http://schemas.microsoft.com/office/drawing/2014/main" id="{629937C0-82C1-4946-A3DF-84FDE40942D4}"/>
              </a:ext>
            </a:extLst>
          </p:cNvPr>
          <p:cNvGrpSpPr/>
          <p:nvPr/>
        </p:nvGrpSpPr>
        <p:grpSpPr>
          <a:xfrm>
            <a:off x="1911262" y="2818072"/>
            <a:ext cx="8369476" cy="3422545"/>
            <a:chOff x="6372122" y="188640"/>
            <a:chExt cx="5612153" cy="2294988"/>
          </a:xfrm>
        </p:grpSpPr>
        <p:sp>
          <p:nvSpPr>
            <p:cNvPr id="13" name="Rectangle 3">
              <a:extLst>
                <a:ext uri="{FF2B5EF4-FFF2-40B4-BE49-F238E27FC236}">
                  <a16:creationId xmlns:a16="http://schemas.microsoft.com/office/drawing/2014/main" id="{398343A4-F0C3-47AD-A72C-5E7155DD0D8E}"/>
                </a:ext>
              </a:extLst>
            </p:cNvPr>
            <p:cNvSpPr txBox="1">
              <a:spLocks noChangeArrowheads="1"/>
            </p:cNvSpPr>
            <p:nvPr/>
          </p:nvSpPr>
          <p:spPr>
            <a:xfrm>
              <a:off x="6373904" y="2301154"/>
              <a:ext cx="5573892" cy="182474"/>
            </a:xfrm>
            <a:prstGeom prst="rect">
              <a:avLst/>
            </a:prstGeom>
          </p:spPr>
          <p:txBody>
            <a:bodyPr/>
            <a:lst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eaLnBrk="1" hangingPunct="1">
                <a:lnSpc>
                  <a:spcPct val="90000"/>
                </a:lnSpc>
                <a:buFont typeface="Wingdings 3" panose="05040102010807070707" pitchFamily="18" charset="2"/>
                <a:buNone/>
              </a:pPr>
              <a:r>
                <a:rPr lang="en-US" altLang="en-US" sz="1800" b="1" dirty="0">
                  <a:solidFill>
                    <a:schemeClr val="tx1"/>
                  </a:solidFill>
                  <a:cs typeface="Times New Roman" panose="02020603050405020304" pitchFamily="18" charset="0"/>
                </a:rPr>
                <a:t>A three-dimensional scheme of the M1 machine and C2 channel</a:t>
              </a:r>
            </a:p>
          </p:txBody>
        </p:sp>
        <p:pic>
          <p:nvPicPr>
            <p:cNvPr id="14" name="Picture 6" descr="book_postojece_3d_ozn">
              <a:extLst>
                <a:ext uri="{FF2B5EF4-FFF2-40B4-BE49-F238E27FC236}">
                  <a16:creationId xmlns:a16="http://schemas.microsoft.com/office/drawing/2014/main" id="{7F84541C-8F63-4AD0-9051-091E5EF57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22" y="188640"/>
              <a:ext cx="5612153" cy="2045378"/>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BA46427-DAFC-496D-8779-F22CE832757D}"/>
                </a:ext>
              </a:extLst>
            </p:cNvPr>
            <p:cNvSpPr/>
            <p:nvPr/>
          </p:nvSpPr>
          <p:spPr>
            <a:xfrm>
              <a:off x="6528048" y="1071112"/>
              <a:ext cx="576064" cy="77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5">
            <a:extLst>
              <a:ext uri="{FF2B5EF4-FFF2-40B4-BE49-F238E27FC236}">
                <a16:creationId xmlns:a16="http://schemas.microsoft.com/office/drawing/2014/main" id="{6BD47D5E-D1FC-4B91-BDDE-AC2858D66BC6}"/>
              </a:ext>
            </a:extLst>
          </p:cNvPr>
          <p:cNvSpPr>
            <a:spLocks noChangeArrowheads="1"/>
          </p:cNvSpPr>
          <p:nvPr/>
        </p:nvSpPr>
        <p:spPr bwMode="auto">
          <a:xfrm>
            <a:off x="6047831" y="1037430"/>
            <a:ext cx="64757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sr-Cyrl-C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It then comprised:</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algn="just">
              <a:lnSpc>
                <a:spcPct val="80000"/>
              </a:lnSpc>
            </a:pPr>
            <a:r>
              <a:rPr kumimoji="1" lang="en-US" altLang="en-US" sz="2000" dirty="0">
                <a:latin typeface="+mn-lt"/>
                <a:cs typeface="Times New Roman" panose="02020603050405020304" pitchFamily="18" charset="0"/>
              </a:rPr>
              <a:t>	- heavy ion source, M1 machine;</a:t>
            </a:r>
          </a:p>
          <a:p>
            <a:pPr algn="just">
              <a:lnSpc>
                <a:spcPct val="80000"/>
              </a:lnSpc>
            </a:pPr>
            <a:r>
              <a:rPr kumimoji="1" lang="en-US" altLang="en-US" sz="2000" dirty="0">
                <a:latin typeface="+mn-lt"/>
                <a:cs typeface="Times New Roman" panose="02020603050405020304" pitchFamily="18" charset="0"/>
              </a:rPr>
              <a:t>	- channel for modification of materials, C2;</a:t>
            </a:r>
          </a:p>
          <a:p>
            <a:pPr algn="just">
              <a:lnSpc>
                <a:spcPct val="80000"/>
              </a:lnSpc>
            </a:pPr>
            <a:r>
              <a:rPr kumimoji="1" lang="en-US" altLang="en-US" sz="2000" dirty="0">
                <a:latin typeface="+mn-lt"/>
                <a:cs typeface="Times New Roman" panose="02020603050405020304" pitchFamily="18" charset="0"/>
              </a:rPr>
              <a:t>	- light ion source, M2 machine;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EDDD327B-1422-46C9-99D2-D1C1CC5B11E2}"/>
              </a:ext>
            </a:extLst>
          </p:cNvPr>
          <p:cNvSpPr>
            <a:spLocks noGrp="1" noChangeArrowheads="1"/>
          </p:cNvSpPr>
          <p:nvPr>
            <p:ph type="body" idx="1"/>
          </p:nvPr>
        </p:nvSpPr>
        <p:spPr>
          <a:xfrm>
            <a:off x="6887269" y="1156883"/>
            <a:ext cx="4393307" cy="4364053"/>
          </a:xfrm>
        </p:spPr>
        <p:txBody>
          <a:bodyPr/>
          <a:lstStyle/>
          <a:p>
            <a:pPr algn="just">
              <a:spcBef>
                <a:spcPct val="0"/>
              </a:spcBef>
              <a:buFont typeface="Wingdings" panose="05000000000000000000" pitchFamily="2" charset="2"/>
              <a:buChar char="q"/>
            </a:pPr>
            <a:r>
              <a:rPr lang="en-US" altLang="en-US" dirty="0">
                <a:solidFill>
                  <a:schemeClr val="tx1"/>
                </a:solidFill>
                <a:cs typeface="Times New Roman" panose="02020603050405020304" pitchFamily="18" charset="0"/>
              </a:rPr>
              <a:t>The M1 machine was commissioned in May 1998. </a:t>
            </a:r>
          </a:p>
          <a:p>
            <a:pPr algn="just">
              <a:spcBef>
                <a:spcPct val="0"/>
              </a:spcBef>
              <a:buFont typeface="Wingdings" panose="05000000000000000000" pitchFamily="2" charset="2"/>
              <a:buChar char="q"/>
            </a:pPr>
            <a:endParaRPr lang="en-US" altLang="en-US" dirty="0">
              <a:solidFill>
                <a:schemeClr val="tx1"/>
              </a:solidFill>
              <a:cs typeface="Times New Roman" panose="02020603050405020304" pitchFamily="18" charset="0"/>
            </a:endParaRPr>
          </a:p>
          <a:p>
            <a:pPr algn="just">
              <a:spcBef>
                <a:spcPct val="0"/>
              </a:spcBef>
              <a:buFont typeface="Wingdings" panose="05000000000000000000" pitchFamily="2" charset="2"/>
              <a:buChar char="q"/>
            </a:pPr>
            <a:r>
              <a:rPr lang="en-US" altLang="en-US" dirty="0">
                <a:solidFill>
                  <a:schemeClr val="tx1"/>
                </a:solidFill>
                <a:cs typeface="Times New Roman" panose="02020603050405020304" pitchFamily="18" charset="0"/>
              </a:rPr>
              <a:t>It was constructed by the Joint Institute for Nuclear Research, </a:t>
            </a:r>
            <a:r>
              <a:rPr lang="en-US" altLang="en-US" dirty="0" err="1">
                <a:solidFill>
                  <a:schemeClr val="tx1"/>
                </a:solidFill>
                <a:cs typeface="Times New Roman" panose="02020603050405020304" pitchFamily="18" charset="0"/>
              </a:rPr>
              <a:t>Dubna</a:t>
            </a:r>
            <a:r>
              <a:rPr lang="en-US" altLang="en-US" dirty="0">
                <a:solidFill>
                  <a:schemeClr val="tx1"/>
                </a:solidFill>
                <a:cs typeface="Times New Roman" panose="02020603050405020304" pitchFamily="18" charset="0"/>
              </a:rPr>
              <a:t>, Russia, in close collaboration with the Vin</a:t>
            </a:r>
            <a:r>
              <a:rPr lang="en-GB" altLang="en-US" dirty="0" err="1">
                <a:solidFill>
                  <a:schemeClr val="tx1"/>
                </a:solidFill>
                <a:cs typeface="Times New Roman" panose="02020603050405020304" pitchFamily="18" charset="0"/>
              </a:rPr>
              <a:t>ča</a:t>
            </a:r>
            <a:r>
              <a:rPr lang="en-GB" altLang="en-US" dirty="0">
                <a:solidFill>
                  <a:schemeClr val="tx1"/>
                </a:solidFill>
                <a:cs typeface="Times New Roman" panose="02020603050405020304" pitchFamily="18" charset="0"/>
              </a:rPr>
              <a:t> Institute</a:t>
            </a:r>
            <a:r>
              <a:rPr lang="en-US" altLang="en-US" dirty="0">
                <a:solidFill>
                  <a:schemeClr val="tx1"/>
                </a:solidFill>
                <a:cs typeface="Times New Roman" panose="02020603050405020304" pitchFamily="18" charset="0"/>
              </a:rPr>
              <a:t>. </a:t>
            </a:r>
          </a:p>
          <a:p>
            <a:pPr algn="just">
              <a:spcBef>
                <a:spcPct val="0"/>
              </a:spcBef>
              <a:buFont typeface="Wingdings" panose="05000000000000000000" pitchFamily="2" charset="2"/>
              <a:buChar char="q"/>
            </a:pPr>
            <a:endParaRPr lang="en-US" altLang="en-US" dirty="0">
              <a:solidFill>
                <a:schemeClr val="tx1"/>
              </a:solidFill>
              <a:cs typeface="Times New Roman" panose="02020603050405020304" pitchFamily="18" charset="0"/>
            </a:endParaRPr>
          </a:p>
          <a:p>
            <a:pPr algn="just">
              <a:spcBef>
                <a:spcPct val="0"/>
              </a:spcBef>
              <a:buFont typeface="Wingdings" panose="05000000000000000000" pitchFamily="2" charset="2"/>
              <a:buChar char="q"/>
            </a:pPr>
            <a:r>
              <a:rPr lang="en-US" altLang="en-US" dirty="0">
                <a:solidFill>
                  <a:schemeClr val="tx1"/>
                </a:solidFill>
                <a:cs typeface="Times New Roman" panose="02020603050405020304" pitchFamily="18" charset="0"/>
              </a:rPr>
              <a:t>It was an example </a:t>
            </a:r>
            <a:r>
              <a:rPr lang="en-GB" altLang="en-US" dirty="0">
                <a:solidFill>
                  <a:schemeClr val="tx1"/>
                </a:solidFill>
                <a:cs typeface="Times New Roman" panose="02020603050405020304" pitchFamily="18" charset="0"/>
              </a:rPr>
              <a:t>of successful combining of the Russian engineering and western technologies.</a:t>
            </a:r>
            <a:endParaRPr lang="en-US" altLang="en-US" dirty="0">
              <a:solidFill>
                <a:schemeClr val="tx1"/>
              </a:solidFill>
              <a:cs typeface="Times New Roman" panose="02020603050405020304" pitchFamily="18" charset="0"/>
            </a:endParaRPr>
          </a:p>
        </p:txBody>
      </p:sp>
      <p:sp>
        <p:nvSpPr>
          <p:cNvPr id="10243" name="Rectangle 5">
            <a:extLst>
              <a:ext uri="{FF2B5EF4-FFF2-40B4-BE49-F238E27FC236}">
                <a16:creationId xmlns:a16="http://schemas.microsoft.com/office/drawing/2014/main" id="{BAB28A6C-07E3-40EC-9E72-C60FC57C1675}"/>
              </a:ext>
            </a:extLst>
          </p:cNvPr>
          <p:cNvSpPr>
            <a:spLocks noChangeArrowheads="1"/>
          </p:cNvSpPr>
          <p:nvPr/>
        </p:nvSpPr>
        <p:spPr bwMode="auto">
          <a:xfrm>
            <a:off x="1631504" y="5520936"/>
            <a:ext cx="3061542" cy="36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spcBef>
                <a:spcPct val="20000"/>
              </a:spcBef>
              <a:buClr>
                <a:schemeClr val="bg2"/>
              </a:buClr>
              <a:buFont typeface="Monotype Sorts" pitchFamily="2" charset="2"/>
              <a:buNone/>
            </a:pPr>
            <a:r>
              <a:rPr kumimoji="1" lang="en-US" altLang="en-US" sz="1800" b="1" dirty="0">
                <a:latin typeface="+mj-lt"/>
                <a:cs typeface="Times New Roman" panose="02020603050405020304" pitchFamily="18" charset="0"/>
              </a:rPr>
              <a:t>The M1 machine.</a:t>
            </a:r>
          </a:p>
        </p:txBody>
      </p:sp>
      <p:pic>
        <p:nvPicPr>
          <p:cNvPr id="10244" name="Picture 7" descr="3">
            <a:extLst>
              <a:ext uri="{FF2B5EF4-FFF2-40B4-BE49-F238E27FC236}">
                <a16:creationId xmlns:a16="http://schemas.microsoft.com/office/drawing/2014/main" id="{CD11DAD3-E2D0-4652-8B54-8A621328F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56883"/>
            <a:ext cx="6075363" cy="416242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a:extLst>
              <a:ext uri="{FF2B5EF4-FFF2-40B4-BE49-F238E27FC236}">
                <a16:creationId xmlns:a16="http://schemas.microsoft.com/office/drawing/2014/main" id="{91EAE7D1-299C-4B1C-BFEA-4B164044984F}"/>
              </a:ext>
            </a:extLst>
          </p:cNvPr>
          <p:cNvGrpSpPr>
            <a:grpSpLocks/>
          </p:cNvGrpSpPr>
          <p:nvPr/>
        </p:nvGrpSpPr>
        <p:grpSpPr bwMode="auto">
          <a:xfrm>
            <a:off x="149225" y="6451600"/>
            <a:ext cx="11991975" cy="369888"/>
            <a:chOff x="149706" y="6451658"/>
            <a:chExt cx="11991303" cy="369332"/>
          </a:xfrm>
        </p:grpSpPr>
        <p:sp>
          <p:nvSpPr>
            <p:cNvPr id="6" name="TextBox 5">
              <a:extLst>
                <a:ext uri="{FF2B5EF4-FFF2-40B4-BE49-F238E27FC236}">
                  <a16:creationId xmlns:a16="http://schemas.microsoft.com/office/drawing/2014/main" id="{3F18149F-68F1-4F70-A6E0-A44FE0A7C2C0}"/>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7" name="Straight Connector 6">
              <a:extLst>
                <a:ext uri="{FF2B5EF4-FFF2-40B4-BE49-F238E27FC236}">
                  <a16:creationId xmlns:a16="http://schemas.microsoft.com/office/drawing/2014/main" id="{E3418ECE-F27B-4180-AF96-BB1D99EC0BB6}"/>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AC1C4810-D34B-4E93-9FEF-1D37E0A71F1C}"/>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Early FAMA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3FCBDA5E-952E-4744-8213-F304AD43A098}"/>
              </a:ext>
            </a:extLst>
          </p:cNvPr>
          <p:cNvSpPr>
            <a:spLocks noChangeArrowheads="1"/>
          </p:cNvSpPr>
          <p:nvPr/>
        </p:nvSpPr>
        <p:spPr bwMode="auto">
          <a:xfrm>
            <a:off x="7579033" y="920621"/>
            <a:ext cx="439333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lgn="just">
              <a:buFont typeface="Wingdings" panose="05000000000000000000" pitchFamily="2" charset="2"/>
              <a:buChar char="q"/>
            </a:pPr>
            <a:r>
              <a:rPr lang="en-US" altLang="en-US" sz="2000" dirty="0">
                <a:latin typeface="+mn-lt"/>
                <a:cs typeface="Times New Roman" panose="02020603050405020304" pitchFamily="18" charset="0"/>
              </a:rPr>
              <a:t>The C2 channel was also commissioned in May 1998. It was constructed by </a:t>
            </a:r>
            <a:r>
              <a:rPr lang="en-US" altLang="en-US" sz="2000" dirty="0" err="1">
                <a:latin typeface="+mn-lt"/>
                <a:cs typeface="Times New Roman" panose="02020603050405020304" pitchFamily="18" charset="0"/>
              </a:rPr>
              <a:t>Danfysik</a:t>
            </a:r>
            <a:r>
              <a:rPr lang="en-US" altLang="en-US" sz="2000" dirty="0">
                <a:latin typeface="+mn-lt"/>
                <a:cs typeface="Times New Roman" panose="02020603050405020304" pitchFamily="18" charset="0"/>
              </a:rPr>
              <a:t>, </a:t>
            </a:r>
            <a:r>
              <a:rPr lang="en-US" altLang="en-US" sz="2000" dirty="0" err="1">
                <a:latin typeface="+mn-lt"/>
                <a:cs typeface="Times New Roman" panose="02020603050405020304" pitchFamily="18" charset="0"/>
              </a:rPr>
              <a:t>Jyllinge</a:t>
            </a:r>
            <a:r>
              <a:rPr lang="en-US" altLang="en-US" sz="2000" dirty="0">
                <a:latin typeface="+mn-lt"/>
                <a:cs typeface="Times New Roman" panose="02020603050405020304" pitchFamily="18" charset="0"/>
              </a:rPr>
              <a:t>, Denmark. </a:t>
            </a:r>
          </a:p>
          <a:p>
            <a:pPr marL="285750" indent="-285750" algn="just">
              <a:buFont typeface="Wingdings" panose="05000000000000000000" pitchFamily="2" charset="2"/>
              <a:buChar char="q"/>
            </a:pPr>
            <a:endParaRPr lang="en-US" altLang="en-US" sz="2000" dirty="0">
              <a:latin typeface="+mn-lt"/>
              <a:cs typeface="Times New Roman" panose="02020603050405020304" pitchFamily="18" charset="0"/>
            </a:endParaRPr>
          </a:p>
          <a:p>
            <a:pPr marL="285750" indent="-285750" algn="just">
              <a:buFont typeface="Wingdings" panose="05000000000000000000" pitchFamily="2" charset="2"/>
              <a:buChar char="q"/>
            </a:pPr>
            <a:r>
              <a:rPr lang="en-US" altLang="en-US" sz="2000" dirty="0">
                <a:latin typeface="+mn-lt"/>
                <a:cs typeface="Times New Roman" panose="02020603050405020304" pitchFamily="18" charset="0"/>
              </a:rPr>
              <a:t>The M1 machine and C2 channel are used jointly for modification of materials with heavy ions. </a:t>
            </a:r>
          </a:p>
          <a:p>
            <a:pPr marL="285750" indent="-285750" algn="just">
              <a:buFont typeface="Wingdings" panose="05000000000000000000" pitchFamily="2" charset="2"/>
              <a:buChar char="q"/>
            </a:pPr>
            <a:endParaRPr lang="en-US" altLang="en-US" sz="2000" dirty="0">
              <a:latin typeface="+mn-lt"/>
              <a:cs typeface="Times New Roman" panose="02020603050405020304" pitchFamily="18" charset="0"/>
            </a:endParaRPr>
          </a:p>
          <a:p>
            <a:pPr marL="285750" indent="-285750" algn="just">
              <a:buFont typeface="Wingdings" panose="05000000000000000000" pitchFamily="2" charset="2"/>
              <a:buChar char="q"/>
            </a:pPr>
            <a:r>
              <a:rPr lang="en-US" altLang="en-US" sz="2000" dirty="0">
                <a:latin typeface="+mn-lt"/>
                <a:cs typeface="Times New Roman" panose="02020603050405020304" pitchFamily="18" charset="0"/>
              </a:rPr>
              <a:t>Various metal, semiconductor, carbon, polymer and ceramic targets are bombarded with heavy ions obtained from various gaseous and solid substances.</a:t>
            </a:r>
          </a:p>
        </p:txBody>
      </p:sp>
      <p:sp>
        <p:nvSpPr>
          <p:cNvPr id="11267" name="Rectangle 7">
            <a:extLst>
              <a:ext uri="{FF2B5EF4-FFF2-40B4-BE49-F238E27FC236}">
                <a16:creationId xmlns:a16="http://schemas.microsoft.com/office/drawing/2014/main" id="{5ED1F9B7-5CFE-4984-A9A1-96F05516CDBE}"/>
              </a:ext>
            </a:extLst>
          </p:cNvPr>
          <p:cNvSpPr>
            <a:spLocks noChangeArrowheads="1"/>
          </p:cNvSpPr>
          <p:nvPr/>
        </p:nvSpPr>
        <p:spPr bwMode="auto">
          <a:xfrm>
            <a:off x="2735252" y="5245094"/>
            <a:ext cx="21900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dirty="0">
                <a:latin typeface="+mn-lt"/>
                <a:cs typeface="Times New Roman" panose="02020603050405020304" pitchFamily="18" charset="0"/>
              </a:rPr>
              <a:t>The C2 channel</a:t>
            </a:r>
          </a:p>
        </p:txBody>
      </p:sp>
      <p:pic>
        <p:nvPicPr>
          <p:cNvPr id="11268" name="Picture 8" descr="4">
            <a:extLst>
              <a:ext uri="{FF2B5EF4-FFF2-40B4-BE49-F238E27FC236}">
                <a16:creationId xmlns:a16="http://schemas.microsoft.com/office/drawing/2014/main" id="{DF551C0A-C44A-4577-8A2B-91EF70040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 y="1094966"/>
            <a:ext cx="7123955" cy="4080284"/>
          </a:xfrm>
          <a:prstGeom prst="rect">
            <a:avLst/>
          </a:prstGeom>
          <a:noFill/>
          <a:ln>
            <a:noFill/>
          </a:ln>
          <a:effectLst>
            <a:outerShdw dist="8980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859D698-C7E0-42FB-AC08-DC3FD65413C4}"/>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Early FAMA</a:t>
            </a:r>
          </a:p>
        </p:txBody>
      </p:sp>
      <p:grpSp>
        <p:nvGrpSpPr>
          <p:cNvPr id="6" name="Group 5">
            <a:extLst>
              <a:ext uri="{FF2B5EF4-FFF2-40B4-BE49-F238E27FC236}">
                <a16:creationId xmlns:a16="http://schemas.microsoft.com/office/drawing/2014/main" id="{979440FB-B6B5-4386-BA90-F305A941442F}"/>
              </a:ext>
            </a:extLst>
          </p:cNvPr>
          <p:cNvGrpSpPr>
            <a:grpSpLocks/>
          </p:cNvGrpSpPr>
          <p:nvPr/>
        </p:nvGrpSpPr>
        <p:grpSpPr bwMode="auto">
          <a:xfrm>
            <a:off x="149225" y="6451600"/>
            <a:ext cx="11991975" cy="369888"/>
            <a:chOff x="149706" y="6451658"/>
            <a:chExt cx="11991303" cy="369332"/>
          </a:xfrm>
        </p:grpSpPr>
        <p:sp>
          <p:nvSpPr>
            <p:cNvPr id="7" name="TextBox 6">
              <a:extLst>
                <a:ext uri="{FF2B5EF4-FFF2-40B4-BE49-F238E27FC236}">
                  <a16:creationId xmlns:a16="http://schemas.microsoft.com/office/drawing/2014/main" id="{A4EF0EF9-AB81-4771-B34C-ADF0ADD2729A}"/>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8" name="Straight Connector 7">
              <a:extLst>
                <a:ext uri="{FF2B5EF4-FFF2-40B4-BE49-F238E27FC236}">
                  <a16:creationId xmlns:a16="http://schemas.microsoft.com/office/drawing/2014/main" id="{D059CB1D-637C-4362-89D2-FAEF22E4C733}"/>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7E5AA5D-C845-452F-8DFC-148A3D6D766C}"/>
              </a:ext>
            </a:extLst>
          </p:cNvPr>
          <p:cNvSpPr>
            <a:spLocks noChangeArrowheads="1"/>
          </p:cNvSpPr>
          <p:nvPr/>
        </p:nvSpPr>
        <p:spPr bwMode="auto">
          <a:xfrm>
            <a:off x="6888088" y="1124743"/>
            <a:ext cx="475252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lgn="just">
              <a:buFont typeface="Wingdings" panose="05000000000000000000" pitchFamily="2" charset="2"/>
              <a:buChar char="q"/>
            </a:pPr>
            <a:r>
              <a:rPr lang="en-US" altLang="en-US" sz="2000" dirty="0">
                <a:latin typeface="+mn-lt"/>
                <a:cs typeface="Times New Roman" panose="02020603050405020304" pitchFamily="18" charset="0"/>
              </a:rPr>
              <a:t>The M2 machine was commissioned in July 1997, as the light ion source of the VINCY Cyclotron.</a:t>
            </a:r>
          </a:p>
          <a:p>
            <a:pPr marL="342900" indent="-342900" algn="just">
              <a:buFont typeface="Wingdings" panose="05000000000000000000" pitchFamily="2" charset="2"/>
              <a:buChar char="q"/>
            </a:pPr>
            <a:endParaRPr lang="en-US" altLang="en-US" sz="2000" dirty="0">
              <a:latin typeface="+mn-lt"/>
              <a:cs typeface="Times New Roman" panose="02020603050405020304" pitchFamily="18" charset="0"/>
            </a:endParaRPr>
          </a:p>
          <a:p>
            <a:pPr marL="342900" indent="-342900" algn="just">
              <a:buFont typeface="Wingdings" panose="05000000000000000000" pitchFamily="2" charset="2"/>
              <a:buChar char="q"/>
            </a:pPr>
            <a:r>
              <a:rPr lang="en-US" altLang="en-US" sz="2000" dirty="0">
                <a:latin typeface="+mn-lt"/>
                <a:cs typeface="Times New Roman" panose="02020603050405020304" pitchFamily="18" charset="0"/>
              </a:rPr>
              <a:t>It was constructed by AEA Technology, Abingdon, Great Britain.</a:t>
            </a:r>
          </a:p>
          <a:p>
            <a:pPr marL="342900" indent="-342900" algn="just">
              <a:buFont typeface="Wingdings" panose="05000000000000000000" pitchFamily="2" charset="2"/>
              <a:buChar char="q"/>
            </a:pPr>
            <a:endParaRPr lang="en-US" altLang="en-US" sz="2000" dirty="0">
              <a:latin typeface="+mn-lt"/>
              <a:cs typeface="Times New Roman" panose="02020603050405020304" pitchFamily="18" charset="0"/>
            </a:endParaRPr>
          </a:p>
          <a:p>
            <a:pPr marL="342900" indent="-342900" algn="just">
              <a:buFont typeface="Wingdings" panose="05000000000000000000" pitchFamily="2" charset="2"/>
              <a:buChar char="q"/>
            </a:pPr>
            <a:r>
              <a:rPr lang="en-US" altLang="en-US" sz="2000" dirty="0">
                <a:latin typeface="+mn-lt"/>
                <a:cs typeface="Times New Roman" panose="02020603050405020304" pitchFamily="18" charset="0"/>
              </a:rPr>
              <a:t>From January 1998, the machine has been being used for surface modification of materials with light ion beams.</a:t>
            </a:r>
            <a:endParaRPr lang="sr-Cyrl-CS" altLang="en-US" sz="2000" dirty="0">
              <a:latin typeface="+mn-lt"/>
              <a:cs typeface="Times New Roman" panose="02020603050405020304" pitchFamily="18" charset="0"/>
            </a:endParaRPr>
          </a:p>
        </p:txBody>
      </p:sp>
      <p:grpSp>
        <p:nvGrpSpPr>
          <p:cNvPr id="9" name="Group 8">
            <a:extLst>
              <a:ext uri="{FF2B5EF4-FFF2-40B4-BE49-F238E27FC236}">
                <a16:creationId xmlns:a16="http://schemas.microsoft.com/office/drawing/2014/main" id="{D4116F8D-3815-489C-82DF-C250832AB8C9}"/>
              </a:ext>
            </a:extLst>
          </p:cNvPr>
          <p:cNvGrpSpPr/>
          <p:nvPr/>
        </p:nvGrpSpPr>
        <p:grpSpPr>
          <a:xfrm>
            <a:off x="407368" y="1124744"/>
            <a:ext cx="6091420" cy="5112568"/>
            <a:chOff x="407368" y="1124744"/>
            <a:chExt cx="6091420" cy="5112568"/>
          </a:xfrm>
        </p:grpSpPr>
        <p:sp>
          <p:nvSpPr>
            <p:cNvPr id="3" name="Rectangle 66">
              <a:extLst>
                <a:ext uri="{FF2B5EF4-FFF2-40B4-BE49-F238E27FC236}">
                  <a16:creationId xmlns:a16="http://schemas.microsoft.com/office/drawing/2014/main" id="{753FB4BA-9190-42C0-989B-D68C992C83B5}"/>
                </a:ext>
              </a:extLst>
            </p:cNvPr>
            <p:cNvSpPr>
              <a:spLocks noChangeArrowheads="1"/>
            </p:cNvSpPr>
            <p:nvPr/>
          </p:nvSpPr>
          <p:spPr bwMode="auto">
            <a:xfrm>
              <a:off x="2406958" y="5867980"/>
              <a:ext cx="2092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1800" b="1" dirty="0">
                  <a:latin typeface="+mj-lt"/>
                  <a:cs typeface="Times New Roman" panose="02020603050405020304" pitchFamily="18" charset="0"/>
                </a:rPr>
                <a:t>The M2 machine.</a:t>
              </a:r>
            </a:p>
          </p:txBody>
        </p:sp>
        <p:pic>
          <p:nvPicPr>
            <p:cNvPr id="4" name="Picture 67" descr="2">
              <a:extLst>
                <a:ext uri="{FF2B5EF4-FFF2-40B4-BE49-F238E27FC236}">
                  <a16:creationId xmlns:a16="http://schemas.microsoft.com/office/drawing/2014/main" id="{296DCA15-6EFB-4423-BF96-42FFC1C0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124744"/>
              <a:ext cx="6091420" cy="4694616"/>
            </a:xfrm>
            <a:prstGeom prst="rect">
              <a:avLst/>
            </a:prstGeom>
            <a:noFill/>
            <a:ln>
              <a:noFill/>
            </a:ln>
            <a:effectLst>
              <a:outerShdw dist="127000" dir="318780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a:extLst>
              <a:ext uri="{FF2B5EF4-FFF2-40B4-BE49-F238E27FC236}">
                <a16:creationId xmlns:a16="http://schemas.microsoft.com/office/drawing/2014/main" id="{2991726C-71EB-45ED-A814-731311F815BF}"/>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Early FAMA</a:t>
            </a:r>
          </a:p>
        </p:txBody>
      </p:sp>
      <p:grpSp>
        <p:nvGrpSpPr>
          <p:cNvPr id="6" name="Group 5">
            <a:extLst>
              <a:ext uri="{FF2B5EF4-FFF2-40B4-BE49-F238E27FC236}">
                <a16:creationId xmlns:a16="http://schemas.microsoft.com/office/drawing/2014/main" id="{83B347EF-7674-41F2-B24D-CFEEAF534F16}"/>
              </a:ext>
            </a:extLst>
          </p:cNvPr>
          <p:cNvGrpSpPr>
            <a:grpSpLocks/>
          </p:cNvGrpSpPr>
          <p:nvPr/>
        </p:nvGrpSpPr>
        <p:grpSpPr bwMode="auto">
          <a:xfrm>
            <a:off x="149225" y="6451600"/>
            <a:ext cx="11991975" cy="369888"/>
            <a:chOff x="149706" y="6451658"/>
            <a:chExt cx="11991303" cy="369332"/>
          </a:xfrm>
        </p:grpSpPr>
        <p:sp>
          <p:nvSpPr>
            <p:cNvPr id="7" name="TextBox 6">
              <a:extLst>
                <a:ext uri="{FF2B5EF4-FFF2-40B4-BE49-F238E27FC236}">
                  <a16:creationId xmlns:a16="http://schemas.microsoft.com/office/drawing/2014/main" id="{1CAD3424-131C-4E98-8515-E8C7A92DF646}"/>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8" name="Straight Connector 7">
              <a:extLst>
                <a:ext uri="{FF2B5EF4-FFF2-40B4-BE49-F238E27FC236}">
                  <a16:creationId xmlns:a16="http://schemas.microsoft.com/office/drawing/2014/main" id="{C8C8C73B-11CA-4505-92DA-A910CEAE1BF8}"/>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30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2520-0259-4A93-AE6D-F1C0775B2BDA}"/>
              </a:ext>
            </a:extLst>
          </p:cNvPr>
          <p:cNvSpPr txBox="1">
            <a:spLocks/>
          </p:cNvSpPr>
          <p:nvPr/>
        </p:nvSpPr>
        <p:spPr>
          <a:xfrm>
            <a:off x="268288" y="331788"/>
            <a:ext cx="10291762" cy="588962"/>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b="1" dirty="0"/>
              <a:t>Upgrade(able) FAMA</a:t>
            </a:r>
          </a:p>
        </p:txBody>
      </p:sp>
      <p:sp>
        <p:nvSpPr>
          <p:cNvPr id="3" name="Rectangle 5">
            <a:extLst>
              <a:ext uri="{FF2B5EF4-FFF2-40B4-BE49-F238E27FC236}">
                <a16:creationId xmlns:a16="http://schemas.microsoft.com/office/drawing/2014/main" id="{39D187EC-4A68-42AF-8DC6-7F0A2A19D9C3}"/>
              </a:ext>
            </a:extLst>
          </p:cNvPr>
          <p:cNvSpPr>
            <a:spLocks noChangeArrowheads="1"/>
          </p:cNvSpPr>
          <p:nvPr/>
        </p:nvSpPr>
        <p:spPr bwMode="auto">
          <a:xfrm>
            <a:off x="267652" y="1211133"/>
            <a:ext cx="424417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pPr>
            <a:endParaRPr kumimoji="1" lang="sr-Cyrl-C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In June 2010 the upgrading of FAMA began.</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q"/>
            </a:pPr>
            <a:r>
              <a:rPr kumimoji="1" lang="en-US" altLang="en-US" sz="2000" dirty="0">
                <a:latin typeface="+mn-lt"/>
                <a:cs typeface="Times New Roman" panose="02020603050405020304" pitchFamily="18" charset="0"/>
              </a:rPr>
              <a:t>This included:</a:t>
            </a:r>
          </a:p>
          <a:p>
            <a:pPr marL="342900" indent="-342900" algn="just">
              <a:lnSpc>
                <a:spcPct val="80000"/>
              </a:lnSpc>
              <a:buFont typeface="Wingdings" panose="05000000000000000000" pitchFamily="2" charset="2"/>
              <a:buChar char="q"/>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refurbishment of the original FAMA</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C1 channel, for channeling implantation</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 of small cyclotron complex, the M3 machine</a:t>
            </a:r>
          </a:p>
          <a:p>
            <a:pPr marL="342900" indent="-342900" algn="just">
              <a:lnSpc>
                <a:spcPct val="80000"/>
              </a:lnSpc>
              <a:buFont typeface="Wingdings" panose="05000000000000000000" pitchFamily="2" charset="2"/>
              <a:buChar char="Ø"/>
            </a:pPr>
            <a:endParaRPr kumimoji="1" lang="en-US" altLang="en-US" sz="2000" dirty="0">
              <a:latin typeface="+mn-lt"/>
              <a:cs typeface="Times New Roman" panose="02020603050405020304" pitchFamily="18" charset="0"/>
            </a:endParaRPr>
          </a:p>
          <a:p>
            <a:pPr marL="342900" indent="-342900" algn="just">
              <a:lnSpc>
                <a:spcPct val="80000"/>
              </a:lnSpc>
              <a:buFont typeface="Wingdings" panose="05000000000000000000" pitchFamily="2" charset="2"/>
              <a:buChar char="Ø"/>
            </a:pPr>
            <a:r>
              <a:rPr kumimoji="1" lang="en-US" altLang="en-US" sz="2000" dirty="0">
                <a:latin typeface="+mn-lt"/>
                <a:cs typeface="Times New Roman" panose="02020603050405020304" pitchFamily="18" charset="0"/>
              </a:rPr>
              <a:t>Constructions of channels for analysis of materials in vacuum and air, the C5 and C6 channels</a:t>
            </a:r>
          </a:p>
        </p:txBody>
      </p:sp>
      <p:grpSp>
        <p:nvGrpSpPr>
          <p:cNvPr id="4" name="Group 5">
            <a:extLst>
              <a:ext uri="{FF2B5EF4-FFF2-40B4-BE49-F238E27FC236}">
                <a16:creationId xmlns:a16="http://schemas.microsoft.com/office/drawing/2014/main" id="{7596D6C0-6ACB-4CBD-AA88-54A36379791B}"/>
              </a:ext>
            </a:extLst>
          </p:cNvPr>
          <p:cNvGrpSpPr>
            <a:grpSpLocks/>
          </p:cNvGrpSpPr>
          <p:nvPr/>
        </p:nvGrpSpPr>
        <p:grpSpPr bwMode="auto">
          <a:xfrm>
            <a:off x="149225" y="6451600"/>
            <a:ext cx="11991975" cy="369888"/>
            <a:chOff x="149706" y="6451658"/>
            <a:chExt cx="11991303" cy="369332"/>
          </a:xfrm>
        </p:grpSpPr>
        <p:sp>
          <p:nvSpPr>
            <p:cNvPr id="5" name="TextBox 4">
              <a:extLst>
                <a:ext uri="{FF2B5EF4-FFF2-40B4-BE49-F238E27FC236}">
                  <a16:creationId xmlns:a16="http://schemas.microsoft.com/office/drawing/2014/main" id="{E3C03551-D5DF-4C39-9307-BB3885ABA3D1}"/>
                </a:ext>
              </a:extLst>
            </p:cNvPr>
            <p:cNvSpPr txBox="1"/>
            <p:nvPr/>
          </p:nvSpPr>
          <p:spPr>
            <a:xfrm>
              <a:off x="149706" y="6451658"/>
              <a:ext cx="11991303" cy="369332"/>
            </a:xfrm>
            <a:prstGeom prst="rect">
              <a:avLst/>
            </a:prstGeom>
            <a:noFill/>
          </p:spPr>
          <p:txBody>
            <a:bodyPr>
              <a:spAutoFit/>
            </a:bodyPr>
            <a:lstStyle/>
            <a:p>
              <a:pPr eaLnBrk="1" fontAlgn="auto" hangingPunct="1">
                <a:spcBef>
                  <a:spcPts val="0"/>
                </a:spcBef>
                <a:spcAft>
                  <a:spcPts val="0"/>
                </a:spcAft>
                <a:defRPr/>
              </a:pPr>
              <a:r>
                <a:rPr lang="en-US" b="1" dirty="0">
                  <a:solidFill>
                    <a:schemeClr val="tx1">
                      <a:lumMod val="85000"/>
                    </a:schemeClr>
                  </a:solidFill>
                  <a:latin typeface="+mn-lt"/>
                </a:rPr>
                <a:t>27</a:t>
              </a:r>
              <a:r>
                <a:rPr lang="en-US" b="1" baseline="30000" dirty="0">
                  <a:solidFill>
                    <a:schemeClr val="tx1">
                      <a:lumMod val="85000"/>
                    </a:schemeClr>
                  </a:solidFill>
                  <a:latin typeface="+mn-lt"/>
                </a:rPr>
                <a:t>th</a:t>
              </a:r>
              <a:r>
                <a:rPr lang="en-US" b="1" dirty="0">
                  <a:solidFill>
                    <a:schemeClr val="tx1">
                      <a:lumMod val="85000"/>
                    </a:schemeClr>
                  </a:solidFill>
                  <a:latin typeface="+mn-lt"/>
                </a:rPr>
                <a:t> Russian Particle Accelerator Conference			</a:t>
              </a:r>
              <a:r>
                <a:rPr lang="en-US" b="1" dirty="0" err="1">
                  <a:solidFill>
                    <a:schemeClr val="tx1">
                      <a:lumMod val="85000"/>
                    </a:schemeClr>
                  </a:solidFill>
                  <a:latin typeface="+mn-lt"/>
                </a:rPr>
                <a:t>RuPAC</a:t>
              </a:r>
              <a:r>
                <a:rPr lang="en-US" b="1" dirty="0">
                  <a:solidFill>
                    <a:schemeClr val="tx1">
                      <a:lumMod val="85000"/>
                    </a:schemeClr>
                  </a:solidFill>
                  <a:latin typeface="+mn-lt"/>
                </a:rPr>
                <a:t> 2021				</a:t>
              </a:r>
              <a:r>
                <a:rPr lang="en-US" b="1" dirty="0" err="1">
                  <a:solidFill>
                    <a:schemeClr val="tx1">
                      <a:lumMod val="85000"/>
                    </a:schemeClr>
                  </a:solidFill>
                  <a:latin typeface="+mn-lt"/>
                </a:rPr>
                <a:t>Alushta</a:t>
              </a:r>
              <a:r>
                <a:rPr lang="en-US" b="1" dirty="0">
                  <a:solidFill>
                    <a:schemeClr val="tx1">
                      <a:lumMod val="85000"/>
                    </a:schemeClr>
                  </a:solidFill>
                  <a:latin typeface="+mn-lt"/>
                </a:rPr>
                <a:t>, 26 Sept – 02 Oct</a:t>
              </a:r>
            </a:p>
          </p:txBody>
        </p:sp>
        <p:cxnSp>
          <p:nvCxnSpPr>
            <p:cNvPr id="6" name="Straight Connector 5">
              <a:extLst>
                <a:ext uri="{FF2B5EF4-FFF2-40B4-BE49-F238E27FC236}">
                  <a16:creationId xmlns:a16="http://schemas.microsoft.com/office/drawing/2014/main" id="{D74CC7FA-A3D4-445C-AD17-F1584D24CF16}"/>
                </a:ext>
              </a:extLst>
            </p:cNvPr>
            <p:cNvCxnSpPr>
              <a:cxnSpLocks/>
            </p:cNvCxnSpPr>
            <p:nvPr/>
          </p:nvCxnSpPr>
          <p:spPr>
            <a:xfrm>
              <a:off x="149706" y="6453244"/>
              <a:ext cx="11851611"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90CEE79-DBE6-4234-BE99-7C2F0E956055}"/>
              </a:ext>
            </a:extLst>
          </p:cNvPr>
          <p:cNvGrpSpPr/>
          <p:nvPr/>
        </p:nvGrpSpPr>
        <p:grpSpPr>
          <a:xfrm>
            <a:off x="4727848" y="1772816"/>
            <a:ext cx="7374502" cy="4038588"/>
            <a:chOff x="5807968" y="2895790"/>
            <a:chExt cx="6279886" cy="3439130"/>
          </a:xfrm>
        </p:grpSpPr>
        <p:sp>
          <p:nvSpPr>
            <p:cNvPr id="8" name="Rectangle 30">
              <a:extLst>
                <a:ext uri="{FF2B5EF4-FFF2-40B4-BE49-F238E27FC236}">
                  <a16:creationId xmlns:a16="http://schemas.microsoft.com/office/drawing/2014/main" id="{EE12E852-396D-4745-A342-B65D0F306179}"/>
                </a:ext>
              </a:extLst>
            </p:cNvPr>
            <p:cNvSpPr>
              <a:spLocks noChangeArrowheads="1"/>
            </p:cNvSpPr>
            <p:nvPr/>
          </p:nvSpPr>
          <p:spPr bwMode="auto">
            <a:xfrm>
              <a:off x="5807968" y="5831682"/>
              <a:ext cx="6279886" cy="50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buClr>
                  <a:schemeClr val="bg2"/>
                </a:buClr>
                <a:buFont typeface="Monotype Sorts" pitchFamily="2" charset="2"/>
                <a:buNone/>
              </a:pPr>
              <a:r>
                <a:rPr kumimoji="1" lang="en-GB" altLang="en-US" sz="1800" b="1" dirty="0">
                  <a:latin typeface="+mn-lt"/>
                  <a:cs typeface="Times New Roman" panose="02020603050405020304" pitchFamily="18" charset="0"/>
                </a:rPr>
                <a:t>A three-dimensional scheme of the M1 and M2 machines and the C1 and C2 channels after the refurbishment</a:t>
              </a:r>
              <a:r>
                <a:rPr kumimoji="1" lang="en-US" altLang="en-US" sz="1800" b="1" dirty="0">
                  <a:latin typeface="+mn-lt"/>
                  <a:cs typeface="Times New Roman" panose="02020603050405020304" pitchFamily="18" charset="0"/>
                </a:rPr>
                <a:t> </a:t>
              </a:r>
              <a:r>
                <a:rPr kumimoji="1" lang="en-GB" altLang="en-US" sz="1800" b="1" dirty="0">
                  <a:latin typeface="+mn-lt"/>
                  <a:cs typeface="Times New Roman" panose="02020603050405020304" pitchFamily="18" charset="0"/>
                </a:rPr>
                <a:t>.</a:t>
              </a:r>
              <a:endParaRPr kumimoji="1" lang="en-US" altLang="en-US" sz="1800" b="1" dirty="0">
                <a:latin typeface="+mn-lt"/>
                <a:cs typeface="Times New Roman" panose="02020603050405020304" pitchFamily="18" charset="0"/>
              </a:endParaRPr>
            </a:p>
          </p:txBody>
        </p:sp>
        <p:pic>
          <p:nvPicPr>
            <p:cNvPr id="9" name="Picture 31" descr="fama_m1_m2_c1_c2_">
              <a:extLst>
                <a:ext uri="{FF2B5EF4-FFF2-40B4-BE49-F238E27FC236}">
                  <a16:creationId xmlns:a16="http://schemas.microsoft.com/office/drawing/2014/main" id="{EAA55C9A-9265-4802-8A51-D3F1FA263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24" b="18507"/>
            <a:stretch>
              <a:fillRect/>
            </a:stretch>
          </p:blipFill>
          <p:spPr bwMode="auto">
            <a:xfrm>
              <a:off x="5807968" y="2895790"/>
              <a:ext cx="6279886" cy="2871167"/>
            </a:xfrm>
            <a:prstGeom prst="rect">
              <a:avLst/>
            </a:prstGeom>
            <a:noFill/>
            <a:ln>
              <a:noFill/>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9693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10112</TotalTime>
  <Words>2543</Words>
  <Application>Microsoft Office PowerPoint</Application>
  <PresentationFormat>Widescreen</PresentationFormat>
  <Paragraphs>279</Paragraphs>
  <Slides>31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1" baseType="lpstr">
      <vt:lpstr>Arial</vt:lpstr>
      <vt:lpstr>Calibri</vt:lpstr>
      <vt:lpstr>Cambria Math</vt:lpstr>
      <vt:lpstr>Century Gothic</vt:lpstr>
      <vt:lpstr>Monotype Sorts</vt:lpstr>
      <vt:lpstr>Wingdings</vt:lpstr>
      <vt:lpstr>Wingdings 3</vt:lpstr>
      <vt:lpstr>Slice</vt:lpstr>
      <vt:lpstr>Equation</vt:lpstr>
      <vt:lpstr>Equation.3</vt:lpstr>
      <vt:lpstr>PowerPoint Presentation</vt:lpstr>
      <vt:lpstr>PowerPoint Presentation</vt:lpstr>
      <vt:lpstr>PowerPoint Presentation</vt:lpstr>
      <vt:lpstr>FAMA – Facility for modification and analysis of materials with ion beams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Ion transmission studies with very thin electrostatic lenses </vt:lpstr>
      <vt:lpstr>PowerPoint Presentation</vt:lpstr>
      <vt:lpstr>PowerPoint Presentation</vt:lpstr>
      <vt:lpstr>Ion transmission through two-dimensional materials</vt:lpstr>
      <vt:lpstr>PowerPoint Presentation</vt:lpstr>
      <vt:lpstr>PowerPoint Presentation</vt:lpstr>
      <vt:lpstr>C3 Channel for transmission studies at FAMA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TESLA Scientific Center</dc:title>
  <dc:creator>Jadranka</dc:creator>
  <cp:lastModifiedBy>Zoran Jovanović</cp:lastModifiedBy>
  <cp:revision>459</cp:revision>
  <dcterms:created xsi:type="dcterms:W3CDTF">2000-04-12T10:41:07Z</dcterms:created>
  <dcterms:modified xsi:type="dcterms:W3CDTF">2021-10-01T05:28:01Z</dcterms:modified>
</cp:coreProperties>
</file>