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3" r:id="rId2"/>
    <p:sldMasterId id="2147483694" r:id="rId3"/>
    <p:sldMasterId id="2147483706" r:id="rId4"/>
    <p:sldMasterId id="2147483727" r:id="rId5"/>
  </p:sldMasterIdLst>
  <p:notesMasterIdLst>
    <p:notesMasterId r:id="rId54"/>
  </p:notesMasterIdLst>
  <p:sldIdLst>
    <p:sldId id="256" r:id="rId6"/>
    <p:sldId id="389" r:id="rId7"/>
    <p:sldId id="388" r:id="rId8"/>
    <p:sldId id="390" r:id="rId9"/>
    <p:sldId id="391" r:id="rId10"/>
    <p:sldId id="393" r:id="rId11"/>
    <p:sldId id="394" r:id="rId12"/>
    <p:sldId id="395" r:id="rId13"/>
    <p:sldId id="396" r:id="rId14"/>
    <p:sldId id="397" r:id="rId15"/>
    <p:sldId id="302" r:id="rId16"/>
    <p:sldId id="398" r:id="rId17"/>
    <p:sldId id="399" r:id="rId18"/>
    <p:sldId id="400" r:id="rId19"/>
    <p:sldId id="401" r:id="rId20"/>
    <p:sldId id="402" r:id="rId21"/>
    <p:sldId id="403" r:id="rId22"/>
    <p:sldId id="404" r:id="rId23"/>
    <p:sldId id="405" r:id="rId24"/>
    <p:sldId id="406" r:id="rId25"/>
    <p:sldId id="407" r:id="rId26"/>
    <p:sldId id="408" r:id="rId27"/>
    <p:sldId id="354" r:id="rId28"/>
    <p:sldId id="356" r:id="rId29"/>
    <p:sldId id="357" r:id="rId30"/>
    <p:sldId id="359" r:id="rId31"/>
    <p:sldId id="361" r:id="rId32"/>
    <p:sldId id="362" r:id="rId33"/>
    <p:sldId id="363" r:id="rId34"/>
    <p:sldId id="364" r:id="rId35"/>
    <p:sldId id="365" r:id="rId36"/>
    <p:sldId id="366" r:id="rId37"/>
    <p:sldId id="368" r:id="rId38"/>
    <p:sldId id="369" r:id="rId39"/>
    <p:sldId id="371" r:id="rId40"/>
    <p:sldId id="372" r:id="rId41"/>
    <p:sldId id="373" r:id="rId42"/>
    <p:sldId id="376" r:id="rId43"/>
    <p:sldId id="381" r:id="rId44"/>
    <p:sldId id="383" r:id="rId45"/>
    <p:sldId id="384" r:id="rId46"/>
    <p:sldId id="387" r:id="rId47"/>
    <p:sldId id="269" r:id="rId48"/>
    <p:sldId id="263" r:id="rId49"/>
    <p:sldId id="260" r:id="rId50"/>
    <p:sldId id="385" r:id="rId51"/>
    <p:sldId id="386" r:id="rId52"/>
    <p:sldId id="41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0752427-2C85-487B-A7FF-785C939D4258}">
          <p14:sldIdLst>
            <p14:sldId id="256"/>
            <p14:sldId id="389"/>
            <p14:sldId id="388"/>
            <p14:sldId id="390"/>
            <p14:sldId id="391"/>
            <p14:sldId id="393"/>
            <p14:sldId id="394"/>
            <p14:sldId id="395"/>
            <p14:sldId id="396"/>
            <p14:sldId id="397"/>
            <p14:sldId id="302"/>
            <p14:sldId id="398"/>
            <p14:sldId id="399"/>
            <p14:sldId id="400"/>
            <p14:sldId id="401"/>
            <p14:sldId id="402"/>
            <p14:sldId id="403"/>
            <p14:sldId id="404"/>
            <p14:sldId id="405"/>
            <p14:sldId id="406"/>
            <p14:sldId id="407"/>
            <p14:sldId id="408"/>
          </p14:sldIdLst>
        </p14:section>
        <p14:section name="Раздел без заголовка" id="{CDEAF5C5-2323-4408-BF20-E9B70360412A}">
          <p14:sldIdLst>
            <p14:sldId id="354"/>
            <p14:sldId id="356"/>
            <p14:sldId id="357"/>
            <p14:sldId id="359"/>
            <p14:sldId id="361"/>
            <p14:sldId id="362"/>
            <p14:sldId id="363"/>
            <p14:sldId id="364"/>
            <p14:sldId id="365"/>
            <p14:sldId id="366"/>
            <p14:sldId id="368"/>
            <p14:sldId id="369"/>
            <p14:sldId id="371"/>
            <p14:sldId id="372"/>
            <p14:sldId id="373"/>
            <p14:sldId id="376"/>
            <p14:sldId id="381"/>
            <p14:sldId id="383"/>
            <p14:sldId id="384"/>
            <p14:sldId id="387"/>
            <p14:sldId id="269"/>
            <p14:sldId id="263"/>
            <p14:sldId id="260"/>
            <p14:sldId id="385"/>
            <p14:sldId id="386"/>
            <p14:sldId id="4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51" autoAdjust="0"/>
  </p:normalViewPr>
  <p:slideViewPr>
    <p:cSldViewPr snapToGrid="0">
      <p:cViewPr varScale="1">
        <p:scale>
          <a:sx n="122" d="100"/>
          <a:sy n="122" d="100"/>
        </p:scale>
        <p:origin x="9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emf"/><Relationship Id="rId1" Type="http://schemas.openxmlformats.org/officeDocument/2006/relationships/image" Target="../media/image33.wmf"/><Relationship Id="rId4"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3264A-039F-48F3-95E9-4264A68DF365}" type="datetimeFigureOut">
              <a:rPr lang="ru-RU" smtClean="0"/>
              <a:t>23.09.2021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5DD6C-A964-4C0B-8F45-D0550BFA22A9}" type="slidenum">
              <a:rPr lang="ru-RU" smtClean="0"/>
              <a:t>‹#›</a:t>
            </a:fld>
            <a:endParaRPr lang="ru-RU"/>
          </a:p>
        </p:txBody>
      </p:sp>
    </p:spTree>
    <p:extLst>
      <p:ext uri="{BB962C8B-B14F-4D97-AF65-F5344CB8AC3E}">
        <p14:creationId xmlns:p14="http://schemas.microsoft.com/office/powerpoint/2010/main" val="254428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itchFamily="34" charset="0"/>
            </a:endParaRPr>
          </a:p>
        </p:txBody>
      </p:sp>
      <p:sp>
        <p:nvSpPr>
          <p:cNvPr id="7066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589426-C2D0-4941-8EBD-CDB7BC37E83C}" type="slidenum">
              <a:rPr lang="ru-RU" smtClean="0">
                <a:solidFill>
                  <a:prstClr val="black"/>
                </a:solidFill>
              </a:rPr>
              <a:pPr>
                <a:defRPr/>
              </a:pPr>
              <a:t>2</a:t>
            </a:fld>
            <a:endParaRPr lang="ru-RU" smtClean="0">
              <a:solidFill>
                <a:prstClr val="black"/>
              </a:solidFill>
            </a:endParaRPr>
          </a:p>
        </p:txBody>
      </p:sp>
    </p:spTree>
    <p:extLst>
      <p:ext uri="{BB962C8B-B14F-4D97-AF65-F5344CB8AC3E}">
        <p14:creationId xmlns:p14="http://schemas.microsoft.com/office/powerpoint/2010/main" val="64528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79258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defTabSz="914400" eaLnBrk="1" fontAlgn="base" hangingPunct="1">
              <a:spcBef>
                <a:spcPct val="0"/>
              </a:spcBef>
              <a:spcAft>
                <a:spcPct val="0"/>
              </a:spcAft>
            </a:pPr>
            <a:fld id="{B4A3013D-6745-4343-B8DE-992557952AE3}" type="slidenum">
              <a:rPr lang="ru-RU" altLang="ru-RU">
                <a:solidFill>
                  <a:prstClr val="black"/>
                </a:solidFill>
                <a:latin typeface="Arial" pitchFamily="34" charset="0"/>
                <a:cs typeface="Arial" pitchFamily="34" charset="0"/>
              </a:rPr>
              <a:pPr algn="r" defTabSz="914400" eaLnBrk="1" fontAlgn="base" hangingPunct="1">
                <a:spcBef>
                  <a:spcPct val="0"/>
                </a:spcBef>
                <a:spcAft>
                  <a:spcPct val="0"/>
                </a:spcAft>
              </a:pPr>
              <a:t>17</a:t>
            </a:fld>
            <a:endParaRPr lang="ru-RU" altLang="ru-RU">
              <a:solidFill>
                <a:prstClr val="black"/>
              </a:solidFill>
              <a:latin typeface="Arial" pitchFamily="34" charset="0"/>
              <a:cs typeface="Arial"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Tree>
    <p:extLst>
      <p:ext uri="{BB962C8B-B14F-4D97-AF65-F5344CB8AC3E}">
        <p14:creationId xmlns:p14="http://schemas.microsoft.com/office/powerpoint/2010/main" val="406667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ru-RU" smtClean="0"/>
          </a:p>
        </p:txBody>
      </p:sp>
    </p:spTree>
    <p:extLst>
      <p:ext uri="{BB962C8B-B14F-4D97-AF65-F5344CB8AC3E}">
        <p14:creationId xmlns:p14="http://schemas.microsoft.com/office/powerpoint/2010/main" val="2143595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latin typeface="Arial" pitchFamily="34" charset="0"/>
              <a:cs typeface="Arial" pitchFamily="34" charset="0"/>
            </a:endParaRPr>
          </a:p>
        </p:txBody>
      </p:sp>
      <p:sp>
        <p:nvSpPr>
          <p:cNvPr id="3174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BFDA9C-EFC1-41D6-B0CB-D7CA142F9A67}" type="slidenum">
              <a:rPr lang="ru-RU" smtClean="0">
                <a:solidFill>
                  <a:prstClr val="black"/>
                </a:solidFill>
              </a:rPr>
              <a:pPr fontAlgn="base">
                <a:spcBef>
                  <a:spcPct val="0"/>
                </a:spcBef>
                <a:spcAft>
                  <a:spcPct val="0"/>
                </a:spcAft>
                <a:defRPr/>
              </a:pPr>
              <a:t>19</a:t>
            </a:fld>
            <a:endParaRPr lang="ru-RU" smtClean="0">
              <a:solidFill>
                <a:prstClr val="black"/>
              </a:solidFill>
            </a:endParaRPr>
          </a:p>
        </p:txBody>
      </p:sp>
    </p:spTree>
    <p:extLst>
      <p:ext uri="{BB962C8B-B14F-4D97-AF65-F5344CB8AC3E}">
        <p14:creationId xmlns:p14="http://schemas.microsoft.com/office/powerpoint/2010/main" val="51028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fontAlgn="base">
              <a:spcBef>
                <a:spcPct val="0"/>
              </a:spcBef>
              <a:spcAft>
                <a:spcPct val="0"/>
              </a:spcAft>
            </a:pPr>
            <a:fld id="{C2A1D43F-1BB4-48CE-9161-9F7BD3D075D8}" type="slidenum">
              <a:rPr lang="ru-RU" sz="1200">
                <a:solidFill>
                  <a:prstClr val="black"/>
                </a:solidFill>
                <a:cs typeface="Arial" pitchFamily="34" charset="0"/>
              </a:rPr>
              <a:pPr algn="r" defTabSz="914400" fontAlgn="base">
                <a:spcBef>
                  <a:spcPct val="0"/>
                </a:spcBef>
                <a:spcAft>
                  <a:spcPct val="0"/>
                </a:spcAft>
              </a:pPr>
              <a:t>22</a:t>
            </a:fld>
            <a:endParaRPr lang="ru-RU" sz="1200">
              <a:solidFill>
                <a:prstClr val="black"/>
              </a:solidFill>
              <a:cs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extLst>
      <p:ext uri="{BB962C8B-B14F-4D97-AF65-F5344CB8AC3E}">
        <p14:creationId xmlns:p14="http://schemas.microsoft.com/office/powerpoint/2010/main" val="230248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a:lstStyle/>
          <a:p>
            <a:pPr>
              <a:defRPr/>
            </a:pPr>
            <a:fld id="{0ABDC352-185A-422E-A552-CBF7F3A26126}" type="slidenum">
              <a:rPr lang="ru-RU" smtClean="0">
                <a:solidFill>
                  <a:prstClr val="black"/>
                </a:solidFill>
              </a:rPr>
              <a:pPr>
                <a:defRPr/>
              </a:pPr>
              <a:t>23</a:t>
            </a:fld>
            <a:endParaRPr lang="ru-RU" smtClean="0">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itchFamily="34" charset="0"/>
              <a:cs typeface="Arial" pitchFamily="34" charset="0"/>
            </a:endParaRPr>
          </a:p>
        </p:txBody>
      </p:sp>
    </p:spTree>
    <p:extLst>
      <p:ext uri="{BB962C8B-B14F-4D97-AF65-F5344CB8AC3E}">
        <p14:creationId xmlns:p14="http://schemas.microsoft.com/office/powerpoint/2010/main" val="189389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3540599F-E416-46A9-9CDC-89423771522C}" type="slidenum">
              <a:rPr lang="ru-RU" smtClean="0">
                <a:solidFill>
                  <a:prstClr val="black"/>
                </a:solidFill>
              </a:rPr>
              <a:pPr>
                <a:defRPr/>
              </a:pPr>
              <a:t>26</a:t>
            </a:fld>
            <a:endParaRPr lang="ru-RU">
              <a:solidFill>
                <a:prstClr val="black"/>
              </a:solidFill>
            </a:endParaRPr>
          </a:p>
        </p:txBody>
      </p:sp>
    </p:spTree>
    <p:extLst>
      <p:ext uri="{BB962C8B-B14F-4D97-AF65-F5344CB8AC3E}">
        <p14:creationId xmlns:p14="http://schemas.microsoft.com/office/powerpoint/2010/main" val="5074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50 years ago </a:t>
            </a:r>
            <a:r>
              <a:rPr lang="en-US" sz="1200" b="1" kern="1200" baseline="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existence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island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114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N </a:t>
            </a:r>
            <a:r>
              <a:rPr lang="ru-RU" sz="1200" kern="1200" dirty="0" smtClean="0">
                <a:solidFill>
                  <a:schemeClr val="tx1"/>
                </a:solidFill>
                <a:effectLst/>
                <a:latin typeface="+mn-lt"/>
                <a:ea typeface="+mn-ea"/>
                <a:cs typeface="+mn-cs"/>
              </a:rPr>
              <a:t>= 184 </a:t>
            </a:r>
            <a:r>
              <a:rPr lang="en-US" sz="1200" kern="1200" dirty="0" smtClean="0">
                <a:solidFill>
                  <a:schemeClr val="tx1"/>
                </a:solidFill>
                <a:effectLst/>
                <a:latin typeface="+mn-lt"/>
                <a:ea typeface="+mn-ea"/>
                <a:cs typeface="+mn-cs"/>
              </a:rPr>
              <a:t>was </a:t>
            </a:r>
            <a:r>
              <a:rPr lang="ru-RU" sz="1200" kern="1200" dirty="0" err="1" smtClean="0">
                <a:solidFill>
                  <a:schemeClr val="tx1"/>
                </a:solidFill>
                <a:effectLst/>
                <a:latin typeface="+mn-lt"/>
                <a:ea typeface="+mn-ea"/>
                <a:cs typeface="+mn-cs"/>
              </a:rPr>
              <a:t>predicted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theoretically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Sobiczewski</a:t>
            </a:r>
            <a:r>
              <a:rPr lang="en-US" sz="1200" kern="1200" dirty="0" smtClean="0">
                <a:solidFill>
                  <a:schemeClr val="tx1"/>
                </a:solidFill>
                <a:effectLst/>
                <a:latin typeface="+mn-lt"/>
                <a:ea typeface="+mn-ea"/>
                <a:cs typeface="+mn-cs"/>
              </a:rPr>
              <a:t>, F. A. </a:t>
            </a:r>
            <a:r>
              <a:rPr lang="en-US" sz="1200" kern="1200" dirty="0" err="1" smtClean="0">
                <a:solidFill>
                  <a:schemeClr val="tx1"/>
                </a:solidFill>
                <a:effectLst/>
                <a:latin typeface="+mn-lt"/>
                <a:ea typeface="+mn-ea"/>
                <a:cs typeface="+mn-cs"/>
              </a:rPr>
              <a:t>Gareev</a:t>
            </a:r>
            <a:r>
              <a:rPr lang="en-US" sz="1200" kern="1200" dirty="0" smtClean="0">
                <a:solidFill>
                  <a:schemeClr val="tx1"/>
                </a:solidFill>
                <a:effectLst/>
                <a:latin typeface="+mn-lt"/>
                <a:ea typeface="+mn-ea"/>
                <a:cs typeface="+mn-cs"/>
              </a:rPr>
              <a:t>, and B. N. </a:t>
            </a:r>
            <a:r>
              <a:rPr lang="en-US" sz="1200" kern="1200" dirty="0" err="1" smtClean="0">
                <a:solidFill>
                  <a:schemeClr val="tx1"/>
                </a:solidFill>
                <a:effectLst/>
                <a:latin typeface="+mn-lt"/>
                <a:ea typeface="+mn-ea"/>
                <a:cs typeface="+mn-cs"/>
              </a:rPr>
              <a:t>Kalinkin</a:t>
            </a:r>
            <a:r>
              <a:rPr lang="en-US" sz="1200" kern="1200" dirty="0" smtClean="0">
                <a:solidFill>
                  <a:schemeClr val="tx1"/>
                </a:solidFill>
                <a:effectLst/>
                <a:latin typeface="+mn-lt"/>
                <a:ea typeface="+mn-ea"/>
                <a:cs typeface="+mn-cs"/>
              </a:rPr>
              <a:t>, Phys. </a:t>
            </a:r>
            <a:r>
              <a:rPr lang="en-US" sz="1200" kern="1200" dirty="0" err="1" smtClean="0">
                <a:solidFill>
                  <a:schemeClr val="tx1"/>
                </a:solidFill>
                <a:effectLst/>
                <a:latin typeface="+mn-lt"/>
                <a:ea typeface="+mn-ea"/>
                <a:cs typeface="+mn-cs"/>
              </a:rPr>
              <a:t>Lett</a:t>
            </a:r>
            <a:r>
              <a:rPr lang="en-US" sz="1200" kern="1200" dirty="0" smtClean="0">
                <a:solidFill>
                  <a:schemeClr val="tx1"/>
                </a:solidFill>
                <a:effectLst/>
                <a:latin typeface="+mn-lt"/>
                <a:ea typeface="+mn-ea"/>
                <a:cs typeface="+mn-cs"/>
              </a:rPr>
              <a:t>. 22, 500 (1966)]</a:t>
            </a:r>
          </a:p>
          <a:p>
            <a:r>
              <a:rPr lang="en-US" sz="1200" kern="1200" dirty="0" smtClean="0">
                <a:solidFill>
                  <a:schemeClr val="tx1"/>
                </a:solidFill>
                <a:effectLst/>
                <a:latin typeface="+mn-lt"/>
                <a:ea typeface="+mn-ea"/>
                <a:cs typeface="+mn-cs"/>
              </a:rPr>
              <a:t>That </a:t>
            </a:r>
            <a:r>
              <a:rPr lang="ru-RU" sz="1200" kern="1200" dirty="0" err="1" smtClean="0">
                <a:solidFill>
                  <a:schemeClr val="tx1"/>
                </a:solidFill>
                <a:effectLst/>
                <a:latin typeface="+mn-lt"/>
                <a:ea typeface="+mn-ea"/>
                <a:cs typeface="+mn-cs"/>
              </a:rPr>
              <a:t>caused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investigation</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field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Nowadays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more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than</a:t>
            </a:r>
            <a:r>
              <a:rPr lang="ru-RU" sz="1200" kern="1200" dirty="0" smtClean="0">
                <a:solidFill>
                  <a:schemeClr val="tx1"/>
                </a:solidFill>
                <a:effectLst/>
                <a:latin typeface="+mn-lt"/>
                <a:ea typeface="+mn-ea"/>
                <a:cs typeface="+mn-cs"/>
              </a:rPr>
              <a:t> 30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a:t>
            </a:r>
            <a:r>
              <a:rPr lang="ru-RU" sz="1200" kern="1200" dirty="0" smtClean="0">
                <a:solidFill>
                  <a:schemeClr val="tx1"/>
                </a:solidFill>
                <a:effectLst/>
                <a:latin typeface="+mn-lt"/>
                <a:ea typeface="+mn-ea"/>
                <a:cs typeface="+mn-cs"/>
              </a:rPr>
              <a:t> = 108-118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hot fusion reactions</a:t>
            </a: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Flerov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Laboratory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great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success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achieved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Unfortunately, nuclei with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&gt; 118 cannot be synthesized in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Ca-induced reactions since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is the heaviest target material available for these purposes. </a:t>
            </a:r>
          </a:p>
          <a:p>
            <a:r>
              <a:rPr lang="ru-RU" sz="1200" kern="1200" dirty="0" err="1" smtClean="0">
                <a:solidFill>
                  <a:schemeClr val="tx1"/>
                </a:solidFill>
                <a:effectLst/>
                <a:latin typeface="+mn-lt"/>
                <a:ea typeface="+mn-ea"/>
                <a:cs typeface="+mn-cs"/>
              </a:rPr>
              <a:t>One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possible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pathways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118</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-126</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Ti</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 </a:t>
            </a:r>
            <a:r>
              <a:rPr lang="ru-RU" sz="1200" kern="1200" dirty="0" err="1" smtClean="0">
                <a:solidFill>
                  <a:schemeClr val="tx1"/>
                </a:solidFill>
                <a:effectLst/>
                <a:latin typeface="+mn-lt"/>
                <a:ea typeface="+mn-ea"/>
                <a:cs typeface="+mn-cs"/>
              </a:rPr>
              <a:t>Fe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interest in damped collisions of heavy nuclei is conditioned by the necessity to find new ways to produce neutron-rich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elements (SHE). Few years ago the inverse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process, was proposed to produce SHE in the collisions of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[1]. The low-energy damped collisions of intermediate mass nuclei are less difficult for experimental study than the reactions with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One may expect that the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shell effect will be similar in both cases [2].</a:t>
            </a:r>
          </a:p>
          <a:p>
            <a:r>
              <a:rPr lang="en-US" sz="1200" kern="1200" dirty="0" smtClean="0">
                <a:solidFill>
                  <a:schemeClr val="tx1"/>
                </a:solidFill>
                <a:effectLst/>
                <a:latin typeface="+mn-lt"/>
                <a:ea typeface="+mn-ea"/>
                <a:cs typeface="+mn-cs"/>
              </a:rPr>
              <a:t>To study the role of shell effects in inverse QF, the binary reaction channels in the reactions </a:t>
            </a:r>
            <a:r>
              <a:rPr lang="en-US" sz="1200" kern="1200" baseline="30000" dirty="0" smtClean="0">
                <a:solidFill>
                  <a:schemeClr val="tx1"/>
                </a:solidFill>
                <a:effectLst/>
                <a:latin typeface="+mn-lt"/>
                <a:ea typeface="+mn-ea"/>
                <a:cs typeface="+mn-cs"/>
              </a:rPr>
              <a:t>156,160</a:t>
            </a:r>
            <a:r>
              <a:rPr lang="en-US" sz="1200" kern="1200" dirty="0" smtClean="0">
                <a:solidFill>
                  <a:schemeClr val="tx1"/>
                </a:solidFill>
                <a:effectLst/>
                <a:latin typeface="+mn-lt"/>
                <a:ea typeface="+mn-ea"/>
                <a:cs typeface="+mn-cs"/>
              </a:rPr>
              <a:t>Gd + </a:t>
            </a:r>
            <a:r>
              <a:rPr lang="en-US" sz="1200" kern="1200" baseline="30000" dirty="0" smtClean="0">
                <a:solidFill>
                  <a:schemeClr val="tx1"/>
                </a:solidFill>
                <a:effectLst/>
                <a:latin typeface="+mn-lt"/>
                <a:ea typeface="+mn-ea"/>
                <a:cs typeface="+mn-cs"/>
              </a:rPr>
              <a:t>186</a:t>
            </a:r>
            <a:r>
              <a:rPr lang="en-US" sz="1200" kern="1200" dirty="0" smtClean="0">
                <a:solidFill>
                  <a:schemeClr val="tx1"/>
                </a:solidFill>
                <a:effectLst/>
                <a:latin typeface="+mn-lt"/>
                <a:ea typeface="+mn-ea"/>
                <a:cs typeface="+mn-cs"/>
              </a:rPr>
              <a:t>W at the Coulomb barrier energy have been investigated. In these reactions the projectile and target nuclei are located between the closed shells with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50,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82 (double magic tin) and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82,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126 (double magic lead) which should play a significant role in the nucleon transfer process. To form lead-like fragment the projectile nucleus has to transfer about 22 nucleons to the target.</a:t>
            </a: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3051137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182810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ru-RU" altLang="ru-RU" smtClean="0"/>
              <a:t>Завершается создание Фабрики сверхтяжёлых элементов (СТЭ) на базе циклотрона ДЦ-280. Строительные работы по зданию Фабрики СТЭ окончены. Получено заключение Ростехнадзора о соответствии построенного объекта требованиям технических регламентов. Проведены комплексные пусконаладочные работы на циклотроне ДЦ-280. 26 декабря 2018 года получен первый пучок ускоренных тяжелых ионов. В первом квартале 2019 года планируется продолжить работы на ДЦ-280 по получению пучков тяжелых ионов проектных параметров.</a:t>
            </a:r>
          </a:p>
          <a:p>
            <a:endParaRPr lang="ru-RU" altLang="ru-RU" smtClean="0"/>
          </a:p>
          <a:p>
            <a:r>
              <a:rPr lang="ru-RU" altLang="ru-RU" smtClean="0"/>
              <a:t>Первой экспериментальной установкой Фабрики СТЭ является новый газонаполненный сепаратор ГНС-2. Сепаратор спроектирован в ЛЯР и произведен фирмой </a:t>
            </a:r>
            <a:r>
              <a:rPr lang="en-US" altLang="ru-RU" smtClean="0"/>
              <a:t>SIGMAPHI</a:t>
            </a:r>
            <a:r>
              <a:rPr lang="ru-RU" altLang="ru-RU" smtClean="0"/>
              <a:t> (Франция). В течение 2018 г. выполнен монтаж основных узлов сепаратора. В первом квартале 2019 года планируется продолжить пусконаладочные работы на сепараторе ГНС-2. Это позволит во втором квартале 2019 года приступить к реализации экспериментальной программы на Фабрике СТЭ. Первым экспериментом будет синтез изотопов московия в реакции </a:t>
            </a:r>
            <a:r>
              <a:rPr lang="ru-RU" altLang="ru-RU" baseline="30000" smtClean="0"/>
              <a:t>48</a:t>
            </a:r>
            <a:r>
              <a:rPr lang="en-US" altLang="ru-RU" smtClean="0"/>
              <a:t>Ca</a:t>
            </a:r>
            <a:r>
              <a:rPr lang="ru-RU" altLang="ru-RU" smtClean="0"/>
              <a:t>+</a:t>
            </a:r>
            <a:r>
              <a:rPr lang="ru-RU" altLang="ru-RU" baseline="30000" smtClean="0"/>
              <a:t>243</a:t>
            </a:r>
            <a:r>
              <a:rPr lang="en-US" altLang="ru-RU" smtClean="0"/>
              <a:t>Am</a:t>
            </a:r>
            <a:r>
              <a:rPr lang="ru-RU" altLang="ru-RU" smtClean="0"/>
              <a:t>.</a:t>
            </a:r>
          </a:p>
          <a:p>
            <a:endParaRPr lang="ru-RU" altLang="ru-RU" smtClean="0"/>
          </a:p>
          <a:p>
            <a:r>
              <a:rPr lang="ru-RU" altLang="ru-RU" smtClean="0"/>
              <a:t>Следующим экспериментом на Фабрике СТЭ станет синтез элемента 120 в реакции</a:t>
            </a:r>
            <a:r>
              <a:rPr lang="ru-RU" altLang="ru-RU" baseline="30000" smtClean="0"/>
              <a:t> 50</a:t>
            </a:r>
            <a:r>
              <a:rPr lang="en-US" altLang="ru-RU" smtClean="0"/>
              <a:t>Ti</a:t>
            </a:r>
            <a:r>
              <a:rPr lang="ru-RU" altLang="ru-RU" smtClean="0"/>
              <a:t>+</a:t>
            </a:r>
            <a:r>
              <a:rPr lang="ru-RU" altLang="ru-RU" baseline="30000" smtClean="0"/>
              <a:t>249-251</a:t>
            </a:r>
            <a:r>
              <a:rPr lang="en-US" altLang="ru-RU" smtClean="0"/>
              <a:t>Cf</a:t>
            </a:r>
            <a:r>
              <a:rPr lang="ru-RU" altLang="ru-RU" smtClean="0"/>
              <a:t>. Подготовка и проведение этого эксперимента является важнейшей задачей ЛЯР на вторую половину 2019 года.</a:t>
            </a:r>
          </a:p>
        </p:txBody>
      </p:sp>
    </p:spTree>
    <p:extLst>
      <p:ext uri="{BB962C8B-B14F-4D97-AF65-F5344CB8AC3E}">
        <p14:creationId xmlns:p14="http://schemas.microsoft.com/office/powerpoint/2010/main" val="401084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xfrm>
            <a:off x="381000" y="685800"/>
            <a:ext cx="6096000" cy="3429000"/>
          </a:xfrm>
          <a:ln/>
        </p:spPr>
      </p:sp>
      <p:sp>
        <p:nvSpPr>
          <p:cNvPr id="80899" name="Заметки 2"/>
          <p:cNvSpPr>
            <a:spLocks noGrp="1"/>
          </p:cNvSpPr>
          <p:nvPr>
            <p:ph type="body" idx="1"/>
          </p:nvPr>
        </p:nvSpPr>
        <p:spPr>
          <a:noFill/>
          <a:ln/>
        </p:spPr>
        <p:txBody>
          <a:bodyPr/>
          <a:lstStyle/>
          <a:p>
            <a:endParaRPr lang="ru-RU" dirty="0" smtClean="0">
              <a:latin typeface="Arial" pitchFamily="34" charset="0"/>
              <a:ea typeface="ＭＳ Ｐゴシック" pitchFamily="34" charset="-128"/>
              <a:cs typeface="Arial" pitchFamily="34" charset="0"/>
            </a:endParaRPr>
          </a:p>
        </p:txBody>
      </p:sp>
      <p:sp>
        <p:nvSpPr>
          <p:cNvPr id="80900" name="Номер слайда 3"/>
          <p:cNvSpPr>
            <a:spLocks noGrp="1"/>
          </p:cNvSpPr>
          <p:nvPr>
            <p:ph type="sldNum" sz="quarter" idx="5"/>
          </p:nvPr>
        </p:nvSpPr>
        <p:spPr>
          <a:noFill/>
        </p:spPr>
        <p:txBody>
          <a:bodyPr/>
          <a:lstStyle/>
          <a:p>
            <a:fld id="{09B1117A-5841-4B70-BA35-59A26ED5E75B}" type="slidenum">
              <a:rPr lang="ru-RU">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145753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defTabSz="914400" eaLnBrk="1" fontAlgn="base" hangingPunct="1">
              <a:spcBef>
                <a:spcPct val="0"/>
              </a:spcBef>
              <a:spcAft>
                <a:spcPct val="0"/>
              </a:spcAft>
            </a:pPr>
            <a:fld id="{78F065CD-FB1E-40AC-A937-E09326369276}" type="slidenum">
              <a:rPr lang="ru-RU" altLang="ru-RU">
                <a:solidFill>
                  <a:prstClr val="black"/>
                </a:solidFill>
                <a:latin typeface="Arial" pitchFamily="34" charset="0"/>
                <a:cs typeface="Arial" pitchFamily="34" charset="0"/>
              </a:rPr>
              <a:pPr algn="r" defTabSz="914400" eaLnBrk="1" fontAlgn="base" hangingPunct="1">
                <a:spcBef>
                  <a:spcPct val="0"/>
                </a:spcBef>
                <a:spcAft>
                  <a:spcPct val="0"/>
                </a:spcAft>
              </a:pPr>
              <a:t>5</a:t>
            </a:fld>
            <a:endParaRPr lang="ru-RU" altLang="ru-RU">
              <a:solidFill>
                <a:prstClr val="black"/>
              </a:solidFill>
              <a:latin typeface="Arial" pitchFamily="34" charset="0"/>
              <a:cs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itchFamily="34" charset="0"/>
              <a:ea typeface="MS PGothic" pitchFamily="34" charset="-128"/>
            </a:endParaRPr>
          </a:p>
        </p:txBody>
      </p:sp>
    </p:spTree>
    <p:extLst>
      <p:ext uri="{BB962C8B-B14F-4D97-AF65-F5344CB8AC3E}">
        <p14:creationId xmlns:p14="http://schemas.microsoft.com/office/powerpoint/2010/main" val="161320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defTabSz="914400" eaLnBrk="1" fontAlgn="base" hangingPunct="1">
              <a:spcBef>
                <a:spcPct val="0"/>
              </a:spcBef>
              <a:spcAft>
                <a:spcPct val="0"/>
              </a:spcAft>
            </a:pPr>
            <a:fld id="{472416C0-5472-424C-97A3-464A84856EB8}" type="slidenum">
              <a:rPr lang="ru-RU" altLang="ru-RU">
                <a:solidFill>
                  <a:prstClr val="black"/>
                </a:solidFill>
                <a:latin typeface="Arial" pitchFamily="34" charset="0"/>
                <a:cs typeface="Arial" pitchFamily="34" charset="0"/>
              </a:rPr>
              <a:pPr algn="r" defTabSz="914400" eaLnBrk="1" fontAlgn="base" hangingPunct="1">
                <a:spcBef>
                  <a:spcPct val="0"/>
                </a:spcBef>
                <a:spcAft>
                  <a:spcPct val="0"/>
                </a:spcAft>
              </a:pPr>
              <a:t>8</a:t>
            </a:fld>
            <a:endParaRPr lang="ru-RU" altLang="ru-RU">
              <a:solidFill>
                <a:prstClr val="black"/>
              </a:solidFill>
              <a:latin typeface="Arial" pitchFamily="34" charset="0"/>
              <a:cs typeface="Arial"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itchFamily="34" charset="0"/>
              <a:ea typeface="MS PGothic" pitchFamily="34" charset="-128"/>
            </a:endParaRPr>
          </a:p>
        </p:txBody>
      </p:sp>
    </p:spTree>
    <p:extLst>
      <p:ext uri="{BB962C8B-B14F-4D97-AF65-F5344CB8AC3E}">
        <p14:creationId xmlns:p14="http://schemas.microsoft.com/office/powerpoint/2010/main" val="365313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defTabSz="914400" eaLnBrk="1" fontAlgn="base" hangingPunct="1">
              <a:spcBef>
                <a:spcPct val="0"/>
              </a:spcBef>
              <a:spcAft>
                <a:spcPct val="0"/>
              </a:spcAft>
            </a:pPr>
            <a:fld id="{0DE3B938-6D81-4137-B2F2-00114DB0F88D}" type="slidenum">
              <a:rPr lang="ru-RU" altLang="ru-RU">
                <a:solidFill>
                  <a:prstClr val="black"/>
                </a:solidFill>
                <a:latin typeface="Arial" pitchFamily="34" charset="0"/>
                <a:cs typeface="Arial" pitchFamily="34" charset="0"/>
              </a:rPr>
              <a:pPr algn="r" defTabSz="914400" eaLnBrk="1" fontAlgn="base" hangingPunct="1">
                <a:spcBef>
                  <a:spcPct val="0"/>
                </a:spcBef>
                <a:spcAft>
                  <a:spcPct val="0"/>
                </a:spcAft>
              </a:pPr>
              <a:t>9</a:t>
            </a:fld>
            <a:endParaRPr lang="ru-RU" altLang="ru-RU">
              <a:solidFill>
                <a:prstClr val="black"/>
              </a:solidFill>
              <a:latin typeface="Arial" pitchFamily="34" charset="0"/>
              <a:cs typeface="Arial" pitchFamily="34"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defTabSz="914400" eaLnBrk="1" fontAlgn="base" hangingPunct="1">
              <a:spcBef>
                <a:spcPct val="0"/>
              </a:spcBef>
              <a:spcAft>
                <a:spcPct val="0"/>
              </a:spcAft>
            </a:pPr>
            <a:fld id="{897A3508-4D27-4372-A71F-A7857950D683}" type="slidenum">
              <a:rPr lang="ru-RU" altLang="ru-RU">
                <a:solidFill>
                  <a:prstClr val="black"/>
                </a:solidFill>
                <a:latin typeface="Arial" pitchFamily="34" charset="0"/>
                <a:cs typeface="Arial" pitchFamily="34" charset="0"/>
              </a:rPr>
              <a:pPr algn="r" defTabSz="914400" eaLnBrk="1" fontAlgn="base" hangingPunct="1">
                <a:spcBef>
                  <a:spcPct val="0"/>
                </a:spcBef>
                <a:spcAft>
                  <a:spcPct val="0"/>
                </a:spcAft>
              </a:pPr>
              <a:t>9</a:t>
            </a:fld>
            <a:endParaRPr lang="ru-RU" altLang="ru-RU">
              <a:solidFill>
                <a:prstClr val="black"/>
              </a:solidFill>
              <a:latin typeface="Arial" pitchFamily="34" charset="0"/>
              <a:cs typeface="Arial" pitchFamily="34" charset="0"/>
            </a:endParaRPr>
          </a:p>
        </p:txBody>
      </p:sp>
      <p:sp>
        <p:nvSpPr>
          <p:cNvPr id="69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latin typeface="Arial" pitchFamily="34" charset="0"/>
            </a:endParaRPr>
          </a:p>
        </p:txBody>
      </p:sp>
    </p:spTree>
    <p:extLst>
      <p:ext uri="{BB962C8B-B14F-4D97-AF65-F5344CB8AC3E}">
        <p14:creationId xmlns:p14="http://schemas.microsoft.com/office/powerpoint/2010/main" val="170527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energies around the Coulomb barrier the complete fusion of two massive nuclei is </a:t>
            </a:r>
            <a:r>
              <a:rPr lang="en-US" sz="1200" b="1" kern="1200" dirty="0" smtClean="0">
                <a:solidFill>
                  <a:schemeClr val="tx1"/>
                </a:solidFill>
                <a:effectLst/>
                <a:latin typeface="+mn-lt"/>
                <a:ea typeface="+mn-ea"/>
                <a:cs typeface="+mn-cs"/>
              </a:rPr>
              <a:t>suppressed</a:t>
            </a:r>
            <a:r>
              <a:rPr lang="en-US" sz="1200" kern="1200" dirty="0" smtClean="0">
                <a:solidFill>
                  <a:schemeClr val="tx1"/>
                </a:solidFill>
                <a:effectLst/>
                <a:latin typeface="+mn-lt"/>
                <a:ea typeface="+mn-ea"/>
                <a:cs typeface="+mn-cs"/>
              </a:rPr>
              <a:t> by competing binary process, the </a:t>
            </a:r>
            <a:r>
              <a:rPr lang="en-US" sz="1200" b="1"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in which the composite system separates in two main fragments without forming a CN.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QF happens to be the most important mechanism that prevents the formation of SHE in the fusion of heavy nuclei.</a:t>
            </a:r>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15683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F5B4DB-5735-452C-A4AC-A370477B9E84}" type="slidenum">
              <a:rPr lang="ru-RU" altLang="ru-RU" smtClean="0"/>
              <a:pPr eaLnBrk="1" hangingPunct="1">
                <a:spcBef>
                  <a:spcPct val="0"/>
                </a:spcBef>
              </a:pPr>
              <a:t>11</a:t>
            </a:fld>
            <a:endParaRPr lang="ru-RU" altLang="ru-RU"/>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ru-RU" dirty="0"/>
          </a:p>
        </p:txBody>
      </p:sp>
    </p:spTree>
    <p:extLst>
      <p:ext uri="{BB962C8B-B14F-4D97-AF65-F5344CB8AC3E}">
        <p14:creationId xmlns:p14="http://schemas.microsoft.com/office/powerpoint/2010/main" val="162475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smtClean="0">
                <a:solidFill>
                  <a:schemeClr val="tx1"/>
                </a:solidFill>
                <a:effectLst/>
                <a:latin typeface="+mn-lt"/>
                <a:ea typeface="+mn-ea"/>
                <a:cs typeface="+mn-cs"/>
              </a:rPr>
              <a:t>Cold and hot fusion reactions are characterized by a strongly different entrance channel. Cold fusion reactions involve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Pb or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Bi target nuclei and ER with an excitation energy of about 10-15 MeV which leads to a high survival against fission. Hot fusion reactions involve actinide target nuclei and lead to ER with excitation energy between 30 and 60 MeV, which results in higher neutron evaporation and lower survival against fission.</a:t>
            </a:r>
          </a:p>
          <a:p>
            <a:r>
              <a:rPr lang="en-GB" sz="1200" kern="1200" dirty="0" smtClean="0">
                <a:solidFill>
                  <a:schemeClr val="tx1"/>
                </a:solidFill>
                <a:effectLst/>
                <a:latin typeface="+mn-lt"/>
                <a:ea typeface="+mn-ea"/>
                <a:cs typeface="+mn-cs"/>
              </a:rPr>
              <a:t>It is readily seen that in the transition from </a:t>
            </a:r>
            <a:r>
              <a:rPr lang="en-GB" sz="1200" kern="1200" baseline="30000" dirty="0" smtClean="0">
                <a:solidFill>
                  <a:schemeClr val="tx1"/>
                </a:solidFill>
                <a:effectLst/>
                <a:latin typeface="+mn-lt"/>
                <a:ea typeface="+mn-ea"/>
                <a:cs typeface="+mn-cs"/>
              </a:rPr>
              <a:t>50</a:t>
            </a:r>
            <a:r>
              <a:rPr lang="en-GB" sz="1200" kern="1200" dirty="0" smtClean="0">
                <a:solidFill>
                  <a:schemeClr val="tx1"/>
                </a:solidFill>
                <a:effectLst/>
                <a:latin typeface="+mn-lt"/>
                <a:ea typeface="+mn-ea"/>
                <a:cs typeface="+mn-cs"/>
              </a:rPr>
              <a:t>Ti to </a:t>
            </a:r>
            <a:r>
              <a:rPr lang="en-GB" sz="1200" kern="1200" baseline="30000" dirty="0" smtClean="0">
                <a:solidFill>
                  <a:schemeClr val="tx1"/>
                </a:solidFill>
                <a:effectLst/>
                <a:latin typeface="+mn-lt"/>
                <a:ea typeface="+mn-ea"/>
                <a:cs typeface="+mn-cs"/>
              </a:rPr>
              <a:t>86</a:t>
            </a:r>
            <a:r>
              <a:rPr lang="en-GB" sz="1200" kern="1200" dirty="0" smtClean="0">
                <a:solidFill>
                  <a:schemeClr val="tx1"/>
                </a:solidFill>
                <a:effectLst/>
                <a:latin typeface="+mn-lt"/>
                <a:ea typeface="+mn-ea"/>
                <a:cs typeface="+mn-cs"/>
              </a:rPr>
              <a:t>Kr the shape of mass-energy distributions of binary reaction fragments changes strongly due to the QF and deep-inelastic processes. For the </a:t>
            </a:r>
            <a:r>
              <a:rPr lang="en-GB" sz="1200" kern="1200" baseline="30000" dirty="0" smtClean="0">
                <a:solidFill>
                  <a:schemeClr val="tx1"/>
                </a:solidFill>
                <a:effectLst/>
                <a:latin typeface="+mn-lt"/>
                <a:ea typeface="+mn-ea"/>
                <a:cs typeface="+mn-cs"/>
              </a:rPr>
              <a:t>50</a:t>
            </a:r>
            <a:r>
              <a:rPr lang="en-GB" sz="1200" kern="1200" dirty="0" smtClean="0">
                <a:solidFill>
                  <a:schemeClr val="tx1"/>
                </a:solidFill>
                <a:effectLst/>
                <a:latin typeface="+mn-lt"/>
                <a:ea typeface="+mn-ea"/>
                <a:cs typeface="+mn-cs"/>
              </a:rPr>
              <a:t>Ti ion the contribution of symmetric fragments into the capture cross-section is around 60%; in the case of </a:t>
            </a:r>
            <a:r>
              <a:rPr lang="en-GB" sz="1200" kern="1200" baseline="30000" dirty="0" smtClean="0">
                <a:solidFill>
                  <a:schemeClr val="tx1"/>
                </a:solidFill>
                <a:effectLst/>
                <a:latin typeface="+mn-lt"/>
                <a:ea typeface="+mn-ea"/>
                <a:cs typeface="+mn-cs"/>
              </a:rPr>
              <a:t>86</a:t>
            </a:r>
            <a:r>
              <a:rPr lang="en-GB" sz="1200" kern="1200" dirty="0" smtClean="0">
                <a:solidFill>
                  <a:schemeClr val="tx1"/>
                </a:solidFill>
                <a:effectLst/>
                <a:latin typeface="+mn-lt"/>
                <a:ea typeface="+mn-ea"/>
                <a:cs typeface="+mn-cs"/>
              </a:rPr>
              <a:t>Kr QF and deep-inelastic scattering are dominant processes. </a:t>
            </a:r>
          </a:p>
          <a:p>
            <a:r>
              <a:rPr lang="en-GB" sz="1200" kern="1200" dirty="0" smtClean="0">
                <a:solidFill>
                  <a:schemeClr val="tx1"/>
                </a:solidFill>
                <a:effectLst/>
                <a:latin typeface="+mn-lt"/>
                <a:ea typeface="+mn-ea"/>
                <a:cs typeface="+mn-cs"/>
              </a:rPr>
              <a:t>For the heaviest system </a:t>
            </a:r>
            <a:r>
              <a:rPr lang="en-GB" sz="1200" kern="1200" baseline="30000" dirty="0" smtClean="0">
                <a:solidFill>
                  <a:schemeClr val="tx1"/>
                </a:solidFill>
                <a:effectLst/>
                <a:latin typeface="+mn-lt"/>
                <a:ea typeface="+mn-ea"/>
                <a:cs typeface="+mn-cs"/>
              </a:rPr>
              <a:t>136</a:t>
            </a:r>
            <a:r>
              <a:rPr lang="en-GB" sz="1200" kern="1200" dirty="0" smtClean="0">
                <a:solidFill>
                  <a:schemeClr val="tx1"/>
                </a:solidFill>
                <a:effectLst/>
                <a:latin typeface="+mn-lt"/>
                <a:ea typeface="+mn-ea"/>
                <a:cs typeface="+mn-cs"/>
              </a:rPr>
              <a:t>Xe +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Pb the main process is deep-inelastic scattering </a:t>
            </a:r>
          </a:p>
          <a:p>
            <a:r>
              <a:rPr lang="en-GB" sz="1200" kern="1200" dirty="0" smtClean="0">
                <a:solidFill>
                  <a:schemeClr val="tx1"/>
                </a:solidFill>
                <a:effectLst/>
                <a:latin typeface="+mn-lt"/>
                <a:ea typeface="+mn-ea"/>
                <a:cs typeface="+mn-cs"/>
              </a:rPr>
              <a:t>For the hot reactions induced by </a:t>
            </a:r>
            <a:r>
              <a:rPr lang="en-GB" sz="1200" kern="1200" baseline="30000" dirty="0" smtClean="0">
                <a:solidFill>
                  <a:schemeClr val="tx1"/>
                </a:solidFill>
                <a:effectLst/>
                <a:latin typeface="+mn-lt"/>
                <a:ea typeface="+mn-ea"/>
                <a:cs typeface="+mn-cs"/>
              </a:rPr>
              <a:t>48</a:t>
            </a:r>
            <a:r>
              <a:rPr lang="en-GB" sz="1200" kern="1200" dirty="0" smtClean="0">
                <a:solidFill>
                  <a:schemeClr val="tx1"/>
                </a:solidFill>
                <a:effectLst/>
                <a:latin typeface="+mn-lt"/>
                <a:ea typeface="+mn-ea"/>
                <a:cs typeface="+mn-cs"/>
              </a:rPr>
              <a:t>Ca ions the mass-energy distributions are similar for all the reactions: a pronounced asymmetric QF with heavy fragments near the double magic lead is observed.</a:t>
            </a:r>
          </a:p>
          <a:p>
            <a:r>
              <a:rPr lang="en-GB" sz="1200" kern="1200" dirty="0" smtClean="0">
                <a:solidFill>
                  <a:schemeClr val="tx1"/>
                </a:solidFill>
                <a:effectLst/>
                <a:latin typeface="+mn-lt"/>
                <a:ea typeface="+mn-ea"/>
                <a:cs typeface="+mn-cs"/>
              </a:rPr>
              <a:t>The red rectangles show the regions of masses and TKE’s where the main part of CN-ﬁssion fragments is expected.</a:t>
            </a:r>
          </a:p>
          <a:p>
            <a:r>
              <a:rPr lang="en-GB" sz="1200" kern="1200" dirty="0" smtClean="0">
                <a:solidFill>
                  <a:schemeClr val="tx1"/>
                </a:solidFill>
                <a:effectLst/>
                <a:latin typeface="+mn-lt"/>
                <a:ea typeface="+mn-ea"/>
                <a:cs typeface="+mn-cs"/>
              </a:rPr>
              <a:t>The comparison between the two sets of mass-TKE matrices shows convincingly that hot fusion reactions are more suitable for producing SHE.</a:t>
            </a:r>
            <a:endParaRPr lang="ru-RU" dirty="0" smtClean="0"/>
          </a:p>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71023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r" defTabSz="914400" eaLnBrk="1" fontAlgn="base" hangingPunct="1">
              <a:spcBef>
                <a:spcPct val="0"/>
              </a:spcBef>
              <a:spcAft>
                <a:spcPct val="0"/>
              </a:spcAft>
            </a:pPr>
            <a:fld id="{78F7CB5C-F809-4E16-99B5-62F5DE80D68E}" type="slidenum">
              <a:rPr lang="ru-RU" altLang="ru-RU" sz="1200" b="0">
                <a:solidFill>
                  <a:prstClr val="black"/>
                </a:solidFill>
                <a:cs typeface="Arial" pitchFamily="34" charset="0"/>
              </a:rPr>
              <a:pPr algn="r" defTabSz="914400" eaLnBrk="1" fontAlgn="base" hangingPunct="1">
                <a:spcBef>
                  <a:spcPct val="0"/>
                </a:spcBef>
                <a:spcAft>
                  <a:spcPct val="0"/>
                </a:spcAft>
              </a:pPr>
              <a:t>14</a:t>
            </a:fld>
            <a:endParaRPr lang="ru-RU" altLang="ru-RU" sz="1200" b="0">
              <a:solidFill>
                <a:prstClr val="black"/>
              </a:solidFill>
              <a:cs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latin typeface="Arial" pitchFamily="34" charset="0"/>
            </a:endParaRPr>
          </a:p>
        </p:txBody>
      </p:sp>
    </p:spTree>
    <p:extLst>
      <p:ext uri="{BB962C8B-B14F-4D97-AF65-F5344CB8AC3E}">
        <p14:creationId xmlns:p14="http://schemas.microsoft.com/office/powerpoint/2010/main" val="402336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F946688A-4ADB-4D21-B4C9-DBD1C5ADB40B}"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pPr>
              <a:defRPr/>
            </a:pPr>
            <a:fld id="{FCF09A4D-AD6F-4AD7-B7EB-FAA069A1ED19}" type="slidenum">
              <a:rPr lang="ru-RU" smtClean="0"/>
              <a:pPr>
                <a:defRPr/>
              </a:pPr>
              <a:t>‹#›</a:t>
            </a:fld>
            <a:endParaRPr lang="ru-RU"/>
          </a:p>
        </p:txBody>
      </p:sp>
    </p:spTree>
    <p:extLst>
      <p:ext uri="{BB962C8B-B14F-4D97-AF65-F5344CB8AC3E}">
        <p14:creationId xmlns:p14="http://schemas.microsoft.com/office/powerpoint/2010/main" val="3422155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5297885D-A822-41DB-83D3-4C09FA8590B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E7F54BE-F858-464D-9513-D853CB13371B}" type="slidenum">
              <a:rPr lang="ru-RU" smtClean="0"/>
              <a:pPr>
                <a:defRPr/>
              </a:pPr>
              <a:t>‹#›</a:t>
            </a:fld>
            <a:endParaRPr lang="ru-RU"/>
          </a:p>
        </p:txBody>
      </p:sp>
    </p:spTree>
    <p:extLst>
      <p:ext uri="{BB962C8B-B14F-4D97-AF65-F5344CB8AC3E}">
        <p14:creationId xmlns:p14="http://schemas.microsoft.com/office/powerpoint/2010/main" val="192197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2609FE46-9FE5-4304-90F7-5D738F7071B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73445F1-4DB3-4E57-A71B-60443250E25F}" type="slidenum">
              <a:rPr lang="ru-RU" smtClean="0"/>
              <a:pPr>
                <a:defRPr/>
              </a:pPr>
              <a:t>‹#›</a:t>
            </a:fld>
            <a:endParaRPr lang="ru-RU"/>
          </a:p>
        </p:txBody>
      </p:sp>
    </p:spTree>
    <p:extLst>
      <p:ext uri="{BB962C8B-B14F-4D97-AF65-F5344CB8AC3E}">
        <p14:creationId xmlns:p14="http://schemas.microsoft.com/office/powerpoint/2010/main" val="6223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00D3F17D-D99D-4C28-A84B-8928EDDD1A6A}"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pPr>
              <a:defRPr/>
            </a:pPr>
            <a:fld id="{7DC97E5E-5E44-4416-853C-B4620B74F60A}" type="slidenum">
              <a:rPr lang="ru-RU" smtClean="0"/>
              <a:pPr>
                <a:defRPr/>
              </a:pPr>
              <a:t>‹#›</a:t>
            </a:fld>
            <a:endParaRPr lang="ru-RU"/>
          </a:p>
        </p:txBody>
      </p:sp>
    </p:spTree>
    <p:extLst>
      <p:ext uri="{BB962C8B-B14F-4D97-AF65-F5344CB8AC3E}">
        <p14:creationId xmlns:p14="http://schemas.microsoft.com/office/powerpoint/2010/main" val="3104937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5B449AE0-60C2-4786-B661-96304242B805}"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pPr>
              <a:defRPr/>
            </a:pPr>
            <a:fld id="{715EB261-8D4F-452A-BC9E-1B4DA847755D}" type="slidenum">
              <a:rPr lang="ru-RU" smtClean="0"/>
              <a:pPr>
                <a:defRPr/>
              </a:pPr>
              <a:t>‹#›</a:t>
            </a:fld>
            <a:endParaRPr lang="ru-RU"/>
          </a:p>
        </p:txBody>
      </p:sp>
    </p:spTree>
    <p:extLst>
      <p:ext uri="{BB962C8B-B14F-4D97-AF65-F5344CB8AC3E}">
        <p14:creationId xmlns:p14="http://schemas.microsoft.com/office/powerpoint/2010/main" val="3134600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96E547E9-26BF-478B-8679-C488DBE09F33}"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tint val="75000"/>
                </a:prstClr>
              </a:solidFill>
            </a:endParaRP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00B7D65A-3B1A-420D-8F79-65A287D3DD5D}" type="slidenum">
              <a:rPr lang="ru-RU" smtClean="0"/>
              <a:pPr>
                <a:defRPr/>
              </a:pPr>
              <a:t>‹#›</a:t>
            </a:fld>
            <a:endParaRPr lang="ru-RU"/>
          </a:p>
        </p:txBody>
      </p:sp>
    </p:spTree>
    <p:extLst>
      <p:ext uri="{BB962C8B-B14F-4D97-AF65-F5344CB8AC3E}">
        <p14:creationId xmlns:p14="http://schemas.microsoft.com/office/powerpoint/2010/main" val="214793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22CD678-11C1-4A7C-81FE-FA41B14D6BA1}"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tint val="75000"/>
                </a:prstClr>
              </a:solidFill>
            </a:endParaRP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BF96418D-514A-4BC4-B16C-999BFE20D153}" type="slidenum">
              <a:rPr lang="ru-RU" smtClean="0"/>
              <a:pPr>
                <a:defRPr/>
              </a:pPr>
              <a:t>‹#›</a:t>
            </a:fld>
            <a:endParaRPr lang="ru-RU"/>
          </a:p>
        </p:txBody>
      </p:sp>
    </p:spTree>
    <p:extLst>
      <p:ext uri="{BB962C8B-B14F-4D97-AF65-F5344CB8AC3E}">
        <p14:creationId xmlns:p14="http://schemas.microsoft.com/office/powerpoint/2010/main" val="568636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76E2166C-2402-46F8-A27F-103774C240F8}"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03F0060-36FB-49C0-B0CA-110E8EACA882}" type="slidenum">
              <a:rPr lang="ru-RU" smtClean="0"/>
              <a:pPr>
                <a:defRPr/>
              </a:pPr>
              <a:t>‹#›</a:t>
            </a:fld>
            <a:endParaRPr lang="ru-RU"/>
          </a:p>
        </p:txBody>
      </p:sp>
    </p:spTree>
    <p:extLst>
      <p:ext uri="{BB962C8B-B14F-4D97-AF65-F5344CB8AC3E}">
        <p14:creationId xmlns:p14="http://schemas.microsoft.com/office/powerpoint/2010/main" val="3347979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D81509B6-DD66-441F-B2F6-44849C1E6276}"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431E726D-324B-4463-A43A-833870DF14EE}" type="slidenum">
              <a:rPr lang="ru-RU" smtClean="0"/>
              <a:pPr>
                <a:defRPr/>
              </a:pPr>
              <a:t>‹#›</a:t>
            </a:fld>
            <a:endParaRPr lang="ru-RU"/>
          </a:p>
        </p:txBody>
      </p:sp>
    </p:spTree>
    <p:extLst>
      <p:ext uri="{BB962C8B-B14F-4D97-AF65-F5344CB8AC3E}">
        <p14:creationId xmlns:p14="http://schemas.microsoft.com/office/powerpoint/2010/main" val="1196968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220785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E629214-8249-40B7-AF8D-3229508E8ED7}" type="slidenum">
              <a:rPr lang="ru-RU" smtClean="0"/>
              <a:pPr>
                <a:defRPr/>
              </a:pPr>
              <a:t>‹#›</a:t>
            </a:fld>
            <a:endParaRPr lang="ru-RU"/>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Tree>
    <p:extLst>
      <p:ext uri="{BB962C8B-B14F-4D97-AF65-F5344CB8AC3E}">
        <p14:creationId xmlns:p14="http://schemas.microsoft.com/office/powerpoint/2010/main" val="126586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393534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Tree>
    <p:extLst>
      <p:ext uri="{BB962C8B-B14F-4D97-AF65-F5344CB8AC3E}">
        <p14:creationId xmlns:p14="http://schemas.microsoft.com/office/powerpoint/2010/main" val="356476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3416146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0E2DB409-B3AB-4DC8-A0FC-EDACC17260EC}"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F9FAB8D-E4BE-4BC6-BAE7-CDED9EFCEDB5}" type="slidenum">
              <a:rPr lang="ru-RU" smtClean="0"/>
              <a:pPr>
                <a:defRPr/>
              </a:pPr>
              <a:t>‹#›</a:t>
            </a:fld>
            <a:endParaRPr lang="ru-RU"/>
          </a:p>
        </p:txBody>
      </p:sp>
    </p:spTree>
    <p:extLst>
      <p:ext uri="{BB962C8B-B14F-4D97-AF65-F5344CB8AC3E}">
        <p14:creationId xmlns:p14="http://schemas.microsoft.com/office/powerpoint/2010/main" val="1376903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444B49F4-EECD-445A-937D-B83836608BEF}"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2A7AEF0-CAB4-4835-A440-9CFF5BCECF76}" type="slidenum">
              <a:rPr lang="ru-RU" smtClean="0"/>
              <a:pPr>
                <a:defRPr/>
              </a:pPr>
              <a:t>‹#›</a:t>
            </a:fld>
            <a:endParaRPr lang="ru-RU"/>
          </a:p>
        </p:txBody>
      </p:sp>
    </p:spTree>
    <p:extLst>
      <p:ext uri="{BB962C8B-B14F-4D97-AF65-F5344CB8AC3E}">
        <p14:creationId xmlns:p14="http://schemas.microsoft.com/office/powerpoint/2010/main" val="3504804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D0C9B1-7743-493B-85A0-F3B91B9BEA1B}" type="slidenum">
              <a:rPr lang="ru-RU"/>
              <a:pPr>
                <a:defRPr/>
              </a:pPr>
              <a:t>‹#›</a:t>
            </a:fld>
            <a:endParaRPr lang="ru-RU" dirty="0"/>
          </a:p>
        </p:txBody>
      </p:sp>
    </p:spTree>
    <p:extLst>
      <p:ext uri="{BB962C8B-B14F-4D97-AF65-F5344CB8AC3E}">
        <p14:creationId xmlns:p14="http://schemas.microsoft.com/office/powerpoint/2010/main" val="400199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9"/>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1"/>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1"/>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9600" y="3938591"/>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6197600" y="3938591"/>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609600" y="6245225"/>
            <a:ext cx="2844800" cy="476250"/>
          </a:xfrm>
        </p:spPr>
        <p:txBody>
          <a:bodyPr/>
          <a:lstStyle>
            <a:lvl1pPr>
              <a:defRPr>
                <a:latin typeface="Calibri" pitchFamily="34" charset="0"/>
                <a:ea typeface="+mn-ea"/>
                <a:cs typeface="Arial" pitchFamily="34" charset="0"/>
              </a:defRPr>
            </a:lvl1pPr>
          </a:lstStyle>
          <a:p>
            <a:pPr>
              <a:defRPr/>
            </a:pPr>
            <a:endParaRPr lang="ru-RU">
              <a:solidFill>
                <a:prstClr val="black">
                  <a:tint val="75000"/>
                </a:prstClr>
              </a:solidFill>
            </a:endParaRPr>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solidFill>
                <a:prstClr val="black">
                  <a:tint val="75000"/>
                </a:prstClr>
              </a:solidFill>
            </a:endParaRPr>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pPr>
              <a:defRPr/>
            </a:pPr>
            <a:fld id="{D5978066-7A5A-46BB-903B-CF28323805EA}" type="slidenum">
              <a:rPr lang="ru-RU"/>
              <a:pPr>
                <a:defRPr/>
              </a:pPr>
              <a:t>‹#›</a:t>
            </a:fld>
            <a:endParaRPr lang="ru-RU"/>
          </a:p>
        </p:txBody>
      </p:sp>
    </p:spTree>
    <p:extLst>
      <p:ext uri="{BB962C8B-B14F-4D97-AF65-F5344CB8AC3E}">
        <p14:creationId xmlns:p14="http://schemas.microsoft.com/office/powerpoint/2010/main" val="26264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80783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66014C3B-04D8-4B3A-B8DE-F66AEC73E70D}"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78102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3B167FC6-845F-41BB-892F-C83AE27B7C91}"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24753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6D3A13FB-36CD-469F-B6B7-ABA151CEDE16}"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9188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FE25D0D1-1D77-41C8-8562-7C89981D0003}"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87500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a:defRPr/>
            </a:pPr>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a:defRPr/>
            </a:pPr>
            <a:fld id="{E40B1718-AAAB-4E4B-BF68-A76C17A3E7CE}"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28948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a:defRPr/>
            </a:pPr>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a:defRPr/>
            </a:pPr>
            <a:fld id="{B0528DEC-06F7-49CE-B47C-CF7715CE488E}"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351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a:defRPr/>
            </a:pP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13818234-1F14-4FCC-93A4-3C7784A039CF}"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14233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FA15B00C-E686-4100-A636-5DDBE84A17E1}"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21374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625224CD-81FB-4C5A-98DF-79B9AB01A9EC}"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11237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1E1766D8-5667-46EE-AB43-2109329B440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4769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A3CCD7C3-B243-41EB-A013-68002D539629}"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6482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F946688A-4ADB-4D21-B4C9-DBD1C5ADB40B}"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pPr>
              <a:defRPr/>
            </a:pPr>
            <a:fld id="{FCF09A4D-AD6F-4AD7-B7EB-FAA069A1ED19}" type="slidenum">
              <a:rPr lang="ru-RU" smtClean="0"/>
              <a:pPr>
                <a:defRPr/>
              </a:pPr>
              <a:t>‹#›</a:t>
            </a:fld>
            <a:endParaRPr lang="ru-RU"/>
          </a:p>
        </p:txBody>
      </p:sp>
    </p:spTree>
    <p:extLst>
      <p:ext uri="{BB962C8B-B14F-4D97-AF65-F5344CB8AC3E}">
        <p14:creationId xmlns:p14="http://schemas.microsoft.com/office/powerpoint/2010/main" val="55075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5297885D-A822-41DB-83D3-4C09FA8590B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E7F54BE-F858-464D-9513-D853CB13371B}" type="slidenum">
              <a:rPr lang="ru-RU" smtClean="0"/>
              <a:pPr>
                <a:defRPr/>
              </a:pPr>
              <a:t>‹#›</a:t>
            </a:fld>
            <a:endParaRPr lang="ru-RU"/>
          </a:p>
        </p:txBody>
      </p:sp>
    </p:spTree>
    <p:extLst>
      <p:ext uri="{BB962C8B-B14F-4D97-AF65-F5344CB8AC3E}">
        <p14:creationId xmlns:p14="http://schemas.microsoft.com/office/powerpoint/2010/main" val="158591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2609FE46-9FE5-4304-90F7-5D738F7071B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73445F1-4DB3-4E57-A71B-60443250E25F}" type="slidenum">
              <a:rPr lang="ru-RU" smtClean="0"/>
              <a:pPr>
                <a:defRPr/>
              </a:pPr>
              <a:t>‹#›</a:t>
            </a:fld>
            <a:endParaRPr lang="ru-RU"/>
          </a:p>
        </p:txBody>
      </p:sp>
    </p:spTree>
    <p:extLst>
      <p:ext uri="{BB962C8B-B14F-4D97-AF65-F5344CB8AC3E}">
        <p14:creationId xmlns:p14="http://schemas.microsoft.com/office/powerpoint/2010/main" val="3210207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00D3F17D-D99D-4C28-A84B-8928EDDD1A6A}"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pPr>
              <a:defRPr/>
            </a:pPr>
            <a:fld id="{7DC97E5E-5E44-4416-853C-B4620B74F60A}" type="slidenum">
              <a:rPr lang="ru-RU" smtClean="0"/>
              <a:pPr>
                <a:defRPr/>
              </a:pPr>
              <a:t>‹#›</a:t>
            </a:fld>
            <a:endParaRPr lang="ru-RU"/>
          </a:p>
        </p:txBody>
      </p:sp>
    </p:spTree>
    <p:extLst>
      <p:ext uri="{BB962C8B-B14F-4D97-AF65-F5344CB8AC3E}">
        <p14:creationId xmlns:p14="http://schemas.microsoft.com/office/powerpoint/2010/main" val="2634981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5B449AE0-60C2-4786-B661-96304242B805}"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pPr>
              <a:defRPr/>
            </a:pPr>
            <a:fld id="{715EB261-8D4F-452A-BC9E-1B4DA847755D}" type="slidenum">
              <a:rPr lang="ru-RU" smtClean="0"/>
              <a:pPr>
                <a:defRPr/>
              </a:pPr>
              <a:t>‹#›</a:t>
            </a:fld>
            <a:endParaRPr lang="ru-RU"/>
          </a:p>
        </p:txBody>
      </p:sp>
    </p:spTree>
    <p:extLst>
      <p:ext uri="{BB962C8B-B14F-4D97-AF65-F5344CB8AC3E}">
        <p14:creationId xmlns:p14="http://schemas.microsoft.com/office/powerpoint/2010/main" val="3074902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96E547E9-26BF-478B-8679-C488DBE09F33}"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tint val="75000"/>
                </a:prstClr>
              </a:solidFill>
            </a:endParaRP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00B7D65A-3B1A-420D-8F79-65A287D3DD5D}" type="slidenum">
              <a:rPr lang="ru-RU" smtClean="0"/>
              <a:pPr>
                <a:defRPr/>
              </a:pPr>
              <a:t>‹#›</a:t>
            </a:fld>
            <a:endParaRPr lang="ru-RU"/>
          </a:p>
        </p:txBody>
      </p:sp>
    </p:spTree>
    <p:extLst>
      <p:ext uri="{BB962C8B-B14F-4D97-AF65-F5344CB8AC3E}">
        <p14:creationId xmlns:p14="http://schemas.microsoft.com/office/powerpoint/2010/main" val="2800820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22CD678-11C1-4A7C-81FE-FA41B14D6BA1}"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tint val="75000"/>
                </a:prstClr>
              </a:solidFill>
            </a:endParaRP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BF96418D-514A-4BC4-B16C-999BFE20D153}" type="slidenum">
              <a:rPr lang="ru-RU" smtClean="0"/>
              <a:pPr>
                <a:defRPr/>
              </a:pPr>
              <a:t>‹#›</a:t>
            </a:fld>
            <a:endParaRPr lang="ru-RU"/>
          </a:p>
        </p:txBody>
      </p:sp>
    </p:spTree>
    <p:extLst>
      <p:ext uri="{BB962C8B-B14F-4D97-AF65-F5344CB8AC3E}">
        <p14:creationId xmlns:p14="http://schemas.microsoft.com/office/powerpoint/2010/main" val="3667679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76E2166C-2402-46F8-A27F-103774C240F8}"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03F0060-36FB-49C0-B0CA-110E8EACA882}" type="slidenum">
              <a:rPr lang="ru-RU" smtClean="0"/>
              <a:pPr>
                <a:defRPr/>
              </a:pPr>
              <a:t>‹#›</a:t>
            </a:fld>
            <a:endParaRPr lang="ru-RU"/>
          </a:p>
        </p:txBody>
      </p:sp>
    </p:spTree>
    <p:extLst>
      <p:ext uri="{BB962C8B-B14F-4D97-AF65-F5344CB8AC3E}">
        <p14:creationId xmlns:p14="http://schemas.microsoft.com/office/powerpoint/2010/main" val="3421855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D81509B6-DD66-441F-B2F6-44849C1E6276}"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431E726D-324B-4463-A43A-833870DF14EE}" type="slidenum">
              <a:rPr lang="ru-RU" smtClean="0"/>
              <a:pPr>
                <a:defRPr/>
              </a:pPr>
              <a:t>‹#›</a:t>
            </a:fld>
            <a:endParaRPr lang="ru-RU"/>
          </a:p>
        </p:txBody>
      </p:sp>
    </p:spTree>
    <p:extLst>
      <p:ext uri="{BB962C8B-B14F-4D97-AF65-F5344CB8AC3E}">
        <p14:creationId xmlns:p14="http://schemas.microsoft.com/office/powerpoint/2010/main" val="3526054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1918655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CE629214-8249-40B7-AF8D-3229508E8ED7}" type="slidenum">
              <a:rPr lang="ru-RU" smtClean="0"/>
              <a:pPr>
                <a:defRPr/>
              </a:pPr>
              <a:t>‹#›</a:t>
            </a:fld>
            <a:endParaRPr lang="ru-RU"/>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Tree>
    <p:extLst>
      <p:ext uri="{BB962C8B-B14F-4D97-AF65-F5344CB8AC3E}">
        <p14:creationId xmlns:p14="http://schemas.microsoft.com/office/powerpoint/2010/main" val="2867547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428349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defTabSz="914400" fontAlgn="base">
              <a:spcBef>
                <a:spcPct val="0"/>
              </a:spcBef>
              <a:spcAft>
                <a:spcPct val="0"/>
              </a:spcAft>
            </a:pPr>
            <a:r>
              <a:rPr lang="en-US" sz="8000" dirty="0">
                <a:ln w="3175" cmpd="sng">
                  <a:noFill/>
                </a:ln>
                <a:solidFill>
                  <a:srgbClr val="A53010"/>
                </a:solidFill>
                <a:latin typeface="Arial"/>
                <a:cs typeface="Arial" pitchFamily="34" charset="0"/>
              </a:rPr>
              <a:t>”</a:t>
            </a:r>
          </a:p>
        </p:txBody>
      </p:sp>
    </p:spTree>
    <p:extLst>
      <p:ext uri="{BB962C8B-B14F-4D97-AF65-F5344CB8AC3E}">
        <p14:creationId xmlns:p14="http://schemas.microsoft.com/office/powerpoint/2010/main" val="2240735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pPr>
              <a:defRPr/>
            </a:pPr>
            <a:fld id="{FB9DD519-4640-4141-8214-B0FFE7BA2047}"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CE629214-8249-40B7-AF8D-3229508E8ED7}" type="slidenum">
              <a:rPr lang="ru-RU" smtClean="0"/>
              <a:pPr>
                <a:defRPr/>
              </a:pPr>
              <a:t>‹#›</a:t>
            </a:fld>
            <a:endParaRPr lang="ru-RU"/>
          </a:p>
        </p:txBody>
      </p:sp>
    </p:spTree>
    <p:extLst>
      <p:ext uri="{BB962C8B-B14F-4D97-AF65-F5344CB8AC3E}">
        <p14:creationId xmlns:p14="http://schemas.microsoft.com/office/powerpoint/2010/main" val="839307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0E2DB409-B3AB-4DC8-A0FC-EDACC17260EC}"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F9FAB8D-E4BE-4BC6-BAE7-CDED9EFCEDB5}" type="slidenum">
              <a:rPr lang="ru-RU" smtClean="0"/>
              <a:pPr>
                <a:defRPr/>
              </a:pPr>
              <a:t>‹#›</a:t>
            </a:fld>
            <a:endParaRPr lang="ru-RU"/>
          </a:p>
        </p:txBody>
      </p:sp>
    </p:spTree>
    <p:extLst>
      <p:ext uri="{BB962C8B-B14F-4D97-AF65-F5344CB8AC3E}">
        <p14:creationId xmlns:p14="http://schemas.microsoft.com/office/powerpoint/2010/main" val="3722373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444B49F4-EECD-445A-937D-B83836608BEF}" type="datetimeFigureOut">
              <a:rPr lang="ru-RU" smtClean="0">
                <a:solidFill>
                  <a:prstClr val="black">
                    <a:tint val="75000"/>
                  </a:prstClr>
                </a:solidFill>
              </a:rPr>
              <a:pPr>
                <a:defRPr/>
              </a:pPr>
              <a:t>23.09.2021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2A7AEF0-CAB4-4835-A440-9CFF5BCECF76}" type="slidenum">
              <a:rPr lang="ru-RU" smtClean="0"/>
              <a:pPr>
                <a:defRPr/>
              </a:pPr>
              <a:t>‹#›</a:t>
            </a:fld>
            <a:endParaRPr lang="ru-RU"/>
          </a:p>
        </p:txBody>
      </p:sp>
    </p:spTree>
    <p:extLst>
      <p:ext uri="{BB962C8B-B14F-4D97-AF65-F5344CB8AC3E}">
        <p14:creationId xmlns:p14="http://schemas.microsoft.com/office/powerpoint/2010/main" val="2844436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fld id="{4220BBD4-AAD4-449C-BBE5-E29EA49F16F7}" type="slidenum">
              <a:rPr lang="ru-RU"/>
              <a:pPr>
                <a:defRPr/>
              </a:pPr>
              <a:t>‹#›</a:t>
            </a:fld>
            <a:endParaRPr lang="ru-RU"/>
          </a:p>
        </p:txBody>
      </p:sp>
    </p:spTree>
    <p:extLst>
      <p:ext uri="{BB962C8B-B14F-4D97-AF65-F5344CB8AC3E}">
        <p14:creationId xmlns:p14="http://schemas.microsoft.com/office/powerpoint/2010/main" val="2106087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D0C9B1-7743-493B-85A0-F3B91B9BEA1B}" type="slidenum">
              <a:rPr lang="ru-RU"/>
              <a:pPr>
                <a:defRPr/>
              </a:pPr>
              <a:t>‹#›</a:t>
            </a:fld>
            <a:endParaRPr lang="ru-RU" dirty="0"/>
          </a:p>
        </p:txBody>
      </p:sp>
    </p:spTree>
    <p:extLst>
      <p:ext uri="{BB962C8B-B14F-4D97-AF65-F5344CB8AC3E}">
        <p14:creationId xmlns:p14="http://schemas.microsoft.com/office/powerpoint/2010/main" val="229874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9"/>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1"/>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1"/>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9600" y="3938591"/>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6197600" y="3938591"/>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609600" y="6245225"/>
            <a:ext cx="2844800" cy="476250"/>
          </a:xfrm>
        </p:spPr>
        <p:txBody>
          <a:bodyPr/>
          <a:lstStyle>
            <a:lvl1pPr>
              <a:defRPr>
                <a:latin typeface="Calibri" pitchFamily="34" charset="0"/>
                <a:ea typeface="+mn-ea"/>
                <a:cs typeface="Arial" pitchFamily="34" charset="0"/>
              </a:defRPr>
            </a:lvl1pPr>
          </a:lstStyle>
          <a:p>
            <a:pPr>
              <a:defRPr/>
            </a:pPr>
            <a:endParaRPr lang="ru-RU">
              <a:solidFill>
                <a:prstClr val="black">
                  <a:tint val="75000"/>
                </a:prstClr>
              </a:solidFill>
            </a:endParaRPr>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solidFill>
                <a:prstClr val="black">
                  <a:tint val="75000"/>
                </a:prstClr>
              </a:solidFill>
            </a:endParaRPr>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pPr>
              <a:defRPr/>
            </a:pPr>
            <a:fld id="{D5978066-7A5A-46BB-903B-CF28323805EA}" type="slidenum">
              <a:rPr lang="ru-RU"/>
              <a:pPr>
                <a:defRPr/>
              </a:pPr>
              <a:t>‹#›</a:t>
            </a:fld>
            <a:endParaRPr lang="ru-RU"/>
          </a:p>
        </p:txBody>
      </p:sp>
    </p:spTree>
    <p:extLst>
      <p:ext uri="{BB962C8B-B14F-4D97-AF65-F5344CB8AC3E}">
        <p14:creationId xmlns:p14="http://schemas.microsoft.com/office/powerpoint/2010/main" val="18320203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2744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0272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3166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37018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61202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531930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669914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21262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520555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335214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494203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411623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97662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62899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2847735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606159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588321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32488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23.09.2021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374760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3"/>
            <a:ext cx="10972800" cy="1143000"/>
          </a:xfr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1"/>
            <a:ext cx="53848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197600" y="3941763"/>
            <a:ext cx="53848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p:txBody>
          <a:bodyPr/>
          <a:lstStyle>
            <a:lvl1pPr>
              <a:defRPr/>
            </a:lvl1pPr>
          </a:lstStyle>
          <a:p>
            <a:pPr>
              <a:defRPr/>
            </a:pPr>
            <a:endParaRPr lang="ru-RU">
              <a:solidFill>
                <a:srgbClr val="146194">
                  <a:lumMod val="50000"/>
                </a:srgbClr>
              </a:solidFill>
            </a:endParaRPr>
          </a:p>
        </p:txBody>
      </p:sp>
      <p:sp>
        <p:nvSpPr>
          <p:cNvPr id="7" name="Нижний колонтитул 6"/>
          <p:cNvSpPr>
            <a:spLocks noGrp="1"/>
          </p:cNvSpPr>
          <p:nvPr>
            <p:ph type="ftr" sz="quarter" idx="11"/>
          </p:nvPr>
        </p:nvSpPr>
        <p:spPr/>
        <p:txBody>
          <a:bodyPr/>
          <a:lstStyle>
            <a:lvl1pPr>
              <a:defRPr/>
            </a:lvl1pPr>
          </a:lstStyle>
          <a:p>
            <a:pPr>
              <a:defRPr/>
            </a:pPr>
            <a:endParaRPr lang="ru-RU">
              <a:solidFill>
                <a:srgbClr val="146194">
                  <a:lumMod val="50000"/>
                </a:srgbClr>
              </a:solidFill>
            </a:endParaRPr>
          </a:p>
        </p:txBody>
      </p:sp>
      <p:sp>
        <p:nvSpPr>
          <p:cNvPr id="8" name="Номер слайда 7"/>
          <p:cNvSpPr>
            <a:spLocks noGrp="1"/>
          </p:cNvSpPr>
          <p:nvPr>
            <p:ph type="sldNum" sz="quarter" idx="12"/>
          </p:nvPr>
        </p:nvSpPr>
        <p:spPr/>
        <p:txBody>
          <a:bodyPr/>
          <a:lstStyle>
            <a:lvl1pPr>
              <a:defRPr/>
            </a:lvl1pPr>
          </a:lstStyle>
          <a:p>
            <a:fld id="{DF4EFE7A-D298-47F2-8E33-422977B335A3}" type="slidenum">
              <a:rPr lang="ru-RU" altLang="ru-RU">
                <a:solidFill>
                  <a:srgbClr val="146194">
                    <a:lumMod val="50000"/>
                  </a:srgbClr>
                </a:solidFill>
              </a:rPr>
              <a:pPr/>
              <a:t>‹#›</a:t>
            </a:fld>
            <a:endParaRPr lang="ru-RU" altLang="ru-RU">
              <a:solidFill>
                <a:srgbClr val="146194">
                  <a:lumMod val="50000"/>
                </a:srgbClr>
              </a:solidFill>
            </a:endParaRPr>
          </a:p>
        </p:txBody>
      </p:sp>
    </p:spTree>
    <p:extLst>
      <p:ext uri="{BB962C8B-B14F-4D97-AF65-F5344CB8AC3E}">
        <p14:creationId xmlns:p14="http://schemas.microsoft.com/office/powerpoint/2010/main" val="1285581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7813"/>
            <a:ext cx="10972800" cy="1143000"/>
          </a:xfrm>
        </p:spPr>
        <p:txBody>
          <a:bodyPr/>
          <a:lstStyle/>
          <a:p>
            <a:r>
              <a:rPr lang="ru-RU"/>
              <a:t>Образец заголовка</a:t>
            </a:r>
          </a:p>
        </p:txBody>
      </p:sp>
      <p:sp>
        <p:nvSpPr>
          <p:cNvPr id="3" name="Объект 2"/>
          <p:cNvSpPr>
            <a:spLocks noGrp="1"/>
          </p:cNvSpPr>
          <p:nvPr>
            <p:ph sz="quarter" idx="1"/>
          </p:nvPr>
        </p:nvSpPr>
        <p:spPr>
          <a:xfrm>
            <a:off x="609600" y="1600201"/>
            <a:ext cx="53848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600201"/>
            <a:ext cx="53848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09600" y="3941763"/>
            <a:ext cx="53848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7600" y="3941763"/>
            <a:ext cx="53848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609600" y="6243638"/>
            <a:ext cx="2844800" cy="457200"/>
          </a:xfrm>
        </p:spPr>
        <p:txBody>
          <a:bodyPr/>
          <a:lstStyle>
            <a:lvl1pPr>
              <a:defRPr/>
            </a:lvl1pPr>
          </a:lstStyle>
          <a:p>
            <a:endParaRPr lang="ru-RU" altLang="ru-RU">
              <a:solidFill>
                <a:srgbClr val="146194">
                  <a:lumMod val="50000"/>
                </a:srgbClr>
              </a:solidFill>
            </a:endParaRPr>
          </a:p>
        </p:txBody>
      </p:sp>
      <p:sp>
        <p:nvSpPr>
          <p:cNvPr id="8" name="Нижний колонтитул 7"/>
          <p:cNvSpPr>
            <a:spLocks noGrp="1"/>
          </p:cNvSpPr>
          <p:nvPr>
            <p:ph type="ftr" sz="quarter" idx="11"/>
          </p:nvPr>
        </p:nvSpPr>
        <p:spPr>
          <a:xfrm>
            <a:off x="4165600" y="6248400"/>
            <a:ext cx="3860800" cy="457200"/>
          </a:xfrm>
        </p:spPr>
        <p:txBody>
          <a:bodyPr/>
          <a:lstStyle>
            <a:lvl1pPr>
              <a:defRPr/>
            </a:lvl1pPr>
          </a:lstStyle>
          <a:p>
            <a:endParaRPr lang="ru-RU" altLang="ru-RU">
              <a:solidFill>
                <a:srgbClr val="146194">
                  <a:lumMod val="50000"/>
                </a:srgbClr>
              </a:solidFill>
            </a:endParaRPr>
          </a:p>
        </p:txBody>
      </p:sp>
      <p:sp>
        <p:nvSpPr>
          <p:cNvPr id="9" name="Номер слайда 8"/>
          <p:cNvSpPr>
            <a:spLocks noGrp="1"/>
          </p:cNvSpPr>
          <p:nvPr>
            <p:ph type="sldNum" sz="quarter" idx="12"/>
          </p:nvPr>
        </p:nvSpPr>
        <p:spPr>
          <a:xfrm>
            <a:off x="8737600" y="6243638"/>
            <a:ext cx="2844800" cy="457200"/>
          </a:xfrm>
        </p:spPr>
        <p:txBody>
          <a:bodyPr/>
          <a:lstStyle>
            <a:lvl1pPr>
              <a:defRPr/>
            </a:lvl1pPr>
          </a:lstStyle>
          <a:p>
            <a:fld id="{394C9ACB-70A7-48E4-81D6-471E630DFBB2}" type="slidenum">
              <a:rPr lang="ru-RU" altLang="ru-RU">
                <a:solidFill>
                  <a:srgbClr val="146194">
                    <a:lumMod val="50000"/>
                  </a:srgbClr>
                </a:solidFill>
              </a:rPr>
              <a:pPr/>
              <a:t>‹#›</a:t>
            </a:fld>
            <a:endParaRPr lang="ru-RU" altLang="ru-RU">
              <a:solidFill>
                <a:srgbClr val="146194">
                  <a:lumMod val="50000"/>
                </a:srgbClr>
              </a:solidFill>
            </a:endParaRPr>
          </a:p>
        </p:txBody>
      </p:sp>
    </p:spTree>
    <p:extLst>
      <p:ext uri="{BB962C8B-B14F-4D97-AF65-F5344CB8AC3E}">
        <p14:creationId xmlns:p14="http://schemas.microsoft.com/office/powerpoint/2010/main" val="245411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5.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9/23/2021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base">
              <a:spcBef>
                <a:spcPct val="0"/>
              </a:spcBef>
              <a:spcAft>
                <a:spcPct val="0"/>
              </a:spcAft>
              <a:defRPr/>
            </a:pPr>
            <a:fld id="{FB9DD519-4640-4141-8214-B0FFE7BA2047}" type="datetimeFigureOut">
              <a:rPr lang="ru-RU" smtClean="0">
                <a:solidFill>
                  <a:prstClr val="black">
                    <a:tint val="75000"/>
                  </a:prstClr>
                </a:solidFill>
                <a:latin typeface="Arial" pitchFamily="34" charset="0"/>
                <a:cs typeface="Arial" pitchFamily="34" charset="0"/>
              </a:rPr>
              <a:pPr defTabSz="914400" fontAlgn="base">
                <a:spcBef>
                  <a:spcPct val="0"/>
                </a:spcBef>
                <a:spcAft>
                  <a:spcPct val="0"/>
                </a:spcAft>
                <a:defRPr/>
              </a:pPr>
              <a:t>23.09.2021</a:t>
            </a:fld>
            <a:endParaRPr lang="ru-RU">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base">
              <a:spcBef>
                <a:spcPct val="0"/>
              </a:spcBef>
              <a:spcAft>
                <a:spcPct val="0"/>
              </a:spcAft>
              <a:defRPr/>
            </a:pPr>
            <a:endParaRPr lang="ru-RU">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defTabSz="914400" fontAlgn="base">
              <a:spcBef>
                <a:spcPct val="0"/>
              </a:spcBef>
              <a:spcAft>
                <a:spcPct val="0"/>
              </a:spcAft>
              <a:defRPr/>
            </a:pPr>
            <a:fld id="{CE629214-8249-40B7-AF8D-3229508E8ED7}" type="slidenum">
              <a:rPr lang="ru-RU" smtClean="0">
                <a:latin typeface="Arial" pitchFamily="34" charset="0"/>
                <a:cs typeface="Arial" pitchFamily="34" charset="0"/>
              </a:rPr>
              <a:pPr defTabSz="914400" fontAlgn="base">
                <a:spcBef>
                  <a:spcPct val="0"/>
                </a:spcBef>
                <a:spcAft>
                  <a:spcPct val="0"/>
                </a:spcAft>
                <a:defRPr/>
              </a:pPr>
              <a:t>‹#›</a:t>
            </a:fld>
            <a:endParaRPr lang="ru-RU">
              <a:latin typeface="Arial" pitchFamily="34" charset="0"/>
              <a:cs typeface="Arial" pitchFamily="34" charset="0"/>
            </a:endParaRPr>
          </a:p>
        </p:txBody>
      </p:sp>
    </p:spTree>
    <p:extLst>
      <p:ext uri="{BB962C8B-B14F-4D97-AF65-F5344CB8AC3E}">
        <p14:creationId xmlns:p14="http://schemas.microsoft.com/office/powerpoint/2010/main" val="13802724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1" r:id="rId17"/>
    <p:sldLayoutId id="2147483692" r:id="rId18"/>
    <p:sldLayoutId id="2147483693"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ru-RU">
              <a:solidFill>
                <a:prstClr val="black">
                  <a:tint val="75000"/>
                </a:prstClr>
              </a:solidFill>
              <a:latin typeface="Arial" charset="0"/>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ru-RU">
              <a:solidFill>
                <a:prstClr val="black">
                  <a:tint val="75000"/>
                </a:prstClr>
              </a:solidFill>
              <a:latin typeface="Arial" charset="0"/>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9E63B9BC-658C-46BE-B388-948FC9E7B6A0}" type="slidenum">
              <a:rPr lang="ru-RU" smtClean="0">
                <a:solidFill>
                  <a:prstClr val="black">
                    <a:tint val="75000"/>
                  </a:prstClr>
                </a:solidFill>
                <a:latin typeface="Arial" charset="0"/>
              </a:rPr>
              <a:pPr defTabSz="914400" fontAlgn="base">
                <a:spcBef>
                  <a:spcPct val="0"/>
                </a:spcBef>
                <a:spcAft>
                  <a:spcPct val="0"/>
                </a:spcAft>
                <a:defRPr/>
              </a:pPr>
              <a:t>‹#›</a:t>
            </a:fld>
            <a:endParaRPr lang="ru-RU">
              <a:solidFill>
                <a:prstClr val="black">
                  <a:tint val="75000"/>
                </a:prstClr>
              </a:solidFill>
              <a:latin typeface="Arial" charset="0"/>
            </a:endParaRPr>
          </a:p>
        </p:txBody>
      </p:sp>
    </p:spTree>
    <p:extLst>
      <p:ext uri="{BB962C8B-B14F-4D97-AF65-F5344CB8AC3E}">
        <p14:creationId xmlns:p14="http://schemas.microsoft.com/office/powerpoint/2010/main" val="397934962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base">
              <a:spcBef>
                <a:spcPct val="0"/>
              </a:spcBef>
              <a:spcAft>
                <a:spcPct val="0"/>
              </a:spcAft>
              <a:defRPr/>
            </a:pPr>
            <a:fld id="{FB9DD519-4640-4141-8214-B0FFE7BA2047}" type="datetimeFigureOut">
              <a:rPr lang="ru-RU" smtClean="0">
                <a:solidFill>
                  <a:prstClr val="black">
                    <a:tint val="75000"/>
                  </a:prstClr>
                </a:solidFill>
                <a:latin typeface="Arial" pitchFamily="34" charset="0"/>
                <a:cs typeface="Arial" pitchFamily="34" charset="0"/>
              </a:rPr>
              <a:pPr defTabSz="914400" fontAlgn="base">
                <a:spcBef>
                  <a:spcPct val="0"/>
                </a:spcBef>
                <a:spcAft>
                  <a:spcPct val="0"/>
                </a:spcAft>
                <a:defRPr/>
              </a:pPr>
              <a:t>23.09.2021</a:t>
            </a:fld>
            <a:endParaRPr lang="ru-RU">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base">
              <a:spcBef>
                <a:spcPct val="0"/>
              </a:spcBef>
              <a:spcAft>
                <a:spcPct val="0"/>
              </a:spcAft>
              <a:defRPr/>
            </a:pPr>
            <a:endParaRPr lang="ru-RU">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defTabSz="914400" fontAlgn="base">
              <a:spcBef>
                <a:spcPct val="0"/>
              </a:spcBef>
              <a:spcAft>
                <a:spcPct val="0"/>
              </a:spcAft>
              <a:defRPr/>
            </a:pPr>
            <a:fld id="{CE629214-8249-40B7-AF8D-3229508E8ED7}" type="slidenum">
              <a:rPr lang="ru-RU" smtClean="0">
                <a:latin typeface="Arial" pitchFamily="34" charset="0"/>
                <a:cs typeface="Arial" pitchFamily="34" charset="0"/>
              </a:rPr>
              <a:pPr defTabSz="914400" fontAlgn="base">
                <a:spcBef>
                  <a:spcPct val="0"/>
                </a:spcBef>
                <a:spcAft>
                  <a:spcPct val="0"/>
                </a:spcAft>
                <a:defRPr/>
              </a:pPr>
              <a:t>‹#›</a:t>
            </a:fld>
            <a:endParaRPr lang="ru-RU">
              <a:latin typeface="Arial" pitchFamily="34" charset="0"/>
              <a:cs typeface="Arial" pitchFamily="34" charset="0"/>
            </a:endParaRPr>
          </a:p>
        </p:txBody>
      </p:sp>
    </p:spTree>
    <p:extLst>
      <p:ext uri="{BB962C8B-B14F-4D97-AF65-F5344CB8AC3E}">
        <p14:creationId xmlns:p14="http://schemas.microsoft.com/office/powerpoint/2010/main" val="1766125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solidFill>
                  <a:srgbClr val="146194">
                    <a:lumMod val="50000"/>
                  </a:srgbClr>
                </a:solidFill>
              </a:rPr>
              <a:pPr/>
              <a:t>9/23/2021</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98742315"/>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8.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wmf"/><Relationship Id="rId2" Type="http://schemas.openxmlformats.org/officeDocument/2006/relationships/slideLayout" Target="../slideLayouts/slideLayout5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20.w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emf"/><Relationship Id="rId2" Type="http://schemas.openxmlformats.org/officeDocument/2006/relationships/slideLayout" Target="../slideLayouts/slideLayout54.xml"/><Relationship Id="rId1" Type="http://schemas.openxmlformats.org/officeDocument/2006/relationships/vmlDrawing" Target="../drawings/vmlDrawing8.vml"/><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2.xml"/><Relationship Id="rId7" Type="http://schemas.openxmlformats.org/officeDocument/2006/relationships/image" Target="../media/image28.wmf"/><Relationship Id="rId2" Type="http://schemas.openxmlformats.org/officeDocument/2006/relationships/slideLayout" Target="../slideLayouts/slideLayout54.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27.wmf"/><Relationship Id="rId4" Type="http://schemas.openxmlformats.org/officeDocument/2006/relationships/oleObject" Target="../embeddings/oleObject11.bin"/><Relationship Id="rId9" Type="http://schemas.openxmlformats.org/officeDocument/2006/relationships/image" Target="../media/image29.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64.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wmf"/><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8.xml"/><Relationship Id="rId1" Type="http://schemas.openxmlformats.org/officeDocument/2006/relationships/vmlDrawing" Target="../drawings/vmlDrawing10.vml"/><Relationship Id="rId6" Type="http://schemas.openxmlformats.org/officeDocument/2006/relationships/image" Target="../media/image32.wmf"/><Relationship Id="rId5" Type="http://schemas.openxmlformats.org/officeDocument/2006/relationships/oleObject" Target="../embeddings/oleObject15.bin"/><Relationship Id="rId4" Type="http://schemas.openxmlformats.org/officeDocument/2006/relationships/image" Target="../media/image31.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4.xml"/><Relationship Id="rId7" Type="http://schemas.openxmlformats.org/officeDocument/2006/relationships/image" Target="../media/image34.emf"/><Relationship Id="rId2" Type="http://schemas.openxmlformats.org/officeDocument/2006/relationships/slideLayout" Target="../slideLayouts/slideLayout54.xml"/><Relationship Id="rId1" Type="http://schemas.openxmlformats.org/officeDocument/2006/relationships/vmlDrawing" Target="../drawings/vmlDrawing11.vml"/><Relationship Id="rId6" Type="http://schemas.openxmlformats.org/officeDocument/2006/relationships/oleObject" Target="../embeddings/oleObject17.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35.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34.xml"/><Relationship Id="rId1" Type="http://schemas.openxmlformats.org/officeDocument/2006/relationships/vmlDrawing" Target="../drawings/vmlDrawing12.vml"/><Relationship Id="rId4" Type="http://schemas.openxmlformats.org/officeDocument/2006/relationships/image" Target="../media/image37.wmf"/></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9.xml"/><Relationship Id="rId1" Type="http://schemas.openxmlformats.org/officeDocument/2006/relationships/vmlDrawing" Target="../drawings/vmlDrawing13.v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wmf"/><Relationship Id="rId2" Type="http://schemas.openxmlformats.org/officeDocument/2006/relationships/slideLayout" Target="../slideLayouts/slideLayout6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5.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64.wmf"/><Relationship Id="rId5" Type="http://schemas.openxmlformats.org/officeDocument/2006/relationships/oleObject" Target="../embeddings/oleObject23.bin"/><Relationship Id="rId4" Type="http://schemas.openxmlformats.org/officeDocument/2006/relationships/image" Target="../media/image63.wmf"/></Relationships>
</file>

<file path=ppt/slides/_rels/slide45.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66.wmf"/><Relationship Id="rId5" Type="http://schemas.openxmlformats.org/officeDocument/2006/relationships/oleObject" Target="../embeddings/oleObject27.bin"/><Relationship Id="rId4" Type="http://schemas.openxmlformats.org/officeDocument/2006/relationships/image" Target="../media/image65.wmf"/></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4.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4.bin"/><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4.xml"/><Relationship Id="rId1" Type="http://schemas.openxmlformats.org/officeDocument/2006/relationships/vmlDrawing" Target="../drawings/vmlDrawing5.vml"/><Relationship Id="rId5" Type="http://schemas.openxmlformats.org/officeDocument/2006/relationships/image" Target="../media/image15.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3A8A221-2434-44F8-99BF-B5383AFC04C7}"/>
              </a:ext>
            </a:extLst>
          </p:cNvPr>
          <p:cNvSpPr>
            <a:spLocks noGrp="1"/>
          </p:cNvSpPr>
          <p:nvPr>
            <p:ph type="ctrTitle"/>
          </p:nvPr>
        </p:nvSpPr>
        <p:spPr>
          <a:xfrm>
            <a:off x="971949" y="1570892"/>
            <a:ext cx="9961774" cy="1297354"/>
          </a:xfrm>
        </p:spPr>
        <p:txBody>
          <a:bodyPr>
            <a:normAutofit fontScale="90000"/>
          </a:bodyPr>
          <a:lstStyle/>
          <a:p>
            <a:pPr algn="ctr"/>
            <a:r>
              <a:rPr lang="en-US" sz="4000" b="1" dirty="0" smtClean="0">
                <a:solidFill>
                  <a:schemeClr val="accent1"/>
                </a:solidFill>
                <a:latin typeface="Times New Roman" panose="02020603050405020304" pitchFamily="18" charset="0"/>
                <a:cs typeface="Times New Roman" panose="02020603050405020304" pitchFamily="18" charset="0"/>
              </a:rPr>
              <a:t>SUPERHEAVY ELEMENTS: </a:t>
            </a:r>
            <a:br>
              <a:rPr lang="en-US" sz="4000" b="1" dirty="0" smtClean="0">
                <a:solidFill>
                  <a:schemeClr val="accent1"/>
                </a:solidFill>
                <a:latin typeface="Times New Roman" panose="02020603050405020304" pitchFamily="18" charset="0"/>
                <a:cs typeface="Times New Roman" panose="02020603050405020304" pitchFamily="18" charset="0"/>
              </a:rPr>
            </a:br>
            <a:r>
              <a:rPr lang="en-US" sz="4000" b="1" dirty="0" smtClean="0">
                <a:solidFill>
                  <a:schemeClr val="accent1"/>
                </a:solidFill>
                <a:latin typeface="Times New Roman" panose="02020603050405020304" pitchFamily="18" charset="0"/>
                <a:cs typeface="Times New Roman" panose="02020603050405020304" pitchFamily="18" charset="0"/>
              </a:rPr>
              <a:t>PRESENT &amp; future</a:t>
            </a:r>
            <a:endParaRPr lang="ru-RU" sz="4000" b="1" dirty="0">
              <a:solidFill>
                <a:schemeClr val="accent1"/>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 xmlns:a16="http://schemas.microsoft.com/office/drawing/2014/main" id="{38D672C1-C4D5-4491-9308-88B8D32B7986}"/>
              </a:ext>
            </a:extLst>
          </p:cNvPr>
          <p:cNvSpPr>
            <a:spLocks noGrp="1"/>
          </p:cNvSpPr>
          <p:nvPr>
            <p:ph type="subTitle" idx="1"/>
          </p:nvPr>
        </p:nvSpPr>
        <p:spPr>
          <a:xfrm>
            <a:off x="4518500" y="4635661"/>
            <a:ext cx="3071871" cy="1116463"/>
          </a:xfrm>
        </p:spPr>
        <p:txBody>
          <a:bodyPr>
            <a:normAutofit/>
          </a:bodyPr>
          <a:lstStyle/>
          <a:p>
            <a:pPr algn="ctr"/>
            <a:r>
              <a:rPr lang="ru-RU" sz="3100" dirty="0">
                <a:solidFill>
                  <a:schemeClr val="accent1"/>
                </a:solidFill>
                <a:latin typeface="Times New Roman" panose="02020603050405020304" pitchFamily="18" charset="0"/>
                <a:cs typeface="Times New Roman" panose="02020603050405020304" pitchFamily="18" charset="0"/>
              </a:rPr>
              <a:t>М</a:t>
            </a:r>
            <a:r>
              <a:rPr lang="ru-RU" sz="3100" dirty="0" smtClean="0">
                <a:solidFill>
                  <a:schemeClr val="accent1"/>
                </a:solidFill>
                <a:latin typeface="Times New Roman" panose="02020603050405020304" pitchFamily="18" charset="0"/>
                <a:cs typeface="Times New Roman" panose="02020603050405020304" pitchFamily="18" charset="0"/>
              </a:rPr>
              <a:t>.</a:t>
            </a:r>
            <a:r>
              <a:rPr lang="en-US" sz="3100" dirty="0" smtClean="0">
                <a:solidFill>
                  <a:schemeClr val="accent1"/>
                </a:solidFill>
                <a:latin typeface="Times New Roman" panose="02020603050405020304" pitchFamily="18" charset="0"/>
                <a:cs typeface="Times New Roman" panose="02020603050405020304" pitchFamily="18" charset="0"/>
              </a:rPr>
              <a:t> ITKIS</a:t>
            </a:r>
            <a:endParaRPr lang="ru-RU" sz="3100" dirty="0">
              <a:solidFill>
                <a:schemeClr val="accent1"/>
              </a:solidFill>
              <a:latin typeface="Times New Roman" panose="02020603050405020304" pitchFamily="18" charset="0"/>
              <a:cs typeface="Times New Roman" panose="02020603050405020304" pitchFamily="18" charset="0"/>
            </a:endParaRPr>
          </a:p>
          <a:p>
            <a:pPr algn="ctr"/>
            <a:r>
              <a:rPr lang="en-US" dirty="0" smtClean="0">
                <a:solidFill>
                  <a:schemeClr val="accent1"/>
                </a:solidFill>
                <a:latin typeface="Times New Roman" panose="02020603050405020304" pitchFamily="18" charset="0"/>
                <a:cs typeface="Times New Roman" panose="02020603050405020304" pitchFamily="18" charset="0"/>
              </a:rPr>
              <a:t>RUPAC 26</a:t>
            </a:r>
            <a:r>
              <a:rPr lang="ru-RU" dirty="0" smtClean="0">
                <a:solidFill>
                  <a:schemeClr val="accent1"/>
                </a:solidFill>
                <a:latin typeface="Times New Roman" panose="02020603050405020304" pitchFamily="18" charset="0"/>
                <a:cs typeface="Times New Roman" panose="02020603050405020304" pitchFamily="18" charset="0"/>
              </a:rPr>
              <a:t>.0</a:t>
            </a:r>
            <a:r>
              <a:rPr lang="en-US" dirty="0" smtClean="0">
                <a:solidFill>
                  <a:schemeClr val="accent1"/>
                </a:solidFill>
                <a:latin typeface="Times New Roman" panose="02020603050405020304" pitchFamily="18" charset="0"/>
                <a:cs typeface="Times New Roman" panose="02020603050405020304" pitchFamily="18" charset="0"/>
              </a:rPr>
              <a:t>9</a:t>
            </a:r>
            <a:r>
              <a:rPr lang="ru-RU" dirty="0" smtClean="0">
                <a:solidFill>
                  <a:schemeClr val="accent1"/>
                </a:solidFill>
                <a:latin typeface="Times New Roman" panose="02020603050405020304" pitchFamily="18" charset="0"/>
                <a:cs typeface="Times New Roman" panose="02020603050405020304" pitchFamily="18" charset="0"/>
              </a:rPr>
              <a:t>.2021</a:t>
            </a:r>
            <a:endParaRPr lang="ru-RU"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394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610" y="3329568"/>
            <a:ext cx="3984346" cy="3299832"/>
          </a:xfrm>
          <a:prstGeom prst="rect">
            <a:avLst/>
          </a:prstGeom>
        </p:spPr>
      </p:pic>
      <p:sp>
        <p:nvSpPr>
          <p:cNvPr id="2" name="Заголовок 1"/>
          <p:cNvSpPr>
            <a:spLocks noGrp="1"/>
          </p:cNvSpPr>
          <p:nvPr>
            <p:ph type="title"/>
          </p:nvPr>
        </p:nvSpPr>
        <p:spPr>
          <a:xfrm>
            <a:off x="1668742" y="1"/>
            <a:ext cx="8819747" cy="1266825"/>
          </a:xfrm>
        </p:spPr>
        <p:txBody>
          <a:bodyPr/>
          <a:lstStyle/>
          <a:p>
            <a:r>
              <a:rPr lang="en-US" dirty="0">
                <a:solidFill>
                  <a:schemeClr val="bg2">
                    <a:lumMod val="50000"/>
                  </a:schemeClr>
                </a:solidFill>
              </a:rPr>
              <a:t>Reaction channels in the collisions </a:t>
            </a:r>
            <a:br>
              <a:rPr lang="en-US" dirty="0">
                <a:solidFill>
                  <a:schemeClr val="bg2">
                    <a:lumMod val="50000"/>
                  </a:schemeClr>
                </a:solidFill>
              </a:rPr>
            </a:br>
            <a:r>
              <a:rPr lang="en-US" dirty="0">
                <a:solidFill>
                  <a:schemeClr val="bg2">
                    <a:lumMod val="50000"/>
                  </a:schemeClr>
                </a:solidFill>
              </a:rPr>
              <a:t>of heavy ions</a:t>
            </a:r>
            <a:endParaRPr lang="ru-RU" dirty="0">
              <a:solidFill>
                <a:schemeClr val="bg2">
                  <a:lumMod val="50000"/>
                </a:schemeClr>
              </a:solidFill>
            </a:endParaRPr>
          </a:p>
        </p:txBody>
      </p:sp>
      <p:grpSp>
        <p:nvGrpSpPr>
          <p:cNvPr id="3" name="Группа 2"/>
          <p:cNvGrpSpPr/>
          <p:nvPr/>
        </p:nvGrpSpPr>
        <p:grpSpPr>
          <a:xfrm>
            <a:off x="5532350" y="1354904"/>
            <a:ext cx="5057775" cy="2664646"/>
            <a:chOff x="1042988" y="1849727"/>
            <a:chExt cx="6997700" cy="3521739"/>
          </a:xfrm>
        </p:grpSpPr>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9727"/>
              <a:ext cx="6997700" cy="350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a:spLocks noChangeArrowheads="1"/>
            </p:cNvSpPr>
            <p:nvPr/>
          </p:nvSpPr>
          <p:spPr bwMode="auto">
            <a:xfrm rot="930165">
              <a:off x="2127375" y="2819968"/>
              <a:ext cx="3593263" cy="2551498"/>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defTabSz="914400" fontAlgn="base">
                <a:spcBef>
                  <a:spcPct val="0"/>
                </a:spcBef>
                <a:spcAft>
                  <a:spcPct val="0"/>
                </a:spcAft>
                <a:defRPr/>
              </a:pPr>
              <a:endParaRPr lang="ru-RU">
                <a:solidFill>
                  <a:prstClr val="white"/>
                </a:solidFill>
                <a:latin typeface="Arial" pitchFamily="34" charset="0"/>
                <a:cs typeface="Arial" pitchFamily="34" charset="0"/>
              </a:endParaRPr>
            </a:p>
          </p:txBody>
        </p:sp>
      </p:grpSp>
      <p:sp>
        <p:nvSpPr>
          <p:cNvPr id="6" name="Прямоугольник 5"/>
          <p:cNvSpPr/>
          <p:nvPr/>
        </p:nvSpPr>
        <p:spPr>
          <a:xfrm>
            <a:off x="1596886" y="909924"/>
            <a:ext cx="3838575" cy="2646878"/>
          </a:xfrm>
          <a:prstGeom prst="rect">
            <a:avLst/>
          </a:prstGeom>
        </p:spPr>
        <p:txBody>
          <a:bodyPr wrap="square">
            <a:spAutoFit/>
          </a:bodyPr>
          <a:lstStyle/>
          <a:p>
            <a:pPr algn="ctr" defTabSz="914400" fontAlgn="base">
              <a:spcBef>
                <a:spcPct val="0"/>
              </a:spcBef>
              <a:spcAft>
                <a:spcPct val="0"/>
              </a:spcAft>
            </a:pPr>
            <a:r>
              <a:rPr lang="en-US" sz="2200" dirty="0">
                <a:solidFill>
                  <a:prstClr val="black"/>
                </a:solidFill>
                <a:effectLst>
                  <a:outerShdw blurRad="38100" dist="38100" dir="2700000" algn="tl">
                    <a:srgbClr val="000000">
                      <a:alpha val="43137"/>
                    </a:srgbClr>
                  </a:outerShdw>
                </a:effectLst>
                <a:latin typeface="Arial" pitchFamily="34" charset="0"/>
                <a:cs typeface="Arial" pitchFamily="34" charset="0"/>
              </a:rPr>
              <a:t>Double arm Time-of-Flight spectrometer CORSET</a:t>
            </a:r>
          </a:p>
          <a:p>
            <a:pPr algn="ctr" defTabSz="914400" fontAlgn="base">
              <a:spcBef>
                <a:spcPct val="0"/>
              </a:spcBef>
              <a:spcAft>
                <a:spcPct val="0"/>
              </a:spcAft>
            </a:pPr>
            <a:endParaRPr lang="en-US" sz="2000"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just" defTabSz="914400" fontAlgn="base">
              <a:spcBef>
                <a:spcPct val="0"/>
              </a:spcBef>
              <a:spcAft>
                <a:spcPct val="0"/>
              </a:spcAft>
            </a:pPr>
            <a:r>
              <a:rPr lang="en-US" sz="2000" dirty="0">
                <a:solidFill>
                  <a:srgbClr val="A53010">
                    <a:lumMod val="50000"/>
                  </a:srgbClr>
                </a:solidFill>
                <a:latin typeface="Arial" pitchFamily="34" charset="0"/>
                <a:cs typeface="Arial" pitchFamily="34" charset="0"/>
              </a:rPr>
              <a:t>The study  of binary channel of heavy-ion-induced reactions (fusion-fission, </a:t>
            </a:r>
            <a:r>
              <a:rPr lang="en-US" sz="2000" dirty="0" err="1">
                <a:solidFill>
                  <a:srgbClr val="A53010">
                    <a:lumMod val="50000"/>
                  </a:srgbClr>
                </a:solidFill>
                <a:latin typeface="Arial" pitchFamily="34" charset="0"/>
                <a:cs typeface="Arial" pitchFamily="34" charset="0"/>
              </a:rPr>
              <a:t>quasifission</a:t>
            </a:r>
            <a:r>
              <a:rPr lang="en-US" sz="2000" dirty="0">
                <a:solidFill>
                  <a:srgbClr val="A53010">
                    <a:lumMod val="50000"/>
                  </a:srgbClr>
                </a:solidFill>
                <a:latin typeface="Arial" pitchFamily="34" charset="0"/>
                <a:cs typeface="Arial" pitchFamily="34" charset="0"/>
              </a:rPr>
              <a:t>  and deep-inelastic processes).</a:t>
            </a:r>
            <a:endParaRPr lang="ru-RU" sz="2000" dirty="0">
              <a:solidFill>
                <a:srgbClr val="A53010">
                  <a:lumMod val="50000"/>
                </a:srgbClr>
              </a:solidFill>
              <a:latin typeface="Arial" pitchFamily="34" charset="0"/>
              <a:cs typeface="Arial" pitchFamily="34" charset="0"/>
            </a:endParaRPr>
          </a:p>
          <a:p>
            <a:pPr algn="ctr" defTabSz="914400" fontAlgn="base">
              <a:spcBef>
                <a:spcPct val="0"/>
              </a:spcBef>
              <a:spcAft>
                <a:spcPct val="0"/>
              </a:spcAft>
            </a:pPr>
            <a:endParaRPr lang="en-US" sz="2200" dirty="0">
              <a:solidFill>
                <a:prstClr val="black"/>
              </a:solidFill>
              <a:latin typeface="Arial" pitchFamily="34" charset="0"/>
              <a:cs typeface="Arial" pitchFamily="34" charset="0"/>
            </a:endParaRPr>
          </a:p>
        </p:txBody>
      </p:sp>
      <p:graphicFrame>
        <p:nvGraphicFramePr>
          <p:cNvPr id="10" name="Таблица 9"/>
          <p:cNvGraphicFramePr>
            <a:graphicFrameLocks noGrp="1"/>
          </p:cNvGraphicFramePr>
          <p:nvPr>
            <p:extLst/>
          </p:nvPr>
        </p:nvGraphicFramePr>
        <p:xfrm>
          <a:off x="5997599" y="4543426"/>
          <a:ext cx="3582938" cy="2079769"/>
        </p:xfrm>
        <a:graphic>
          <a:graphicData uri="http://schemas.openxmlformats.org/drawingml/2006/table">
            <a:tbl>
              <a:tblPr firstRow="1" bandRow="1">
                <a:tableStyleId>{69CF1AB2-1976-4502-BF36-3FF5EA218861}</a:tableStyleId>
              </a:tblPr>
              <a:tblGrid>
                <a:gridCol w="2105143"/>
                <a:gridCol w="1477795"/>
              </a:tblGrid>
              <a:tr h="342409">
                <a:tc>
                  <a:txBody>
                    <a:bodyPr/>
                    <a:lstStyle/>
                    <a:p>
                      <a:r>
                        <a:rPr lang="en-US" sz="1400" dirty="0" smtClean="0"/>
                        <a:t>Time resolution </a:t>
                      </a:r>
                      <a:endParaRPr lang="ru-R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150-180 </a:t>
                      </a:r>
                      <a:r>
                        <a:rPr lang="en-US" sz="1400" dirty="0" err="1" smtClean="0"/>
                        <a:t>ps</a:t>
                      </a:r>
                      <a:endParaRPr lang="ru-RU" sz="1400" dirty="0"/>
                    </a:p>
                  </a:txBody>
                  <a:tcPr/>
                </a:tc>
              </a:tr>
              <a:tr h="246885">
                <a:tc>
                  <a:txBody>
                    <a:bodyPr/>
                    <a:lstStyle/>
                    <a:p>
                      <a:r>
                        <a:rPr lang="en-US" sz="1400" dirty="0" err="1" smtClean="0"/>
                        <a:t>ToF</a:t>
                      </a:r>
                      <a:r>
                        <a:rPr lang="en-US" sz="1400" dirty="0" smtClean="0"/>
                        <a:t> base </a:t>
                      </a:r>
                      <a:endParaRPr lang="ru-R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10-30 cm</a:t>
                      </a:r>
                      <a:endParaRPr lang="ru-RU" sz="1400" dirty="0"/>
                    </a:p>
                  </a:txBody>
                  <a:tcPr/>
                </a:tc>
              </a:tr>
              <a:tr h="246885">
                <a:tc>
                  <a:txBody>
                    <a:bodyPr/>
                    <a:lstStyle/>
                    <a:p>
                      <a:r>
                        <a:rPr lang="en-US" sz="1400" dirty="0" err="1" smtClean="0"/>
                        <a:t>ToF</a:t>
                      </a:r>
                      <a:r>
                        <a:rPr lang="en-US" sz="1400" dirty="0" smtClean="0"/>
                        <a:t> arm rotation range</a:t>
                      </a:r>
                      <a:endParaRPr lang="ru-RU" sz="1400" dirty="0"/>
                    </a:p>
                  </a:txBody>
                  <a:tcPr/>
                </a:tc>
                <a:tc>
                  <a:txBody>
                    <a:bodyPr/>
                    <a:lstStyle/>
                    <a:p>
                      <a:r>
                        <a:rPr lang="en-US" sz="1400" dirty="0" smtClean="0"/>
                        <a:t>15°-165°</a:t>
                      </a:r>
                      <a:endParaRPr lang="ru-RU" sz="1400" dirty="0"/>
                    </a:p>
                  </a:txBody>
                  <a:tcPr/>
                </a:tc>
              </a:tr>
              <a:tr h="246885">
                <a:tc>
                  <a:txBody>
                    <a:bodyPr/>
                    <a:lstStyle/>
                    <a:p>
                      <a:r>
                        <a:rPr lang="da-DK" sz="1400" dirty="0" smtClean="0"/>
                        <a:t>Solid angle </a:t>
                      </a:r>
                      <a:endParaRPr lang="ru-R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smtClean="0"/>
                        <a:t>100 -200 msr</a:t>
                      </a:r>
                      <a:endParaRPr lang="ru-RU" sz="1400" dirty="0"/>
                    </a:p>
                  </a:txBody>
                  <a:tcPr/>
                </a:tc>
              </a:tr>
              <a:tr h="246885">
                <a:tc>
                  <a:txBody>
                    <a:bodyPr/>
                    <a:lstStyle/>
                    <a:p>
                      <a:r>
                        <a:rPr lang="en-US" sz="1400" dirty="0" smtClean="0"/>
                        <a:t>Angular resolution</a:t>
                      </a:r>
                      <a:endParaRPr lang="ru-R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0.3° </a:t>
                      </a:r>
                    </a:p>
                  </a:txBody>
                  <a:tcPr/>
                </a:tc>
              </a:tr>
              <a:tr h="246885">
                <a:tc>
                  <a:txBody>
                    <a:bodyPr/>
                    <a:lstStyle/>
                    <a:p>
                      <a:r>
                        <a:rPr lang="en-US" sz="1400" b="1" dirty="0" smtClean="0"/>
                        <a:t>Mass resolution</a:t>
                      </a:r>
                      <a:endParaRPr lang="ru-RU"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2-4 u</a:t>
                      </a:r>
                    </a:p>
                  </a:txBody>
                  <a:tcPr/>
                </a:tc>
              </a:tr>
            </a:tbl>
          </a:graphicData>
        </a:graphic>
      </p:graphicFrame>
    </p:spTree>
    <p:extLst>
      <p:ext uri="{BB962C8B-B14F-4D97-AF65-F5344CB8AC3E}">
        <p14:creationId xmlns:p14="http://schemas.microsoft.com/office/powerpoint/2010/main" val="177018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6632042" y="488566"/>
          <a:ext cx="4019872" cy="5865490"/>
        </p:xfrm>
        <a:graphic>
          <a:graphicData uri="http://schemas.openxmlformats.org/presentationml/2006/ole">
            <mc:AlternateContent xmlns:mc="http://schemas.openxmlformats.org/markup-compatibility/2006">
              <mc:Choice xmlns:v="urn:schemas-microsoft-com:vml" Requires="v">
                <p:oleObj spid="_x0000_s2188" name="Graph" r:id="rId4" imgW="2679840" imgH="3909960" progId="Origin50.Graph">
                  <p:embed/>
                </p:oleObj>
              </mc:Choice>
              <mc:Fallback>
                <p:oleObj name="Graph" r:id="rId4" imgW="2679840" imgH="3909960" progId="Origin50.Graph">
                  <p:embed/>
                  <p:pic>
                    <p:nvPicPr>
                      <p:cNvPr id="2" name="Объект 1"/>
                      <p:cNvPicPr/>
                      <p:nvPr/>
                    </p:nvPicPr>
                    <p:blipFill>
                      <a:blip r:embed="rId5"/>
                      <a:stretch>
                        <a:fillRect/>
                      </a:stretch>
                    </p:blipFill>
                    <p:spPr>
                      <a:xfrm>
                        <a:off x="6632042" y="488566"/>
                        <a:ext cx="4019872" cy="5865490"/>
                      </a:xfrm>
                      <a:prstGeom prst="rect">
                        <a:avLst/>
                      </a:prstGeom>
                    </p:spPr>
                  </p:pic>
                </p:oleObj>
              </mc:Fallback>
            </mc:AlternateContent>
          </a:graphicData>
        </a:graphic>
      </p:graphicFrame>
      <p:sp>
        <p:nvSpPr>
          <p:cNvPr id="2059" name="Заголовок 22"/>
          <p:cNvSpPr>
            <a:spLocks noGrp="1"/>
          </p:cNvSpPr>
          <p:nvPr>
            <p:ph type="title" idx="4294967295"/>
          </p:nvPr>
        </p:nvSpPr>
        <p:spPr>
          <a:xfrm>
            <a:off x="349858" y="50399"/>
            <a:ext cx="7696200" cy="685800"/>
          </a:xfrm>
        </p:spPr>
        <p:txBody>
          <a:bodyPr>
            <a:noAutofit/>
          </a:bodyPr>
          <a:lstStyle/>
          <a:p>
            <a:pPr eaLnBrk="1" hangingPunct="1">
              <a:defRPr/>
            </a:pPr>
            <a:r>
              <a:rPr lang="en-US" sz="4400" b="1" dirty="0">
                <a:solidFill>
                  <a:schemeClr val="accent1">
                    <a:lumMod val="75000"/>
                  </a:schemeClr>
                </a:solidFill>
                <a:effectLst>
                  <a:outerShdw blurRad="38100" dist="38100" dir="2700000" algn="tl">
                    <a:srgbClr val="000000">
                      <a:alpha val="43137"/>
                    </a:srgbClr>
                  </a:outerShdw>
                </a:effectLst>
              </a:rPr>
              <a:t>Reactions with </a:t>
            </a:r>
            <a:r>
              <a:rPr lang="en-US" sz="4400" b="1" baseline="30000" dirty="0" smtClean="0">
                <a:solidFill>
                  <a:schemeClr val="accent1">
                    <a:lumMod val="75000"/>
                  </a:schemeClr>
                </a:solidFill>
                <a:effectLst>
                  <a:outerShdw blurRad="38100" dist="38100" dir="2700000" algn="tl">
                    <a:srgbClr val="000000">
                      <a:alpha val="43137"/>
                    </a:srgbClr>
                  </a:outerShdw>
                </a:effectLst>
              </a:rPr>
              <a:t>48</a:t>
            </a:r>
            <a:r>
              <a:rPr lang="en-US" sz="4400" b="1" dirty="0" smtClean="0">
                <a:solidFill>
                  <a:schemeClr val="accent1">
                    <a:lumMod val="75000"/>
                  </a:schemeClr>
                </a:solidFill>
                <a:effectLst>
                  <a:outerShdw blurRad="38100" dist="38100" dir="2700000" algn="tl">
                    <a:srgbClr val="000000">
                      <a:alpha val="43137"/>
                    </a:srgbClr>
                  </a:outerShdw>
                </a:effectLst>
              </a:rPr>
              <a:t>C</a:t>
            </a:r>
            <a:r>
              <a:rPr lang="en-US" sz="4400" b="1" cap="none" dirty="0" smtClean="0">
                <a:solidFill>
                  <a:schemeClr val="accent1">
                    <a:lumMod val="75000"/>
                  </a:schemeClr>
                </a:solidFill>
                <a:effectLst>
                  <a:outerShdw blurRad="38100" dist="38100" dir="2700000" algn="tl">
                    <a:srgbClr val="000000">
                      <a:alpha val="43137"/>
                    </a:srgbClr>
                  </a:outerShdw>
                </a:effectLst>
              </a:rPr>
              <a:t>a</a:t>
            </a:r>
            <a:endParaRPr lang="en-GB" sz="4400" b="1" cap="none" dirty="0">
              <a:solidFill>
                <a:schemeClr val="accent1">
                  <a:lumMod val="75000"/>
                </a:schemeClr>
              </a:solidFill>
              <a:effectLst>
                <a:outerShdw blurRad="38100" dist="38100" dir="2700000" algn="tl">
                  <a:srgbClr val="000000">
                    <a:alpha val="43137"/>
                  </a:srgbClr>
                </a:outerShdw>
              </a:effectLst>
            </a:endParaRPr>
          </a:p>
        </p:txBody>
      </p:sp>
      <p:sp>
        <p:nvSpPr>
          <p:cNvPr id="116739" name="Rectangle 3"/>
          <p:cNvSpPr>
            <a:spLocks noChangeArrowheads="1"/>
          </p:cNvSpPr>
          <p:nvPr/>
        </p:nvSpPr>
        <p:spPr bwMode="auto">
          <a:xfrm>
            <a:off x="441178" y="870532"/>
            <a:ext cx="5552735" cy="3948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just" eaLnBrk="1" hangingPunct="1">
              <a:buClrTx/>
              <a:buSzTx/>
              <a:buFontTx/>
              <a:buChar char="•"/>
            </a:pPr>
            <a:r>
              <a:rPr lang="en-US" altLang="ru-RU" sz="1800" b="1" dirty="0">
                <a:solidFill>
                  <a:schemeClr val="accent1"/>
                </a:solidFill>
                <a:latin typeface="Times New Roman" pitchFamily="18" charset="0"/>
              </a:rPr>
              <a:t>The sharp change of the </a:t>
            </a:r>
            <a:r>
              <a:rPr lang="en-US" altLang="ru-RU" sz="1200" b="1" dirty="0">
                <a:solidFill>
                  <a:schemeClr val="accent1"/>
                </a:solidFill>
                <a:latin typeface="Times New Roman" pitchFamily="18" charset="0"/>
              </a:rPr>
              <a:t>MED</a:t>
            </a:r>
            <a:r>
              <a:rPr lang="en-US" altLang="ru-RU" sz="1800" b="1" dirty="0">
                <a:solidFill>
                  <a:schemeClr val="accent1"/>
                </a:solidFill>
                <a:latin typeface="Times New Roman" pitchFamily="18" charset="0"/>
              </a:rPr>
              <a:t> triangular shape for the reaction </a:t>
            </a:r>
            <a:r>
              <a:rPr lang="en-US" altLang="ru-RU" sz="1800" b="1" baseline="30000" dirty="0">
                <a:solidFill>
                  <a:schemeClr val="accent1"/>
                </a:solidFill>
                <a:latin typeface="Times New Roman" pitchFamily="18" charset="0"/>
              </a:rPr>
              <a:t>48</a:t>
            </a:r>
            <a:r>
              <a:rPr lang="en-US" altLang="ru-RU" sz="1800" b="1" dirty="0">
                <a:solidFill>
                  <a:schemeClr val="accent1"/>
                </a:solidFill>
                <a:latin typeface="Times New Roman" pitchFamily="18" charset="0"/>
              </a:rPr>
              <a:t>Ca + </a:t>
            </a:r>
            <a:r>
              <a:rPr lang="en-US" altLang="ru-RU" sz="1800" b="1" baseline="30000" dirty="0">
                <a:solidFill>
                  <a:schemeClr val="accent1"/>
                </a:solidFill>
                <a:latin typeface="Times New Roman" pitchFamily="18" charset="0"/>
              </a:rPr>
              <a:t>208</a:t>
            </a:r>
            <a:r>
              <a:rPr lang="en-US" altLang="ru-RU" sz="1800" b="1" dirty="0">
                <a:solidFill>
                  <a:schemeClr val="accent1"/>
                </a:solidFill>
                <a:latin typeface="Times New Roman" pitchFamily="18" charset="0"/>
              </a:rPr>
              <a:t>Pb, where Fusion-Fission process dominates, to the </a:t>
            </a:r>
            <a:r>
              <a:rPr lang="en-US" altLang="ru-RU" sz="1800" b="1" dirty="0" err="1">
                <a:solidFill>
                  <a:schemeClr val="accent1"/>
                </a:solidFill>
                <a:latin typeface="Times New Roman" pitchFamily="18" charset="0"/>
              </a:rPr>
              <a:t>Quasifission</a:t>
            </a:r>
            <a:r>
              <a:rPr lang="en-US" altLang="ru-RU" sz="1800" b="1" dirty="0">
                <a:solidFill>
                  <a:schemeClr val="accent1"/>
                </a:solidFill>
                <a:latin typeface="Times New Roman" pitchFamily="18" charset="0"/>
              </a:rPr>
              <a:t> shape of MED for the </a:t>
            </a:r>
            <a:r>
              <a:rPr lang="en-US" altLang="ru-RU" sz="1800" b="1" baseline="30000" dirty="0">
                <a:solidFill>
                  <a:schemeClr val="accent1"/>
                </a:solidFill>
                <a:latin typeface="Times New Roman" pitchFamily="18" charset="0"/>
              </a:rPr>
              <a:t>286</a:t>
            </a:r>
            <a:r>
              <a:rPr lang="en-US" altLang="ru-RU" sz="1800" b="1" dirty="0">
                <a:solidFill>
                  <a:schemeClr val="accent1"/>
                </a:solidFill>
                <a:latin typeface="Times New Roman" pitchFamily="18" charset="0"/>
              </a:rPr>
              <a:t>112-</a:t>
            </a:r>
            <a:r>
              <a:rPr lang="en-US" altLang="ru-RU" sz="1800" b="1" baseline="30000" dirty="0">
                <a:solidFill>
                  <a:schemeClr val="accent1"/>
                </a:solidFill>
                <a:latin typeface="Times New Roman" pitchFamily="18" charset="0"/>
              </a:rPr>
              <a:t>296</a:t>
            </a:r>
            <a:r>
              <a:rPr lang="en-US" altLang="ru-RU" sz="1800" b="1" dirty="0">
                <a:solidFill>
                  <a:schemeClr val="accent1"/>
                </a:solidFill>
                <a:latin typeface="Times New Roman" pitchFamily="18" charset="0"/>
              </a:rPr>
              <a:t>116 nuclei.</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The wide two-humped mass distribution with high peak of heavy fragment near double magic lead (M</a:t>
            </a:r>
            <a:r>
              <a:rPr lang="en-US" altLang="ru-RU" sz="1800" b="1" baseline="-25000" dirty="0">
                <a:solidFill>
                  <a:schemeClr val="accent1"/>
                </a:solidFill>
                <a:latin typeface="Times New Roman" pitchFamily="18" charset="0"/>
              </a:rPr>
              <a:t>H</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208) for the </a:t>
            </a:r>
            <a:r>
              <a:rPr lang="en-US" altLang="ru-RU" sz="1800" b="1" dirty="0" err="1">
                <a:solidFill>
                  <a:schemeClr val="accent1"/>
                </a:solidFill>
                <a:latin typeface="Times New Roman" pitchFamily="18" charset="0"/>
              </a:rPr>
              <a:t>Quasifission</a:t>
            </a:r>
            <a:r>
              <a:rPr lang="en-US" altLang="ru-RU" sz="1800" b="1" dirty="0">
                <a:solidFill>
                  <a:schemeClr val="accent1"/>
                </a:solidFill>
                <a:latin typeface="Times New Roman" pitchFamily="18" charset="0"/>
              </a:rPr>
              <a:t> process.</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In spite of the dominating role of the Quasifission process for these reactions we assume that in the symmetric region of the fragment masses (A/2</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20) FF process coexists with QF. </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The Fusion-Fission mass distribution is asymmetric in shape with  mass of the light fragment M</a:t>
            </a:r>
            <a:r>
              <a:rPr lang="en-US" altLang="ru-RU" sz="1800" b="1" baseline="-25000" dirty="0">
                <a:solidFill>
                  <a:schemeClr val="accent1"/>
                </a:solidFill>
                <a:latin typeface="Times New Roman" pitchFamily="18" charset="0"/>
              </a:rPr>
              <a:t>L</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132-134 </a:t>
            </a:r>
            <a:r>
              <a:rPr lang="en-US" altLang="ru-RU" sz="1800" b="1" dirty="0" err="1">
                <a:solidFill>
                  <a:schemeClr val="accent1"/>
                </a:solidFill>
                <a:latin typeface="Times New Roman" pitchFamily="18" charset="0"/>
              </a:rPr>
              <a:t>amu</a:t>
            </a:r>
            <a:r>
              <a:rPr lang="ru-RU" altLang="ru-RU" sz="1800" b="1" dirty="0">
                <a:solidFill>
                  <a:schemeClr val="accent1"/>
                </a:solidFill>
                <a:latin typeface="Times New Roman" pitchFamily="18" charset="0"/>
              </a:rPr>
              <a:t> </a:t>
            </a:r>
            <a:r>
              <a:rPr lang="en-US" altLang="ru-RU" sz="1800" b="1" dirty="0">
                <a:solidFill>
                  <a:schemeClr val="accent1"/>
                </a:solidFill>
                <a:latin typeface="Times New Roman" pitchFamily="18" charset="0"/>
              </a:rPr>
              <a:t>(see on the framings</a:t>
            </a:r>
            <a:r>
              <a:rPr lang="en-US" altLang="ru-RU" sz="1800" b="1" dirty="0">
                <a:latin typeface="Times New Roman" pitchFamily="18" charset="0"/>
              </a:rPr>
              <a:t>) </a:t>
            </a:r>
            <a:endParaRPr lang="ru-RU" altLang="ru-RU" sz="1800" b="1" dirty="0">
              <a:latin typeface="Times New Roman" pitchFamily="18" charset="0"/>
            </a:endParaRPr>
          </a:p>
        </p:txBody>
      </p:sp>
      <p:sp>
        <p:nvSpPr>
          <p:cNvPr id="8207" name="Text Box 7"/>
          <p:cNvSpPr txBox="1">
            <a:spLocks noChangeArrowheads="1"/>
          </p:cNvSpPr>
          <p:nvPr/>
        </p:nvSpPr>
        <p:spPr bwMode="auto">
          <a:xfrm>
            <a:off x="9120336" y="548680"/>
            <a:ext cx="130035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600" b="1" dirty="0">
                <a:solidFill>
                  <a:srgbClr val="FF3300"/>
                </a:solidFill>
                <a:latin typeface="+mj-lt"/>
              </a:rPr>
              <a:t>E*</a:t>
            </a:r>
            <a:r>
              <a:rPr lang="en-US" altLang="ru-RU" sz="1600" b="1" dirty="0">
                <a:solidFill>
                  <a:srgbClr val="FF3300"/>
                </a:solidFill>
                <a:latin typeface="+mj-lt"/>
                <a:sym typeface="Symbol" pitchFamily="18" charset="2"/>
              </a:rPr>
              <a:t></a:t>
            </a:r>
            <a:r>
              <a:rPr lang="en-US" altLang="ru-RU" sz="1600" b="1" dirty="0">
                <a:solidFill>
                  <a:srgbClr val="FF3300"/>
                </a:solidFill>
                <a:latin typeface="+mj-lt"/>
              </a:rPr>
              <a:t> 33 MeV</a:t>
            </a:r>
            <a:endParaRPr lang="ru-RU" altLang="ru-RU" sz="1600" b="1" dirty="0">
              <a:solidFill>
                <a:srgbClr val="FF3300"/>
              </a:solidFill>
              <a:latin typeface="+mj-lt"/>
            </a:endParaRPr>
          </a:p>
        </p:txBody>
      </p:sp>
      <p:sp>
        <p:nvSpPr>
          <p:cNvPr id="8197" name="Rectangle 9"/>
          <p:cNvSpPr>
            <a:spLocks noChangeArrowheads="1"/>
          </p:cNvSpPr>
          <p:nvPr/>
        </p:nvSpPr>
        <p:spPr bwMode="auto">
          <a:xfrm>
            <a:off x="1524001" y="2087047"/>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GB" altLang="ru-RU" sz="1800">
              <a:latin typeface="Arial" charset="0"/>
            </a:endParaRPr>
          </a:p>
        </p:txBody>
      </p:sp>
      <p:grpSp>
        <p:nvGrpSpPr>
          <p:cNvPr id="3" name="Group 13"/>
          <p:cNvGrpSpPr>
            <a:grpSpLocks/>
          </p:cNvGrpSpPr>
          <p:nvPr/>
        </p:nvGrpSpPr>
        <p:grpSpPr bwMode="auto">
          <a:xfrm>
            <a:off x="1744662" y="4044950"/>
            <a:ext cx="3195638" cy="2501900"/>
            <a:chOff x="-382" y="2448"/>
            <a:chExt cx="2013" cy="1576"/>
          </a:xfrm>
        </p:grpSpPr>
        <p:sp>
          <p:nvSpPr>
            <p:cNvPr id="8202" name="Text Box 14"/>
            <p:cNvSpPr txBox="1">
              <a:spLocks noChangeArrowheads="1"/>
            </p:cNvSpPr>
            <p:nvPr/>
          </p:nvSpPr>
          <p:spPr bwMode="auto">
            <a:xfrm>
              <a:off x="-9" y="3832"/>
              <a:ext cx="153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r>
                <a:rPr lang="en-US" altLang="ru-RU" sz="1400" dirty="0">
                  <a:solidFill>
                    <a:schemeClr val="accent1"/>
                  </a:solidFill>
                  <a:latin typeface="Times New Roman" pitchFamily="18" charset="0"/>
                </a:rPr>
                <a:t>Fragment  mass (u)</a:t>
              </a:r>
              <a:endParaRPr lang="ru-RU" altLang="ru-RU" sz="1400" dirty="0">
                <a:solidFill>
                  <a:schemeClr val="accent1"/>
                </a:solidFill>
                <a:latin typeface="Times New Roman" pitchFamily="18" charset="0"/>
              </a:endParaRPr>
            </a:p>
          </p:txBody>
        </p:sp>
        <p:sp>
          <p:nvSpPr>
            <p:cNvPr id="8203" name="Text Box 15"/>
            <p:cNvSpPr txBox="1">
              <a:spLocks noChangeArrowheads="1"/>
            </p:cNvSpPr>
            <p:nvPr/>
          </p:nvSpPr>
          <p:spPr bwMode="auto">
            <a:xfrm rot="-5400000">
              <a:off x="-598" y="3336"/>
              <a:ext cx="62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400" dirty="0">
                  <a:solidFill>
                    <a:schemeClr val="accent1"/>
                  </a:solidFill>
                  <a:latin typeface="Times New Roman" pitchFamily="18" charset="0"/>
                </a:rPr>
                <a:t>Yield,%</a:t>
              </a:r>
              <a:endParaRPr lang="ru-RU" altLang="ru-RU" sz="1400" dirty="0">
                <a:solidFill>
                  <a:schemeClr val="accent1"/>
                </a:solidFill>
                <a:latin typeface="Times New Roman" pitchFamily="18" charset="0"/>
              </a:endParaRPr>
            </a:p>
          </p:txBody>
        </p:sp>
        <p:sp>
          <p:nvSpPr>
            <p:cNvPr id="8204" name="Rectangle 16"/>
            <p:cNvSpPr>
              <a:spLocks noChangeArrowheads="1"/>
            </p:cNvSpPr>
            <p:nvPr/>
          </p:nvSpPr>
          <p:spPr bwMode="auto">
            <a:xfrm>
              <a:off x="-121" y="2448"/>
              <a:ext cx="1752" cy="1368"/>
            </a:xfrm>
            <a:prstGeom prst="rect">
              <a:avLst/>
            </a:prstGeom>
            <a:solidFill>
              <a:srgbClr val="00CCFF"/>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endParaRPr lang="en-US" altLang="ru-RU" sz="1800">
                <a:solidFill>
                  <a:srgbClr val="CCFFFF"/>
                </a:solidFill>
              </a:endParaRPr>
            </a:p>
          </p:txBody>
        </p:sp>
        <p:graphicFrame>
          <p:nvGraphicFramePr>
            <p:cNvPr id="8205" name="Object 17"/>
            <p:cNvGraphicFramePr>
              <a:graphicFrameLocks noChangeAspect="1"/>
            </p:cNvGraphicFramePr>
            <p:nvPr/>
          </p:nvGraphicFramePr>
          <p:xfrm>
            <a:off x="-50" y="2502"/>
            <a:ext cx="1624" cy="1255"/>
          </p:xfrm>
          <a:graphic>
            <a:graphicData uri="http://schemas.openxmlformats.org/presentationml/2006/ole">
              <mc:AlternateContent xmlns:mc="http://schemas.openxmlformats.org/markup-compatibility/2006">
                <mc:Choice xmlns:v="urn:schemas-microsoft-com:vml" Requires="v">
                  <p:oleObj spid="_x0000_s2189" name="PHOTO-PAINT" r:id="rId6" imgW="6160000" imgH="4731429" progId="CorelPHOTOPAINT.Image.13">
                    <p:embed/>
                  </p:oleObj>
                </mc:Choice>
                <mc:Fallback>
                  <p:oleObj name="PHOTO-PAINT" r:id="rId6" imgW="6160000" imgH="4731429" progId="CorelPHOTOPAINT.Image.13">
                    <p:embed/>
                    <p:pic>
                      <p:nvPicPr>
                        <p:cNvPr id="8205" name="Object 17"/>
                        <p:cNvPicPr>
                          <a:picLocks noChangeAspect="1" noChangeArrowheads="1"/>
                        </p:cNvPicPr>
                        <p:nvPr/>
                      </p:nvPicPr>
                      <p:blipFill>
                        <a:blip r:embed="rId7">
                          <a:extLst>
                            <a:ext uri="{28A0092B-C50C-407E-A947-70E740481C1C}">
                              <a14:useLocalDpi xmlns:a14="http://schemas.microsoft.com/office/drawing/2010/main" val="0"/>
                            </a:ext>
                          </a:extLst>
                        </a:blip>
                        <a:srcRect l="7013" r="1169" b="6848"/>
                        <a:stretch>
                          <a:fillRect/>
                        </a:stretch>
                      </p:blipFill>
                      <p:spPr bwMode="auto">
                        <a:xfrm>
                          <a:off x="-50" y="2502"/>
                          <a:ext cx="1624" cy="125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116754" name="Line 18"/>
          <p:cNvSpPr>
            <a:spLocks noChangeShapeType="1"/>
          </p:cNvSpPr>
          <p:nvPr/>
        </p:nvSpPr>
        <p:spPr bwMode="auto">
          <a:xfrm flipH="1" flipV="1">
            <a:off x="4940300" y="5219700"/>
            <a:ext cx="4457700" cy="12700"/>
          </a:xfrm>
          <a:prstGeom prst="line">
            <a:avLst/>
          </a:prstGeom>
          <a:noFill/>
          <a:ln w="1016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4" name="TextBox 3"/>
          <p:cNvSpPr txBox="1"/>
          <p:nvPr/>
        </p:nvSpPr>
        <p:spPr>
          <a:xfrm>
            <a:off x="8229600" y="6414170"/>
            <a:ext cx="1332416"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FLNR 1999</a:t>
            </a:r>
            <a:endParaRPr lang="ru-RU"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647038"/>
      </p:ext>
    </p:extLst>
  </p:cSld>
  <p:clrMapOvr>
    <a:masterClrMapping/>
  </p:clrMapOvr>
  <mc:AlternateContent xmlns:mc="http://schemas.openxmlformats.org/markup-compatibility/2006" xmlns:p14="http://schemas.microsoft.com/office/powerpoint/2010/main">
    <mc:Choice Requires="p14">
      <p:transition spd="slow" p14:dur="13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30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6754"/>
                                        </p:tgtEl>
                                        <p:attrNameLst>
                                          <p:attrName>style.visibility</p:attrName>
                                        </p:attrNameLst>
                                      </p:cBhvr>
                                      <p:to>
                                        <p:strVal val="visible"/>
                                      </p:to>
                                    </p:set>
                                    <p:animEffect transition="in" filter="box(out)">
                                      <p:cBhvr>
                                        <p:cTn id="12" dur="500"/>
                                        <p:tgtEl>
                                          <p:spTgt spid="116754"/>
                                        </p:tgtEl>
                                      </p:cBhvr>
                                    </p:animEffect>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P spid="1167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791744" y="15466"/>
            <a:ext cx="4283278" cy="639762"/>
          </a:xfrm>
        </p:spPr>
        <p:txBody>
          <a:bodyPr/>
          <a:lstStyle/>
          <a:p>
            <a:pPr algn="ctr"/>
            <a:r>
              <a:rPr lang="en-US" sz="2800" dirty="0">
                <a:solidFill>
                  <a:schemeClr val="accent1">
                    <a:lumMod val="75000"/>
                  </a:schemeClr>
                </a:solidFill>
                <a:effectLst>
                  <a:outerShdw blurRad="38100" dist="38100" dir="2700000" algn="tl">
                    <a:srgbClr val="000000">
                      <a:alpha val="43137"/>
                    </a:srgbClr>
                  </a:outerShdw>
                </a:effectLst>
              </a:rPr>
              <a:t>Cold fusion reactions</a:t>
            </a:r>
            <a:endParaRPr lang="ru-RU" sz="2800" dirty="0">
              <a:solidFill>
                <a:schemeClr val="accent1">
                  <a:lumMod val="75000"/>
                </a:schemeClr>
              </a:solidFill>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3791745" y="3293294"/>
            <a:ext cx="4503965" cy="639762"/>
          </a:xfrm>
        </p:spPr>
        <p:txBody>
          <a:bodyPr/>
          <a:lstStyle/>
          <a:p>
            <a:pPr algn="ctr"/>
            <a:r>
              <a:rPr lang="en-US" sz="2800" dirty="0">
                <a:solidFill>
                  <a:srgbClr val="C00000"/>
                </a:solidFill>
                <a:effectLst>
                  <a:outerShdw blurRad="38100" dist="38100" dir="2700000" algn="tl">
                    <a:srgbClr val="000000">
                      <a:alpha val="43137"/>
                    </a:srgbClr>
                  </a:outerShdw>
                </a:effectLst>
              </a:rPr>
              <a:t>Hot fusion reactions</a:t>
            </a:r>
            <a:endParaRPr lang="ru-RU" sz="2800" dirty="0">
              <a:solidFill>
                <a:srgbClr val="C00000"/>
              </a:solidFill>
              <a:effectLst>
                <a:outerShdw blurRad="38100" dist="38100" dir="2700000" algn="tl">
                  <a:srgbClr val="000000">
                    <a:alpha val="43137"/>
                  </a:srgbClr>
                </a:outerShdw>
              </a:effectLst>
            </a:endParaRPr>
          </a:p>
        </p:txBody>
      </p:sp>
      <p:graphicFrame>
        <p:nvGraphicFramePr>
          <p:cNvPr id="2" name="Объект 1"/>
          <p:cNvGraphicFramePr>
            <a:graphicFrameLocks noChangeAspect="1"/>
          </p:cNvGraphicFramePr>
          <p:nvPr>
            <p:extLst/>
          </p:nvPr>
        </p:nvGraphicFramePr>
        <p:xfrm>
          <a:off x="1812464" y="3971132"/>
          <a:ext cx="8460000" cy="2770236"/>
        </p:xfrm>
        <a:graphic>
          <a:graphicData uri="http://schemas.openxmlformats.org/presentationml/2006/ole">
            <mc:AlternateContent xmlns:mc="http://schemas.openxmlformats.org/markup-compatibility/2006">
              <mc:Choice xmlns:v="urn:schemas-microsoft-com:vml" Requires="v">
                <p:oleObj spid="_x0000_s40986" name="Graph" r:id="rId4" imgW="4047480" imgH="1326240" progId="Origin50.Graph">
                  <p:embed/>
                </p:oleObj>
              </mc:Choice>
              <mc:Fallback>
                <p:oleObj name="Graph" r:id="rId4" imgW="4047480" imgH="1326240" progId="Origin50.Graph">
                  <p:embed/>
                  <p:pic>
                    <p:nvPicPr>
                      <p:cNvPr id="0" name=""/>
                      <p:cNvPicPr/>
                      <p:nvPr/>
                    </p:nvPicPr>
                    <p:blipFill>
                      <a:blip r:embed="rId5"/>
                      <a:stretch>
                        <a:fillRect/>
                      </a:stretch>
                    </p:blipFill>
                    <p:spPr>
                      <a:xfrm>
                        <a:off x="1812464" y="3971132"/>
                        <a:ext cx="8460000" cy="2770236"/>
                      </a:xfrm>
                      <a:prstGeom prst="rect">
                        <a:avLst/>
                      </a:prstGeom>
                    </p:spPr>
                  </p:pic>
                </p:oleObj>
              </mc:Fallback>
            </mc:AlternateContent>
          </a:graphicData>
        </a:graphic>
      </p:graphicFrame>
      <p:graphicFrame>
        <p:nvGraphicFramePr>
          <p:cNvPr id="4" name="Объект 3"/>
          <p:cNvGraphicFramePr>
            <a:graphicFrameLocks noChangeAspect="1"/>
          </p:cNvGraphicFramePr>
          <p:nvPr>
            <p:extLst/>
          </p:nvPr>
        </p:nvGraphicFramePr>
        <p:xfrm>
          <a:off x="1812464" y="731920"/>
          <a:ext cx="8460000" cy="2769089"/>
        </p:xfrm>
        <a:graphic>
          <a:graphicData uri="http://schemas.openxmlformats.org/presentationml/2006/ole">
            <mc:AlternateContent xmlns:mc="http://schemas.openxmlformats.org/markup-compatibility/2006">
              <mc:Choice xmlns:v="urn:schemas-microsoft-com:vml" Requires="v">
                <p:oleObj spid="_x0000_s40987" name="Graph" r:id="rId6" imgW="4045680" imgH="1323360" progId="Origin50.Graph">
                  <p:embed/>
                </p:oleObj>
              </mc:Choice>
              <mc:Fallback>
                <p:oleObj name="Graph" r:id="rId6" imgW="4045680" imgH="1323360" progId="Origin50.Graph">
                  <p:embed/>
                  <p:pic>
                    <p:nvPicPr>
                      <p:cNvPr id="0" name=""/>
                      <p:cNvPicPr/>
                      <p:nvPr/>
                    </p:nvPicPr>
                    <p:blipFill>
                      <a:blip r:embed="rId7"/>
                      <a:stretch>
                        <a:fillRect/>
                      </a:stretch>
                    </p:blipFill>
                    <p:spPr>
                      <a:xfrm>
                        <a:off x="1812464" y="731920"/>
                        <a:ext cx="8460000" cy="2769089"/>
                      </a:xfrm>
                      <a:prstGeom prst="rect">
                        <a:avLst/>
                      </a:prstGeom>
                    </p:spPr>
                  </p:pic>
                </p:oleObj>
              </mc:Fallback>
            </mc:AlternateContent>
          </a:graphicData>
        </a:graphic>
      </p:graphicFrame>
    </p:spTree>
    <p:extLst>
      <p:ext uri="{BB962C8B-B14F-4D97-AF65-F5344CB8AC3E}">
        <p14:creationId xmlns:p14="http://schemas.microsoft.com/office/powerpoint/2010/main" val="1433030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a:grpSpLocks/>
          </p:cNvGrpSpPr>
          <p:nvPr/>
        </p:nvGrpSpPr>
        <p:grpSpPr bwMode="auto">
          <a:xfrm>
            <a:off x="3495675" y="2876551"/>
            <a:ext cx="1079500" cy="739775"/>
            <a:chOff x="1971835" y="2924945"/>
            <a:chExt cx="1079089" cy="739133"/>
          </a:xfrm>
        </p:grpSpPr>
        <p:grpSp>
          <p:nvGrpSpPr>
            <p:cNvPr id="17445" name="Группа 28"/>
            <p:cNvGrpSpPr>
              <a:grpSpLocks/>
            </p:cNvGrpSpPr>
            <p:nvPr/>
          </p:nvGrpSpPr>
          <p:grpSpPr bwMode="auto">
            <a:xfrm>
              <a:off x="1971835" y="2924945"/>
              <a:ext cx="715260" cy="739133"/>
              <a:chOff x="1539787" y="2780926"/>
              <a:chExt cx="715260" cy="739131"/>
            </a:xfrm>
          </p:grpSpPr>
          <p:sp>
            <p:nvSpPr>
              <p:cNvPr id="5" name="Овал 4"/>
              <p:cNvSpPr/>
              <p:nvPr/>
            </p:nvSpPr>
            <p:spPr>
              <a:xfrm>
                <a:off x="1582634" y="2815821"/>
                <a:ext cx="649040" cy="647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7448" name="TextBox 23"/>
              <p:cNvSpPr txBox="1">
                <a:spLocks noChangeArrowheads="1"/>
              </p:cNvSpPr>
              <p:nvPr/>
            </p:nvSpPr>
            <p:spPr bwMode="auto">
              <a:xfrm>
                <a:off x="1648791" y="2996838"/>
                <a:ext cx="606256"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800" b="1">
                    <a:solidFill>
                      <a:prstClr val="white"/>
                    </a:solidFill>
                    <a:latin typeface="Comic Sans MS" pitchFamily="66" charset="0"/>
                    <a:cs typeface="Arial" pitchFamily="34" charset="0"/>
                  </a:rPr>
                  <a:t>Ca</a:t>
                </a:r>
                <a:endParaRPr lang="ru-RU" altLang="ru-RU" sz="2800" b="1">
                  <a:solidFill>
                    <a:prstClr val="white"/>
                  </a:solidFill>
                  <a:latin typeface="Comic Sans MS" pitchFamily="66" charset="0"/>
                  <a:cs typeface="Arial" pitchFamily="34" charset="0"/>
                </a:endParaRPr>
              </a:p>
            </p:txBody>
          </p:sp>
          <p:sp>
            <p:nvSpPr>
              <p:cNvPr id="17449" name="TextBox 27"/>
              <p:cNvSpPr txBox="1">
                <a:spLocks noChangeArrowheads="1"/>
              </p:cNvSpPr>
              <p:nvPr/>
            </p:nvSpPr>
            <p:spPr bwMode="auto">
              <a:xfrm>
                <a:off x="1539787" y="2780926"/>
                <a:ext cx="498855"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b="1">
                    <a:solidFill>
                      <a:prstClr val="white"/>
                    </a:solidFill>
                    <a:latin typeface="Comic Sans MS" pitchFamily="66" charset="0"/>
                    <a:cs typeface="Arial" pitchFamily="34" charset="0"/>
                  </a:rPr>
                  <a:t>48</a:t>
                </a:r>
                <a:endParaRPr lang="ru-RU" altLang="ru-RU" sz="2000" b="1">
                  <a:solidFill>
                    <a:prstClr val="white"/>
                  </a:solidFill>
                  <a:latin typeface="Comic Sans MS" pitchFamily="66" charset="0"/>
                  <a:cs typeface="Arial" pitchFamily="34" charset="0"/>
                </a:endParaRPr>
              </a:p>
            </p:txBody>
          </p:sp>
        </p:grpSp>
        <p:sp>
          <p:nvSpPr>
            <p:cNvPr id="15" name="Стрелка вправо 14"/>
            <p:cNvSpPr/>
            <p:nvPr/>
          </p:nvSpPr>
          <p:spPr>
            <a:xfrm>
              <a:off x="2728785" y="3177139"/>
              <a:ext cx="322139" cy="250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sp>
        <p:nvSpPr>
          <p:cNvPr id="32" name="TextBox 31"/>
          <p:cNvSpPr txBox="1"/>
          <p:nvPr/>
        </p:nvSpPr>
        <p:spPr>
          <a:xfrm>
            <a:off x="8688289" y="3033714"/>
            <a:ext cx="1228221" cy="461665"/>
          </a:xfrm>
          <a:prstGeom prst="rect">
            <a:avLst/>
          </a:prstGeom>
          <a:noFill/>
        </p:spPr>
        <p:txBody>
          <a:bodyPr wrap="none">
            <a:spAutoFit/>
          </a:bodyPr>
          <a:lstStyle/>
          <a:p>
            <a:pPr defTabSz="914400" fontAlgn="base">
              <a:spcBef>
                <a:spcPct val="0"/>
              </a:spcBef>
              <a:spcAft>
                <a:spcPct val="0"/>
              </a:spcAft>
              <a:defRPr/>
            </a:pPr>
            <a:r>
              <a:rPr lang="en-US" sz="2400" b="1" dirty="0">
                <a:solidFill>
                  <a:srgbClr val="C00000"/>
                </a:solidFill>
                <a:latin typeface="Century751 SeBd BT" pitchFamily="2" charset="0"/>
                <a:cs typeface="Arial" charset="0"/>
              </a:rPr>
              <a:t>to separator</a:t>
            </a:r>
            <a:endParaRPr lang="ru-RU" sz="2400" b="1" dirty="0">
              <a:solidFill>
                <a:srgbClr val="C00000"/>
              </a:solidFill>
              <a:cs typeface="Arial" charset="0"/>
            </a:endParaRPr>
          </a:p>
        </p:txBody>
      </p:sp>
      <p:grpSp>
        <p:nvGrpSpPr>
          <p:cNvPr id="2" name="Группа 20"/>
          <p:cNvGrpSpPr>
            <a:grpSpLocks/>
          </p:cNvGrpSpPr>
          <p:nvPr/>
        </p:nvGrpSpPr>
        <p:grpSpPr bwMode="auto">
          <a:xfrm>
            <a:off x="5097462" y="1673274"/>
            <a:ext cx="2685174" cy="3166349"/>
            <a:chOff x="3591319" y="1951144"/>
            <a:chExt cx="1928126" cy="2259489"/>
          </a:xfrm>
        </p:grpSpPr>
        <p:cxnSp>
          <p:nvCxnSpPr>
            <p:cNvPr id="9" name="Прямая со стрелкой 8"/>
            <p:cNvCxnSpPr/>
            <p:nvPr/>
          </p:nvCxnSpPr>
          <p:spPr>
            <a:xfrm flipV="1">
              <a:off x="5033326" y="2276232"/>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flipV="1">
              <a:off x="3842103" y="2247910"/>
              <a:ext cx="360217" cy="4316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918193" y="3568789"/>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3910499" y="3591446"/>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3986874" y="2441625"/>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9" name="TextBox 18"/>
            <p:cNvSpPr txBox="1"/>
            <p:nvPr/>
          </p:nvSpPr>
          <p:spPr>
            <a:xfrm>
              <a:off x="3591319" y="1951144"/>
              <a:ext cx="264974" cy="329442"/>
            </a:xfrm>
            <a:prstGeom prst="rect">
              <a:avLst/>
            </a:prstGeom>
            <a:noFill/>
          </p:spPr>
          <p:txBody>
            <a:bodyPr wrap="none">
              <a:spAutoFit/>
            </a:bodyPr>
            <a:lstStyle/>
            <a:p>
              <a:pPr defTabSz="914400" fontAlgn="base">
                <a:spcBef>
                  <a:spcPct val="0"/>
                </a:spcBef>
                <a:spcAft>
                  <a:spcPct val="0"/>
                </a:spcAft>
                <a:defRPr/>
              </a:pPr>
              <a:r>
                <a:rPr lang="en-US" sz="2400" b="1" dirty="0">
                  <a:solidFill>
                    <a:prstClr val="black"/>
                  </a:solidFill>
                  <a:cs typeface="Arial" charset="0"/>
                </a:rPr>
                <a:t>n</a:t>
              </a:r>
              <a:endParaRPr lang="ru-RU" sz="2400" b="1" dirty="0">
                <a:solidFill>
                  <a:prstClr val="black"/>
                </a:solidFill>
                <a:cs typeface="Arial" charset="0"/>
              </a:endParaRPr>
            </a:p>
          </p:txBody>
        </p:sp>
        <p:sp>
          <p:nvSpPr>
            <p:cNvPr id="20" name="TextBox 19"/>
            <p:cNvSpPr txBox="1"/>
            <p:nvPr/>
          </p:nvSpPr>
          <p:spPr>
            <a:xfrm>
              <a:off x="5254471" y="3872387"/>
              <a:ext cx="264974" cy="329442"/>
            </a:xfrm>
            <a:prstGeom prst="rect">
              <a:avLst/>
            </a:prstGeom>
            <a:noFill/>
          </p:spPr>
          <p:txBody>
            <a:bodyPr wrap="none">
              <a:spAutoFit/>
            </a:bodyPr>
            <a:lstStyle/>
            <a:p>
              <a:pPr defTabSz="914400" fontAlgn="base">
                <a:spcBef>
                  <a:spcPct val="0"/>
                </a:spcBef>
                <a:spcAft>
                  <a:spcPct val="0"/>
                </a:spcAft>
                <a:defRPr/>
              </a:pPr>
              <a:r>
                <a:rPr lang="en-US" sz="2400" b="1" dirty="0">
                  <a:solidFill>
                    <a:prstClr val="black"/>
                  </a:solidFill>
                  <a:cs typeface="Arial" charset="0"/>
                </a:rPr>
                <a:t>n</a:t>
              </a:r>
              <a:endParaRPr lang="ru-RU" sz="2400" b="1" dirty="0">
                <a:solidFill>
                  <a:prstClr val="black"/>
                </a:solidFill>
                <a:cs typeface="Arial" charset="0"/>
              </a:endParaRPr>
            </a:p>
          </p:txBody>
        </p:sp>
        <p:sp>
          <p:nvSpPr>
            <p:cNvPr id="41" name="Овал 40"/>
            <p:cNvSpPr/>
            <p:nvPr/>
          </p:nvSpPr>
          <p:spPr>
            <a:xfrm>
              <a:off x="5082343" y="2471078"/>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2" name="Овал 41"/>
            <p:cNvSpPr/>
            <p:nvPr/>
          </p:nvSpPr>
          <p:spPr>
            <a:xfrm>
              <a:off x="4049570" y="3666212"/>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3" name="Овал 42"/>
            <p:cNvSpPr/>
            <p:nvPr/>
          </p:nvSpPr>
          <p:spPr>
            <a:xfrm>
              <a:off x="4977470" y="3671877"/>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6" name="TextBox 45"/>
            <p:cNvSpPr txBox="1"/>
            <p:nvPr/>
          </p:nvSpPr>
          <p:spPr>
            <a:xfrm>
              <a:off x="3666197" y="3881191"/>
              <a:ext cx="264974" cy="329442"/>
            </a:xfrm>
            <a:prstGeom prst="rect">
              <a:avLst/>
            </a:prstGeom>
            <a:noFill/>
          </p:spPr>
          <p:txBody>
            <a:bodyPr wrap="none">
              <a:spAutoFit/>
            </a:bodyPr>
            <a:lstStyle/>
            <a:p>
              <a:pPr defTabSz="914400" fontAlgn="base">
                <a:spcBef>
                  <a:spcPct val="0"/>
                </a:spcBef>
                <a:spcAft>
                  <a:spcPct val="0"/>
                </a:spcAft>
                <a:defRPr/>
              </a:pPr>
              <a:r>
                <a:rPr lang="en-US" sz="2400" b="1" dirty="0">
                  <a:solidFill>
                    <a:prstClr val="black"/>
                  </a:solidFill>
                  <a:cs typeface="Arial" charset="0"/>
                </a:rPr>
                <a:t>n</a:t>
              </a:r>
              <a:endParaRPr lang="ru-RU" sz="2400" b="1" dirty="0">
                <a:solidFill>
                  <a:prstClr val="black"/>
                </a:solidFill>
                <a:cs typeface="Arial" charset="0"/>
              </a:endParaRPr>
            </a:p>
          </p:txBody>
        </p:sp>
      </p:grpSp>
      <p:grpSp>
        <p:nvGrpSpPr>
          <p:cNvPr id="17413" name="Группа 29"/>
          <p:cNvGrpSpPr>
            <a:grpSpLocks/>
          </p:cNvGrpSpPr>
          <p:nvPr/>
        </p:nvGrpSpPr>
        <p:grpSpPr bwMode="auto">
          <a:xfrm>
            <a:off x="5946775" y="2852738"/>
            <a:ext cx="869950" cy="863600"/>
            <a:chOff x="3271282" y="2708920"/>
            <a:chExt cx="868670" cy="864096"/>
          </a:xfrm>
        </p:grpSpPr>
        <p:sp>
          <p:nvSpPr>
            <p:cNvPr id="4" name="Овал 3"/>
            <p:cNvSpPr/>
            <p:nvPr/>
          </p:nvSpPr>
          <p:spPr>
            <a:xfrm>
              <a:off x="3276038" y="2708920"/>
              <a:ext cx="86391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7433" name="TextBox 25"/>
            <p:cNvSpPr txBox="1">
              <a:spLocks noChangeArrowheads="1"/>
            </p:cNvSpPr>
            <p:nvPr/>
          </p:nvSpPr>
          <p:spPr bwMode="auto">
            <a:xfrm>
              <a:off x="3568636" y="3004076"/>
              <a:ext cx="5613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800" b="1">
                  <a:solidFill>
                    <a:prstClr val="white"/>
                  </a:solidFill>
                  <a:latin typeface="Comic Sans MS" pitchFamily="66" charset="0"/>
                  <a:cs typeface="Arial" pitchFamily="34" charset="0"/>
                </a:rPr>
                <a:t>Pu</a:t>
              </a:r>
              <a:endParaRPr lang="ru-RU" altLang="ru-RU" sz="2800" b="1">
                <a:solidFill>
                  <a:prstClr val="white"/>
                </a:solidFill>
                <a:latin typeface="Comic Sans MS" pitchFamily="66" charset="0"/>
                <a:cs typeface="Arial" pitchFamily="34" charset="0"/>
              </a:endParaRPr>
            </a:p>
          </p:txBody>
        </p:sp>
        <p:sp>
          <p:nvSpPr>
            <p:cNvPr id="17434" name="TextBox 26"/>
            <p:cNvSpPr txBox="1">
              <a:spLocks noChangeArrowheads="1"/>
            </p:cNvSpPr>
            <p:nvPr/>
          </p:nvSpPr>
          <p:spPr bwMode="auto">
            <a:xfrm>
              <a:off x="3271282" y="2762261"/>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b="1">
                  <a:solidFill>
                    <a:prstClr val="white"/>
                  </a:solidFill>
                  <a:latin typeface="Comic Sans MS" pitchFamily="66" charset="0"/>
                  <a:cs typeface="Arial" pitchFamily="34" charset="0"/>
                </a:rPr>
                <a:t>244</a:t>
              </a:r>
              <a:endParaRPr lang="ru-RU" altLang="ru-RU" sz="2000" b="1">
                <a:solidFill>
                  <a:prstClr val="white"/>
                </a:solidFill>
                <a:latin typeface="Comic Sans MS" pitchFamily="66" charset="0"/>
                <a:cs typeface="Arial" pitchFamily="34" charset="0"/>
              </a:endParaRPr>
            </a:p>
          </p:txBody>
        </p:sp>
      </p:grpSp>
      <p:grpSp>
        <p:nvGrpSpPr>
          <p:cNvPr id="8" name="Группа 34"/>
          <p:cNvGrpSpPr>
            <a:grpSpLocks/>
          </p:cNvGrpSpPr>
          <p:nvPr/>
        </p:nvGrpSpPr>
        <p:grpSpPr bwMode="auto">
          <a:xfrm>
            <a:off x="6176964" y="2792414"/>
            <a:ext cx="998537" cy="1000125"/>
            <a:chOff x="4088536" y="3725416"/>
            <a:chExt cx="999728" cy="999728"/>
          </a:xfrm>
        </p:grpSpPr>
        <p:sp>
          <p:nvSpPr>
            <p:cNvPr id="7" name="Овал 6"/>
            <p:cNvSpPr/>
            <p:nvPr/>
          </p:nvSpPr>
          <p:spPr>
            <a:xfrm>
              <a:off x="4088536" y="3725416"/>
              <a:ext cx="999728" cy="9997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srgbClr val="C00000"/>
                </a:solidFill>
              </a:endParaRPr>
            </a:p>
          </p:txBody>
        </p:sp>
        <p:sp>
          <p:nvSpPr>
            <p:cNvPr id="17430" name="TextBox 32"/>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800" b="1">
                  <a:solidFill>
                    <a:prstClr val="white"/>
                  </a:solidFill>
                  <a:latin typeface="Comic Sans MS" pitchFamily="66" charset="0"/>
                  <a:cs typeface="Arial" pitchFamily="34" charset="0"/>
                </a:rPr>
                <a:t>Fl</a:t>
              </a:r>
              <a:endParaRPr lang="ru-RU" altLang="ru-RU" sz="2800" b="1">
                <a:solidFill>
                  <a:prstClr val="white"/>
                </a:solidFill>
                <a:latin typeface="Comic Sans MS" pitchFamily="66" charset="0"/>
                <a:cs typeface="Arial" pitchFamily="34" charset="0"/>
              </a:endParaRPr>
            </a:p>
          </p:txBody>
        </p:sp>
        <p:sp>
          <p:nvSpPr>
            <p:cNvPr id="17431" name="TextBox 33"/>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b="1">
                  <a:solidFill>
                    <a:prstClr val="white"/>
                  </a:solidFill>
                  <a:latin typeface="Comic Sans MS" pitchFamily="66" charset="0"/>
                  <a:cs typeface="Arial" pitchFamily="34" charset="0"/>
                </a:rPr>
                <a:t>292</a:t>
              </a:r>
              <a:endParaRPr lang="ru-RU" altLang="ru-RU" sz="2000" b="1">
                <a:solidFill>
                  <a:prstClr val="white"/>
                </a:solidFill>
                <a:latin typeface="Comic Sans MS" pitchFamily="66" charset="0"/>
                <a:cs typeface="Arial" pitchFamily="34" charset="0"/>
              </a:endParaRPr>
            </a:p>
          </p:txBody>
        </p:sp>
      </p:grpSp>
      <p:sp>
        <p:nvSpPr>
          <p:cNvPr id="31" name="TextBox 30"/>
          <p:cNvSpPr txBox="1"/>
          <p:nvPr/>
        </p:nvSpPr>
        <p:spPr>
          <a:xfrm>
            <a:off x="1558926" y="2962276"/>
            <a:ext cx="1112805" cy="830997"/>
          </a:xfrm>
          <a:prstGeom prst="rect">
            <a:avLst/>
          </a:prstGeom>
          <a:noFill/>
        </p:spPr>
        <p:txBody>
          <a:bodyPr wrap="none">
            <a:spAutoFit/>
          </a:bodyPr>
          <a:lstStyle/>
          <a:p>
            <a:pPr defTabSz="914400" fontAlgn="base">
              <a:spcBef>
                <a:spcPct val="0"/>
              </a:spcBef>
              <a:spcAft>
                <a:spcPct val="0"/>
              </a:spcAft>
              <a:defRPr/>
            </a:pPr>
            <a:r>
              <a:rPr lang="en-US" sz="2400" b="1" dirty="0">
                <a:solidFill>
                  <a:srgbClr val="C00000"/>
                </a:solidFill>
                <a:latin typeface="Century751 SeBd BT" pitchFamily="2" charset="0"/>
                <a:cs typeface="Arial" charset="0"/>
              </a:rPr>
              <a:t>from </a:t>
            </a:r>
          </a:p>
          <a:p>
            <a:pPr defTabSz="914400" fontAlgn="base">
              <a:spcBef>
                <a:spcPct val="0"/>
              </a:spcBef>
              <a:spcAft>
                <a:spcPct val="0"/>
              </a:spcAft>
              <a:defRPr/>
            </a:pPr>
            <a:r>
              <a:rPr lang="en-US" sz="2400" b="1" dirty="0">
                <a:solidFill>
                  <a:srgbClr val="C00000"/>
                </a:solidFill>
                <a:latin typeface="Century751 SeBd BT" pitchFamily="2" charset="0"/>
                <a:cs typeface="Arial" charset="0"/>
              </a:rPr>
              <a:t>accelerator</a:t>
            </a:r>
            <a:endParaRPr lang="ru-RU" sz="2400" b="1" dirty="0">
              <a:solidFill>
                <a:srgbClr val="C00000"/>
              </a:solidFill>
              <a:cs typeface="Arial" charset="0"/>
            </a:endParaRPr>
          </a:p>
        </p:txBody>
      </p:sp>
      <p:sp>
        <p:nvSpPr>
          <p:cNvPr id="36" name="TextBox 35"/>
          <p:cNvSpPr txBox="1"/>
          <p:nvPr/>
        </p:nvSpPr>
        <p:spPr>
          <a:xfrm>
            <a:off x="2782888" y="3861049"/>
            <a:ext cx="2012950" cy="522287"/>
          </a:xfrm>
          <a:prstGeom prst="rect">
            <a:avLst/>
          </a:prstGeom>
          <a:noFill/>
        </p:spPr>
        <p:txBody>
          <a:bodyPr wrap="none">
            <a:spAutoFit/>
          </a:bodyPr>
          <a:lstStyle/>
          <a:p>
            <a:pPr defTabSz="914400" fontAlgn="base">
              <a:spcBef>
                <a:spcPct val="0"/>
              </a:spcBef>
              <a:spcAft>
                <a:spcPct val="0"/>
              </a:spcAft>
              <a:defRPr/>
            </a:pPr>
            <a:r>
              <a:rPr lang="en-US" sz="2800" b="1" dirty="0">
                <a:solidFill>
                  <a:srgbClr val="E3EACF">
                    <a:lumMod val="50000"/>
                  </a:srgbClr>
                </a:solidFill>
                <a:latin typeface="Comic Sans MS" pitchFamily="66" charset="0"/>
                <a:cs typeface="Arial" charset="0"/>
              </a:rPr>
              <a:t>projectiles</a:t>
            </a:r>
            <a:endParaRPr lang="ru-RU" sz="2800" b="1" dirty="0">
              <a:solidFill>
                <a:srgbClr val="E3EACF">
                  <a:lumMod val="50000"/>
                </a:srgbClr>
              </a:solidFill>
              <a:latin typeface="Comic Sans MS" pitchFamily="66" charset="0"/>
              <a:cs typeface="Arial" charset="0"/>
            </a:endParaRPr>
          </a:p>
        </p:txBody>
      </p:sp>
      <p:sp>
        <p:nvSpPr>
          <p:cNvPr id="37" name="TextBox 36"/>
          <p:cNvSpPr txBox="1"/>
          <p:nvPr/>
        </p:nvSpPr>
        <p:spPr>
          <a:xfrm>
            <a:off x="6096000" y="1472591"/>
            <a:ext cx="1287462" cy="523875"/>
          </a:xfrm>
          <a:prstGeom prst="rect">
            <a:avLst/>
          </a:prstGeom>
          <a:noFill/>
        </p:spPr>
        <p:txBody>
          <a:bodyPr wrap="none">
            <a:spAutoFit/>
          </a:bodyPr>
          <a:lstStyle/>
          <a:p>
            <a:pPr defTabSz="914400" fontAlgn="base">
              <a:spcBef>
                <a:spcPct val="0"/>
              </a:spcBef>
              <a:spcAft>
                <a:spcPct val="0"/>
              </a:spcAft>
              <a:defRPr/>
            </a:pPr>
            <a:r>
              <a:rPr lang="en-US" sz="2800" b="1" dirty="0">
                <a:solidFill>
                  <a:srgbClr val="E3EACF">
                    <a:lumMod val="50000"/>
                  </a:srgbClr>
                </a:solidFill>
                <a:latin typeface="Comic Sans MS" pitchFamily="66" charset="0"/>
                <a:cs typeface="Arial" charset="0"/>
              </a:rPr>
              <a:t>target</a:t>
            </a:r>
            <a:endParaRPr lang="ru-RU" sz="2800" b="1" dirty="0">
              <a:solidFill>
                <a:srgbClr val="E3EACF">
                  <a:lumMod val="50000"/>
                </a:srgbClr>
              </a:solidFill>
              <a:latin typeface="Comic Sans MS" pitchFamily="66" charset="0"/>
              <a:cs typeface="Arial" charset="0"/>
            </a:endParaRPr>
          </a:p>
        </p:txBody>
      </p:sp>
      <p:sp>
        <p:nvSpPr>
          <p:cNvPr id="38" name="TextBox 37"/>
          <p:cNvSpPr txBox="1"/>
          <p:nvPr/>
        </p:nvSpPr>
        <p:spPr>
          <a:xfrm>
            <a:off x="1775521" y="4509120"/>
            <a:ext cx="1928733" cy="707886"/>
          </a:xfrm>
          <a:prstGeom prst="rect">
            <a:avLst/>
          </a:prstGeom>
          <a:noFill/>
        </p:spPr>
        <p:txBody>
          <a:bodyPr wrap="none">
            <a:spAutoFit/>
          </a:bodyPr>
          <a:lstStyle/>
          <a:p>
            <a:pPr defTabSz="914400" fontAlgn="base">
              <a:spcBef>
                <a:spcPct val="0"/>
              </a:spcBef>
              <a:spcAft>
                <a:spcPct val="0"/>
              </a:spcAft>
              <a:defRPr/>
            </a:pPr>
            <a:r>
              <a:rPr lang="en-US" sz="2000" b="1" dirty="0">
                <a:solidFill>
                  <a:srgbClr val="E3EACF">
                    <a:lumMod val="25000"/>
                  </a:srgbClr>
                </a:solidFill>
                <a:latin typeface="Century751 SeBd BT" pitchFamily="2" charset="0"/>
                <a:cs typeface="Arial" charset="0"/>
              </a:rPr>
              <a:t>rare and very </a:t>
            </a:r>
          </a:p>
          <a:p>
            <a:pPr defTabSz="914400" fontAlgn="base">
              <a:spcBef>
                <a:spcPct val="0"/>
              </a:spcBef>
              <a:spcAft>
                <a:spcPct val="0"/>
              </a:spcAft>
              <a:defRPr/>
            </a:pPr>
            <a:r>
              <a:rPr lang="en-US" sz="2000" b="1" dirty="0">
                <a:solidFill>
                  <a:srgbClr val="E3EACF">
                    <a:lumMod val="25000"/>
                  </a:srgbClr>
                </a:solidFill>
                <a:latin typeface="Century751 SeBd BT" pitchFamily="2" charset="0"/>
                <a:cs typeface="Arial" charset="0"/>
              </a:rPr>
              <a:t>expensive isotope of Ca</a:t>
            </a:r>
          </a:p>
        </p:txBody>
      </p:sp>
      <p:sp>
        <p:nvSpPr>
          <p:cNvPr id="39" name="TextBox 38"/>
          <p:cNvSpPr txBox="1"/>
          <p:nvPr/>
        </p:nvSpPr>
        <p:spPr>
          <a:xfrm>
            <a:off x="7924264" y="692696"/>
            <a:ext cx="2068195" cy="707886"/>
          </a:xfrm>
          <a:prstGeom prst="rect">
            <a:avLst/>
          </a:prstGeom>
          <a:noFill/>
        </p:spPr>
        <p:txBody>
          <a:bodyPr wrap="none">
            <a:spAutoFit/>
          </a:bodyPr>
          <a:lstStyle/>
          <a:p>
            <a:pPr algn="r" defTabSz="914400" fontAlgn="base">
              <a:spcBef>
                <a:spcPct val="0"/>
              </a:spcBef>
              <a:spcAft>
                <a:spcPct val="0"/>
              </a:spcAft>
              <a:defRPr/>
            </a:pPr>
            <a:r>
              <a:rPr lang="en-US" sz="2000" b="1" dirty="0">
                <a:solidFill>
                  <a:srgbClr val="E3EACF">
                    <a:lumMod val="25000"/>
                  </a:srgbClr>
                </a:solidFill>
                <a:latin typeface="Century751 SeBd BT" pitchFamily="2" charset="0"/>
                <a:cs typeface="Arial" charset="0"/>
              </a:rPr>
              <a:t>artificial element made in</a:t>
            </a:r>
          </a:p>
          <a:p>
            <a:pPr algn="r" defTabSz="914400" fontAlgn="base">
              <a:spcBef>
                <a:spcPct val="0"/>
              </a:spcBef>
              <a:spcAft>
                <a:spcPct val="0"/>
              </a:spcAft>
              <a:defRPr/>
            </a:pPr>
            <a:r>
              <a:rPr lang="en-US" sz="2000" b="1" dirty="0">
                <a:solidFill>
                  <a:srgbClr val="E3EACF">
                    <a:lumMod val="25000"/>
                  </a:srgbClr>
                </a:solidFill>
                <a:latin typeface="Century751 SeBd BT" pitchFamily="2" charset="0"/>
                <a:cs typeface="Arial" charset="0"/>
              </a:rPr>
              <a:t> high flux nuclear reactor</a:t>
            </a:r>
          </a:p>
        </p:txBody>
      </p:sp>
      <p:grpSp>
        <p:nvGrpSpPr>
          <p:cNvPr id="21" name="Группа 20"/>
          <p:cNvGrpSpPr>
            <a:grpSpLocks/>
          </p:cNvGrpSpPr>
          <p:nvPr/>
        </p:nvGrpSpPr>
        <p:grpSpPr bwMode="auto">
          <a:xfrm>
            <a:off x="6392863" y="2781301"/>
            <a:ext cx="1416050" cy="1000125"/>
            <a:chOff x="4868416" y="2780927"/>
            <a:chExt cx="1417159" cy="999728"/>
          </a:xfrm>
        </p:grpSpPr>
        <p:grpSp>
          <p:nvGrpSpPr>
            <p:cNvPr id="17424" name="Группа 55"/>
            <p:cNvGrpSpPr>
              <a:grpSpLocks/>
            </p:cNvGrpSpPr>
            <p:nvPr/>
          </p:nvGrpSpPr>
          <p:grpSpPr bwMode="auto">
            <a:xfrm>
              <a:off x="4868416" y="2780927"/>
              <a:ext cx="999728" cy="999728"/>
              <a:chOff x="4088536" y="3725416"/>
              <a:chExt cx="999728" cy="999728"/>
            </a:xfrm>
          </p:grpSpPr>
          <p:sp>
            <p:nvSpPr>
              <p:cNvPr id="57" name="Овал 56"/>
              <p:cNvSpPr/>
              <p:nvPr/>
            </p:nvSpPr>
            <p:spPr>
              <a:xfrm>
                <a:off x="4088536" y="3725416"/>
                <a:ext cx="999319" cy="999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srgbClr val="C00000"/>
                  </a:solidFill>
                </a:endParaRPr>
              </a:p>
            </p:txBody>
          </p:sp>
          <p:sp>
            <p:nvSpPr>
              <p:cNvPr id="17427" name="TextBox 57"/>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800" b="1">
                    <a:solidFill>
                      <a:prstClr val="black"/>
                    </a:solidFill>
                    <a:latin typeface="Comic Sans MS" pitchFamily="66" charset="0"/>
                    <a:cs typeface="Arial" pitchFamily="34" charset="0"/>
                  </a:rPr>
                  <a:t>Fl</a:t>
                </a:r>
                <a:endParaRPr lang="ru-RU" altLang="ru-RU" sz="2800" b="1">
                  <a:solidFill>
                    <a:prstClr val="black"/>
                  </a:solidFill>
                  <a:latin typeface="Comic Sans MS" pitchFamily="66" charset="0"/>
                  <a:cs typeface="Arial" pitchFamily="34" charset="0"/>
                </a:endParaRPr>
              </a:p>
            </p:txBody>
          </p:sp>
          <p:sp>
            <p:nvSpPr>
              <p:cNvPr id="17428" name="TextBox 58"/>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b="1">
                    <a:solidFill>
                      <a:prstClr val="black"/>
                    </a:solidFill>
                    <a:latin typeface="Comic Sans MS" pitchFamily="66" charset="0"/>
                    <a:cs typeface="Arial" pitchFamily="34" charset="0"/>
                  </a:rPr>
                  <a:t>288</a:t>
                </a:r>
                <a:endParaRPr lang="ru-RU" altLang="ru-RU" sz="2000" b="1">
                  <a:solidFill>
                    <a:prstClr val="black"/>
                  </a:solidFill>
                  <a:latin typeface="Comic Sans MS" pitchFamily="66" charset="0"/>
                  <a:cs typeface="Arial" pitchFamily="34" charset="0"/>
                </a:endParaRPr>
              </a:p>
            </p:txBody>
          </p:sp>
        </p:grpSp>
        <p:sp>
          <p:nvSpPr>
            <p:cNvPr id="16" name="Стрелка вправо 15"/>
            <p:cNvSpPr/>
            <p:nvPr/>
          </p:nvSpPr>
          <p:spPr>
            <a:xfrm>
              <a:off x="5943995" y="3049109"/>
              <a:ext cx="341580" cy="52049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sp>
        <p:nvSpPr>
          <p:cNvPr id="44" name="TextBox 43"/>
          <p:cNvSpPr txBox="1"/>
          <p:nvPr/>
        </p:nvSpPr>
        <p:spPr>
          <a:xfrm>
            <a:off x="5976962" y="4827589"/>
            <a:ext cx="2927350" cy="523875"/>
          </a:xfrm>
          <a:prstGeom prst="rect">
            <a:avLst/>
          </a:prstGeom>
          <a:noFill/>
        </p:spPr>
        <p:txBody>
          <a:bodyPr wrap="none">
            <a:spAutoFit/>
          </a:bodyPr>
          <a:lstStyle/>
          <a:p>
            <a:pPr defTabSz="914400" fontAlgn="base">
              <a:spcBef>
                <a:spcPct val="0"/>
              </a:spcBef>
              <a:spcAft>
                <a:spcPct val="0"/>
              </a:spcAft>
              <a:defRPr/>
            </a:pPr>
            <a:r>
              <a:rPr lang="en-US" sz="2800" b="1" dirty="0">
                <a:solidFill>
                  <a:srgbClr val="E3EACF">
                    <a:lumMod val="50000"/>
                  </a:srgbClr>
                </a:solidFill>
                <a:latin typeface="Comic Sans MS" pitchFamily="66" charset="0"/>
                <a:cs typeface="Arial" charset="0"/>
              </a:rPr>
              <a:t>fusion &amp; cooling</a:t>
            </a:r>
            <a:endParaRPr lang="ru-RU" sz="2800" b="1" dirty="0">
              <a:solidFill>
                <a:srgbClr val="E3EACF">
                  <a:lumMod val="50000"/>
                </a:srgbClr>
              </a:solidFill>
              <a:latin typeface="Comic Sans MS" pitchFamily="66" charset="0"/>
              <a:cs typeface="Arial" charset="0"/>
            </a:endParaRPr>
          </a:p>
        </p:txBody>
      </p:sp>
      <p:sp>
        <p:nvSpPr>
          <p:cNvPr id="17" name="TextBox 16"/>
          <p:cNvSpPr txBox="1"/>
          <p:nvPr/>
        </p:nvSpPr>
        <p:spPr>
          <a:xfrm>
            <a:off x="1871664" y="333376"/>
            <a:ext cx="2042547" cy="461665"/>
          </a:xfrm>
          <a:prstGeom prst="rect">
            <a:avLst/>
          </a:prstGeom>
          <a:noFill/>
        </p:spPr>
        <p:txBody>
          <a:bodyPr wrap="none">
            <a:spAutoFit/>
          </a:bodyPr>
          <a:lstStyle/>
          <a:p>
            <a:pPr defTabSz="914400" fontAlgn="base">
              <a:spcBef>
                <a:spcPct val="0"/>
              </a:spcBef>
              <a:spcAft>
                <a:spcPct val="0"/>
              </a:spcAft>
              <a:defRPr/>
            </a:pPr>
            <a:r>
              <a:rPr lang="en-US" sz="2400" b="1" dirty="0">
                <a:solidFill>
                  <a:prstClr val="black"/>
                </a:solidFill>
                <a:latin typeface="Century751 SeBd BT" pitchFamily="2" charset="0"/>
                <a:cs typeface="Arial" charset="0"/>
              </a:rPr>
              <a:t>Reaction of synthesis</a:t>
            </a:r>
            <a:endParaRPr lang="ru-RU" sz="2400" b="1" dirty="0">
              <a:solidFill>
                <a:prstClr val="black"/>
              </a:solidFill>
              <a:cs typeface="Arial" charset="0"/>
            </a:endParaRPr>
          </a:p>
        </p:txBody>
      </p:sp>
    </p:spTree>
    <p:extLst>
      <p:ext uri="{BB962C8B-B14F-4D97-AF65-F5344CB8AC3E}">
        <p14:creationId xmlns:p14="http://schemas.microsoft.com/office/powerpoint/2010/main" val="383061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7778E-6 3.7037E-7 L 0.26962 0.00231 " pathEditMode="relative" rAng="0" ptsTypes="AA">
                                      <p:cBhvr>
                                        <p:cTn id="6" dur="2000" fill="hold"/>
                                        <p:tgtEl>
                                          <p:spTgt spid="18"/>
                                        </p:tgtEl>
                                        <p:attrNameLst>
                                          <p:attrName>ppt_x</p:attrName>
                                          <p:attrName>ppt_y</p:attrName>
                                        </p:attrNameLst>
                                      </p:cBhvr>
                                      <p:rCtr x="13472" y="11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nodeType="clickEffect">
                                  <p:stCondLst>
                                    <p:cond delay="0"/>
                                  </p:stCondLst>
                                  <p:childTnLst>
                                    <p:animMotion origin="layout" path="M 0 0 L 0.25 0 E" pathEditMode="relative" ptsTypes="">
                                      <p:cBhvr>
                                        <p:cTn id="25"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081213" y="2192795"/>
            <a:ext cx="1175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ru-RU" sz="2400" baseline="30000" dirty="0">
                <a:solidFill>
                  <a:srgbClr val="3333FF"/>
                </a:solidFill>
                <a:effectLst>
                  <a:outerShdw blurRad="38100" dist="38100" dir="2700000" algn="tl">
                    <a:srgbClr val="000000">
                      <a:alpha val="43137"/>
                    </a:srgbClr>
                  </a:outerShdw>
                </a:effectLst>
                <a:latin typeface="Century751 SeBd BT" pitchFamily="2" charset="0"/>
                <a:cs typeface="Arial" pitchFamily="34" charset="0"/>
              </a:rPr>
              <a:t>48</a:t>
            </a:r>
            <a:r>
              <a:rPr lang="en-US" altLang="ru-RU" sz="2400" dirty="0">
                <a:solidFill>
                  <a:srgbClr val="3333FF"/>
                </a:solidFill>
                <a:effectLst>
                  <a:outerShdw blurRad="38100" dist="38100" dir="2700000" algn="tl">
                    <a:srgbClr val="000000">
                      <a:alpha val="43137"/>
                    </a:srgbClr>
                  </a:outerShdw>
                </a:effectLst>
                <a:latin typeface="Century751 SeBd BT" pitchFamily="2" charset="0"/>
                <a:cs typeface="Arial" pitchFamily="34" charset="0"/>
              </a:rPr>
              <a:t>Ca -beam</a:t>
            </a:r>
            <a:endParaRPr lang="ru-RU" altLang="ru-RU" sz="2400" dirty="0">
              <a:solidFill>
                <a:srgbClr val="3333FF"/>
              </a:solidFill>
              <a:effectLst>
                <a:outerShdw blurRad="38100" dist="38100" dir="2700000" algn="tl">
                  <a:srgbClr val="000000">
                    <a:alpha val="43137"/>
                  </a:srgbClr>
                </a:outerShdw>
              </a:effectLst>
              <a:cs typeface="Arial" pitchFamily="34" charset="0"/>
            </a:endParaRPr>
          </a:p>
        </p:txBody>
      </p:sp>
      <p:sp>
        <p:nvSpPr>
          <p:cNvPr id="32774" name="Text Box 10"/>
          <p:cNvSpPr txBox="1">
            <a:spLocks noChangeArrowheads="1"/>
          </p:cNvSpPr>
          <p:nvPr/>
        </p:nvSpPr>
        <p:spPr bwMode="auto">
          <a:xfrm>
            <a:off x="2081214" y="2973720"/>
            <a:ext cx="2228495"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ru-RU" dirty="0">
                <a:solidFill>
                  <a:srgbClr val="990000"/>
                </a:solidFill>
                <a:latin typeface="Century751 SeBd BT" pitchFamily="2" charset="0"/>
                <a:cs typeface="Arial" pitchFamily="34" charset="0"/>
              </a:rPr>
              <a:t>Energy:</a:t>
            </a:r>
            <a:r>
              <a:rPr lang="en-US" altLang="ru-RU" dirty="0">
                <a:solidFill>
                  <a:prstClr val="black"/>
                </a:solidFill>
                <a:latin typeface="Century751 SeBd BT" pitchFamily="2" charset="0"/>
                <a:cs typeface="Arial" pitchFamily="34" charset="0"/>
              </a:rPr>
              <a:t> </a:t>
            </a:r>
          </a:p>
          <a:p>
            <a:pPr defTabSz="914400" eaLnBrk="1" fontAlgn="base" hangingPunct="1">
              <a:spcBef>
                <a:spcPct val="0"/>
              </a:spcBef>
              <a:spcAft>
                <a:spcPct val="0"/>
              </a:spcAft>
            </a:pPr>
            <a:r>
              <a:rPr lang="en-US" altLang="ru-RU" b="0" dirty="0">
                <a:solidFill>
                  <a:prstClr val="black"/>
                </a:solidFill>
                <a:latin typeface="Century751 SeBd BT" pitchFamily="2" charset="0"/>
                <a:cs typeface="Arial" pitchFamily="34" charset="0"/>
              </a:rPr>
              <a:t>              </a:t>
            </a:r>
            <a:r>
              <a:rPr lang="en-US" altLang="ru-RU" dirty="0">
                <a:solidFill>
                  <a:prstClr val="black"/>
                </a:solidFill>
                <a:latin typeface="Century751 SeBd BT" pitchFamily="2" charset="0"/>
                <a:cs typeface="Arial" pitchFamily="34" charset="0"/>
              </a:rPr>
              <a:t>235-250 MeV</a:t>
            </a:r>
          </a:p>
          <a:p>
            <a:pPr defTabSz="914400" eaLnBrk="1" fontAlgn="base" hangingPunct="1">
              <a:spcBef>
                <a:spcPct val="0"/>
              </a:spcBef>
              <a:spcAft>
                <a:spcPct val="0"/>
              </a:spcAft>
            </a:pPr>
            <a:endParaRPr lang="en-US" altLang="ru-RU" b="0"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dirty="0">
                <a:solidFill>
                  <a:srgbClr val="990000"/>
                </a:solidFill>
                <a:latin typeface="Century751 SeBd BT" pitchFamily="2" charset="0"/>
                <a:cs typeface="Arial" pitchFamily="34" charset="0"/>
              </a:rPr>
              <a:t>Intensity:</a:t>
            </a:r>
            <a:r>
              <a:rPr lang="en-US" altLang="ru-RU" dirty="0">
                <a:solidFill>
                  <a:prstClr val="black"/>
                </a:solidFill>
                <a:latin typeface="Century751 SeBd BT" pitchFamily="2" charset="0"/>
                <a:cs typeface="Arial" pitchFamily="34" charset="0"/>
              </a:rPr>
              <a:t> </a:t>
            </a:r>
          </a:p>
          <a:p>
            <a:pPr defTabSz="914400" eaLnBrk="1" fontAlgn="base" hangingPunct="1">
              <a:spcBef>
                <a:spcPct val="0"/>
              </a:spcBef>
              <a:spcAft>
                <a:spcPct val="0"/>
              </a:spcAft>
            </a:pPr>
            <a:r>
              <a:rPr lang="en-US" altLang="ru-RU" b="0" dirty="0">
                <a:solidFill>
                  <a:prstClr val="black"/>
                </a:solidFill>
                <a:latin typeface="Century751 SeBd BT" pitchFamily="2" charset="0"/>
                <a:cs typeface="Arial" pitchFamily="34" charset="0"/>
              </a:rPr>
              <a:t>                 </a:t>
            </a:r>
            <a:r>
              <a:rPr lang="en-US" altLang="ru-RU" dirty="0">
                <a:solidFill>
                  <a:prstClr val="black"/>
                </a:solidFill>
                <a:latin typeface="Century751 SeBd BT" pitchFamily="2" charset="0"/>
                <a:cs typeface="Arial" pitchFamily="34" charset="0"/>
              </a:rPr>
              <a:t>1.0-1.2 p</a:t>
            </a:r>
            <a:r>
              <a:rPr lang="el-GR" altLang="ru-RU" dirty="0">
                <a:solidFill>
                  <a:prstClr val="black"/>
                </a:solidFill>
                <a:latin typeface="Century751 SeBd BT" pitchFamily="2" charset="0"/>
                <a:cs typeface="Arial" pitchFamily="34" charset="0"/>
              </a:rPr>
              <a:t>μ</a:t>
            </a:r>
            <a:r>
              <a:rPr lang="en-US" altLang="ru-RU" dirty="0">
                <a:solidFill>
                  <a:prstClr val="black"/>
                </a:solidFill>
                <a:latin typeface="Century751 SeBd BT" pitchFamily="2" charset="0"/>
                <a:cs typeface="Arial" pitchFamily="34" charset="0"/>
              </a:rPr>
              <a:t>A</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dirty="0">
                <a:solidFill>
                  <a:srgbClr val="990000"/>
                </a:solidFill>
                <a:latin typeface="Century751 SeBd BT" pitchFamily="2" charset="0"/>
                <a:cs typeface="Arial" pitchFamily="34" charset="0"/>
              </a:rPr>
              <a:t>Consumption: </a:t>
            </a:r>
          </a:p>
          <a:p>
            <a:pPr defTabSz="914400" eaLnBrk="1" fontAlgn="base" hangingPunct="1">
              <a:spcBef>
                <a:spcPct val="0"/>
              </a:spcBef>
              <a:spcAft>
                <a:spcPct val="0"/>
              </a:spcAft>
            </a:pPr>
            <a:r>
              <a:rPr lang="en-US" altLang="ru-RU" b="0" dirty="0">
                <a:solidFill>
                  <a:prstClr val="black"/>
                </a:solidFill>
                <a:latin typeface="Century751 SeBd BT" pitchFamily="2" charset="0"/>
                <a:cs typeface="Arial" pitchFamily="34" charset="0"/>
              </a:rPr>
              <a:t>                      </a:t>
            </a:r>
            <a:r>
              <a:rPr lang="en-US" altLang="ru-RU" dirty="0">
                <a:solidFill>
                  <a:prstClr val="black"/>
                </a:solidFill>
                <a:latin typeface="Century751 SeBd BT" pitchFamily="2" charset="0"/>
                <a:cs typeface="Arial" pitchFamily="34" charset="0"/>
              </a:rPr>
              <a:t>0.5 mg/h</a:t>
            </a:r>
          </a:p>
          <a:p>
            <a:pPr defTabSz="914400" eaLnBrk="1" fontAlgn="base" hangingPunct="1">
              <a:spcBef>
                <a:spcPct val="0"/>
              </a:spcBef>
              <a:spcAft>
                <a:spcPct val="0"/>
              </a:spcAft>
            </a:pPr>
            <a:endParaRPr lang="en-US" altLang="ru-RU" sz="1800" dirty="0">
              <a:solidFill>
                <a:prstClr val="black"/>
              </a:solidFill>
              <a:latin typeface="Century751 SeBd BT" pitchFamily="2" charset="0"/>
              <a:cs typeface="Arial" pitchFamily="34" charset="0"/>
            </a:endParaRPr>
          </a:p>
        </p:txBody>
      </p:sp>
      <p:grpSp>
        <p:nvGrpSpPr>
          <p:cNvPr id="2" name="Группа 1"/>
          <p:cNvGrpSpPr/>
          <p:nvPr/>
        </p:nvGrpSpPr>
        <p:grpSpPr>
          <a:xfrm>
            <a:off x="4295800" y="344488"/>
            <a:ext cx="5995966" cy="5821362"/>
            <a:chOff x="2771800" y="344488"/>
            <a:chExt cx="5995966" cy="5821362"/>
          </a:xfrm>
        </p:grpSpPr>
        <p:grpSp>
          <p:nvGrpSpPr>
            <p:cNvPr id="32785" name="Group 5"/>
            <p:cNvGrpSpPr>
              <a:grpSpLocks/>
            </p:cNvGrpSpPr>
            <p:nvPr/>
          </p:nvGrpSpPr>
          <p:grpSpPr bwMode="auto">
            <a:xfrm>
              <a:off x="4284664" y="344488"/>
              <a:ext cx="4483102" cy="5821362"/>
              <a:chOff x="2676" y="242"/>
              <a:chExt cx="2824" cy="3667"/>
            </a:xfrm>
          </p:grpSpPr>
          <p:sp>
            <p:nvSpPr>
              <p:cNvPr id="32786" name="Text Box 6"/>
              <p:cNvSpPr txBox="1">
                <a:spLocks noChangeArrowheads="1"/>
              </p:cNvSpPr>
              <p:nvPr/>
            </p:nvSpPr>
            <p:spPr bwMode="auto">
              <a:xfrm>
                <a:off x="3680" y="333"/>
                <a:ext cx="44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zh-CN" dirty="0">
                    <a:solidFill>
                      <a:srgbClr val="990000"/>
                    </a:solidFill>
                    <a:latin typeface="Century751 SeBd BT" pitchFamily="2" charset="0"/>
                    <a:ea typeface="SimSun" pitchFamily="2" charset="-122"/>
                    <a:cs typeface="Arial" pitchFamily="34" charset="0"/>
                  </a:rPr>
                  <a:t>Facility</a:t>
                </a:r>
                <a:endParaRPr lang="ru-RU" altLang="ru-RU" dirty="0">
                  <a:solidFill>
                    <a:srgbClr val="990000"/>
                  </a:solidFill>
                  <a:cs typeface="Arial" pitchFamily="34" charset="0"/>
                </a:endParaRPr>
              </a:p>
            </p:txBody>
          </p:sp>
          <p:sp>
            <p:nvSpPr>
              <p:cNvPr id="32787" name="Text Box 7"/>
              <p:cNvSpPr txBox="1">
                <a:spLocks noChangeArrowheads="1"/>
              </p:cNvSpPr>
              <p:nvPr/>
            </p:nvSpPr>
            <p:spPr bwMode="auto">
              <a:xfrm>
                <a:off x="4601" y="242"/>
                <a:ext cx="89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defTabSz="914400" eaLnBrk="1" fontAlgn="base" hangingPunct="1">
                  <a:spcBef>
                    <a:spcPct val="0"/>
                  </a:spcBef>
                  <a:spcAft>
                    <a:spcPct val="0"/>
                  </a:spcAft>
                </a:pPr>
                <a:r>
                  <a:rPr lang="en-US" altLang="zh-CN" dirty="0">
                    <a:solidFill>
                      <a:srgbClr val="990000"/>
                    </a:solidFill>
                    <a:latin typeface="Century751 SeBd BT" pitchFamily="2" charset="0"/>
                    <a:ea typeface="SimSun" pitchFamily="2" charset="-122"/>
                    <a:cs typeface="Arial" pitchFamily="34" charset="0"/>
                  </a:rPr>
                  <a:t>Isotope</a:t>
                </a:r>
              </a:p>
              <a:p>
                <a:pPr algn="ctr" defTabSz="914400" eaLnBrk="1" fontAlgn="base" hangingPunct="1">
                  <a:spcBef>
                    <a:spcPct val="0"/>
                  </a:spcBef>
                  <a:spcAft>
                    <a:spcPct val="0"/>
                  </a:spcAft>
                </a:pPr>
                <a:r>
                  <a:rPr lang="en-US" altLang="zh-CN" dirty="0">
                    <a:solidFill>
                      <a:srgbClr val="990000"/>
                    </a:solidFill>
                    <a:latin typeface="Century751 SeBd BT" pitchFamily="2" charset="0"/>
                    <a:ea typeface="SimSun" pitchFamily="2" charset="-122"/>
                    <a:cs typeface="Arial" pitchFamily="34" charset="0"/>
                  </a:rPr>
                  <a:t>enrichment (%)</a:t>
                </a:r>
                <a:r>
                  <a:rPr lang="ru-RU" altLang="zh-CN" dirty="0">
                    <a:solidFill>
                      <a:srgbClr val="990000"/>
                    </a:solidFill>
                    <a:cs typeface="Arial" pitchFamily="34" charset="0"/>
                  </a:rPr>
                  <a:t> </a:t>
                </a:r>
                <a:endParaRPr lang="ru-RU" altLang="ru-RU" dirty="0">
                  <a:solidFill>
                    <a:srgbClr val="990000"/>
                  </a:solidFill>
                  <a:cs typeface="Arial" pitchFamily="34" charset="0"/>
                </a:endParaRPr>
              </a:p>
            </p:txBody>
          </p:sp>
          <p:sp>
            <p:nvSpPr>
              <p:cNvPr id="32788" name="Text Box 8"/>
              <p:cNvSpPr txBox="1">
                <a:spLocks noChangeArrowheads="1"/>
              </p:cNvSpPr>
              <p:nvPr/>
            </p:nvSpPr>
            <p:spPr bwMode="auto">
              <a:xfrm>
                <a:off x="2766" y="749"/>
                <a:ext cx="1932"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233</a:t>
                </a:r>
                <a:r>
                  <a:rPr lang="en-US" altLang="ru-RU" dirty="0">
                    <a:solidFill>
                      <a:prstClr val="black"/>
                    </a:solidFill>
                    <a:latin typeface="Century751 SeBd BT" pitchFamily="2" charset="0"/>
                    <a:cs typeface="Arial" pitchFamily="34" charset="0"/>
                  </a:rPr>
                  <a:t>U               SM-3              99.97</a:t>
                </a: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238</a:t>
                </a:r>
                <a:r>
                  <a:rPr lang="en-US" altLang="ru-RU" dirty="0">
                    <a:solidFill>
                      <a:prstClr val="black"/>
                    </a:solidFill>
                    <a:latin typeface="Century751 SeBd BT" pitchFamily="2" charset="0"/>
                    <a:cs typeface="Arial" pitchFamily="34" charset="0"/>
                  </a:rPr>
                  <a:t>U                     -</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237</a:t>
                </a:r>
                <a:r>
                  <a:rPr lang="en-US" altLang="ru-RU" dirty="0">
                    <a:solidFill>
                      <a:prstClr val="black"/>
                    </a:solidFill>
                    <a:latin typeface="Century751 SeBd BT" pitchFamily="2" charset="0"/>
                    <a:cs typeface="Arial" pitchFamily="34" charset="0"/>
                  </a:rPr>
                  <a:t>Np             SM-3              99.3</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242</a:t>
                </a:r>
                <a:r>
                  <a:rPr lang="en-US" altLang="ru-RU" dirty="0">
                    <a:solidFill>
                      <a:prstClr val="black"/>
                    </a:solidFill>
                    <a:latin typeface="Century751 SeBd BT" pitchFamily="2" charset="0"/>
                    <a:cs typeface="Arial" pitchFamily="34" charset="0"/>
                  </a:rPr>
                  <a:t>Pu              SM-3             99.98</a:t>
                </a: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244</a:t>
                </a:r>
                <a:r>
                  <a:rPr lang="en-US" altLang="ru-RU" dirty="0">
                    <a:solidFill>
                      <a:prstClr val="black"/>
                    </a:solidFill>
                    <a:latin typeface="Century751 SeBd BT" pitchFamily="2" charset="0"/>
                    <a:cs typeface="Arial" pitchFamily="34" charset="0"/>
                  </a:rPr>
                  <a:t>Pu              HFIR             98.6</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243</a:t>
                </a:r>
                <a:r>
                  <a:rPr lang="en-US" altLang="ru-RU" dirty="0">
                    <a:solidFill>
                      <a:prstClr val="black"/>
                    </a:solidFill>
                    <a:latin typeface="Century751 SeBd BT" pitchFamily="2" charset="0"/>
                    <a:cs typeface="Arial" pitchFamily="34" charset="0"/>
                  </a:rPr>
                  <a:t>Am     SM-3 / HFIR         99.9</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245</a:t>
                </a:r>
                <a:r>
                  <a:rPr lang="en-US" altLang="ru-RU" dirty="0">
                    <a:solidFill>
                      <a:prstClr val="black"/>
                    </a:solidFill>
                    <a:latin typeface="Century751 SeBd BT" pitchFamily="2" charset="0"/>
                    <a:cs typeface="Arial" pitchFamily="34" charset="0"/>
                  </a:rPr>
                  <a:t>Cm     SM-3 / HFIR         98.7</a:t>
                </a: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248</a:t>
                </a:r>
                <a:r>
                  <a:rPr lang="en-US" altLang="ru-RU" dirty="0">
                    <a:solidFill>
                      <a:prstClr val="black"/>
                    </a:solidFill>
                    <a:latin typeface="Century751 SeBd BT" pitchFamily="2" charset="0"/>
                    <a:cs typeface="Arial" pitchFamily="34" charset="0"/>
                  </a:rPr>
                  <a:t>Cm            HFIR              97.4</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249</a:t>
                </a:r>
                <a:r>
                  <a:rPr lang="en-US" altLang="ru-RU" dirty="0">
                    <a:solidFill>
                      <a:prstClr val="black"/>
                    </a:solidFill>
                    <a:latin typeface="Century751 SeBd BT" pitchFamily="2" charset="0"/>
                    <a:cs typeface="Arial" pitchFamily="34" charset="0"/>
                  </a:rPr>
                  <a:t>Bk             HFIR              97.3</a:t>
                </a:r>
              </a:p>
              <a:p>
                <a:pPr defTabSz="914400" eaLnBrk="1" fontAlgn="base" hangingPunct="1">
                  <a:spcBef>
                    <a:spcPct val="0"/>
                  </a:spcBef>
                  <a:spcAft>
                    <a:spcPct val="0"/>
                  </a:spcAft>
                </a:pPr>
                <a:endParaRPr lang="en-US" altLang="ru-RU" dirty="0">
                  <a:solidFill>
                    <a:prstClr val="black"/>
                  </a:solidFill>
                  <a:latin typeface="Century751 SeBd BT" pitchFamily="2" charset="0"/>
                  <a:cs typeface="Arial" pitchFamily="34" charset="0"/>
                </a:endParaRPr>
              </a:p>
              <a:p>
                <a:pPr defTabSz="914400" eaLnBrk="1" fontAlgn="base" hangingPunct="1">
                  <a:spcBef>
                    <a:spcPct val="0"/>
                  </a:spcBef>
                  <a:spcAft>
                    <a:spcPct val="0"/>
                  </a:spcAft>
                </a:pPr>
                <a:r>
                  <a:rPr lang="en-US" altLang="ru-RU" baseline="30000" dirty="0">
                    <a:solidFill>
                      <a:prstClr val="black"/>
                    </a:solidFill>
                    <a:latin typeface="Century751 SeBd BT" pitchFamily="2" charset="0"/>
                    <a:cs typeface="Arial" pitchFamily="34" charset="0"/>
                  </a:rPr>
                  <a:t>249</a:t>
                </a:r>
                <a:r>
                  <a:rPr lang="en-US" altLang="ru-RU" dirty="0">
                    <a:solidFill>
                      <a:prstClr val="black"/>
                    </a:solidFill>
                    <a:latin typeface="Century751 SeBd BT" pitchFamily="2" charset="0"/>
                    <a:cs typeface="Arial" pitchFamily="34" charset="0"/>
                  </a:rPr>
                  <a:t>Cf       SM-3 / HFIR         97.3</a:t>
                </a:r>
                <a:endParaRPr lang="ru-RU" altLang="ru-RU" dirty="0">
                  <a:solidFill>
                    <a:prstClr val="black"/>
                  </a:solidFill>
                  <a:cs typeface="Arial" pitchFamily="34" charset="0"/>
                </a:endParaRPr>
              </a:p>
            </p:txBody>
          </p:sp>
          <p:sp>
            <p:nvSpPr>
              <p:cNvPr id="19" name="Text Box 6"/>
              <p:cNvSpPr txBox="1">
                <a:spLocks noChangeArrowheads="1"/>
              </p:cNvSpPr>
              <p:nvPr/>
            </p:nvSpPr>
            <p:spPr bwMode="auto">
              <a:xfrm>
                <a:off x="2676" y="353"/>
                <a:ext cx="45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zh-CN" dirty="0">
                    <a:solidFill>
                      <a:srgbClr val="990000"/>
                    </a:solidFill>
                    <a:latin typeface="Century751 SeBd BT" pitchFamily="2" charset="0"/>
                    <a:ea typeface="SimSun" pitchFamily="2" charset="-122"/>
                    <a:cs typeface="Arial" pitchFamily="34" charset="0"/>
                  </a:rPr>
                  <a:t>Isotope</a:t>
                </a:r>
                <a:endParaRPr lang="ru-RU" altLang="ru-RU" dirty="0">
                  <a:solidFill>
                    <a:srgbClr val="990000"/>
                  </a:solidFill>
                  <a:cs typeface="Arial" pitchFamily="34" charset="0"/>
                </a:endParaRPr>
              </a:p>
            </p:txBody>
          </p:sp>
        </p:grpSp>
        <p:sp>
          <p:nvSpPr>
            <p:cNvPr id="22" name="Text Box 2"/>
            <p:cNvSpPr txBox="1">
              <a:spLocks noChangeArrowheads="1"/>
            </p:cNvSpPr>
            <p:nvPr/>
          </p:nvSpPr>
          <p:spPr bwMode="auto">
            <a:xfrm>
              <a:off x="2771800" y="520700"/>
              <a:ext cx="824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defTabSz="914400" eaLnBrk="1" fontAlgn="base" hangingPunct="1">
                <a:spcBef>
                  <a:spcPct val="0"/>
                </a:spcBef>
                <a:spcAft>
                  <a:spcPct val="0"/>
                </a:spcAft>
              </a:pPr>
              <a:r>
                <a:rPr lang="en-US" altLang="ru-RU" sz="2400" dirty="0">
                  <a:solidFill>
                    <a:srgbClr val="3333FF"/>
                  </a:solidFill>
                  <a:effectLst>
                    <a:outerShdw blurRad="38100" dist="38100" dir="2700000" algn="tl">
                      <a:srgbClr val="000000">
                        <a:alpha val="43137"/>
                      </a:srgbClr>
                    </a:outerShdw>
                  </a:effectLst>
                  <a:latin typeface="Century751 SeBd BT" pitchFamily="2" charset="0"/>
                  <a:cs typeface="Arial" pitchFamily="34" charset="0"/>
                </a:rPr>
                <a:t>Targets</a:t>
              </a:r>
              <a:endParaRPr lang="ru-RU" altLang="ru-RU" sz="2400" dirty="0">
                <a:solidFill>
                  <a:srgbClr val="3333FF"/>
                </a:solidFill>
                <a:effectLst>
                  <a:outerShdw blurRad="38100" dist="38100" dir="2700000" algn="tl">
                    <a:srgbClr val="000000">
                      <a:alpha val="43137"/>
                    </a:srgbClr>
                  </a:outerShdw>
                </a:effectLst>
                <a:cs typeface="Arial" pitchFamily="34" charset="0"/>
              </a:endParaRPr>
            </a:p>
          </p:txBody>
        </p:sp>
      </p:grpSp>
    </p:spTree>
    <p:extLst>
      <p:ext uri="{BB962C8B-B14F-4D97-AF65-F5344CB8AC3E}">
        <p14:creationId xmlns:p14="http://schemas.microsoft.com/office/powerpoint/2010/main" val="3395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u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7500" y="4494213"/>
            <a:ext cx="3773790" cy="400110"/>
          </a:xfrm>
          <a:prstGeom prst="rect">
            <a:avLst/>
          </a:prstGeom>
          <a:noFill/>
        </p:spPr>
        <p:txBody>
          <a:bodyPr wrap="none">
            <a:spAutoFit/>
          </a:bodyPr>
          <a:lstStyle/>
          <a:p>
            <a:pPr defTabSz="914400" fontAlgn="base">
              <a:spcBef>
                <a:spcPct val="0"/>
              </a:spcBef>
              <a:spcAft>
                <a:spcPct val="0"/>
              </a:spcAft>
              <a:defRPr/>
            </a:pPr>
            <a:r>
              <a:rPr lang="en-US" sz="2000" b="1" dirty="0">
                <a:solidFill>
                  <a:prstClr val="white"/>
                </a:solidFill>
                <a:cs typeface="Arial" charset="0"/>
              </a:rPr>
              <a:t>Heavy Ion Accelerator U-400</a:t>
            </a:r>
            <a:endParaRPr lang="ru-RU" sz="2000" b="1" dirty="0">
              <a:solidFill>
                <a:prstClr val="white"/>
              </a:solidFill>
              <a:cs typeface="Arial" charset="0"/>
            </a:endParaRPr>
          </a:p>
        </p:txBody>
      </p:sp>
      <p:sp>
        <p:nvSpPr>
          <p:cNvPr id="7" name="TextBox 6"/>
          <p:cNvSpPr txBox="1"/>
          <p:nvPr/>
        </p:nvSpPr>
        <p:spPr>
          <a:xfrm>
            <a:off x="5519738" y="5013325"/>
            <a:ext cx="5820824" cy="369332"/>
          </a:xfrm>
          <a:prstGeom prst="rect">
            <a:avLst/>
          </a:prstGeom>
          <a:noFill/>
        </p:spPr>
        <p:txBody>
          <a:bodyPr wrap="none">
            <a:spAutoFit/>
          </a:bodyPr>
          <a:lstStyle/>
          <a:p>
            <a:pPr defTabSz="914400" fontAlgn="base">
              <a:spcBef>
                <a:spcPct val="0"/>
              </a:spcBef>
              <a:spcAft>
                <a:spcPct val="0"/>
              </a:spcAft>
              <a:defRPr/>
            </a:pPr>
            <a:r>
              <a:rPr lang="en-US" b="1" dirty="0">
                <a:solidFill>
                  <a:prstClr val="white"/>
                </a:solidFill>
                <a:cs typeface="Arial" charset="0"/>
              </a:rPr>
              <a:t>Joint Institute for Nuclear Research (</a:t>
            </a:r>
            <a:r>
              <a:rPr lang="en-US" b="1" dirty="0" err="1">
                <a:solidFill>
                  <a:prstClr val="white"/>
                </a:solidFill>
                <a:cs typeface="Arial" charset="0"/>
              </a:rPr>
              <a:t>Dubna</a:t>
            </a:r>
            <a:r>
              <a:rPr lang="en-US" b="1" dirty="0">
                <a:solidFill>
                  <a:prstClr val="white"/>
                </a:solidFill>
                <a:cs typeface="Arial" charset="0"/>
              </a:rPr>
              <a:t>, Russia)</a:t>
            </a:r>
            <a:endParaRPr lang="ru-RU" b="1" dirty="0">
              <a:solidFill>
                <a:prstClr val="white"/>
              </a:solidFill>
              <a:cs typeface="Arial" charset="0"/>
            </a:endParaRPr>
          </a:p>
        </p:txBody>
      </p:sp>
      <p:sp>
        <p:nvSpPr>
          <p:cNvPr id="2" name="TextBox 1"/>
          <p:cNvSpPr txBox="1"/>
          <p:nvPr/>
        </p:nvSpPr>
        <p:spPr>
          <a:xfrm>
            <a:off x="6043613" y="2420938"/>
            <a:ext cx="3816350" cy="707886"/>
          </a:xfrm>
          <a:prstGeom prst="rect">
            <a:avLst/>
          </a:prstGeom>
          <a:solidFill>
            <a:schemeClr val="accent1">
              <a:lumMod val="60000"/>
              <a:lumOff val="40000"/>
            </a:schemeClr>
          </a:solidFill>
        </p:spPr>
        <p:txBody>
          <a:bodyPr>
            <a:spAutoFit/>
          </a:bodyPr>
          <a:lstStyle/>
          <a:p>
            <a:pPr defTabSz="914400" fontAlgn="base">
              <a:spcBef>
                <a:spcPct val="0"/>
              </a:spcBef>
              <a:spcAft>
                <a:spcPct val="0"/>
              </a:spcAft>
              <a:defRPr/>
            </a:pPr>
            <a:r>
              <a:rPr lang="en-US" sz="2000" b="1" dirty="0">
                <a:solidFill>
                  <a:prstClr val="black"/>
                </a:solidFill>
                <a:cs typeface="Arial" charset="0"/>
              </a:rPr>
              <a:t>100,000 hours beam time of Ca-48</a:t>
            </a:r>
            <a:endParaRPr lang="ru-RU" sz="2000" b="1" dirty="0">
              <a:solidFill>
                <a:prstClr val="black"/>
              </a:solidFill>
              <a:cs typeface="Arial" charset="0"/>
            </a:endParaRPr>
          </a:p>
        </p:txBody>
      </p:sp>
      <p:sp>
        <p:nvSpPr>
          <p:cNvPr id="4" name="Прямоугольник 3"/>
          <p:cNvSpPr/>
          <p:nvPr/>
        </p:nvSpPr>
        <p:spPr>
          <a:xfrm>
            <a:off x="9048751" y="-9525"/>
            <a:ext cx="1616075" cy="801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0" name="TextBox 9"/>
          <p:cNvSpPr txBox="1"/>
          <p:nvPr/>
        </p:nvSpPr>
        <p:spPr>
          <a:xfrm>
            <a:off x="9191626" y="101600"/>
            <a:ext cx="1330325" cy="584200"/>
          </a:xfrm>
          <a:prstGeom prst="rect">
            <a:avLst/>
          </a:prstGeom>
          <a:noFill/>
        </p:spPr>
        <p:txBody>
          <a:bodyPr>
            <a:spAutoFit/>
          </a:bodyPr>
          <a:lstStyle/>
          <a:p>
            <a:pPr algn="ctr" defTabSz="914400" fontAlgn="base">
              <a:spcBef>
                <a:spcPct val="0"/>
              </a:spcBef>
              <a:spcAft>
                <a:spcPct val="0"/>
              </a:spcAft>
              <a:defRPr/>
            </a:pPr>
            <a:r>
              <a:rPr lang="en-US" sz="3200" dirty="0">
                <a:solidFill>
                  <a:prstClr val="black"/>
                </a:solidFill>
                <a:cs typeface="Arial" charset="0"/>
              </a:rPr>
              <a:t>BEAM                  </a:t>
            </a:r>
            <a:endParaRPr lang="ru-RU" sz="3200" dirty="0">
              <a:solidFill>
                <a:prstClr val="black"/>
              </a:solidFill>
              <a:cs typeface="Arial" charset="0"/>
            </a:endParaRPr>
          </a:p>
        </p:txBody>
      </p:sp>
    </p:spTree>
    <p:extLst>
      <p:ext uri="{BB962C8B-B14F-4D97-AF65-F5344CB8AC3E}">
        <p14:creationId xmlns:p14="http://schemas.microsoft.com/office/powerpoint/2010/main" val="483096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rot="-5400000">
            <a:off x="9407526" y="1196976"/>
            <a:ext cx="1889125" cy="3048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400">
                <a:solidFill>
                  <a:srgbClr val="3333CC"/>
                </a:solidFill>
                <a:latin typeface="Arial" pitchFamily="34" charset="0"/>
                <a:cs typeface="Arial" pitchFamily="34" charset="0"/>
              </a:rPr>
              <a:t>Yu. Oganessian 2010</a:t>
            </a:r>
            <a:endParaRPr lang="ru-RU" altLang="ru-RU" sz="1400">
              <a:solidFill>
                <a:srgbClr val="3333CC"/>
              </a:solidFill>
              <a:latin typeface="Arial" pitchFamily="34" charset="0"/>
              <a:cs typeface="Arial" pitchFamily="34" charset="0"/>
            </a:endParaRPr>
          </a:p>
        </p:txBody>
      </p:sp>
      <p:pic>
        <p:nvPicPr>
          <p:cNvPr id="8" name="Picture 7" descr="11299-92_pool.png"/>
          <p:cNvPicPr>
            <a:picLocks noChangeAspect="1"/>
          </p:cNvPicPr>
          <p:nvPr/>
        </p:nvPicPr>
        <p:blipFill>
          <a:blip r:embed="rId3"/>
          <a:srcRect l="12187" r="10156"/>
          <a:stretch>
            <a:fillRect/>
          </a:stretch>
        </p:blipFill>
        <p:spPr bwMode="auto">
          <a:xfrm>
            <a:off x="5016500" y="333375"/>
            <a:ext cx="5538788" cy="5976938"/>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1" name="Text Box 9"/>
          <p:cNvSpPr txBox="1">
            <a:spLocks noChangeArrowheads="1"/>
          </p:cNvSpPr>
          <p:nvPr/>
        </p:nvSpPr>
        <p:spPr bwMode="auto">
          <a:xfrm>
            <a:off x="3617914" y="2178051"/>
            <a:ext cx="920445"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defTabSz="914400" fontAlgn="base">
              <a:spcBef>
                <a:spcPct val="0"/>
              </a:spcBef>
              <a:spcAft>
                <a:spcPct val="0"/>
              </a:spcAft>
              <a:defRPr/>
            </a:pPr>
            <a:r>
              <a:rPr lang="en-US" altLang="ru-RU" sz="2400" dirty="0">
                <a:solidFill>
                  <a:prstClr val="white"/>
                </a:solidFill>
                <a:effectLst>
                  <a:outerShdw blurRad="38100" dist="38100" dir="2700000" algn="tl">
                    <a:srgbClr val="000000">
                      <a:alpha val="43137"/>
                    </a:srgbClr>
                  </a:outerShdw>
                </a:effectLst>
                <a:cs typeface="Arial" charset="0"/>
              </a:rPr>
              <a:t>50</a:t>
            </a:r>
            <a:r>
              <a:rPr lang="en-US" altLang="ru-RU" sz="2400" dirty="0">
                <a:solidFill>
                  <a:prstClr val="white"/>
                </a:solidFill>
                <a:cs typeface="Arial" charset="0"/>
              </a:rPr>
              <a:t> Ci</a:t>
            </a:r>
            <a:endParaRPr lang="ru-RU" altLang="ru-RU" sz="2400" dirty="0">
              <a:solidFill>
                <a:prstClr val="white"/>
              </a:solidFill>
              <a:cs typeface="Arial" charset="0"/>
            </a:endParaRPr>
          </a:p>
        </p:txBody>
      </p:sp>
      <p:sp>
        <p:nvSpPr>
          <p:cNvPr id="2" name="TextBox 1"/>
          <p:cNvSpPr txBox="1"/>
          <p:nvPr/>
        </p:nvSpPr>
        <p:spPr>
          <a:xfrm>
            <a:off x="7324725" y="3181350"/>
            <a:ext cx="3332964" cy="400110"/>
          </a:xfrm>
          <a:prstGeom prst="rect">
            <a:avLst/>
          </a:prstGeom>
          <a:noFill/>
        </p:spPr>
        <p:txBody>
          <a:bodyPr wrap="none">
            <a:spAutoFit/>
          </a:bodyPr>
          <a:lstStyle/>
          <a:p>
            <a:pPr defTabSz="914400" fontAlgn="base">
              <a:spcBef>
                <a:spcPct val="0"/>
              </a:spcBef>
              <a:spcAft>
                <a:spcPct val="0"/>
              </a:spcAft>
              <a:defRPr/>
            </a:pPr>
            <a:r>
              <a:rPr lang="en-US" sz="2000" b="1" dirty="0">
                <a:solidFill>
                  <a:prstClr val="white"/>
                </a:solidFill>
                <a:cs typeface="Arial" charset="0"/>
              </a:rPr>
              <a:t>High Flux Isotope Reactor</a:t>
            </a:r>
            <a:endParaRPr lang="ru-RU" sz="2000" b="1" dirty="0">
              <a:solidFill>
                <a:prstClr val="white"/>
              </a:solidFill>
              <a:cs typeface="Arial" charset="0"/>
            </a:endParaRPr>
          </a:p>
        </p:txBody>
      </p:sp>
      <p:sp>
        <p:nvSpPr>
          <p:cNvPr id="13" name="TextBox 12"/>
          <p:cNvSpPr txBox="1"/>
          <p:nvPr/>
        </p:nvSpPr>
        <p:spPr>
          <a:xfrm>
            <a:off x="6704013" y="3635375"/>
            <a:ext cx="4326826" cy="369332"/>
          </a:xfrm>
          <a:prstGeom prst="rect">
            <a:avLst/>
          </a:prstGeom>
          <a:noFill/>
        </p:spPr>
        <p:txBody>
          <a:bodyPr wrap="none">
            <a:spAutoFit/>
          </a:bodyPr>
          <a:lstStyle/>
          <a:p>
            <a:pPr defTabSz="914400" fontAlgn="base">
              <a:spcBef>
                <a:spcPct val="0"/>
              </a:spcBef>
              <a:spcAft>
                <a:spcPct val="0"/>
              </a:spcAft>
              <a:defRPr/>
            </a:pPr>
            <a:r>
              <a:rPr lang="en-US" b="1" dirty="0">
                <a:solidFill>
                  <a:prstClr val="white"/>
                </a:solidFill>
                <a:cs typeface="Arial" charset="0"/>
              </a:rPr>
              <a:t>Oak Ridge National Laboratory (USA)</a:t>
            </a:r>
            <a:endParaRPr lang="ru-RU" b="1" dirty="0">
              <a:solidFill>
                <a:prstClr val="white"/>
              </a:solidFill>
              <a:cs typeface="Arial" charset="0"/>
            </a:endParaRPr>
          </a:p>
        </p:txBody>
      </p:sp>
      <p:sp>
        <p:nvSpPr>
          <p:cNvPr id="3" name="Овал 2"/>
          <p:cNvSpPr/>
          <p:nvPr/>
        </p:nvSpPr>
        <p:spPr>
          <a:xfrm>
            <a:off x="2808288" y="2489201"/>
            <a:ext cx="1008062" cy="100806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9464" name="Text Box 4"/>
          <p:cNvSpPr txBox="1">
            <a:spLocks noChangeArrowheads="1"/>
          </p:cNvSpPr>
          <p:nvPr/>
        </p:nvSpPr>
        <p:spPr bwMode="auto">
          <a:xfrm>
            <a:off x="1792288" y="4652964"/>
            <a:ext cx="3008312" cy="1323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Font typeface="Arial" pitchFamily="34" charset="0"/>
              <a:buNone/>
            </a:pPr>
            <a:r>
              <a:rPr lang="en-US" altLang="ru-RU" sz="2000" b="1">
                <a:solidFill>
                  <a:srgbClr val="006600"/>
                </a:solidFill>
                <a:latin typeface="Comic Sans MS" pitchFamily="66" charset="0"/>
                <a:cs typeface="Arial" pitchFamily="34" charset="0"/>
              </a:rPr>
              <a:t>22 mg of </a:t>
            </a:r>
            <a:r>
              <a:rPr lang="en-US" altLang="ru-RU" sz="2000" b="1" baseline="30000">
                <a:solidFill>
                  <a:srgbClr val="006600"/>
                </a:solidFill>
                <a:latin typeface="Comic Sans MS" pitchFamily="66" charset="0"/>
                <a:cs typeface="Arial" pitchFamily="34" charset="0"/>
              </a:rPr>
              <a:t>249</a:t>
            </a:r>
            <a:r>
              <a:rPr lang="en-US" altLang="ru-RU" sz="2000" b="1">
                <a:solidFill>
                  <a:srgbClr val="006600"/>
                </a:solidFill>
                <a:latin typeface="Comic Sans MS" pitchFamily="66" charset="0"/>
                <a:cs typeface="Arial" pitchFamily="34" charset="0"/>
              </a:rPr>
              <a:t>Bk </a:t>
            </a:r>
          </a:p>
          <a:p>
            <a:pPr algn="r" defTabSz="914400" eaLnBrk="1" fontAlgn="base" hangingPunct="1">
              <a:spcBef>
                <a:spcPct val="0"/>
              </a:spcBef>
              <a:spcAft>
                <a:spcPct val="0"/>
              </a:spcAft>
              <a:buFont typeface="Arial" pitchFamily="34" charset="0"/>
              <a:buNone/>
            </a:pPr>
            <a:r>
              <a:rPr lang="en-US" altLang="ru-RU" sz="2000" b="1">
                <a:solidFill>
                  <a:srgbClr val="006600"/>
                </a:solidFill>
                <a:latin typeface="Comic Sans MS" pitchFamily="66" charset="0"/>
                <a:cs typeface="Arial" pitchFamily="34" charset="0"/>
              </a:rPr>
              <a:t>have been produced in 250 days irradiation </a:t>
            </a:r>
          </a:p>
          <a:p>
            <a:pPr algn="r" defTabSz="914400" eaLnBrk="1" fontAlgn="base" hangingPunct="1">
              <a:spcBef>
                <a:spcPct val="0"/>
              </a:spcBef>
              <a:spcAft>
                <a:spcPct val="0"/>
              </a:spcAft>
              <a:buFont typeface="Arial" pitchFamily="34" charset="0"/>
              <a:buNone/>
            </a:pPr>
            <a:r>
              <a:rPr lang="en-US" altLang="ru-RU" sz="2000" b="1">
                <a:solidFill>
                  <a:srgbClr val="006600"/>
                </a:solidFill>
                <a:latin typeface="Comic Sans MS" pitchFamily="66" charset="0"/>
                <a:cs typeface="Arial" pitchFamily="34" charset="0"/>
              </a:rPr>
              <a:t>at HFIR (ORNL</a:t>
            </a:r>
            <a:r>
              <a:rPr lang="en-US" altLang="ru-RU" sz="2000">
                <a:solidFill>
                  <a:srgbClr val="006600"/>
                </a:solidFill>
                <a:latin typeface="Comic Sans MS" pitchFamily="66" charset="0"/>
                <a:cs typeface="Arial" pitchFamily="34" charset="0"/>
              </a:rPr>
              <a:t>)</a:t>
            </a:r>
            <a:endParaRPr lang="ru-RU" altLang="ru-RU" sz="2000">
              <a:solidFill>
                <a:srgbClr val="006600"/>
              </a:solidFill>
              <a:latin typeface="Comic Sans MS" pitchFamily="66" charset="0"/>
              <a:cs typeface="Arial" pitchFamily="34" charset="0"/>
            </a:endParaRPr>
          </a:p>
        </p:txBody>
      </p:sp>
      <p:sp>
        <p:nvSpPr>
          <p:cNvPr id="4" name="TextBox 3"/>
          <p:cNvSpPr txBox="1"/>
          <p:nvPr/>
        </p:nvSpPr>
        <p:spPr>
          <a:xfrm>
            <a:off x="1792289" y="260351"/>
            <a:ext cx="1630575" cy="584775"/>
          </a:xfrm>
          <a:prstGeom prst="rect">
            <a:avLst/>
          </a:prstGeom>
          <a:noFill/>
        </p:spPr>
        <p:txBody>
          <a:bodyPr wrap="none">
            <a:spAutoFit/>
          </a:bodyPr>
          <a:lstStyle/>
          <a:p>
            <a:pPr defTabSz="914400" fontAlgn="base">
              <a:spcBef>
                <a:spcPct val="0"/>
              </a:spcBef>
              <a:spcAft>
                <a:spcPct val="0"/>
              </a:spcAft>
              <a:defRPr/>
            </a:pPr>
            <a:r>
              <a:rPr lang="en-US" sz="3200" b="1" dirty="0">
                <a:solidFill>
                  <a:srgbClr val="008000"/>
                </a:solidFill>
                <a:cs typeface="Arial" charset="0"/>
              </a:rPr>
              <a:t>TARGET</a:t>
            </a:r>
            <a:endParaRPr lang="ru-RU" sz="3200" b="1" dirty="0">
              <a:solidFill>
                <a:srgbClr val="008000"/>
              </a:solidFill>
              <a:cs typeface="Arial" charset="0"/>
            </a:endParaRPr>
          </a:p>
        </p:txBody>
      </p:sp>
    </p:spTree>
    <p:extLst>
      <p:ext uri="{BB962C8B-B14F-4D97-AF65-F5344CB8AC3E}">
        <p14:creationId xmlns:p14="http://schemas.microsoft.com/office/powerpoint/2010/main" val="4049972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Grp="1" noChangeAspect="1"/>
          </p:cNvGraphicFramePr>
          <p:nvPr>
            <p:ph idx="4294967295"/>
          </p:nvPr>
        </p:nvGraphicFramePr>
        <p:xfrm>
          <a:off x="4070350" y="220664"/>
          <a:ext cx="6597650" cy="6492875"/>
        </p:xfrm>
        <a:graphic>
          <a:graphicData uri="http://schemas.openxmlformats.org/presentationml/2006/ole">
            <mc:AlternateContent xmlns:mc="http://schemas.openxmlformats.org/markup-compatibility/2006">
              <mc:Choice xmlns:v="urn:schemas-microsoft-com:vml" Requires="v">
                <p:oleObj spid="_x0000_s41998" name="CorelDRAW" r:id="rId4" imgW="6547104" imgH="6443472" progId="CorelDRAW.Graphic.13">
                  <p:embed/>
                </p:oleObj>
              </mc:Choice>
              <mc:Fallback>
                <p:oleObj name="CorelDRAW" r:id="rId4" imgW="6547104" imgH="6443472" progId="CorelDRAW.Graphic.1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350" y="220664"/>
                        <a:ext cx="659765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7"/>
          <p:cNvSpPr txBox="1">
            <a:spLocks noChangeArrowheads="1"/>
          </p:cNvSpPr>
          <p:nvPr/>
        </p:nvSpPr>
        <p:spPr bwMode="auto">
          <a:xfrm>
            <a:off x="4140200" y="4929188"/>
            <a:ext cx="78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FFFF00"/>
                </a:solidFill>
                <a:latin typeface="Arial" pitchFamily="34" charset="0"/>
                <a:cs typeface="Arial" pitchFamily="34" charset="0"/>
              </a:rPr>
              <a:t>beam</a:t>
            </a:r>
          </a:p>
          <a:p>
            <a:pPr defTabSz="914400" eaLnBrk="1" fontAlgn="base" hangingPunct="1">
              <a:spcBef>
                <a:spcPct val="0"/>
              </a:spcBef>
              <a:spcAft>
                <a:spcPct val="0"/>
              </a:spcAft>
              <a:buFont typeface="Arial" pitchFamily="34" charset="0"/>
              <a:buNone/>
            </a:pPr>
            <a:r>
              <a:rPr lang="en-US" altLang="ru-RU" sz="2400" b="1" baseline="30000">
                <a:solidFill>
                  <a:srgbClr val="FFFF00"/>
                </a:solidFill>
                <a:latin typeface="Arial" pitchFamily="34" charset="0"/>
                <a:cs typeface="Arial" pitchFamily="34" charset="0"/>
              </a:rPr>
              <a:t>48</a:t>
            </a:r>
            <a:r>
              <a:rPr lang="en-US" altLang="ru-RU" sz="1800" b="1">
                <a:solidFill>
                  <a:srgbClr val="FFFF00"/>
                </a:solidFill>
                <a:latin typeface="Arial" pitchFamily="34" charset="0"/>
                <a:cs typeface="Arial" pitchFamily="34" charset="0"/>
              </a:rPr>
              <a:t>Ca</a:t>
            </a:r>
          </a:p>
        </p:txBody>
      </p:sp>
      <p:sp>
        <p:nvSpPr>
          <p:cNvPr id="20484" name="Text Box 9"/>
          <p:cNvSpPr txBox="1">
            <a:spLocks noChangeArrowheads="1"/>
          </p:cNvSpPr>
          <p:nvPr/>
        </p:nvSpPr>
        <p:spPr bwMode="auto">
          <a:xfrm>
            <a:off x="5627688" y="6072189"/>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FFFF00"/>
                </a:solidFill>
                <a:latin typeface="Arial" pitchFamily="34" charset="0"/>
                <a:cs typeface="Arial" pitchFamily="34" charset="0"/>
              </a:rPr>
              <a:t>target</a:t>
            </a:r>
          </a:p>
        </p:txBody>
      </p:sp>
      <p:pic>
        <p:nvPicPr>
          <p:cNvPr id="1034" name="Picture 10" descr="C:\My Document\My talks\117\GasCatcher\Gas Catcher\Catcher 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4" y="544513"/>
            <a:ext cx="3373437"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42"/>
          <p:cNvGrpSpPr>
            <a:grpSpLocks/>
          </p:cNvGrpSpPr>
          <p:nvPr/>
        </p:nvGrpSpPr>
        <p:grpSpPr bwMode="auto">
          <a:xfrm>
            <a:off x="5357814" y="285751"/>
            <a:ext cx="5024437" cy="2911475"/>
            <a:chOff x="3834332" y="285728"/>
            <a:chExt cx="5023948" cy="2911064"/>
          </a:xfrm>
        </p:grpSpPr>
        <p:sp>
          <p:nvSpPr>
            <p:cNvPr id="20493" name="Овал 10"/>
            <p:cNvSpPr>
              <a:spLocks noChangeArrowheads="1"/>
            </p:cNvSpPr>
            <p:nvPr/>
          </p:nvSpPr>
          <p:spPr bwMode="auto">
            <a:xfrm rot="-957834">
              <a:off x="4288677" y="2220179"/>
              <a:ext cx="656790" cy="846774"/>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ru-RU" altLang="ru-RU" sz="2000" b="1">
                <a:solidFill>
                  <a:prstClr val="black"/>
                </a:solidFill>
                <a:latin typeface="Arial" pitchFamily="34" charset="0"/>
                <a:cs typeface="Arial" pitchFamily="34" charset="0"/>
              </a:endParaRPr>
            </a:p>
          </p:txBody>
        </p:sp>
        <p:cxnSp>
          <p:nvCxnSpPr>
            <p:cNvPr id="20494" name="Прямая со стрелкой 14"/>
            <p:cNvCxnSpPr>
              <a:cxnSpLocks noChangeShapeType="1"/>
            </p:cNvCxnSpPr>
            <p:nvPr/>
          </p:nvCxnSpPr>
          <p:spPr bwMode="auto">
            <a:xfrm flipV="1">
              <a:off x="3834332" y="2616718"/>
              <a:ext cx="681990" cy="36576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20495" name="Прямая со стрелкой 23"/>
            <p:cNvCxnSpPr>
              <a:cxnSpLocks noChangeShapeType="1"/>
            </p:cNvCxnSpPr>
            <p:nvPr/>
          </p:nvCxnSpPr>
          <p:spPr bwMode="auto">
            <a:xfrm flipV="1">
              <a:off x="4148636" y="2571744"/>
              <a:ext cx="681990" cy="36576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20496" name="Прямая со стрелкой 24"/>
            <p:cNvCxnSpPr>
              <a:cxnSpLocks noChangeShapeType="1"/>
            </p:cNvCxnSpPr>
            <p:nvPr/>
          </p:nvCxnSpPr>
          <p:spPr bwMode="auto">
            <a:xfrm flipV="1">
              <a:off x="4120084" y="2831032"/>
              <a:ext cx="681990" cy="36576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20497" name="Прямая соединительная линия 31"/>
            <p:cNvCxnSpPr>
              <a:cxnSpLocks noChangeShapeType="1"/>
            </p:cNvCxnSpPr>
            <p:nvPr/>
          </p:nvCxnSpPr>
          <p:spPr bwMode="auto">
            <a:xfrm flipV="1">
              <a:off x="5784097" y="1083199"/>
              <a:ext cx="1689735" cy="933451"/>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sp>
          <p:nvSpPr>
            <p:cNvPr id="20498" name="TextBox 36"/>
            <p:cNvSpPr txBox="1">
              <a:spLocks noChangeArrowheads="1"/>
            </p:cNvSpPr>
            <p:nvPr/>
          </p:nvSpPr>
          <p:spPr bwMode="auto">
            <a:xfrm>
              <a:off x="6956797" y="285728"/>
              <a:ext cx="1901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l-GR" altLang="ru-RU" sz="2400" b="1">
                  <a:solidFill>
                    <a:srgbClr val="FFFF00"/>
                  </a:solidFill>
                  <a:latin typeface="Arial" pitchFamily="34" charset="0"/>
                  <a:cs typeface="Arial" pitchFamily="34" charset="0"/>
                </a:rPr>
                <a:t>ε</a:t>
              </a:r>
              <a:r>
                <a:rPr lang="en-US" altLang="ru-RU" sz="1800" b="1">
                  <a:solidFill>
                    <a:srgbClr val="FFFF00"/>
                  </a:solidFill>
                  <a:latin typeface="Arial" pitchFamily="34" charset="0"/>
                  <a:cs typeface="Arial" pitchFamily="34" charset="0"/>
                </a:rPr>
                <a:t>=0.5 mm·mrad</a:t>
              </a:r>
              <a:endParaRPr lang="ru-RU" altLang="ru-RU" sz="1800" b="1">
                <a:solidFill>
                  <a:srgbClr val="FFFF00"/>
                </a:solidFill>
                <a:latin typeface="Arial" pitchFamily="34" charset="0"/>
                <a:cs typeface="Arial" pitchFamily="34" charset="0"/>
              </a:endParaRPr>
            </a:p>
          </p:txBody>
        </p:sp>
        <p:sp>
          <p:nvSpPr>
            <p:cNvPr id="20499" name="TextBox 37"/>
            <p:cNvSpPr txBox="1">
              <a:spLocks noChangeArrowheads="1"/>
            </p:cNvSpPr>
            <p:nvPr/>
          </p:nvSpPr>
          <p:spPr bwMode="auto">
            <a:xfrm>
              <a:off x="7528301" y="642918"/>
              <a:ext cx="1306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l-GR" altLang="ru-RU" sz="1800" b="1">
                  <a:solidFill>
                    <a:srgbClr val="FFFF00"/>
                  </a:solidFill>
                  <a:latin typeface="Arial" pitchFamily="34" charset="0"/>
                  <a:cs typeface="Arial" pitchFamily="34" charset="0"/>
                </a:rPr>
                <a:t>Δ</a:t>
              </a:r>
              <a:r>
                <a:rPr lang="en-US" altLang="ru-RU" sz="1800" b="1">
                  <a:solidFill>
                    <a:srgbClr val="FFFF00"/>
                  </a:solidFill>
                  <a:latin typeface="Arial" pitchFamily="34" charset="0"/>
                  <a:cs typeface="Arial" pitchFamily="34" charset="0"/>
                </a:rPr>
                <a:t>E=0.5 eV</a:t>
              </a:r>
              <a:endParaRPr lang="ru-RU" altLang="ru-RU" sz="1800" b="1">
                <a:solidFill>
                  <a:srgbClr val="FFFF00"/>
                </a:solidFill>
                <a:latin typeface="Arial" pitchFamily="34" charset="0"/>
                <a:cs typeface="Arial" pitchFamily="34" charset="0"/>
              </a:endParaRPr>
            </a:p>
          </p:txBody>
        </p:sp>
      </p:grpSp>
      <p:sp>
        <p:nvSpPr>
          <p:cNvPr id="20487" name="Text Box 8"/>
          <p:cNvSpPr txBox="1">
            <a:spLocks noChangeArrowheads="1"/>
          </p:cNvSpPr>
          <p:nvPr/>
        </p:nvSpPr>
        <p:spPr bwMode="auto">
          <a:xfrm>
            <a:off x="1765301" y="285751"/>
            <a:ext cx="382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400" b="1">
                <a:solidFill>
                  <a:prstClr val="black"/>
                </a:solidFill>
                <a:latin typeface="Arial" pitchFamily="34" charset="0"/>
                <a:cs typeface="Arial" pitchFamily="34" charset="0"/>
              </a:rPr>
              <a:t>Experimental l </a:t>
            </a:r>
            <a:r>
              <a:rPr lang="en-US" altLang="ru-RU" sz="2400" b="1">
                <a:solidFill>
                  <a:prstClr val="white"/>
                </a:solidFill>
                <a:latin typeface="Arial" pitchFamily="34" charset="0"/>
                <a:cs typeface="Arial" pitchFamily="34" charset="0"/>
              </a:rPr>
              <a:t>technique</a:t>
            </a:r>
            <a:endParaRPr lang="ru-RU" altLang="ru-RU" sz="2400" b="1">
              <a:solidFill>
                <a:prstClr val="white"/>
              </a:solidFill>
              <a:latin typeface="Arial" pitchFamily="34" charset="0"/>
              <a:cs typeface="Arial" pitchFamily="34" charset="0"/>
            </a:endParaRPr>
          </a:p>
        </p:txBody>
      </p:sp>
      <p:grpSp>
        <p:nvGrpSpPr>
          <p:cNvPr id="3" name="Группа 47"/>
          <p:cNvGrpSpPr>
            <a:grpSpLocks/>
          </p:cNvGrpSpPr>
          <p:nvPr/>
        </p:nvGrpSpPr>
        <p:grpSpPr bwMode="auto">
          <a:xfrm>
            <a:off x="5310188" y="212726"/>
            <a:ext cx="5143500" cy="3216275"/>
            <a:chOff x="3786181" y="212950"/>
            <a:chExt cx="5143537" cy="3216049"/>
          </a:xfrm>
        </p:grpSpPr>
        <p:pic>
          <p:nvPicPr>
            <p:cNvPr id="2049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416" y="212950"/>
              <a:ext cx="5048302" cy="293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Прямоугольник 46"/>
            <p:cNvSpPr/>
            <p:nvPr/>
          </p:nvSpPr>
          <p:spPr bwMode="auto">
            <a:xfrm>
              <a:off x="3786181" y="2928972"/>
              <a:ext cx="3500462" cy="500027"/>
            </a:xfrm>
            <a:prstGeom prst="rect">
              <a:avLst/>
            </a:prstGeom>
            <a:solidFill>
              <a:schemeClr val="tx1">
                <a:lumMod val="85000"/>
                <a:lumOff val="15000"/>
              </a:schemeClr>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ru-RU">
                <a:solidFill>
                  <a:prstClr val="black"/>
                </a:solidFill>
                <a:latin typeface="Arial" charset="0"/>
                <a:cs typeface="Arial" charset="0"/>
              </a:endParaRPr>
            </a:p>
          </p:txBody>
        </p:sp>
      </p:grpSp>
      <p:cxnSp>
        <p:nvCxnSpPr>
          <p:cNvPr id="20489" name="Прямая соединительная линия 19"/>
          <p:cNvCxnSpPr>
            <a:cxnSpLocks noChangeShapeType="1"/>
          </p:cNvCxnSpPr>
          <p:nvPr/>
        </p:nvCxnSpPr>
        <p:spPr bwMode="auto">
          <a:xfrm rot="5400000">
            <a:off x="5953920" y="5928520"/>
            <a:ext cx="428625" cy="1587"/>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20" name="TextBox 19"/>
          <p:cNvSpPr txBox="1"/>
          <p:nvPr/>
        </p:nvSpPr>
        <p:spPr>
          <a:xfrm>
            <a:off x="1792288" y="1547814"/>
            <a:ext cx="2456122" cy="2554545"/>
          </a:xfrm>
          <a:prstGeom prst="rect">
            <a:avLst/>
          </a:prstGeom>
          <a:noFill/>
        </p:spPr>
        <p:txBody>
          <a:bodyPr wrap="none">
            <a:spAutoFit/>
          </a:bodyPr>
          <a:lstStyle/>
          <a:p>
            <a:pPr defTabSz="914400" fontAlgn="base">
              <a:spcBef>
                <a:spcPct val="0"/>
              </a:spcBef>
              <a:spcAft>
                <a:spcPct val="0"/>
              </a:spcAft>
              <a:defRPr/>
            </a:pPr>
            <a:r>
              <a:rPr lang="en-US" sz="3200" b="1" dirty="0">
                <a:solidFill>
                  <a:srgbClr val="008000"/>
                </a:solidFill>
                <a:cs typeface="Arial" charset="0"/>
              </a:rPr>
              <a:t>        </a:t>
            </a:r>
            <a:r>
              <a:rPr lang="en-US" sz="3200" b="1" dirty="0" err="1">
                <a:solidFill>
                  <a:srgbClr val="C00000"/>
                </a:solidFill>
                <a:cs typeface="Arial" charset="0"/>
              </a:rPr>
              <a:t>D</a:t>
            </a:r>
            <a:r>
              <a:rPr lang="en-US" sz="3200" dirty="0" err="1">
                <a:solidFill>
                  <a:prstClr val="black"/>
                </a:solidFill>
                <a:cs typeface="Arial" charset="0"/>
              </a:rPr>
              <a:t>ubna</a:t>
            </a:r>
            <a:endParaRPr lang="en-US" sz="3200" dirty="0">
              <a:solidFill>
                <a:prstClr val="black"/>
              </a:solidFill>
              <a:cs typeface="Arial" charset="0"/>
            </a:endParaRPr>
          </a:p>
          <a:p>
            <a:pPr defTabSz="914400" fontAlgn="base">
              <a:spcBef>
                <a:spcPct val="0"/>
              </a:spcBef>
              <a:spcAft>
                <a:spcPct val="0"/>
              </a:spcAft>
              <a:defRPr/>
            </a:pPr>
            <a:r>
              <a:rPr lang="en-US" sz="3200" b="1" dirty="0">
                <a:solidFill>
                  <a:srgbClr val="008000"/>
                </a:solidFill>
                <a:cs typeface="Arial" charset="0"/>
              </a:rPr>
              <a:t>      </a:t>
            </a:r>
            <a:r>
              <a:rPr lang="en-US" sz="3200" b="1" dirty="0">
                <a:solidFill>
                  <a:srgbClr val="C00000"/>
                </a:solidFill>
                <a:cs typeface="Arial" charset="0"/>
              </a:rPr>
              <a:t>G</a:t>
            </a:r>
            <a:r>
              <a:rPr lang="en-US" sz="3200" dirty="0">
                <a:solidFill>
                  <a:prstClr val="black"/>
                </a:solidFill>
                <a:cs typeface="Arial" charset="0"/>
              </a:rPr>
              <a:t>as</a:t>
            </a:r>
            <a:r>
              <a:rPr lang="en-US" sz="3200" b="1" dirty="0">
                <a:solidFill>
                  <a:srgbClr val="008000"/>
                </a:solidFill>
                <a:cs typeface="Arial" charset="0"/>
              </a:rPr>
              <a:t> </a:t>
            </a:r>
          </a:p>
          <a:p>
            <a:pPr defTabSz="914400" fontAlgn="base">
              <a:spcBef>
                <a:spcPct val="0"/>
              </a:spcBef>
              <a:spcAft>
                <a:spcPct val="0"/>
              </a:spcAft>
              <a:defRPr/>
            </a:pPr>
            <a:r>
              <a:rPr lang="en-US" sz="3200" b="1" dirty="0">
                <a:solidFill>
                  <a:srgbClr val="008000"/>
                </a:solidFill>
                <a:cs typeface="Arial" charset="0"/>
              </a:rPr>
              <a:t>    </a:t>
            </a:r>
            <a:r>
              <a:rPr lang="en-US" sz="3200" b="1" dirty="0">
                <a:solidFill>
                  <a:srgbClr val="C00000"/>
                </a:solidFill>
                <a:cs typeface="Arial" charset="0"/>
              </a:rPr>
              <a:t>F</a:t>
            </a:r>
            <a:r>
              <a:rPr lang="en-US" sz="3200" dirty="0">
                <a:solidFill>
                  <a:prstClr val="black"/>
                </a:solidFill>
                <a:cs typeface="Arial" charset="0"/>
              </a:rPr>
              <a:t>illed</a:t>
            </a:r>
          </a:p>
          <a:p>
            <a:pPr defTabSz="914400" fontAlgn="base">
              <a:spcBef>
                <a:spcPct val="0"/>
              </a:spcBef>
              <a:spcAft>
                <a:spcPct val="0"/>
              </a:spcAft>
              <a:defRPr/>
            </a:pPr>
            <a:r>
              <a:rPr lang="en-US" sz="3200" b="1" dirty="0">
                <a:solidFill>
                  <a:srgbClr val="008000"/>
                </a:solidFill>
                <a:cs typeface="Arial" charset="0"/>
              </a:rPr>
              <a:t>  </a:t>
            </a:r>
            <a:r>
              <a:rPr lang="en-US" sz="3200" b="1" dirty="0">
                <a:solidFill>
                  <a:srgbClr val="C00000"/>
                </a:solidFill>
                <a:cs typeface="Arial" charset="0"/>
              </a:rPr>
              <a:t>R</a:t>
            </a:r>
            <a:r>
              <a:rPr lang="en-US" sz="3200" dirty="0">
                <a:solidFill>
                  <a:prstClr val="black"/>
                </a:solidFill>
                <a:cs typeface="Arial" charset="0"/>
              </a:rPr>
              <a:t>ecoil</a:t>
            </a:r>
          </a:p>
          <a:p>
            <a:pPr defTabSz="914400" fontAlgn="base">
              <a:spcBef>
                <a:spcPct val="0"/>
              </a:spcBef>
              <a:spcAft>
                <a:spcPct val="0"/>
              </a:spcAft>
              <a:defRPr/>
            </a:pPr>
            <a:r>
              <a:rPr lang="en-US" sz="3200" b="1" dirty="0">
                <a:solidFill>
                  <a:srgbClr val="C00000"/>
                </a:solidFill>
                <a:cs typeface="Arial" charset="0"/>
              </a:rPr>
              <a:t>S</a:t>
            </a:r>
            <a:r>
              <a:rPr lang="en-US" sz="3200" dirty="0">
                <a:solidFill>
                  <a:prstClr val="black"/>
                </a:solidFill>
                <a:cs typeface="Arial" charset="0"/>
              </a:rPr>
              <a:t>eparator</a:t>
            </a:r>
            <a:endParaRPr lang="ru-RU" sz="3200" dirty="0">
              <a:solidFill>
                <a:prstClr val="black"/>
              </a:solidFill>
              <a:cs typeface="Arial" charset="0"/>
            </a:endParaRPr>
          </a:p>
        </p:txBody>
      </p:sp>
    </p:spTree>
    <p:extLst>
      <p:ext uri="{BB962C8B-B14F-4D97-AF65-F5344CB8AC3E}">
        <p14:creationId xmlns:p14="http://schemas.microsoft.com/office/powerpoint/2010/main" val="3333965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box(in)">
                                      <p:cBhvr>
                                        <p:cTn id="12" dur="500"/>
                                        <p:tgtEl>
                                          <p:spTgt spid="10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1558925" y="279400"/>
          <a:ext cx="7632700" cy="6419850"/>
        </p:xfrm>
        <a:graphic>
          <a:graphicData uri="http://schemas.openxmlformats.org/presentationml/2006/ole">
            <mc:AlternateContent xmlns:mc="http://schemas.openxmlformats.org/markup-compatibility/2006">
              <mc:Choice xmlns:v="urn:schemas-microsoft-com:vml" Requires="v">
                <p:oleObj spid="_x0000_s43046" name="CorelDRAW" r:id="rId4" imgW="8171688" imgH="6888480" progId="">
                  <p:embed/>
                </p:oleObj>
              </mc:Choice>
              <mc:Fallback>
                <p:oleObj name="CorelDRAW" r:id="rId4" imgW="8171688" imgH="6888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279400"/>
                        <a:ext cx="76327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24"/>
          <p:cNvSpPr txBox="1">
            <a:spLocks noChangeArrowheads="1"/>
          </p:cNvSpPr>
          <p:nvPr/>
        </p:nvSpPr>
        <p:spPr bwMode="auto">
          <a:xfrm>
            <a:off x="1700214" y="219076"/>
            <a:ext cx="928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2000">
                <a:solidFill>
                  <a:prstClr val="black"/>
                </a:solidFill>
                <a:latin typeface="Arial" pitchFamily="34" charset="0"/>
                <a:cs typeface="Arial" pitchFamily="34" charset="0"/>
              </a:rPr>
              <a:t>Decay</a:t>
            </a:r>
          </a:p>
          <a:p>
            <a:pPr defTabSz="914400" fontAlgn="base">
              <a:spcBef>
                <a:spcPct val="0"/>
              </a:spcBef>
              <a:spcAft>
                <a:spcPct val="0"/>
              </a:spcAft>
              <a:buFont typeface="Arial" pitchFamily="34" charset="0"/>
              <a:buNone/>
            </a:pPr>
            <a:r>
              <a:rPr lang="en-US" altLang="ru-RU" sz="2000">
                <a:solidFill>
                  <a:prstClr val="black"/>
                </a:solidFill>
                <a:latin typeface="Arial" pitchFamily="34" charset="0"/>
                <a:cs typeface="Arial" pitchFamily="34" charset="0"/>
              </a:rPr>
              <a:t>chains</a:t>
            </a:r>
          </a:p>
        </p:txBody>
      </p:sp>
      <p:sp>
        <p:nvSpPr>
          <p:cNvPr id="21508" name="Line 29"/>
          <p:cNvSpPr>
            <a:spLocks noChangeShapeType="1"/>
          </p:cNvSpPr>
          <p:nvPr/>
        </p:nvSpPr>
        <p:spPr bwMode="auto">
          <a:xfrm>
            <a:off x="3055938" y="4019551"/>
            <a:ext cx="0" cy="2411413"/>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09" name="Line 30"/>
          <p:cNvSpPr>
            <a:spLocks noChangeShapeType="1"/>
          </p:cNvSpPr>
          <p:nvPr/>
        </p:nvSpPr>
        <p:spPr bwMode="auto">
          <a:xfrm>
            <a:off x="3427413" y="4032251"/>
            <a:ext cx="0" cy="2411413"/>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0" name="Line 31"/>
          <p:cNvSpPr>
            <a:spLocks noChangeShapeType="1"/>
          </p:cNvSpPr>
          <p:nvPr/>
        </p:nvSpPr>
        <p:spPr bwMode="auto">
          <a:xfrm rot="-5400000">
            <a:off x="2797176" y="3814763"/>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1" name="Line 37"/>
          <p:cNvSpPr>
            <a:spLocks noChangeShapeType="1"/>
          </p:cNvSpPr>
          <p:nvPr/>
        </p:nvSpPr>
        <p:spPr bwMode="auto">
          <a:xfrm rot="-5400000">
            <a:off x="2797176" y="3814763"/>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2" name="Line 38"/>
          <p:cNvSpPr>
            <a:spLocks noChangeShapeType="1"/>
          </p:cNvSpPr>
          <p:nvPr/>
        </p:nvSpPr>
        <p:spPr bwMode="auto">
          <a:xfrm rot="-5400000">
            <a:off x="2790826" y="3452813"/>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3" name="Line 39"/>
          <p:cNvSpPr>
            <a:spLocks noChangeShapeType="1"/>
          </p:cNvSpPr>
          <p:nvPr/>
        </p:nvSpPr>
        <p:spPr bwMode="auto">
          <a:xfrm rot="-5400000">
            <a:off x="2790826" y="3452813"/>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grpSp>
        <p:nvGrpSpPr>
          <p:cNvPr id="21514" name="Group 43"/>
          <p:cNvGrpSpPr>
            <a:grpSpLocks/>
          </p:cNvGrpSpPr>
          <p:nvPr/>
        </p:nvGrpSpPr>
        <p:grpSpPr bwMode="auto">
          <a:xfrm>
            <a:off x="8947150" y="2106613"/>
            <a:ext cx="1905000" cy="361950"/>
            <a:chOff x="4351" y="1339"/>
            <a:chExt cx="1589" cy="228"/>
          </a:xfrm>
        </p:grpSpPr>
        <p:sp>
          <p:nvSpPr>
            <p:cNvPr id="21538" name="Line 40"/>
            <p:cNvSpPr>
              <a:spLocks noChangeShapeType="1"/>
            </p:cNvSpPr>
            <p:nvPr/>
          </p:nvSpPr>
          <p:spPr bwMode="auto">
            <a:xfrm rot="-5400000">
              <a:off x="5143" y="769"/>
              <a:ext cx="6" cy="1589"/>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39" name="Line 41"/>
            <p:cNvSpPr>
              <a:spLocks noChangeShapeType="1"/>
            </p:cNvSpPr>
            <p:nvPr/>
          </p:nvSpPr>
          <p:spPr bwMode="auto">
            <a:xfrm rot="-5400000">
              <a:off x="5143" y="547"/>
              <a:ext cx="6" cy="1589"/>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grpSp>
      <p:sp>
        <p:nvSpPr>
          <p:cNvPr id="12301" name="Rectangle 44"/>
          <p:cNvSpPr>
            <a:spLocks noChangeArrowheads="1"/>
          </p:cNvSpPr>
          <p:nvPr/>
        </p:nvSpPr>
        <p:spPr bwMode="auto">
          <a:xfrm>
            <a:off x="10204450" y="2101850"/>
            <a:ext cx="355600" cy="368300"/>
          </a:xfrm>
          <a:prstGeom prst="rect">
            <a:avLst/>
          </a:prstGeom>
          <a:solidFill>
            <a:schemeClr val="bg1">
              <a:lumMod val="50000"/>
            </a:schemeClr>
          </a:solidFill>
          <a:ln w="9525" algn="ctr">
            <a:noFill/>
            <a:miter lim="800000"/>
            <a:headEnd/>
            <a:tailEnd/>
          </a:ln>
        </p:spPr>
        <p:txBody>
          <a:bodyPr anchor="ctr">
            <a:spAutoFit/>
          </a:bodyPr>
          <a:lstStyle/>
          <a:p>
            <a:pPr defTabSz="914400" fontAlgn="base">
              <a:spcBef>
                <a:spcPct val="0"/>
              </a:spcBef>
              <a:spcAft>
                <a:spcPct val="0"/>
              </a:spcAft>
              <a:defRPr/>
            </a:pPr>
            <a:endParaRPr lang="en-US">
              <a:solidFill>
                <a:prstClr val="black"/>
              </a:solidFill>
              <a:latin typeface="Arial" charset="0"/>
              <a:cs typeface="Arial" charset="0"/>
            </a:endParaRPr>
          </a:p>
        </p:txBody>
      </p:sp>
      <p:sp>
        <p:nvSpPr>
          <p:cNvPr id="21516" name="Line 45"/>
          <p:cNvSpPr>
            <a:spLocks noChangeShapeType="1"/>
          </p:cNvSpPr>
          <p:nvPr/>
        </p:nvSpPr>
        <p:spPr bwMode="auto">
          <a:xfrm>
            <a:off x="10194925" y="1239838"/>
            <a:ext cx="0" cy="241141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7" name="Line 46"/>
          <p:cNvSpPr>
            <a:spLocks noChangeShapeType="1"/>
          </p:cNvSpPr>
          <p:nvPr/>
        </p:nvSpPr>
        <p:spPr bwMode="auto">
          <a:xfrm>
            <a:off x="10566400" y="1252538"/>
            <a:ext cx="0" cy="241141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21518" name="Text Box 47"/>
          <p:cNvSpPr txBox="1">
            <a:spLocks noChangeArrowheads="1"/>
          </p:cNvSpPr>
          <p:nvPr/>
        </p:nvSpPr>
        <p:spPr bwMode="auto">
          <a:xfrm>
            <a:off x="10104438" y="3619500"/>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black"/>
                </a:solidFill>
                <a:latin typeface="Arial" pitchFamily="34" charset="0"/>
                <a:cs typeface="Arial" pitchFamily="34" charset="0"/>
              </a:rPr>
              <a:t>184</a:t>
            </a:r>
            <a:endParaRPr lang="ru-RU" altLang="ru-RU" sz="1600">
              <a:solidFill>
                <a:prstClr val="black"/>
              </a:solidFill>
              <a:latin typeface="Arial" pitchFamily="34" charset="0"/>
              <a:cs typeface="Arial" pitchFamily="34" charset="0"/>
            </a:endParaRPr>
          </a:p>
        </p:txBody>
      </p:sp>
      <p:sp>
        <p:nvSpPr>
          <p:cNvPr id="21519" name="TextBox 46"/>
          <p:cNvSpPr txBox="1">
            <a:spLocks noChangeArrowheads="1"/>
          </p:cNvSpPr>
          <p:nvPr/>
        </p:nvSpPr>
        <p:spPr bwMode="auto">
          <a:xfrm>
            <a:off x="3775075" y="354965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800" b="1">
                <a:solidFill>
                  <a:srgbClr val="004A82"/>
                </a:solidFill>
                <a:latin typeface="Comic Sans MS" pitchFamily="66" charset="0"/>
                <a:cs typeface="Arial" pitchFamily="34" charset="0"/>
              </a:rPr>
              <a:t>170</a:t>
            </a:r>
            <a:r>
              <a:rPr lang="en-US" altLang="ru-RU" sz="1800" b="1">
                <a:solidFill>
                  <a:srgbClr val="004A82"/>
                </a:solidFill>
                <a:latin typeface="Comic Sans MS" pitchFamily="66" charset="0"/>
                <a:cs typeface="Arial" pitchFamily="34" charset="0"/>
              </a:rPr>
              <a:t> </a:t>
            </a:r>
            <a:r>
              <a:rPr lang="el-GR" altLang="ru-RU" sz="1800" b="1">
                <a:solidFill>
                  <a:srgbClr val="004A82"/>
                </a:solidFill>
                <a:latin typeface="Comic Sans MS" pitchFamily="66" charset="0"/>
                <a:cs typeface="Arial" pitchFamily="34" charset="0"/>
              </a:rPr>
              <a:t>μ</a:t>
            </a:r>
            <a:r>
              <a:rPr lang="en-US" altLang="ru-RU" sz="1800" b="1">
                <a:solidFill>
                  <a:srgbClr val="004A82"/>
                </a:solidFill>
                <a:latin typeface="Comic Sans MS" pitchFamily="66" charset="0"/>
                <a:cs typeface="Arial" pitchFamily="34" charset="0"/>
              </a:rPr>
              <a:t>s</a:t>
            </a:r>
            <a:endParaRPr lang="ru-RU" altLang="ru-RU" sz="1800" b="1">
              <a:solidFill>
                <a:srgbClr val="004A82"/>
              </a:solidFill>
              <a:latin typeface="Comic Sans MS" pitchFamily="66" charset="0"/>
              <a:cs typeface="Arial" pitchFamily="34" charset="0"/>
            </a:endParaRPr>
          </a:p>
        </p:txBody>
      </p:sp>
      <p:sp>
        <p:nvSpPr>
          <p:cNvPr id="21520" name="TextBox 51"/>
          <p:cNvSpPr txBox="1">
            <a:spLocks noChangeArrowheads="1"/>
          </p:cNvSpPr>
          <p:nvPr/>
        </p:nvSpPr>
        <p:spPr bwMode="auto">
          <a:xfrm>
            <a:off x="4495801" y="2840039"/>
            <a:ext cx="873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b="1">
                <a:solidFill>
                  <a:srgbClr val="004A82"/>
                </a:solidFill>
                <a:latin typeface="Comic Sans MS" pitchFamily="66" charset="0"/>
                <a:cs typeface="Arial" pitchFamily="34" charset="0"/>
              </a:rPr>
              <a:t>0.7 ms</a:t>
            </a:r>
            <a:endParaRPr lang="ru-RU" altLang="ru-RU" sz="1600" b="1">
              <a:solidFill>
                <a:srgbClr val="004A82"/>
              </a:solidFill>
              <a:latin typeface="Comic Sans MS" pitchFamily="66" charset="0"/>
              <a:cs typeface="Arial" pitchFamily="34" charset="0"/>
            </a:endParaRPr>
          </a:p>
        </p:txBody>
      </p:sp>
      <p:sp>
        <p:nvSpPr>
          <p:cNvPr id="21521" name="Text Box 48"/>
          <p:cNvSpPr txBox="1">
            <a:spLocks noChangeArrowheads="1"/>
          </p:cNvSpPr>
          <p:nvPr/>
        </p:nvSpPr>
        <p:spPr bwMode="auto">
          <a:xfrm>
            <a:off x="9144001" y="2120900"/>
            <a:ext cx="51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black"/>
                </a:solidFill>
                <a:latin typeface="Arial" pitchFamily="34" charset="0"/>
                <a:cs typeface="Arial" pitchFamily="34" charset="0"/>
              </a:rPr>
              <a:t>114</a:t>
            </a:r>
            <a:endParaRPr lang="ru-RU" altLang="ru-RU" sz="1600">
              <a:solidFill>
                <a:prstClr val="black"/>
              </a:solidFill>
              <a:latin typeface="Arial" pitchFamily="34" charset="0"/>
              <a:cs typeface="Arial" pitchFamily="34" charset="0"/>
            </a:endParaRPr>
          </a:p>
        </p:txBody>
      </p:sp>
      <p:grpSp>
        <p:nvGrpSpPr>
          <p:cNvPr id="5" name="Группа 59"/>
          <p:cNvGrpSpPr>
            <a:grpSpLocks/>
          </p:cNvGrpSpPr>
          <p:nvPr/>
        </p:nvGrpSpPr>
        <p:grpSpPr bwMode="auto">
          <a:xfrm>
            <a:off x="6667500" y="1366838"/>
            <a:ext cx="3113088" cy="2597150"/>
            <a:chOff x="5244683" y="1429141"/>
            <a:chExt cx="3041698" cy="2453204"/>
          </a:xfrm>
        </p:grpSpPr>
        <p:sp>
          <p:nvSpPr>
            <p:cNvPr id="21534" name="TextBox 47"/>
            <p:cNvSpPr txBox="1">
              <a:spLocks noChangeArrowheads="1"/>
            </p:cNvSpPr>
            <p:nvPr/>
          </p:nvSpPr>
          <p:spPr bwMode="auto">
            <a:xfrm>
              <a:off x="5244683" y="3533460"/>
              <a:ext cx="679113"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800" b="1">
                  <a:solidFill>
                    <a:srgbClr val="004A82"/>
                  </a:solidFill>
                  <a:latin typeface="Comic Sans MS" pitchFamily="66" charset="0"/>
                  <a:cs typeface="Arial" pitchFamily="34" charset="0"/>
                </a:rPr>
                <a:t>1</a:t>
              </a:r>
              <a:r>
                <a:rPr lang="en-US" altLang="ru-RU" sz="1800" b="1">
                  <a:solidFill>
                    <a:srgbClr val="004A82"/>
                  </a:solidFill>
                  <a:latin typeface="Comic Sans MS" pitchFamily="66" charset="0"/>
                  <a:cs typeface="Arial" pitchFamily="34" charset="0"/>
                </a:rPr>
                <a:t>1s</a:t>
              </a:r>
              <a:endParaRPr lang="ru-RU" altLang="ru-RU" sz="1800" b="1">
                <a:solidFill>
                  <a:srgbClr val="004A82"/>
                </a:solidFill>
                <a:latin typeface="Comic Sans MS" pitchFamily="66" charset="0"/>
                <a:cs typeface="Arial" pitchFamily="34" charset="0"/>
              </a:endParaRPr>
            </a:p>
          </p:txBody>
        </p:sp>
        <p:sp>
          <p:nvSpPr>
            <p:cNvPr id="21535" name="TextBox 52"/>
            <p:cNvSpPr txBox="1">
              <a:spLocks noChangeArrowheads="1"/>
            </p:cNvSpPr>
            <p:nvPr/>
          </p:nvSpPr>
          <p:spPr bwMode="auto">
            <a:xfrm>
              <a:off x="5938103" y="2817180"/>
              <a:ext cx="1052587"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4A82"/>
                  </a:solidFill>
                  <a:latin typeface="Comic Sans MS" pitchFamily="66" charset="0"/>
                  <a:cs typeface="Arial" pitchFamily="34" charset="0"/>
                </a:rPr>
                <a:t>0.5 min</a:t>
              </a:r>
              <a:endParaRPr lang="ru-RU" altLang="ru-RU" sz="1800" b="1">
                <a:solidFill>
                  <a:srgbClr val="004A82"/>
                </a:solidFill>
                <a:latin typeface="Comic Sans MS" pitchFamily="66" charset="0"/>
                <a:cs typeface="Arial" pitchFamily="34" charset="0"/>
              </a:endParaRPr>
            </a:p>
          </p:txBody>
        </p:sp>
        <p:sp>
          <p:nvSpPr>
            <p:cNvPr id="21536" name="TextBox 53"/>
            <p:cNvSpPr txBox="1">
              <a:spLocks noChangeArrowheads="1"/>
            </p:cNvSpPr>
            <p:nvPr/>
          </p:nvSpPr>
          <p:spPr bwMode="auto">
            <a:xfrm>
              <a:off x="6646762" y="2108520"/>
              <a:ext cx="782338"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4A82"/>
                  </a:solidFill>
                  <a:latin typeface="Comic Sans MS" pitchFamily="66" charset="0"/>
                  <a:cs typeface="Arial" pitchFamily="34" charset="0"/>
                </a:rPr>
                <a:t>2.5 s</a:t>
              </a:r>
              <a:endParaRPr lang="ru-RU" altLang="ru-RU" sz="1800" b="1">
                <a:solidFill>
                  <a:srgbClr val="004A82"/>
                </a:solidFill>
                <a:latin typeface="Comic Sans MS" pitchFamily="66" charset="0"/>
                <a:cs typeface="Arial" pitchFamily="34" charset="0"/>
              </a:endParaRPr>
            </a:p>
          </p:txBody>
        </p:sp>
        <p:sp>
          <p:nvSpPr>
            <p:cNvPr id="21537" name="TextBox 53"/>
            <p:cNvSpPr txBox="1">
              <a:spLocks noChangeArrowheads="1"/>
            </p:cNvSpPr>
            <p:nvPr/>
          </p:nvSpPr>
          <p:spPr bwMode="auto">
            <a:xfrm>
              <a:off x="7357680" y="1429141"/>
              <a:ext cx="928701" cy="348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4A82"/>
                  </a:solidFill>
                  <a:latin typeface="Comic Sans MS" pitchFamily="66" charset="0"/>
                  <a:cs typeface="Arial" pitchFamily="34" charset="0"/>
                </a:rPr>
                <a:t>0.06 s</a:t>
              </a:r>
              <a:endParaRPr lang="ru-RU" altLang="ru-RU" sz="1800" b="1">
                <a:solidFill>
                  <a:srgbClr val="004A82"/>
                </a:solidFill>
                <a:latin typeface="Comic Sans MS" pitchFamily="66" charset="0"/>
                <a:cs typeface="Arial" pitchFamily="34" charset="0"/>
              </a:endParaRPr>
            </a:p>
          </p:txBody>
        </p:sp>
      </p:grpSp>
      <p:sp>
        <p:nvSpPr>
          <p:cNvPr id="21523" name="TextBox 35"/>
          <p:cNvSpPr txBox="1">
            <a:spLocks noChangeArrowheads="1"/>
          </p:cNvSpPr>
          <p:nvPr/>
        </p:nvSpPr>
        <p:spPr bwMode="auto">
          <a:xfrm>
            <a:off x="3771900" y="636588"/>
            <a:ext cx="1417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2000" b="1">
                <a:solidFill>
                  <a:srgbClr val="C00000"/>
                </a:solidFill>
                <a:cs typeface="Arial" pitchFamily="34" charset="0"/>
              </a:rPr>
              <a:t>1999 - 2000</a:t>
            </a:r>
          </a:p>
        </p:txBody>
      </p:sp>
      <p:sp>
        <p:nvSpPr>
          <p:cNvPr id="21524" name="Прямоугольник 36"/>
          <p:cNvSpPr>
            <a:spLocks noChangeArrowheads="1"/>
          </p:cNvSpPr>
          <p:nvPr/>
        </p:nvSpPr>
        <p:spPr bwMode="auto">
          <a:xfrm>
            <a:off x="3736975" y="2849564"/>
            <a:ext cx="374650" cy="369887"/>
          </a:xfrm>
          <a:prstGeom prst="rect">
            <a:avLst/>
          </a:prstGeom>
          <a:solidFill>
            <a:schemeClr val="bg1"/>
          </a:solidFill>
          <a:ln>
            <a:noFill/>
          </a:ln>
          <a:extLst>
            <a:ext uri="{91240B29-F687-4F45-9708-019B960494DF}">
              <a14:hiddenLine xmlns:a14="http://schemas.microsoft.com/office/drawing/2010/main" w="317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ru-RU" altLang="ru-RU" sz="1800" b="1">
              <a:solidFill>
                <a:srgbClr val="3333CC"/>
              </a:solidFill>
              <a:latin typeface="Arial" pitchFamily="34" charset="0"/>
              <a:cs typeface="Arial" pitchFamily="34" charset="0"/>
            </a:endParaRPr>
          </a:p>
        </p:txBody>
      </p:sp>
      <p:grpSp>
        <p:nvGrpSpPr>
          <p:cNvPr id="3" name="Группа 60"/>
          <p:cNvGrpSpPr>
            <a:grpSpLocks/>
          </p:cNvGrpSpPr>
          <p:nvPr/>
        </p:nvGrpSpPr>
        <p:grpSpPr bwMode="auto">
          <a:xfrm>
            <a:off x="4999039" y="1344613"/>
            <a:ext cx="3779837" cy="2544762"/>
            <a:chOff x="3576197" y="1344768"/>
            <a:chExt cx="3780830" cy="2544411"/>
          </a:xfrm>
        </p:grpSpPr>
        <p:grpSp>
          <p:nvGrpSpPr>
            <p:cNvPr id="21526" name="Group 4"/>
            <p:cNvGrpSpPr>
              <a:grpSpLocks/>
            </p:cNvGrpSpPr>
            <p:nvPr/>
          </p:nvGrpSpPr>
          <p:grpSpPr bwMode="auto">
            <a:xfrm>
              <a:off x="4876976" y="1344768"/>
              <a:ext cx="2480051" cy="2541633"/>
              <a:chOff x="3399" y="891"/>
              <a:chExt cx="1569" cy="1592"/>
            </a:xfrm>
          </p:grpSpPr>
          <p:graphicFrame>
            <p:nvGraphicFramePr>
              <p:cNvPr id="21532" name="Object 5"/>
              <p:cNvGraphicFramePr>
                <a:graphicFrameLocks noChangeAspect="1"/>
              </p:cNvGraphicFramePr>
              <p:nvPr/>
            </p:nvGraphicFramePr>
            <p:xfrm>
              <a:off x="3399" y="903"/>
              <a:ext cx="1569" cy="1580"/>
            </p:xfrm>
            <a:graphic>
              <a:graphicData uri="http://schemas.openxmlformats.org/presentationml/2006/ole">
                <mc:AlternateContent xmlns:mc="http://schemas.openxmlformats.org/markup-compatibility/2006">
                  <mc:Choice xmlns:v="urn:schemas-microsoft-com:vml" Requires="v">
                    <p:oleObj spid="_x0000_s43047" name="CorelDRAW" r:id="rId6" imgW="2712720" imgH="2743200" progId="">
                      <p:embed/>
                    </p:oleObj>
                  </mc:Choice>
                  <mc:Fallback>
                    <p:oleObj name="CorelDRAW" r:id="rId6" imgW="2712720" imgH="2743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 y="903"/>
                            <a:ext cx="1569"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33" name="Object 6"/>
              <p:cNvGraphicFramePr>
                <a:graphicFrameLocks noChangeAspect="1"/>
              </p:cNvGraphicFramePr>
              <p:nvPr/>
            </p:nvGraphicFramePr>
            <p:xfrm>
              <a:off x="3604" y="891"/>
              <a:ext cx="1146" cy="1155"/>
            </p:xfrm>
            <a:graphic>
              <a:graphicData uri="http://schemas.openxmlformats.org/presentationml/2006/ole">
                <mc:AlternateContent xmlns:mc="http://schemas.openxmlformats.org/markup-compatibility/2006">
                  <mc:Choice xmlns:v="urn:schemas-microsoft-com:vml" Requires="v">
                    <p:oleObj spid="_x0000_s43048" name="CorelDRAW" r:id="rId8" imgW="1944624" imgH="1969008" progId="">
                      <p:embed/>
                    </p:oleObj>
                  </mc:Choice>
                  <mc:Fallback>
                    <p:oleObj name="CorelDRAW" r:id="rId8" imgW="1944624" imgH="1969008"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4" y="891"/>
                            <a:ext cx="1146" cy="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27" name="Text Box 7"/>
            <p:cNvSpPr txBox="1">
              <a:spLocks noChangeArrowheads="1"/>
            </p:cNvSpPr>
            <p:nvPr/>
          </p:nvSpPr>
          <p:spPr bwMode="auto">
            <a:xfrm>
              <a:off x="3576197" y="1352757"/>
              <a:ext cx="2477785" cy="110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2200" baseline="30000">
                  <a:solidFill>
                    <a:prstClr val="black"/>
                  </a:solidFill>
                  <a:latin typeface="Arial" pitchFamily="34" charset="0"/>
                  <a:cs typeface="Arial" pitchFamily="34" charset="0"/>
                </a:rPr>
                <a:t>       </a:t>
              </a:r>
              <a:r>
                <a:rPr lang="en-US" altLang="ru-RU" sz="2200" b="1" baseline="30000">
                  <a:solidFill>
                    <a:prstClr val="black"/>
                  </a:solidFill>
                  <a:latin typeface="Arial" pitchFamily="34" charset="0"/>
                  <a:cs typeface="Arial" pitchFamily="34" charset="0"/>
                </a:rPr>
                <a:t>248</a:t>
              </a:r>
              <a:r>
                <a:rPr lang="en-US" altLang="ru-RU" sz="1800" b="1">
                  <a:solidFill>
                    <a:prstClr val="black"/>
                  </a:solidFill>
                  <a:latin typeface="Arial" pitchFamily="34" charset="0"/>
                  <a:cs typeface="Arial" pitchFamily="34" charset="0"/>
                </a:rPr>
                <a:t>Cm + </a:t>
              </a:r>
              <a:r>
                <a:rPr lang="en-US" altLang="ru-RU" sz="2400" b="1" baseline="30000">
                  <a:solidFill>
                    <a:prstClr val="black"/>
                  </a:solidFill>
                  <a:latin typeface="Arial" pitchFamily="34" charset="0"/>
                  <a:cs typeface="Arial" pitchFamily="34" charset="0"/>
                </a:rPr>
                <a:t>48</a:t>
              </a:r>
              <a:r>
                <a:rPr lang="en-US" altLang="ru-RU" sz="1800" b="1">
                  <a:solidFill>
                    <a:prstClr val="black"/>
                  </a:solidFill>
                  <a:latin typeface="Arial" pitchFamily="34" charset="0"/>
                  <a:cs typeface="Arial" pitchFamily="34" charset="0"/>
                </a:rPr>
                <a:t>Ca </a:t>
              </a:r>
              <a:r>
                <a:rPr lang="en-US" altLang="ru-RU" sz="1800" b="1">
                  <a:solidFill>
                    <a:prstClr val="black"/>
                  </a:solidFill>
                  <a:cs typeface="Arial" pitchFamily="34" charset="0"/>
                </a:rPr>
                <a:t>→</a:t>
              </a:r>
              <a:endParaRPr lang="en-US" altLang="ru-RU" sz="1800" b="1">
                <a:solidFill>
                  <a:prstClr val="black"/>
                </a:solidFill>
                <a:latin typeface="Arial" pitchFamily="34" charset="0"/>
                <a:cs typeface="Arial" pitchFamily="34" charset="0"/>
              </a:endParaRPr>
            </a:p>
            <a:p>
              <a:pPr defTabSz="914400" fontAlgn="base">
                <a:spcBef>
                  <a:spcPts val="600"/>
                </a:spcBef>
                <a:spcAft>
                  <a:spcPct val="0"/>
                </a:spcAft>
                <a:buFont typeface="Arial" pitchFamily="34" charset="0"/>
                <a:buNone/>
              </a:pPr>
              <a:endParaRPr lang="en-US" altLang="ru-RU" sz="2200" baseline="30000">
                <a:solidFill>
                  <a:prstClr val="black"/>
                </a:solidFill>
                <a:latin typeface="Arial" pitchFamily="34" charset="0"/>
                <a:cs typeface="Arial" pitchFamily="34" charset="0"/>
              </a:endParaRPr>
            </a:p>
            <a:p>
              <a:pPr defTabSz="914400" fontAlgn="base">
                <a:spcBef>
                  <a:spcPts val="1200"/>
                </a:spcBef>
                <a:spcAft>
                  <a:spcPct val="0"/>
                </a:spcAft>
                <a:buFont typeface="Arial" pitchFamily="34" charset="0"/>
                <a:buNone/>
              </a:pPr>
              <a:r>
                <a:rPr lang="en-US" altLang="ru-RU" sz="2200" b="1" baseline="30000">
                  <a:solidFill>
                    <a:prstClr val="black"/>
                  </a:solidFill>
                  <a:latin typeface="Arial" pitchFamily="34" charset="0"/>
                  <a:cs typeface="Arial" pitchFamily="34" charset="0"/>
                </a:rPr>
                <a:t>244</a:t>
              </a:r>
              <a:r>
                <a:rPr lang="en-US" altLang="ru-RU" sz="1800" b="1">
                  <a:solidFill>
                    <a:prstClr val="black"/>
                  </a:solidFill>
                  <a:latin typeface="Arial" pitchFamily="34" charset="0"/>
                  <a:cs typeface="Arial" pitchFamily="34" charset="0"/>
                </a:rPr>
                <a:t>Pu + </a:t>
              </a:r>
              <a:r>
                <a:rPr lang="en-US" altLang="ru-RU" sz="2400" b="1" baseline="30000">
                  <a:solidFill>
                    <a:prstClr val="black"/>
                  </a:solidFill>
                  <a:latin typeface="Arial" pitchFamily="34" charset="0"/>
                  <a:cs typeface="Arial" pitchFamily="34" charset="0"/>
                </a:rPr>
                <a:t>48</a:t>
              </a:r>
              <a:r>
                <a:rPr lang="en-US" altLang="ru-RU" sz="1800" b="1">
                  <a:solidFill>
                    <a:prstClr val="black"/>
                  </a:solidFill>
                  <a:latin typeface="Arial" pitchFamily="34" charset="0"/>
                  <a:cs typeface="Arial" pitchFamily="34" charset="0"/>
                </a:rPr>
                <a:t>Ca </a:t>
              </a:r>
              <a:r>
                <a:rPr lang="en-US" altLang="ru-RU" sz="1800" b="1">
                  <a:solidFill>
                    <a:prstClr val="black"/>
                  </a:solidFill>
                  <a:cs typeface="Arial" pitchFamily="34" charset="0"/>
                </a:rPr>
                <a:t>→       </a:t>
              </a:r>
              <a:endParaRPr lang="en-US" altLang="ru-RU" sz="1800" b="1">
                <a:solidFill>
                  <a:prstClr val="black"/>
                </a:solidFill>
                <a:latin typeface="Arial" pitchFamily="34" charset="0"/>
                <a:cs typeface="Arial" pitchFamily="34" charset="0"/>
              </a:endParaRPr>
            </a:p>
          </p:txBody>
        </p:sp>
        <p:sp>
          <p:nvSpPr>
            <p:cNvPr id="21528" name="TextBox 40"/>
            <p:cNvSpPr txBox="1">
              <a:spLocks noChangeArrowheads="1"/>
            </p:cNvSpPr>
            <p:nvPr/>
          </p:nvSpPr>
          <p:spPr bwMode="auto">
            <a:xfrm>
              <a:off x="5781040" y="1369898"/>
              <a:ext cx="761820"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prstClr val="black"/>
                  </a:solidFill>
                  <a:cs typeface="Arial" pitchFamily="34" charset="0"/>
                </a:rPr>
                <a:t>Z=116</a:t>
              </a:r>
              <a:endParaRPr lang="ru-RU" altLang="ru-RU" sz="1800" b="1">
                <a:solidFill>
                  <a:prstClr val="black"/>
                </a:solidFill>
                <a:cs typeface="Arial" pitchFamily="34" charset="0"/>
              </a:endParaRPr>
            </a:p>
          </p:txBody>
        </p:sp>
        <p:sp>
          <p:nvSpPr>
            <p:cNvPr id="21529" name="TextBox 41"/>
            <p:cNvSpPr txBox="1">
              <a:spLocks noChangeArrowheads="1"/>
            </p:cNvSpPr>
            <p:nvPr/>
          </p:nvSpPr>
          <p:spPr bwMode="auto">
            <a:xfrm>
              <a:off x="5354320" y="2088716"/>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prstClr val="black"/>
                  </a:solidFill>
                  <a:cs typeface="Arial" pitchFamily="34" charset="0"/>
                </a:rPr>
                <a:t>114</a:t>
              </a:r>
              <a:endParaRPr lang="ru-RU" altLang="ru-RU" sz="1800" b="1">
                <a:solidFill>
                  <a:prstClr val="black"/>
                </a:solidFill>
                <a:cs typeface="Arial" pitchFamily="34" charset="0"/>
              </a:endParaRPr>
            </a:p>
          </p:txBody>
        </p:sp>
        <p:sp>
          <p:nvSpPr>
            <p:cNvPr id="21530" name="TextBox 42"/>
            <p:cNvSpPr txBox="1">
              <a:spLocks noChangeArrowheads="1"/>
            </p:cNvSpPr>
            <p:nvPr/>
          </p:nvSpPr>
          <p:spPr bwMode="auto">
            <a:xfrm>
              <a:off x="4631689" y="2803727"/>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prstClr val="black"/>
                  </a:solidFill>
                  <a:cs typeface="Arial" pitchFamily="34" charset="0"/>
                </a:rPr>
                <a:t>112</a:t>
              </a:r>
              <a:endParaRPr lang="ru-RU" altLang="ru-RU" sz="1800" b="1">
                <a:solidFill>
                  <a:prstClr val="black"/>
                </a:solidFill>
                <a:cs typeface="Arial" pitchFamily="34" charset="0"/>
              </a:endParaRPr>
            </a:p>
          </p:txBody>
        </p:sp>
        <p:sp>
          <p:nvSpPr>
            <p:cNvPr id="21531" name="TextBox 43"/>
            <p:cNvSpPr txBox="1">
              <a:spLocks noChangeArrowheads="1"/>
            </p:cNvSpPr>
            <p:nvPr/>
          </p:nvSpPr>
          <p:spPr bwMode="auto">
            <a:xfrm>
              <a:off x="4307840" y="3519864"/>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prstClr val="black"/>
                  </a:solidFill>
                  <a:cs typeface="Arial" pitchFamily="34" charset="0"/>
                </a:rPr>
                <a:t>110</a:t>
              </a:r>
              <a:endParaRPr lang="ru-RU" altLang="ru-RU" sz="1800" b="1">
                <a:solidFill>
                  <a:prstClr val="black"/>
                </a:solidFill>
                <a:cs typeface="Arial" pitchFamily="34" charset="0"/>
              </a:endParaRPr>
            </a:p>
          </p:txBody>
        </p:sp>
      </p:grpSp>
    </p:spTree>
    <p:extLst>
      <p:ext uri="{BB962C8B-B14F-4D97-AF65-F5344CB8AC3E}">
        <p14:creationId xmlns:p14="http://schemas.microsoft.com/office/powerpoint/2010/main" val="2934491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022476" y="636588"/>
          <a:ext cx="8208963" cy="6142038"/>
        </p:xfrm>
        <a:graphic>
          <a:graphicData uri="http://schemas.openxmlformats.org/drawingml/2006/table">
            <a:tbl>
              <a:tblPr firstRow="1" bandRow="1">
                <a:tableStyleId>{5C22544A-7EE6-4342-B048-85BDC9FD1C3A}</a:tableStyleId>
              </a:tblPr>
              <a:tblGrid>
                <a:gridCol w="1368160"/>
                <a:gridCol w="1205836"/>
                <a:gridCol w="2087025"/>
                <a:gridCol w="3547942"/>
              </a:tblGrid>
              <a:tr h="960170">
                <a:tc>
                  <a:txBody>
                    <a:bodyPr/>
                    <a:lstStyle/>
                    <a:p>
                      <a:pPr algn="ctr"/>
                      <a:endParaRPr lang="en-US" sz="1900" b="1" dirty="0" smtClean="0">
                        <a:solidFill>
                          <a:srgbClr val="004A82"/>
                        </a:solidFill>
                      </a:endParaRPr>
                    </a:p>
                    <a:p>
                      <a:pPr algn="ctr"/>
                      <a:r>
                        <a:rPr lang="en-US" sz="1900" b="1" dirty="0" smtClean="0">
                          <a:solidFill>
                            <a:srgbClr val="004A82"/>
                          </a:solidFill>
                        </a:rPr>
                        <a:t>A/Z</a:t>
                      </a:r>
                      <a:endParaRPr lang="ru-RU" sz="1900" b="1" dirty="0">
                        <a:solidFill>
                          <a:srgbClr val="004A82"/>
                        </a:solidFill>
                      </a:endParaRPr>
                    </a:p>
                  </a:txBody>
                  <a:tcPr marL="91441" marR="91441" marT="45722" marB="45722">
                    <a:solidFill>
                      <a:schemeClr val="bg1">
                        <a:lumMod val="85000"/>
                      </a:schemeClr>
                    </a:solidFill>
                  </a:tcPr>
                </a:tc>
                <a:tc>
                  <a:txBody>
                    <a:bodyPr/>
                    <a:lstStyle/>
                    <a:p>
                      <a:pPr algn="ctr"/>
                      <a:endParaRPr lang="en-US" sz="1900" b="1" dirty="0" smtClean="0">
                        <a:solidFill>
                          <a:srgbClr val="004A82"/>
                        </a:solidFill>
                      </a:endParaRPr>
                    </a:p>
                    <a:p>
                      <a:pPr algn="ctr"/>
                      <a:r>
                        <a:rPr lang="en-US" sz="1900" b="1" dirty="0" smtClean="0">
                          <a:solidFill>
                            <a:srgbClr val="004A82"/>
                          </a:solidFill>
                        </a:rPr>
                        <a:t>Setup</a:t>
                      </a:r>
                      <a:endParaRPr lang="ru-RU" sz="1900" b="1" dirty="0">
                        <a:solidFill>
                          <a:srgbClr val="004A82"/>
                        </a:solidFill>
                      </a:endParaRPr>
                    </a:p>
                  </a:txBody>
                  <a:tcPr marL="91441" marR="91441" marT="45722" marB="45722">
                    <a:solidFill>
                      <a:schemeClr val="bg1">
                        <a:lumMod val="85000"/>
                      </a:schemeClr>
                    </a:solidFill>
                  </a:tcPr>
                </a:tc>
                <a:tc>
                  <a:txBody>
                    <a:bodyPr/>
                    <a:lstStyle/>
                    <a:p>
                      <a:pPr algn="ctr"/>
                      <a:endParaRPr lang="en-US" sz="1900" b="1" dirty="0" smtClean="0">
                        <a:solidFill>
                          <a:srgbClr val="004A82"/>
                        </a:solidFill>
                      </a:endParaRPr>
                    </a:p>
                    <a:p>
                      <a:pPr algn="ctr"/>
                      <a:r>
                        <a:rPr lang="en-US" sz="1900" b="1" dirty="0" smtClean="0">
                          <a:solidFill>
                            <a:srgbClr val="004A82"/>
                          </a:solidFill>
                        </a:rPr>
                        <a:t>Laboratory</a:t>
                      </a:r>
                      <a:endParaRPr lang="ru-RU" sz="1900" b="1" dirty="0">
                        <a:solidFill>
                          <a:srgbClr val="004A82"/>
                        </a:solidFill>
                      </a:endParaRPr>
                    </a:p>
                  </a:txBody>
                  <a:tcPr marL="91441" marR="91441" marT="45722" marB="45722">
                    <a:solidFill>
                      <a:schemeClr val="bg1">
                        <a:lumMod val="85000"/>
                      </a:schemeClr>
                    </a:solidFill>
                  </a:tcPr>
                </a:tc>
                <a:tc>
                  <a:txBody>
                    <a:bodyPr/>
                    <a:lstStyle/>
                    <a:p>
                      <a:pPr algn="ctr"/>
                      <a:endParaRPr lang="en-US" sz="1900" b="1" dirty="0" smtClean="0">
                        <a:solidFill>
                          <a:srgbClr val="004A82"/>
                        </a:solidFill>
                      </a:endParaRPr>
                    </a:p>
                    <a:p>
                      <a:pPr algn="ctr"/>
                      <a:r>
                        <a:rPr lang="en-US" sz="1900" b="1" dirty="0" smtClean="0">
                          <a:solidFill>
                            <a:srgbClr val="004A82"/>
                          </a:solidFill>
                        </a:rPr>
                        <a:t>Publications</a:t>
                      </a:r>
                    </a:p>
                    <a:p>
                      <a:pPr algn="ctr"/>
                      <a:endParaRPr lang="ru-RU" sz="1900" b="1" dirty="0" smtClean="0">
                        <a:solidFill>
                          <a:srgbClr val="004A82"/>
                        </a:solidFill>
                      </a:endParaRPr>
                    </a:p>
                  </a:txBody>
                  <a:tcPr marL="91441" marR="91441" marT="45722" marB="45722">
                    <a:solidFill>
                      <a:schemeClr val="bg1">
                        <a:lumMod val="85000"/>
                      </a:schemeClr>
                    </a:solidFill>
                  </a:tcPr>
                </a:tc>
              </a:tr>
              <a:tr h="670595">
                <a:tc>
                  <a:txBody>
                    <a:bodyPr/>
                    <a:lstStyle/>
                    <a:p>
                      <a:pPr algn="r"/>
                      <a:r>
                        <a:rPr lang="ru-RU" sz="2000" b="1" baseline="30000" dirty="0" smtClean="0"/>
                        <a:t>283</a:t>
                      </a:r>
                      <a:r>
                        <a:rPr lang="ru-RU" sz="1900" b="1" dirty="0" smtClean="0"/>
                        <a:t>112</a:t>
                      </a:r>
                      <a:endParaRPr lang="ru-RU" sz="1900" b="1" dirty="0"/>
                    </a:p>
                  </a:txBody>
                  <a:tcPr marL="91441" marR="91441" marT="45722" marB="45722"/>
                </a:tc>
                <a:tc>
                  <a:txBody>
                    <a:bodyPr/>
                    <a:lstStyle/>
                    <a:p>
                      <a:pPr algn="ctr"/>
                      <a:r>
                        <a:rPr lang="en-US" sz="1900" b="1" dirty="0" smtClean="0"/>
                        <a:t>SHIP</a:t>
                      </a:r>
                      <a:endParaRPr lang="ru-RU" sz="1900" b="1" dirty="0"/>
                    </a:p>
                  </a:txBody>
                  <a:tcPr marL="91441" marR="91441" marT="45722" marB="45722"/>
                </a:tc>
                <a:tc>
                  <a:txBody>
                    <a:bodyPr/>
                    <a:lstStyle/>
                    <a:p>
                      <a:pPr algn="ctr"/>
                      <a:r>
                        <a:rPr lang="en-US" sz="1900" b="1" dirty="0" smtClean="0"/>
                        <a:t>GSI Darmstadt</a:t>
                      </a:r>
                    </a:p>
                    <a:p>
                      <a:pPr algn="ctr"/>
                      <a:endParaRPr lang="ru-RU" sz="1900" b="1" dirty="0"/>
                    </a:p>
                  </a:txBody>
                  <a:tcPr marL="91441" marR="91441" marT="45722" marB="45722"/>
                </a:tc>
                <a:tc>
                  <a:txBody>
                    <a:bodyPr/>
                    <a:lstStyle/>
                    <a:p>
                      <a:pPr algn="r"/>
                      <a:r>
                        <a:rPr lang="en-US" sz="1900" b="1" dirty="0" smtClean="0"/>
                        <a:t>Eur. Phys. J. A32,</a:t>
                      </a:r>
                      <a:r>
                        <a:rPr lang="en-US" sz="1900" b="1" baseline="0" dirty="0" smtClean="0"/>
                        <a:t> 251 (2007)</a:t>
                      </a:r>
                      <a:endParaRPr lang="ru-RU" sz="1900" b="1" dirty="0"/>
                    </a:p>
                  </a:txBody>
                  <a:tcPr marL="91441" marR="91441" marT="45722" marB="45722"/>
                </a:tc>
              </a:tr>
              <a:tr h="67059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2000" b="1" baseline="30000" dirty="0" smtClean="0"/>
                        <a:t>283</a:t>
                      </a:r>
                      <a:r>
                        <a:rPr lang="ru-RU" sz="1900" b="1" dirty="0" smtClean="0"/>
                        <a:t>112</a:t>
                      </a:r>
                    </a:p>
                  </a:txBody>
                  <a:tcPr marL="91441" marR="91441" marT="45722" marB="45722"/>
                </a:tc>
                <a:tc>
                  <a:txBody>
                    <a:bodyPr/>
                    <a:lstStyle/>
                    <a:p>
                      <a:pPr algn="ctr"/>
                      <a:r>
                        <a:rPr lang="en-US" sz="1900" b="1" dirty="0" smtClean="0"/>
                        <a:t>COLD</a:t>
                      </a:r>
                      <a:endParaRPr lang="ru-RU" sz="1900" b="1" dirty="0"/>
                    </a:p>
                  </a:txBody>
                  <a:tcPr marL="91441" marR="91441" marT="45722" marB="45722"/>
                </a:tc>
                <a:tc>
                  <a:txBody>
                    <a:bodyPr/>
                    <a:lstStyle/>
                    <a:p>
                      <a:pPr algn="ctr"/>
                      <a:r>
                        <a:rPr lang="en-US" sz="1900" b="1" dirty="0" smtClean="0"/>
                        <a:t>PSI-FLNR (JINR)</a:t>
                      </a:r>
                    </a:p>
                    <a:p>
                      <a:pPr algn="ctr"/>
                      <a:endParaRPr lang="ru-RU" sz="1900" b="1" dirty="0"/>
                    </a:p>
                  </a:txBody>
                  <a:tcPr marL="91441" marR="91441" marT="45722" marB="45722"/>
                </a:tc>
                <a:tc>
                  <a:txBody>
                    <a:bodyPr/>
                    <a:lstStyle/>
                    <a:p>
                      <a:pPr algn="r"/>
                      <a:r>
                        <a:rPr lang="en-US" sz="1900" b="1" dirty="0" smtClean="0"/>
                        <a:t>NATURE 447, 72 (2007)</a:t>
                      </a:r>
                      <a:endParaRPr lang="ru-RU" sz="1900" b="1" dirty="0"/>
                    </a:p>
                  </a:txBody>
                  <a:tcPr marL="91441" marR="91441" marT="45722" marB="45722"/>
                </a:tc>
              </a:tr>
              <a:tr h="67059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baseline="30000" dirty="0" smtClean="0"/>
                        <a:t>286, </a:t>
                      </a:r>
                      <a:r>
                        <a:rPr lang="ru-RU" sz="2000" b="1" baseline="30000" dirty="0" smtClean="0"/>
                        <a:t>28</a:t>
                      </a:r>
                      <a:r>
                        <a:rPr lang="en-US" sz="2000" b="1" baseline="30000" dirty="0" smtClean="0"/>
                        <a:t>7</a:t>
                      </a:r>
                      <a:r>
                        <a:rPr lang="ru-RU" sz="1900" b="1" dirty="0" smtClean="0"/>
                        <a:t>11</a:t>
                      </a:r>
                      <a:r>
                        <a:rPr lang="en-US" sz="1900" b="1" dirty="0" smtClean="0"/>
                        <a:t>4</a:t>
                      </a:r>
                      <a:endParaRPr lang="ru-RU" sz="1900" b="1" dirty="0" smtClean="0"/>
                    </a:p>
                    <a:p>
                      <a:pPr algn="r"/>
                      <a:endParaRPr lang="ru-RU" sz="1900" b="1" dirty="0"/>
                    </a:p>
                  </a:txBody>
                  <a:tcPr marL="91441" marR="91441" marT="45722" marB="45722"/>
                </a:tc>
                <a:tc>
                  <a:txBody>
                    <a:bodyPr/>
                    <a:lstStyle/>
                    <a:p>
                      <a:pPr algn="ctr"/>
                      <a:r>
                        <a:rPr lang="en-US" sz="1900" b="1" dirty="0" smtClean="0"/>
                        <a:t>BGS</a:t>
                      </a:r>
                      <a:endParaRPr lang="ru-RU" sz="1900" b="1" dirty="0"/>
                    </a:p>
                  </a:txBody>
                  <a:tcPr marL="91441" marR="91441" marT="45722" marB="45722"/>
                </a:tc>
                <a:tc>
                  <a:txBody>
                    <a:bodyPr/>
                    <a:lstStyle/>
                    <a:p>
                      <a:pPr algn="ctr"/>
                      <a:r>
                        <a:rPr lang="en-US" sz="1900" b="1" dirty="0" smtClean="0"/>
                        <a:t>LBNL (Berkeley)</a:t>
                      </a:r>
                      <a:endParaRPr lang="ru-RU" sz="1900" b="1" dirty="0"/>
                    </a:p>
                  </a:txBody>
                  <a:tcPr marL="91441" marR="91441" marT="45722" marB="45722"/>
                </a:tc>
                <a:tc>
                  <a:txBody>
                    <a:bodyPr/>
                    <a:lstStyle/>
                    <a:p>
                      <a:pPr algn="r"/>
                      <a:r>
                        <a:rPr lang="en-US" sz="1900" b="1" dirty="0" smtClean="0"/>
                        <a:t>P.R. </a:t>
                      </a:r>
                      <a:r>
                        <a:rPr lang="en-US" sz="1900" b="1" dirty="0" err="1" smtClean="0"/>
                        <a:t>Lett</a:t>
                      </a:r>
                      <a:r>
                        <a:rPr lang="en-US" sz="1900" b="1" dirty="0" smtClean="0"/>
                        <a:t>. 103, 132502 (2009)</a:t>
                      </a:r>
                      <a:endParaRPr lang="ru-RU" sz="1900" b="1" dirty="0"/>
                    </a:p>
                  </a:txBody>
                  <a:tcPr marL="91441" marR="91441" marT="45722" marB="45722"/>
                </a:tc>
              </a:tr>
              <a:tr h="124974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baseline="30000" dirty="0" smtClean="0"/>
                        <a:t>288, </a:t>
                      </a:r>
                      <a:r>
                        <a:rPr lang="ru-RU" sz="2000" b="1" baseline="30000" dirty="0" smtClean="0"/>
                        <a:t>2</a:t>
                      </a:r>
                      <a:r>
                        <a:rPr lang="en-US" sz="2000" b="1" baseline="30000" dirty="0" smtClean="0"/>
                        <a:t>89</a:t>
                      </a:r>
                      <a:r>
                        <a:rPr lang="ru-RU" sz="1900" b="1" dirty="0" smtClean="0"/>
                        <a:t>11</a:t>
                      </a:r>
                      <a:r>
                        <a:rPr lang="en-US" sz="1900" b="1" dirty="0" smtClean="0"/>
                        <a:t>4</a:t>
                      </a:r>
                      <a:endParaRPr lang="ru-RU" sz="1900" b="1" dirty="0" smtClean="0"/>
                    </a:p>
                    <a:p>
                      <a:pPr algn="r"/>
                      <a:endParaRPr lang="en-US" sz="1900" b="1"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ru-RU" sz="2000" b="1" baseline="30000" dirty="0" smtClean="0"/>
                        <a:t>2</a:t>
                      </a:r>
                      <a:r>
                        <a:rPr lang="en-US" sz="2000" b="1" baseline="30000" dirty="0" smtClean="0"/>
                        <a:t>92, 293</a:t>
                      </a:r>
                      <a:r>
                        <a:rPr lang="ru-RU" sz="1900" b="1" dirty="0" smtClean="0"/>
                        <a:t>11</a:t>
                      </a:r>
                      <a:r>
                        <a:rPr lang="en-US" sz="1900" b="1" dirty="0" smtClean="0"/>
                        <a:t>6</a:t>
                      </a:r>
                      <a:endParaRPr lang="ru-RU" sz="1900" b="1" dirty="0" smtClean="0"/>
                    </a:p>
                    <a:p>
                      <a:pPr algn="r"/>
                      <a:endParaRPr lang="ru-RU" sz="1900" b="1" dirty="0"/>
                    </a:p>
                  </a:txBody>
                  <a:tcPr marL="91441" marR="91441" marT="45722" marB="45722"/>
                </a:tc>
                <a:tc>
                  <a:txBody>
                    <a:bodyPr/>
                    <a:lstStyle/>
                    <a:p>
                      <a:pPr algn="ctr"/>
                      <a:r>
                        <a:rPr lang="en-US" sz="1900" b="1" dirty="0" smtClean="0"/>
                        <a:t>TASCA</a:t>
                      </a:r>
                    </a:p>
                    <a:p>
                      <a:pPr algn="ctr"/>
                      <a:endParaRPr lang="en-US" sz="1900" b="1" dirty="0" smtClean="0"/>
                    </a:p>
                    <a:p>
                      <a:pPr algn="ctr"/>
                      <a:r>
                        <a:rPr lang="en-US" sz="1900" b="1" dirty="0" smtClean="0"/>
                        <a:t>SHIP</a:t>
                      </a:r>
                      <a:endParaRPr lang="ru-RU" sz="1900" b="1" dirty="0"/>
                    </a:p>
                  </a:txBody>
                  <a:tcPr marL="91441" marR="91441" marT="45722" marB="45722"/>
                </a:tc>
                <a:tc>
                  <a:txBody>
                    <a:bodyPr/>
                    <a:lstStyle/>
                    <a:p>
                      <a:pPr algn="ctr"/>
                      <a:r>
                        <a:rPr lang="en-US" sz="1900" b="1" dirty="0" smtClean="0"/>
                        <a:t>GSI – Mainz</a:t>
                      </a:r>
                    </a:p>
                    <a:p>
                      <a:pPr algn="ctr"/>
                      <a:endParaRPr lang="en-US" sz="1900" b="1" dirty="0" smtClean="0"/>
                    </a:p>
                    <a:p>
                      <a:pPr algn="ctr"/>
                      <a:r>
                        <a:rPr lang="en-US" sz="1900" b="1" dirty="0" smtClean="0"/>
                        <a:t>GSI Darmstadt</a:t>
                      </a:r>
                      <a:endParaRPr lang="ru-RU" sz="1900" b="1" dirty="0"/>
                    </a:p>
                  </a:txBody>
                  <a:tcPr marL="91441" marR="91441" marT="45722" marB="4572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900" b="1" dirty="0" smtClean="0"/>
                        <a:t>P.R. </a:t>
                      </a:r>
                      <a:r>
                        <a:rPr lang="en-US" sz="1900" b="1" dirty="0" err="1" smtClean="0"/>
                        <a:t>Lett</a:t>
                      </a:r>
                      <a:r>
                        <a:rPr lang="en-US" sz="1900" b="1" dirty="0" smtClean="0"/>
                        <a:t>. 104,  252701 (2010)</a:t>
                      </a:r>
                    </a:p>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900" b="1" dirty="0" smtClean="0"/>
                        <a:t>Eur. Phys. J. A48, 62 (2012)</a:t>
                      </a:r>
                    </a:p>
                  </a:txBody>
                  <a:tcPr marL="91441" marR="91441" marT="45722" marB="45722"/>
                </a:tc>
              </a:tr>
              <a:tr h="124974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baseline="30000" dirty="0" smtClean="0"/>
                        <a:t>287, </a:t>
                      </a:r>
                      <a:r>
                        <a:rPr lang="ru-RU" sz="2000" b="1" baseline="30000" dirty="0" smtClean="0"/>
                        <a:t>2</a:t>
                      </a:r>
                      <a:r>
                        <a:rPr lang="en-US" sz="2000" b="1" baseline="30000" dirty="0" smtClean="0"/>
                        <a:t>88</a:t>
                      </a:r>
                      <a:r>
                        <a:rPr lang="ru-RU" sz="1900" b="1" dirty="0" smtClean="0"/>
                        <a:t>11</a:t>
                      </a:r>
                      <a:r>
                        <a:rPr lang="en-US" sz="1900" b="1" dirty="0" smtClean="0"/>
                        <a:t>5</a:t>
                      </a:r>
                      <a:endParaRPr lang="ru-RU" sz="1900" b="1" dirty="0" smtClean="0"/>
                    </a:p>
                    <a:p>
                      <a:pPr algn="r"/>
                      <a:endParaRPr lang="en-US" sz="1900" b="1"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ru-RU" sz="2000" b="1" baseline="30000" dirty="0" smtClean="0"/>
                        <a:t>2</a:t>
                      </a:r>
                      <a:r>
                        <a:rPr lang="en-US" sz="2000" b="1" baseline="30000" dirty="0" smtClean="0"/>
                        <a:t>93, 294</a:t>
                      </a:r>
                      <a:r>
                        <a:rPr lang="ru-RU" sz="1900" b="1" dirty="0" smtClean="0"/>
                        <a:t>11</a:t>
                      </a:r>
                      <a:r>
                        <a:rPr lang="en-US" sz="1900" b="1" dirty="0" smtClean="0"/>
                        <a:t>7</a:t>
                      </a:r>
                      <a:endParaRPr lang="ru-RU" sz="1900" b="1" dirty="0" smtClean="0"/>
                    </a:p>
                  </a:txBody>
                  <a:tcPr marL="91441" marR="91441" marT="45722" marB="45722"/>
                </a:tc>
                <a:tc>
                  <a:txBody>
                    <a:bodyPr/>
                    <a:lstStyle/>
                    <a:p>
                      <a:pPr algn="ctr"/>
                      <a:r>
                        <a:rPr lang="en-US" sz="1900" b="1" dirty="0" smtClean="0"/>
                        <a:t>TASCA</a:t>
                      </a:r>
                    </a:p>
                    <a:p>
                      <a:pPr algn="ctr"/>
                      <a:endParaRPr lang="en-US" sz="1900" b="1" dirty="0" smtClean="0"/>
                    </a:p>
                    <a:p>
                      <a:pPr algn="ctr"/>
                      <a:r>
                        <a:rPr lang="en-US" sz="1900" b="1" dirty="0" smtClean="0"/>
                        <a:t>TASCA</a:t>
                      </a:r>
                    </a:p>
                    <a:p>
                      <a:pPr algn="ctr"/>
                      <a:endParaRPr lang="ru-RU" sz="1900" b="1" dirty="0"/>
                    </a:p>
                  </a:txBody>
                  <a:tcPr marL="91441" marR="91441" marT="45722" marB="45722"/>
                </a:tc>
                <a:tc>
                  <a:txBody>
                    <a:bodyPr/>
                    <a:lstStyle/>
                    <a:p>
                      <a:pPr algn="ctr"/>
                      <a:r>
                        <a:rPr lang="en-US" sz="1900" b="1" dirty="0" smtClean="0"/>
                        <a:t>GSI – Mainz</a:t>
                      </a:r>
                    </a:p>
                    <a:p>
                      <a:pPr algn="ctr"/>
                      <a:endParaRPr lang="en-US" sz="1900" b="1" dirty="0" smtClean="0"/>
                    </a:p>
                    <a:p>
                      <a:pPr algn="ctr"/>
                      <a:r>
                        <a:rPr lang="en-US" sz="1900" b="1" dirty="0" smtClean="0"/>
                        <a:t>GSI – Mainz</a:t>
                      </a:r>
                    </a:p>
                  </a:txBody>
                  <a:tcPr marL="91441" marR="91441" marT="45722" marB="4572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900" b="1" dirty="0" smtClean="0"/>
                        <a:t>P.R. </a:t>
                      </a:r>
                      <a:r>
                        <a:rPr lang="en-US" sz="1900" b="1" dirty="0" err="1" smtClean="0"/>
                        <a:t>Lett</a:t>
                      </a:r>
                      <a:r>
                        <a:rPr lang="en-US" sz="1900" b="1" dirty="0" smtClean="0"/>
                        <a:t>. 111,  112502 (2013)</a:t>
                      </a:r>
                    </a:p>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900" b="1" dirty="0" smtClean="0"/>
                        <a:t>P.R.</a:t>
                      </a:r>
                      <a:r>
                        <a:rPr lang="en-US" sz="1900" b="1" baseline="0" dirty="0" smtClean="0"/>
                        <a:t> </a:t>
                      </a:r>
                      <a:r>
                        <a:rPr lang="en-US" sz="1900" b="1" baseline="0" dirty="0" err="1" smtClean="0"/>
                        <a:t>Lett</a:t>
                      </a:r>
                      <a:r>
                        <a:rPr lang="en-US" sz="1900" b="1" baseline="0" dirty="0" smtClean="0"/>
                        <a:t>. 112, 172501 </a:t>
                      </a:r>
                      <a:r>
                        <a:rPr lang="en-US" sz="1900" b="1" dirty="0" smtClean="0"/>
                        <a:t>(2014)</a:t>
                      </a:r>
                    </a:p>
                  </a:txBody>
                  <a:tcPr marL="91441" marR="91441" marT="45722" marB="45722"/>
                </a:tc>
              </a:tr>
              <a:tr h="67059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2000" b="1" baseline="30000" dirty="0" smtClean="0"/>
                        <a:t>2</a:t>
                      </a:r>
                      <a:r>
                        <a:rPr lang="en-US" sz="2000" b="1" baseline="30000" dirty="0" smtClean="0"/>
                        <a:t>92, 293</a:t>
                      </a:r>
                      <a:r>
                        <a:rPr lang="ru-RU" sz="1900" b="1" dirty="0" smtClean="0"/>
                        <a:t>11</a:t>
                      </a:r>
                      <a:r>
                        <a:rPr lang="en-US" sz="1900" b="1" dirty="0" smtClean="0"/>
                        <a:t>6</a:t>
                      </a:r>
                    </a:p>
                    <a:p>
                      <a:pPr marL="0" marR="0" indent="0" algn="r" defTabSz="914400" rtl="0" eaLnBrk="1" fontAlgn="auto" latinLnBrk="0" hangingPunct="1">
                        <a:lnSpc>
                          <a:spcPct val="100000"/>
                        </a:lnSpc>
                        <a:spcBef>
                          <a:spcPts val="0"/>
                        </a:spcBef>
                        <a:spcAft>
                          <a:spcPts val="0"/>
                        </a:spcAft>
                        <a:buClrTx/>
                        <a:buSzTx/>
                        <a:buFontTx/>
                        <a:buNone/>
                        <a:tabLst/>
                        <a:defRPr/>
                      </a:pPr>
                      <a:endParaRPr lang="ru-RU" sz="1900" b="1" dirty="0" smtClean="0"/>
                    </a:p>
                  </a:txBody>
                  <a:tcPr marL="91441" marR="91441"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dirty="0" smtClean="0"/>
                        <a:t>GARIS</a:t>
                      </a:r>
                      <a:endParaRPr lang="ru-RU" sz="1900" b="1" dirty="0" smtClean="0"/>
                    </a:p>
                    <a:p>
                      <a:pPr algn="ctr"/>
                      <a:endParaRPr lang="ru-RU" sz="1900" b="1" dirty="0"/>
                    </a:p>
                  </a:txBody>
                  <a:tcPr marL="91441" marR="91441"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dirty="0" smtClean="0"/>
                        <a:t>RIKEN Tokyo</a:t>
                      </a:r>
                    </a:p>
                    <a:p>
                      <a:pPr algn="ctr"/>
                      <a:endParaRPr lang="en-US" sz="1900" b="1" dirty="0" smtClean="0"/>
                    </a:p>
                  </a:txBody>
                  <a:tcPr marL="91441" marR="91441" marT="45722" marB="4572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900" b="1" dirty="0" smtClean="0"/>
                        <a:t>Accelerator</a:t>
                      </a:r>
                      <a:r>
                        <a:rPr lang="en-US" sz="1900" b="1" baseline="0" dirty="0" smtClean="0"/>
                        <a:t> Progress Rep.</a:t>
                      </a:r>
                      <a:r>
                        <a:rPr lang="en-US" sz="1900" b="1" dirty="0" smtClean="0"/>
                        <a:t>  (2013)</a:t>
                      </a:r>
                    </a:p>
                  </a:txBody>
                  <a:tcPr marL="91441" marR="91441" marT="45722" marB="45722"/>
                </a:tc>
              </a:tr>
            </a:tbl>
          </a:graphicData>
        </a:graphic>
      </p:graphicFrame>
      <p:sp>
        <p:nvSpPr>
          <p:cNvPr id="24620" name="TextBox 6"/>
          <p:cNvSpPr txBox="1">
            <a:spLocks noChangeArrowheads="1"/>
          </p:cNvSpPr>
          <p:nvPr/>
        </p:nvSpPr>
        <p:spPr bwMode="auto">
          <a:xfrm>
            <a:off x="2022475" y="115888"/>
            <a:ext cx="5253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200" b="1">
                <a:solidFill>
                  <a:srgbClr val="0000FF"/>
                </a:solidFill>
                <a:cs typeface="Arial" pitchFamily="34" charset="0"/>
              </a:rPr>
              <a:t>Confirmations of DGFRS data </a:t>
            </a:r>
            <a:r>
              <a:rPr lang="en-US" altLang="ru-RU" sz="2200" b="1">
                <a:solidFill>
                  <a:prstClr val="black"/>
                </a:solidFill>
                <a:cs typeface="Arial" pitchFamily="34" charset="0"/>
              </a:rPr>
              <a:t>    </a:t>
            </a:r>
            <a:r>
              <a:rPr lang="en-US" altLang="ru-RU" sz="2200" b="1">
                <a:solidFill>
                  <a:srgbClr val="C00000"/>
                </a:solidFill>
                <a:cs typeface="Arial" pitchFamily="34" charset="0"/>
              </a:rPr>
              <a:t>2007 - 2014</a:t>
            </a:r>
            <a:endParaRPr lang="ru-RU" altLang="ru-RU" sz="2200" b="1">
              <a:solidFill>
                <a:srgbClr val="C00000"/>
              </a:solidFill>
              <a:cs typeface="Arial" pitchFamily="34" charset="0"/>
            </a:endParaRPr>
          </a:p>
        </p:txBody>
      </p:sp>
    </p:spTree>
    <p:extLst>
      <p:ext uri="{BB962C8B-B14F-4D97-AF65-F5344CB8AC3E}">
        <p14:creationId xmlns:p14="http://schemas.microsoft.com/office/powerpoint/2010/main" val="2147336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Grp="1" noChangeAspect="1"/>
          </p:cNvGraphicFramePr>
          <p:nvPr>
            <p:ph sz="half" idx="1"/>
          </p:nvPr>
        </p:nvGraphicFramePr>
        <p:xfrm>
          <a:off x="1741488" y="1184276"/>
          <a:ext cx="6019800" cy="4492625"/>
        </p:xfrm>
        <a:graphic>
          <a:graphicData uri="http://schemas.openxmlformats.org/presentationml/2006/ole">
            <mc:AlternateContent xmlns:mc="http://schemas.openxmlformats.org/markup-compatibility/2006">
              <mc:Choice xmlns:v="urn:schemas-microsoft-com:vml" Requires="v">
                <p:oleObj spid="_x0000_s36878" name="CorelDRAW" r:id="rId4" imgW="4913376" imgH="3666744" progId="">
                  <p:embed/>
                </p:oleObj>
              </mc:Choice>
              <mc:Fallback>
                <p:oleObj name="CorelDRAW" r:id="rId4" imgW="4913376" imgH="3666744"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488" y="1184276"/>
                        <a:ext cx="6019800" cy="44926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7" name="Line 12"/>
          <p:cNvSpPr>
            <a:spLocks noChangeShapeType="1"/>
          </p:cNvSpPr>
          <p:nvPr/>
        </p:nvSpPr>
        <p:spPr bwMode="auto">
          <a:xfrm>
            <a:off x="-355600" y="53673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6148" name="TextBox 13"/>
          <p:cNvSpPr txBox="1">
            <a:spLocks noChangeArrowheads="1"/>
          </p:cNvSpPr>
          <p:nvPr/>
        </p:nvSpPr>
        <p:spPr bwMode="auto">
          <a:xfrm>
            <a:off x="7751764" y="549276"/>
            <a:ext cx="2371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Font typeface="Arial" pitchFamily="34" charset="0"/>
              <a:buNone/>
            </a:pPr>
            <a:r>
              <a:rPr lang="en-US" altLang="ru-RU" sz="2400" b="1">
                <a:solidFill>
                  <a:prstClr val="black"/>
                </a:solidFill>
                <a:cs typeface="Arial" pitchFamily="34" charset="0"/>
              </a:rPr>
              <a:t>Nuclear fission</a:t>
            </a:r>
            <a:endParaRPr lang="ru-RU" altLang="ru-RU" sz="2400" b="1">
              <a:solidFill>
                <a:srgbClr val="3333FF"/>
              </a:solidFill>
              <a:cs typeface="Arial" pitchFamily="34" charset="0"/>
            </a:endParaRPr>
          </a:p>
        </p:txBody>
      </p:sp>
      <p:cxnSp>
        <p:nvCxnSpPr>
          <p:cNvPr id="22" name="Прямая соединительная линия 21"/>
          <p:cNvCxnSpPr/>
          <p:nvPr/>
        </p:nvCxnSpPr>
        <p:spPr bwMode="auto">
          <a:xfrm>
            <a:off x="4995864" y="2503488"/>
            <a:ext cx="33337" cy="129540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150" name="TextBox 26"/>
          <p:cNvSpPr txBox="1">
            <a:spLocks noChangeArrowheads="1"/>
          </p:cNvSpPr>
          <p:nvPr/>
        </p:nvSpPr>
        <p:spPr bwMode="auto">
          <a:xfrm>
            <a:off x="4416425" y="3071813"/>
            <a:ext cx="1195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a:solidFill>
                  <a:prstClr val="black"/>
                </a:solidFill>
                <a:cs typeface="Arial" pitchFamily="34" charset="0"/>
              </a:rPr>
              <a:t>B</a:t>
            </a:r>
            <a:r>
              <a:rPr lang="en-US" altLang="ru-RU" sz="1800" baseline="-25000">
                <a:solidFill>
                  <a:prstClr val="black"/>
                </a:solidFill>
                <a:cs typeface="Arial" pitchFamily="34" charset="0"/>
              </a:rPr>
              <a:t>f</a:t>
            </a:r>
            <a:r>
              <a:rPr lang="en-US" altLang="ru-RU" sz="2000">
                <a:solidFill>
                  <a:prstClr val="black"/>
                </a:solidFill>
                <a:cs typeface="Arial" pitchFamily="34" charset="0"/>
              </a:rPr>
              <a:t>=6 MeV</a:t>
            </a:r>
            <a:endParaRPr lang="ru-RU" altLang="ru-RU" sz="2000">
              <a:solidFill>
                <a:prstClr val="black"/>
              </a:solidFill>
              <a:cs typeface="Arial" pitchFamily="34" charset="0"/>
            </a:endParaRPr>
          </a:p>
        </p:txBody>
      </p:sp>
      <p:grpSp>
        <p:nvGrpSpPr>
          <p:cNvPr id="2" name="Группа 14"/>
          <p:cNvGrpSpPr>
            <a:grpSpLocks/>
          </p:cNvGrpSpPr>
          <p:nvPr/>
        </p:nvGrpSpPr>
        <p:grpSpPr bwMode="auto">
          <a:xfrm>
            <a:off x="2388867" y="3776121"/>
            <a:ext cx="3733800" cy="1676003"/>
            <a:chOff x="870614" y="3058652"/>
            <a:chExt cx="3733800" cy="1676986"/>
          </a:xfrm>
          <a:solidFill>
            <a:schemeClr val="bg1"/>
          </a:solidFill>
        </p:grpSpPr>
        <p:grpSp>
          <p:nvGrpSpPr>
            <p:cNvPr id="3" name="Группа 43"/>
            <p:cNvGrpSpPr>
              <a:grpSpLocks/>
            </p:cNvGrpSpPr>
            <p:nvPr/>
          </p:nvGrpSpPr>
          <p:grpSpPr bwMode="auto">
            <a:xfrm>
              <a:off x="870614" y="3058652"/>
              <a:ext cx="3733800" cy="1676986"/>
              <a:chOff x="1219200" y="4038600"/>
              <a:chExt cx="3733800" cy="1676400"/>
            </a:xfrm>
            <a:grpFill/>
          </p:grpSpPr>
          <p:grpSp>
            <p:nvGrpSpPr>
              <p:cNvPr id="4" name="Группа 41"/>
              <p:cNvGrpSpPr>
                <a:grpSpLocks/>
              </p:cNvGrpSpPr>
              <p:nvPr/>
            </p:nvGrpSpPr>
            <p:grpSpPr bwMode="auto">
              <a:xfrm>
                <a:off x="1219200" y="4038600"/>
                <a:ext cx="3733800" cy="1676400"/>
                <a:chOff x="1219200" y="4038600"/>
                <a:chExt cx="3733800" cy="1676400"/>
              </a:xfrm>
              <a:grpFill/>
            </p:grpSpPr>
            <p:pic>
              <p:nvPicPr>
                <p:cNvPr id="4124" name="Picture 27"/>
                <p:cNvPicPr>
                  <a:picLocks noChangeAspect="1" noChangeArrowheads="1"/>
                </p:cNvPicPr>
                <p:nvPr/>
              </p:nvPicPr>
              <p:blipFill>
                <a:blip r:embed="rId6" cstate="print"/>
                <a:srcRect/>
                <a:stretch>
                  <a:fillRect/>
                </a:stretch>
              </p:blipFill>
              <p:spPr bwMode="auto">
                <a:xfrm>
                  <a:off x="1219200" y="4038600"/>
                  <a:ext cx="3733800" cy="1676400"/>
                </a:xfrm>
                <a:prstGeom prst="rect">
                  <a:avLst/>
                </a:prstGeom>
                <a:grpFill/>
                <a:ln w="9525">
                  <a:noFill/>
                  <a:miter lim="800000"/>
                  <a:headEnd/>
                  <a:tailEnd/>
                </a:ln>
              </p:spPr>
            </p:pic>
            <p:sp>
              <p:nvSpPr>
                <p:cNvPr id="4125" name="TextBox 40"/>
                <p:cNvSpPr txBox="1">
                  <a:spLocks noChangeArrowheads="1"/>
                </p:cNvSpPr>
                <p:nvPr/>
              </p:nvSpPr>
              <p:spPr bwMode="auto">
                <a:xfrm>
                  <a:off x="2307225" y="4397422"/>
                  <a:ext cx="875561" cy="399970"/>
                </a:xfrm>
                <a:prstGeom prst="rect">
                  <a:avLst/>
                </a:prstGeom>
                <a:grpFill/>
                <a:ln w="9525">
                  <a:noFill/>
                  <a:miter lim="800000"/>
                  <a:headEnd/>
                  <a:tailEnd/>
                </a:ln>
              </p:spPr>
              <p:txBody>
                <a:bodyPr wrap="none">
                  <a:spAutoFit/>
                </a:bodyPr>
                <a:lstStyle/>
                <a:p>
                  <a:pPr defTabSz="914400" fontAlgn="base">
                    <a:spcBef>
                      <a:spcPct val="0"/>
                    </a:spcBef>
                    <a:spcAft>
                      <a:spcPct val="0"/>
                    </a:spcAft>
                    <a:defRPr/>
                  </a:pPr>
                  <a:r>
                    <a:rPr lang="en-US" sz="2000" b="1" dirty="0">
                      <a:solidFill>
                        <a:srgbClr val="C00000"/>
                      </a:solidFill>
                      <a:latin typeface="Calibri" pitchFamily="34" charset="0"/>
                      <a:cs typeface="Arial" pitchFamily="34" charset="0"/>
                    </a:rPr>
                    <a:t>10</a:t>
                  </a:r>
                  <a:r>
                    <a:rPr lang="en-US" sz="2400" b="1" baseline="30000" dirty="0">
                      <a:solidFill>
                        <a:srgbClr val="C00000"/>
                      </a:solidFill>
                      <a:latin typeface="Calibri" pitchFamily="34" charset="0"/>
                      <a:cs typeface="Arial" pitchFamily="34" charset="0"/>
                    </a:rPr>
                    <a:t>-19</a:t>
                  </a:r>
                  <a:r>
                    <a:rPr lang="en-US" sz="2000" b="1" dirty="0">
                      <a:solidFill>
                        <a:srgbClr val="C00000"/>
                      </a:solidFill>
                      <a:latin typeface="Calibri" pitchFamily="34" charset="0"/>
                      <a:cs typeface="Arial" pitchFamily="34" charset="0"/>
                    </a:rPr>
                    <a:t> s</a:t>
                  </a:r>
                  <a:endParaRPr lang="ru-RU" sz="2000" b="1" dirty="0">
                    <a:solidFill>
                      <a:srgbClr val="C00000"/>
                    </a:solidFill>
                    <a:latin typeface="Calibri" pitchFamily="34" charset="0"/>
                    <a:cs typeface="Arial" pitchFamily="34" charset="0"/>
                  </a:endParaRPr>
                </a:p>
              </p:txBody>
            </p:sp>
          </p:grpSp>
          <p:sp>
            <p:nvSpPr>
              <p:cNvPr id="4123" name="TextBox 42"/>
              <p:cNvSpPr txBox="1">
                <a:spLocks noChangeArrowheads="1"/>
              </p:cNvSpPr>
              <p:nvPr/>
            </p:nvSpPr>
            <p:spPr bwMode="auto">
              <a:xfrm>
                <a:off x="3841130" y="5275946"/>
                <a:ext cx="824265" cy="399970"/>
              </a:xfrm>
              <a:prstGeom prst="rect">
                <a:avLst/>
              </a:prstGeom>
              <a:grpFill/>
              <a:ln w="9525">
                <a:noFill/>
                <a:miter lim="800000"/>
                <a:headEnd/>
                <a:tailEnd/>
              </a:ln>
            </p:spPr>
            <p:txBody>
              <a:bodyPr wrap="none">
                <a:spAutoFit/>
              </a:bodyPr>
              <a:lstStyle/>
              <a:p>
                <a:pPr defTabSz="914400" fontAlgn="base">
                  <a:spcBef>
                    <a:spcPct val="0"/>
                  </a:spcBef>
                  <a:spcAft>
                    <a:spcPct val="0"/>
                  </a:spcAft>
                  <a:defRPr/>
                </a:pPr>
                <a:r>
                  <a:rPr lang="en-US" sz="2000" b="1" dirty="0">
                    <a:solidFill>
                      <a:srgbClr val="C00000"/>
                    </a:solidFill>
                    <a:latin typeface="Calibri" pitchFamily="34" charset="0"/>
                    <a:cs typeface="Arial" pitchFamily="34" charset="0"/>
                  </a:rPr>
                  <a:t>Z≥100</a:t>
                </a:r>
                <a:endParaRPr lang="ru-RU" sz="2000" b="1" dirty="0">
                  <a:solidFill>
                    <a:srgbClr val="C00000"/>
                  </a:solidFill>
                  <a:latin typeface="Calibri" pitchFamily="34" charset="0"/>
                  <a:cs typeface="Arial" pitchFamily="34" charset="0"/>
                </a:endParaRPr>
              </a:p>
            </p:txBody>
          </p:sp>
        </p:grpSp>
        <p:sp>
          <p:nvSpPr>
            <p:cNvPr id="4121" name="TextBox 26"/>
            <p:cNvSpPr txBox="1">
              <a:spLocks noChangeArrowheads="1"/>
            </p:cNvSpPr>
            <p:nvPr/>
          </p:nvSpPr>
          <p:spPr bwMode="auto">
            <a:xfrm>
              <a:off x="3060496" y="3285628"/>
              <a:ext cx="652743" cy="400110"/>
            </a:xfrm>
            <a:prstGeom prst="rect">
              <a:avLst/>
            </a:prstGeom>
            <a:grpFill/>
            <a:ln w="9525">
              <a:noFill/>
              <a:miter lim="800000"/>
              <a:headEnd/>
              <a:tailEnd/>
            </a:ln>
          </p:spPr>
          <p:txBody>
            <a:bodyPr wrap="none">
              <a:spAutoFit/>
            </a:bodyPr>
            <a:lstStyle/>
            <a:p>
              <a:pPr defTabSz="914400" fontAlgn="base">
                <a:spcBef>
                  <a:spcPct val="0"/>
                </a:spcBef>
                <a:spcAft>
                  <a:spcPct val="0"/>
                </a:spcAft>
                <a:defRPr/>
              </a:pPr>
              <a:r>
                <a:rPr lang="en-US" sz="2000" b="1">
                  <a:solidFill>
                    <a:srgbClr val="C00000"/>
                  </a:solidFill>
                  <a:latin typeface="Calibri" pitchFamily="34" charset="0"/>
                  <a:cs typeface="Arial" pitchFamily="34" charset="0"/>
                </a:rPr>
                <a:t>B</a:t>
              </a:r>
              <a:r>
                <a:rPr lang="en-US" sz="2400" b="1" baseline="-25000">
                  <a:solidFill>
                    <a:srgbClr val="C00000"/>
                  </a:solidFill>
                  <a:latin typeface="Calibri" pitchFamily="34" charset="0"/>
                  <a:cs typeface="Arial" pitchFamily="34" charset="0"/>
                </a:rPr>
                <a:t>f</a:t>
              </a:r>
              <a:r>
                <a:rPr lang="en-US" sz="2000" b="1">
                  <a:solidFill>
                    <a:srgbClr val="C00000"/>
                  </a:solidFill>
                  <a:latin typeface="Calibri" pitchFamily="34" charset="0"/>
                  <a:cs typeface="Arial" pitchFamily="34" charset="0"/>
                </a:rPr>
                <a:t>=0</a:t>
              </a:r>
              <a:endParaRPr lang="ru-RU" sz="2000" b="1">
                <a:solidFill>
                  <a:srgbClr val="C00000"/>
                </a:solidFill>
                <a:latin typeface="Calibri" pitchFamily="34" charset="0"/>
                <a:cs typeface="Arial" pitchFamily="34" charset="0"/>
              </a:endParaRPr>
            </a:p>
          </p:txBody>
        </p:sp>
      </p:grpSp>
      <p:cxnSp>
        <p:nvCxnSpPr>
          <p:cNvPr id="16" name="Прямая соединительная линия 15"/>
          <p:cNvCxnSpPr/>
          <p:nvPr/>
        </p:nvCxnSpPr>
        <p:spPr bwMode="auto">
          <a:xfrm>
            <a:off x="2427289" y="3810001"/>
            <a:ext cx="4167187" cy="47625"/>
          </a:xfrm>
          <a:prstGeom prst="line">
            <a:avLst/>
          </a:prstGeom>
          <a:ln w="38100">
            <a:solidFill>
              <a:srgbClr val="1508B8"/>
            </a:solidFill>
            <a:prstDash val="dash"/>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6153" name="Text Box 4"/>
          <p:cNvSpPr txBox="1">
            <a:spLocks noChangeArrowheads="1"/>
          </p:cNvSpPr>
          <p:nvPr/>
        </p:nvSpPr>
        <p:spPr bwMode="auto">
          <a:xfrm>
            <a:off x="3033713" y="1903414"/>
            <a:ext cx="704850"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fontAlgn="base">
              <a:spcBef>
                <a:spcPct val="0"/>
              </a:spcBef>
              <a:spcAft>
                <a:spcPct val="0"/>
              </a:spcAft>
              <a:buFont typeface="Arial" pitchFamily="34" charset="0"/>
              <a:buNone/>
            </a:pPr>
            <a:r>
              <a:rPr lang="en-US" altLang="ru-RU" sz="2000" b="1">
                <a:solidFill>
                  <a:prstClr val="black"/>
                </a:solidFill>
                <a:cs typeface="Arial" pitchFamily="34" charset="0"/>
              </a:rPr>
              <a:t>1939</a:t>
            </a:r>
          </a:p>
        </p:txBody>
      </p:sp>
      <p:grpSp>
        <p:nvGrpSpPr>
          <p:cNvPr id="6" name="Группа 31"/>
          <p:cNvGrpSpPr>
            <a:grpSpLocks/>
          </p:cNvGrpSpPr>
          <p:nvPr/>
        </p:nvGrpSpPr>
        <p:grpSpPr bwMode="auto">
          <a:xfrm>
            <a:off x="6721476" y="2133600"/>
            <a:ext cx="3679825" cy="4032250"/>
            <a:chOff x="5197351" y="2132856"/>
            <a:chExt cx="3679949" cy="4032994"/>
          </a:xfrm>
        </p:grpSpPr>
        <p:grpSp>
          <p:nvGrpSpPr>
            <p:cNvPr id="6162" name="Группа 29"/>
            <p:cNvGrpSpPr>
              <a:grpSpLocks/>
            </p:cNvGrpSpPr>
            <p:nvPr/>
          </p:nvGrpSpPr>
          <p:grpSpPr bwMode="auto">
            <a:xfrm>
              <a:off x="5197351" y="2659063"/>
              <a:ext cx="3679949" cy="3506787"/>
              <a:chOff x="5197209" y="1956106"/>
              <a:chExt cx="3680092" cy="3507129"/>
            </a:xfrm>
          </p:grpSpPr>
          <p:sp>
            <p:nvSpPr>
              <p:cNvPr id="6164" name="TextBox 19"/>
              <p:cNvSpPr txBox="1">
                <a:spLocks noChangeArrowheads="1"/>
              </p:cNvSpPr>
              <p:nvPr/>
            </p:nvSpPr>
            <p:spPr bwMode="auto">
              <a:xfrm>
                <a:off x="5197209" y="2969471"/>
                <a:ext cx="1992483" cy="4001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b="1">
                    <a:solidFill>
                      <a:srgbClr val="993300"/>
                    </a:solidFill>
                    <a:cs typeface="Arial" pitchFamily="34" charset="0"/>
                  </a:rPr>
                  <a:t>10</a:t>
                </a:r>
                <a:r>
                  <a:rPr lang="en-US" altLang="ru-RU" sz="2400" b="1" baseline="30000">
                    <a:solidFill>
                      <a:srgbClr val="993300"/>
                    </a:solidFill>
                    <a:cs typeface="Arial" pitchFamily="34" charset="0"/>
                  </a:rPr>
                  <a:t>16 </a:t>
                </a:r>
                <a:r>
                  <a:rPr lang="en-US" altLang="ru-RU" sz="2000" b="1">
                    <a:solidFill>
                      <a:srgbClr val="993300"/>
                    </a:solidFill>
                    <a:cs typeface="Arial" pitchFamily="34" charset="0"/>
                  </a:rPr>
                  <a:t>years</a:t>
                </a:r>
                <a:r>
                  <a:rPr lang="ru-RU" altLang="ru-RU" sz="2000" b="1">
                    <a:solidFill>
                      <a:srgbClr val="993300"/>
                    </a:solidFill>
                    <a:cs typeface="Arial" pitchFamily="34" charset="0"/>
                  </a:rPr>
                  <a:t>  (</a:t>
                </a:r>
                <a:r>
                  <a:rPr lang="en-US" altLang="ru-RU" sz="2000" b="1">
                    <a:solidFill>
                      <a:srgbClr val="993300"/>
                    </a:solidFill>
                    <a:cs typeface="Arial" pitchFamily="34" charset="0"/>
                  </a:rPr>
                  <a:t>exp.)</a:t>
                </a:r>
                <a:endParaRPr lang="ru-RU" altLang="ru-RU" sz="2000" b="1">
                  <a:solidFill>
                    <a:srgbClr val="993300"/>
                  </a:solidFill>
                  <a:cs typeface="Arial" pitchFamily="34" charset="0"/>
                </a:endParaRPr>
              </a:p>
            </p:txBody>
          </p:sp>
          <p:grpSp>
            <p:nvGrpSpPr>
              <p:cNvPr id="6165" name="Группа 16"/>
              <p:cNvGrpSpPr>
                <a:grpSpLocks/>
              </p:cNvGrpSpPr>
              <p:nvPr/>
            </p:nvGrpSpPr>
            <p:grpSpPr bwMode="auto">
              <a:xfrm>
                <a:off x="5614710" y="1956106"/>
                <a:ext cx="3262591" cy="3507129"/>
                <a:chOff x="4556750" y="1905000"/>
                <a:chExt cx="4320550" cy="4724400"/>
              </a:xfrm>
            </p:grpSpPr>
            <p:sp>
              <p:nvSpPr>
                <p:cNvPr id="6166" name="TextBox 15"/>
                <p:cNvSpPr txBox="1">
                  <a:spLocks noChangeArrowheads="1"/>
                </p:cNvSpPr>
                <p:nvPr/>
              </p:nvSpPr>
              <p:spPr bwMode="auto">
                <a:xfrm>
                  <a:off x="4556750" y="6062932"/>
                  <a:ext cx="2433419" cy="4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00FF"/>
                      </a:solidFill>
                      <a:cs typeface="Arial" pitchFamily="34" charset="0"/>
                    </a:rPr>
                    <a:t>K.A. Petrzhak</a:t>
                  </a:r>
                </a:p>
              </p:txBody>
            </p:sp>
            <p:sp>
              <p:nvSpPr>
                <p:cNvPr id="6167" name="TextBox 15"/>
                <p:cNvSpPr txBox="1">
                  <a:spLocks noChangeArrowheads="1"/>
                </p:cNvSpPr>
                <p:nvPr/>
              </p:nvSpPr>
              <p:spPr bwMode="auto">
                <a:xfrm>
                  <a:off x="5464381" y="2069915"/>
                  <a:ext cx="1811873" cy="4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00FF"/>
                      </a:solidFill>
                      <a:cs typeface="Arial" pitchFamily="34" charset="0"/>
                    </a:rPr>
                    <a:t>G.N. Flerov</a:t>
                  </a:r>
                </a:p>
              </p:txBody>
            </p:sp>
            <p:pic>
              <p:nvPicPr>
                <p:cNvPr id="61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1616" y="1905000"/>
                  <a:ext cx="1427623" cy="219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3497" y="4191000"/>
                  <a:ext cx="226380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63" name="Text Box 4"/>
            <p:cNvSpPr txBox="1">
              <a:spLocks noChangeArrowheads="1"/>
            </p:cNvSpPr>
            <p:nvPr/>
          </p:nvSpPr>
          <p:spPr bwMode="auto">
            <a:xfrm>
              <a:off x="6779578" y="2132856"/>
              <a:ext cx="706438"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fontAlgn="base">
                <a:spcBef>
                  <a:spcPct val="0"/>
                </a:spcBef>
                <a:spcAft>
                  <a:spcPct val="0"/>
                </a:spcAft>
                <a:buFont typeface="Arial" pitchFamily="34" charset="0"/>
                <a:buNone/>
              </a:pPr>
              <a:r>
                <a:rPr lang="en-US" altLang="ru-RU" sz="2000" b="1">
                  <a:solidFill>
                    <a:prstClr val="black"/>
                  </a:solidFill>
                  <a:cs typeface="Arial" pitchFamily="34" charset="0"/>
                </a:rPr>
                <a:t>1940</a:t>
              </a:r>
            </a:p>
          </p:txBody>
        </p:sp>
      </p:grpSp>
      <p:grpSp>
        <p:nvGrpSpPr>
          <p:cNvPr id="6155" name="Группа 41"/>
          <p:cNvGrpSpPr>
            <a:grpSpLocks/>
          </p:cNvGrpSpPr>
          <p:nvPr/>
        </p:nvGrpSpPr>
        <p:grpSpPr bwMode="auto">
          <a:xfrm>
            <a:off x="2667001" y="0"/>
            <a:ext cx="2492375" cy="1906588"/>
            <a:chOff x="1142490" y="0"/>
            <a:chExt cx="2493004" cy="1906207"/>
          </a:xfrm>
        </p:grpSpPr>
        <p:pic>
          <p:nvPicPr>
            <p:cNvPr id="6157" name="Picture 35" descr="http://cache.boston.com/resize/bonzai-fba/Globe_Photo/2008/04/14/1208225710_1380/539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1450" y="56876"/>
              <a:ext cx="1532438" cy="147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8" descr="Niels_Bohr.jpg (280×3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2490" y="44625"/>
              <a:ext cx="1149986" cy="147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Box 33"/>
            <p:cNvSpPr txBox="1">
              <a:spLocks noChangeArrowheads="1"/>
            </p:cNvSpPr>
            <p:nvPr/>
          </p:nvSpPr>
          <p:spPr bwMode="auto">
            <a:xfrm>
              <a:off x="1165645" y="1535046"/>
              <a:ext cx="909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00FF"/>
                  </a:solidFill>
                  <a:cs typeface="Arial" pitchFamily="34" charset="0"/>
                </a:rPr>
                <a:t>N. Bohr</a:t>
              </a:r>
              <a:endParaRPr lang="ru-RU" altLang="ru-RU" sz="1800" b="1">
                <a:solidFill>
                  <a:srgbClr val="0000FF"/>
                </a:solidFill>
                <a:cs typeface="Arial" pitchFamily="34" charset="0"/>
              </a:endParaRPr>
            </a:p>
          </p:txBody>
        </p:sp>
        <p:sp>
          <p:nvSpPr>
            <p:cNvPr id="6160" name="TextBox 34"/>
            <p:cNvSpPr txBox="1">
              <a:spLocks noChangeArrowheads="1"/>
            </p:cNvSpPr>
            <p:nvPr/>
          </p:nvSpPr>
          <p:spPr bwMode="auto">
            <a:xfrm>
              <a:off x="2240497" y="1536875"/>
              <a:ext cx="1394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0000FF"/>
                  </a:solidFill>
                  <a:cs typeface="Arial" pitchFamily="34" charset="0"/>
                </a:rPr>
                <a:t>J.A. Wheeler</a:t>
              </a:r>
              <a:endParaRPr lang="ru-RU" altLang="ru-RU" sz="1800" b="1">
                <a:solidFill>
                  <a:srgbClr val="0000FF"/>
                </a:solidFill>
                <a:cs typeface="Arial" pitchFamily="34" charset="0"/>
              </a:endParaRPr>
            </a:p>
          </p:txBody>
        </p:sp>
        <p:cxnSp>
          <p:nvCxnSpPr>
            <p:cNvPr id="41" name="Прямая соединительная линия 40"/>
            <p:cNvCxnSpPr/>
            <p:nvPr/>
          </p:nvCxnSpPr>
          <p:spPr>
            <a:xfrm>
              <a:off x="2339767" y="0"/>
              <a:ext cx="0" cy="1628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066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eg"/>
          <p:cNvPicPr/>
          <p:nvPr/>
        </p:nvPicPr>
        <p:blipFill>
          <a:blip r:embed="rId2" cstate="print"/>
          <a:stretch>
            <a:fillRect/>
          </a:stretch>
        </p:blipFill>
        <p:spPr>
          <a:xfrm>
            <a:off x="2378580" y="470018"/>
            <a:ext cx="7148456" cy="5913691"/>
          </a:xfrm>
          <a:prstGeom prst="rect">
            <a:avLst/>
          </a:prstGeom>
        </p:spPr>
      </p:pic>
    </p:spTree>
    <p:extLst>
      <p:ext uri="{BB962C8B-B14F-4D97-AF65-F5344CB8AC3E}">
        <p14:creationId xmlns:p14="http://schemas.microsoft.com/office/powerpoint/2010/main" val="626760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1752600" y="874714"/>
          <a:ext cx="8807450" cy="5291137"/>
        </p:xfrm>
        <a:graphic>
          <a:graphicData uri="http://schemas.openxmlformats.org/presentationml/2006/ole">
            <mc:AlternateContent xmlns:mc="http://schemas.openxmlformats.org/markup-compatibility/2006">
              <mc:Choice xmlns:v="urn:schemas-microsoft-com:vml" Requires="v">
                <p:oleObj spid="_x0000_s44058" name="CorelDRAW" r:id="rId3" imgW="5382768" imgH="3240024" progId="CorelDraw.Graphic.16">
                  <p:embed/>
                </p:oleObj>
              </mc:Choice>
              <mc:Fallback>
                <p:oleObj name="CorelDRAW" r:id="rId3" imgW="5382768" imgH="3240024"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74714"/>
                        <a:ext cx="8807450"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Группа 10"/>
          <p:cNvGrpSpPr>
            <a:grpSpLocks/>
          </p:cNvGrpSpPr>
          <p:nvPr/>
        </p:nvGrpSpPr>
        <p:grpSpPr bwMode="auto">
          <a:xfrm>
            <a:off x="2005013" y="346076"/>
            <a:ext cx="8483600" cy="4698113"/>
            <a:chOff x="481247" y="346535"/>
            <a:chExt cx="8483241" cy="4697111"/>
          </a:xfrm>
        </p:grpSpPr>
        <p:sp>
          <p:nvSpPr>
            <p:cNvPr id="25605" name="TextBox 3"/>
            <p:cNvSpPr txBox="1">
              <a:spLocks noChangeArrowheads="1"/>
            </p:cNvSpPr>
            <p:nvPr/>
          </p:nvSpPr>
          <p:spPr bwMode="auto">
            <a:xfrm>
              <a:off x="4211960" y="1556792"/>
              <a:ext cx="697597" cy="3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800" b="1">
                  <a:solidFill>
                    <a:srgbClr val="C00000"/>
                  </a:solidFill>
                  <a:latin typeface="Arial" pitchFamily="34" charset="0"/>
                  <a:cs typeface="Arial" pitchFamily="34" charset="0"/>
                </a:rPr>
                <a:t>2015</a:t>
              </a:r>
              <a:endParaRPr lang="ru-RU" altLang="ru-RU" sz="1800" b="1">
                <a:solidFill>
                  <a:srgbClr val="C00000"/>
                </a:solidFill>
                <a:latin typeface="Arial" pitchFamily="34" charset="0"/>
                <a:cs typeface="Arial" pitchFamily="34" charset="0"/>
              </a:endParaRPr>
            </a:p>
          </p:txBody>
        </p:sp>
        <p:grpSp>
          <p:nvGrpSpPr>
            <p:cNvPr id="25606" name="Группа 8"/>
            <p:cNvGrpSpPr>
              <a:grpSpLocks/>
            </p:cNvGrpSpPr>
            <p:nvPr/>
          </p:nvGrpSpPr>
          <p:grpSpPr bwMode="auto">
            <a:xfrm>
              <a:off x="481247" y="346535"/>
              <a:ext cx="8483241" cy="4697111"/>
              <a:chOff x="481247" y="346535"/>
              <a:chExt cx="8483241" cy="4697111"/>
            </a:xfrm>
          </p:grpSpPr>
          <p:graphicFrame>
            <p:nvGraphicFramePr>
              <p:cNvPr id="25607" name="Object 3"/>
              <p:cNvGraphicFramePr>
                <a:graphicFrameLocks noChangeAspect="1"/>
              </p:cNvGraphicFramePr>
              <p:nvPr>
                <p:extLst/>
              </p:nvPr>
            </p:nvGraphicFramePr>
            <p:xfrm>
              <a:off x="2915947" y="1592421"/>
              <a:ext cx="4530725" cy="3451225"/>
            </p:xfrm>
            <a:graphic>
              <a:graphicData uri="http://schemas.openxmlformats.org/presentationml/2006/ole">
                <mc:AlternateContent xmlns:mc="http://schemas.openxmlformats.org/markup-compatibility/2006">
                  <mc:Choice xmlns:v="urn:schemas-microsoft-com:vml" Requires="v">
                    <p:oleObj spid="_x0000_s44059" name="CorelDRAW" r:id="rId5" imgW="2788920" imgH="2130552" progId="CorelDraw.Graphic.16">
                      <p:embed/>
                    </p:oleObj>
                  </mc:Choice>
                  <mc:Fallback>
                    <p:oleObj name="CorelDRAW" r:id="rId5" imgW="2788920" imgH="2130552" progId="CorelDraw.Graphic.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947" y="1592421"/>
                            <a:ext cx="4530725"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Овал 2"/>
              <p:cNvSpPr/>
              <p:nvPr/>
            </p:nvSpPr>
            <p:spPr>
              <a:xfrm rot="19254769">
                <a:off x="2265521" y="2590781"/>
                <a:ext cx="5576651" cy="1430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7" name="Прямоугольник 6"/>
              <p:cNvSpPr/>
              <p:nvPr/>
            </p:nvSpPr>
            <p:spPr>
              <a:xfrm>
                <a:off x="481247" y="346535"/>
                <a:ext cx="8483241" cy="923133"/>
              </a:xfrm>
              <a:prstGeom prst="rect">
                <a:avLst/>
              </a:prstGeom>
            </p:spPr>
            <p:txBody>
              <a:bodyPr>
                <a:spAutoFit/>
              </a:bodyPr>
              <a:lstStyle/>
              <a:p>
                <a:pPr defTabSz="914400" fontAlgn="base">
                  <a:spcBef>
                    <a:spcPct val="0"/>
                  </a:spcBef>
                  <a:spcAft>
                    <a:spcPct val="0"/>
                  </a:spcAft>
                  <a:defRPr/>
                </a:pPr>
                <a:r>
                  <a:rPr lang="ru-RU" dirty="0" err="1">
                    <a:solidFill>
                      <a:srgbClr val="0000FF"/>
                    </a:solidFill>
                    <a:effectLst>
                      <a:outerShdw blurRad="38100" dist="38100" dir="2700000" algn="tl">
                        <a:srgbClr val="000000">
                          <a:alpha val="43137"/>
                        </a:srgbClr>
                      </a:outerShdw>
                    </a:effectLst>
                    <a:cs typeface="Arial" charset="0"/>
                  </a:rPr>
                  <a:t>Super</a:t>
                </a:r>
                <a:r>
                  <a:rPr lang="ru-RU" dirty="0">
                    <a:solidFill>
                      <a:srgbClr val="0000FF"/>
                    </a:solidFill>
                    <a:effectLst>
                      <a:outerShdw blurRad="38100" dist="38100" dir="2700000" algn="tl">
                        <a:srgbClr val="000000">
                          <a:alpha val="43137"/>
                        </a:srgbClr>
                      </a:outerShdw>
                    </a:effectLst>
                    <a:cs typeface="Arial" charset="0"/>
                  </a:rPr>
                  <a:t> </a:t>
                </a:r>
                <a:r>
                  <a:rPr lang="en-US" dirty="0">
                    <a:solidFill>
                      <a:srgbClr val="0000FF"/>
                    </a:solidFill>
                    <a:effectLst>
                      <a:outerShdw blurRad="38100" dist="38100" dir="2700000" algn="tl">
                        <a:srgbClr val="000000">
                          <a:alpha val="43137"/>
                        </a:srgbClr>
                      </a:outerShdw>
                    </a:effectLst>
                    <a:cs typeface="Arial" charset="0"/>
                  </a:rPr>
                  <a:t>h</a:t>
                </a:r>
                <a:r>
                  <a:rPr lang="ru-RU" dirty="0" err="1">
                    <a:solidFill>
                      <a:srgbClr val="0000FF"/>
                    </a:solidFill>
                    <a:effectLst>
                      <a:outerShdw blurRad="38100" dist="38100" dir="2700000" algn="tl">
                        <a:srgbClr val="000000">
                          <a:alpha val="43137"/>
                        </a:srgbClr>
                      </a:outerShdw>
                    </a:effectLst>
                    <a:cs typeface="Arial" charset="0"/>
                  </a:rPr>
                  <a:t>eavy</a:t>
                </a:r>
                <a:r>
                  <a:rPr lang="ru-RU" dirty="0">
                    <a:solidFill>
                      <a:srgbClr val="0000FF"/>
                    </a:solidFill>
                    <a:effectLst>
                      <a:outerShdw blurRad="38100" dist="38100" dir="2700000" algn="tl">
                        <a:srgbClr val="000000">
                          <a:alpha val="43137"/>
                        </a:srgbClr>
                      </a:outerShdw>
                    </a:effectLst>
                    <a:cs typeface="Arial" charset="0"/>
                  </a:rPr>
                  <a:t> </a:t>
                </a:r>
                <a:r>
                  <a:rPr lang="en-US" dirty="0" err="1">
                    <a:solidFill>
                      <a:srgbClr val="0000FF"/>
                    </a:solidFill>
                    <a:effectLst>
                      <a:outerShdw blurRad="38100" dist="38100" dir="2700000" algn="tl">
                        <a:srgbClr val="000000">
                          <a:alpha val="43137"/>
                        </a:srgbClr>
                      </a:outerShdw>
                    </a:effectLst>
                    <a:cs typeface="Arial" charset="0"/>
                  </a:rPr>
                  <a:t>i</a:t>
                </a:r>
                <a:r>
                  <a:rPr lang="ru-RU" dirty="0" err="1">
                    <a:solidFill>
                      <a:srgbClr val="0000FF"/>
                    </a:solidFill>
                    <a:effectLst>
                      <a:outerShdw blurRad="38100" dist="38100" dir="2700000" algn="tl">
                        <a:srgbClr val="000000">
                          <a:alpha val="43137"/>
                        </a:srgbClr>
                      </a:outerShdw>
                    </a:effectLst>
                    <a:cs typeface="Arial" charset="0"/>
                  </a:rPr>
                  <a:t>slanders</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and</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their</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daughter</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products</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are</a:t>
                </a:r>
                <a:r>
                  <a:rPr lang="ru-RU" dirty="0">
                    <a:solidFill>
                      <a:srgbClr val="0000FF"/>
                    </a:solidFill>
                    <a:effectLst>
                      <a:outerShdw blurRad="38100" dist="38100" dir="2700000" algn="tl">
                        <a:srgbClr val="000000">
                          <a:alpha val="43137"/>
                        </a:srgbClr>
                      </a:outerShdw>
                    </a:effectLst>
                    <a:cs typeface="Arial" charset="0"/>
                  </a:rPr>
                  <a:t> </a:t>
                </a:r>
                <a:endParaRPr lang="en-US" dirty="0">
                  <a:solidFill>
                    <a:srgbClr val="0000FF"/>
                  </a:solidFill>
                  <a:effectLst>
                    <a:outerShdw blurRad="38100" dist="38100" dir="2700000" algn="tl">
                      <a:srgbClr val="000000">
                        <a:alpha val="43137"/>
                      </a:srgbClr>
                    </a:outerShdw>
                  </a:effectLst>
                  <a:latin typeface="Clarendon Lt BT" panose="02040604040505020204" pitchFamily="18" charset="0"/>
                  <a:cs typeface="Arial" charset="0"/>
                </a:endParaRPr>
              </a:p>
              <a:p>
                <a:pPr defTabSz="914400" fontAlgn="base">
                  <a:spcBef>
                    <a:spcPct val="0"/>
                  </a:spcBef>
                  <a:spcAft>
                    <a:spcPct val="0"/>
                  </a:spcAft>
                  <a:defRPr/>
                </a:pPr>
                <a:r>
                  <a:rPr lang="en-US" dirty="0">
                    <a:solidFill>
                      <a:srgbClr val="0000FF"/>
                    </a:solidFill>
                    <a:effectLst>
                      <a:outerShdw blurRad="38100" dist="38100" dir="2700000" algn="tl">
                        <a:srgbClr val="000000">
                          <a:alpha val="43137"/>
                        </a:srgbClr>
                      </a:outerShdw>
                    </a:effectLst>
                    <a:latin typeface="Clarendon Lt BT" panose="02040604040505020204" pitchFamily="18" charset="0"/>
                    <a:cs typeface="Arial" charset="0"/>
                  </a:rPr>
                  <a:t>                </a:t>
                </a:r>
                <a:r>
                  <a:rPr lang="ru-RU" dirty="0">
                    <a:solidFill>
                      <a:srgbClr val="0000FF"/>
                    </a:solidFill>
                    <a:effectLst>
                      <a:outerShdw blurRad="38100" dist="38100" dir="2700000" algn="tl">
                        <a:srgbClr val="000000">
                          <a:alpha val="43137"/>
                        </a:srgbClr>
                      </a:outerShdw>
                    </a:effectLst>
                    <a:cs typeface="Arial" charset="0"/>
                  </a:rPr>
                  <a:t>a </a:t>
                </a:r>
                <a:r>
                  <a:rPr lang="ru-RU" dirty="0" err="1">
                    <a:solidFill>
                      <a:srgbClr val="0000FF"/>
                    </a:solidFill>
                    <a:effectLst>
                      <a:outerShdw blurRad="38100" dist="38100" dir="2700000" algn="tl">
                        <a:srgbClr val="000000">
                          <a:alpha val="43137"/>
                        </a:srgbClr>
                      </a:outerShdw>
                    </a:effectLst>
                    <a:cs typeface="Arial" charset="0"/>
                  </a:rPr>
                  <a:t>large</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family</a:t>
                </a:r>
                <a:r>
                  <a:rPr lang="en-US"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of</a:t>
                </a:r>
                <a:r>
                  <a:rPr lang="ru-RU" dirty="0">
                    <a:solidFill>
                      <a:srgbClr val="0000FF"/>
                    </a:solidFill>
                    <a:effectLst>
                      <a:outerShdw blurRad="38100" dist="38100" dir="2700000" algn="tl">
                        <a:srgbClr val="000000">
                          <a:alpha val="43137"/>
                        </a:srgbClr>
                      </a:outerShdw>
                    </a:effectLst>
                    <a:cs typeface="Arial" charset="0"/>
                  </a:rPr>
                  <a:t> </a:t>
                </a:r>
                <a:r>
                  <a:rPr lang="en-US" dirty="0">
                    <a:solidFill>
                      <a:srgbClr val="0000FF"/>
                    </a:solidFill>
                    <a:effectLst>
                      <a:outerShdw blurRad="38100" dist="38100" dir="2700000" algn="tl">
                        <a:srgbClr val="000000">
                          <a:alpha val="43137"/>
                        </a:srgbClr>
                      </a:outerShdw>
                    </a:effectLst>
                    <a:cs typeface="Arial" charset="0"/>
                  </a:rPr>
                  <a:t> the </a:t>
                </a:r>
                <a:r>
                  <a:rPr lang="ru-RU" dirty="0">
                    <a:solidFill>
                      <a:srgbClr val="0000FF"/>
                    </a:solidFill>
                    <a:effectLst>
                      <a:outerShdw blurRad="38100" dist="38100" dir="2700000" algn="tl">
                        <a:srgbClr val="000000">
                          <a:alpha val="43137"/>
                        </a:srgbClr>
                      </a:outerShdw>
                    </a:effectLst>
                    <a:cs typeface="Arial" charset="0"/>
                  </a:rPr>
                  <a:t>5</a:t>
                </a:r>
                <a:r>
                  <a:rPr lang="en-US" dirty="0">
                    <a:solidFill>
                      <a:srgbClr val="0000FF"/>
                    </a:solidFill>
                    <a:effectLst>
                      <a:outerShdw blurRad="38100" dist="38100" dir="2700000" algn="tl">
                        <a:srgbClr val="000000">
                          <a:alpha val="43137"/>
                        </a:srgbClr>
                      </a:outerShdw>
                    </a:effectLst>
                    <a:cs typeface="Arial" charset="0"/>
                  </a:rPr>
                  <a:t>5</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new</a:t>
                </a:r>
                <a:r>
                  <a:rPr lang="ru-RU" dirty="0">
                    <a:solidFill>
                      <a:srgbClr val="0000FF"/>
                    </a:solidFill>
                    <a:effectLst>
                      <a:outerShdw blurRad="38100" dist="38100" dir="2700000" algn="tl">
                        <a:srgbClr val="000000">
                          <a:alpha val="43137"/>
                        </a:srgbClr>
                      </a:outerShdw>
                    </a:effectLst>
                    <a:cs typeface="Arial" charset="0"/>
                  </a:rPr>
                  <a:t> </a:t>
                </a:r>
                <a:r>
                  <a:rPr lang="en-US" dirty="0">
                    <a:solidFill>
                      <a:srgbClr val="0000FF"/>
                    </a:solidFill>
                    <a:effectLst>
                      <a:outerShdw blurRad="38100" dist="38100" dir="2700000" algn="tl">
                        <a:srgbClr val="000000">
                          <a:alpha val="43137"/>
                        </a:srgbClr>
                      </a:outerShdw>
                    </a:effectLst>
                    <a:cs typeface="Arial" charset="0"/>
                  </a:rPr>
                  <a:t>neutron-rich </a:t>
                </a:r>
                <a:r>
                  <a:rPr lang="ru-RU" dirty="0" err="1">
                    <a:solidFill>
                      <a:srgbClr val="0000FF"/>
                    </a:solidFill>
                    <a:effectLst>
                      <a:outerShdw blurRad="38100" dist="38100" dir="2700000" algn="tl">
                        <a:srgbClr val="000000">
                          <a:alpha val="43137"/>
                        </a:srgbClr>
                      </a:outerShdw>
                    </a:effectLst>
                    <a:cs typeface="Arial" charset="0"/>
                  </a:rPr>
                  <a:t>isotopes</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with</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unique</a:t>
                </a:r>
                <a:r>
                  <a:rPr lang="ru-RU" dirty="0">
                    <a:solidFill>
                      <a:srgbClr val="0000FF"/>
                    </a:solidFill>
                    <a:effectLst>
                      <a:outerShdw blurRad="38100" dist="38100" dir="2700000" algn="tl">
                        <a:srgbClr val="000000">
                          <a:alpha val="43137"/>
                        </a:srgbClr>
                      </a:outerShdw>
                    </a:effectLst>
                    <a:cs typeface="Arial" charset="0"/>
                  </a:rPr>
                  <a:t> </a:t>
                </a:r>
                <a:r>
                  <a:rPr lang="ru-RU" dirty="0" err="1">
                    <a:solidFill>
                      <a:srgbClr val="0000FF"/>
                    </a:solidFill>
                    <a:effectLst>
                      <a:outerShdw blurRad="38100" dist="38100" dir="2700000" algn="tl">
                        <a:srgbClr val="000000">
                          <a:alpha val="43137"/>
                        </a:srgbClr>
                      </a:outerShdw>
                    </a:effectLst>
                    <a:cs typeface="Arial" charset="0"/>
                  </a:rPr>
                  <a:t>properties</a:t>
                </a:r>
                <a:r>
                  <a:rPr lang="ru-RU" b="1" dirty="0">
                    <a:solidFill>
                      <a:prstClr val="black"/>
                    </a:solidFill>
                    <a:effectLst>
                      <a:outerShdw blurRad="38100" dist="38100" dir="2700000" algn="tl">
                        <a:srgbClr val="000000">
                          <a:alpha val="43137"/>
                        </a:srgbClr>
                      </a:outerShdw>
                    </a:effectLst>
                    <a:cs typeface="Arial" charset="0"/>
                  </a:rPr>
                  <a:t>.</a:t>
                </a:r>
              </a:p>
            </p:txBody>
          </p:sp>
        </p:grpSp>
      </p:grpSp>
    </p:spTree>
    <p:extLst>
      <p:ext uri="{BB962C8B-B14F-4D97-AF65-F5344CB8AC3E}">
        <p14:creationId xmlns:p14="http://schemas.microsoft.com/office/powerpoint/2010/main" val="143780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sz="quarter" idx="4294967295"/>
          </p:nvPr>
        </p:nvGraphicFramePr>
        <p:xfrm>
          <a:off x="1524001" y="1052513"/>
          <a:ext cx="8607425" cy="4978400"/>
        </p:xfrm>
        <a:graphic>
          <a:graphicData uri="http://schemas.openxmlformats.org/presentationml/2006/ole">
            <mc:AlternateContent xmlns:mc="http://schemas.openxmlformats.org/markup-compatibility/2006">
              <mc:Choice xmlns:v="urn:schemas-microsoft-com:vml" Requires="v">
                <p:oleObj spid="_x0000_s45106" name="CorelDRAW" r:id="rId4" imgW="10293096" imgH="5952744" progId="">
                  <p:embed/>
                </p:oleObj>
              </mc:Choice>
              <mc:Fallback>
                <p:oleObj name="CorelDRAW" r:id="rId4" imgW="10293096" imgH="59527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052513"/>
                        <a:ext cx="8607425"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2" name="Text Box 3"/>
          <p:cNvSpPr txBox="1">
            <a:spLocks noChangeArrowheads="1"/>
          </p:cNvSpPr>
          <p:nvPr/>
        </p:nvSpPr>
        <p:spPr bwMode="auto">
          <a:xfrm>
            <a:off x="8839201" y="1249364"/>
            <a:ext cx="511175"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white"/>
                </a:solidFill>
                <a:latin typeface="Calibri" pitchFamily="34" charset="0"/>
                <a:cs typeface="Arial" pitchFamily="34" charset="0"/>
              </a:rPr>
              <a:t>SHE</a:t>
            </a:r>
            <a:endParaRPr lang="ru-RU" sz="1600" b="1">
              <a:solidFill>
                <a:prstClr val="white"/>
              </a:solidFill>
              <a:latin typeface="Calibri" pitchFamily="34" charset="0"/>
              <a:cs typeface="Arial" pitchFamily="34" charset="0"/>
            </a:endParaRPr>
          </a:p>
        </p:txBody>
      </p:sp>
      <p:sp>
        <p:nvSpPr>
          <p:cNvPr id="4103" name="Text Box 5"/>
          <p:cNvSpPr txBox="1">
            <a:spLocks noChangeArrowheads="1"/>
          </p:cNvSpPr>
          <p:nvPr/>
        </p:nvSpPr>
        <p:spPr bwMode="auto">
          <a:xfrm>
            <a:off x="3048000" y="4786313"/>
            <a:ext cx="397866" cy="33855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white"/>
                </a:solidFill>
                <a:latin typeface="Calibri" pitchFamily="34" charset="0"/>
                <a:cs typeface="Arial" pitchFamily="34" charset="0"/>
              </a:rPr>
              <a:t>Pb</a:t>
            </a:r>
            <a:endParaRPr lang="ru-RU" sz="1600">
              <a:solidFill>
                <a:prstClr val="white"/>
              </a:solidFill>
              <a:latin typeface="Calibri" pitchFamily="34" charset="0"/>
              <a:cs typeface="Arial" pitchFamily="34" charset="0"/>
            </a:endParaRPr>
          </a:p>
        </p:txBody>
      </p:sp>
      <p:sp>
        <p:nvSpPr>
          <p:cNvPr id="4104" name="Text Box 8"/>
          <p:cNvSpPr txBox="1">
            <a:spLocks noChangeArrowheads="1"/>
          </p:cNvSpPr>
          <p:nvPr/>
        </p:nvSpPr>
        <p:spPr bwMode="auto">
          <a:xfrm>
            <a:off x="8534401" y="5157788"/>
            <a:ext cx="1218475" cy="33855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black"/>
                </a:solidFill>
                <a:latin typeface="Calibri" pitchFamily="34" charset="0"/>
                <a:cs typeface="Arial" pitchFamily="34" charset="0"/>
              </a:rPr>
              <a:t>neutrons</a:t>
            </a:r>
            <a:r>
              <a:rPr lang="en-US" sz="1400">
                <a:solidFill>
                  <a:prstClr val="black"/>
                </a:solidFill>
                <a:latin typeface="Calibri" pitchFamily="34" charset="0"/>
                <a:cs typeface="Arial" pitchFamily="34" charset="0"/>
              </a:rPr>
              <a:t>   →</a:t>
            </a:r>
          </a:p>
        </p:txBody>
      </p:sp>
      <p:sp>
        <p:nvSpPr>
          <p:cNvPr id="4105" name="Text Box 15"/>
          <p:cNvSpPr txBox="1">
            <a:spLocks noChangeArrowheads="1"/>
          </p:cNvSpPr>
          <p:nvPr/>
        </p:nvSpPr>
        <p:spPr bwMode="auto">
          <a:xfrm rot="-5400000">
            <a:off x="2011412" y="2077035"/>
            <a:ext cx="1158779" cy="33855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black"/>
                </a:solidFill>
                <a:latin typeface="Calibri" pitchFamily="34" charset="0"/>
                <a:cs typeface="Arial" pitchFamily="34" charset="0"/>
              </a:rPr>
              <a:t>protons   →</a:t>
            </a:r>
          </a:p>
        </p:txBody>
      </p:sp>
      <p:grpSp>
        <p:nvGrpSpPr>
          <p:cNvPr id="4106" name="Group 16"/>
          <p:cNvGrpSpPr>
            <a:grpSpLocks/>
          </p:cNvGrpSpPr>
          <p:nvPr/>
        </p:nvGrpSpPr>
        <p:grpSpPr bwMode="auto">
          <a:xfrm>
            <a:off x="1987551" y="495301"/>
            <a:ext cx="2284413" cy="385763"/>
            <a:chOff x="292" y="70"/>
            <a:chExt cx="1439" cy="243"/>
          </a:xfrm>
        </p:grpSpPr>
        <p:sp>
          <p:nvSpPr>
            <p:cNvPr id="4160" name="Text Box 17"/>
            <p:cNvSpPr txBox="1">
              <a:spLocks noChangeArrowheads="1"/>
            </p:cNvSpPr>
            <p:nvPr/>
          </p:nvSpPr>
          <p:spPr bwMode="auto">
            <a:xfrm>
              <a:off x="304" y="80"/>
              <a:ext cx="1427" cy="233"/>
            </a:xfrm>
            <a:prstGeom prst="rect">
              <a:avLst/>
            </a:prstGeom>
            <a:noFill/>
            <a:ln w="9525">
              <a:noFill/>
              <a:miter lim="800000"/>
              <a:headEnd type="none" w="sm" len="sm"/>
              <a:tailEnd type="none" w="sm" len="sm"/>
            </a:ln>
          </p:spPr>
          <p:txBody>
            <a:bodyPr wrap="none" lIns="92075" tIns="46038" rIns="92075" bIns="46038">
              <a:spAutoFit/>
            </a:bodyPr>
            <a:lstStyle/>
            <a:p>
              <a:pPr defTabSz="914400" eaLnBrk="0" fontAlgn="base" hangingPunct="0">
                <a:spcBef>
                  <a:spcPct val="0"/>
                </a:spcBef>
                <a:spcAft>
                  <a:spcPct val="0"/>
                </a:spcAft>
              </a:pPr>
              <a:r>
                <a:rPr lang="en-US">
                  <a:solidFill>
                    <a:prstClr val="black"/>
                  </a:solidFill>
                  <a:latin typeface="Calibri" pitchFamily="34" charset="0"/>
                  <a:cs typeface="Arial" pitchFamily="34" charset="0"/>
                </a:rPr>
                <a:t>Reactions of Synthesis</a:t>
              </a:r>
            </a:p>
          </p:txBody>
        </p:sp>
        <p:sp>
          <p:nvSpPr>
            <p:cNvPr id="4161" name="Text Box 18"/>
            <p:cNvSpPr txBox="1">
              <a:spLocks noChangeArrowheads="1"/>
            </p:cNvSpPr>
            <p:nvPr/>
          </p:nvSpPr>
          <p:spPr bwMode="auto">
            <a:xfrm>
              <a:off x="292" y="70"/>
              <a:ext cx="1427" cy="233"/>
            </a:xfrm>
            <a:prstGeom prst="rect">
              <a:avLst/>
            </a:prstGeom>
            <a:noFill/>
            <a:ln w="9525">
              <a:noFill/>
              <a:miter lim="800000"/>
              <a:headEnd type="none" w="sm" len="sm"/>
              <a:tailEnd type="none" w="sm" len="sm"/>
            </a:ln>
          </p:spPr>
          <p:txBody>
            <a:bodyPr wrap="none" lIns="92075" tIns="46038" rIns="92075" bIns="46038">
              <a:spAutoFit/>
            </a:bodyPr>
            <a:lstStyle/>
            <a:p>
              <a:pPr defTabSz="914400" eaLnBrk="0" fontAlgn="base" hangingPunct="0">
                <a:spcBef>
                  <a:spcPct val="0"/>
                </a:spcBef>
                <a:spcAft>
                  <a:spcPct val="0"/>
                </a:spcAft>
              </a:pPr>
              <a:r>
                <a:rPr lang="en-US">
                  <a:solidFill>
                    <a:srgbClr val="C0C0C0"/>
                  </a:solidFill>
                  <a:latin typeface="Calibri" pitchFamily="34" charset="0"/>
                  <a:cs typeface="Arial" pitchFamily="34" charset="0"/>
                </a:rPr>
                <a:t>Reactions of Synthesis</a:t>
              </a:r>
            </a:p>
          </p:txBody>
        </p:sp>
      </p:grpSp>
      <p:sp>
        <p:nvSpPr>
          <p:cNvPr id="4107" name="TextBox 45"/>
          <p:cNvSpPr txBox="1">
            <a:spLocks noChangeArrowheads="1"/>
          </p:cNvSpPr>
          <p:nvPr/>
        </p:nvSpPr>
        <p:spPr bwMode="auto">
          <a:xfrm>
            <a:off x="2711451" y="1119188"/>
            <a:ext cx="2424253" cy="369332"/>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Calibri" pitchFamily="34" charset="0"/>
                <a:cs typeface="Arial" pitchFamily="34" charset="0"/>
              </a:rPr>
              <a:t>LDM + Shell Corrections</a:t>
            </a:r>
            <a:endParaRPr lang="ru-RU">
              <a:solidFill>
                <a:prstClr val="black"/>
              </a:solidFill>
              <a:latin typeface="Calibri" pitchFamily="34" charset="0"/>
              <a:cs typeface="Arial" pitchFamily="34" charset="0"/>
            </a:endParaRPr>
          </a:p>
        </p:txBody>
      </p:sp>
      <p:grpSp>
        <p:nvGrpSpPr>
          <p:cNvPr id="3" name="Группа 53"/>
          <p:cNvGrpSpPr>
            <a:grpSpLocks/>
          </p:cNvGrpSpPr>
          <p:nvPr/>
        </p:nvGrpSpPr>
        <p:grpSpPr bwMode="auto">
          <a:xfrm>
            <a:off x="3697288" y="1836738"/>
            <a:ext cx="3770312" cy="1879600"/>
            <a:chOff x="2173288" y="1693863"/>
            <a:chExt cx="3770312" cy="1879600"/>
          </a:xfrm>
        </p:grpSpPr>
        <p:grpSp>
          <p:nvGrpSpPr>
            <p:cNvPr id="4150" name="Группа 50"/>
            <p:cNvGrpSpPr>
              <a:grpSpLocks/>
            </p:cNvGrpSpPr>
            <p:nvPr/>
          </p:nvGrpSpPr>
          <p:grpSpPr bwMode="auto">
            <a:xfrm>
              <a:off x="2887663" y="1693863"/>
              <a:ext cx="3055937" cy="1879600"/>
              <a:chOff x="2887663" y="1693863"/>
              <a:chExt cx="3055937" cy="1879600"/>
            </a:xfrm>
          </p:grpSpPr>
          <p:graphicFrame>
            <p:nvGraphicFramePr>
              <p:cNvPr id="4101" name="Object 6"/>
              <p:cNvGraphicFramePr>
                <a:graphicFrameLocks noChangeAspect="1"/>
              </p:cNvGraphicFramePr>
              <p:nvPr/>
            </p:nvGraphicFramePr>
            <p:xfrm>
              <a:off x="2887663" y="1693863"/>
              <a:ext cx="3055937" cy="1879600"/>
            </p:xfrm>
            <a:graphic>
              <a:graphicData uri="http://schemas.openxmlformats.org/presentationml/2006/ole">
                <mc:AlternateContent xmlns:mc="http://schemas.openxmlformats.org/markup-compatibility/2006">
                  <mc:Choice xmlns:v="urn:schemas-microsoft-com:vml" Requires="v">
                    <p:oleObj spid="_x0000_s45107" name="CorelDRAW" r:id="rId6" imgW="3597120" imgH="2213280" progId="">
                      <p:embed/>
                    </p:oleObj>
                  </mc:Choice>
                  <mc:Fallback>
                    <p:oleObj name="CorelDRAW" r:id="rId6" imgW="3597120" imgH="22132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7663" y="1693863"/>
                            <a:ext cx="3055937"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4152" name="Group 9"/>
              <p:cNvGrpSpPr>
                <a:grpSpLocks/>
              </p:cNvGrpSpPr>
              <p:nvPr/>
            </p:nvGrpSpPr>
            <p:grpSpPr bwMode="auto">
              <a:xfrm>
                <a:off x="3614416" y="1930799"/>
                <a:ext cx="1131888" cy="347663"/>
                <a:chOff x="866" y="906"/>
                <a:chExt cx="713" cy="219"/>
              </a:xfrm>
            </p:grpSpPr>
            <p:sp>
              <p:nvSpPr>
                <p:cNvPr id="4158" name="Text Box 10"/>
                <p:cNvSpPr txBox="1">
                  <a:spLocks noChangeArrowheads="1"/>
                </p:cNvSpPr>
                <p:nvPr/>
              </p:nvSpPr>
              <p:spPr bwMode="auto">
                <a:xfrm>
                  <a:off x="876" y="912"/>
                  <a:ext cx="703" cy="2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black"/>
                      </a:solidFill>
                      <a:latin typeface="Calibri" pitchFamily="34" charset="0"/>
                      <a:cs typeface="Arial" pitchFamily="34" charset="0"/>
                    </a:rPr>
                    <a:t>Cold fusion</a:t>
                  </a:r>
                  <a:endParaRPr lang="ru-RU" sz="1600">
                    <a:solidFill>
                      <a:prstClr val="black"/>
                    </a:solidFill>
                    <a:latin typeface="Calibri" pitchFamily="34" charset="0"/>
                    <a:cs typeface="Arial" pitchFamily="34" charset="0"/>
                  </a:endParaRPr>
                </a:p>
              </p:txBody>
            </p:sp>
            <p:sp>
              <p:nvSpPr>
                <p:cNvPr id="4159" name="Text Box 11"/>
                <p:cNvSpPr txBox="1">
                  <a:spLocks noChangeArrowheads="1"/>
                </p:cNvSpPr>
                <p:nvPr/>
              </p:nvSpPr>
              <p:spPr bwMode="auto">
                <a:xfrm>
                  <a:off x="866" y="906"/>
                  <a:ext cx="703" cy="2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srgbClr val="FFFF99"/>
                      </a:solidFill>
                      <a:latin typeface="Calibri" pitchFamily="34" charset="0"/>
                      <a:cs typeface="Arial" pitchFamily="34" charset="0"/>
                    </a:rPr>
                    <a:t>Cold fusion</a:t>
                  </a:r>
                  <a:endParaRPr lang="ru-RU" sz="1600">
                    <a:solidFill>
                      <a:srgbClr val="FFFF99"/>
                    </a:solidFill>
                    <a:latin typeface="Calibri" pitchFamily="34" charset="0"/>
                    <a:cs typeface="Arial" pitchFamily="34" charset="0"/>
                  </a:endParaRPr>
                </a:p>
              </p:txBody>
            </p:sp>
          </p:grpSp>
          <p:grpSp>
            <p:nvGrpSpPr>
              <p:cNvPr id="4153" name="Группа 47"/>
              <p:cNvGrpSpPr>
                <a:grpSpLocks/>
              </p:cNvGrpSpPr>
              <p:nvPr/>
            </p:nvGrpSpPr>
            <p:grpSpPr bwMode="auto">
              <a:xfrm>
                <a:off x="3360103" y="2221974"/>
                <a:ext cx="1050925" cy="307975"/>
                <a:chOff x="7258242" y="4200990"/>
                <a:chExt cx="1050925" cy="307975"/>
              </a:xfrm>
            </p:grpSpPr>
            <p:sp>
              <p:nvSpPr>
                <p:cNvPr id="39" name="Прямоугольник 38"/>
                <p:cNvSpPr/>
                <p:nvPr/>
              </p:nvSpPr>
              <p:spPr>
                <a:xfrm>
                  <a:off x="7308089" y="4263429"/>
                  <a:ext cx="936625" cy="215900"/>
                </a:xfrm>
                <a:prstGeom prst="rect">
                  <a:avLst/>
                </a:prstGeom>
                <a:solidFill>
                  <a:schemeClr val="accent1">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a:solidFill>
                      <a:prstClr val="white"/>
                    </a:solidFill>
                  </a:endParaRPr>
                </a:p>
              </p:txBody>
            </p:sp>
            <p:sp>
              <p:nvSpPr>
                <p:cNvPr id="4157" name="TextBox 31"/>
                <p:cNvSpPr txBox="1">
                  <a:spLocks noChangeArrowheads="1"/>
                </p:cNvSpPr>
                <p:nvPr/>
              </p:nvSpPr>
              <p:spPr bwMode="auto">
                <a:xfrm>
                  <a:off x="7258242" y="4200990"/>
                  <a:ext cx="1050925" cy="307975"/>
                </a:xfrm>
                <a:prstGeom prst="rect">
                  <a:avLst/>
                </a:prstGeom>
                <a:noFill/>
                <a:ln w="6350">
                  <a:noFill/>
                  <a:miter lim="800000"/>
                  <a:headEnd/>
                  <a:tailEnd/>
                </a:ln>
              </p:spPr>
              <p:txBody>
                <a:bodyPr wrap="none">
                  <a:spAutoFit/>
                </a:bodyPr>
                <a:lstStyle/>
                <a:p>
                  <a:pPr defTabSz="914400" fontAlgn="base">
                    <a:spcBef>
                      <a:spcPct val="0"/>
                    </a:spcBef>
                    <a:spcAft>
                      <a:spcPct val="0"/>
                    </a:spcAft>
                  </a:pPr>
                  <a:r>
                    <a:rPr lang="en-US" sz="1400" b="1">
                      <a:solidFill>
                        <a:prstClr val="white"/>
                      </a:solidFill>
                      <a:latin typeface="Calibri" pitchFamily="34" charset="0"/>
                      <a:cs typeface="Arial" pitchFamily="34" charset="0"/>
                    </a:rPr>
                    <a:t>1974 - 2012</a:t>
                  </a:r>
                  <a:endParaRPr lang="ru-RU" sz="1400" b="1">
                    <a:solidFill>
                      <a:prstClr val="white"/>
                    </a:solidFill>
                    <a:latin typeface="Calibri" pitchFamily="34" charset="0"/>
                    <a:cs typeface="Arial" pitchFamily="34" charset="0"/>
                  </a:endParaRPr>
                </a:p>
              </p:txBody>
            </p:sp>
          </p:grpSp>
        </p:grpSp>
        <p:sp>
          <p:nvSpPr>
            <p:cNvPr id="4151" name="TextBox 46"/>
            <p:cNvSpPr txBox="1">
              <a:spLocks noChangeArrowheads="1"/>
            </p:cNvSpPr>
            <p:nvPr/>
          </p:nvSpPr>
          <p:spPr bwMode="auto">
            <a:xfrm>
              <a:off x="2173288" y="2232025"/>
              <a:ext cx="1265237" cy="322263"/>
            </a:xfrm>
            <a:prstGeom prst="rect">
              <a:avLst/>
            </a:prstGeom>
            <a:solidFill>
              <a:schemeClr val="bg1"/>
            </a:solidFill>
            <a:ln w="3175">
              <a:noFill/>
              <a:miter lim="800000"/>
              <a:headEnd/>
              <a:tailEnd/>
            </a:ln>
          </p:spPr>
          <p:txBody>
            <a:bodyPr wrap="none">
              <a:spAutoFit/>
            </a:bodyPr>
            <a:lstStyle/>
            <a:p>
              <a:pPr defTabSz="914400" fontAlgn="base">
                <a:spcBef>
                  <a:spcPct val="0"/>
                </a:spcBef>
                <a:spcAft>
                  <a:spcPct val="0"/>
                </a:spcAft>
              </a:pPr>
              <a:r>
                <a:rPr lang="en-US" sz="1500" b="1">
                  <a:solidFill>
                    <a:srgbClr val="002060"/>
                  </a:solidFill>
                  <a:latin typeface="Calibri" pitchFamily="34" charset="0"/>
                  <a:cs typeface="Arial" pitchFamily="34" charset="0"/>
                </a:rPr>
                <a:t>(38y)  6 elem</a:t>
              </a:r>
              <a:r>
                <a:rPr lang="en-US" sz="1500" b="1">
                  <a:solidFill>
                    <a:prstClr val="black"/>
                  </a:solidFill>
                  <a:latin typeface="Calibri" pitchFamily="34" charset="0"/>
                  <a:cs typeface="Arial" pitchFamily="34" charset="0"/>
                </a:rPr>
                <a:t>.</a:t>
              </a:r>
              <a:endParaRPr lang="ru-RU" sz="1500" b="1">
                <a:solidFill>
                  <a:prstClr val="black"/>
                </a:solidFill>
                <a:latin typeface="Calibri" pitchFamily="34" charset="0"/>
                <a:cs typeface="Arial" pitchFamily="34" charset="0"/>
              </a:endParaRPr>
            </a:p>
          </p:txBody>
        </p:sp>
      </p:grpSp>
      <p:grpSp>
        <p:nvGrpSpPr>
          <p:cNvPr id="7" name="Группа 56"/>
          <p:cNvGrpSpPr>
            <a:grpSpLocks/>
          </p:cNvGrpSpPr>
          <p:nvPr/>
        </p:nvGrpSpPr>
        <p:grpSpPr bwMode="auto">
          <a:xfrm>
            <a:off x="2070101" y="2622551"/>
            <a:ext cx="5711825" cy="3032125"/>
            <a:chOff x="546100" y="2484438"/>
            <a:chExt cx="5711825" cy="3032125"/>
          </a:xfrm>
        </p:grpSpPr>
        <p:grpSp>
          <p:nvGrpSpPr>
            <p:cNvPr id="4126" name="Group 19"/>
            <p:cNvGrpSpPr>
              <a:grpSpLocks/>
            </p:cNvGrpSpPr>
            <p:nvPr/>
          </p:nvGrpSpPr>
          <p:grpSpPr bwMode="auto">
            <a:xfrm>
              <a:off x="546100" y="2484438"/>
              <a:ext cx="4856163" cy="3032125"/>
              <a:chOff x="384" y="1565"/>
              <a:chExt cx="3059" cy="1910"/>
            </a:xfrm>
          </p:grpSpPr>
          <p:graphicFrame>
            <p:nvGraphicFramePr>
              <p:cNvPr id="4100" name="Object 20"/>
              <p:cNvGraphicFramePr>
                <a:graphicFrameLocks noChangeAspect="1"/>
              </p:cNvGraphicFramePr>
              <p:nvPr/>
            </p:nvGraphicFramePr>
            <p:xfrm>
              <a:off x="384" y="1565"/>
              <a:ext cx="3059" cy="1910"/>
            </p:xfrm>
            <a:graphic>
              <a:graphicData uri="http://schemas.openxmlformats.org/presentationml/2006/ole">
                <mc:AlternateContent xmlns:mc="http://schemas.openxmlformats.org/markup-compatibility/2006">
                  <mc:Choice xmlns:v="urn:schemas-microsoft-com:vml" Requires="v">
                    <p:oleObj spid="_x0000_s45108" name="CorelDRAW" r:id="rId8" imgW="5748528" imgH="3590544" progId="">
                      <p:embed/>
                    </p:oleObj>
                  </mc:Choice>
                  <mc:Fallback>
                    <p:oleObj name="CorelDRAW" r:id="rId8" imgW="5748528" imgH="359054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 y="1565"/>
                            <a:ext cx="3059" cy="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4143" name="Group 21"/>
              <p:cNvGrpSpPr>
                <a:grpSpLocks/>
              </p:cNvGrpSpPr>
              <p:nvPr/>
            </p:nvGrpSpPr>
            <p:grpSpPr bwMode="auto">
              <a:xfrm>
                <a:off x="2013" y="1612"/>
                <a:ext cx="1359" cy="720"/>
                <a:chOff x="2013" y="1612"/>
                <a:chExt cx="1359" cy="720"/>
              </a:xfrm>
            </p:grpSpPr>
            <p:grpSp>
              <p:nvGrpSpPr>
                <p:cNvPr id="4144" name="Group 22"/>
                <p:cNvGrpSpPr>
                  <a:grpSpLocks/>
                </p:cNvGrpSpPr>
                <p:nvPr/>
              </p:nvGrpSpPr>
              <p:grpSpPr bwMode="auto">
                <a:xfrm>
                  <a:off x="2013" y="2115"/>
                  <a:ext cx="995" cy="217"/>
                  <a:chOff x="3455" y="2107"/>
                  <a:chExt cx="995" cy="217"/>
                </a:xfrm>
              </p:grpSpPr>
              <p:sp>
                <p:nvSpPr>
                  <p:cNvPr id="4148" name="Text Box 23"/>
                  <p:cNvSpPr txBox="1">
                    <a:spLocks noChangeArrowheads="1"/>
                  </p:cNvSpPr>
                  <p:nvPr/>
                </p:nvSpPr>
                <p:spPr bwMode="auto">
                  <a:xfrm>
                    <a:off x="3464" y="2111"/>
                    <a:ext cx="986" cy="2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black"/>
                        </a:solidFill>
                        <a:latin typeface="Calibri" pitchFamily="34" charset="0"/>
                        <a:cs typeface="Arial" pitchFamily="34" charset="0"/>
                      </a:rPr>
                      <a:t>Neutron capture</a:t>
                    </a:r>
                    <a:endParaRPr lang="ru-RU" sz="1600">
                      <a:solidFill>
                        <a:prstClr val="black"/>
                      </a:solidFill>
                      <a:latin typeface="Calibri" pitchFamily="34" charset="0"/>
                      <a:cs typeface="Arial" pitchFamily="34" charset="0"/>
                    </a:endParaRPr>
                  </a:p>
                </p:txBody>
              </p:sp>
              <p:sp>
                <p:nvSpPr>
                  <p:cNvPr id="4149" name="Text Box 24"/>
                  <p:cNvSpPr txBox="1">
                    <a:spLocks noChangeArrowheads="1"/>
                  </p:cNvSpPr>
                  <p:nvPr/>
                </p:nvSpPr>
                <p:spPr bwMode="auto">
                  <a:xfrm>
                    <a:off x="3455" y="2107"/>
                    <a:ext cx="986" cy="2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srgbClr val="C00000"/>
                        </a:solidFill>
                        <a:latin typeface="Calibri" pitchFamily="34" charset="0"/>
                        <a:cs typeface="Arial" pitchFamily="34" charset="0"/>
                      </a:rPr>
                      <a:t>Neutron</a:t>
                    </a:r>
                    <a:r>
                      <a:rPr lang="en-US" sz="1600">
                        <a:solidFill>
                          <a:srgbClr val="31859C"/>
                        </a:solidFill>
                        <a:latin typeface="Calibri" pitchFamily="34" charset="0"/>
                        <a:cs typeface="Arial" pitchFamily="34" charset="0"/>
                      </a:rPr>
                      <a:t> </a:t>
                    </a:r>
                    <a:r>
                      <a:rPr lang="en-US" sz="1600">
                        <a:solidFill>
                          <a:srgbClr val="C00000"/>
                        </a:solidFill>
                        <a:latin typeface="Calibri" pitchFamily="34" charset="0"/>
                        <a:cs typeface="Arial" pitchFamily="34" charset="0"/>
                      </a:rPr>
                      <a:t>capture</a:t>
                    </a:r>
                    <a:endParaRPr lang="ru-RU" sz="1600">
                      <a:solidFill>
                        <a:srgbClr val="C00000"/>
                      </a:solidFill>
                      <a:latin typeface="Calibri" pitchFamily="34" charset="0"/>
                      <a:cs typeface="Arial" pitchFamily="34" charset="0"/>
                    </a:endParaRPr>
                  </a:p>
                </p:txBody>
              </p:sp>
            </p:grpSp>
            <p:grpSp>
              <p:nvGrpSpPr>
                <p:cNvPr id="4145" name="Group 25"/>
                <p:cNvGrpSpPr>
                  <a:grpSpLocks/>
                </p:cNvGrpSpPr>
                <p:nvPr/>
              </p:nvGrpSpPr>
              <p:grpSpPr bwMode="auto">
                <a:xfrm>
                  <a:off x="2924" y="1612"/>
                  <a:ext cx="448" cy="372"/>
                  <a:chOff x="2601" y="2848"/>
                  <a:chExt cx="448" cy="372"/>
                </a:xfrm>
              </p:grpSpPr>
              <p:sp>
                <p:nvSpPr>
                  <p:cNvPr id="4146" name="Text Box 26"/>
                  <p:cNvSpPr txBox="1">
                    <a:spLocks noChangeArrowheads="1"/>
                  </p:cNvSpPr>
                  <p:nvPr/>
                </p:nvSpPr>
                <p:spPr bwMode="auto">
                  <a:xfrm>
                    <a:off x="2610" y="2848"/>
                    <a:ext cx="439" cy="368"/>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600">
                        <a:solidFill>
                          <a:prstClr val="black"/>
                        </a:solidFill>
                        <a:latin typeface="Calibri" pitchFamily="34" charset="0"/>
                        <a:cs typeface="Arial" pitchFamily="34" charset="0"/>
                      </a:rPr>
                      <a:t>Hot</a:t>
                    </a:r>
                  </a:p>
                  <a:p>
                    <a:pPr algn="ctr" defTabSz="914400" fontAlgn="base">
                      <a:spcBef>
                        <a:spcPct val="0"/>
                      </a:spcBef>
                      <a:spcAft>
                        <a:spcPct val="0"/>
                      </a:spcAft>
                    </a:pPr>
                    <a:r>
                      <a:rPr lang="en-US" sz="1600">
                        <a:solidFill>
                          <a:prstClr val="black"/>
                        </a:solidFill>
                        <a:latin typeface="Calibri" pitchFamily="34" charset="0"/>
                        <a:cs typeface="Arial" pitchFamily="34" charset="0"/>
                      </a:rPr>
                      <a:t>fusion</a:t>
                    </a:r>
                    <a:endParaRPr lang="ru-RU" sz="1600">
                      <a:solidFill>
                        <a:prstClr val="black"/>
                      </a:solidFill>
                      <a:latin typeface="Calibri" pitchFamily="34" charset="0"/>
                      <a:cs typeface="Arial" pitchFamily="34" charset="0"/>
                    </a:endParaRPr>
                  </a:p>
                </p:txBody>
              </p:sp>
              <p:sp>
                <p:nvSpPr>
                  <p:cNvPr id="4147" name="Text Box 27"/>
                  <p:cNvSpPr txBox="1">
                    <a:spLocks noChangeArrowheads="1"/>
                  </p:cNvSpPr>
                  <p:nvPr/>
                </p:nvSpPr>
                <p:spPr bwMode="auto">
                  <a:xfrm>
                    <a:off x="2601" y="2852"/>
                    <a:ext cx="439" cy="368"/>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600">
                        <a:solidFill>
                          <a:srgbClr val="FF0000"/>
                        </a:solidFill>
                        <a:latin typeface="Calibri" pitchFamily="34" charset="0"/>
                        <a:cs typeface="Arial" pitchFamily="34" charset="0"/>
                      </a:rPr>
                      <a:t>Hot</a:t>
                    </a:r>
                  </a:p>
                  <a:p>
                    <a:pPr algn="ctr" defTabSz="914400" fontAlgn="base">
                      <a:spcBef>
                        <a:spcPct val="0"/>
                      </a:spcBef>
                      <a:spcAft>
                        <a:spcPct val="0"/>
                      </a:spcAft>
                    </a:pPr>
                    <a:r>
                      <a:rPr lang="en-US" sz="1600">
                        <a:solidFill>
                          <a:srgbClr val="FF0000"/>
                        </a:solidFill>
                        <a:latin typeface="Calibri" pitchFamily="34" charset="0"/>
                        <a:cs typeface="Arial" pitchFamily="34" charset="0"/>
                      </a:rPr>
                      <a:t>fusion</a:t>
                    </a:r>
                    <a:endParaRPr lang="ru-RU" sz="1600">
                      <a:solidFill>
                        <a:srgbClr val="FF0000"/>
                      </a:solidFill>
                      <a:latin typeface="Calibri" pitchFamily="34" charset="0"/>
                      <a:cs typeface="Arial" pitchFamily="34" charset="0"/>
                    </a:endParaRPr>
                  </a:p>
                </p:txBody>
              </p:sp>
            </p:grpSp>
          </p:grpSp>
        </p:grpSp>
        <p:grpSp>
          <p:nvGrpSpPr>
            <p:cNvPr id="4127" name="Группа 46"/>
            <p:cNvGrpSpPr>
              <a:grpSpLocks/>
            </p:cNvGrpSpPr>
            <p:nvPr/>
          </p:nvGrpSpPr>
          <p:grpSpPr bwMode="auto">
            <a:xfrm>
              <a:off x="3310890" y="3676481"/>
              <a:ext cx="1069975" cy="307975"/>
              <a:chOff x="7430879" y="4557917"/>
              <a:chExt cx="1069975" cy="307975"/>
            </a:xfrm>
          </p:grpSpPr>
          <p:sp>
            <p:nvSpPr>
              <p:cNvPr id="41" name="Прямоугольник 40"/>
              <p:cNvSpPr/>
              <p:nvPr/>
            </p:nvSpPr>
            <p:spPr>
              <a:xfrm>
                <a:off x="7461677" y="4604124"/>
                <a:ext cx="1000125" cy="217487"/>
              </a:xfrm>
              <a:prstGeom prst="rect">
                <a:avLst/>
              </a:prstGeom>
              <a:solidFill>
                <a:schemeClr val="accent1">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a:solidFill>
                    <a:prstClr val="white"/>
                  </a:solidFill>
                </a:endParaRPr>
              </a:p>
            </p:txBody>
          </p:sp>
          <p:sp>
            <p:nvSpPr>
              <p:cNvPr id="1067" name="TextBox 41"/>
              <p:cNvSpPr txBox="1">
                <a:spLocks noChangeArrowheads="1"/>
              </p:cNvSpPr>
              <p:nvPr/>
            </p:nvSpPr>
            <p:spPr bwMode="auto">
              <a:xfrm>
                <a:off x="7430879" y="4557917"/>
                <a:ext cx="1069975" cy="307975"/>
              </a:xfrm>
              <a:prstGeom prst="rect">
                <a:avLst/>
              </a:prstGeom>
              <a:noFill/>
              <a:ln w="6350">
                <a:noFill/>
                <a:miter lim="800000"/>
                <a:headEnd/>
                <a:tailEnd/>
              </a:ln>
              <a:scene3d>
                <a:camera prst="orthographicFront"/>
                <a:lightRig rig="threePt" dir="t"/>
              </a:scene3d>
              <a:sp3d>
                <a:bevelT prst="angle"/>
              </a:sp3d>
            </p:spPr>
            <p:txBody>
              <a:bodyPr wrap="none">
                <a:spAutoFit/>
              </a:bodyPr>
              <a:lstStyle/>
              <a:p>
                <a:pPr defTabSz="914400">
                  <a:defRPr/>
                </a:pPr>
                <a:r>
                  <a:rPr lang="en-US" sz="1400" b="1" dirty="0">
                    <a:solidFill>
                      <a:prstClr val="white"/>
                    </a:solidFill>
                    <a:latin typeface="Calibri" pitchFamily="34" charset="0"/>
                    <a:cs typeface="Arial" pitchFamily="34" charset="0"/>
                  </a:rPr>
                  <a:t>1940 - 1955</a:t>
                </a:r>
                <a:endParaRPr lang="ru-RU" sz="1400" b="1" dirty="0">
                  <a:solidFill>
                    <a:prstClr val="white"/>
                  </a:solidFill>
                  <a:latin typeface="Calibri" pitchFamily="34" charset="0"/>
                  <a:cs typeface="Arial" pitchFamily="34" charset="0"/>
                </a:endParaRPr>
              </a:p>
            </p:txBody>
          </p:sp>
        </p:grpSp>
        <p:grpSp>
          <p:nvGrpSpPr>
            <p:cNvPr id="4128" name="Группа 48"/>
            <p:cNvGrpSpPr>
              <a:grpSpLocks/>
            </p:cNvGrpSpPr>
            <p:nvPr/>
          </p:nvGrpSpPr>
          <p:grpSpPr bwMode="auto">
            <a:xfrm>
              <a:off x="3995420" y="3092797"/>
              <a:ext cx="1050925" cy="307975"/>
              <a:chOff x="7403592" y="3684667"/>
              <a:chExt cx="1050925" cy="307975"/>
            </a:xfrm>
          </p:grpSpPr>
          <p:sp>
            <p:nvSpPr>
              <p:cNvPr id="43" name="Прямоугольник 42"/>
              <p:cNvSpPr/>
              <p:nvPr/>
            </p:nvSpPr>
            <p:spPr>
              <a:xfrm>
                <a:off x="7461060" y="3739883"/>
                <a:ext cx="936625" cy="217487"/>
              </a:xfrm>
              <a:prstGeom prst="rect">
                <a:avLst/>
              </a:prstGeom>
              <a:solidFill>
                <a:schemeClr val="accent1">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a:solidFill>
                    <a:prstClr val="white"/>
                  </a:solidFill>
                </a:endParaRPr>
              </a:p>
            </p:txBody>
          </p:sp>
          <p:sp>
            <p:nvSpPr>
              <p:cNvPr id="1065" name="TextBox 43"/>
              <p:cNvSpPr txBox="1">
                <a:spLocks noChangeArrowheads="1"/>
              </p:cNvSpPr>
              <p:nvPr/>
            </p:nvSpPr>
            <p:spPr bwMode="auto">
              <a:xfrm>
                <a:off x="7403592" y="3684667"/>
                <a:ext cx="1050925" cy="307975"/>
              </a:xfrm>
              <a:prstGeom prst="rect">
                <a:avLst/>
              </a:prstGeom>
              <a:noFill/>
              <a:ln w="6350">
                <a:noFill/>
                <a:miter lim="800000"/>
                <a:headEnd/>
                <a:tailEnd/>
              </a:ln>
              <a:scene3d>
                <a:camera prst="orthographicFront"/>
                <a:lightRig rig="threePt" dir="t"/>
              </a:scene3d>
              <a:sp3d>
                <a:bevelT prst="angle"/>
              </a:sp3d>
            </p:spPr>
            <p:txBody>
              <a:bodyPr wrap="none">
                <a:spAutoFit/>
              </a:bodyPr>
              <a:lstStyle/>
              <a:p>
                <a:pPr defTabSz="914400">
                  <a:defRPr/>
                </a:pPr>
                <a:r>
                  <a:rPr lang="en-US" sz="1400" b="1" dirty="0">
                    <a:solidFill>
                      <a:prstClr val="white"/>
                    </a:solidFill>
                    <a:latin typeface="Calibri" pitchFamily="34" charset="0"/>
                    <a:cs typeface="Arial" pitchFamily="34" charset="0"/>
                  </a:rPr>
                  <a:t>1955 - 1975</a:t>
                </a:r>
                <a:endParaRPr lang="ru-RU" sz="1400" b="1" dirty="0">
                  <a:solidFill>
                    <a:prstClr val="white"/>
                  </a:solidFill>
                  <a:latin typeface="Calibri" pitchFamily="34" charset="0"/>
                  <a:cs typeface="Arial" pitchFamily="34" charset="0"/>
                </a:endParaRPr>
              </a:p>
            </p:txBody>
          </p:sp>
        </p:grpSp>
        <p:sp>
          <p:nvSpPr>
            <p:cNvPr id="4129" name="TextBox 45"/>
            <p:cNvSpPr txBox="1">
              <a:spLocks noChangeArrowheads="1"/>
            </p:cNvSpPr>
            <p:nvPr/>
          </p:nvSpPr>
          <p:spPr bwMode="auto">
            <a:xfrm>
              <a:off x="4337050" y="3667125"/>
              <a:ext cx="1265238" cy="32385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500" b="1">
                  <a:solidFill>
                    <a:srgbClr val="002060"/>
                  </a:solidFill>
                  <a:latin typeface="Calibri" pitchFamily="34" charset="0"/>
                  <a:cs typeface="Arial" pitchFamily="34" charset="0"/>
                </a:rPr>
                <a:t>(15y)  8 elem.</a:t>
              </a:r>
              <a:endParaRPr lang="ru-RU" sz="1500" b="1">
                <a:solidFill>
                  <a:srgbClr val="002060"/>
                </a:solidFill>
                <a:latin typeface="Calibri" pitchFamily="34" charset="0"/>
                <a:cs typeface="Arial" pitchFamily="34" charset="0"/>
              </a:endParaRPr>
            </a:p>
          </p:txBody>
        </p:sp>
        <p:sp>
          <p:nvSpPr>
            <p:cNvPr id="4130" name="TextBox 47"/>
            <p:cNvSpPr txBox="1">
              <a:spLocks noChangeArrowheads="1"/>
            </p:cNvSpPr>
            <p:nvPr/>
          </p:nvSpPr>
          <p:spPr bwMode="auto">
            <a:xfrm>
              <a:off x="4992688" y="3090863"/>
              <a:ext cx="1265237" cy="32385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500" b="1">
                  <a:solidFill>
                    <a:srgbClr val="002060"/>
                  </a:solidFill>
                  <a:latin typeface="Calibri" pitchFamily="34" charset="0"/>
                  <a:cs typeface="Arial" pitchFamily="34" charset="0"/>
                </a:rPr>
                <a:t>(20y)  6 elem.</a:t>
              </a:r>
              <a:endParaRPr lang="ru-RU" sz="1500" b="1">
                <a:solidFill>
                  <a:srgbClr val="002060"/>
                </a:solidFill>
                <a:latin typeface="Calibri" pitchFamily="34" charset="0"/>
                <a:cs typeface="Arial" pitchFamily="34" charset="0"/>
              </a:endParaRPr>
            </a:p>
          </p:txBody>
        </p:sp>
      </p:grpSp>
      <p:grpSp>
        <p:nvGrpSpPr>
          <p:cNvPr id="14" name="Группа 55"/>
          <p:cNvGrpSpPr>
            <a:grpSpLocks/>
          </p:cNvGrpSpPr>
          <p:nvPr/>
        </p:nvGrpSpPr>
        <p:grpSpPr bwMode="auto">
          <a:xfrm>
            <a:off x="5880101" y="1228725"/>
            <a:ext cx="3329795" cy="1790700"/>
            <a:chOff x="4356100" y="1090613"/>
            <a:chExt cx="3329795" cy="1790700"/>
          </a:xfrm>
        </p:grpSpPr>
        <p:grpSp>
          <p:nvGrpSpPr>
            <p:cNvPr id="4114" name="Группа 28"/>
            <p:cNvGrpSpPr>
              <a:grpSpLocks/>
            </p:cNvGrpSpPr>
            <p:nvPr/>
          </p:nvGrpSpPr>
          <p:grpSpPr bwMode="auto">
            <a:xfrm>
              <a:off x="5497513" y="1090613"/>
              <a:ext cx="2188382" cy="1790700"/>
              <a:chOff x="5446713" y="1090613"/>
              <a:chExt cx="2188382" cy="1790700"/>
            </a:xfrm>
          </p:grpSpPr>
          <p:graphicFrame>
            <p:nvGraphicFramePr>
              <p:cNvPr id="4099" name="Object 7"/>
              <p:cNvGraphicFramePr>
                <a:graphicFrameLocks noChangeAspect="1"/>
              </p:cNvGraphicFramePr>
              <p:nvPr/>
            </p:nvGraphicFramePr>
            <p:xfrm>
              <a:off x="5446713" y="1090613"/>
              <a:ext cx="1844675" cy="1790700"/>
            </p:xfrm>
            <a:graphic>
              <a:graphicData uri="http://schemas.openxmlformats.org/presentationml/2006/ole">
                <mc:AlternateContent xmlns:mc="http://schemas.openxmlformats.org/markup-compatibility/2006">
                  <mc:Choice xmlns:v="urn:schemas-microsoft-com:vml" Requires="v">
                    <p:oleObj spid="_x0000_s45109" name="CorelDRAW" r:id="rId10" imgW="2103120" imgH="2042160" progId="">
                      <p:embed/>
                    </p:oleObj>
                  </mc:Choice>
                  <mc:Fallback>
                    <p:oleObj name="CorelDRAW" r:id="rId10" imgW="2103120" imgH="204216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6713" y="1090613"/>
                            <a:ext cx="18446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4123" name="Группа 35"/>
              <p:cNvGrpSpPr>
                <a:grpSpLocks/>
              </p:cNvGrpSpPr>
              <p:nvPr/>
            </p:nvGrpSpPr>
            <p:grpSpPr bwMode="auto">
              <a:xfrm>
                <a:off x="6540500" y="2139952"/>
                <a:ext cx="1094595" cy="342362"/>
                <a:chOff x="6540832" y="2139306"/>
                <a:chExt cx="1094595" cy="343426"/>
              </a:xfrm>
            </p:grpSpPr>
            <p:sp>
              <p:nvSpPr>
                <p:cNvPr id="4124" name="Text Box 13"/>
                <p:cNvSpPr txBox="1">
                  <a:spLocks noChangeArrowheads="1"/>
                </p:cNvSpPr>
                <p:nvPr/>
              </p:nvSpPr>
              <p:spPr bwMode="auto">
                <a:xfrm>
                  <a:off x="6565903" y="2143126"/>
                  <a:ext cx="1069524" cy="339606"/>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prstClr val="black"/>
                      </a:solidFill>
                      <a:latin typeface="Calibri" pitchFamily="34" charset="0"/>
                      <a:cs typeface="Arial" pitchFamily="34" charset="0"/>
                    </a:rPr>
                    <a:t>Act. + </a:t>
                  </a:r>
                  <a:r>
                    <a:rPr lang="en-US" baseline="30000">
                      <a:solidFill>
                        <a:prstClr val="black"/>
                      </a:solidFill>
                      <a:latin typeface="Calibri" pitchFamily="34" charset="0"/>
                      <a:cs typeface="Arial" pitchFamily="34" charset="0"/>
                    </a:rPr>
                    <a:t>48</a:t>
                  </a:r>
                  <a:r>
                    <a:rPr lang="en-US" sz="1600">
                      <a:solidFill>
                        <a:prstClr val="black"/>
                      </a:solidFill>
                      <a:latin typeface="Calibri" pitchFamily="34" charset="0"/>
                      <a:cs typeface="Arial" pitchFamily="34" charset="0"/>
                    </a:rPr>
                    <a:t>Ca</a:t>
                  </a:r>
                  <a:endParaRPr lang="ru-RU" sz="1600">
                    <a:solidFill>
                      <a:prstClr val="black"/>
                    </a:solidFill>
                    <a:latin typeface="Calibri" pitchFamily="34" charset="0"/>
                    <a:cs typeface="Arial" pitchFamily="34" charset="0"/>
                  </a:endParaRPr>
                </a:p>
              </p:txBody>
            </p:sp>
            <p:sp>
              <p:nvSpPr>
                <p:cNvPr id="4125" name="Text Box 14"/>
                <p:cNvSpPr txBox="1">
                  <a:spLocks noChangeArrowheads="1"/>
                </p:cNvSpPr>
                <p:nvPr/>
              </p:nvSpPr>
              <p:spPr bwMode="auto">
                <a:xfrm>
                  <a:off x="6540832" y="2139306"/>
                  <a:ext cx="1069524" cy="339606"/>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a:solidFill>
                        <a:srgbClr val="FFCCCC"/>
                      </a:solidFill>
                      <a:latin typeface="Calibri" pitchFamily="34" charset="0"/>
                      <a:cs typeface="Arial" pitchFamily="34" charset="0"/>
                    </a:rPr>
                    <a:t>Act. + </a:t>
                  </a:r>
                  <a:r>
                    <a:rPr lang="en-US" baseline="30000">
                      <a:solidFill>
                        <a:srgbClr val="FFCCCC"/>
                      </a:solidFill>
                      <a:latin typeface="Calibri" pitchFamily="34" charset="0"/>
                      <a:cs typeface="Arial" pitchFamily="34" charset="0"/>
                    </a:rPr>
                    <a:t>48</a:t>
                  </a:r>
                  <a:r>
                    <a:rPr lang="en-US" sz="1600">
                      <a:solidFill>
                        <a:srgbClr val="FFCCCC"/>
                      </a:solidFill>
                      <a:latin typeface="Calibri" pitchFamily="34" charset="0"/>
                      <a:cs typeface="Arial" pitchFamily="34" charset="0"/>
                    </a:rPr>
                    <a:t>Ca</a:t>
                  </a:r>
                  <a:endParaRPr lang="ru-RU" sz="1600">
                    <a:solidFill>
                      <a:srgbClr val="FFCCCC"/>
                    </a:solidFill>
                    <a:latin typeface="Calibri" pitchFamily="34" charset="0"/>
                    <a:cs typeface="Arial" pitchFamily="34" charset="0"/>
                  </a:endParaRPr>
                </a:p>
              </p:txBody>
            </p:sp>
          </p:grpSp>
        </p:grpSp>
        <p:grpSp>
          <p:nvGrpSpPr>
            <p:cNvPr id="4115" name="Группа 49"/>
            <p:cNvGrpSpPr>
              <a:grpSpLocks/>
            </p:cNvGrpSpPr>
            <p:nvPr/>
          </p:nvGrpSpPr>
          <p:grpSpPr bwMode="auto">
            <a:xfrm>
              <a:off x="5580063" y="1256085"/>
              <a:ext cx="1050925" cy="306387"/>
              <a:chOff x="7560986" y="3335933"/>
              <a:chExt cx="1050925" cy="306387"/>
            </a:xfrm>
          </p:grpSpPr>
          <p:sp>
            <p:nvSpPr>
              <p:cNvPr id="45" name="Прямоугольник 44"/>
              <p:cNvSpPr/>
              <p:nvPr/>
            </p:nvSpPr>
            <p:spPr>
              <a:xfrm>
                <a:off x="7611786" y="3399061"/>
                <a:ext cx="938212" cy="217487"/>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a:solidFill>
                    <a:prstClr val="white"/>
                  </a:solidFill>
                </a:endParaRPr>
              </a:p>
            </p:txBody>
          </p:sp>
          <p:sp>
            <p:nvSpPr>
              <p:cNvPr id="1056" name="TextBox 45"/>
              <p:cNvSpPr txBox="1">
                <a:spLocks noChangeArrowheads="1"/>
              </p:cNvSpPr>
              <p:nvPr/>
            </p:nvSpPr>
            <p:spPr bwMode="auto">
              <a:xfrm>
                <a:off x="7560986" y="3335933"/>
                <a:ext cx="1050925" cy="306387"/>
              </a:xfrm>
              <a:prstGeom prst="rect">
                <a:avLst/>
              </a:prstGeom>
              <a:noFill/>
              <a:ln w="6350">
                <a:noFill/>
                <a:miter lim="800000"/>
                <a:headEnd/>
                <a:tailEnd/>
              </a:ln>
              <a:scene3d>
                <a:camera prst="orthographicFront"/>
                <a:lightRig rig="threePt" dir="t"/>
              </a:scene3d>
              <a:sp3d>
                <a:bevelT/>
              </a:sp3d>
            </p:spPr>
            <p:txBody>
              <a:bodyPr wrap="none">
                <a:spAutoFit/>
              </a:bodyPr>
              <a:lstStyle/>
              <a:p>
                <a:pPr defTabSz="914400">
                  <a:defRPr/>
                </a:pPr>
                <a:r>
                  <a:rPr lang="en-US" sz="1400" b="1" dirty="0">
                    <a:solidFill>
                      <a:prstClr val="white"/>
                    </a:solidFill>
                    <a:latin typeface="Calibri" pitchFamily="34" charset="0"/>
                    <a:cs typeface="Arial" pitchFamily="34" charset="0"/>
                  </a:rPr>
                  <a:t>1999 - 2010</a:t>
                </a:r>
                <a:endParaRPr lang="ru-RU" sz="1400" b="1" dirty="0">
                  <a:solidFill>
                    <a:prstClr val="white"/>
                  </a:solidFill>
                  <a:latin typeface="Calibri" pitchFamily="34" charset="0"/>
                  <a:cs typeface="Arial" pitchFamily="34" charset="0"/>
                </a:endParaRPr>
              </a:p>
            </p:txBody>
          </p:sp>
        </p:grpSp>
        <p:sp>
          <p:nvSpPr>
            <p:cNvPr id="4116" name="TextBox 48"/>
            <p:cNvSpPr txBox="1">
              <a:spLocks noChangeArrowheads="1"/>
            </p:cNvSpPr>
            <p:nvPr/>
          </p:nvSpPr>
          <p:spPr bwMode="auto">
            <a:xfrm>
              <a:off x="4356100" y="1257300"/>
              <a:ext cx="1265238" cy="32385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500" b="1">
                  <a:solidFill>
                    <a:srgbClr val="002060"/>
                  </a:solidFill>
                  <a:latin typeface="Calibri" pitchFamily="34" charset="0"/>
                  <a:cs typeface="Arial" pitchFamily="34" charset="0"/>
                </a:rPr>
                <a:t>(10y)  6 elem</a:t>
              </a:r>
              <a:r>
                <a:rPr lang="en-US" sz="1500" b="1">
                  <a:solidFill>
                    <a:prstClr val="white"/>
                  </a:solidFill>
                  <a:latin typeface="Calibri" pitchFamily="34" charset="0"/>
                  <a:cs typeface="Arial" pitchFamily="34" charset="0"/>
                </a:rPr>
                <a:t>.</a:t>
              </a:r>
              <a:endParaRPr lang="ru-RU" sz="1500" b="1">
                <a:solidFill>
                  <a:prstClr val="white"/>
                </a:solidFill>
                <a:latin typeface="Calibri" pitchFamily="34" charset="0"/>
                <a:cs typeface="Arial" pitchFamily="34" charset="0"/>
              </a:endParaRPr>
            </a:p>
          </p:txBody>
        </p:sp>
      </p:grpSp>
      <p:sp>
        <p:nvSpPr>
          <p:cNvPr id="50" name="TextBox 49"/>
          <p:cNvSpPr txBox="1">
            <a:spLocks noChangeArrowheads="1"/>
          </p:cNvSpPr>
          <p:nvPr/>
        </p:nvSpPr>
        <p:spPr bwMode="auto">
          <a:xfrm>
            <a:off x="6672263" y="4148138"/>
            <a:ext cx="3816350" cy="1492250"/>
          </a:xfrm>
          <a:prstGeom prst="rect">
            <a:avLst/>
          </a:prstGeom>
          <a:solidFill>
            <a:schemeClr val="bg1"/>
          </a:solidFill>
          <a:ln w="9525">
            <a:noFill/>
            <a:miter lim="800000"/>
            <a:headEnd/>
            <a:tailEnd/>
          </a:ln>
        </p:spPr>
        <p:txBody>
          <a:bodyPr>
            <a:spAutoFit/>
          </a:bodyPr>
          <a:lstStyle/>
          <a:p>
            <a:pPr defTabSz="914400" fontAlgn="base">
              <a:spcBef>
                <a:spcPct val="0"/>
              </a:spcBef>
              <a:spcAft>
                <a:spcPts val="600"/>
              </a:spcAft>
            </a:pPr>
            <a:r>
              <a:rPr lang="en-US" sz="1600" b="1" dirty="0">
                <a:solidFill>
                  <a:srgbClr val="0000FF"/>
                </a:solidFill>
                <a:latin typeface="Calibri" pitchFamily="34" charset="0"/>
                <a:cs typeface="Arial" pitchFamily="34" charset="0"/>
              </a:rPr>
              <a:t>Historical background:</a:t>
            </a:r>
          </a:p>
          <a:p>
            <a:pPr defTabSz="914400" fontAlgn="base">
              <a:spcBef>
                <a:spcPct val="0"/>
              </a:spcBef>
              <a:spcAft>
                <a:spcPct val="0"/>
              </a:spcAft>
            </a:pPr>
            <a:r>
              <a:rPr lang="en-US" dirty="0">
                <a:solidFill>
                  <a:prstClr val="black"/>
                </a:solidFill>
                <a:latin typeface="Calibri" pitchFamily="34" charset="0"/>
                <a:cs typeface="Arial" pitchFamily="34" charset="0"/>
              </a:rPr>
              <a:t>After discovery of nuclear fission 80 - years ago - 26 new chemical elements heavier than uranium was synthesized</a:t>
            </a:r>
          </a:p>
          <a:p>
            <a:pPr defTabSz="914400" fontAlgn="base">
              <a:spcBef>
                <a:spcPct val="0"/>
              </a:spcBef>
              <a:spcAft>
                <a:spcPct val="0"/>
              </a:spcAft>
            </a:pPr>
            <a:endParaRPr lang="ru-RU" sz="1600" dirty="0">
              <a:solidFill>
                <a:prstClr val="black"/>
              </a:solidFill>
              <a:latin typeface="Calibri" pitchFamily="34" charset="0"/>
              <a:cs typeface="Arial" pitchFamily="34" charset="0"/>
            </a:endParaRPr>
          </a:p>
        </p:txBody>
      </p:sp>
      <p:sp>
        <p:nvSpPr>
          <p:cNvPr id="4113" name="TextBox 51"/>
          <p:cNvSpPr txBox="1">
            <a:spLocks noChangeArrowheads="1"/>
          </p:cNvSpPr>
          <p:nvPr/>
        </p:nvSpPr>
        <p:spPr bwMode="auto">
          <a:xfrm>
            <a:off x="6484939" y="765176"/>
            <a:ext cx="3773487" cy="30797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400" b="1">
                <a:solidFill>
                  <a:srgbClr val="0000FF"/>
                </a:solidFill>
                <a:latin typeface="Calibri" pitchFamily="34" charset="0"/>
                <a:cs typeface="Arial" pitchFamily="34" charset="0"/>
              </a:rPr>
              <a:t>A. Sobiczewski, K. Pomorski, PPNP 58, 292, 2007</a:t>
            </a:r>
          </a:p>
        </p:txBody>
      </p:sp>
    </p:spTree>
    <p:extLst>
      <p:ext uri="{BB962C8B-B14F-4D97-AF65-F5344CB8AC3E}">
        <p14:creationId xmlns:p14="http://schemas.microsoft.com/office/powerpoint/2010/main" val="114199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ox(in)">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1049555" y="620713"/>
            <a:ext cx="9607117" cy="3600986"/>
          </a:xfrm>
          <a:prstGeom prst="rect">
            <a:avLst/>
          </a:prstGeom>
          <a:noFill/>
          <a:ln w="9525">
            <a:noFill/>
            <a:miter lim="800000"/>
            <a:headEnd/>
            <a:tailEnd/>
          </a:ln>
        </p:spPr>
        <p:txBody>
          <a:bodyPr wrap="none">
            <a:spAutoFit/>
          </a:bodyPr>
          <a:lstStyle/>
          <a:p>
            <a:pPr algn="ctr" defTabSz="914400" fontAlgn="base">
              <a:spcBef>
                <a:spcPct val="0"/>
              </a:spcBef>
              <a:spcAft>
                <a:spcPct val="0"/>
              </a:spcAft>
              <a:defRPr/>
            </a:pPr>
            <a:r>
              <a:rPr lang="en-US" altLang="ja-JP" sz="2400" dirty="0">
                <a:solidFill>
                  <a:prstClr val="black"/>
                </a:solidFill>
                <a:effectLst>
                  <a:outerShdw blurRad="38100" dist="38100" dir="2700000" algn="tl">
                    <a:srgbClr val="000000">
                      <a:alpha val="43137"/>
                    </a:srgbClr>
                  </a:outerShdw>
                </a:effectLst>
                <a:cs typeface="Arial" charset="0"/>
              </a:rPr>
              <a:t>With Z &gt; 40% larger than that of Bi, the heaviest stable element, </a:t>
            </a:r>
          </a:p>
          <a:p>
            <a:pPr algn="ctr" defTabSz="914400" fontAlgn="base">
              <a:spcBef>
                <a:spcPct val="0"/>
              </a:spcBef>
              <a:spcAft>
                <a:spcPct val="0"/>
              </a:spcAft>
              <a:defRPr/>
            </a:pPr>
            <a:r>
              <a:rPr lang="en-US" altLang="ja-JP" sz="2400" dirty="0">
                <a:solidFill>
                  <a:prstClr val="black"/>
                </a:solidFill>
                <a:effectLst>
                  <a:outerShdw blurRad="38100" dist="38100" dir="2700000" algn="tl">
                    <a:srgbClr val="000000">
                      <a:alpha val="43137"/>
                    </a:srgbClr>
                  </a:outerShdw>
                </a:effectLst>
                <a:cs typeface="Arial" charset="0"/>
              </a:rPr>
              <a:t>we see an impressive extension in nuclear survivability. </a:t>
            </a:r>
          </a:p>
          <a:p>
            <a:pPr algn="ctr" defTabSz="914400" fontAlgn="base">
              <a:spcBef>
                <a:spcPct val="0"/>
              </a:spcBef>
              <a:spcAft>
                <a:spcPct val="0"/>
              </a:spcAft>
              <a:defRPr/>
            </a:pPr>
            <a:endParaRPr lang="en-US" altLang="ja-JP" sz="2400" dirty="0">
              <a:solidFill>
                <a:prstClr val="black"/>
              </a:solidFill>
              <a:effectLst>
                <a:outerShdw blurRad="38100" dist="38100" dir="2700000" algn="tl">
                  <a:srgbClr val="000000">
                    <a:alpha val="43137"/>
                  </a:srgbClr>
                </a:outerShdw>
              </a:effectLst>
              <a:cs typeface="Arial" charset="0"/>
            </a:endParaRPr>
          </a:p>
          <a:p>
            <a:pPr algn="ctr" defTabSz="914400" fontAlgn="base">
              <a:spcBef>
                <a:spcPct val="0"/>
              </a:spcBef>
              <a:spcAft>
                <a:spcPct val="0"/>
              </a:spcAft>
              <a:defRPr/>
            </a:pPr>
            <a:r>
              <a:rPr lang="en-US" altLang="ja-JP" sz="2400" dirty="0">
                <a:solidFill>
                  <a:prstClr val="black"/>
                </a:solidFill>
                <a:effectLst>
                  <a:outerShdw blurRad="38100" dist="38100" dir="2700000" algn="tl">
                    <a:srgbClr val="000000">
                      <a:alpha val="43137"/>
                    </a:srgbClr>
                  </a:outerShdw>
                </a:effectLst>
                <a:cs typeface="Arial" charset="0"/>
              </a:rPr>
              <a:t>Although SHN are at the limits of Coulomb stability, </a:t>
            </a:r>
          </a:p>
          <a:p>
            <a:pPr defTabSz="914400" fontAlgn="base">
              <a:lnSpc>
                <a:spcPct val="150000"/>
              </a:lnSpc>
              <a:spcBef>
                <a:spcPct val="0"/>
              </a:spcBef>
              <a:spcAft>
                <a:spcPct val="0"/>
              </a:spcAft>
              <a:buFont typeface="Arial" pitchFamily="34" charset="0"/>
              <a:buChar char="•"/>
              <a:defRPr/>
            </a:pPr>
            <a:r>
              <a:rPr lang="en-US" altLang="ja-JP" sz="2400" dirty="0">
                <a:solidFill>
                  <a:prstClr val="black"/>
                </a:solidFill>
                <a:effectLst>
                  <a:outerShdw blurRad="38100" dist="38100" dir="2700000" algn="tl">
                    <a:srgbClr val="000000">
                      <a:alpha val="43137"/>
                    </a:srgbClr>
                  </a:outerShdw>
                </a:effectLst>
                <a:cs typeface="Arial" charset="0"/>
              </a:rPr>
              <a:t>  shell stabilization lowers ground-state energy, </a:t>
            </a:r>
          </a:p>
          <a:p>
            <a:pPr defTabSz="914400" fontAlgn="base">
              <a:lnSpc>
                <a:spcPct val="150000"/>
              </a:lnSpc>
              <a:spcBef>
                <a:spcPct val="0"/>
              </a:spcBef>
              <a:spcAft>
                <a:spcPct val="0"/>
              </a:spcAft>
              <a:buFont typeface="Arial" pitchFamily="34" charset="0"/>
              <a:buChar char="•"/>
              <a:defRPr/>
            </a:pPr>
            <a:r>
              <a:rPr lang="en-US" altLang="ja-JP" sz="2400" dirty="0">
                <a:solidFill>
                  <a:prstClr val="black"/>
                </a:solidFill>
                <a:effectLst>
                  <a:outerShdw blurRad="38100" dist="38100" dir="2700000" algn="tl">
                    <a:srgbClr val="000000">
                      <a:alpha val="43137"/>
                    </a:srgbClr>
                  </a:outerShdw>
                </a:effectLst>
                <a:cs typeface="Arial" charset="0"/>
              </a:rPr>
              <a:t>  creates a fission barrier, </a:t>
            </a:r>
          </a:p>
          <a:p>
            <a:pPr defTabSz="914400" fontAlgn="base">
              <a:lnSpc>
                <a:spcPct val="150000"/>
              </a:lnSpc>
              <a:spcBef>
                <a:spcPct val="0"/>
              </a:spcBef>
              <a:spcAft>
                <a:spcPct val="0"/>
              </a:spcAft>
              <a:buFont typeface="Arial" pitchFamily="34" charset="0"/>
              <a:buChar char="•"/>
              <a:defRPr/>
            </a:pPr>
            <a:r>
              <a:rPr lang="en-US" altLang="ja-JP" sz="2400" dirty="0">
                <a:solidFill>
                  <a:prstClr val="black"/>
                </a:solidFill>
                <a:effectLst>
                  <a:outerShdw blurRad="38100" dist="38100" dir="2700000" algn="tl">
                    <a:srgbClr val="000000">
                      <a:alpha val="43137"/>
                    </a:srgbClr>
                  </a:outerShdw>
                </a:effectLst>
                <a:cs typeface="Arial" charset="0"/>
              </a:rPr>
              <a:t>  and thereby enables SHN to exist. </a:t>
            </a:r>
            <a:endParaRPr lang="ru-RU" sz="2400" dirty="0">
              <a:solidFill>
                <a:prstClr val="black"/>
              </a:solidFill>
              <a:effectLst>
                <a:outerShdw blurRad="38100" dist="38100" dir="2700000" algn="tl">
                  <a:srgbClr val="000000">
                    <a:alpha val="43137"/>
                  </a:srgbClr>
                </a:outerShdw>
              </a:effectLst>
              <a:cs typeface="Arial" charset="0"/>
            </a:endParaRPr>
          </a:p>
          <a:p>
            <a:pPr defTabSz="914400" fontAlgn="base">
              <a:spcBef>
                <a:spcPct val="0"/>
              </a:spcBef>
              <a:spcAft>
                <a:spcPct val="0"/>
              </a:spcAft>
              <a:defRPr/>
            </a:pPr>
            <a:r>
              <a:rPr lang="en-US" altLang="ja-JP" sz="2400" dirty="0">
                <a:solidFill>
                  <a:prstClr val="black"/>
                </a:solidFill>
                <a:cs typeface="Arial" charset="0"/>
              </a:rPr>
              <a:t>. </a:t>
            </a:r>
            <a:endParaRPr lang="ru-RU" sz="2400" dirty="0">
              <a:solidFill>
                <a:prstClr val="black"/>
              </a:solidFill>
              <a:cs typeface="Arial" charset="0"/>
            </a:endParaRPr>
          </a:p>
        </p:txBody>
      </p:sp>
      <p:sp>
        <p:nvSpPr>
          <p:cNvPr id="193541" name="Text Box 5"/>
          <p:cNvSpPr txBox="1">
            <a:spLocks noChangeArrowheads="1"/>
          </p:cNvSpPr>
          <p:nvPr/>
        </p:nvSpPr>
        <p:spPr bwMode="auto">
          <a:xfrm>
            <a:off x="2391633" y="4221164"/>
            <a:ext cx="7669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2400" b="1" dirty="0">
                <a:solidFill>
                  <a:srgbClr val="0000CC"/>
                </a:solidFill>
                <a:latin typeface="Comic Sans MS" panose="030F0702030302020204" pitchFamily="66" charset="0"/>
                <a:ea typeface="Gungsuh"/>
                <a:cs typeface="Gungsuh"/>
              </a:rPr>
              <a:t>The  fundamentals of the modern theory </a:t>
            </a:r>
          </a:p>
          <a:p>
            <a:pPr algn="ctr" defTabSz="914400" eaLnBrk="1" fontAlgn="base" hangingPunct="1">
              <a:spcBef>
                <a:spcPct val="0"/>
              </a:spcBef>
              <a:spcAft>
                <a:spcPct val="0"/>
              </a:spcAft>
              <a:buNone/>
            </a:pPr>
            <a:r>
              <a:rPr lang="en-US" altLang="ru-RU" sz="2400" b="1" dirty="0">
                <a:solidFill>
                  <a:srgbClr val="0000CC"/>
                </a:solidFill>
                <a:latin typeface="Comic Sans MS" panose="030F0702030302020204" pitchFamily="66" charset="0"/>
                <a:ea typeface="Gungsuh"/>
                <a:cs typeface="Gungsuh"/>
              </a:rPr>
              <a:t>  concerning the mass limits of nuclear matter </a:t>
            </a:r>
          </a:p>
          <a:p>
            <a:pPr algn="ctr" defTabSz="914400" eaLnBrk="1" fontAlgn="base" hangingPunct="1">
              <a:spcBef>
                <a:spcPct val="0"/>
              </a:spcBef>
              <a:spcAft>
                <a:spcPct val="0"/>
              </a:spcAft>
              <a:buNone/>
            </a:pPr>
            <a:r>
              <a:rPr lang="en-US" altLang="ru-RU" sz="2400" b="1" dirty="0">
                <a:solidFill>
                  <a:srgbClr val="0000CC"/>
                </a:solidFill>
                <a:latin typeface="Comic Sans MS" panose="030F0702030302020204" pitchFamily="66" charset="0"/>
                <a:ea typeface="Gungsuh"/>
                <a:cs typeface="Gungsuh"/>
              </a:rPr>
              <a:t>           have obtained experimental verificatio</a:t>
            </a:r>
            <a:r>
              <a:rPr lang="en-US" altLang="ru-RU" sz="2400" b="1" dirty="0">
                <a:solidFill>
                  <a:srgbClr val="0000CC"/>
                </a:solidFill>
                <a:latin typeface="Gungsuh"/>
                <a:ea typeface="Gungsuh"/>
                <a:cs typeface="Gungsuh"/>
              </a:rPr>
              <a:t>n </a:t>
            </a:r>
            <a:endParaRPr lang="ru-RU" altLang="ru-RU" sz="2400" b="1" dirty="0">
              <a:solidFill>
                <a:srgbClr val="0000CC"/>
              </a:solidFill>
              <a:latin typeface="Gungsuh"/>
              <a:ea typeface="Gungsuh"/>
              <a:cs typeface="Gungsuh"/>
            </a:endParaRPr>
          </a:p>
        </p:txBody>
      </p:sp>
    </p:spTree>
    <p:extLst>
      <p:ext uri="{BB962C8B-B14F-4D97-AF65-F5344CB8AC3E}">
        <p14:creationId xmlns:p14="http://schemas.microsoft.com/office/powerpoint/2010/main" val="1304160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 calcmode="lin" valueType="num">
                                      <p:cBhvr additive="base">
                                        <p:cTn id="7" dur="500" fill="hold"/>
                                        <p:tgtEl>
                                          <p:spTgt spid="193541"/>
                                        </p:tgtEl>
                                        <p:attrNameLst>
                                          <p:attrName>ppt_x</p:attrName>
                                        </p:attrNameLst>
                                      </p:cBhvr>
                                      <p:tavLst>
                                        <p:tav tm="0">
                                          <p:val>
                                            <p:strVal val="#ppt_x"/>
                                          </p:val>
                                        </p:tav>
                                        <p:tav tm="100000">
                                          <p:val>
                                            <p:strVal val="#ppt_x"/>
                                          </p:val>
                                        </p:tav>
                                      </p:tavLst>
                                    </p:anim>
                                    <p:anim calcmode="lin" valueType="num">
                                      <p:cBhvr additive="base">
                                        <p:cTn id="8" dur="500" fill="hold"/>
                                        <p:tgtEl>
                                          <p:spTgt spid="193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8213" y="1268414"/>
            <a:ext cx="7821372" cy="3108543"/>
          </a:xfrm>
          <a:prstGeom prst="rect">
            <a:avLst/>
          </a:prstGeom>
          <a:noFill/>
        </p:spPr>
        <p:txBody>
          <a:bodyPr wrap="none">
            <a:spAutoFit/>
          </a:bodyPr>
          <a:lstStyle/>
          <a:p>
            <a:pPr defTabSz="914400" fontAlgn="base">
              <a:spcBef>
                <a:spcPct val="0"/>
              </a:spcBef>
              <a:spcAft>
                <a:spcPct val="0"/>
              </a:spcAft>
              <a:defRPr/>
            </a:pPr>
            <a:r>
              <a:rPr lang="en-US"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rPr>
              <a:t>Where are the super</a:t>
            </a:r>
            <a:r>
              <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rPr>
              <a:t> </a:t>
            </a:r>
            <a:r>
              <a:rPr lang="en-US"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rPr>
              <a:t>heavy elements located </a:t>
            </a: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a:p>
            <a:pPr defTabSz="914400" fontAlgn="base">
              <a:spcBef>
                <a:spcPct val="0"/>
              </a:spcBef>
              <a:spcAft>
                <a:spcPct val="0"/>
              </a:spcAft>
              <a:defRPr/>
            </a:pPr>
            <a:r>
              <a:rPr lang="en-US"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rPr>
              <a:t>in the Periodic Table?</a:t>
            </a: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a:p>
            <a:pPr defTabSz="914400" fontAlgn="base">
              <a:spcBef>
                <a:spcPct val="0"/>
              </a:spcBef>
              <a:spcAft>
                <a:spcPct val="0"/>
              </a:spcAft>
              <a:defRPr/>
            </a:pP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a:p>
            <a:pPr defTabSz="914400" fontAlgn="base">
              <a:spcBef>
                <a:spcPct val="0"/>
              </a:spcBef>
              <a:spcAft>
                <a:spcPct val="0"/>
              </a:spcAft>
              <a:defRPr/>
            </a:pPr>
            <a:r>
              <a:rPr lang="en-US"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rPr>
              <a:t>Are they similar to their light homologues?</a:t>
            </a: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a:p>
            <a:pPr defTabSz="914400" fontAlgn="base">
              <a:spcBef>
                <a:spcPct val="0"/>
              </a:spcBef>
              <a:spcAft>
                <a:spcPct val="0"/>
              </a:spcAft>
              <a:defRPr/>
            </a:pP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a:p>
            <a:pPr defTabSz="914400" fontAlgn="base">
              <a:spcBef>
                <a:spcPct val="0"/>
              </a:spcBef>
              <a:spcAft>
                <a:spcPct val="0"/>
              </a:spcAft>
              <a:defRPr/>
            </a:pPr>
            <a:r>
              <a:rPr lang="en-US" sz="2800" dirty="0">
                <a:solidFill>
                  <a:prstClr val="black"/>
                </a:solidFill>
                <a:latin typeface="Arial" pitchFamily="34" charset="0"/>
                <a:cs typeface="Arial" pitchFamily="34" charset="0"/>
              </a:rPr>
              <a:t>Where is the boundary of the Periodic Table </a:t>
            </a:r>
            <a:endParaRPr lang="ru-RU" sz="2800" dirty="0">
              <a:solidFill>
                <a:prstClr val="black"/>
              </a:solidFill>
              <a:latin typeface="Arial" pitchFamily="34" charset="0"/>
              <a:cs typeface="Arial" pitchFamily="34" charset="0"/>
            </a:endParaRPr>
          </a:p>
          <a:p>
            <a:pPr defTabSz="914400" fontAlgn="base">
              <a:spcBef>
                <a:spcPct val="0"/>
              </a:spcBef>
              <a:spcAft>
                <a:spcPct val="0"/>
              </a:spcAft>
              <a:defRPr/>
            </a:pPr>
            <a:r>
              <a:rPr lang="en-US" sz="2800" dirty="0">
                <a:solidFill>
                  <a:prstClr val="black"/>
                </a:solidFill>
                <a:latin typeface="Arial" pitchFamily="34" charset="0"/>
                <a:cs typeface="Arial" pitchFamily="34" charset="0"/>
              </a:rPr>
              <a:t>and how many elements can it contain?</a:t>
            </a:r>
            <a:endParaRPr lang="ru-RU" sz="2800" dirty="0">
              <a:solidFill>
                <a:prstClr val="black"/>
              </a:solidFill>
              <a:effectLst>
                <a:outerShdw blurRad="38100" dist="38100" dir="2700000" algn="tl">
                  <a:srgbClr val="000000">
                    <a:alpha val="43137"/>
                  </a:srgbClr>
                </a:outerShdw>
              </a:effectLst>
              <a:latin typeface="Comic Sans MS" panose="030F0702030302020204" pitchFamily="66" charset="0"/>
              <a:cs typeface="Arial" charset="0"/>
            </a:endParaRPr>
          </a:p>
        </p:txBody>
      </p:sp>
    </p:spTree>
    <p:extLst>
      <p:ext uri="{BB962C8B-B14F-4D97-AF65-F5344CB8AC3E}">
        <p14:creationId xmlns:p14="http://schemas.microsoft.com/office/powerpoint/2010/main" val="1754727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7"/>
          <p:cNvGraphicFramePr>
            <a:graphicFrameLocks noChangeAspect="1"/>
          </p:cNvGraphicFramePr>
          <p:nvPr/>
        </p:nvGraphicFramePr>
        <p:xfrm>
          <a:off x="1828801" y="692150"/>
          <a:ext cx="6816725" cy="5646738"/>
        </p:xfrm>
        <a:graphic>
          <a:graphicData uri="http://schemas.openxmlformats.org/presentationml/2006/ole">
            <mc:AlternateContent xmlns:mc="http://schemas.openxmlformats.org/markup-compatibility/2006">
              <mc:Choice xmlns:v="urn:schemas-microsoft-com:vml" Requires="v">
                <p:oleObj spid="_x0000_s32787" name="CorelDRAW" r:id="rId3" imgW="8634984" imgH="7168896" progId="CorelDraw.Graphic.16">
                  <p:embed/>
                </p:oleObj>
              </mc:Choice>
              <mc:Fallback>
                <p:oleObj name="CorelDRAW" r:id="rId3" imgW="8634984" imgH="7168896"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692150"/>
                        <a:ext cx="6816725" cy="564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1747" name="Группа 16"/>
          <p:cNvGrpSpPr>
            <a:grpSpLocks/>
          </p:cNvGrpSpPr>
          <p:nvPr/>
        </p:nvGrpSpPr>
        <p:grpSpPr bwMode="auto">
          <a:xfrm>
            <a:off x="3917950" y="2152651"/>
            <a:ext cx="871538" cy="728663"/>
            <a:chOff x="3574738" y="2195068"/>
            <a:chExt cx="870751" cy="729876"/>
          </a:xfrm>
        </p:grpSpPr>
        <p:cxnSp>
          <p:nvCxnSpPr>
            <p:cNvPr id="12" name="Прямая со стрелкой 11"/>
            <p:cNvCxnSpPr/>
            <p:nvPr/>
          </p:nvCxnSpPr>
          <p:spPr>
            <a:xfrm>
              <a:off x="3996632" y="2565572"/>
              <a:ext cx="0" cy="359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74738" y="2195068"/>
              <a:ext cx="870751" cy="368913"/>
            </a:xfrm>
            <a:prstGeom prst="rect">
              <a:avLst/>
            </a:prstGeom>
            <a:solidFill>
              <a:schemeClr val="bg1"/>
            </a:solidFill>
          </p:spPr>
          <p:txBody>
            <a:bodyPr wrap="none">
              <a:spAutoFit/>
            </a:bodyPr>
            <a:lstStyle/>
            <a:p>
              <a:pPr defTabSz="914400" fontAlgn="base">
                <a:spcBef>
                  <a:spcPct val="0"/>
                </a:spcBef>
                <a:spcAft>
                  <a:spcPct val="0"/>
                </a:spcAft>
                <a:defRPr/>
              </a:pPr>
              <a:r>
                <a:rPr lang="en-US" b="1" dirty="0">
                  <a:solidFill>
                    <a:srgbClr val="0070C0"/>
                  </a:solidFill>
                  <a:effectLst>
                    <a:outerShdw blurRad="38100" dist="38100" dir="2700000" algn="tl">
                      <a:srgbClr val="000000">
                        <a:alpha val="43137"/>
                      </a:srgbClr>
                    </a:outerShdw>
                  </a:effectLst>
                  <a:latin typeface="Arial" charset="0"/>
                  <a:cs typeface="Arial" charset="0"/>
                </a:rPr>
                <a:t>N=162</a:t>
              </a:r>
              <a:endParaRPr lang="ru-RU" b="1" dirty="0">
                <a:solidFill>
                  <a:srgbClr val="0070C0"/>
                </a:solidFill>
                <a:effectLst>
                  <a:outerShdw blurRad="38100" dist="38100" dir="2700000" algn="tl">
                    <a:srgbClr val="000000">
                      <a:alpha val="43137"/>
                    </a:srgbClr>
                  </a:outerShdw>
                </a:effectLst>
                <a:latin typeface="Arial" charset="0"/>
                <a:cs typeface="Arial" charset="0"/>
              </a:endParaRPr>
            </a:p>
          </p:txBody>
        </p:sp>
      </p:grpSp>
      <p:sp>
        <p:nvSpPr>
          <p:cNvPr id="21" name="TextBox 20"/>
          <p:cNvSpPr txBox="1"/>
          <p:nvPr/>
        </p:nvSpPr>
        <p:spPr>
          <a:xfrm>
            <a:off x="4240214" y="4718050"/>
            <a:ext cx="3800475" cy="584200"/>
          </a:xfrm>
          <a:prstGeom prst="rect">
            <a:avLst/>
          </a:prstGeom>
          <a:noFill/>
        </p:spPr>
        <p:txBody>
          <a:bodyPr wrap="none">
            <a:spAutoFit/>
          </a:bodyPr>
          <a:lstStyle/>
          <a:p>
            <a:pPr defTabSz="914400" fontAlgn="base">
              <a:spcBef>
                <a:spcPct val="0"/>
              </a:spcBef>
              <a:spcAft>
                <a:spcPct val="0"/>
              </a:spcAft>
              <a:defRPr/>
            </a:pPr>
            <a:r>
              <a:rPr lang="en-US" sz="1600" dirty="0">
                <a:solidFill>
                  <a:prstClr val="black"/>
                </a:solidFill>
                <a:effectLst>
                  <a:outerShdw blurRad="38100" dist="38100" dir="2700000" algn="tl">
                    <a:srgbClr val="000000">
                      <a:alpha val="43137"/>
                    </a:srgbClr>
                  </a:outerShdw>
                </a:effectLst>
                <a:latin typeface="Arial" charset="0"/>
                <a:cs typeface="Arial" charset="0"/>
              </a:rPr>
              <a:t>Symbols:   open – </a:t>
            </a:r>
            <a:r>
              <a:rPr lang="el-GR" sz="1600" dirty="0">
                <a:solidFill>
                  <a:prstClr val="black"/>
                </a:solidFill>
                <a:effectLst>
                  <a:outerShdw blurRad="38100" dist="38100" dir="2700000" algn="tl">
                    <a:srgbClr val="000000">
                      <a:alpha val="43137"/>
                    </a:srgbClr>
                  </a:outerShdw>
                </a:effectLst>
                <a:latin typeface="Calibri"/>
                <a:cs typeface="Arial" charset="0"/>
              </a:rPr>
              <a:t>α</a:t>
            </a:r>
            <a:r>
              <a:rPr lang="en-US" sz="1600" dirty="0">
                <a:solidFill>
                  <a:prstClr val="black"/>
                </a:solidFill>
                <a:effectLst>
                  <a:outerShdw blurRad="38100" dist="38100" dir="2700000" algn="tl">
                    <a:srgbClr val="000000">
                      <a:alpha val="43137"/>
                    </a:srgbClr>
                  </a:outerShdw>
                </a:effectLst>
                <a:latin typeface="Arial" charset="0"/>
                <a:cs typeface="Arial" charset="0"/>
              </a:rPr>
              <a:t> decay</a:t>
            </a:r>
          </a:p>
          <a:p>
            <a:pPr defTabSz="914400" fontAlgn="base">
              <a:spcBef>
                <a:spcPct val="0"/>
              </a:spcBef>
              <a:spcAft>
                <a:spcPct val="0"/>
              </a:spcAft>
              <a:defRPr/>
            </a:pPr>
            <a:r>
              <a:rPr lang="en-US" sz="1600" dirty="0">
                <a:solidFill>
                  <a:prstClr val="black"/>
                </a:solidFill>
                <a:effectLst>
                  <a:outerShdw blurRad="38100" dist="38100" dir="2700000" algn="tl">
                    <a:srgbClr val="000000">
                      <a:alpha val="43137"/>
                    </a:srgbClr>
                  </a:outerShdw>
                </a:effectLst>
                <a:latin typeface="Arial" charset="0"/>
                <a:cs typeface="Arial" charset="0"/>
              </a:rPr>
              <a:t>                   filled – spontaneous  fission</a:t>
            </a:r>
            <a:endParaRPr lang="ru-RU" sz="1600" dirty="0">
              <a:solidFill>
                <a:prstClr val="black"/>
              </a:solidFill>
              <a:effectLst>
                <a:outerShdw blurRad="38100" dist="38100" dir="2700000" algn="tl">
                  <a:srgbClr val="000000">
                    <a:alpha val="43137"/>
                  </a:srgbClr>
                </a:outerShdw>
              </a:effectLst>
              <a:latin typeface="Arial" charset="0"/>
              <a:cs typeface="Arial" charset="0"/>
            </a:endParaRPr>
          </a:p>
        </p:txBody>
      </p:sp>
      <p:sp>
        <p:nvSpPr>
          <p:cNvPr id="22" name="TextBox 21"/>
          <p:cNvSpPr txBox="1"/>
          <p:nvPr/>
        </p:nvSpPr>
        <p:spPr>
          <a:xfrm>
            <a:off x="2032001" y="333375"/>
            <a:ext cx="7500771" cy="400110"/>
          </a:xfrm>
          <a:prstGeom prst="rect">
            <a:avLst/>
          </a:prstGeom>
          <a:noFill/>
        </p:spPr>
        <p:txBody>
          <a:bodyPr wrap="none">
            <a:spAutoFit/>
          </a:bodyPr>
          <a:lstStyle/>
          <a:p>
            <a:pPr defTabSz="914400" fontAlgn="base">
              <a:spcBef>
                <a:spcPct val="0"/>
              </a:spcBef>
              <a:spcAft>
                <a:spcPct val="0"/>
              </a:spcAft>
              <a:defRPr/>
            </a:pPr>
            <a:r>
              <a:rPr lang="en-US" sz="2000" dirty="0">
                <a:solidFill>
                  <a:srgbClr val="005DA2"/>
                </a:solidFill>
                <a:effectLst>
                  <a:outerShdw blurRad="38100" dist="38100" dir="2700000" algn="tl">
                    <a:srgbClr val="000000">
                      <a:alpha val="43137"/>
                    </a:srgbClr>
                  </a:outerShdw>
                </a:effectLst>
                <a:cs typeface="Arial" charset="0"/>
              </a:rPr>
              <a:t>Decay modes and the half-lives of the isotopes with Z ≥ 110</a:t>
            </a:r>
            <a:endParaRPr lang="ru-RU" sz="2000" dirty="0">
              <a:solidFill>
                <a:srgbClr val="005DA2"/>
              </a:solidFill>
              <a:effectLst>
                <a:outerShdw blurRad="38100" dist="38100" dir="2700000" algn="tl">
                  <a:srgbClr val="000000">
                    <a:alpha val="43137"/>
                  </a:srgbClr>
                </a:outerShdw>
              </a:effectLst>
              <a:cs typeface="Arial" charset="0"/>
            </a:endParaRPr>
          </a:p>
        </p:txBody>
      </p:sp>
      <p:grpSp>
        <p:nvGrpSpPr>
          <p:cNvPr id="26" name="Группа 25"/>
          <p:cNvGrpSpPr>
            <a:grpSpLocks/>
          </p:cNvGrpSpPr>
          <p:nvPr/>
        </p:nvGrpSpPr>
        <p:grpSpPr bwMode="auto">
          <a:xfrm>
            <a:off x="5475289" y="922338"/>
            <a:ext cx="3729037" cy="1428750"/>
            <a:chOff x="4678680" y="609258"/>
            <a:chExt cx="4004674" cy="1528152"/>
          </a:xfrm>
        </p:grpSpPr>
        <p:sp>
          <p:nvSpPr>
            <p:cNvPr id="27" name="Прямоугольник 26"/>
            <p:cNvSpPr/>
            <p:nvPr/>
          </p:nvSpPr>
          <p:spPr>
            <a:xfrm>
              <a:off x="4678680" y="609258"/>
              <a:ext cx="3094288" cy="152815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28" name="TextBox 27"/>
            <p:cNvSpPr txBox="1"/>
            <p:nvPr/>
          </p:nvSpPr>
          <p:spPr>
            <a:xfrm>
              <a:off x="6470893" y="908097"/>
              <a:ext cx="2212461" cy="691298"/>
            </a:xfrm>
            <a:prstGeom prst="rect">
              <a:avLst/>
            </a:prstGeom>
            <a:solidFill>
              <a:schemeClr val="bg1"/>
            </a:solidFill>
          </p:spPr>
          <p:txBody>
            <a:bodyPr wrap="none">
              <a:spAutoFit/>
            </a:bodyPr>
            <a:lstStyle/>
            <a:p>
              <a:pPr algn="r" defTabSz="914400" fontAlgn="base">
                <a:spcBef>
                  <a:spcPct val="0"/>
                </a:spcBef>
                <a:spcAft>
                  <a:spcPct val="0"/>
                </a:spcAft>
                <a:defRPr/>
              </a:pPr>
              <a:r>
                <a:rPr lang="en-US" dirty="0">
                  <a:solidFill>
                    <a:srgbClr val="0067B4"/>
                  </a:solidFill>
                  <a:effectLst>
                    <a:outerShdw blurRad="38100" dist="38100" dir="2700000" algn="tl">
                      <a:srgbClr val="000000">
                        <a:alpha val="43137"/>
                      </a:srgbClr>
                    </a:outerShdw>
                  </a:effectLst>
                  <a:cs typeface="Arial" charset="0"/>
                </a:rPr>
                <a:t>available for </a:t>
              </a:r>
            </a:p>
            <a:p>
              <a:pPr algn="r" defTabSz="914400" fontAlgn="base">
                <a:spcBef>
                  <a:spcPct val="0"/>
                </a:spcBef>
                <a:spcAft>
                  <a:spcPct val="0"/>
                </a:spcAft>
                <a:defRPr/>
              </a:pPr>
              <a:r>
                <a:rPr lang="en-US" dirty="0">
                  <a:solidFill>
                    <a:srgbClr val="0067B4"/>
                  </a:solidFill>
                  <a:effectLst>
                    <a:outerShdw blurRad="38100" dist="38100" dir="2700000" algn="tl">
                      <a:srgbClr val="000000">
                        <a:alpha val="43137"/>
                      </a:srgbClr>
                    </a:outerShdw>
                  </a:effectLst>
                  <a:cs typeface="Arial" charset="0"/>
                </a:rPr>
                <a:t>chemical studies</a:t>
              </a:r>
              <a:endParaRPr lang="ru-RU" dirty="0">
                <a:solidFill>
                  <a:srgbClr val="0067B4"/>
                </a:solidFill>
                <a:effectLst>
                  <a:outerShdw blurRad="38100" dist="38100" dir="2700000" algn="tl">
                    <a:srgbClr val="000000">
                      <a:alpha val="43137"/>
                    </a:srgbClr>
                  </a:outerShdw>
                </a:effectLst>
                <a:cs typeface="Arial" charset="0"/>
              </a:endParaRPr>
            </a:p>
          </p:txBody>
        </p:sp>
      </p:grpSp>
    </p:spTree>
    <p:extLst>
      <p:ext uri="{BB962C8B-B14F-4D97-AF65-F5344CB8AC3E}">
        <p14:creationId xmlns:p14="http://schemas.microsoft.com/office/powerpoint/2010/main" val="3623275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l="793"/>
          <a:stretch>
            <a:fillRect/>
          </a:stretch>
        </p:blipFill>
        <p:spPr bwMode="auto">
          <a:xfrm>
            <a:off x="2530476" y="692150"/>
            <a:ext cx="71659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6"/>
          <p:cNvSpPr txBox="1">
            <a:spLocks noChangeArrowheads="1"/>
          </p:cNvSpPr>
          <p:nvPr/>
        </p:nvSpPr>
        <p:spPr bwMode="auto">
          <a:xfrm>
            <a:off x="2644775" y="1008064"/>
            <a:ext cx="261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1</a:t>
            </a:r>
            <a:endParaRPr lang="ru-RU" altLang="ru-RU" sz="1200" b="1">
              <a:solidFill>
                <a:prstClr val="black"/>
              </a:solidFill>
              <a:cs typeface="Arial" pitchFamily="34" charset="0"/>
            </a:endParaRPr>
          </a:p>
        </p:txBody>
      </p:sp>
      <p:sp>
        <p:nvSpPr>
          <p:cNvPr id="34820" name="TextBox 8"/>
          <p:cNvSpPr txBox="1">
            <a:spLocks noChangeArrowheads="1"/>
          </p:cNvSpPr>
          <p:nvPr/>
        </p:nvSpPr>
        <p:spPr bwMode="auto">
          <a:xfrm>
            <a:off x="2649539" y="1377951"/>
            <a:ext cx="2635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2</a:t>
            </a:r>
            <a:endParaRPr lang="ru-RU" altLang="ru-RU" sz="1200" b="1">
              <a:solidFill>
                <a:prstClr val="black"/>
              </a:solidFill>
              <a:cs typeface="Arial" pitchFamily="34" charset="0"/>
            </a:endParaRPr>
          </a:p>
        </p:txBody>
      </p:sp>
      <p:sp>
        <p:nvSpPr>
          <p:cNvPr id="34821" name="TextBox 9"/>
          <p:cNvSpPr txBox="1">
            <a:spLocks noChangeArrowheads="1"/>
          </p:cNvSpPr>
          <p:nvPr/>
        </p:nvSpPr>
        <p:spPr bwMode="auto">
          <a:xfrm>
            <a:off x="2655889" y="1728788"/>
            <a:ext cx="2635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3</a:t>
            </a:r>
            <a:endParaRPr lang="ru-RU" altLang="ru-RU" sz="1200" b="1">
              <a:solidFill>
                <a:prstClr val="black"/>
              </a:solidFill>
              <a:cs typeface="Arial" pitchFamily="34" charset="0"/>
            </a:endParaRPr>
          </a:p>
        </p:txBody>
      </p:sp>
      <p:sp>
        <p:nvSpPr>
          <p:cNvPr id="34822" name="TextBox 10"/>
          <p:cNvSpPr txBox="1">
            <a:spLocks noChangeArrowheads="1"/>
          </p:cNvSpPr>
          <p:nvPr/>
        </p:nvSpPr>
        <p:spPr bwMode="auto">
          <a:xfrm>
            <a:off x="2644775" y="2082801"/>
            <a:ext cx="261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4</a:t>
            </a:r>
            <a:endParaRPr lang="ru-RU" altLang="ru-RU" sz="1200" b="1">
              <a:solidFill>
                <a:prstClr val="black"/>
              </a:solidFill>
              <a:cs typeface="Arial" pitchFamily="34" charset="0"/>
            </a:endParaRPr>
          </a:p>
        </p:txBody>
      </p:sp>
      <p:sp>
        <p:nvSpPr>
          <p:cNvPr id="34823" name="TextBox 11"/>
          <p:cNvSpPr txBox="1">
            <a:spLocks noChangeArrowheads="1"/>
          </p:cNvSpPr>
          <p:nvPr/>
        </p:nvSpPr>
        <p:spPr bwMode="auto">
          <a:xfrm>
            <a:off x="2649539" y="2433639"/>
            <a:ext cx="263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5</a:t>
            </a:r>
            <a:endParaRPr lang="ru-RU" altLang="ru-RU" sz="1200" b="1">
              <a:solidFill>
                <a:prstClr val="black"/>
              </a:solidFill>
              <a:cs typeface="Arial" pitchFamily="34" charset="0"/>
            </a:endParaRPr>
          </a:p>
        </p:txBody>
      </p:sp>
      <p:sp>
        <p:nvSpPr>
          <p:cNvPr id="34824" name="TextBox 12"/>
          <p:cNvSpPr txBox="1">
            <a:spLocks noChangeArrowheads="1"/>
          </p:cNvSpPr>
          <p:nvPr/>
        </p:nvSpPr>
        <p:spPr bwMode="auto">
          <a:xfrm>
            <a:off x="2638426" y="2787651"/>
            <a:ext cx="263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200" b="1">
                <a:solidFill>
                  <a:prstClr val="black"/>
                </a:solidFill>
                <a:cs typeface="Arial" pitchFamily="34" charset="0"/>
              </a:rPr>
              <a:t>6</a:t>
            </a:r>
            <a:endParaRPr lang="ru-RU" altLang="ru-RU" sz="1200" b="1">
              <a:solidFill>
                <a:prstClr val="black"/>
              </a:solidFill>
              <a:cs typeface="Arial" pitchFamily="34" charset="0"/>
            </a:endParaRPr>
          </a:p>
        </p:txBody>
      </p:sp>
      <p:grpSp>
        <p:nvGrpSpPr>
          <p:cNvPr id="34825" name="Группа 34"/>
          <p:cNvGrpSpPr>
            <a:grpSpLocks/>
          </p:cNvGrpSpPr>
          <p:nvPr/>
        </p:nvGrpSpPr>
        <p:grpSpPr bwMode="auto">
          <a:xfrm>
            <a:off x="3114676" y="4549775"/>
            <a:ext cx="506413" cy="1822450"/>
            <a:chOff x="5042538" y="3432810"/>
            <a:chExt cx="318227" cy="1227105"/>
          </a:xfrm>
        </p:grpSpPr>
        <p:sp>
          <p:nvSpPr>
            <p:cNvPr id="22" name="Прямоугольник 21"/>
            <p:cNvSpPr/>
            <p:nvPr/>
          </p:nvSpPr>
          <p:spPr>
            <a:xfrm>
              <a:off x="5067478" y="3468084"/>
              <a:ext cx="293287" cy="119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sz="1200">
                <a:solidFill>
                  <a:prstClr val="white"/>
                </a:solidFill>
              </a:endParaRPr>
            </a:p>
          </p:txBody>
        </p:sp>
        <p:sp>
          <p:nvSpPr>
            <p:cNvPr id="34914" name="TextBox 16"/>
            <p:cNvSpPr txBox="1">
              <a:spLocks noChangeArrowheads="1"/>
            </p:cNvSpPr>
            <p:nvPr/>
          </p:nvSpPr>
          <p:spPr bwMode="auto">
            <a:xfrm>
              <a:off x="5049394" y="3432810"/>
              <a:ext cx="165402" cy="1865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6</a:t>
              </a:r>
              <a:endParaRPr lang="ru-RU" altLang="ru-RU" sz="1200">
                <a:solidFill>
                  <a:prstClr val="black"/>
                </a:solidFill>
                <a:cs typeface="Arial" pitchFamily="34" charset="0"/>
              </a:endParaRPr>
            </a:p>
          </p:txBody>
        </p:sp>
        <p:sp>
          <p:nvSpPr>
            <p:cNvPr id="34915" name="TextBox 17"/>
            <p:cNvSpPr txBox="1">
              <a:spLocks noChangeArrowheads="1"/>
            </p:cNvSpPr>
            <p:nvPr/>
          </p:nvSpPr>
          <p:spPr bwMode="auto">
            <a:xfrm>
              <a:off x="5053204" y="3669149"/>
              <a:ext cx="165402" cy="1865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7</a:t>
              </a:r>
              <a:endParaRPr lang="ru-RU" altLang="ru-RU" sz="1200">
                <a:solidFill>
                  <a:prstClr val="black"/>
                </a:solidFill>
                <a:cs typeface="Arial" pitchFamily="34" charset="0"/>
              </a:endParaRPr>
            </a:p>
          </p:txBody>
        </p:sp>
        <p:sp>
          <p:nvSpPr>
            <p:cNvPr id="34916" name="TextBox 18"/>
            <p:cNvSpPr txBox="1">
              <a:spLocks noChangeArrowheads="1"/>
            </p:cNvSpPr>
            <p:nvPr/>
          </p:nvSpPr>
          <p:spPr bwMode="auto">
            <a:xfrm>
              <a:off x="5045584" y="3907041"/>
              <a:ext cx="165402" cy="1865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8</a:t>
              </a:r>
              <a:endParaRPr lang="ru-RU" altLang="ru-RU" sz="1200">
                <a:solidFill>
                  <a:prstClr val="black"/>
                </a:solidFill>
                <a:cs typeface="Arial" pitchFamily="34" charset="0"/>
              </a:endParaRPr>
            </a:p>
          </p:txBody>
        </p:sp>
        <p:sp>
          <p:nvSpPr>
            <p:cNvPr id="34917" name="TextBox 19"/>
            <p:cNvSpPr txBox="1">
              <a:spLocks noChangeArrowheads="1"/>
            </p:cNvSpPr>
            <p:nvPr/>
          </p:nvSpPr>
          <p:spPr bwMode="auto">
            <a:xfrm>
              <a:off x="5042538" y="4388057"/>
              <a:ext cx="181018" cy="2278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600" b="1">
                  <a:solidFill>
                    <a:prstClr val="black"/>
                  </a:solidFill>
                  <a:cs typeface="Arial" pitchFamily="34" charset="0"/>
                </a:rPr>
                <a:t>8</a:t>
              </a:r>
              <a:endParaRPr lang="ru-RU" altLang="ru-RU" sz="1600" b="1">
                <a:solidFill>
                  <a:prstClr val="black"/>
                </a:solidFill>
                <a:cs typeface="Arial" pitchFamily="34" charset="0"/>
              </a:endParaRPr>
            </a:p>
          </p:txBody>
        </p:sp>
      </p:grpSp>
      <p:sp>
        <p:nvSpPr>
          <p:cNvPr id="40" name="Прямоугольник 39"/>
          <p:cNvSpPr/>
          <p:nvPr/>
        </p:nvSpPr>
        <p:spPr bwMode="auto">
          <a:xfrm>
            <a:off x="3654425" y="4621214"/>
            <a:ext cx="4699000" cy="3270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1" name="Прямоугольник 40"/>
          <p:cNvSpPr/>
          <p:nvPr/>
        </p:nvSpPr>
        <p:spPr bwMode="auto">
          <a:xfrm>
            <a:off x="3654426" y="4976814"/>
            <a:ext cx="4716463" cy="327025"/>
          </a:xfrm>
          <a:prstGeom prst="rect">
            <a:avLst/>
          </a:prstGeom>
          <a:solidFill>
            <a:srgbClr val="59B4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34828" name="TextBox 42"/>
          <p:cNvSpPr txBox="1">
            <a:spLocks noChangeArrowheads="1"/>
          </p:cNvSpPr>
          <p:nvPr/>
        </p:nvSpPr>
        <p:spPr bwMode="auto">
          <a:xfrm>
            <a:off x="4648200" y="4641851"/>
            <a:ext cx="170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srgbClr val="3172C4"/>
                </a:solidFill>
                <a:latin typeface="Bookman Old Style" pitchFamily="18" charset="0"/>
                <a:cs typeface="Arial" pitchFamily="34" charset="0"/>
              </a:rPr>
              <a:t>L A N T A N I D E S</a:t>
            </a:r>
            <a:endParaRPr lang="ru-RU" altLang="ru-RU" sz="1200" b="1">
              <a:solidFill>
                <a:srgbClr val="3172C4"/>
              </a:solidFill>
              <a:latin typeface="Bookman Old Style" pitchFamily="18" charset="0"/>
              <a:cs typeface="Arial" pitchFamily="34" charset="0"/>
            </a:endParaRPr>
          </a:p>
        </p:txBody>
      </p:sp>
      <p:sp>
        <p:nvSpPr>
          <p:cNvPr id="44" name="Прямоугольник 43"/>
          <p:cNvSpPr/>
          <p:nvPr/>
        </p:nvSpPr>
        <p:spPr bwMode="auto">
          <a:xfrm>
            <a:off x="7092147" y="3192464"/>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6" name="Прямоугольник 45"/>
          <p:cNvSpPr/>
          <p:nvPr/>
        </p:nvSpPr>
        <p:spPr bwMode="auto">
          <a:xfrm>
            <a:off x="7712075" y="3192463"/>
            <a:ext cx="323850" cy="3556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34833" name="TextBox 41"/>
          <p:cNvSpPr txBox="1">
            <a:spLocks noChangeArrowheads="1"/>
          </p:cNvSpPr>
          <p:nvPr/>
        </p:nvSpPr>
        <p:spPr bwMode="auto">
          <a:xfrm>
            <a:off x="4792664" y="5003801"/>
            <a:ext cx="1506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white"/>
                </a:solidFill>
                <a:latin typeface="Bookman Old Style" pitchFamily="18" charset="0"/>
                <a:cs typeface="Arial" pitchFamily="34" charset="0"/>
              </a:rPr>
              <a:t>A C T I N I D E S</a:t>
            </a:r>
            <a:endParaRPr lang="ru-RU" altLang="ru-RU" sz="1200" b="1">
              <a:solidFill>
                <a:prstClr val="white"/>
              </a:solidFill>
              <a:latin typeface="Bookman Old Style" pitchFamily="18" charset="0"/>
              <a:cs typeface="Arial" pitchFamily="34" charset="0"/>
            </a:endParaRPr>
          </a:p>
        </p:txBody>
      </p:sp>
      <p:sp>
        <p:nvSpPr>
          <p:cNvPr id="72" name="Прямоугольник 71"/>
          <p:cNvSpPr/>
          <p:nvPr/>
        </p:nvSpPr>
        <p:spPr bwMode="auto">
          <a:xfrm>
            <a:off x="7409647" y="3190876"/>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73" name="Прямоугольник 72"/>
          <p:cNvSpPr/>
          <p:nvPr/>
        </p:nvSpPr>
        <p:spPr bwMode="auto">
          <a:xfrm>
            <a:off x="7727148" y="3190876"/>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74" name="Прямоугольник 73"/>
          <p:cNvSpPr/>
          <p:nvPr/>
        </p:nvSpPr>
        <p:spPr bwMode="auto">
          <a:xfrm>
            <a:off x="8046234" y="3187701"/>
            <a:ext cx="325438" cy="357187"/>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76" name="Прямоугольник 75"/>
          <p:cNvSpPr/>
          <p:nvPr/>
        </p:nvSpPr>
        <p:spPr bwMode="auto">
          <a:xfrm>
            <a:off x="6771473" y="3189289"/>
            <a:ext cx="323850" cy="357187"/>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1" name="Прямоугольник 60"/>
          <p:cNvSpPr/>
          <p:nvPr/>
        </p:nvSpPr>
        <p:spPr bwMode="auto">
          <a:xfrm>
            <a:off x="6456364" y="3196909"/>
            <a:ext cx="320675"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2" name="Прямоугольник 61"/>
          <p:cNvSpPr/>
          <p:nvPr/>
        </p:nvSpPr>
        <p:spPr bwMode="auto">
          <a:xfrm>
            <a:off x="6168009" y="3196909"/>
            <a:ext cx="286767"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3" name="Прямоугольник 62"/>
          <p:cNvSpPr/>
          <p:nvPr/>
        </p:nvSpPr>
        <p:spPr bwMode="auto">
          <a:xfrm>
            <a:off x="5840491" y="3196909"/>
            <a:ext cx="314168"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4" name="Прямоугольник 63"/>
          <p:cNvSpPr/>
          <p:nvPr/>
        </p:nvSpPr>
        <p:spPr bwMode="auto">
          <a:xfrm>
            <a:off x="5539268" y="3196909"/>
            <a:ext cx="301222"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5" name="Прямоугольник 64"/>
          <p:cNvSpPr/>
          <p:nvPr/>
        </p:nvSpPr>
        <p:spPr bwMode="auto">
          <a:xfrm>
            <a:off x="5196927" y="3196909"/>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6" name="Прямоугольник 65"/>
          <p:cNvSpPr/>
          <p:nvPr/>
        </p:nvSpPr>
        <p:spPr bwMode="auto">
          <a:xfrm>
            <a:off x="4905386" y="3196909"/>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7" name="Прямоугольник 66"/>
          <p:cNvSpPr/>
          <p:nvPr/>
        </p:nvSpPr>
        <p:spPr bwMode="auto">
          <a:xfrm>
            <a:off x="4563045" y="3196909"/>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8" name="Прямоугольник 67"/>
          <p:cNvSpPr/>
          <p:nvPr/>
        </p:nvSpPr>
        <p:spPr bwMode="auto">
          <a:xfrm>
            <a:off x="4271504" y="3196909"/>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69" name="Прямоугольник 68"/>
          <p:cNvSpPr/>
          <p:nvPr/>
        </p:nvSpPr>
        <p:spPr bwMode="auto">
          <a:xfrm>
            <a:off x="3929163" y="3196909"/>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34873" name="TextBox 48"/>
          <p:cNvSpPr txBox="1">
            <a:spLocks noChangeArrowheads="1"/>
          </p:cNvSpPr>
          <p:nvPr/>
        </p:nvSpPr>
        <p:spPr bwMode="auto">
          <a:xfrm>
            <a:off x="4257675" y="776288"/>
            <a:ext cx="25733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2000" b="1">
                <a:solidFill>
                  <a:srgbClr val="1979A9"/>
                </a:solidFill>
                <a:cs typeface="Arial" pitchFamily="34" charset="0"/>
              </a:rPr>
              <a:t>Periodic Table</a:t>
            </a:r>
            <a:r>
              <a:rPr lang="ru-RU" altLang="ru-RU" sz="2000" b="1">
                <a:solidFill>
                  <a:srgbClr val="1979A9"/>
                </a:solidFill>
                <a:cs typeface="Arial" pitchFamily="34" charset="0"/>
              </a:rPr>
              <a:t> </a:t>
            </a:r>
            <a:r>
              <a:rPr lang="en-US" altLang="ru-RU" sz="2000" b="1">
                <a:solidFill>
                  <a:srgbClr val="1979A9"/>
                </a:solidFill>
                <a:cs typeface="Arial" pitchFamily="34" charset="0"/>
              </a:rPr>
              <a:t>Z</a:t>
            </a:r>
            <a:r>
              <a:rPr lang="ru-RU" altLang="ru-RU" sz="2000" b="1">
                <a:solidFill>
                  <a:srgbClr val="1979A9"/>
                </a:solidFill>
                <a:cs typeface="Arial" pitchFamily="34" charset="0"/>
              </a:rPr>
              <a:t>=1-138</a:t>
            </a:r>
          </a:p>
        </p:txBody>
      </p:sp>
      <p:sp>
        <p:nvSpPr>
          <p:cNvPr id="34874" name="TextBox 76"/>
          <p:cNvSpPr txBox="1">
            <a:spLocks noChangeArrowheads="1"/>
          </p:cNvSpPr>
          <p:nvPr/>
        </p:nvSpPr>
        <p:spPr bwMode="auto">
          <a:xfrm>
            <a:off x="6732589" y="3157539"/>
            <a:ext cx="396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113</a:t>
            </a:r>
            <a:endParaRPr lang="ru-RU" altLang="ru-RU" sz="1100" b="1">
              <a:solidFill>
                <a:prstClr val="black"/>
              </a:solidFill>
              <a:latin typeface="Times New Roman" pitchFamily="18" charset="0"/>
              <a:cs typeface="Times New Roman" pitchFamily="18" charset="0"/>
            </a:endParaRPr>
          </a:p>
        </p:txBody>
      </p:sp>
      <p:sp>
        <p:nvSpPr>
          <p:cNvPr id="34875" name="TextBox 77"/>
          <p:cNvSpPr txBox="1">
            <a:spLocks noChangeArrowheads="1"/>
          </p:cNvSpPr>
          <p:nvPr/>
        </p:nvSpPr>
        <p:spPr bwMode="auto">
          <a:xfrm>
            <a:off x="7053264" y="3159125"/>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114</a:t>
            </a:r>
            <a:endParaRPr lang="ru-RU" altLang="ru-RU" sz="1100" b="1">
              <a:solidFill>
                <a:prstClr val="black"/>
              </a:solidFill>
              <a:latin typeface="Times New Roman" pitchFamily="18" charset="0"/>
              <a:cs typeface="Times New Roman" pitchFamily="18" charset="0"/>
            </a:endParaRPr>
          </a:p>
        </p:txBody>
      </p:sp>
      <p:sp>
        <p:nvSpPr>
          <p:cNvPr id="34876" name="TextBox 78"/>
          <p:cNvSpPr txBox="1">
            <a:spLocks noChangeArrowheads="1"/>
          </p:cNvSpPr>
          <p:nvPr/>
        </p:nvSpPr>
        <p:spPr bwMode="auto">
          <a:xfrm>
            <a:off x="7370764" y="3160714"/>
            <a:ext cx="396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115</a:t>
            </a:r>
            <a:endParaRPr lang="ru-RU" altLang="ru-RU" sz="1100" b="1">
              <a:solidFill>
                <a:prstClr val="black"/>
              </a:solidFill>
              <a:latin typeface="Times New Roman" pitchFamily="18" charset="0"/>
              <a:cs typeface="Times New Roman" pitchFamily="18" charset="0"/>
            </a:endParaRPr>
          </a:p>
        </p:txBody>
      </p:sp>
      <p:sp>
        <p:nvSpPr>
          <p:cNvPr id="34877" name="TextBox 79"/>
          <p:cNvSpPr txBox="1">
            <a:spLocks noChangeArrowheads="1"/>
          </p:cNvSpPr>
          <p:nvPr/>
        </p:nvSpPr>
        <p:spPr bwMode="auto">
          <a:xfrm>
            <a:off x="7683500" y="3163888"/>
            <a:ext cx="3952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116</a:t>
            </a:r>
            <a:endParaRPr lang="ru-RU" altLang="ru-RU" sz="1100" b="1">
              <a:solidFill>
                <a:prstClr val="black"/>
              </a:solidFill>
              <a:latin typeface="Times New Roman" pitchFamily="18" charset="0"/>
              <a:cs typeface="Times New Roman" pitchFamily="18" charset="0"/>
            </a:endParaRPr>
          </a:p>
        </p:txBody>
      </p:sp>
      <p:sp>
        <p:nvSpPr>
          <p:cNvPr id="34878" name="TextBox 80"/>
          <p:cNvSpPr txBox="1">
            <a:spLocks noChangeArrowheads="1"/>
          </p:cNvSpPr>
          <p:nvPr/>
        </p:nvSpPr>
        <p:spPr bwMode="auto">
          <a:xfrm>
            <a:off x="8005764" y="3165475"/>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117</a:t>
            </a:r>
            <a:endParaRPr lang="ru-RU" altLang="ru-RU" sz="1100" b="1">
              <a:solidFill>
                <a:prstClr val="black"/>
              </a:solidFill>
              <a:latin typeface="Times New Roman" pitchFamily="18" charset="0"/>
              <a:cs typeface="Times New Roman" pitchFamily="18" charset="0"/>
            </a:endParaRPr>
          </a:p>
        </p:txBody>
      </p:sp>
      <p:sp>
        <p:nvSpPr>
          <p:cNvPr id="34879" name="TextBox 82"/>
          <p:cNvSpPr txBox="1">
            <a:spLocks noChangeArrowheads="1"/>
          </p:cNvSpPr>
          <p:nvPr/>
        </p:nvSpPr>
        <p:spPr bwMode="auto">
          <a:xfrm>
            <a:off x="7104063" y="3287714"/>
            <a:ext cx="322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Fl</a:t>
            </a:r>
            <a:endParaRPr lang="ru-RU" altLang="ru-RU" sz="1200" b="1">
              <a:solidFill>
                <a:prstClr val="black"/>
              </a:solidFill>
              <a:latin typeface="Times New Roman" pitchFamily="18" charset="0"/>
              <a:cs typeface="Times New Roman" pitchFamily="18" charset="0"/>
            </a:endParaRPr>
          </a:p>
        </p:txBody>
      </p:sp>
      <p:sp>
        <p:nvSpPr>
          <p:cNvPr id="34880" name="TextBox 83"/>
          <p:cNvSpPr txBox="1">
            <a:spLocks noChangeArrowheads="1"/>
          </p:cNvSpPr>
          <p:nvPr/>
        </p:nvSpPr>
        <p:spPr bwMode="auto">
          <a:xfrm>
            <a:off x="7710489" y="3281363"/>
            <a:ext cx="365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Lv</a:t>
            </a:r>
            <a:endParaRPr lang="ru-RU" altLang="ru-RU" sz="1200" b="1">
              <a:solidFill>
                <a:prstClr val="black"/>
              </a:solidFill>
              <a:latin typeface="Times New Roman" pitchFamily="18" charset="0"/>
              <a:cs typeface="Times New Roman" pitchFamily="18" charset="0"/>
            </a:endParaRPr>
          </a:p>
        </p:txBody>
      </p:sp>
      <p:sp>
        <p:nvSpPr>
          <p:cNvPr id="34881" name="TextBox 82"/>
          <p:cNvSpPr txBox="1">
            <a:spLocks noChangeArrowheads="1"/>
          </p:cNvSpPr>
          <p:nvPr/>
        </p:nvSpPr>
        <p:spPr bwMode="auto">
          <a:xfrm>
            <a:off x="6742113" y="3271838"/>
            <a:ext cx="379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Nh</a:t>
            </a:r>
            <a:endParaRPr lang="ru-RU" altLang="ru-RU" sz="1200" b="1">
              <a:solidFill>
                <a:prstClr val="black"/>
              </a:solidFill>
              <a:latin typeface="Times New Roman" pitchFamily="18" charset="0"/>
              <a:cs typeface="Times New Roman" pitchFamily="18" charset="0"/>
            </a:endParaRPr>
          </a:p>
        </p:txBody>
      </p:sp>
      <p:sp>
        <p:nvSpPr>
          <p:cNvPr id="34882" name="TextBox 82"/>
          <p:cNvSpPr txBox="1">
            <a:spLocks noChangeArrowheads="1"/>
          </p:cNvSpPr>
          <p:nvPr/>
        </p:nvSpPr>
        <p:spPr bwMode="auto">
          <a:xfrm>
            <a:off x="8355013" y="3159126"/>
            <a:ext cx="322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Fl</a:t>
            </a:r>
            <a:endParaRPr lang="ru-RU" altLang="ru-RU" sz="1200" b="1">
              <a:solidFill>
                <a:prstClr val="black"/>
              </a:solidFill>
              <a:latin typeface="Times New Roman" pitchFamily="18" charset="0"/>
              <a:cs typeface="Times New Roman" pitchFamily="18" charset="0"/>
            </a:endParaRPr>
          </a:p>
        </p:txBody>
      </p:sp>
      <p:sp>
        <p:nvSpPr>
          <p:cNvPr id="34883" name="TextBox 84"/>
          <p:cNvSpPr txBox="1">
            <a:spLocks noChangeArrowheads="1"/>
          </p:cNvSpPr>
          <p:nvPr/>
        </p:nvSpPr>
        <p:spPr bwMode="auto">
          <a:xfrm>
            <a:off x="7366001" y="3275013"/>
            <a:ext cx="390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Ms</a:t>
            </a:r>
            <a:endParaRPr lang="ru-RU" altLang="ru-RU" sz="1200" b="1">
              <a:solidFill>
                <a:prstClr val="black"/>
              </a:solidFill>
              <a:latin typeface="Times New Roman" pitchFamily="18" charset="0"/>
              <a:cs typeface="Times New Roman" pitchFamily="18" charset="0"/>
            </a:endParaRPr>
          </a:p>
        </p:txBody>
      </p:sp>
      <p:sp>
        <p:nvSpPr>
          <p:cNvPr id="34884" name="TextBox 83"/>
          <p:cNvSpPr txBox="1">
            <a:spLocks noChangeArrowheads="1"/>
          </p:cNvSpPr>
          <p:nvPr/>
        </p:nvSpPr>
        <p:spPr bwMode="auto">
          <a:xfrm>
            <a:off x="8047039" y="3281363"/>
            <a:ext cx="331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Ts</a:t>
            </a:r>
            <a:endParaRPr lang="ru-RU" altLang="ru-RU" sz="1200" b="1">
              <a:solidFill>
                <a:prstClr val="black"/>
              </a:solidFill>
              <a:latin typeface="Times New Roman" pitchFamily="18" charset="0"/>
              <a:cs typeface="Times New Roman" pitchFamily="18" charset="0"/>
            </a:endParaRPr>
          </a:p>
        </p:txBody>
      </p:sp>
      <p:sp>
        <p:nvSpPr>
          <p:cNvPr id="34885" name="Rectangle 4"/>
          <p:cNvSpPr>
            <a:spLocks noChangeArrowheads="1"/>
          </p:cNvSpPr>
          <p:nvPr/>
        </p:nvSpPr>
        <p:spPr bwMode="auto">
          <a:xfrm>
            <a:off x="2908300" y="3760789"/>
            <a:ext cx="561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endParaRPr lang="en-US" altLang="ru-RU" sz="1600">
              <a:solidFill>
                <a:srgbClr val="0000FF"/>
              </a:solidFill>
              <a:cs typeface="Arial" pitchFamily="34" charset="0"/>
            </a:endParaRPr>
          </a:p>
          <a:p>
            <a:pPr algn="ctr" defTabSz="914400" eaLnBrk="1" fontAlgn="base" hangingPunct="1">
              <a:spcBef>
                <a:spcPct val="0"/>
              </a:spcBef>
              <a:spcAft>
                <a:spcPct val="0"/>
              </a:spcAft>
              <a:buNone/>
            </a:pPr>
            <a:endParaRPr lang="en-US" altLang="ru-RU" sz="1600">
              <a:solidFill>
                <a:srgbClr val="0000FF"/>
              </a:solidFill>
              <a:cs typeface="Arial" pitchFamily="34" charset="0"/>
            </a:endParaRPr>
          </a:p>
          <a:p>
            <a:pPr algn="ctr" defTabSz="914400" eaLnBrk="1" fontAlgn="base" hangingPunct="1">
              <a:spcBef>
                <a:spcPct val="0"/>
              </a:spcBef>
              <a:spcAft>
                <a:spcPct val="0"/>
              </a:spcAft>
              <a:buNone/>
            </a:pPr>
            <a:endParaRPr lang="en-US" altLang="ru-RU" sz="1600">
              <a:solidFill>
                <a:srgbClr val="0000FF"/>
              </a:solidFill>
              <a:cs typeface="Arial" pitchFamily="34" charset="0"/>
            </a:endParaRPr>
          </a:p>
          <a:p>
            <a:pPr algn="ctr" defTabSz="914400" eaLnBrk="1" fontAlgn="base" hangingPunct="1">
              <a:spcBef>
                <a:spcPct val="0"/>
              </a:spcBef>
              <a:spcAft>
                <a:spcPct val="0"/>
              </a:spcAft>
              <a:buNone/>
            </a:pPr>
            <a:endParaRPr lang="en-US" altLang="ru-RU" sz="1600">
              <a:solidFill>
                <a:srgbClr val="0000FF"/>
              </a:solidFill>
              <a:cs typeface="Arial" pitchFamily="34" charset="0"/>
            </a:endParaRPr>
          </a:p>
          <a:p>
            <a:pPr algn="ctr" defTabSz="914400" eaLnBrk="1" fontAlgn="base" hangingPunct="1">
              <a:spcBef>
                <a:spcPct val="0"/>
              </a:spcBef>
              <a:spcAft>
                <a:spcPct val="0"/>
              </a:spcAft>
              <a:buNone/>
            </a:pPr>
            <a:endParaRPr lang="en-US" altLang="ru-RU" sz="1600">
              <a:solidFill>
                <a:srgbClr val="0000FF"/>
              </a:solidFill>
              <a:cs typeface="Arial" pitchFamily="34" charset="0"/>
            </a:endParaRPr>
          </a:p>
        </p:txBody>
      </p:sp>
      <p:sp>
        <p:nvSpPr>
          <p:cNvPr id="79" name="Прямоугольник 78"/>
          <p:cNvSpPr/>
          <p:nvPr/>
        </p:nvSpPr>
        <p:spPr>
          <a:xfrm>
            <a:off x="2560639" y="3906838"/>
            <a:ext cx="1150937"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82" name="Прямоугольник 81"/>
          <p:cNvSpPr/>
          <p:nvPr/>
        </p:nvSpPr>
        <p:spPr>
          <a:xfrm>
            <a:off x="2713039" y="5332413"/>
            <a:ext cx="6256337"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34888" name="Rectangle 4"/>
          <p:cNvSpPr>
            <a:spLocks noChangeArrowheads="1"/>
          </p:cNvSpPr>
          <p:nvPr/>
        </p:nvSpPr>
        <p:spPr bwMode="auto">
          <a:xfrm>
            <a:off x="3711575" y="1268414"/>
            <a:ext cx="3240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1600" b="1">
                <a:solidFill>
                  <a:srgbClr val="0070C0"/>
                </a:solidFill>
                <a:cs typeface="Arial" pitchFamily="34" charset="0"/>
              </a:rPr>
              <a:t>Calculated in non-relativistic</a:t>
            </a:r>
          </a:p>
          <a:p>
            <a:pPr algn="ctr" defTabSz="914400" eaLnBrk="1" fontAlgn="base" hangingPunct="1">
              <a:spcBef>
                <a:spcPct val="0"/>
              </a:spcBef>
              <a:spcAft>
                <a:spcPct val="0"/>
              </a:spcAft>
              <a:buNone/>
            </a:pPr>
            <a:r>
              <a:rPr lang="en-US" altLang="ru-RU" sz="1600" b="1">
                <a:solidFill>
                  <a:srgbClr val="0070C0"/>
                </a:solidFill>
                <a:cs typeface="Arial" pitchFamily="34" charset="0"/>
              </a:rPr>
              <a:t>Dirac-Fock approximation</a:t>
            </a:r>
          </a:p>
        </p:txBody>
      </p:sp>
      <p:cxnSp>
        <p:nvCxnSpPr>
          <p:cNvPr id="81" name="Прямая соединительная линия 80"/>
          <p:cNvCxnSpPr/>
          <p:nvPr/>
        </p:nvCxnSpPr>
        <p:spPr>
          <a:xfrm>
            <a:off x="3784600" y="3775076"/>
            <a:ext cx="0" cy="2232025"/>
          </a:xfrm>
          <a:prstGeom prst="line">
            <a:avLst/>
          </a:prstGeom>
          <a:ln w="38100">
            <a:solidFill>
              <a:srgbClr val="0070C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6796088" y="3440113"/>
            <a:ext cx="0" cy="404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891" name="TextBox 35"/>
          <p:cNvSpPr txBox="1">
            <a:spLocks noChangeArrowheads="1"/>
          </p:cNvSpPr>
          <p:nvPr/>
        </p:nvSpPr>
        <p:spPr bwMode="auto">
          <a:xfrm>
            <a:off x="8393113" y="4572001"/>
            <a:ext cx="3097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4f</a:t>
            </a:r>
            <a:endParaRPr lang="ru-RU" altLang="ru-RU" sz="1200">
              <a:solidFill>
                <a:prstClr val="black"/>
              </a:solidFill>
              <a:cs typeface="Arial" pitchFamily="34" charset="0"/>
            </a:endParaRPr>
          </a:p>
        </p:txBody>
      </p:sp>
      <p:sp>
        <p:nvSpPr>
          <p:cNvPr id="34892" name="TextBox 36"/>
          <p:cNvSpPr txBox="1">
            <a:spLocks noChangeArrowheads="1"/>
          </p:cNvSpPr>
          <p:nvPr/>
        </p:nvSpPr>
        <p:spPr bwMode="auto">
          <a:xfrm>
            <a:off x="8393113" y="4929189"/>
            <a:ext cx="3097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5f</a:t>
            </a:r>
            <a:endParaRPr lang="ru-RU" altLang="ru-RU" sz="1200">
              <a:solidFill>
                <a:prstClr val="black"/>
              </a:solidFill>
              <a:cs typeface="Arial" pitchFamily="34" charset="0"/>
            </a:endParaRPr>
          </a:p>
        </p:txBody>
      </p:sp>
      <p:sp>
        <p:nvSpPr>
          <p:cNvPr id="34893" name="TextBox 37"/>
          <p:cNvSpPr txBox="1">
            <a:spLocks noChangeArrowheads="1"/>
          </p:cNvSpPr>
          <p:nvPr/>
        </p:nvSpPr>
        <p:spPr bwMode="auto">
          <a:xfrm>
            <a:off x="8393113" y="5284789"/>
            <a:ext cx="3097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a:solidFill>
                  <a:prstClr val="black"/>
                </a:solidFill>
                <a:cs typeface="Arial" pitchFamily="34" charset="0"/>
              </a:rPr>
              <a:t>6f</a:t>
            </a:r>
            <a:endParaRPr lang="ru-RU" altLang="ru-RU" sz="1200">
              <a:solidFill>
                <a:prstClr val="black"/>
              </a:solidFill>
              <a:cs typeface="Arial" pitchFamily="34" charset="0"/>
            </a:endParaRPr>
          </a:p>
        </p:txBody>
      </p:sp>
      <p:sp>
        <p:nvSpPr>
          <p:cNvPr id="75" name="Прямоугольник 74"/>
          <p:cNvSpPr/>
          <p:nvPr/>
        </p:nvSpPr>
        <p:spPr bwMode="auto">
          <a:xfrm>
            <a:off x="8358974" y="3187701"/>
            <a:ext cx="311151" cy="355601"/>
          </a:xfrm>
          <a:prstGeom prst="rect">
            <a:avLst/>
          </a:prstGeom>
          <a:solidFill>
            <a:srgbClr val="FFFF00"/>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34897" name="TextBox 81"/>
          <p:cNvSpPr txBox="1">
            <a:spLocks noChangeArrowheads="1"/>
          </p:cNvSpPr>
          <p:nvPr/>
        </p:nvSpPr>
        <p:spPr bwMode="auto">
          <a:xfrm>
            <a:off x="8308976" y="3162300"/>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100" b="1">
                <a:solidFill>
                  <a:prstClr val="black"/>
                </a:solidFill>
                <a:latin typeface="Times New Roman" pitchFamily="18" charset="0"/>
                <a:cs typeface="Times New Roman" pitchFamily="18" charset="0"/>
              </a:rPr>
              <a:t>118</a:t>
            </a:r>
            <a:endParaRPr lang="ru-RU" altLang="ru-RU" sz="1100" b="1">
              <a:solidFill>
                <a:prstClr val="black"/>
              </a:solidFill>
              <a:latin typeface="Times New Roman" pitchFamily="18" charset="0"/>
              <a:cs typeface="Times New Roman" pitchFamily="18" charset="0"/>
            </a:endParaRPr>
          </a:p>
        </p:txBody>
      </p:sp>
      <p:sp>
        <p:nvSpPr>
          <p:cNvPr id="34898" name="TextBox 83"/>
          <p:cNvSpPr txBox="1">
            <a:spLocks noChangeArrowheads="1"/>
          </p:cNvSpPr>
          <p:nvPr/>
        </p:nvSpPr>
        <p:spPr bwMode="auto">
          <a:xfrm>
            <a:off x="8324850" y="3281363"/>
            <a:ext cx="38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Og</a:t>
            </a:r>
            <a:endParaRPr lang="ru-RU" altLang="ru-RU" sz="1200" b="1">
              <a:solidFill>
                <a:prstClr val="black"/>
              </a:solidFill>
              <a:latin typeface="Times New Roman" pitchFamily="18" charset="0"/>
              <a:cs typeface="Times New Roman" pitchFamily="18" charset="0"/>
            </a:endParaRPr>
          </a:p>
        </p:txBody>
      </p:sp>
      <p:sp>
        <p:nvSpPr>
          <p:cNvPr id="77" name="Прямоугольник 76"/>
          <p:cNvSpPr/>
          <p:nvPr/>
        </p:nvSpPr>
        <p:spPr>
          <a:xfrm>
            <a:off x="4257676" y="3568701"/>
            <a:ext cx="5400675"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34900" name="TextBox 79"/>
          <p:cNvSpPr txBox="1">
            <a:spLocks noChangeArrowheads="1"/>
          </p:cNvSpPr>
          <p:nvPr/>
        </p:nvSpPr>
        <p:spPr bwMode="auto">
          <a:xfrm>
            <a:off x="1519237" y="3073400"/>
            <a:ext cx="14430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1600" b="1">
                <a:solidFill>
                  <a:prstClr val="black"/>
                </a:solidFill>
                <a:cs typeface="Arial" pitchFamily="34" charset="0"/>
              </a:rPr>
              <a:t>Completion of </a:t>
            </a:r>
          </a:p>
          <a:p>
            <a:pPr algn="r" defTabSz="914400" eaLnBrk="1" fontAlgn="base" hangingPunct="1">
              <a:spcBef>
                <a:spcPct val="0"/>
              </a:spcBef>
              <a:spcAft>
                <a:spcPct val="0"/>
              </a:spcAft>
              <a:buNone/>
            </a:pPr>
            <a:r>
              <a:rPr lang="en-US" altLang="ru-RU" sz="1600" b="1">
                <a:solidFill>
                  <a:prstClr val="black"/>
                </a:solidFill>
                <a:cs typeface="Arial" pitchFamily="34" charset="0"/>
              </a:rPr>
              <a:t>the </a:t>
            </a:r>
            <a:r>
              <a:rPr lang="ru-RU" altLang="ru-RU" sz="1600" b="1">
                <a:solidFill>
                  <a:prstClr val="black"/>
                </a:solidFill>
                <a:cs typeface="Arial" pitchFamily="34" charset="0"/>
              </a:rPr>
              <a:t>7-</a:t>
            </a:r>
            <a:r>
              <a:rPr lang="en-US" altLang="ru-RU" sz="1600" b="1">
                <a:solidFill>
                  <a:prstClr val="black"/>
                </a:solidFill>
                <a:cs typeface="Arial" pitchFamily="34" charset="0"/>
              </a:rPr>
              <a:t>th</a:t>
            </a:r>
            <a:r>
              <a:rPr lang="ru-RU" altLang="ru-RU" sz="1600" b="1">
                <a:solidFill>
                  <a:prstClr val="black"/>
                </a:solidFill>
                <a:cs typeface="Arial" pitchFamily="34" charset="0"/>
              </a:rPr>
              <a:t> </a:t>
            </a:r>
            <a:r>
              <a:rPr lang="en-US" altLang="ru-RU" sz="1600" b="1">
                <a:solidFill>
                  <a:prstClr val="black"/>
                </a:solidFill>
                <a:cs typeface="Arial" pitchFamily="34" charset="0"/>
              </a:rPr>
              <a:t>row</a:t>
            </a:r>
            <a:endParaRPr lang="ru-RU" altLang="ru-RU" sz="1600" b="1">
              <a:solidFill>
                <a:prstClr val="black"/>
              </a:solidFill>
              <a:cs typeface="Arial" pitchFamily="34" charset="0"/>
            </a:endParaRPr>
          </a:p>
        </p:txBody>
      </p:sp>
      <p:grpSp>
        <p:nvGrpSpPr>
          <p:cNvPr id="4" name="Группа 3"/>
          <p:cNvGrpSpPr>
            <a:grpSpLocks/>
          </p:cNvGrpSpPr>
          <p:nvPr/>
        </p:nvGrpSpPr>
        <p:grpSpPr bwMode="auto">
          <a:xfrm>
            <a:off x="8321676" y="1679575"/>
            <a:ext cx="1800225" cy="1781354"/>
            <a:chOff x="6798379" y="1678873"/>
            <a:chExt cx="1799416" cy="1782347"/>
          </a:xfrm>
        </p:grpSpPr>
        <p:pic>
          <p:nvPicPr>
            <p:cNvPr id="34907"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756" y="1678873"/>
              <a:ext cx="1760039" cy="152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Прямоугольник 96"/>
            <p:cNvSpPr/>
            <p:nvPr/>
          </p:nvSpPr>
          <p:spPr>
            <a:xfrm>
              <a:off x="6833288" y="2825687"/>
              <a:ext cx="334812" cy="35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98" name="Прямоугольник 97"/>
            <p:cNvSpPr/>
            <p:nvPr/>
          </p:nvSpPr>
          <p:spPr>
            <a:xfrm>
              <a:off x="6849156" y="2849513"/>
              <a:ext cx="290382" cy="31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dirty="0">
                <a:solidFill>
                  <a:prstClr val="white"/>
                </a:solidFill>
              </a:endParaRPr>
            </a:p>
          </p:txBody>
        </p:sp>
        <p:sp>
          <p:nvSpPr>
            <p:cNvPr id="34910" name="TextBox 98"/>
            <p:cNvSpPr txBox="1">
              <a:spLocks noChangeArrowheads="1"/>
            </p:cNvSpPr>
            <p:nvPr/>
          </p:nvSpPr>
          <p:spPr bwMode="auto">
            <a:xfrm>
              <a:off x="6798379" y="2934666"/>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Rn</a:t>
              </a:r>
              <a:endParaRPr lang="ru-RU" altLang="ru-RU" sz="1200" b="1">
                <a:solidFill>
                  <a:prstClr val="black"/>
                </a:solidFill>
                <a:latin typeface="Times New Roman" pitchFamily="18" charset="0"/>
                <a:cs typeface="Times New Roman" pitchFamily="18" charset="0"/>
              </a:endParaRPr>
            </a:p>
          </p:txBody>
        </p:sp>
        <p:sp>
          <p:nvSpPr>
            <p:cNvPr id="34911" name="TextBox 99"/>
            <p:cNvSpPr txBox="1">
              <a:spLocks noChangeArrowheads="1"/>
            </p:cNvSpPr>
            <p:nvPr/>
          </p:nvSpPr>
          <p:spPr bwMode="auto">
            <a:xfrm>
              <a:off x="6842979" y="2793632"/>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200" b="1">
                  <a:solidFill>
                    <a:prstClr val="black"/>
                  </a:solidFill>
                  <a:latin typeface="Times New Roman" pitchFamily="18" charset="0"/>
                  <a:cs typeface="Times New Roman" pitchFamily="18" charset="0"/>
                </a:rPr>
                <a:t>86</a:t>
              </a:r>
              <a:endParaRPr lang="ru-RU" altLang="ru-RU" sz="1200" b="1">
                <a:solidFill>
                  <a:prstClr val="black"/>
                </a:solidFill>
                <a:latin typeface="Times New Roman" pitchFamily="18" charset="0"/>
                <a:cs typeface="Times New Roman" pitchFamily="18" charset="0"/>
              </a:endParaRPr>
            </a:p>
          </p:txBody>
        </p:sp>
        <p:sp>
          <p:nvSpPr>
            <p:cNvPr id="96" name="TextBox 95"/>
            <p:cNvSpPr txBox="1"/>
            <p:nvPr/>
          </p:nvSpPr>
          <p:spPr>
            <a:xfrm>
              <a:off x="7006249" y="2260222"/>
              <a:ext cx="1574092" cy="1200998"/>
            </a:xfrm>
            <a:prstGeom prst="rect">
              <a:avLst/>
            </a:prstGeom>
            <a:noFill/>
          </p:spPr>
          <p:txBody>
            <a:bodyPr>
              <a:spAutoFit/>
            </a:bodyPr>
            <a:lstStyle/>
            <a:p>
              <a:pPr algn="r" defTabSz="914400" fontAlgn="base">
                <a:spcBef>
                  <a:spcPct val="0"/>
                </a:spcBef>
                <a:spcAft>
                  <a:spcPct val="0"/>
                </a:spcAft>
                <a:defRPr/>
              </a:pPr>
              <a:r>
                <a:rPr lang="en-US" b="1" dirty="0">
                  <a:solidFill>
                    <a:srgbClr val="FFFF00"/>
                  </a:solidFill>
                  <a:effectLst>
                    <a:outerShdw blurRad="38100" dist="38100" dir="2700000" algn="tl">
                      <a:srgbClr val="000000">
                        <a:alpha val="43137"/>
                      </a:srgbClr>
                    </a:outerShdw>
                  </a:effectLst>
                  <a:cs typeface="Arial" charset="0"/>
                </a:rPr>
                <a:t>Sir </a:t>
              </a:r>
            </a:p>
            <a:p>
              <a:pPr algn="r" defTabSz="914400" fontAlgn="base">
                <a:spcBef>
                  <a:spcPct val="0"/>
                </a:spcBef>
                <a:spcAft>
                  <a:spcPct val="0"/>
                </a:spcAft>
                <a:defRPr/>
              </a:pPr>
              <a:r>
                <a:rPr lang="en-US" b="1" dirty="0">
                  <a:solidFill>
                    <a:srgbClr val="FFFF00"/>
                  </a:solidFill>
                  <a:effectLst>
                    <a:outerShdw blurRad="38100" dist="38100" dir="2700000" algn="tl">
                      <a:srgbClr val="000000">
                        <a:alpha val="43137"/>
                      </a:srgbClr>
                    </a:outerShdw>
                  </a:effectLst>
                  <a:cs typeface="Arial" charset="0"/>
                </a:rPr>
                <a:t>William</a:t>
              </a:r>
            </a:p>
            <a:p>
              <a:pPr algn="r" defTabSz="914400" fontAlgn="base">
                <a:spcBef>
                  <a:spcPct val="0"/>
                </a:spcBef>
                <a:spcAft>
                  <a:spcPct val="0"/>
                </a:spcAft>
                <a:defRPr/>
              </a:pPr>
              <a:r>
                <a:rPr lang="en-US" b="1" dirty="0">
                  <a:solidFill>
                    <a:srgbClr val="FFFF00"/>
                  </a:solidFill>
                  <a:effectLst>
                    <a:outerShdw blurRad="38100" dist="38100" dir="2700000" algn="tl">
                      <a:srgbClr val="000000">
                        <a:alpha val="43137"/>
                      </a:srgbClr>
                    </a:outerShdw>
                  </a:effectLst>
                  <a:cs typeface="Arial" charset="0"/>
                </a:rPr>
                <a:t>1904 Ramsay</a:t>
              </a:r>
            </a:p>
          </p:txBody>
        </p:sp>
      </p:grpSp>
      <p:grpSp>
        <p:nvGrpSpPr>
          <p:cNvPr id="34903" name="Группа 6"/>
          <p:cNvGrpSpPr>
            <a:grpSpLocks/>
          </p:cNvGrpSpPr>
          <p:nvPr/>
        </p:nvGrpSpPr>
        <p:grpSpPr bwMode="auto">
          <a:xfrm>
            <a:off x="4522788" y="3819527"/>
            <a:ext cx="4445000" cy="707886"/>
            <a:chOff x="3995935" y="3788218"/>
            <a:chExt cx="4445779" cy="707845"/>
          </a:xfrm>
        </p:grpSpPr>
        <p:sp>
          <p:nvSpPr>
            <p:cNvPr id="88" name="TextBox 87"/>
            <p:cNvSpPr txBox="1"/>
            <p:nvPr/>
          </p:nvSpPr>
          <p:spPr>
            <a:xfrm>
              <a:off x="3995935" y="3788218"/>
              <a:ext cx="4445779" cy="707845"/>
            </a:xfrm>
            <a:prstGeom prst="rect">
              <a:avLst/>
            </a:prstGeom>
            <a:noFill/>
          </p:spPr>
          <p:txBody>
            <a:bodyPr>
              <a:spAutoFit/>
            </a:bodyPr>
            <a:lstStyle/>
            <a:p>
              <a:pPr defTabSz="914400" fontAlgn="base">
                <a:spcBef>
                  <a:spcPct val="0"/>
                </a:spcBef>
                <a:spcAft>
                  <a:spcPct val="0"/>
                </a:spcAft>
                <a:defRPr/>
              </a:pPr>
              <a:r>
                <a:rPr lang="en-US" sz="2000" b="1" dirty="0">
                  <a:solidFill>
                    <a:srgbClr val="C00000"/>
                  </a:solidFill>
                  <a:cs typeface="Arial" charset="0"/>
                </a:rPr>
                <a:t>Does element 118 look like a noble gas?</a:t>
              </a:r>
              <a:endParaRPr lang="ru-RU" sz="2000" b="1" dirty="0">
                <a:solidFill>
                  <a:srgbClr val="C00000"/>
                </a:solidFill>
                <a:cs typeface="Arial" charset="0"/>
              </a:endParaRPr>
            </a:p>
          </p:txBody>
        </p:sp>
        <p:sp>
          <p:nvSpPr>
            <p:cNvPr id="89" name="Прямоугольная выноска 88"/>
            <p:cNvSpPr/>
            <p:nvPr/>
          </p:nvSpPr>
          <p:spPr>
            <a:xfrm flipH="1" flipV="1">
              <a:off x="3995935" y="3831079"/>
              <a:ext cx="4313993" cy="339705"/>
            </a:xfrm>
            <a:prstGeom prst="wedgeRectCallout">
              <a:avLst>
                <a:gd name="adj1" fmla="val -43527"/>
                <a:gd name="adj2" fmla="val 13910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sp>
        <p:nvSpPr>
          <p:cNvPr id="3" name="TextBox 2"/>
          <p:cNvSpPr txBox="1"/>
          <p:nvPr/>
        </p:nvSpPr>
        <p:spPr bwMode="auto">
          <a:xfrm>
            <a:off x="8729664" y="3238500"/>
            <a:ext cx="704039" cy="369332"/>
          </a:xfrm>
          <a:prstGeom prst="rect">
            <a:avLst/>
          </a:prstGeom>
          <a:solidFill>
            <a:schemeClr val="bg1"/>
          </a:solidFill>
        </p:spPr>
        <p:txBody>
          <a:bodyPr wrap="none">
            <a:spAutoFit/>
          </a:bodyPr>
          <a:lstStyle/>
          <a:p>
            <a:pPr defTabSz="914400" fontAlgn="base">
              <a:spcBef>
                <a:spcPct val="0"/>
              </a:spcBef>
              <a:spcAft>
                <a:spcPct val="0"/>
              </a:spcAft>
              <a:defRPr/>
            </a:pPr>
            <a:r>
              <a:rPr lang="en-US" b="1" dirty="0">
                <a:solidFill>
                  <a:srgbClr val="C00000"/>
                </a:solidFill>
                <a:cs typeface="Arial" charset="0"/>
              </a:rPr>
              <a:t>2004</a:t>
            </a:r>
            <a:endParaRPr lang="ru-RU" b="1" dirty="0">
              <a:solidFill>
                <a:srgbClr val="C00000"/>
              </a:solidFill>
              <a:cs typeface="Arial" charset="0"/>
            </a:endParaRPr>
          </a:p>
        </p:txBody>
      </p:sp>
    </p:spTree>
    <p:extLst>
      <p:ext uri="{BB962C8B-B14F-4D97-AF65-F5344CB8AC3E}">
        <p14:creationId xmlns:p14="http://schemas.microsoft.com/office/powerpoint/2010/main" val="1846722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3"/>
          <p:cNvGraphicFramePr>
            <a:graphicFrameLocks noChangeAspect="1"/>
          </p:cNvGraphicFramePr>
          <p:nvPr/>
        </p:nvGraphicFramePr>
        <p:xfrm>
          <a:off x="5583238" y="238125"/>
          <a:ext cx="4176712" cy="5454650"/>
        </p:xfrm>
        <a:graphic>
          <a:graphicData uri="http://schemas.openxmlformats.org/presentationml/2006/ole">
            <mc:AlternateContent xmlns:mc="http://schemas.openxmlformats.org/markup-compatibility/2006">
              <mc:Choice xmlns:v="urn:schemas-microsoft-com:vml" Requires="v">
                <p:oleObj spid="_x0000_s34835" name="CorelDRAW" r:id="rId3" imgW="3504960" imgH="4589640" progId="CorelDraw.Graphic.16">
                  <p:embed/>
                </p:oleObj>
              </mc:Choice>
              <mc:Fallback>
                <p:oleObj name="CorelDRAW" r:id="rId3" imgW="3504960" imgH="4589640"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238" y="238125"/>
                        <a:ext cx="4176712"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 name="Прямая соединительная линия 19"/>
          <p:cNvCxnSpPr/>
          <p:nvPr/>
        </p:nvCxnSpPr>
        <p:spPr>
          <a:xfrm>
            <a:off x="6230938" y="5570538"/>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959725" y="5570538"/>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9688513" y="5570538"/>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0336214" y="266700"/>
            <a:ext cx="26987" cy="5519738"/>
          </a:xfrm>
          <a:prstGeom prst="line">
            <a:avLst/>
          </a:prstGeom>
          <a:ln w="28575">
            <a:prstDash val="lgDashDot"/>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5475288" y="5397500"/>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5475288" y="3608388"/>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5475288" y="139700"/>
            <a:ext cx="0" cy="2159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946" name="TextBox 27"/>
          <p:cNvSpPr txBox="1">
            <a:spLocks noChangeArrowheads="1"/>
          </p:cNvSpPr>
          <p:nvPr/>
        </p:nvSpPr>
        <p:spPr bwMode="auto">
          <a:xfrm>
            <a:off x="5978526" y="579278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170</a:t>
            </a:r>
            <a:endParaRPr lang="ru-RU" altLang="ru-RU" sz="2000" b="1">
              <a:solidFill>
                <a:prstClr val="black"/>
              </a:solidFill>
              <a:cs typeface="Arial" pitchFamily="34" charset="0"/>
            </a:endParaRPr>
          </a:p>
        </p:txBody>
      </p:sp>
      <p:sp>
        <p:nvSpPr>
          <p:cNvPr id="39947" name="TextBox 28"/>
          <p:cNvSpPr txBox="1">
            <a:spLocks noChangeArrowheads="1"/>
          </p:cNvSpPr>
          <p:nvPr/>
        </p:nvSpPr>
        <p:spPr bwMode="auto">
          <a:xfrm>
            <a:off x="7672389" y="5786439"/>
            <a:ext cx="5730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175</a:t>
            </a:r>
            <a:endParaRPr lang="ru-RU" altLang="ru-RU" sz="2000" b="1">
              <a:solidFill>
                <a:prstClr val="black"/>
              </a:solidFill>
              <a:cs typeface="Arial" pitchFamily="34" charset="0"/>
            </a:endParaRPr>
          </a:p>
        </p:txBody>
      </p:sp>
      <p:sp>
        <p:nvSpPr>
          <p:cNvPr id="39948" name="TextBox 29"/>
          <p:cNvSpPr txBox="1">
            <a:spLocks noChangeArrowheads="1"/>
          </p:cNvSpPr>
          <p:nvPr/>
        </p:nvSpPr>
        <p:spPr bwMode="auto">
          <a:xfrm>
            <a:off x="9412289" y="5786438"/>
            <a:ext cx="57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180</a:t>
            </a:r>
            <a:endParaRPr lang="ru-RU" altLang="ru-RU" sz="2000" b="1">
              <a:solidFill>
                <a:prstClr val="black"/>
              </a:solidFill>
              <a:cs typeface="Arial" pitchFamily="34" charset="0"/>
            </a:endParaRPr>
          </a:p>
        </p:txBody>
      </p:sp>
      <p:sp>
        <p:nvSpPr>
          <p:cNvPr id="39949" name="TextBox 30"/>
          <p:cNvSpPr txBox="1">
            <a:spLocks noChangeArrowheads="1"/>
          </p:cNvSpPr>
          <p:nvPr/>
        </p:nvSpPr>
        <p:spPr bwMode="auto">
          <a:xfrm>
            <a:off x="10129839" y="57832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184</a:t>
            </a:r>
            <a:endParaRPr lang="ru-RU" altLang="ru-RU" sz="2000" b="1">
              <a:solidFill>
                <a:prstClr val="black"/>
              </a:solidFill>
              <a:cs typeface="Arial" pitchFamily="34" charset="0"/>
            </a:endParaRPr>
          </a:p>
        </p:txBody>
      </p:sp>
      <p:sp>
        <p:nvSpPr>
          <p:cNvPr id="39950" name="TextBox 31"/>
          <p:cNvSpPr txBox="1">
            <a:spLocks noChangeArrowheads="1"/>
          </p:cNvSpPr>
          <p:nvPr/>
        </p:nvSpPr>
        <p:spPr bwMode="auto">
          <a:xfrm>
            <a:off x="4814889" y="53006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112</a:t>
            </a:r>
            <a:endParaRPr lang="ru-RU" altLang="ru-RU" sz="2000" b="1">
              <a:solidFill>
                <a:prstClr val="black"/>
              </a:solidFill>
              <a:cs typeface="Arial" pitchFamily="34" charset="0"/>
            </a:endParaRPr>
          </a:p>
        </p:txBody>
      </p:sp>
      <p:sp>
        <p:nvSpPr>
          <p:cNvPr id="39951" name="TextBox 32"/>
          <p:cNvSpPr txBox="1">
            <a:spLocks noChangeArrowheads="1"/>
          </p:cNvSpPr>
          <p:nvPr/>
        </p:nvSpPr>
        <p:spPr bwMode="auto">
          <a:xfrm>
            <a:off x="4827589" y="35242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118</a:t>
            </a:r>
            <a:endParaRPr lang="ru-RU" altLang="ru-RU" sz="2000" b="1">
              <a:solidFill>
                <a:prstClr val="black"/>
              </a:solidFill>
              <a:cs typeface="Arial" pitchFamily="34" charset="0"/>
            </a:endParaRPr>
          </a:p>
        </p:txBody>
      </p:sp>
      <p:sp>
        <p:nvSpPr>
          <p:cNvPr id="39952" name="TextBox 33"/>
          <p:cNvSpPr txBox="1">
            <a:spLocks noChangeArrowheads="1"/>
          </p:cNvSpPr>
          <p:nvPr/>
        </p:nvSpPr>
        <p:spPr bwMode="auto">
          <a:xfrm>
            <a:off x="4814889" y="444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000" b="1">
                <a:solidFill>
                  <a:prstClr val="black"/>
                </a:solidFill>
                <a:cs typeface="Arial" pitchFamily="34" charset="0"/>
              </a:rPr>
              <a:t>126</a:t>
            </a:r>
            <a:endParaRPr lang="ru-RU" altLang="ru-RU" sz="2000" b="1">
              <a:solidFill>
                <a:prstClr val="black"/>
              </a:solidFill>
              <a:cs typeface="Arial" pitchFamily="34" charset="0"/>
            </a:endParaRPr>
          </a:p>
        </p:txBody>
      </p:sp>
      <p:sp>
        <p:nvSpPr>
          <p:cNvPr id="39953" name="TextBox 34"/>
          <p:cNvSpPr txBox="1">
            <a:spLocks noChangeArrowheads="1"/>
          </p:cNvSpPr>
          <p:nvPr/>
        </p:nvSpPr>
        <p:spPr bwMode="auto">
          <a:xfrm>
            <a:off x="5006976" y="1533526"/>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400" b="1">
                <a:solidFill>
                  <a:prstClr val="black"/>
                </a:solidFill>
                <a:latin typeface="Arial" pitchFamily="34" charset="0"/>
                <a:cs typeface="Arial" pitchFamily="34" charset="0"/>
              </a:rPr>
              <a:t>Z</a:t>
            </a:r>
            <a:endParaRPr lang="ru-RU" altLang="ru-RU" sz="2400" b="1">
              <a:solidFill>
                <a:prstClr val="black"/>
              </a:solidFill>
              <a:latin typeface="Arial" pitchFamily="34" charset="0"/>
              <a:cs typeface="Arial" pitchFamily="34" charset="0"/>
            </a:endParaRPr>
          </a:p>
        </p:txBody>
      </p:sp>
      <p:sp>
        <p:nvSpPr>
          <p:cNvPr id="39954" name="TextBox 35"/>
          <p:cNvSpPr txBox="1">
            <a:spLocks noChangeArrowheads="1"/>
          </p:cNvSpPr>
          <p:nvPr/>
        </p:nvSpPr>
        <p:spPr bwMode="auto">
          <a:xfrm>
            <a:off x="8320088" y="5991226"/>
            <a:ext cx="385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400" b="1">
                <a:solidFill>
                  <a:prstClr val="black"/>
                </a:solidFill>
                <a:cs typeface="Arial" pitchFamily="34" charset="0"/>
              </a:rPr>
              <a:t>N</a:t>
            </a:r>
            <a:endParaRPr lang="ru-RU" altLang="ru-RU" sz="2400" b="1">
              <a:solidFill>
                <a:prstClr val="black"/>
              </a:solidFill>
              <a:cs typeface="Arial" pitchFamily="34" charset="0"/>
            </a:endParaRPr>
          </a:p>
        </p:txBody>
      </p:sp>
      <p:sp>
        <p:nvSpPr>
          <p:cNvPr id="39955" name="TextBox 38"/>
          <p:cNvSpPr txBox="1">
            <a:spLocks noChangeArrowheads="1"/>
          </p:cNvSpPr>
          <p:nvPr/>
        </p:nvSpPr>
        <p:spPr bwMode="auto">
          <a:xfrm>
            <a:off x="7470775" y="3784600"/>
            <a:ext cx="1449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fr-BE" altLang="ru-RU" sz="2000" b="1">
                <a:solidFill>
                  <a:prstClr val="white"/>
                </a:solidFill>
                <a:cs typeface="Arial" pitchFamily="34" charset="0"/>
              </a:rPr>
              <a:t>we are here</a:t>
            </a:r>
            <a:endParaRPr lang="ru-RU" altLang="ru-RU" sz="2000" b="1">
              <a:solidFill>
                <a:prstClr val="white"/>
              </a:solidFill>
              <a:cs typeface="Arial" pitchFamily="34" charset="0"/>
            </a:endParaRPr>
          </a:p>
        </p:txBody>
      </p:sp>
      <p:sp>
        <p:nvSpPr>
          <p:cNvPr id="39956" name="TextBox 43"/>
          <p:cNvSpPr txBox="1">
            <a:spLocks noChangeArrowheads="1"/>
          </p:cNvSpPr>
          <p:nvPr/>
        </p:nvSpPr>
        <p:spPr bwMode="auto">
          <a:xfrm>
            <a:off x="4368801" y="4197350"/>
            <a:ext cx="1719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800" b="1" baseline="30000">
                <a:solidFill>
                  <a:prstClr val="black"/>
                </a:solidFill>
                <a:cs typeface="Arial" pitchFamily="34" charset="0"/>
              </a:rPr>
              <a:t>48</a:t>
            </a:r>
            <a:r>
              <a:rPr lang="en-US" altLang="ru-RU" sz="2000" b="1">
                <a:solidFill>
                  <a:prstClr val="black"/>
                </a:solidFill>
                <a:cs typeface="Arial" pitchFamily="34" charset="0"/>
              </a:rPr>
              <a:t>Ca - traction</a:t>
            </a:r>
            <a:endParaRPr lang="ru-RU" altLang="ru-RU" sz="2000" b="1">
              <a:solidFill>
                <a:prstClr val="black"/>
              </a:solidFill>
              <a:cs typeface="Arial" pitchFamily="34" charset="0"/>
            </a:endParaRPr>
          </a:p>
        </p:txBody>
      </p:sp>
      <p:sp>
        <p:nvSpPr>
          <p:cNvPr id="39957" name="TextBox 45"/>
          <p:cNvSpPr txBox="1">
            <a:spLocks noChangeArrowheads="1"/>
          </p:cNvSpPr>
          <p:nvPr/>
        </p:nvSpPr>
        <p:spPr bwMode="auto">
          <a:xfrm>
            <a:off x="5665789" y="404814"/>
            <a:ext cx="158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None/>
            </a:pPr>
            <a:r>
              <a:rPr lang="en-US" altLang="ru-RU" sz="2000">
                <a:solidFill>
                  <a:prstClr val="black"/>
                </a:solidFill>
                <a:cs typeface="Arial" pitchFamily="34" charset="0"/>
              </a:rPr>
              <a:t>The </a:t>
            </a:r>
          </a:p>
          <a:p>
            <a:pPr algn="ctr" defTabSz="914400" eaLnBrk="1" fontAlgn="base" hangingPunct="1">
              <a:spcBef>
                <a:spcPct val="0"/>
              </a:spcBef>
              <a:spcAft>
                <a:spcPct val="0"/>
              </a:spcAft>
              <a:buNone/>
            </a:pPr>
            <a:r>
              <a:rPr lang="en-US" altLang="ru-RU" sz="2000">
                <a:solidFill>
                  <a:prstClr val="black"/>
                </a:solidFill>
                <a:cs typeface="Arial" pitchFamily="34" charset="0"/>
              </a:rPr>
              <a:t>NEW YORKER</a:t>
            </a:r>
            <a:endParaRPr lang="ru-RU" altLang="ru-RU" sz="2000">
              <a:solidFill>
                <a:prstClr val="black"/>
              </a:solidFill>
              <a:cs typeface="Arial" pitchFamily="34" charset="0"/>
            </a:endParaRPr>
          </a:p>
        </p:txBody>
      </p:sp>
      <p:sp>
        <p:nvSpPr>
          <p:cNvPr id="37" name="TextBox 36"/>
          <p:cNvSpPr txBox="1"/>
          <p:nvPr/>
        </p:nvSpPr>
        <p:spPr>
          <a:xfrm>
            <a:off x="2316164" y="446088"/>
            <a:ext cx="1173719" cy="400110"/>
          </a:xfrm>
          <a:prstGeom prst="rect">
            <a:avLst/>
          </a:prstGeom>
          <a:noFill/>
        </p:spPr>
        <p:txBody>
          <a:bodyPr wrap="none">
            <a:spAutoFit/>
          </a:bodyPr>
          <a:lstStyle/>
          <a:p>
            <a:pPr defTabSz="914400" fontAlgn="base">
              <a:spcBef>
                <a:spcPct val="0"/>
              </a:spcBef>
              <a:spcAft>
                <a:spcPct val="0"/>
              </a:spcAft>
              <a:defRPr/>
            </a:pPr>
            <a:r>
              <a:rPr lang="en-US" sz="2000" b="1" dirty="0">
                <a:solidFill>
                  <a:srgbClr val="0000FF"/>
                </a:solidFill>
                <a:cs typeface="Arial" charset="0"/>
              </a:rPr>
              <a:t>PRESENT</a:t>
            </a:r>
            <a:endParaRPr lang="ru-RU" sz="2000" dirty="0">
              <a:solidFill>
                <a:srgbClr val="0000FF"/>
              </a:solidFill>
              <a:cs typeface="Arial" charset="0"/>
            </a:endParaRPr>
          </a:p>
        </p:txBody>
      </p:sp>
    </p:spTree>
    <p:extLst>
      <p:ext uri="{BB962C8B-B14F-4D97-AF65-F5344CB8AC3E}">
        <p14:creationId xmlns:p14="http://schemas.microsoft.com/office/powerpoint/2010/main" val="2630737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845907"/>
            <a:ext cx="8928992" cy="5905990"/>
          </a:xfrm>
          <a:prstGeom prst="rect">
            <a:avLst/>
          </a:prstGeom>
        </p:spPr>
      </p:pic>
      <p:grpSp>
        <p:nvGrpSpPr>
          <p:cNvPr id="6" name="Группа 5"/>
          <p:cNvGrpSpPr/>
          <p:nvPr/>
        </p:nvGrpSpPr>
        <p:grpSpPr>
          <a:xfrm>
            <a:off x="6293079" y="802289"/>
            <a:ext cx="3613042" cy="572842"/>
            <a:chOff x="6612639" y="1019894"/>
            <a:chExt cx="3036978" cy="572842"/>
          </a:xfrm>
        </p:grpSpPr>
        <p:sp>
          <p:nvSpPr>
            <p:cNvPr id="4" name="TextBox 3"/>
            <p:cNvSpPr txBox="1"/>
            <p:nvPr/>
          </p:nvSpPr>
          <p:spPr>
            <a:xfrm>
              <a:off x="7404727" y="1019894"/>
              <a:ext cx="2244890" cy="523220"/>
            </a:xfrm>
            <a:prstGeom prst="rect">
              <a:avLst/>
            </a:prstGeom>
            <a:noFill/>
          </p:spPr>
          <p:txBody>
            <a:bodyPr wrap="square" rtlCol="0">
              <a:spAutoFit/>
            </a:bodyPr>
            <a:lstStyle/>
            <a:p>
              <a:pPr defTabSz="914400" fontAlgn="base">
                <a:spcBef>
                  <a:spcPct val="0"/>
                </a:spcBef>
                <a:spcAft>
                  <a:spcPct val="0"/>
                </a:spcAft>
              </a:pPr>
              <a:r>
                <a:rPr lang="en-US" sz="2800" b="1" dirty="0">
                  <a:solidFill>
                    <a:srgbClr val="7030A0"/>
                  </a:solidFill>
                  <a:latin typeface="Arial" pitchFamily="34" charset="0"/>
                  <a:cs typeface="Arial" pitchFamily="34" charset="0"/>
                </a:rPr>
                <a:t>Ti, Cr, Ni, Fe ?</a:t>
              </a:r>
              <a:endParaRPr lang="ru-RU" sz="2800" b="1" dirty="0">
                <a:solidFill>
                  <a:srgbClr val="7030A0"/>
                </a:solidFill>
                <a:latin typeface="Arial" pitchFamily="34" charset="0"/>
                <a:cs typeface="Arial" pitchFamily="34" charset="0"/>
              </a:endParaRPr>
            </a:p>
          </p:txBody>
        </p:sp>
        <p:sp>
          <p:nvSpPr>
            <p:cNvPr id="5" name="Стрелка вправо с вырезом 4"/>
            <p:cNvSpPr/>
            <p:nvPr/>
          </p:nvSpPr>
          <p:spPr>
            <a:xfrm>
              <a:off x="6612639" y="1052736"/>
              <a:ext cx="792088" cy="54000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fontAlgn="base">
                <a:spcBef>
                  <a:spcPct val="0"/>
                </a:spcBef>
                <a:spcAft>
                  <a:spcPct val="0"/>
                </a:spcAft>
              </a:pPr>
              <a:endParaRPr lang="ru-RU">
                <a:solidFill>
                  <a:prstClr val="white"/>
                </a:solidFill>
              </a:endParaRPr>
            </a:p>
          </p:txBody>
        </p:sp>
      </p:grpSp>
      <p:sp>
        <p:nvSpPr>
          <p:cNvPr id="7" name="TextBox 6"/>
          <p:cNvSpPr txBox="1"/>
          <p:nvPr/>
        </p:nvSpPr>
        <p:spPr>
          <a:xfrm>
            <a:off x="2083799" y="845907"/>
            <a:ext cx="40324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fontAlgn="base">
              <a:spcBef>
                <a:spcPct val="0"/>
              </a:spcBef>
              <a:spcAft>
                <a:spcPct val="0"/>
              </a:spcAft>
            </a:pPr>
            <a:r>
              <a:rPr lang="en-US" sz="2800" b="1" dirty="0">
                <a:solidFill>
                  <a:srgbClr val="7030A0"/>
                </a:solidFill>
                <a:effectLst>
                  <a:outerShdw blurRad="38100" dist="38100" dir="2700000" algn="tl">
                    <a:srgbClr val="000000">
                      <a:alpha val="43137"/>
                    </a:srgbClr>
                  </a:outerShdw>
                </a:effectLst>
              </a:rPr>
              <a:t>What is the next step?</a:t>
            </a:r>
            <a:endParaRPr lang="ru-RU" sz="2800" b="1" dirty="0">
              <a:solidFill>
                <a:srgbClr val="7030A0"/>
              </a:solidFill>
              <a:effectLst>
                <a:outerShdw blurRad="38100" dist="38100" dir="2700000" algn="tl">
                  <a:srgbClr val="000000">
                    <a:alpha val="43137"/>
                  </a:srgbClr>
                </a:outerShdw>
              </a:effectLst>
            </a:endParaRPr>
          </a:p>
        </p:txBody>
      </p:sp>
      <p:sp>
        <p:nvSpPr>
          <p:cNvPr id="8" name="TextBox 7"/>
          <p:cNvSpPr txBox="1"/>
          <p:nvPr/>
        </p:nvSpPr>
        <p:spPr>
          <a:xfrm>
            <a:off x="2182463" y="1943659"/>
            <a:ext cx="693787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400" fontAlgn="base">
              <a:spcBef>
                <a:spcPct val="0"/>
              </a:spcBef>
              <a:spcAft>
                <a:spcPct val="0"/>
              </a:spcAft>
            </a:pPr>
            <a:r>
              <a:rPr lang="en-US" sz="2800" b="1" dirty="0">
                <a:solidFill>
                  <a:srgbClr val="C00000"/>
                </a:solidFill>
                <a:effectLst>
                  <a:outerShdw blurRad="38100" dist="38100" dir="2700000" algn="tl">
                    <a:srgbClr val="000000">
                      <a:alpha val="43137"/>
                    </a:srgbClr>
                  </a:outerShdw>
                </a:effectLst>
              </a:rPr>
              <a:t>Still far from the “island of stability” !!!</a:t>
            </a:r>
            <a:endParaRPr lang="ru-RU" sz="28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2069488" y="2572682"/>
            <a:ext cx="6379981" cy="1077218"/>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fontAlgn="base">
              <a:spcBef>
                <a:spcPct val="0"/>
              </a:spcBef>
              <a:spcAft>
                <a:spcPct val="0"/>
              </a:spcAft>
            </a:pPr>
            <a:r>
              <a:rPr lang="en-US" sz="3200" b="1" dirty="0">
                <a:solidFill>
                  <a:srgbClr val="7030A0"/>
                </a:solidFill>
                <a:effectLst>
                  <a:outerShdw blurRad="38100" dist="38100" dir="2700000" algn="tl">
                    <a:srgbClr val="000000">
                      <a:alpha val="43137"/>
                    </a:srgbClr>
                  </a:outerShdw>
                </a:effectLst>
              </a:rPr>
              <a:t>What is the next double magic </a:t>
            </a:r>
            <a:r>
              <a:rPr lang="en-US" sz="3200" b="1" dirty="0" err="1">
                <a:solidFill>
                  <a:srgbClr val="7030A0"/>
                </a:solidFill>
                <a:effectLst>
                  <a:outerShdw blurRad="38100" dist="38100" dir="2700000" algn="tl">
                    <a:srgbClr val="000000">
                      <a:alpha val="43137"/>
                    </a:srgbClr>
                  </a:outerShdw>
                </a:effectLst>
              </a:rPr>
              <a:t>superheavy</a:t>
            </a:r>
            <a:r>
              <a:rPr lang="en-US" sz="3200" b="1" dirty="0">
                <a:solidFill>
                  <a:srgbClr val="7030A0"/>
                </a:solidFill>
                <a:effectLst>
                  <a:outerShdw blurRad="38100" dist="38100" dir="2700000" algn="tl">
                    <a:srgbClr val="000000">
                      <a:alpha val="43137"/>
                    </a:srgbClr>
                  </a:outerShdw>
                </a:effectLst>
              </a:rPr>
              <a:t> nucleus?</a:t>
            </a:r>
            <a:endParaRPr lang="ru-RU" sz="3200" b="1" dirty="0">
              <a:solidFill>
                <a:srgbClr val="7030A0"/>
              </a:solidFill>
              <a:effectLst>
                <a:outerShdw blurRad="38100" dist="38100" dir="2700000" algn="tl">
                  <a:srgbClr val="000000">
                    <a:alpha val="43137"/>
                  </a:srgbClr>
                </a:outerShdw>
              </a:effectLst>
            </a:endParaRPr>
          </a:p>
        </p:txBody>
      </p:sp>
      <p:grpSp>
        <p:nvGrpSpPr>
          <p:cNvPr id="15" name="Группа 14"/>
          <p:cNvGrpSpPr/>
          <p:nvPr/>
        </p:nvGrpSpPr>
        <p:grpSpPr>
          <a:xfrm>
            <a:off x="8662663" y="881591"/>
            <a:ext cx="1644459" cy="2768224"/>
            <a:chOff x="7164288" y="1052736"/>
            <a:chExt cx="1644459" cy="2768224"/>
          </a:xfrm>
        </p:grpSpPr>
        <p:sp>
          <p:nvSpPr>
            <p:cNvPr id="11" name="TextBox 10"/>
            <p:cNvSpPr txBox="1"/>
            <p:nvPr/>
          </p:nvSpPr>
          <p:spPr>
            <a:xfrm>
              <a:off x="7164288" y="1052736"/>
              <a:ext cx="1239442" cy="400110"/>
            </a:xfrm>
            <a:prstGeom prst="rect">
              <a:avLst/>
            </a:prstGeom>
            <a:noFill/>
          </p:spPr>
          <p:txBody>
            <a:bodyPr wrap="none" rtlCol="0">
              <a:spAutoFit/>
            </a:bodyPr>
            <a:lstStyle/>
            <a:p>
              <a:pPr defTabSz="914400" fontAlgn="base">
                <a:spcBef>
                  <a:spcPct val="0"/>
                </a:spcBef>
                <a:spcAft>
                  <a:spcPct val="0"/>
                </a:spcAft>
              </a:pPr>
              <a:r>
                <a:rPr lang="en-US" sz="2000" b="1" dirty="0">
                  <a:solidFill>
                    <a:srgbClr val="C00000"/>
                  </a:solidFill>
                  <a:latin typeface="Arial" pitchFamily="34" charset="0"/>
                  <a:cs typeface="Arial" pitchFamily="34" charset="0"/>
                </a:rPr>
                <a:t>Z  =  120</a:t>
              </a:r>
            </a:p>
          </p:txBody>
        </p:sp>
        <p:sp>
          <p:nvSpPr>
            <p:cNvPr id="12" name="Прямоугольник 11"/>
            <p:cNvSpPr/>
            <p:nvPr/>
          </p:nvSpPr>
          <p:spPr>
            <a:xfrm>
              <a:off x="7164288" y="2852936"/>
              <a:ext cx="1186800" cy="400110"/>
            </a:xfrm>
            <a:prstGeom prst="rect">
              <a:avLst/>
            </a:prstGeom>
          </p:spPr>
          <p:txBody>
            <a:bodyPr wrap="none">
              <a:spAutoFit/>
            </a:bodyPr>
            <a:lstStyle/>
            <a:p>
              <a:pPr defTabSz="914400" fontAlgn="base">
                <a:spcBef>
                  <a:spcPct val="0"/>
                </a:spcBef>
                <a:spcAft>
                  <a:spcPct val="0"/>
                </a:spcAft>
              </a:pPr>
              <a:r>
                <a:rPr lang="en-US" sz="2000" b="1" dirty="0">
                  <a:solidFill>
                    <a:srgbClr val="C00000"/>
                  </a:solidFill>
                  <a:latin typeface="Arial" pitchFamily="34" charset="0"/>
                  <a:cs typeface="Arial" pitchFamily="34" charset="0"/>
                </a:rPr>
                <a:t>Z  =  114</a:t>
              </a:r>
              <a:endParaRPr lang="ru-RU" sz="2000" b="1" dirty="0">
                <a:solidFill>
                  <a:srgbClr val="C00000"/>
                </a:solidFill>
                <a:latin typeface="Arial" pitchFamily="34" charset="0"/>
                <a:cs typeface="Arial" pitchFamily="34" charset="0"/>
              </a:endParaRPr>
            </a:p>
          </p:txBody>
        </p:sp>
        <p:sp>
          <p:nvSpPr>
            <p:cNvPr id="14" name="Прямоугольник 13"/>
            <p:cNvSpPr/>
            <p:nvPr/>
          </p:nvSpPr>
          <p:spPr>
            <a:xfrm>
              <a:off x="8282641" y="3482406"/>
              <a:ext cx="526106" cy="338554"/>
            </a:xfrm>
            <a:prstGeom prst="rect">
              <a:avLst/>
            </a:prstGeom>
          </p:spPr>
          <p:txBody>
            <a:bodyPr wrap="none">
              <a:spAutoFit/>
            </a:bodyPr>
            <a:lstStyle/>
            <a:p>
              <a:pPr defTabSz="914400" fontAlgn="base">
                <a:spcBef>
                  <a:spcPct val="0"/>
                </a:spcBef>
                <a:spcAft>
                  <a:spcPct val="0"/>
                </a:spcAft>
              </a:pPr>
              <a:r>
                <a:rPr lang="en-US" sz="1600" b="1" dirty="0">
                  <a:solidFill>
                    <a:srgbClr val="C00000"/>
                  </a:solidFill>
                  <a:latin typeface="Arial" pitchFamily="34" charset="0"/>
                  <a:cs typeface="Arial" pitchFamily="34" charset="0"/>
                </a:rPr>
                <a:t>184</a:t>
              </a:r>
            </a:p>
          </p:txBody>
        </p:sp>
      </p:grpSp>
      <p:grpSp>
        <p:nvGrpSpPr>
          <p:cNvPr id="30" name="Группа 29"/>
          <p:cNvGrpSpPr/>
          <p:nvPr/>
        </p:nvGrpSpPr>
        <p:grpSpPr>
          <a:xfrm>
            <a:off x="8664576" y="884639"/>
            <a:ext cx="1791050" cy="2418928"/>
            <a:chOff x="6957414" y="1070490"/>
            <a:chExt cx="1791050" cy="2418928"/>
          </a:xfrm>
        </p:grpSpPr>
        <p:cxnSp>
          <p:nvCxnSpPr>
            <p:cNvPr id="17" name="Прямая соединительная линия 16"/>
            <p:cNvCxnSpPr/>
            <p:nvPr/>
          </p:nvCxnSpPr>
          <p:spPr>
            <a:xfrm>
              <a:off x="6957414" y="32129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a:off x="6957414" y="285293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6957414" y="1124744"/>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Прямая соединительная линия 22"/>
            <p:cNvCxnSpPr/>
            <p:nvPr/>
          </p:nvCxnSpPr>
          <p:spPr>
            <a:xfrm>
              <a:off x="6957414" y="14127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flipV="1">
              <a:off x="817240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Прямая соединительная линия 28"/>
            <p:cNvCxnSpPr/>
            <p:nvPr/>
          </p:nvCxnSpPr>
          <p:spPr>
            <a:xfrm flipV="1">
              <a:off x="853244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grpSp>
      <p:sp>
        <p:nvSpPr>
          <p:cNvPr id="9" name="TextBox 8"/>
          <p:cNvSpPr txBox="1"/>
          <p:nvPr/>
        </p:nvSpPr>
        <p:spPr>
          <a:xfrm>
            <a:off x="4911010" y="4104142"/>
            <a:ext cx="5328592" cy="2062103"/>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400" fontAlgn="base">
              <a:spcBef>
                <a:spcPct val="0"/>
              </a:spcBef>
              <a:spcAft>
                <a:spcPct val="0"/>
              </a:spcAft>
              <a:defRPr/>
            </a:pPr>
            <a:r>
              <a:rPr lang="en-US" sz="3200" b="1" dirty="0">
                <a:solidFill>
                  <a:srgbClr val="0070C0"/>
                </a:solidFill>
                <a:cs typeface="Times New Roman" pitchFamily="18" charset="0"/>
              </a:rPr>
              <a:t>“Inverse” quasifission </a:t>
            </a:r>
          </a:p>
          <a:p>
            <a:pPr algn="ctr" defTabSz="914400" fontAlgn="base">
              <a:spcBef>
                <a:spcPct val="0"/>
              </a:spcBef>
              <a:spcAft>
                <a:spcPct val="0"/>
              </a:spcAft>
              <a:defRPr/>
            </a:pPr>
            <a:r>
              <a:rPr lang="en-US" sz="3200" b="1" dirty="0">
                <a:solidFill>
                  <a:srgbClr val="0070C0"/>
                </a:solidFill>
                <a:cs typeface="Times New Roman" pitchFamily="18" charset="0"/>
              </a:rPr>
              <a:t>can be used to produce </a:t>
            </a:r>
          </a:p>
          <a:p>
            <a:pPr algn="ctr" defTabSz="914400" fontAlgn="base">
              <a:spcBef>
                <a:spcPct val="0"/>
              </a:spcBef>
              <a:spcAft>
                <a:spcPct val="0"/>
              </a:spcAft>
              <a:defRPr/>
            </a:pPr>
            <a:r>
              <a:rPr lang="en-US" sz="3200" b="1" dirty="0">
                <a:solidFill>
                  <a:srgbClr val="0070C0"/>
                </a:solidFill>
                <a:cs typeface="Times New Roman" pitchFamily="18" charset="0"/>
              </a:rPr>
              <a:t>new neutron-rich </a:t>
            </a:r>
          </a:p>
          <a:p>
            <a:pPr algn="ctr" defTabSz="914400" fontAlgn="base">
              <a:spcBef>
                <a:spcPct val="0"/>
              </a:spcBef>
              <a:spcAft>
                <a:spcPct val="0"/>
              </a:spcAft>
              <a:defRPr/>
            </a:pPr>
            <a:r>
              <a:rPr lang="en-US" sz="3200" b="1" dirty="0">
                <a:solidFill>
                  <a:srgbClr val="0070C0"/>
                </a:solidFill>
                <a:cs typeface="Times New Roman" pitchFamily="18" charset="0"/>
              </a:rPr>
              <a:t>SHE</a:t>
            </a:r>
          </a:p>
        </p:txBody>
      </p:sp>
      <p:sp>
        <p:nvSpPr>
          <p:cNvPr id="27" name="Заголовок 1"/>
          <p:cNvSpPr txBox="1">
            <a:spLocks/>
          </p:cNvSpPr>
          <p:nvPr/>
        </p:nvSpPr>
        <p:spPr>
          <a:xfrm>
            <a:off x="1524000" y="0"/>
            <a:ext cx="9144000" cy="72872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base">
              <a:spcAft>
                <a:spcPct val="0"/>
              </a:spcAft>
              <a:buClr>
                <a:srgbClr val="F14124">
                  <a:lumMod val="75000"/>
                </a:srgbClr>
              </a:buClr>
            </a:pPr>
            <a:r>
              <a:rPr lang="en-US" sz="3600" dirty="0">
                <a:solidFill>
                  <a:srgbClr val="B4DCFA">
                    <a:lumMod val="50000"/>
                  </a:srgbClr>
                </a:solidFill>
              </a:rPr>
              <a:t>Search for </a:t>
            </a:r>
            <a:r>
              <a:rPr lang="en-US" sz="3600" dirty="0" err="1">
                <a:solidFill>
                  <a:srgbClr val="B4DCFA">
                    <a:lumMod val="50000"/>
                  </a:srgbClr>
                </a:solidFill>
              </a:rPr>
              <a:t>superheavies</a:t>
            </a:r>
            <a:endParaRPr lang="en-US" sz="3600" dirty="0">
              <a:solidFill>
                <a:srgbClr val="B4DCFA">
                  <a:lumMod val="50000"/>
                </a:srgbClr>
              </a:solidFill>
            </a:endParaRPr>
          </a:p>
        </p:txBody>
      </p:sp>
    </p:spTree>
    <p:extLst>
      <p:ext uri="{BB962C8B-B14F-4D97-AF65-F5344CB8AC3E}">
        <p14:creationId xmlns:p14="http://schemas.microsoft.com/office/powerpoint/2010/main" val="250951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03915" y="4869162"/>
            <a:ext cx="1938351" cy="461665"/>
          </a:xfrm>
          <a:prstGeom prst="rect">
            <a:avLst/>
          </a:prstGeom>
          <a:noFill/>
          <a:scene3d>
            <a:camera prst="perspectiveFront"/>
            <a:lightRig rig="threePt" dir="t"/>
          </a:scene3d>
        </p:spPr>
        <p:txBody>
          <a:bodyPr wrap="none">
            <a:spAutoFit/>
          </a:bodyPr>
          <a:lstStyle/>
          <a:p>
            <a:pPr defTabSz="914400">
              <a:defRPr/>
            </a:pPr>
            <a:r>
              <a:rPr lang="en-US" sz="2400" dirty="0">
                <a:solidFill>
                  <a:prstClr val="black"/>
                </a:solidFill>
                <a:effectLst>
                  <a:outerShdw blurRad="38100" dist="38100" dir="2700000" algn="tl">
                    <a:srgbClr val="000000">
                      <a:alpha val="43137"/>
                    </a:srgbClr>
                  </a:outerShdw>
                </a:effectLst>
                <a:cs typeface="Arial" pitchFamily="34" charset="0"/>
              </a:rPr>
              <a:t>SHE-Factory</a:t>
            </a:r>
            <a:endParaRPr lang="ru-RU" sz="2400" dirty="0">
              <a:solidFill>
                <a:prstClr val="black"/>
              </a:solidFill>
              <a:effectLst>
                <a:outerShdw blurRad="38100" dist="38100" dir="2700000" algn="tl">
                  <a:srgbClr val="000000">
                    <a:alpha val="43137"/>
                  </a:srgbClr>
                </a:outerShdw>
              </a:effectLst>
              <a:cs typeface="Arial" pitchFamily="34" charset="0"/>
            </a:endParaRPr>
          </a:p>
        </p:txBody>
      </p:sp>
      <p:pic>
        <p:nvPicPr>
          <p:cNvPr id="40963" name="Picture 5" descr="C:\Users\Oganessian\AppData\Local\Temp\Rar$DI01.555\14735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88913"/>
            <a:ext cx="54721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p:cNvSpPr txBox="1">
            <a:spLocks noChangeArrowheads="1"/>
          </p:cNvSpPr>
          <p:nvPr/>
        </p:nvSpPr>
        <p:spPr bwMode="auto">
          <a:xfrm>
            <a:off x="6816725" y="1700214"/>
            <a:ext cx="66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1800" b="1">
                <a:solidFill>
                  <a:srgbClr val="C00000"/>
                </a:solidFill>
                <a:latin typeface="Comic Sans MS" pitchFamily="66" charset="0"/>
                <a:cs typeface="Arial" pitchFamily="34" charset="0"/>
              </a:rPr>
              <a:t>SHE</a:t>
            </a:r>
            <a:endParaRPr lang="ru-RU" altLang="ru-RU" sz="1800" b="1">
              <a:solidFill>
                <a:srgbClr val="C00000"/>
              </a:solidFill>
              <a:latin typeface="Comic Sans MS" pitchFamily="66" charset="0"/>
              <a:cs typeface="Arial" pitchFamily="34" charset="0"/>
            </a:endParaRPr>
          </a:p>
        </p:txBody>
      </p:sp>
      <p:sp>
        <p:nvSpPr>
          <p:cNvPr id="5" name="TextBox 4"/>
          <p:cNvSpPr txBox="1"/>
          <p:nvPr/>
        </p:nvSpPr>
        <p:spPr>
          <a:xfrm>
            <a:off x="8564564" y="404813"/>
            <a:ext cx="1031875" cy="400050"/>
          </a:xfrm>
          <a:prstGeom prst="rect">
            <a:avLst/>
          </a:prstGeom>
          <a:noFill/>
        </p:spPr>
        <p:txBody>
          <a:bodyPr wrap="none">
            <a:spAutoFit/>
          </a:bodyPr>
          <a:lstStyle/>
          <a:p>
            <a:pPr defTabSz="914400" fontAlgn="base">
              <a:spcBef>
                <a:spcPct val="0"/>
              </a:spcBef>
              <a:spcAft>
                <a:spcPct val="0"/>
              </a:spcAft>
              <a:defRPr/>
            </a:pPr>
            <a:r>
              <a:rPr lang="en-US" sz="2000" b="1" dirty="0">
                <a:solidFill>
                  <a:srgbClr val="0000FF"/>
                </a:solidFill>
                <a:cs typeface="Arial" charset="0"/>
              </a:rPr>
              <a:t>FUTURE</a:t>
            </a:r>
            <a:endParaRPr lang="ru-RU" sz="2000" dirty="0">
              <a:solidFill>
                <a:srgbClr val="0000FF"/>
              </a:solidFill>
              <a:cs typeface="Arial" charset="0"/>
            </a:endParaRPr>
          </a:p>
        </p:txBody>
      </p:sp>
    </p:spTree>
    <p:extLst>
      <p:ext uri="{BB962C8B-B14F-4D97-AF65-F5344CB8AC3E}">
        <p14:creationId xmlns:p14="http://schemas.microsoft.com/office/powerpoint/2010/main" val="17652689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2"/>
          <p:cNvGrpSpPr>
            <a:grpSpLocks/>
          </p:cNvGrpSpPr>
          <p:nvPr/>
        </p:nvGrpSpPr>
        <p:grpSpPr bwMode="auto">
          <a:xfrm>
            <a:off x="1482725" y="1157290"/>
            <a:ext cx="5187950" cy="5157746"/>
            <a:chOff x="-41475" y="1308100"/>
            <a:chExt cx="5188166" cy="5157883"/>
          </a:xfrm>
        </p:grpSpPr>
        <p:grpSp>
          <p:nvGrpSpPr>
            <p:cNvPr id="3" name="Группа 12"/>
            <p:cNvGrpSpPr>
              <a:grpSpLocks/>
            </p:cNvGrpSpPr>
            <p:nvPr/>
          </p:nvGrpSpPr>
          <p:grpSpPr bwMode="auto">
            <a:xfrm>
              <a:off x="490007" y="1308100"/>
              <a:ext cx="4656684" cy="1900238"/>
              <a:chOff x="2765863" y="1828801"/>
              <a:chExt cx="4657287" cy="1901189"/>
            </a:xfrm>
          </p:grpSpPr>
          <p:pic>
            <p:nvPicPr>
              <p:cNvPr id="21522" name="Picture 20"/>
              <p:cNvPicPr>
                <a:picLocks noChangeAspect="1" noChangeArrowheads="1"/>
              </p:cNvPicPr>
              <p:nvPr/>
            </p:nvPicPr>
            <p:blipFill>
              <a:blip r:embed="rId4" cstate="print"/>
              <a:srcRect/>
              <a:stretch>
                <a:fillRect/>
              </a:stretch>
            </p:blipFill>
            <p:spPr bwMode="auto">
              <a:xfrm>
                <a:off x="4260850" y="1990090"/>
                <a:ext cx="3162300" cy="1739900"/>
              </a:xfrm>
              <a:prstGeom prst="rect">
                <a:avLst/>
              </a:prstGeom>
              <a:noFill/>
              <a:ln w="9525" algn="ctr">
                <a:noFill/>
                <a:miter lim="800000"/>
                <a:headEnd/>
                <a:tailEnd/>
              </a:ln>
            </p:spPr>
          </p:pic>
          <p:sp>
            <p:nvSpPr>
              <p:cNvPr id="21523" name="TextBox 11"/>
              <p:cNvSpPr txBox="1">
                <a:spLocks noChangeArrowheads="1"/>
              </p:cNvSpPr>
              <p:nvPr/>
            </p:nvSpPr>
            <p:spPr bwMode="auto">
              <a:xfrm>
                <a:off x="2765863" y="1828801"/>
                <a:ext cx="1199924" cy="985404"/>
              </a:xfrm>
              <a:prstGeom prst="rect">
                <a:avLst/>
              </a:prstGeom>
              <a:noFill/>
              <a:ln w="9525">
                <a:noFill/>
                <a:miter lim="800000"/>
                <a:headEnd/>
                <a:tailEnd/>
              </a:ln>
            </p:spPr>
            <p:txBody>
              <a:bodyPr>
                <a:spAutoFit/>
              </a:bodyPr>
              <a:lstStyle/>
              <a:p>
                <a:pPr algn="r" defTabSz="914400" fontAlgn="base">
                  <a:spcBef>
                    <a:spcPct val="0"/>
                  </a:spcBef>
                  <a:spcAft>
                    <a:spcPct val="0"/>
                  </a:spcAft>
                </a:pPr>
                <a:r>
                  <a:rPr lang="en-US" sz="2000" b="1" dirty="0">
                    <a:solidFill>
                      <a:srgbClr val="0070C0"/>
                    </a:solidFill>
                    <a:latin typeface="Comic Sans MS" pitchFamily="66" charset="0"/>
                    <a:cs typeface="Arial" pitchFamily="34" charset="0"/>
                  </a:rPr>
                  <a:t>Shell</a:t>
                </a:r>
                <a:r>
                  <a:rPr lang="en-US" sz="2000" b="1" dirty="0">
                    <a:solidFill>
                      <a:srgbClr val="0000FF"/>
                    </a:solidFill>
                    <a:latin typeface="Comic Sans MS" pitchFamily="66" charset="0"/>
                    <a:cs typeface="Arial" pitchFamily="34" charset="0"/>
                  </a:rPr>
                  <a:t> </a:t>
                </a:r>
                <a:r>
                  <a:rPr lang="en-US" sz="2000" b="1" dirty="0">
                    <a:solidFill>
                      <a:srgbClr val="0070C0"/>
                    </a:solidFill>
                    <a:latin typeface="Comic Sans MS" pitchFamily="66" charset="0"/>
                    <a:cs typeface="Arial" pitchFamily="34" charset="0"/>
                  </a:rPr>
                  <a:t>effect</a:t>
                </a:r>
              </a:p>
              <a:p>
                <a:pPr defTabSz="914400" fontAlgn="base">
                  <a:spcBef>
                    <a:spcPct val="0"/>
                  </a:spcBef>
                  <a:spcAft>
                    <a:spcPct val="0"/>
                  </a:spcAft>
                </a:pPr>
                <a:endParaRPr lang="ru-RU" dirty="0">
                  <a:solidFill>
                    <a:prstClr val="black"/>
                  </a:solidFill>
                  <a:latin typeface="Arial" pitchFamily="34" charset="0"/>
                  <a:cs typeface="Arial" pitchFamily="34" charset="0"/>
                </a:endParaRPr>
              </a:p>
            </p:txBody>
          </p:sp>
        </p:grpSp>
        <p:pic>
          <p:nvPicPr>
            <p:cNvPr id="21519" name="Рисунок 12" descr="Strutinsky_2.png"/>
            <p:cNvPicPr>
              <a:picLocks noChangeAspect="1"/>
            </p:cNvPicPr>
            <p:nvPr/>
          </p:nvPicPr>
          <p:blipFill>
            <a:blip r:embed="rId5" cstate="print"/>
            <a:srcRect/>
            <a:stretch>
              <a:fillRect/>
            </a:stretch>
          </p:blipFill>
          <p:spPr bwMode="auto">
            <a:xfrm>
              <a:off x="-41475" y="2810415"/>
              <a:ext cx="3610982" cy="3497785"/>
            </a:xfrm>
            <a:prstGeom prst="rect">
              <a:avLst/>
            </a:prstGeom>
            <a:noFill/>
            <a:ln w="9525">
              <a:noFill/>
              <a:miter lim="800000"/>
              <a:headEnd/>
              <a:tailEnd/>
            </a:ln>
          </p:spPr>
        </p:pic>
        <p:cxnSp>
          <p:nvCxnSpPr>
            <p:cNvPr id="15" name="Прямая соединительная линия 14"/>
            <p:cNvCxnSpPr/>
            <p:nvPr/>
          </p:nvCxnSpPr>
          <p:spPr>
            <a:xfrm rot="5400000">
              <a:off x="3221771" y="2699578"/>
              <a:ext cx="468324" cy="250835"/>
            </a:xfrm>
            <a:prstGeom prst="line">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521" name="Text Box 4"/>
            <p:cNvSpPr txBox="1">
              <a:spLocks noChangeArrowheads="1"/>
            </p:cNvSpPr>
            <p:nvPr/>
          </p:nvSpPr>
          <p:spPr bwMode="auto">
            <a:xfrm>
              <a:off x="228600" y="6095999"/>
              <a:ext cx="2162990" cy="369984"/>
            </a:xfrm>
            <a:prstGeom prst="rect">
              <a:avLst/>
            </a:prstGeom>
            <a:solidFill>
              <a:schemeClr val="bg1"/>
            </a:solidFill>
            <a:ln w="9525">
              <a:noFill/>
              <a:miter lim="800000"/>
              <a:headEnd type="none" w="sm" len="sm"/>
              <a:tailEnd type="none" w="sm" len="sm"/>
            </a:ln>
          </p:spPr>
          <p:txBody>
            <a:bodyPr wrap="none" lIns="92075" tIns="46038" rIns="92075" bIns="46038">
              <a:spAutoFit/>
            </a:bodyPr>
            <a:lstStyle/>
            <a:p>
              <a:pPr defTabSz="914400" eaLnBrk="0" fontAlgn="base" hangingPunct="0">
                <a:spcBef>
                  <a:spcPct val="0"/>
                </a:spcBef>
                <a:spcAft>
                  <a:spcPct val="0"/>
                </a:spcAft>
              </a:pPr>
              <a:r>
                <a:rPr lang="en-US" b="1" dirty="0">
                  <a:solidFill>
                    <a:prstClr val="black"/>
                  </a:solidFill>
                  <a:latin typeface="Calibri" pitchFamily="34" charset="0"/>
                  <a:cs typeface="Arial" pitchFamily="34" charset="0"/>
                </a:rPr>
                <a:t>V.M. </a:t>
              </a:r>
              <a:r>
                <a:rPr lang="en-US" b="1" dirty="0" err="1">
                  <a:solidFill>
                    <a:prstClr val="black"/>
                  </a:solidFill>
                  <a:latin typeface="Calibri" pitchFamily="34" charset="0"/>
                  <a:cs typeface="Arial" pitchFamily="34" charset="0"/>
                </a:rPr>
                <a:t>Strutinski</a:t>
              </a:r>
              <a:r>
                <a:rPr lang="en-US" b="1" dirty="0">
                  <a:solidFill>
                    <a:prstClr val="black"/>
                  </a:solidFill>
                  <a:latin typeface="Calibri" pitchFamily="34" charset="0"/>
                  <a:cs typeface="Arial" pitchFamily="34" charset="0"/>
                </a:rPr>
                <a:t> 1967</a:t>
              </a:r>
            </a:p>
          </p:txBody>
        </p:sp>
      </p:grpSp>
      <p:graphicFrame>
        <p:nvGraphicFramePr>
          <p:cNvPr id="21506" name="Object 4"/>
          <p:cNvGraphicFramePr>
            <a:graphicFrameLocks noGrp="1" noChangeAspect="1"/>
          </p:cNvGraphicFramePr>
          <p:nvPr>
            <p:ph sz="half" idx="1"/>
          </p:nvPr>
        </p:nvGraphicFramePr>
        <p:xfrm>
          <a:off x="3276601" y="1588"/>
          <a:ext cx="5070475" cy="3630612"/>
        </p:xfrm>
        <a:graphic>
          <a:graphicData uri="http://schemas.openxmlformats.org/presentationml/2006/ole">
            <mc:AlternateContent xmlns:mc="http://schemas.openxmlformats.org/markup-compatibility/2006">
              <mc:Choice xmlns:v="urn:schemas-microsoft-com:vml" Requires="v">
                <p:oleObj spid="_x0000_s35854" name="CorelDRAW" r:id="rId6" imgW="4889500" imgH="3500967" progId="">
                  <p:embed/>
                </p:oleObj>
              </mc:Choice>
              <mc:Fallback>
                <p:oleObj name="CorelDRAW" r:id="rId6" imgW="4889500" imgH="3500967"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1588"/>
                        <a:ext cx="5070475" cy="36306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1510" name="TextBox 18"/>
          <p:cNvSpPr txBox="1">
            <a:spLocks noChangeArrowheads="1"/>
          </p:cNvSpPr>
          <p:nvPr/>
        </p:nvSpPr>
        <p:spPr bwMode="auto">
          <a:xfrm>
            <a:off x="7040563" y="1133475"/>
            <a:ext cx="2179058" cy="40011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000" b="1" dirty="0">
                <a:solidFill>
                  <a:prstClr val="black"/>
                </a:solidFill>
                <a:latin typeface="Calibri" pitchFamily="34" charset="0"/>
                <a:cs typeface="Arial" pitchFamily="34" charset="0"/>
              </a:rPr>
              <a:t>Liquid drop energy</a:t>
            </a:r>
            <a:endParaRPr lang="ru-RU" sz="2000" b="1" dirty="0">
              <a:solidFill>
                <a:prstClr val="black"/>
              </a:solidFill>
              <a:latin typeface="Calibri" pitchFamily="34" charset="0"/>
              <a:cs typeface="Arial" pitchFamily="34" charset="0"/>
            </a:endParaRPr>
          </a:p>
        </p:txBody>
      </p:sp>
      <p:sp>
        <p:nvSpPr>
          <p:cNvPr id="4" name="TextBox 3"/>
          <p:cNvSpPr txBox="1"/>
          <p:nvPr/>
        </p:nvSpPr>
        <p:spPr>
          <a:xfrm>
            <a:off x="8760297" y="278850"/>
            <a:ext cx="697627" cy="369332"/>
          </a:xfrm>
          <a:prstGeom prst="rect">
            <a:avLst/>
          </a:prstGeom>
          <a:noFill/>
        </p:spPr>
        <p:txBody>
          <a:bodyPr wrap="none" rtlCol="0">
            <a:spAutoFit/>
          </a:bodyPr>
          <a:lstStyle/>
          <a:p>
            <a:pPr defTabSz="914400" fontAlgn="base">
              <a:spcBef>
                <a:spcPct val="0"/>
              </a:spcBef>
              <a:spcAft>
                <a:spcPct val="0"/>
              </a:spcAft>
            </a:pPr>
            <a:r>
              <a:rPr lang="en-US" b="1" dirty="0">
                <a:solidFill>
                  <a:srgbClr val="C00000"/>
                </a:solidFill>
                <a:latin typeface="Arial" pitchFamily="34" charset="0"/>
                <a:cs typeface="Arial" pitchFamily="34" charset="0"/>
              </a:rPr>
              <a:t>1967</a:t>
            </a:r>
            <a:endParaRPr lang="ru-RU" b="1" dirty="0">
              <a:solidFill>
                <a:srgbClr val="C00000"/>
              </a:solidFill>
              <a:latin typeface="Arial" pitchFamily="34" charset="0"/>
              <a:cs typeface="Arial" pitchFamily="34" charset="0"/>
            </a:endParaRPr>
          </a:p>
        </p:txBody>
      </p:sp>
      <p:sp>
        <p:nvSpPr>
          <p:cNvPr id="17" name="TextBox 18"/>
          <p:cNvSpPr txBox="1">
            <a:spLocks noChangeArrowheads="1"/>
          </p:cNvSpPr>
          <p:nvPr/>
        </p:nvSpPr>
        <p:spPr bwMode="auto">
          <a:xfrm>
            <a:off x="7877382" y="2708247"/>
            <a:ext cx="1353832" cy="369332"/>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dirty="0">
                <a:solidFill>
                  <a:prstClr val="black"/>
                </a:solidFill>
                <a:latin typeface="Calibri" pitchFamily="34" charset="0"/>
                <a:cs typeface="Arial" pitchFamily="34" charset="0"/>
              </a:rPr>
              <a:t>deformation</a:t>
            </a:r>
            <a:endParaRPr lang="ru-RU" dirty="0">
              <a:solidFill>
                <a:prstClr val="black"/>
              </a:solidFill>
              <a:latin typeface="Calibri" pitchFamily="34" charset="0"/>
              <a:cs typeface="Arial" pitchFamily="34" charset="0"/>
            </a:endParaRPr>
          </a:p>
        </p:txBody>
      </p:sp>
      <p:sp>
        <p:nvSpPr>
          <p:cNvPr id="21509" name="Line 12"/>
          <p:cNvSpPr>
            <a:spLocks noChangeShapeType="1"/>
          </p:cNvSpPr>
          <p:nvPr/>
        </p:nvSpPr>
        <p:spPr bwMode="auto">
          <a:xfrm>
            <a:off x="5068888" y="6007100"/>
            <a:ext cx="0" cy="0"/>
          </a:xfrm>
          <a:prstGeom prst="line">
            <a:avLst/>
          </a:prstGeom>
          <a:noFill/>
          <a:ln w="9525">
            <a:noFill/>
            <a:round/>
            <a:headEnd/>
            <a:tailEnd/>
          </a:ln>
        </p:spPr>
        <p:txBody>
          <a:bodyPr>
            <a:spAutoFit/>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grpSp>
        <p:nvGrpSpPr>
          <p:cNvPr id="10" name="Группа 9"/>
          <p:cNvGrpSpPr/>
          <p:nvPr/>
        </p:nvGrpSpPr>
        <p:grpSpPr>
          <a:xfrm>
            <a:off x="6023995" y="3933056"/>
            <a:ext cx="4331635" cy="1336214"/>
            <a:chOff x="4499994" y="3933056"/>
            <a:chExt cx="4331635" cy="1336214"/>
          </a:xfrm>
        </p:grpSpPr>
        <p:sp>
          <p:nvSpPr>
            <p:cNvPr id="20" name="TextBox 19"/>
            <p:cNvSpPr txBox="1"/>
            <p:nvPr/>
          </p:nvSpPr>
          <p:spPr>
            <a:xfrm>
              <a:off x="4499994" y="4437112"/>
              <a:ext cx="4331635" cy="523220"/>
            </a:xfrm>
            <a:prstGeom prst="rect">
              <a:avLst/>
            </a:prstGeom>
            <a:noFill/>
          </p:spPr>
          <p:txBody>
            <a:bodyPr wrap="none" rtlCol="0">
              <a:spAutoFit/>
            </a:bodyPr>
            <a:lstStyle/>
            <a:p>
              <a:pPr defTabSz="914400" fontAlgn="base">
                <a:spcBef>
                  <a:spcPct val="0"/>
                </a:spcBef>
                <a:spcAft>
                  <a:spcPct val="0"/>
                </a:spcAft>
              </a:pPr>
              <a:r>
                <a:rPr lang="en-US" sz="2800" dirty="0">
                  <a:solidFill>
                    <a:prstClr val="black"/>
                  </a:solidFill>
                  <a:effectLst>
                    <a:outerShdw blurRad="38100" dist="38100" dir="2700000" algn="tl">
                      <a:srgbClr val="000000">
                        <a:alpha val="43137"/>
                      </a:srgbClr>
                    </a:outerShdw>
                  </a:effectLst>
                  <a:cs typeface="Arial" pitchFamily="34" charset="0"/>
                </a:rPr>
                <a:t>(E</a:t>
              </a:r>
              <a:r>
                <a:rPr lang="en-US" sz="3200" baseline="30000" dirty="0">
                  <a:solidFill>
                    <a:prstClr val="black"/>
                  </a:solidFill>
                  <a:effectLst>
                    <a:outerShdw blurRad="38100" dist="38100" dir="2700000" algn="tl">
                      <a:srgbClr val="000000">
                        <a:alpha val="43137"/>
                      </a:srgbClr>
                    </a:outerShdw>
                  </a:effectLst>
                  <a:cs typeface="Arial" pitchFamily="34" charset="0"/>
                </a:rPr>
                <a:t>d</a:t>
              </a:r>
              <a:r>
                <a:rPr lang="en-US" sz="2800" dirty="0">
                  <a:solidFill>
                    <a:prstClr val="black"/>
                  </a:solidFill>
                  <a:effectLst>
                    <a:outerShdw blurRad="38100" dist="38100" dir="2700000" algn="tl">
                      <a:srgbClr val="000000">
                        <a:alpha val="43137"/>
                      </a:srgbClr>
                    </a:outerShdw>
                  </a:effectLst>
                  <a:cs typeface="Arial" pitchFamily="34" charset="0"/>
                </a:rPr>
                <a:t>)</a:t>
              </a:r>
              <a:r>
                <a:rPr lang="en-US" sz="3200" baseline="-25000" dirty="0">
                  <a:solidFill>
                    <a:prstClr val="black"/>
                  </a:solidFill>
                  <a:effectLst>
                    <a:outerShdw blurRad="38100" dist="38100" dir="2700000" algn="tl">
                      <a:srgbClr val="000000">
                        <a:alpha val="43137"/>
                      </a:srgbClr>
                    </a:outerShdw>
                  </a:effectLst>
                  <a:cs typeface="Arial" pitchFamily="34" charset="0"/>
                </a:rPr>
                <a:t>Tot</a:t>
              </a:r>
              <a:r>
                <a:rPr lang="en-US" sz="2800" baseline="-25000" dirty="0">
                  <a:solidFill>
                    <a:prstClr val="black"/>
                  </a:solidFill>
                  <a:effectLst>
                    <a:outerShdw blurRad="38100" dist="38100" dir="2700000" algn="tl">
                      <a:srgbClr val="000000">
                        <a:alpha val="43137"/>
                      </a:srgbClr>
                    </a:outerShdw>
                  </a:effectLst>
                  <a:cs typeface="Arial" pitchFamily="34" charset="0"/>
                </a:rPr>
                <a:t> </a:t>
              </a:r>
              <a:r>
                <a:rPr lang="en-US" sz="2800" dirty="0">
                  <a:solidFill>
                    <a:prstClr val="black"/>
                  </a:solidFill>
                  <a:effectLst>
                    <a:outerShdw blurRad="38100" dist="38100" dir="2700000" algn="tl">
                      <a:srgbClr val="000000">
                        <a:alpha val="43137"/>
                      </a:srgbClr>
                    </a:outerShdw>
                  </a:effectLst>
                  <a:cs typeface="Arial" pitchFamily="34" charset="0"/>
                </a:rPr>
                <a:t>= (E</a:t>
              </a:r>
              <a:r>
                <a:rPr lang="en-US" sz="3200" baseline="30000" dirty="0">
                  <a:solidFill>
                    <a:prstClr val="black"/>
                  </a:solidFill>
                  <a:effectLst>
                    <a:outerShdw blurRad="38100" dist="38100" dir="2700000" algn="tl">
                      <a:srgbClr val="000000">
                        <a:alpha val="43137"/>
                      </a:srgbClr>
                    </a:outerShdw>
                  </a:effectLst>
                  <a:cs typeface="Arial" pitchFamily="34" charset="0"/>
                </a:rPr>
                <a:t>d</a:t>
              </a:r>
              <a:r>
                <a:rPr lang="en-US" sz="2800" dirty="0">
                  <a:solidFill>
                    <a:prstClr val="black"/>
                  </a:solidFill>
                  <a:effectLst>
                    <a:outerShdw blurRad="38100" dist="38100" dir="2700000" algn="tl">
                      <a:srgbClr val="000000">
                        <a:alpha val="43137"/>
                      </a:srgbClr>
                    </a:outerShdw>
                  </a:effectLst>
                  <a:cs typeface="Arial" pitchFamily="34" charset="0"/>
                </a:rPr>
                <a:t>)</a:t>
              </a:r>
              <a:r>
                <a:rPr lang="en-US" sz="3200" baseline="-25000" dirty="0">
                  <a:solidFill>
                    <a:prstClr val="black"/>
                  </a:solidFill>
                  <a:effectLst>
                    <a:outerShdw blurRad="38100" dist="38100" dir="2700000" algn="tl">
                      <a:srgbClr val="000000">
                        <a:alpha val="43137"/>
                      </a:srgbClr>
                    </a:outerShdw>
                  </a:effectLst>
                  <a:cs typeface="Arial" pitchFamily="34" charset="0"/>
                </a:rPr>
                <a:t>LD</a:t>
              </a:r>
              <a:r>
                <a:rPr lang="en-US" sz="2800" dirty="0">
                  <a:solidFill>
                    <a:prstClr val="black"/>
                  </a:solidFill>
                  <a:effectLst>
                    <a:outerShdw blurRad="38100" dist="38100" dir="2700000" algn="tl">
                      <a:srgbClr val="000000">
                        <a:alpha val="43137"/>
                      </a:srgbClr>
                    </a:outerShdw>
                  </a:effectLst>
                  <a:cs typeface="Arial" pitchFamily="34" charset="0"/>
                </a:rPr>
                <a:t> +  (E</a:t>
              </a:r>
              <a:r>
                <a:rPr lang="en-US" sz="3200" baseline="30000" dirty="0">
                  <a:solidFill>
                    <a:prstClr val="black"/>
                  </a:solidFill>
                  <a:effectLst>
                    <a:outerShdw blurRad="38100" dist="38100" dir="2700000" algn="tl">
                      <a:srgbClr val="000000">
                        <a:alpha val="43137"/>
                      </a:srgbClr>
                    </a:outerShdw>
                  </a:effectLst>
                  <a:cs typeface="Arial" pitchFamily="34" charset="0"/>
                </a:rPr>
                <a:t>d</a:t>
              </a:r>
              <a:r>
                <a:rPr lang="en-US" sz="2800" dirty="0">
                  <a:solidFill>
                    <a:prstClr val="black"/>
                  </a:solidFill>
                  <a:effectLst>
                    <a:outerShdw blurRad="38100" dist="38100" dir="2700000" algn="tl">
                      <a:srgbClr val="000000">
                        <a:alpha val="43137"/>
                      </a:srgbClr>
                    </a:outerShdw>
                  </a:effectLst>
                  <a:cs typeface="Arial" pitchFamily="34" charset="0"/>
                </a:rPr>
                <a:t>)</a:t>
              </a:r>
              <a:r>
                <a:rPr lang="en-US" sz="3200" baseline="-25000" dirty="0">
                  <a:solidFill>
                    <a:prstClr val="black"/>
                  </a:solidFill>
                  <a:effectLst>
                    <a:outerShdw blurRad="38100" dist="38100" dir="2700000" algn="tl">
                      <a:srgbClr val="000000">
                        <a:alpha val="43137"/>
                      </a:srgbClr>
                    </a:outerShdw>
                  </a:effectLst>
                  <a:cs typeface="Arial" pitchFamily="34" charset="0"/>
                </a:rPr>
                <a:t>Shell</a:t>
              </a:r>
              <a:endParaRPr lang="ru-RU" sz="3200" baseline="-25000" dirty="0">
                <a:solidFill>
                  <a:prstClr val="black"/>
                </a:solidFill>
                <a:effectLst>
                  <a:outerShdw blurRad="38100" dist="38100" dir="2700000" algn="tl">
                    <a:srgbClr val="000000">
                      <a:alpha val="43137"/>
                    </a:srgbClr>
                  </a:outerShdw>
                </a:effectLst>
                <a:cs typeface="Arial" pitchFamily="34" charset="0"/>
              </a:endParaRPr>
            </a:p>
          </p:txBody>
        </p:sp>
        <p:sp>
          <p:nvSpPr>
            <p:cNvPr id="5" name="TextBox 4"/>
            <p:cNvSpPr txBox="1"/>
            <p:nvPr/>
          </p:nvSpPr>
          <p:spPr>
            <a:xfrm>
              <a:off x="5752910" y="4869160"/>
              <a:ext cx="1003801" cy="400110"/>
            </a:xfrm>
            <a:prstGeom prst="rect">
              <a:avLst/>
            </a:prstGeom>
            <a:noFill/>
          </p:spPr>
          <p:txBody>
            <a:bodyPr wrap="none" rtlCol="0">
              <a:spAutoFit/>
            </a:bodyPr>
            <a:lstStyle/>
            <a:p>
              <a:pPr defTabSz="914400" fontAlgn="base">
                <a:spcBef>
                  <a:spcPct val="0"/>
                </a:spcBef>
                <a:spcAft>
                  <a:spcPct val="0"/>
                </a:spcAft>
              </a:pPr>
              <a:r>
                <a:rPr lang="en-US" sz="2000" b="1" dirty="0">
                  <a:solidFill>
                    <a:prstClr val="black"/>
                  </a:solidFill>
                  <a:cs typeface="Arial" pitchFamily="34" charset="0"/>
                </a:rPr>
                <a:t>macro</a:t>
              </a:r>
              <a:endParaRPr lang="ru-RU" sz="2000" b="1" dirty="0">
                <a:solidFill>
                  <a:prstClr val="black"/>
                </a:solidFill>
                <a:cs typeface="Arial" pitchFamily="34" charset="0"/>
              </a:endParaRPr>
            </a:p>
          </p:txBody>
        </p:sp>
        <p:sp>
          <p:nvSpPr>
            <p:cNvPr id="18" name="TextBox 17"/>
            <p:cNvSpPr txBox="1"/>
            <p:nvPr/>
          </p:nvSpPr>
          <p:spPr>
            <a:xfrm>
              <a:off x="7167314" y="4869160"/>
              <a:ext cx="894797" cy="400110"/>
            </a:xfrm>
            <a:prstGeom prst="rect">
              <a:avLst/>
            </a:prstGeom>
            <a:noFill/>
          </p:spPr>
          <p:txBody>
            <a:bodyPr wrap="none" rtlCol="0">
              <a:spAutoFit/>
            </a:bodyPr>
            <a:lstStyle/>
            <a:p>
              <a:pPr defTabSz="914400" fontAlgn="base">
                <a:spcBef>
                  <a:spcPct val="0"/>
                </a:spcBef>
                <a:spcAft>
                  <a:spcPct val="0"/>
                </a:spcAft>
              </a:pPr>
              <a:r>
                <a:rPr lang="en-US" sz="2000" b="1" dirty="0">
                  <a:solidFill>
                    <a:prstClr val="black"/>
                  </a:solidFill>
                  <a:cs typeface="Arial" pitchFamily="34" charset="0"/>
                </a:rPr>
                <a:t>micro</a:t>
              </a:r>
              <a:endParaRPr lang="ru-RU" sz="2000" b="1" dirty="0">
                <a:solidFill>
                  <a:prstClr val="black"/>
                </a:solidFill>
                <a:cs typeface="Arial" pitchFamily="34" charset="0"/>
              </a:endParaRPr>
            </a:p>
          </p:txBody>
        </p:sp>
        <p:sp>
          <p:nvSpPr>
            <p:cNvPr id="6" name="TextBox 5"/>
            <p:cNvSpPr txBox="1"/>
            <p:nvPr/>
          </p:nvSpPr>
          <p:spPr>
            <a:xfrm>
              <a:off x="5043155" y="3933056"/>
              <a:ext cx="3486852" cy="400110"/>
            </a:xfrm>
            <a:prstGeom prst="rect">
              <a:avLst/>
            </a:prstGeom>
            <a:noFill/>
          </p:spPr>
          <p:txBody>
            <a:bodyPr wrap="none" rtlCol="0">
              <a:spAutoFit/>
            </a:bodyPr>
            <a:lstStyle/>
            <a:p>
              <a:pPr defTabSz="914400" fontAlgn="base">
                <a:spcBef>
                  <a:spcPct val="0"/>
                </a:spcBef>
                <a:spcAft>
                  <a:spcPct val="0"/>
                </a:spcAft>
              </a:pPr>
              <a:r>
                <a:rPr lang="en-US" sz="2000" dirty="0">
                  <a:solidFill>
                    <a:prstClr val="black"/>
                  </a:solidFill>
                  <a:effectLst>
                    <a:outerShdw blurRad="38100" dist="38100" dir="2700000" algn="tl">
                      <a:srgbClr val="000000">
                        <a:alpha val="43137"/>
                      </a:srgbClr>
                    </a:outerShdw>
                  </a:effectLst>
                  <a:cs typeface="Arial" pitchFamily="34" charset="0"/>
                </a:rPr>
                <a:t>Macro-microscopic theory</a:t>
              </a:r>
              <a:endParaRPr lang="ru-RU" sz="2000" dirty="0">
                <a:solidFill>
                  <a:prstClr val="black"/>
                </a:solidFill>
                <a:effectLst>
                  <a:outerShdw blurRad="38100" dist="38100" dir="2700000" algn="tl">
                    <a:srgbClr val="000000">
                      <a:alpha val="43137"/>
                    </a:srgbClr>
                  </a:outerShdw>
                </a:effectLst>
                <a:cs typeface="Arial" pitchFamily="34" charset="0"/>
              </a:endParaRPr>
            </a:p>
          </p:txBody>
        </p:sp>
      </p:grpSp>
    </p:spTree>
    <p:extLst>
      <p:ext uri="{BB962C8B-B14F-4D97-AF65-F5344CB8AC3E}">
        <p14:creationId xmlns:p14="http://schemas.microsoft.com/office/powerpoint/2010/main" val="17839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2987968" y="1085850"/>
            <a:ext cx="6243973" cy="344928"/>
          </a:xfrm>
        </p:spPr>
        <p:txBody>
          <a:bodyPr>
            <a:normAutofit fontScale="90000"/>
          </a:bodyPr>
          <a:lstStyle/>
          <a:p>
            <a:r>
              <a:rPr lang="en-US" altLang="ru-RU" sz="2100" dirty="0">
                <a:solidFill>
                  <a:srgbClr val="C00000"/>
                </a:solidFill>
                <a:latin typeface="Times New Roman" panose="02020603050405020304" pitchFamily="18" charset="0"/>
                <a:cs typeface="Times New Roman" panose="02020603050405020304" pitchFamily="18" charset="0"/>
              </a:rPr>
              <a:t>Superheavy Elements (SHE) Factory – the Goals</a:t>
            </a:r>
            <a:endParaRPr lang="ru-RU" altLang="ru-RU" sz="2100"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2987966" y="2009381"/>
            <a:ext cx="6402401" cy="285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defTabSz="914400" fontAlgn="base">
              <a:spcBef>
                <a:spcPct val="0"/>
              </a:spcBef>
              <a:spcAft>
                <a:spcPct val="0"/>
              </a:spcAft>
              <a:buClr>
                <a:srgbClr val="FF0000"/>
              </a:buClr>
              <a:buFont typeface="Wingdings" panose="05000000000000000000" pitchFamily="2" charset="2"/>
              <a:buChar char="Ø"/>
            </a:pPr>
            <a:r>
              <a:rPr lang="en-US" altLang="ru-RU" sz="18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1800" b="1" dirty="0">
                <a:solidFill>
                  <a:srgbClr val="C00000"/>
                </a:solidFill>
                <a:latin typeface="Times New Roman" panose="02020603050405020304" pitchFamily="18" charset="0"/>
                <a:cs typeface="Times New Roman" panose="02020603050405020304" pitchFamily="18" charset="0"/>
              </a:rPr>
              <a:t>σ</a:t>
            </a:r>
            <a:r>
              <a:rPr lang="en-US" altLang="ru-RU" sz="1800" b="1" dirty="0">
                <a:solidFill>
                  <a:srgbClr val="C00000"/>
                </a:solidFill>
                <a:latin typeface="Times New Roman" panose="02020603050405020304" pitchFamily="18" charset="0"/>
                <a:cs typeface="Times New Roman" panose="02020603050405020304" pitchFamily="18" charset="0"/>
              </a:rPr>
              <a:t>&lt;100 fb) cross sections:</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1650" baseline="30000" dirty="0">
                <a:solidFill>
                  <a:srgbClr val="002060"/>
                </a:solidFill>
                <a:latin typeface="Times New Roman" panose="02020603050405020304" pitchFamily="18" charset="0"/>
                <a:cs typeface="Times New Roman" panose="02020603050405020304" pitchFamily="18" charset="0"/>
              </a:rPr>
              <a:t>50</a:t>
            </a:r>
            <a:r>
              <a:rPr lang="en-US" altLang="ru-RU" sz="1650" dirty="0">
                <a:solidFill>
                  <a:srgbClr val="002060"/>
                </a:solidFill>
                <a:latin typeface="Times New Roman" panose="02020603050405020304" pitchFamily="18" charset="0"/>
                <a:cs typeface="Times New Roman" panose="02020603050405020304" pitchFamily="18" charset="0"/>
              </a:rPr>
              <a:t>Ti, </a:t>
            </a:r>
            <a:r>
              <a:rPr lang="en-US" altLang="ru-RU" sz="1650" baseline="30000" dirty="0">
                <a:solidFill>
                  <a:srgbClr val="002060"/>
                </a:solidFill>
                <a:latin typeface="Times New Roman" panose="02020603050405020304" pitchFamily="18" charset="0"/>
                <a:cs typeface="Times New Roman" panose="02020603050405020304" pitchFamily="18" charset="0"/>
              </a:rPr>
              <a:t>54</a:t>
            </a:r>
            <a:r>
              <a:rPr lang="en-US" altLang="ru-RU" sz="1650" dirty="0">
                <a:solidFill>
                  <a:srgbClr val="002060"/>
                </a:solidFill>
                <a:latin typeface="Times New Roman" panose="02020603050405020304" pitchFamily="18" charset="0"/>
                <a:cs typeface="Times New Roman" panose="02020603050405020304" pitchFamily="18" charset="0"/>
              </a:rPr>
              <a:t>Cr ...</a:t>
            </a:r>
            <a:r>
              <a:rPr lang="ru-RU" altLang="ru-RU" sz="1650" dirty="0">
                <a:solidFill>
                  <a:srgbClr val="002060"/>
                </a:solidFill>
                <a:latin typeface="Times New Roman" panose="02020603050405020304" pitchFamily="18" charset="0"/>
                <a:cs typeface="Times New Roman" panose="02020603050405020304" pitchFamily="18" charset="0"/>
              </a:rPr>
              <a:t>(119, 120)</a:t>
            </a:r>
            <a:r>
              <a:rPr lang="en-US" altLang="ru-RU" sz="1650" dirty="0">
                <a:solidFill>
                  <a:srgbClr val="002060"/>
                </a:solidFill>
                <a:latin typeface="Times New Roman" panose="02020603050405020304" pitchFamily="18" charset="0"/>
                <a:cs typeface="Times New Roman" panose="02020603050405020304" pitchFamily="18" charset="0"/>
              </a:rPr>
              <a:t>;</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Shaping of the region of SHE (synthesis of new isotopes of SHE);</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Study of decay properties of SHE;</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Study of excitation functions.</a:t>
            </a:r>
          </a:p>
          <a:p>
            <a:pPr marL="597694" indent="-254794" defTabSz="914400" fontAlgn="base">
              <a:spcBef>
                <a:spcPct val="0"/>
              </a:spcBef>
              <a:spcAft>
                <a:spcPct val="0"/>
              </a:spcAft>
              <a:buClr>
                <a:srgbClr val="FF0000"/>
              </a:buClr>
            </a:pPr>
            <a:endParaRPr lang="en-US" altLang="ru-RU" sz="1800" b="1" dirty="0">
              <a:solidFill>
                <a:srgbClr val="002060"/>
              </a:solidFill>
              <a:latin typeface="Times New Roman" panose="02020603050405020304" pitchFamily="18" charset="0"/>
              <a:cs typeface="Times New Roman" panose="02020603050405020304" pitchFamily="18" charset="0"/>
            </a:endParaRPr>
          </a:p>
          <a:p>
            <a:pPr marL="342900" indent="-342900" defTabSz="914400" fontAlgn="base">
              <a:spcBef>
                <a:spcPts val="1200"/>
              </a:spcBef>
              <a:spcAft>
                <a:spcPct val="0"/>
              </a:spcAft>
              <a:buClr>
                <a:srgbClr val="FF0000"/>
              </a:buClr>
              <a:buFont typeface="Wingdings" panose="05000000000000000000" pitchFamily="2" charset="2"/>
              <a:buChar char="Ø"/>
            </a:pPr>
            <a:r>
              <a:rPr lang="en-US" altLang="ru-RU" sz="1800" b="1" dirty="0">
                <a:solidFill>
                  <a:srgbClr val="C00000"/>
                </a:solidFill>
                <a:latin typeface="Times New Roman" panose="02020603050405020304" pitchFamily="18" charset="0"/>
                <a:cs typeface="Times New Roman" panose="02020603050405020304" pitchFamily="18" charset="0"/>
              </a:rPr>
              <a:t>Experiments requiring high statistics:</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Nuclear spectroscopy of SHE;</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Precise mass measurements;</a:t>
            </a:r>
          </a:p>
          <a:p>
            <a:pPr marL="597694" indent="-254794" defTabSz="914400" fontAlgn="base">
              <a:spcBef>
                <a:spcPct val="0"/>
              </a:spcBef>
              <a:spcAft>
                <a:spcPct val="0"/>
              </a:spcAft>
              <a:buClr>
                <a:srgbClr val="FF0000"/>
              </a:buClr>
            </a:pPr>
            <a:r>
              <a:rPr lang="en-US" altLang="ru-RU" sz="1650"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2488170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5375275" y="404813"/>
            <a:ext cx="170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400" b="1">
                <a:solidFill>
                  <a:prstClr val="black"/>
                </a:solidFill>
                <a:cs typeface="Arial" pitchFamily="34" charset="0"/>
              </a:rPr>
              <a:t>SHE-Factory</a:t>
            </a:r>
            <a:endParaRPr lang="ru-RU" altLang="ru-RU" sz="2400" b="1">
              <a:solidFill>
                <a:prstClr val="black"/>
              </a:solidFill>
              <a:cs typeface="Arial" pitchFamily="34" charset="0"/>
            </a:endParaRPr>
          </a:p>
        </p:txBody>
      </p:sp>
      <p:sp>
        <p:nvSpPr>
          <p:cNvPr id="41987" name="TextBox 2"/>
          <p:cNvSpPr txBox="1">
            <a:spLocks noChangeArrowheads="1"/>
          </p:cNvSpPr>
          <p:nvPr/>
        </p:nvSpPr>
        <p:spPr bwMode="auto">
          <a:xfrm>
            <a:off x="1627188" y="1528764"/>
            <a:ext cx="2647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400">
                <a:solidFill>
                  <a:prstClr val="black"/>
                </a:solidFill>
                <a:cs typeface="Arial" pitchFamily="34" charset="0"/>
              </a:rPr>
              <a:t>Isotope production:</a:t>
            </a:r>
            <a:endParaRPr lang="ru-RU" altLang="ru-RU" sz="2400">
              <a:solidFill>
                <a:prstClr val="black"/>
              </a:solidFill>
              <a:cs typeface="Arial" pitchFamily="34" charset="0"/>
            </a:endParaRPr>
          </a:p>
          <a:p>
            <a:pPr algn="r" defTabSz="914400" eaLnBrk="1" fontAlgn="base" hangingPunct="1">
              <a:spcBef>
                <a:spcPct val="0"/>
              </a:spcBef>
              <a:spcAft>
                <a:spcPct val="0"/>
              </a:spcAft>
              <a:buNone/>
            </a:pPr>
            <a:r>
              <a:rPr lang="en-US" altLang="ru-RU" sz="2400">
                <a:solidFill>
                  <a:prstClr val="black"/>
                </a:solidFill>
                <a:cs typeface="Arial" pitchFamily="34" charset="0"/>
              </a:rPr>
              <a:t>Cm-248</a:t>
            </a:r>
          </a:p>
          <a:p>
            <a:pPr algn="r" defTabSz="914400" eaLnBrk="1" fontAlgn="base" hangingPunct="1">
              <a:spcBef>
                <a:spcPct val="0"/>
              </a:spcBef>
              <a:spcAft>
                <a:spcPct val="0"/>
              </a:spcAft>
              <a:buNone/>
            </a:pPr>
            <a:r>
              <a:rPr lang="en-US" altLang="ru-RU" sz="2400">
                <a:solidFill>
                  <a:prstClr val="black"/>
                </a:solidFill>
                <a:cs typeface="Arial" pitchFamily="34" charset="0"/>
              </a:rPr>
              <a:t>Bk-249</a:t>
            </a:r>
          </a:p>
          <a:p>
            <a:pPr algn="r" defTabSz="914400" eaLnBrk="1" fontAlgn="base" hangingPunct="1">
              <a:spcBef>
                <a:spcPct val="0"/>
              </a:spcBef>
              <a:spcAft>
                <a:spcPct val="0"/>
              </a:spcAft>
              <a:buNone/>
            </a:pPr>
            <a:r>
              <a:rPr lang="en-US" altLang="ru-RU" sz="2400">
                <a:solidFill>
                  <a:prstClr val="black"/>
                </a:solidFill>
                <a:cs typeface="Arial" pitchFamily="34" charset="0"/>
              </a:rPr>
              <a:t>Cf-251</a:t>
            </a:r>
            <a:endParaRPr lang="ru-RU" altLang="ru-RU" sz="2400">
              <a:solidFill>
                <a:prstClr val="black"/>
              </a:solidFill>
              <a:cs typeface="Arial" pitchFamily="34" charset="0"/>
            </a:endParaRPr>
          </a:p>
        </p:txBody>
      </p:sp>
      <p:sp>
        <p:nvSpPr>
          <p:cNvPr id="41988" name="TextBox 3"/>
          <p:cNvSpPr txBox="1">
            <a:spLocks noChangeArrowheads="1"/>
          </p:cNvSpPr>
          <p:nvPr/>
        </p:nvSpPr>
        <p:spPr bwMode="auto">
          <a:xfrm>
            <a:off x="5238750" y="2614614"/>
            <a:ext cx="22240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400">
                <a:solidFill>
                  <a:prstClr val="black"/>
                </a:solidFill>
                <a:cs typeface="Arial" pitchFamily="34" charset="0"/>
              </a:rPr>
              <a:t>New accelerator</a:t>
            </a:r>
            <a:endParaRPr lang="ru-RU" altLang="ru-RU" sz="2400">
              <a:solidFill>
                <a:prstClr val="black"/>
              </a:solidFill>
              <a:cs typeface="Arial" pitchFamily="34" charset="0"/>
            </a:endParaRPr>
          </a:p>
          <a:p>
            <a:pPr algn="r" defTabSz="914400" eaLnBrk="1" fontAlgn="base" hangingPunct="1">
              <a:spcBef>
                <a:spcPct val="0"/>
              </a:spcBef>
              <a:spcAft>
                <a:spcPct val="0"/>
              </a:spcAft>
              <a:buNone/>
            </a:pPr>
            <a:r>
              <a:rPr lang="en-US" altLang="ru-RU" sz="2400">
                <a:solidFill>
                  <a:prstClr val="black"/>
                </a:solidFill>
                <a:cs typeface="Arial" pitchFamily="34" charset="0"/>
              </a:rPr>
              <a:t>High beam </a:t>
            </a:r>
          </a:p>
          <a:p>
            <a:pPr algn="r" defTabSz="914400" eaLnBrk="1" fontAlgn="base" hangingPunct="1">
              <a:spcBef>
                <a:spcPct val="0"/>
              </a:spcBef>
              <a:spcAft>
                <a:spcPct val="0"/>
              </a:spcAft>
              <a:buNone/>
            </a:pPr>
            <a:r>
              <a:rPr lang="en-US" altLang="ru-RU" sz="2400">
                <a:solidFill>
                  <a:prstClr val="black"/>
                </a:solidFill>
                <a:cs typeface="Arial" pitchFamily="34" charset="0"/>
              </a:rPr>
              <a:t>dose of </a:t>
            </a:r>
            <a:r>
              <a:rPr lang="ru-RU" altLang="ru-RU" sz="2400">
                <a:solidFill>
                  <a:prstClr val="black"/>
                </a:solidFill>
                <a:cs typeface="Arial" pitchFamily="34" charset="0"/>
              </a:rPr>
              <a:t>: </a:t>
            </a:r>
            <a:r>
              <a:rPr lang="en-US" altLang="ru-RU" sz="2400">
                <a:solidFill>
                  <a:prstClr val="black"/>
                </a:solidFill>
                <a:cs typeface="Arial" pitchFamily="34" charset="0"/>
              </a:rPr>
              <a:t>Ca-48 </a:t>
            </a:r>
            <a:endParaRPr lang="ru-RU" altLang="ru-RU" sz="2400">
              <a:solidFill>
                <a:prstClr val="black"/>
              </a:solidFill>
              <a:cs typeface="Arial" pitchFamily="34" charset="0"/>
            </a:endParaRPr>
          </a:p>
          <a:p>
            <a:pPr algn="r" defTabSz="914400" eaLnBrk="1" fontAlgn="base" hangingPunct="1">
              <a:spcBef>
                <a:spcPct val="0"/>
              </a:spcBef>
              <a:spcAft>
                <a:spcPct val="0"/>
              </a:spcAft>
              <a:buNone/>
            </a:pPr>
            <a:r>
              <a:rPr lang="en-US" altLang="ru-RU" sz="2400">
                <a:solidFill>
                  <a:prstClr val="black"/>
                </a:solidFill>
                <a:cs typeface="Arial" pitchFamily="34" charset="0"/>
              </a:rPr>
              <a:t>Ti-50 </a:t>
            </a:r>
            <a:endParaRPr lang="ru-RU" altLang="ru-RU" sz="2400">
              <a:solidFill>
                <a:prstClr val="black"/>
              </a:solidFill>
              <a:cs typeface="Arial" pitchFamily="34" charset="0"/>
            </a:endParaRPr>
          </a:p>
          <a:p>
            <a:pPr algn="r" defTabSz="914400" eaLnBrk="1" fontAlgn="base" hangingPunct="1">
              <a:spcBef>
                <a:spcPct val="0"/>
              </a:spcBef>
              <a:spcAft>
                <a:spcPct val="0"/>
              </a:spcAft>
              <a:buNone/>
            </a:pPr>
            <a:r>
              <a:rPr lang="en-US" altLang="ru-RU" sz="2400">
                <a:solidFill>
                  <a:prstClr val="black"/>
                </a:solidFill>
                <a:cs typeface="Arial" pitchFamily="34" charset="0"/>
              </a:rPr>
              <a:t>Ni-64</a:t>
            </a:r>
            <a:endParaRPr lang="ru-RU" altLang="ru-RU" sz="2400">
              <a:solidFill>
                <a:prstClr val="black"/>
              </a:solidFill>
              <a:cs typeface="Arial" pitchFamily="34" charset="0"/>
            </a:endParaRPr>
          </a:p>
        </p:txBody>
      </p:sp>
      <p:sp>
        <p:nvSpPr>
          <p:cNvPr id="41989" name="TextBox 4"/>
          <p:cNvSpPr txBox="1">
            <a:spLocks noChangeArrowheads="1"/>
          </p:cNvSpPr>
          <p:nvPr/>
        </p:nvSpPr>
        <p:spPr bwMode="auto">
          <a:xfrm>
            <a:off x="7812089" y="2536825"/>
            <a:ext cx="26765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400">
                <a:solidFill>
                  <a:prstClr val="black"/>
                </a:solidFill>
                <a:cs typeface="Arial" pitchFamily="34" charset="0"/>
              </a:rPr>
              <a:t>SC- recoil separator </a:t>
            </a:r>
          </a:p>
          <a:p>
            <a:pPr algn="r" defTabSz="914400" eaLnBrk="1" fontAlgn="base" hangingPunct="1">
              <a:spcBef>
                <a:spcPct val="0"/>
              </a:spcBef>
              <a:spcAft>
                <a:spcPct val="0"/>
              </a:spcAft>
              <a:buNone/>
            </a:pPr>
            <a:r>
              <a:rPr lang="en-US" altLang="ru-RU" sz="2000">
                <a:solidFill>
                  <a:prstClr val="black"/>
                </a:solidFill>
                <a:cs typeface="Arial" pitchFamily="34" charset="0"/>
              </a:rPr>
              <a:t>equipped with </a:t>
            </a:r>
          </a:p>
          <a:p>
            <a:pPr algn="r" defTabSz="914400" eaLnBrk="1" fontAlgn="base" hangingPunct="1">
              <a:spcBef>
                <a:spcPct val="0"/>
              </a:spcBef>
              <a:spcAft>
                <a:spcPct val="0"/>
              </a:spcAft>
              <a:buNone/>
            </a:pPr>
            <a:r>
              <a:rPr lang="en-US" altLang="ru-RU" sz="2000">
                <a:solidFill>
                  <a:prstClr val="black"/>
                </a:solidFill>
                <a:cs typeface="Arial" pitchFamily="34" charset="0"/>
              </a:rPr>
              <a:t>Gas Catcher </a:t>
            </a:r>
          </a:p>
          <a:p>
            <a:pPr algn="r" defTabSz="914400" eaLnBrk="1" fontAlgn="base" hangingPunct="1">
              <a:spcBef>
                <a:spcPct val="0"/>
              </a:spcBef>
              <a:spcAft>
                <a:spcPct val="0"/>
              </a:spcAft>
              <a:buNone/>
            </a:pPr>
            <a:r>
              <a:rPr lang="en-US" altLang="ru-RU" sz="2400">
                <a:solidFill>
                  <a:prstClr val="black"/>
                </a:solidFill>
                <a:cs typeface="Arial" pitchFamily="34" charset="0"/>
              </a:rPr>
              <a:t>On-line separator </a:t>
            </a:r>
          </a:p>
          <a:p>
            <a:pPr algn="r" defTabSz="914400" eaLnBrk="1" fontAlgn="base" hangingPunct="1">
              <a:spcBef>
                <a:spcPct val="0"/>
              </a:spcBef>
              <a:spcAft>
                <a:spcPct val="0"/>
              </a:spcAft>
              <a:buNone/>
            </a:pPr>
            <a:r>
              <a:rPr lang="en-US" altLang="ru-RU" sz="2400">
                <a:solidFill>
                  <a:prstClr val="black"/>
                </a:solidFill>
                <a:cs typeface="Arial" pitchFamily="34" charset="0"/>
              </a:rPr>
              <a:t>&amp; sophisticated</a:t>
            </a:r>
            <a:endParaRPr lang="ru-RU" altLang="ru-RU" sz="2400">
              <a:solidFill>
                <a:prstClr val="black"/>
              </a:solidFill>
              <a:cs typeface="Arial" pitchFamily="34" charset="0"/>
            </a:endParaRPr>
          </a:p>
          <a:p>
            <a:pPr algn="r" defTabSz="914400" eaLnBrk="1" fontAlgn="base" hangingPunct="1">
              <a:spcBef>
                <a:spcPct val="0"/>
              </a:spcBef>
              <a:spcAft>
                <a:spcPct val="0"/>
              </a:spcAft>
              <a:buNone/>
            </a:pPr>
            <a:r>
              <a:rPr lang="en-US" altLang="ru-RU" sz="2400">
                <a:solidFill>
                  <a:prstClr val="black"/>
                </a:solidFill>
                <a:cs typeface="Arial" pitchFamily="34" charset="0"/>
              </a:rPr>
              <a:t>Detectors</a:t>
            </a:r>
            <a:endParaRPr lang="ru-RU" altLang="ru-RU" sz="2400">
              <a:solidFill>
                <a:prstClr val="black"/>
              </a:solidFill>
              <a:cs typeface="Arial" pitchFamily="34" charset="0"/>
            </a:endParaRPr>
          </a:p>
        </p:txBody>
      </p:sp>
      <p:cxnSp>
        <p:nvCxnSpPr>
          <p:cNvPr id="7" name="Прямая со стрелкой 6"/>
          <p:cNvCxnSpPr/>
          <p:nvPr/>
        </p:nvCxnSpPr>
        <p:spPr>
          <a:xfrm flipH="1">
            <a:off x="4440239" y="1384301"/>
            <a:ext cx="1368425" cy="57626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456364" y="1312863"/>
            <a:ext cx="2016125" cy="107950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6024564" y="1457325"/>
            <a:ext cx="142875" cy="1150938"/>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 name="Группа 26"/>
          <p:cNvGrpSpPr>
            <a:grpSpLocks/>
          </p:cNvGrpSpPr>
          <p:nvPr/>
        </p:nvGrpSpPr>
        <p:grpSpPr bwMode="auto">
          <a:xfrm>
            <a:off x="1866901" y="3257551"/>
            <a:ext cx="8189913" cy="2835275"/>
            <a:chOff x="198140" y="3068960"/>
            <a:chExt cx="8190993" cy="2835946"/>
          </a:xfrm>
        </p:grpSpPr>
        <p:sp>
          <p:nvSpPr>
            <p:cNvPr id="41996" name="TextBox 21"/>
            <p:cNvSpPr txBox="1">
              <a:spLocks noChangeArrowheads="1"/>
            </p:cNvSpPr>
            <p:nvPr/>
          </p:nvSpPr>
          <p:spPr bwMode="auto">
            <a:xfrm>
              <a:off x="198140" y="3068960"/>
              <a:ext cx="2179029" cy="70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To be increased</a:t>
              </a:r>
            </a:p>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10 times</a:t>
              </a:r>
              <a:endParaRPr lang="ru-RU" altLang="ru-RU" sz="2000" b="1">
                <a:solidFill>
                  <a:srgbClr val="C00000"/>
                </a:solidFill>
                <a:latin typeface="Comic Sans MS" pitchFamily="66" charset="0"/>
                <a:ea typeface="Gungsuh"/>
                <a:cs typeface="Gungsuh"/>
              </a:endParaRPr>
            </a:p>
          </p:txBody>
        </p:sp>
        <p:sp>
          <p:nvSpPr>
            <p:cNvPr id="41997" name="TextBox 22"/>
            <p:cNvSpPr txBox="1">
              <a:spLocks noChangeArrowheads="1"/>
            </p:cNvSpPr>
            <p:nvPr/>
          </p:nvSpPr>
          <p:spPr bwMode="auto">
            <a:xfrm>
              <a:off x="2745051" y="3717032"/>
              <a:ext cx="2259251" cy="13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Factor</a:t>
              </a:r>
              <a:r>
                <a:rPr lang="ru-RU" altLang="ru-RU" sz="2000" b="1">
                  <a:solidFill>
                    <a:srgbClr val="C00000"/>
                  </a:solidFill>
                  <a:latin typeface="Comic Sans MS" pitchFamily="66" charset="0"/>
                  <a:ea typeface="Gungsuh"/>
                  <a:cs typeface="Gungsuh"/>
                </a:rPr>
                <a:t> 10-20</a:t>
              </a:r>
            </a:p>
            <a:p>
              <a:pPr algn="r" defTabSz="914400" eaLnBrk="1" fontAlgn="base" hangingPunct="1">
                <a:spcBef>
                  <a:spcPct val="0"/>
                </a:spcBef>
                <a:spcAft>
                  <a:spcPct val="0"/>
                </a:spcAft>
                <a:buNone/>
              </a:pPr>
              <a:endParaRPr lang="en-US" altLang="ru-RU" sz="2000" b="1">
                <a:solidFill>
                  <a:srgbClr val="C00000"/>
                </a:solidFill>
                <a:latin typeface="Comic Sans MS" pitchFamily="66" charset="0"/>
                <a:ea typeface="Gungsuh"/>
                <a:cs typeface="Gungsuh"/>
              </a:endParaRPr>
            </a:p>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Depend of</a:t>
              </a:r>
            </a:p>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target durability</a:t>
              </a:r>
              <a:endParaRPr lang="ru-RU" altLang="ru-RU" sz="2000" b="1">
                <a:solidFill>
                  <a:srgbClr val="C00000"/>
                </a:solidFill>
                <a:latin typeface="Comic Sans MS" pitchFamily="66" charset="0"/>
                <a:ea typeface="Gungsuh"/>
                <a:cs typeface="Gungsuh"/>
              </a:endParaRPr>
            </a:p>
          </p:txBody>
        </p:sp>
        <p:sp>
          <p:nvSpPr>
            <p:cNvPr id="41998" name="TextBox 23"/>
            <p:cNvSpPr txBox="1">
              <a:spLocks noChangeArrowheads="1"/>
            </p:cNvSpPr>
            <p:nvPr/>
          </p:nvSpPr>
          <p:spPr bwMode="auto">
            <a:xfrm>
              <a:off x="6261341" y="4581080"/>
              <a:ext cx="2127792" cy="13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Factor </a:t>
              </a:r>
              <a:r>
                <a:rPr lang="ru-RU" altLang="ru-RU" sz="2000" b="1">
                  <a:solidFill>
                    <a:srgbClr val="C00000"/>
                  </a:solidFill>
                  <a:latin typeface="Comic Sans MS" pitchFamily="66" charset="0"/>
                  <a:ea typeface="Gungsuh"/>
                  <a:cs typeface="Gungsuh"/>
                </a:rPr>
                <a:t>3-5</a:t>
              </a:r>
              <a:endParaRPr lang="en-US" altLang="ru-RU" sz="2000" b="1">
                <a:solidFill>
                  <a:srgbClr val="C00000"/>
                </a:solidFill>
                <a:latin typeface="Comic Sans MS" pitchFamily="66" charset="0"/>
                <a:ea typeface="Gungsuh"/>
                <a:cs typeface="Gungsuh"/>
              </a:endParaRPr>
            </a:p>
            <a:p>
              <a:pPr algn="r" defTabSz="914400" eaLnBrk="1" fontAlgn="base" hangingPunct="1">
                <a:spcBef>
                  <a:spcPct val="0"/>
                </a:spcBef>
                <a:spcAft>
                  <a:spcPct val="0"/>
                </a:spcAft>
                <a:buNone/>
              </a:pPr>
              <a:endParaRPr lang="ru-RU" altLang="ru-RU" sz="2000" b="1">
                <a:solidFill>
                  <a:srgbClr val="C00000"/>
                </a:solidFill>
                <a:latin typeface="Comic Sans MS" pitchFamily="66" charset="0"/>
                <a:ea typeface="Gungsuh"/>
                <a:cs typeface="Gungsuh"/>
              </a:endParaRPr>
            </a:p>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is closely linked</a:t>
              </a:r>
            </a:p>
            <a:p>
              <a:pPr algn="r" defTabSz="914400" eaLnBrk="1" fontAlgn="base" hangingPunct="1">
                <a:spcBef>
                  <a:spcPct val="0"/>
                </a:spcBef>
                <a:spcAft>
                  <a:spcPct val="0"/>
                </a:spcAft>
                <a:buNone/>
              </a:pPr>
              <a:r>
                <a:rPr lang="en-US" altLang="ru-RU" sz="2000" b="1">
                  <a:solidFill>
                    <a:srgbClr val="C00000"/>
                  </a:solidFill>
                  <a:latin typeface="Comic Sans MS" pitchFamily="66" charset="0"/>
                  <a:ea typeface="Gungsuh"/>
                  <a:cs typeface="Gungsuh"/>
                </a:rPr>
                <a:t>to the intellect</a:t>
              </a:r>
              <a:endParaRPr lang="ru-RU" altLang="ru-RU" sz="2000" b="1">
                <a:solidFill>
                  <a:srgbClr val="C00000"/>
                </a:solidFill>
                <a:latin typeface="Comic Sans MS" pitchFamily="66" charset="0"/>
                <a:ea typeface="Gungsuh"/>
                <a:cs typeface="Gungsuh"/>
              </a:endParaRPr>
            </a:p>
          </p:txBody>
        </p:sp>
      </p:grpSp>
      <p:sp>
        <p:nvSpPr>
          <p:cNvPr id="41994" name="Прямоугольник 15"/>
          <p:cNvSpPr>
            <a:spLocks noChangeArrowheads="1"/>
          </p:cNvSpPr>
          <p:nvPr/>
        </p:nvSpPr>
        <p:spPr bwMode="auto">
          <a:xfrm>
            <a:off x="5303838" y="836613"/>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fr-BE" altLang="ru-RU" sz="2000" b="1">
                <a:solidFill>
                  <a:srgbClr val="0070C0"/>
                </a:solidFill>
                <a:cs typeface="Arial" pitchFamily="34" charset="0"/>
              </a:rPr>
              <a:t>joining of efforts</a:t>
            </a:r>
            <a:endParaRPr lang="ru-RU" altLang="ru-RU" sz="2000" b="1">
              <a:solidFill>
                <a:srgbClr val="0070C0"/>
              </a:solidFill>
              <a:cs typeface="Arial" pitchFamily="34" charset="0"/>
            </a:endParaRPr>
          </a:p>
        </p:txBody>
      </p:sp>
    </p:spTree>
    <p:extLst>
      <p:ext uri="{BB962C8B-B14F-4D97-AF65-F5344CB8AC3E}">
        <p14:creationId xmlns:p14="http://schemas.microsoft.com/office/powerpoint/2010/main" val="47254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19050"/>
            <a:ext cx="9197976" cy="689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Box 4"/>
          <p:cNvSpPr txBox="1">
            <a:spLocks noChangeArrowheads="1"/>
          </p:cNvSpPr>
          <p:nvPr/>
        </p:nvSpPr>
        <p:spPr bwMode="auto">
          <a:xfrm>
            <a:off x="5375276" y="333376"/>
            <a:ext cx="2804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400" b="1">
                <a:solidFill>
                  <a:prstClr val="black"/>
                </a:solidFill>
                <a:latin typeface="GeoSlab703 Md BT" pitchFamily="18" charset="0"/>
                <a:cs typeface="Arial" pitchFamily="34" charset="0"/>
              </a:rPr>
              <a:t>March 2012, Dubna</a:t>
            </a:r>
          </a:p>
        </p:txBody>
      </p:sp>
      <p:sp>
        <p:nvSpPr>
          <p:cNvPr id="2" name="Овал 1"/>
          <p:cNvSpPr/>
          <p:nvPr/>
        </p:nvSpPr>
        <p:spPr>
          <a:xfrm>
            <a:off x="10055226" y="188913"/>
            <a:ext cx="461963" cy="4619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43013" name="TextBox 2"/>
          <p:cNvSpPr txBox="1">
            <a:spLocks noChangeArrowheads="1"/>
          </p:cNvSpPr>
          <p:nvPr/>
        </p:nvSpPr>
        <p:spPr bwMode="auto">
          <a:xfrm>
            <a:off x="10102850" y="147638"/>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None/>
            </a:pPr>
            <a:r>
              <a:rPr lang="en-US" altLang="ru-RU" sz="2800">
                <a:solidFill>
                  <a:prstClr val="black"/>
                </a:solidFill>
                <a:latin typeface="Arial" pitchFamily="34" charset="0"/>
                <a:cs typeface="Arial" pitchFamily="34" charset="0"/>
              </a:rPr>
              <a:t>1</a:t>
            </a:r>
            <a:endParaRPr lang="ru-RU" altLang="ru-RU" sz="28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69671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632347" y="867966"/>
            <a:ext cx="8915400" cy="4854178"/>
          </a:xfrm>
          <a:prstGeom prst="rect">
            <a:avLst/>
          </a:prstGeom>
          <a:gradFill flip="none" rotWithShape="1">
            <a:gsLst>
              <a:gs pos="68000">
                <a:srgbClr val="005E9C"/>
              </a:gs>
              <a:gs pos="43000">
                <a:srgbClr val="0069AB"/>
              </a:gs>
              <a:gs pos="0">
                <a:srgbClr val="0063A4"/>
              </a:gs>
              <a:gs pos="100000">
                <a:srgbClr val="002F59"/>
              </a:gs>
            </a:gsLst>
            <a:lin ang="0" scaled="1"/>
            <a:tileRect/>
          </a:gradFill>
          <a:ln w="206375">
            <a:solidFill>
              <a:schemeClr val="bg1">
                <a:lumMod val="95000"/>
                <a:alpha val="89000"/>
              </a:schemeClr>
            </a:solidFill>
          </a:ln>
          <a:effectLst/>
        </p:spPr>
        <p:txBody>
          <a:bodyPr/>
          <a:lstStyle/>
          <a:p>
            <a:pPr marL="257175" indent="-257175" defTabSz="914400" fontAlgn="base">
              <a:lnSpc>
                <a:spcPct val="90000"/>
              </a:lnSpc>
              <a:spcBef>
                <a:spcPct val="20000"/>
              </a:spcBef>
              <a:spcAft>
                <a:spcPct val="0"/>
              </a:spcAft>
              <a:buFontTx/>
              <a:buChar char="•"/>
              <a:defRPr/>
            </a:pPr>
            <a:endParaRPr lang="ru-RU" b="1" i="1">
              <a:solidFill>
                <a:srgbClr val="FFFFFF"/>
              </a:solidFill>
              <a:latin typeface="Arial"/>
              <a:cs typeface="Arial"/>
            </a:endParaRPr>
          </a:p>
        </p:txBody>
      </p:sp>
      <p:sp>
        <p:nvSpPr>
          <p:cNvPr id="4" name="TextBox 3"/>
          <p:cNvSpPr txBox="1"/>
          <p:nvPr/>
        </p:nvSpPr>
        <p:spPr>
          <a:xfrm>
            <a:off x="2989661" y="1041797"/>
            <a:ext cx="6219825" cy="553998"/>
          </a:xfrm>
          <a:prstGeom prst="rect">
            <a:avLst/>
          </a:prstGeom>
          <a:noFill/>
        </p:spPr>
        <p:txBody>
          <a:bodyPr>
            <a:spAutoFit/>
          </a:bodyPr>
          <a:lstStyle/>
          <a:p>
            <a:pPr algn="ctr" defTabSz="914400" fontAlgn="base">
              <a:spcBef>
                <a:spcPct val="0"/>
              </a:spcBef>
              <a:spcAft>
                <a:spcPct val="0"/>
              </a:spcAft>
              <a:defRPr/>
            </a:pPr>
            <a:r>
              <a:rPr lang="en-US" sz="3000" b="1" dirty="0" err="1">
                <a:solidFill>
                  <a:srgbClr val="FFFF00"/>
                </a:solidFill>
                <a:effectLst>
                  <a:outerShdw blurRad="38100" dist="38100" dir="2700000" algn="tl">
                    <a:srgbClr val="000000">
                      <a:alpha val="43137"/>
                    </a:srgbClr>
                  </a:outerShdw>
                </a:effectLst>
                <a:latin typeface="Calibri"/>
                <a:cs typeface="Arial" pitchFamily="34" charset="0"/>
              </a:rPr>
              <a:t>S</a:t>
            </a:r>
            <a:r>
              <a:rPr lang="en-US" sz="3000" b="1" dirty="0" err="1">
                <a:solidFill>
                  <a:prstClr val="white"/>
                </a:solidFill>
                <a:effectLst>
                  <a:outerShdw blurRad="38100" dist="38100" dir="2700000" algn="tl">
                    <a:srgbClr val="000000">
                      <a:alpha val="43137"/>
                    </a:srgbClr>
                  </a:outerShdw>
                </a:effectLst>
                <a:latin typeface="Calibri"/>
                <a:cs typeface="Arial" pitchFamily="34" charset="0"/>
              </a:rPr>
              <a:t>uper</a:t>
            </a:r>
            <a:r>
              <a:rPr lang="en-US" sz="3000" b="1" dirty="0" err="1">
                <a:solidFill>
                  <a:srgbClr val="FFFF00"/>
                </a:solidFill>
                <a:effectLst>
                  <a:outerShdw blurRad="38100" dist="38100" dir="2700000" algn="tl">
                    <a:srgbClr val="000000">
                      <a:alpha val="43137"/>
                    </a:srgbClr>
                  </a:outerShdw>
                </a:effectLst>
                <a:latin typeface="Calibri"/>
                <a:cs typeface="Arial" pitchFamily="34" charset="0"/>
              </a:rPr>
              <a:t>H</a:t>
            </a:r>
            <a:r>
              <a:rPr lang="en-US" sz="3000" b="1" dirty="0" err="1">
                <a:solidFill>
                  <a:prstClr val="white"/>
                </a:solidFill>
                <a:effectLst>
                  <a:outerShdw blurRad="38100" dist="38100" dir="2700000" algn="tl">
                    <a:srgbClr val="000000">
                      <a:alpha val="43137"/>
                    </a:srgbClr>
                  </a:outerShdw>
                </a:effectLst>
                <a:latin typeface="Calibri"/>
                <a:cs typeface="Arial" pitchFamily="34" charset="0"/>
              </a:rPr>
              <a:t>eavy</a:t>
            </a:r>
            <a:r>
              <a:rPr lang="en-US" sz="3000" b="1" dirty="0">
                <a:solidFill>
                  <a:prstClr val="white"/>
                </a:solidFill>
                <a:effectLst>
                  <a:outerShdw blurRad="38100" dist="38100" dir="2700000" algn="tl">
                    <a:srgbClr val="000000">
                      <a:alpha val="43137"/>
                    </a:srgbClr>
                  </a:outerShdw>
                </a:effectLst>
                <a:latin typeface="Calibri"/>
                <a:cs typeface="Arial" pitchFamily="34" charset="0"/>
              </a:rPr>
              <a:t> </a:t>
            </a:r>
            <a:r>
              <a:rPr lang="en-US" sz="3000" b="1" dirty="0">
                <a:solidFill>
                  <a:srgbClr val="FFFF00"/>
                </a:solidFill>
                <a:effectLst>
                  <a:outerShdw blurRad="38100" dist="38100" dir="2700000" algn="tl">
                    <a:srgbClr val="000000">
                      <a:alpha val="43137"/>
                    </a:srgbClr>
                  </a:outerShdw>
                </a:effectLst>
                <a:latin typeface="Calibri"/>
                <a:cs typeface="Arial" pitchFamily="34" charset="0"/>
              </a:rPr>
              <a:t>E</a:t>
            </a:r>
            <a:r>
              <a:rPr lang="en-US" sz="3000" b="1" dirty="0">
                <a:solidFill>
                  <a:prstClr val="white"/>
                </a:solidFill>
                <a:effectLst>
                  <a:outerShdw blurRad="38100" dist="38100" dir="2700000" algn="tl">
                    <a:srgbClr val="000000">
                      <a:alpha val="43137"/>
                    </a:srgbClr>
                  </a:outerShdw>
                </a:effectLst>
                <a:latin typeface="Calibri"/>
                <a:cs typeface="Arial" pitchFamily="34" charset="0"/>
              </a:rPr>
              <a:t>lements (</a:t>
            </a:r>
            <a:r>
              <a:rPr lang="en-US" sz="3000" b="1" dirty="0">
                <a:solidFill>
                  <a:srgbClr val="FFFF00"/>
                </a:solidFill>
                <a:effectLst>
                  <a:outerShdw blurRad="38100" dist="38100" dir="2700000" algn="tl">
                    <a:srgbClr val="000000">
                      <a:alpha val="43137"/>
                    </a:srgbClr>
                  </a:outerShdw>
                </a:effectLst>
                <a:latin typeface="Calibri"/>
                <a:cs typeface="Arial" pitchFamily="34" charset="0"/>
              </a:rPr>
              <a:t>SHE</a:t>
            </a:r>
            <a:r>
              <a:rPr lang="en-US" sz="3000" b="1" dirty="0">
                <a:solidFill>
                  <a:prstClr val="white"/>
                </a:solidFill>
                <a:effectLst>
                  <a:outerShdw blurRad="38100" dist="38100" dir="2700000" algn="tl">
                    <a:srgbClr val="000000">
                      <a:alpha val="43137"/>
                    </a:srgbClr>
                  </a:outerShdw>
                </a:effectLst>
                <a:latin typeface="Calibri"/>
                <a:cs typeface="Arial" pitchFamily="34" charset="0"/>
              </a:rPr>
              <a:t>) Factory</a:t>
            </a:r>
          </a:p>
        </p:txBody>
      </p:sp>
      <p:pic>
        <p:nvPicPr>
          <p:cNvPr id="8" name="Picture 5"/>
          <p:cNvPicPr>
            <a:picLocks noChangeAspect="1" noChangeArrowheads="1"/>
          </p:cNvPicPr>
          <p:nvPr/>
        </p:nvPicPr>
        <p:blipFill>
          <a:blip r:embed="rId3"/>
          <a:srcRect/>
          <a:stretch>
            <a:fillRect/>
          </a:stretch>
        </p:blipFill>
        <p:spPr bwMode="auto">
          <a:xfrm>
            <a:off x="7872413" y="1746649"/>
            <a:ext cx="2301479" cy="1706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7" name="Рисунок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4044" y="1737123"/>
            <a:ext cx="5779294" cy="378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537847" y="3442098"/>
            <a:ext cx="27813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defTabSz="914400" eaLnBrk="1" fontAlgn="base" hangingPunct="1">
              <a:spcBef>
                <a:spcPct val="0"/>
              </a:spcBef>
              <a:spcAft>
                <a:spcPct val="0"/>
              </a:spcAft>
              <a:defRPr/>
            </a:pPr>
            <a:r>
              <a:rPr lang="en-US" altLang="ru-RU" sz="1500" b="1" dirty="0">
                <a:solidFill>
                  <a:prstClr val="white"/>
                </a:solidFill>
                <a:effectLst>
                  <a:outerShdw blurRad="38100" dist="38100" dir="2700000" algn="tl">
                    <a:srgbClr val="000000">
                      <a:alpha val="43137"/>
                    </a:srgbClr>
                  </a:outerShdw>
                </a:effectLst>
                <a:latin typeface="Century Gothic" panose="020B0502020202020204"/>
                <a:cs typeface="Arial" pitchFamily="34" charset="0"/>
              </a:rPr>
              <a:t>High-current cyclotron DC-280</a:t>
            </a:r>
            <a:endParaRPr lang="ru-RU" altLang="ru-RU" sz="1500" b="1" dirty="0">
              <a:solidFill>
                <a:prstClr val="white"/>
              </a:solidFill>
              <a:effectLst>
                <a:outerShdw blurRad="38100" dist="38100" dir="2700000" algn="tl">
                  <a:srgbClr val="000000">
                    <a:alpha val="43137"/>
                  </a:srgbClr>
                </a:outerShdw>
              </a:effectLst>
              <a:latin typeface="Century Gothic" panose="020B0502020202020204"/>
              <a:cs typeface="Arial" pitchFamily="34" charset="0"/>
            </a:endParaRPr>
          </a:p>
        </p:txBody>
      </p:sp>
      <p:pic>
        <p:nvPicPr>
          <p:cNvPr id="166919"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65269" y="3956447"/>
            <a:ext cx="2350294"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837886" y="5235180"/>
            <a:ext cx="2405063" cy="276999"/>
          </a:xfrm>
          <a:prstGeom prst="rect">
            <a:avLst/>
          </a:prstGeom>
        </p:spPr>
        <p:txBody>
          <a:bodyPr>
            <a:spAutoFit/>
          </a:bodyPr>
          <a:lstStyle/>
          <a:p>
            <a:pPr algn="ctr" defTabSz="914400" fontAlgn="base">
              <a:lnSpc>
                <a:spcPct val="80000"/>
              </a:lnSpc>
              <a:spcBef>
                <a:spcPct val="0"/>
              </a:spcBef>
              <a:spcAft>
                <a:spcPct val="0"/>
              </a:spcAft>
              <a:buClr>
                <a:srgbClr val="FF0000"/>
              </a:buClr>
              <a:defRPr/>
            </a:pPr>
            <a:r>
              <a:rPr lang="en-US" altLang="ru-RU" sz="1500" b="1" dirty="0">
                <a:solidFill>
                  <a:srgbClr val="FFFFFF"/>
                </a:solidFill>
                <a:effectLst>
                  <a:outerShdw blurRad="38100" dist="38100" dir="2700000" algn="tl">
                    <a:srgbClr val="000000">
                      <a:alpha val="43137"/>
                    </a:srgbClr>
                  </a:outerShdw>
                </a:effectLst>
                <a:latin typeface="Arial" pitchFamily="34" charset="0"/>
                <a:cs typeface="Arial" pitchFamily="34" charset="0"/>
              </a:rPr>
              <a:t>New gas-filled separator</a:t>
            </a:r>
          </a:p>
        </p:txBody>
      </p:sp>
      <p:sp>
        <p:nvSpPr>
          <p:cNvPr id="11" name="Прямоугольник 10"/>
          <p:cNvSpPr/>
          <p:nvPr/>
        </p:nvSpPr>
        <p:spPr>
          <a:xfrm>
            <a:off x="1978164" y="1962151"/>
            <a:ext cx="1813445" cy="323165"/>
          </a:xfrm>
          <a:prstGeom prst="rect">
            <a:avLst/>
          </a:prstGeom>
        </p:spPr>
        <p:txBody>
          <a:bodyPr wrap="none">
            <a:spAutoFit/>
          </a:bodyPr>
          <a:lstStyle/>
          <a:p>
            <a:pPr algn="ctr" defTabSz="914400" fontAlgn="base">
              <a:spcBef>
                <a:spcPct val="0"/>
              </a:spcBef>
              <a:spcAft>
                <a:spcPct val="0"/>
              </a:spcAft>
              <a:defRPr/>
            </a:pPr>
            <a:r>
              <a:rPr lang="en-US" sz="1500" b="1" dirty="0">
                <a:solidFill>
                  <a:prstClr val="white"/>
                </a:solidFill>
                <a:effectLst>
                  <a:outerShdw blurRad="38100" dist="38100" dir="2700000" algn="tl">
                    <a:srgbClr val="000000">
                      <a:alpha val="43137"/>
                    </a:srgbClr>
                  </a:outerShdw>
                </a:effectLst>
                <a:latin typeface="Calibri"/>
                <a:cs typeface="Arial" pitchFamily="34" charset="0"/>
              </a:rPr>
              <a:t>SHE Factory Building</a:t>
            </a:r>
          </a:p>
        </p:txBody>
      </p:sp>
    </p:spTree>
    <p:extLst>
      <p:ext uri="{BB962C8B-B14F-4D97-AF65-F5344CB8AC3E}">
        <p14:creationId xmlns:p14="http://schemas.microsoft.com/office/powerpoint/2010/main" val="449857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Номер слайда 1"/>
          <p:cNvSpPr>
            <a:spLocks noGrp="1"/>
          </p:cNvSpPr>
          <p:nvPr>
            <p:ph type="sldNum" sz="quarter" idx="4294967295"/>
          </p:nvPr>
        </p:nvSpPr>
        <p:spPr bwMode="auto">
          <a:xfrm>
            <a:off x="8610600" y="5751514"/>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557213" indent="-214313">
              <a:defRPr>
                <a:solidFill>
                  <a:schemeClr val="tx1"/>
                </a:solidFill>
                <a:latin typeface="Arial" pitchFamily="34" charset="0"/>
                <a:cs typeface="Arial" pitchFamily="34" charset="0"/>
              </a:defRPr>
            </a:lvl2pPr>
            <a:lvl3pPr marL="857250" indent="-171450">
              <a:defRPr>
                <a:solidFill>
                  <a:schemeClr val="tx1"/>
                </a:solidFill>
                <a:latin typeface="Arial" pitchFamily="34" charset="0"/>
                <a:cs typeface="Arial" pitchFamily="34" charset="0"/>
              </a:defRPr>
            </a:lvl3pPr>
            <a:lvl4pPr marL="1200150" indent="-171450">
              <a:defRPr>
                <a:solidFill>
                  <a:schemeClr val="tx1"/>
                </a:solidFill>
                <a:latin typeface="Arial" pitchFamily="34" charset="0"/>
                <a:cs typeface="Arial" pitchFamily="34" charset="0"/>
              </a:defRPr>
            </a:lvl4pPr>
            <a:lvl5pPr marL="1543050" indent="-171450">
              <a:defRPr>
                <a:solidFill>
                  <a:schemeClr val="tx1"/>
                </a:solidFill>
                <a:latin typeface="Arial" pitchFamily="34" charset="0"/>
                <a:cs typeface="Arial" pitchFamily="34" charset="0"/>
              </a:defRPr>
            </a:lvl5pPr>
            <a:lvl6pPr marL="1885950" indent="-171450" eaLnBrk="0" fontAlgn="base" hangingPunct="0">
              <a:spcBef>
                <a:spcPct val="0"/>
              </a:spcBef>
              <a:spcAft>
                <a:spcPct val="0"/>
              </a:spcAft>
              <a:defRPr>
                <a:solidFill>
                  <a:schemeClr val="tx1"/>
                </a:solidFill>
                <a:latin typeface="Arial" pitchFamily="34" charset="0"/>
                <a:cs typeface="Arial" pitchFamily="34" charset="0"/>
              </a:defRPr>
            </a:lvl6pPr>
            <a:lvl7pPr marL="2228850" indent="-171450" eaLnBrk="0" fontAlgn="base" hangingPunct="0">
              <a:spcBef>
                <a:spcPct val="0"/>
              </a:spcBef>
              <a:spcAft>
                <a:spcPct val="0"/>
              </a:spcAft>
              <a:defRPr>
                <a:solidFill>
                  <a:schemeClr val="tx1"/>
                </a:solidFill>
                <a:latin typeface="Arial" pitchFamily="34" charset="0"/>
                <a:cs typeface="Arial" pitchFamily="34" charset="0"/>
              </a:defRPr>
            </a:lvl7pPr>
            <a:lvl8pPr marL="2571750" indent="-171450" eaLnBrk="0" fontAlgn="base" hangingPunct="0">
              <a:spcBef>
                <a:spcPct val="0"/>
              </a:spcBef>
              <a:spcAft>
                <a:spcPct val="0"/>
              </a:spcAft>
              <a:defRPr>
                <a:solidFill>
                  <a:schemeClr val="tx1"/>
                </a:solidFill>
                <a:latin typeface="Arial" pitchFamily="34" charset="0"/>
                <a:cs typeface="Arial" pitchFamily="34" charset="0"/>
              </a:defRPr>
            </a:lvl8pPr>
            <a:lvl9pPr marL="2914650" indent="-171450" eaLnBrk="0" fontAlgn="base" hangingPunct="0">
              <a:spcBef>
                <a:spcPct val="0"/>
              </a:spcBef>
              <a:spcAft>
                <a:spcPct val="0"/>
              </a:spcAft>
              <a:defRPr>
                <a:solidFill>
                  <a:schemeClr val="tx1"/>
                </a:solidFill>
                <a:latin typeface="Arial" pitchFamily="34" charset="0"/>
                <a:cs typeface="Arial" pitchFamily="34" charset="0"/>
              </a:defRPr>
            </a:lvl9pPr>
          </a:lstStyle>
          <a:p>
            <a:fld id="{B4AB2DE1-C941-40FA-8084-2A81759CDD00}" type="slidenum">
              <a:rPr lang="es-ES" altLang="ru-RU" smtClean="0">
                <a:solidFill>
                  <a:srgbClr val="FFFFFF"/>
                </a:solidFill>
              </a:rPr>
              <a:pPr/>
              <a:t>34</a:t>
            </a:fld>
            <a:endParaRPr lang="es-ES" altLang="ru-RU" smtClean="0">
              <a:solidFill>
                <a:srgbClr val="FFFFFF"/>
              </a:solidFill>
            </a:endParaRPr>
          </a:p>
        </p:txBody>
      </p:sp>
      <p:pic>
        <p:nvPicPr>
          <p:cNvPr id="5" name="Picture 3"/>
          <p:cNvPicPr>
            <a:picLocks noChangeAspect="1"/>
          </p:cNvPicPr>
          <p:nvPr/>
        </p:nvPicPr>
        <p:blipFill>
          <a:blip r:embed="rId3"/>
          <a:stretch>
            <a:fillRect/>
          </a:stretch>
        </p:blipFill>
        <p:spPr>
          <a:xfrm>
            <a:off x="4557713" y="1832373"/>
            <a:ext cx="5801916" cy="3871913"/>
          </a:xfrm>
          <a:prstGeom prst="rect">
            <a:avLst/>
          </a:prstGeom>
          <a:ln>
            <a:noFill/>
          </a:ln>
          <a:effectLst>
            <a:outerShdw blurRad="190500" algn="tl" rotWithShape="0">
              <a:srgbClr val="000000">
                <a:alpha val="70000"/>
              </a:srgbClr>
            </a:outerShdw>
          </a:effectLst>
        </p:spPr>
      </p:pic>
      <p:sp>
        <p:nvSpPr>
          <p:cNvPr id="8" name="TextBox 7"/>
          <p:cNvSpPr txBox="1"/>
          <p:nvPr/>
        </p:nvSpPr>
        <p:spPr>
          <a:xfrm>
            <a:off x="4672012" y="1893095"/>
            <a:ext cx="5767388" cy="1015663"/>
          </a:xfrm>
          <a:prstGeom prst="rect">
            <a:avLst/>
          </a:prstGeom>
          <a:solidFill>
            <a:schemeClr val="bg1">
              <a:alpha val="55000"/>
            </a:schemeClr>
          </a:solidFill>
        </p:spPr>
        <p:txBody>
          <a:bodyPr>
            <a:spAutoFit/>
          </a:bodyPr>
          <a:lstStyle/>
          <a:p>
            <a:pPr marL="196454" defTabSz="914400" eaLnBrk="0" fontAlgn="base" hangingPunct="0">
              <a:spcBef>
                <a:spcPct val="0"/>
              </a:spcBef>
              <a:spcAft>
                <a:spcPct val="0"/>
              </a:spcAft>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DC-280 cyclotron: </a:t>
            </a:r>
          </a:p>
          <a:p>
            <a:pPr marL="196454" defTabSz="914400" eaLnBrk="0" fontAlgn="base" hangingPunct="0">
              <a:spcBef>
                <a:spcPct val="0"/>
              </a:spcBef>
              <a:spcAft>
                <a:spcPct val="0"/>
              </a:spcAft>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December 2018-first test beam)</a:t>
            </a:r>
          </a:p>
        </p:txBody>
      </p:sp>
      <p:sp>
        <p:nvSpPr>
          <p:cNvPr id="11" name="TextBox 10"/>
          <p:cNvSpPr txBox="1"/>
          <p:nvPr/>
        </p:nvSpPr>
        <p:spPr>
          <a:xfrm>
            <a:off x="1658541" y="1041797"/>
            <a:ext cx="8770144" cy="553998"/>
          </a:xfrm>
          <a:prstGeom prst="rect">
            <a:avLst/>
          </a:prstGeom>
          <a:solidFill>
            <a:schemeClr val="bg1">
              <a:alpha val="44000"/>
            </a:schemeClr>
          </a:solidFill>
        </p:spPr>
        <p:txBody>
          <a:bodyPr>
            <a:spAutoFit/>
          </a:bodyPr>
          <a:lstStyle/>
          <a:p>
            <a:pPr marL="196454" defTabSz="914400" eaLnBrk="0" fontAlgn="base" hangingPunct="0">
              <a:spcBef>
                <a:spcPct val="0"/>
              </a:spcBef>
              <a:spcAft>
                <a:spcPct val="0"/>
              </a:spcAft>
              <a:defRPr/>
            </a:pPr>
            <a:r>
              <a:rPr lang="en-US" sz="30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Commissioning of the </a:t>
            </a:r>
            <a:r>
              <a:rPr lang="en-US" sz="3000" b="1"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Superheavy</a:t>
            </a:r>
            <a:r>
              <a:rPr lang="en-US" sz="30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Elements Factory</a:t>
            </a:r>
          </a:p>
        </p:txBody>
      </p:sp>
      <p:pic>
        <p:nvPicPr>
          <p:cNvPr id="10" name="Picture 3"/>
          <p:cNvPicPr>
            <a:picLocks noChangeAspect="1"/>
          </p:cNvPicPr>
          <p:nvPr/>
        </p:nvPicPr>
        <p:blipFill rotWithShape="1">
          <a:blip r:embed="rId4"/>
          <a:srcRect l="10533" t="3685" r="19566" b="4478"/>
          <a:stretch/>
        </p:blipFill>
        <p:spPr>
          <a:xfrm>
            <a:off x="1706167" y="1860948"/>
            <a:ext cx="2749153" cy="1985963"/>
          </a:xfrm>
          <a:prstGeom prst="rect">
            <a:avLst/>
          </a:prstGeom>
          <a:ln>
            <a:noFill/>
          </a:ln>
          <a:effectLst>
            <a:outerShdw blurRad="190500" algn="tl" rotWithShape="0">
              <a:srgbClr val="000000">
                <a:alpha val="70000"/>
              </a:srgbClr>
            </a:outerShdw>
          </a:effectLst>
        </p:spPr>
      </p:pic>
      <p:pic>
        <p:nvPicPr>
          <p:cNvPr id="172039" name="Рисунок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4025" y="4163618"/>
            <a:ext cx="2762250" cy="124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TextBox 13"/>
          <p:cNvSpPr txBox="1">
            <a:spLocks noChangeArrowheads="1"/>
          </p:cNvSpPr>
          <p:nvPr/>
        </p:nvSpPr>
        <p:spPr bwMode="auto">
          <a:xfrm>
            <a:off x="1702595" y="5443537"/>
            <a:ext cx="27705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0" fontAlgn="base" hangingPunct="0">
              <a:spcBef>
                <a:spcPct val="0"/>
              </a:spcBef>
              <a:spcAft>
                <a:spcPct val="0"/>
              </a:spcAft>
            </a:pPr>
            <a:r>
              <a:rPr lang="en-US" altLang="ru-RU" sz="1350" b="1">
                <a:solidFill>
                  <a:srgbClr val="FFFFCC"/>
                </a:solidFill>
              </a:rPr>
              <a:t> Gas-Filled Recoil Separator</a:t>
            </a:r>
          </a:p>
        </p:txBody>
      </p:sp>
      <p:sp>
        <p:nvSpPr>
          <p:cNvPr id="172041" name="TextBox 14"/>
          <p:cNvSpPr txBox="1">
            <a:spLocks noChangeArrowheads="1"/>
          </p:cNvSpPr>
          <p:nvPr/>
        </p:nvSpPr>
        <p:spPr bwMode="auto">
          <a:xfrm>
            <a:off x="1715691" y="3836194"/>
            <a:ext cx="27705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0" fontAlgn="base" hangingPunct="0">
              <a:spcBef>
                <a:spcPct val="0"/>
              </a:spcBef>
              <a:spcAft>
                <a:spcPct val="0"/>
              </a:spcAft>
            </a:pPr>
            <a:r>
              <a:rPr lang="en-US" altLang="ru-RU" sz="1350" b="1">
                <a:solidFill>
                  <a:srgbClr val="FFFFCC"/>
                </a:solidFill>
              </a:rPr>
              <a:t> SHE Factory building</a:t>
            </a:r>
            <a:endParaRPr lang="ru-RU" altLang="ru-RU" sz="1350" b="1">
              <a:solidFill>
                <a:srgbClr val="FFFFCC"/>
              </a:solidFill>
            </a:endParaRPr>
          </a:p>
        </p:txBody>
      </p:sp>
    </p:spTree>
    <p:extLst>
      <p:ext uri="{BB962C8B-B14F-4D97-AF65-F5344CB8AC3E}">
        <p14:creationId xmlns:p14="http://schemas.microsoft.com/office/powerpoint/2010/main" val="211736010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91544" y="3212977"/>
            <a:ext cx="8327664" cy="584775"/>
          </a:xfrm>
          <a:prstGeom prst="rect">
            <a:avLst/>
          </a:prstGeom>
          <a:noFill/>
        </p:spPr>
        <p:txBody>
          <a:bodyPr wrap="square" rtlCol="0">
            <a:spAutoFit/>
          </a:bodyPr>
          <a:lstStyle/>
          <a:p>
            <a:pPr defTabSz="914400" fontAlgn="base">
              <a:spcBef>
                <a:spcPct val="0"/>
              </a:spcBef>
              <a:spcAft>
                <a:spcPct val="0"/>
              </a:spcAft>
            </a:pPr>
            <a:r>
              <a:rPr lang="en-US" sz="1600" b="1" dirty="0">
                <a:solidFill>
                  <a:srgbClr val="0000FF"/>
                </a:solidFill>
                <a:latin typeface="Arial Narrow" pitchFamily="34" charset="0"/>
              </a:rPr>
              <a:t>Rotating target, magnets (Q1, D1, Q2, Q3, D2), beam-stop chamber, and detector chamber are shown.</a:t>
            </a:r>
            <a:endParaRPr lang="ru-RU" sz="1600" b="1" dirty="0">
              <a:solidFill>
                <a:srgbClr val="0000FF"/>
              </a:solidFill>
              <a:latin typeface="Arial Narrow" pitchFamily="34" charset="0"/>
            </a:endParaRPr>
          </a:p>
          <a:p>
            <a:pPr defTabSz="914400" fontAlgn="base">
              <a:spcBef>
                <a:spcPct val="0"/>
              </a:spcBef>
              <a:spcAft>
                <a:spcPct val="0"/>
              </a:spcAft>
            </a:pPr>
            <a:endParaRPr lang="ru-RU" sz="1600" b="1" dirty="0">
              <a:solidFill>
                <a:srgbClr val="0000FF"/>
              </a:solidFill>
              <a:latin typeface="Arial Narrow" pitchFamily="34" charset="0"/>
            </a:endParaRPr>
          </a:p>
        </p:txBody>
      </p:sp>
      <p:pic>
        <p:nvPicPr>
          <p:cNvPr id="7" name="Рисунок 6" descr="z2.bmp"/>
          <p:cNvPicPr>
            <a:picLocks noChangeAspect="1"/>
          </p:cNvPicPr>
          <p:nvPr/>
        </p:nvPicPr>
        <p:blipFill>
          <a:blip r:embed="rId2" cstate="print"/>
          <a:srcRect r="17179"/>
          <a:stretch>
            <a:fillRect/>
          </a:stretch>
        </p:blipFill>
        <p:spPr>
          <a:xfrm>
            <a:off x="1847529" y="3573017"/>
            <a:ext cx="3900173" cy="2649973"/>
          </a:xfrm>
          <a:prstGeom prst="rect">
            <a:avLst/>
          </a:prstGeom>
        </p:spPr>
      </p:pic>
      <p:pic>
        <p:nvPicPr>
          <p:cNvPr id="5" name="Рисунок 4" descr="IMG_2740.jpg"/>
          <p:cNvPicPr>
            <a:picLocks noChangeAspect="1"/>
          </p:cNvPicPr>
          <p:nvPr/>
        </p:nvPicPr>
        <p:blipFill>
          <a:blip r:embed="rId3" cstate="print"/>
          <a:srcRect l="12827" r="15353" b="5955"/>
          <a:stretch>
            <a:fillRect/>
          </a:stretch>
        </p:blipFill>
        <p:spPr>
          <a:xfrm rot="5400000">
            <a:off x="6221106" y="3202627"/>
            <a:ext cx="1520730" cy="2261506"/>
          </a:xfrm>
          <a:prstGeom prst="rect">
            <a:avLst/>
          </a:prstGeom>
        </p:spPr>
      </p:pic>
      <p:sp>
        <p:nvSpPr>
          <p:cNvPr id="9" name="TextBox 8"/>
          <p:cNvSpPr txBox="1"/>
          <p:nvPr/>
        </p:nvSpPr>
        <p:spPr>
          <a:xfrm>
            <a:off x="8112224" y="3841304"/>
            <a:ext cx="2390398" cy="307777"/>
          </a:xfrm>
          <a:prstGeom prst="rect">
            <a:avLst/>
          </a:prstGeom>
          <a:noFill/>
        </p:spPr>
        <p:txBody>
          <a:bodyPr wrap="none" rtlCol="0">
            <a:spAutoFit/>
          </a:bodyPr>
          <a:lstStyle/>
          <a:p>
            <a:pPr defTabSz="914400" fontAlgn="base">
              <a:spcBef>
                <a:spcPct val="0"/>
              </a:spcBef>
              <a:spcAft>
                <a:spcPct val="0"/>
              </a:spcAft>
            </a:pPr>
            <a:r>
              <a:rPr lang="en-US" sz="1400" b="1" dirty="0">
                <a:solidFill>
                  <a:prstClr val="black"/>
                </a:solidFill>
                <a:effectLst>
                  <a:outerShdw blurRad="38100" dist="38100" dir="2700000" algn="tl">
                    <a:srgbClr val="000000">
                      <a:alpha val="43137"/>
                    </a:srgbClr>
                  </a:outerShdw>
                </a:effectLst>
              </a:rPr>
              <a:t>48</a:t>
            </a:r>
            <a:r>
              <a:rPr lang="en-US" sz="1400" b="1" dirty="0">
                <a:solidFill>
                  <a:prstClr val="black"/>
                </a:solidFill>
                <a:effectLst>
                  <a:outerShdw blurRad="38100" dist="38100" dir="2700000" algn="tl">
                    <a:srgbClr val="000000">
                      <a:alpha val="43137"/>
                    </a:srgbClr>
                  </a:outerShdw>
                </a:effectLst>
                <a:sym typeface="Symbol"/>
              </a:rPr>
              <a:t></a:t>
            </a:r>
            <a:r>
              <a:rPr lang="en-US" sz="1400" b="1" dirty="0">
                <a:solidFill>
                  <a:prstClr val="black"/>
                </a:solidFill>
                <a:effectLst>
                  <a:outerShdw blurRad="38100" dist="38100" dir="2700000" algn="tl">
                    <a:srgbClr val="000000">
                      <a:alpha val="43137"/>
                    </a:srgbClr>
                  </a:outerShdw>
                </a:effectLst>
              </a:rPr>
              <a:t>220</a:t>
            </a:r>
            <a:r>
              <a:rPr lang="en-US" sz="1400" b="1" dirty="0">
                <a:solidFill>
                  <a:prstClr val="black"/>
                </a:solidFill>
              </a:rPr>
              <a:t>  DSSD </a:t>
            </a:r>
            <a:r>
              <a:rPr lang="en-US" sz="1400" b="1" i="1" dirty="0">
                <a:solidFill>
                  <a:prstClr val="black"/>
                </a:solidFill>
              </a:rPr>
              <a:t>&amp;</a:t>
            </a:r>
            <a:r>
              <a:rPr lang="en-US" sz="1400" b="1" dirty="0">
                <a:solidFill>
                  <a:prstClr val="black"/>
                </a:solidFill>
              </a:rPr>
              <a:t> </a:t>
            </a:r>
            <a:r>
              <a:rPr lang="en-US" sz="1400" b="1" dirty="0">
                <a:solidFill>
                  <a:prstClr val="black"/>
                </a:solidFill>
                <a:effectLst>
                  <a:outerShdw blurRad="38100" dist="38100" dir="2700000" algn="tl">
                    <a:srgbClr val="000000">
                      <a:alpha val="43137"/>
                    </a:srgbClr>
                  </a:outerShdw>
                </a:effectLst>
              </a:rPr>
              <a:t>60</a:t>
            </a:r>
            <a:r>
              <a:rPr lang="en-US" sz="1400" b="1" dirty="0">
                <a:solidFill>
                  <a:prstClr val="black"/>
                </a:solidFill>
                <a:effectLst>
                  <a:outerShdw blurRad="38100" dist="38100" dir="2700000" algn="tl">
                    <a:srgbClr val="000000">
                      <a:alpha val="43137"/>
                    </a:srgbClr>
                  </a:outerShdw>
                </a:effectLst>
                <a:sym typeface="Symbol"/>
              </a:rPr>
              <a:t></a:t>
            </a:r>
            <a:r>
              <a:rPr lang="en-US" sz="1400" b="1" dirty="0">
                <a:solidFill>
                  <a:prstClr val="black"/>
                </a:solidFill>
                <a:effectLst>
                  <a:outerShdw blurRad="38100" dist="38100" dir="2700000" algn="tl">
                    <a:srgbClr val="000000">
                      <a:alpha val="43137"/>
                    </a:srgbClr>
                  </a:outerShdw>
                </a:effectLst>
              </a:rPr>
              <a:t>120 SSSD</a:t>
            </a:r>
            <a:endParaRPr lang="ru-RU" sz="1400" b="1" dirty="0">
              <a:solidFill>
                <a:prstClr val="black"/>
              </a:solidFill>
            </a:endParaRPr>
          </a:p>
        </p:txBody>
      </p:sp>
      <p:sp>
        <p:nvSpPr>
          <p:cNvPr id="10" name="TextBox 9"/>
          <p:cNvSpPr txBox="1"/>
          <p:nvPr/>
        </p:nvSpPr>
        <p:spPr>
          <a:xfrm>
            <a:off x="8400256" y="4140370"/>
            <a:ext cx="1944216" cy="584775"/>
          </a:xfrm>
          <a:prstGeom prst="rect">
            <a:avLst/>
          </a:prstGeom>
          <a:noFill/>
        </p:spPr>
        <p:txBody>
          <a:bodyPr wrap="square" rtlCol="0">
            <a:spAutoFit/>
          </a:bodyPr>
          <a:lstStyle/>
          <a:p>
            <a:pPr defTabSz="914400" fontAlgn="base">
              <a:spcBef>
                <a:spcPct val="0"/>
              </a:spcBef>
              <a:spcAft>
                <a:spcPct val="0"/>
              </a:spcAft>
            </a:pPr>
            <a:r>
              <a:rPr lang="en-US" sz="1600" b="1" dirty="0">
                <a:solidFill>
                  <a:srgbClr val="C00000"/>
                </a:solidFill>
              </a:rPr>
              <a:t>Digital and analog </a:t>
            </a:r>
          </a:p>
          <a:p>
            <a:pPr defTabSz="914400" fontAlgn="base">
              <a:spcBef>
                <a:spcPct val="0"/>
              </a:spcBef>
              <a:spcAft>
                <a:spcPct val="0"/>
              </a:spcAft>
            </a:pPr>
            <a:r>
              <a:rPr lang="en-US" sz="1600" b="1" dirty="0">
                <a:solidFill>
                  <a:srgbClr val="C00000"/>
                </a:solidFill>
              </a:rPr>
              <a:t>electronics</a:t>
            </a:r>
            <a:endParaRPr lang="ru-RU" sz="1600" b="1" dirty="0">
              <a:solidFill>
                <a:srgbClr val="C00000"/>
              </a:solidFill>
            </a:endParaRPr>
          </a:p>
        </p:txBody>
      </p:sp>
      <p:sp>
        <p:nvSpPr>
          <p:cNvPr id="11" name="TextBox 10"/>
          <p:cNvSpPr txBox="1"/>
          <p:nvPr/>
        </p:nvSpPr>
        <p:spPr>
          <a:xfrm>
            <a:off x="3287688" y="149732"/>
            <a:ext cx="5472608" cy="830997"/>
          </a:xfrm>
          <a:prstGeom prst="rect">
            <a:avLst/>
          </a:prstGeom>
          <a:noFill/>
        </p:spPr>
        <p:txBody>
          <a:bodyPr wrap="square" rtlCol="0">
            <a:spAutoFit/>
          </a:bodyPr>
          <a:lstStyle/>
          <a:p>
            <a:pPr defTabSz="914400" fontAlgn="base">
              <a:spcBef>
                <a:spcPct val="0"/>
              </a:spcBef>
              <a:spcAft>
                <a:spcPct val="0"/>
              </a:spcAft>
            </a:pPr>
            <a:r>
              <a:rPr lang="ru-RU" sz="2400" b="1" dirty="0">
                <a:solidFill>
                  <a:srgbClr val="0000FF"/>
                </a:solidFill>
                <a:effectLst>
                  <a:outerShdw blurRad="38100" dist="38100" dir="2700000" algn="tl">
                    <a:srgbClr val="000000">
                      <a:alpha val="43137"/>
                    </a:srgbClr>
                  </a:outerShdw>
                </a:effectLst>
              </a:rPr>
              <a:t>Газонаполненный  сепаратор </a:t>
            </a:r>
            <a:r>
              <a:rPr lang="en-US" sz="2400" b="1" dirty="0">
                <a:solidFill>
                  <a:srgbClr val="0000FF"/>
                </a:solidFill>
                <a:effectLst>
                  <a:outerShdw blurRad="38100" dist="38100" dir="2700000" algn="tl">
                    <a:srgbClr val="000000">
                      <a:alpha val="43137"/>
                    </a:srgbClr>
                  </a:outerShdw>
                </a:effectLst>
              </a:rPr>
              <a:t> DGFRS-2</a:t>
            </a:r>
            <a:endParaRPr lang="ru-RU" sz="2400" dirty="0">
              <a:solidFill>
                <a:srgbClr val="0000FF"/>
              </a:solidFill>
              <a:effectLst>
                <a:outerShdw blurRad="38100" dist="38100" dir="2700000" algn="tl">
                  <a:srgbClr val="000000">
                    <a:alpha val="43137"/>
                  </a:srgbClr>
                </a:outerShdw>
              </a:effectLst>
            </a:endParaRPr>
          </a:p>
          <a:p>
            <a:pPr defTabSz="914400" fontAlgn="base">
              <a:spcBef>
                <a:spcPct val="0"/>
              </a:spcBef>
              <a:spcAft>
                <a:spcPct val="0"/>
              </a:spcAft>
            </a:pPr>
            <a:endParaRPr lang="ru-RU" sz="2400" dirty="0">
              <a:solidFill>
                <a:srgbClr val="0000FF"/>
              </a:solidFill>
              <a:effectLst>
                <a:outerShdw blurRad="38100" dist="38100" dir="2700000" algn="tl">
                  <a:srgbClr val="000000">
                    <a:alpha val="43137"/>
                  </a:srgbClr>
                </a:outerShdw>
              </a:effectLst>
            </a:endParaRPr>
          </a:p>
        </p:txBody>
      </p:sp>
      <p:pic>
        <p:nvPicPr>
          <p:cNvPr id="12" name="Рисунок 11" descr="IMG_3099.JPG"/>
          <p:cNvPicPr>
            <a:picLocks noChangeAspect="1"/>
          </p:cNvPicPr>
          <p:nvPr/>
        </p:nvPicPr>
        <p:blipFill>
          <a:blip r:embed="rId4" cstate="print"/>
          <a:srcRect l="15030" r="7672"/>
          <a:stretch>
            <a:fillRect/>
          </a:stretch>
        </p:blipFill>
        <p:spPr>
          <a:xfrm>
            <a:off x="7786396" y="692696"/>
            <a:ext cx="2126029" cy="2065380"/>
          </a:xfrm>
          <a:prstGeom prst="rect">
            <a:avLst/>
          </a:prstGeom>
        </p:spPr>
      </p:pic>
      <p:sp>
        <p:nvSpPr>
          <p:cNvPr id="13" name="Прямоугольник 12"/>
          <p:cNvSpPr/>
          <p:nvPr/>
        </p:nvSpPr>
        <p:spPr>
          <a:xfrm>
            <a:off x="7392144" y="2852936"/>
            <a:ext cx="3131840" cy="338554"/>
          </a:xfrm>
          <a:prstGeom prst="rect">
            <a:avLst/>
          </a:prstGeom>
        </p:spPr>
        <p:txBody>
          <a:bodyPr wrap="square">
            <a:spAutoFit/>
          </a:bodyPr>
          <a:lstStyle/>
          <a:p>
            <a:pPr defTabSz="914400" fontAlgn="base">
              <a:spcBef>
                <a:spcPct val="0"/>
              </a:spcBef>
              <a:spcAft>
                <a:spcPct val="0"/>
              </a:spcAft>
            </a:pPr>
            <a:r>
              <a:rPr lang="en-US" sz="2000" b="1" baseline="30000" dirty="0">
                <a:solidFill>
                  <a:prstClr val="black"/>
                </a:solidFill>
                <a:latin typeface="Arial Narrow" pitchFamily="34" charset="0"/>
              </a:rPr>
              <a:t>242</a:t>
            </a:r>
            <a:r>
              <a:rPr lang="en-US" sz="1600" b="1" dirty="0">
                <a:solidFill>
                  <a:prstClr val="black"/>
                </a:solidFill>
                <a:latin typeface="Arial Narrow" pitchFamily="34" charset="0"/>
              </a:rPr>
              <a:t>Pu 24-cm target wheel , 12 sectors</a:t>
            </a:r>
            <a:endParaRPr lang="ru-RU" sz="1600" b="1" dirty="0">
              <a:solidFill>
                <a:prstClr val="black"/>
              </a:solidFill>
              <a:latin typeface="Arial Narrow" pitchFamily="34" charset="0"/>
            </a:endParaRPr>
          </a:p>
        </p:txBody>
      </p:sp>
      <p:pic>
        <p:nvPicPr>
          <p:cNvPr id="14" name="Рисунок 13" descr="Graphic Paper.bmp"/>
          <p:cNvPicPr>
            <a:picLocks noChangeAspect="1"/>
          </p:cNvPicPr>
          <p:nvPr/>
        </p:nvPicPr>
        <p:blipFill>
          <a:blip r:embed="rId5" cstate="print"/>
          <a:stretch>
            <a:fillRect/>
          </a:stretch>
        </p:blipFill>
        <p:spPr>
          <a:xfrm>
            <a:off x="6528048" y="4929424"/>
            <a:ext cx="3929200" cy="1739937"/>
          </a:xfrm>
          <a:prstGeom prst="rect">
            <a:avLst/>
          </a:prstGeom>
        </p:spPr>
      </p:pic>
      <p:pic>
        <p:nvPicPr>
          <p:cNvPr id="15" name="Рисунок 14" descr="z1.bmp"/>
          <p:cNvPicPr>
            <a:picLocks noChangeAspect="1"/>
          </p:cNvPicPr>
          <p:nvPr/>
        </p:nvPicPr>
        <p:blipFill>
          <a:blip r:embed="rId6" cstate="print"/>
          <a:stretch>
            <a:fillRect/>
          </a:stretch>
        </p:blipFill>
        <p:spPr>
          <a:xfrm>
            <a:off x="2207568" y="548681"/>
            <a:ext cx="4824536" cy="2677653"/>
          </a:xfrm>
          <a:prstGeom prst="rect">
            <a:avLst/>
          </a:prstGeom>
        </p:spPr>
      </p:pic>
    </p:spTree>
    <p:extLst>
      <p:ext uri="{BB962C8B-B14F-4D97-AF65-F5344CB8AC3E}">
        <p14:creationId xmlns:p14="http://schemas.microsoft.com/office/powerpoint/2010/main" val="22384417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27848" y="480662"/>
            <a:ext cx="2559798" cy="50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800" b="1" kern="0" dirty="0">
                <a:solidFill>
                  <a:srgbClr val="FF0000"/>
                </a:solidFill>
                <a:effectLst>
                  <a:outerShdw blurRad="38100" dist="38100" dir="2700000" algn="tl">
                    <a:srgbClr val="000000">
                      <a:alpha val="43137"/>
                    </a:srgbClr>
                  </a:outerShdw>
                </a:effectLst>
                <a:cs typeface="Calibri" pitchFamily="34" charset="0"/>
              </a:rPr>
              <a:t>Transmission:</a:t>
            </a:r>
            <a:endParaRPr lang="ru-RU" sz="2800" b="1" kern="0" dirty="0">
              <a:solidFill>
                <a:srgbClr val="FF0000"/>
              </a:solidFill>
              <a:effectLst>
                <a:outerShdw blurRad="38100" dist="38100" dir="2700000" algn="tl">
                  <a:srgbClr val="000000">
                    <a:alpha val="43137"/>
                  </a:srgbClr>
                </a:outerShdw>
              </a:effectLst>
              <a:cs typeface="Calibri" pitchFamily="34" charset="0"/>
            </a:endParaRPr>
          </a:p>
        </p:txBody>
      </p:sp>
      <p:sp>
        <p:nvSpPr>
          <p:cNvPr id="18" name="Rectangle 2"/>
          <p:cNvSpPr txBox="1">
            <a:spLocks noChangeArrowheads="1"/>
          </p:cNvSpPr>
          <p:nvPr/>
        </p:nvSpPr>
        <p:spPr bwMode="auto">
          <a:xfrm>
            <a:off x="2554310" y="1340768"/>
            <a:ext cx="6710042"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srgbClr val="0000FF"/>
                </a:solidFill>
                <a:effectLst>
                  <a:outerShdw blurRad="38100" dist="38100" dir="2700000" algn="tl">
                    <a:srgbClr val="000000">
                      <a:alpha val="43137"/>
                    </a:srgbClr>
                  </a:outerShdw>
                </a:effectLst>
                <a:cs typeface="Calibri" pitchFamily="34" charset="0"/>
              </a:rPr>
              <a:t>From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206</a:t>
            </a:r>
            <a:r>
              <a:rPr lang="en-US" altLang="ja-JP" sz="2400" b="1" kern="0" dirty="0">
                <a:solidFill>
                  <a:srgbClr val="0000FF"/>
                </a:solidFill>
                <a:effectLst>
                  <a:outerShdw blurRad="38100" dist="38100" dir="2700000" algn="tl">
                    <a:srgbClr val="000000">
                      <a:alpha val="43137"/>
                    </a:srgbClr>
                  </a:outerShdw>
                </a:effectLst>
                <a:cs typeface="Calibri" pitchFamily="34" charset="0"/>
              </a:rPr>
              <a:t>Pb(</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48</a:t>
            </a:r>
            <a:r>
              <a:rPr lang="en-US" altLang="ja-JP" sz="2400" b="1" kern="0" dirty="0">
                <a:solidFill>
                  <a:srgbClr val="0000FF"/>
                </a:solidFill>
                <a:effectLst>
                  <a:outerShdw blurRad="38100" dist="38100" dir="2700000" algn="tl">
                    <a:srgbClr val="000000">
                      <a:alpha val="43137"/>
                    </a:srgbClr>
                  </a:outerShdw>
                </a:effectLst>
                <a:cs typeface="Calibri" pitchFamily="34" charset="0"/>
              </a:rPr>
              <a:t>Ca,2n</a:t>
            </a:r>
            <a:r>
              <a:rPr lang="en-US" altLang="ja-JP" sz="2400" b="1" kern="0" dirty="0">
                <a:solidFill>
                  <a:srgbClr val="0000FF"/>
                </a:solidFill>
                <a:effectLst>
                  <a:outerShdw blurRad="38100" dist="38100" dir="2700000" algn="tl">
                    <a:srgbClr val="000000">
                      <a:alpha val="43137"/>
                    </a:srgbClr>
                  </a:outerShdw>
                </a:effectLst>
                <a:cs typeface="Calibri" pitchFamily="34" charset="0"/>
                <a:sym typeface="Symbol"/>
              </a:rPr>
              <a:t>)</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252</a:t>
            </a:r>
            <a:r>
              <a:rPr lang="en-US" altLang="ja-JP" sz="2400" b="1" kern="0" dirty="0">
                <a:solidFill>
                  <a:srgbClr val="0000FF"/>
                </a:solidFill>
                <a:effectLst>
                  <a:outerShdw blurRad="38100" dist="38100" dir="2700000" algn="tl">
                    <a:srgbClr val="000000">
                      <a:alpha val="43137"/>
                    </a:srgbClr>
                  </a:outerShdw>
                </a:effectLst>
                <a:cs typeface="Calibri" pitchFamily="34" charset="0"/>
              </a:rPr>
              <a:t>No   test reaction:   </a:t>
            </a:r>
            <a:r>
              <a:rPr lang="en-US" sz="2400" b="1" dirty="0">
                <a:solidFill>
                  <a:srgbClr val="0000FF"/>
                </a:solidFill>
                <a:effectLst>
                  <a:outerShdw blurRad="38100" dist="38100" dir="2700000" algn="tl">
                    <a:srgbClr val="000000">
                      <a:alpha val="43137"/>
                    </a:srgbClr>
                  </a:outerShdw>
                </a:effectLst>
              </a:rPr>
              <a:t>55</a:t>
            </a:r>
            <a:r>
              <a:rPr lang="en-US" sz="2400" b="1" dirty="0">
                <a:solidFill>
                  <a:srgbClr val="0000FF"/>
                </a:solidFill>
                <a:effectLst>
                  <a:outerShdw blurRad="38100" dist="38100" dir="2700000" algn="tl">
                    <a:srgbClr val="000000">
                      <a:alpha val="43137"/>
                    </a:srgbClr>
                  </a:outerShdw>
                </a:effectLst>
                <a:sym typeface="Symbol"/>
              </a:rPr>
              <a:t></a:t>
            </a:r>
            <a:r>
              <a:rPr lang="en-US" sz="2400" b="1" dirty="0">
                <a:solidFill>
                  <a:srgbClr val="0000FF"/>
                </a:solidFill>
                <a:effectLst>
                  <a:outerShdw blurRad="38100" dist="38100" dir="2700000" algn="tl">
                    <a:srgbClr val="000000">
                      <a:alpha val="43137"/>
                    </a:srgbClr>
                  </a:outerShdw>
                </a:effectLst>
              </a:rPr>
              <a:t>7%</a:t>
            </a:r>
          </a:p>
          <a:p>
            <a:pPr defTabSz="914400" fontAlgn="base">
              <a:spcBef>
                <a:spcPct val="0"/>
              </a:spcBef>
              <a:spcAft>
                <a:spcPct val="0"/>
              </a:spcAft>
              <a:defRPr/>
            </a:pPr>
            <a:r>
              <a:rPr lang="en-US" altLang="ja-JP" sz="2000" i="1" kern="0" dirty="0">
                <a:solidFill>
                  <a:srgbClr val="0000FF"/>
                </a:solidFill>
                <a:cs typeface="Calibri" pitchFamily="34" charset="0"/>
              </a:rPr>
              <a:t>Cross section</a:t>
            </a:r>
          </a:p>
        </p:txBody>
      </p:sp>
      <p:sp>
        <p:nvSpPr>
          <p:cNvPr id="8" name="TextBox 7"/>
          <p:cNvSpPr txBox="1"/>
          <p:nvPr/>
        </p:nvSpPr>
        <p:spPr>
          <a:xfrm>
            <a:off x="3240361" y="3140968"/>
            <a:ext cx="5540043" cy="400110"/>
          </a:xfrm>
          <a:prstGeom prst="rect">
            <a:avLst/>
          </a:prstGeom>
          <a:noFill/>
        </p:spPr>
        <p:txBody>
          <a:bodyPr wrap="none" rtlCol="0">
            <a:spAutoFit/>
          </a:bodyPr>
          <a:lstStyle/>
          <a:p>
            <a:pPr defTabSz="914400" fontAlgn="base">
              <a:spcBef>
                <a:spcPct val="0"/>
              </a:spcBef>
              <a:spcAft>
                <a:spcPct val="0"/>
              </a:spcAft>
            </a:pPr>
            <a:r>
              <a:rPr lang="en-US" sz="2000" b="1" dirty="0">
                <a:solidFill>
                  <a:srgbClr val="002060"/>
                </a:solidFill>
              </a:rPr>
              <a:t>Comparison  of  results  at  the  same  </a:t>
            </a:r>
            <a:r>
              <a:rPr lang="en-US" sz="2400" b="1" baseline="30000" dirty="0">
                <a:solidFill>
                  <a:srgbClr val="002060"/>
                </a:solidFill>
              </a:rPr>
              <a:t>48</a:t>
            </a:r>
            <a:r>
              <a:rPr lang="en-US" sz="2000" b="1" dirty="0">
                <a:solidFill>
                  <a:srgbClr val="002060"/>
                </a:solidFill>
              </a:rPr>
              <a:t>Ca  energy</a:t>
            </a:r>
            <a:endParaRPr lang="ru-RU" sz="2000" b="1" dirty="0">
              <a:solidFill>
                <a:srgbClr val="002060"/>
              </a:solidFill>
            </a:endParaRPr>
          </a:p>
        </p:txBody>
      </p:sp>
      <p:graphicFrame>
        <p:nvGraphicFramePr>
          <p:cNvPr id="9" name="Таблица 8"/>
          <p:cNvGraphicFramePr>
            <a:graphicFrameLocks noGrp="1"/>
          </p:cNvGraphicFramePr>
          <p:nvPr/>
        </p:nvGraphicFramePr>
        <p:xfrm>
          <a:off x="3024336" y="3541078"/>
          <a:ext cx="6096000" cy="2392680"/>
        </p:xfrm>
        <a:graphic>
          <a:graphicData uri="http://schemas.openxmlformats.org/drawingml/2006/table">
            <a:tbl>
              <a:tblPr firstRow="1" bandRow="1">
                <a:tableStyleId>{7DF18680-E054-41AD-8BC1-D1AEF772440D}</a:tableStyleId>
              </a:tblPr>
              <a:tblGrid>
                <a:gridCol w="2032000"/>
                <a:gridCol w="2032000"/>
                <a:gridCol w="2032000"/>
              </a:tblGrid>
              <a:tr h="370840">
                <a:tc>
                  <a:txBody>
                    <a:bodyPr/>
                    <a:lstStyle/>
                    <a:p>
                      <a:pPr algn="ctr"/>
                      <a:endParaRPr lang="ru-RU" b="1" dirty="0">
                        <a:solidFill>
                          <a:schemeClr val="tx1"/>
                        </a:solidFill>
                        <a:effectLst/>
                      </a:endParaRPr>
                    </a:p>
                  </a:txBody>
                  <a:tcPr/>
                </a:tc>
                <a:tc>
                  <a:txBody>
                    <a:bodyPr/>
                    <a:lstStyle/>
                    <a:p>
                      <a:pPr algn="ctr"/>
                      <a:r>
                        <a:rPr lang="en-US" b="1" dirty="0" err="1" smtClean="0">
                          <a:solidFill>
                            <a:schemeClr val="tx1"/>
                          </a:solidFill>
                          <a:effectLst/>
                        </a:rPr>
                        <a:t>DGFRS</a:t>
                      </a:r>
                      <a:endParaRPr lang="ru-RU" b="1" dirty="0">
                        <a:solidFill>
                          <a:schemeClr val="tx1"/>
                        </a:solidFill>
                        <a:effectLst/>
                      </a:endParaRPr>
                    </a:p>
                  </a:txBody>
                  <a:tcPr/>
                </a:tc>
                <a:tc>
                  <a:txBody>
                    <a:bodyPr/>
                    <a:lstStyle/>
                    <a:p>
                      <a:pPr algn="ctr"/>
                      <a:r>
                        <a:rPr lang="en-US" b="1" dirty="0" smtClean="0">
                          <a:solidFill>
                            <a:schemeClr val="tx1"/>
                          </a:solidFill>
                          <a:effectLst/>
                        </a:rPr>
                        <a:t>DGFRS-2</a:t>
                      </a:r>
                      <a:endParaRPr lang="ru-RU" b="1" dirty="0">
                        <a:solidFill>
                          <a:schemeClr val="tx1"/>
                        </a:solidFill>
                        <a:effectLst/>
                      </a:endParaRPr>
                    </a:p>
                  </a:txBody>
                  <a:tcPr/>
                </a:tc>
              </a:tr>
              <a:tr h="370840">
                <a:tc>
                  <a:txBody>
                    <a:bodyPr/>
                    <a:lstStyle/>
                    <a:p>
                      <a:pPr algn="ctr"/>
                      <a:r>
                        <a:rPr lang="en-US" b="1" dirty="0" smtClean="0">
                          <a:effectLst/>
                        </a:rPr>
                        <a:t>Target  thickness, mg/cm</a:t>
                      </a:r>
                      <a:r>
                        <a:rPr lang="en-US" sz="2400" b="1" baseline="30000" dirty="0" smtClean="0">
                          <a:effectLst/>
                        </a:rPr>
                        <a:t>2</a:t>
                      </a:r>
                      <a:endParaRPr lang="ru-RU" sz="2400" b="1" baseline="30000" dirty="0">
                        <a:solidFill>
                          <a:schemeClr val="tx1"/>
                        </a:solidFill>
                        <a:effectLst/>
                      </a:endParaRPr>
                    </a:p>
                  </a:txBody>
                  <a:tcPr/>
                </a:tc>
                <a:tc>
                  <a:txBody>
                    <a:bodyPr/>
                    <a:lstStyle/>
                    <a:p>
                      <a:pPr algn="ctr"/>
                      <a:r>
                        <a:rPr lang="en-US" b="1" dirty="0" smtClean="0">
                          <a:solidFill>
                            <a:schemeClr val="tx1"/>
                          </a:solidFill>
                          <a:effectLst/>
                        </a:rPr>
                        <a:t>0.37</a:t>
                      </a:r>
                      <a:endParaRPr lang="ru-RU" b="1" dirty="0">
                        <a:solidFill>
                          <a:schemeClr val="tx1"/>
                        </a:solidFill>
                        <a:effectLst/>
                      </a:endParaRPr>
                    </a:p>
                  </a:txBody>
                  <a:tcPr/>
                </a:tc>
                <a:tc>
                  <a:txBody>
                    <a:bodyPr/>
                    <a:lstStyle/>
                    <a:p>
                      <a:pPr algn="ctr"/>
                      <a:r>
                        <a:rPr lang="en-US" b="1" dirty="0" smtClean="0">
                          <a:solidFill>
                            <a:schemeClr val="tx1"/>
                          </a:solidFill>
                          <a:effectLst/>
                        </a:rPr>
                        <a:t>0.43</a:t>
                      </a:r>
                      <a:endParaRPr lang="ru-RU" b="1" dirty="0">
                        <a:solidFill>
                          <a:schemeClr val="tx1"/>
                        </a:solidFill>
                        <a:effectLst/>
                      </a:endParaRPr>
                    </a:p>
                  </a:txBody>
                  <a:tcPr/>
                </a:tc>
              </a:tr>
              <a:tr h="370840">
                <a:tc>
                  <a:txBody>
                    <a:bodyPr/>
                    <a:lstStyle/>
                    <a:p>
                      <a:pPr algn="ctr"/>
                      <a:r>
                        <a:rPr lang="en-US" b="1" dirty="0" smtClean="0">
                          <a:effectLst/>
                        </a:rPr>
                        <a:t>Beam  dose, 10</a:t>
                      </a:r>
                      <a:r>
                        <a:rPr lang="en-US" sz="2400" b="1" baseline="30000" dirty="0" smtClean="0">
                          <a:effectLst/>
                        </a:rPr>
                        <a:t>18</a:t>
                      </a:r>
                      <a:endParaRPr lang="ru-RU" sz="2400" b="1" baseline="30000" dirty="0">
                        <a:solidFill>
                          <a:schemeClr val="tx1"/>
                        </a:solidFill>
                        <a:effectLst/>
                      </a:endParaRPr>
                    </a:p>
                  </a:txBody>
                  <a:tcPr/>
                </a:tc>
                <a:tc>
                  <a:txBody>
                    <a:bodyPr/>
                    <a:lstStyle/>
                    <a:p>
                      <a:pPr algn="ctr"/>
                      <a:r>
                        <a:rPr lang="en-US" b="1" dirty="0" smtClean="0">
                          <a:solidFill>
                            <a:schemeClr val="tx1"/>
                          </a:solidFill>
                          <a:effectLst/>
                        </a:rPr>
                        <a:t>3.3</a:t>
                      </a:r>
                      <a:endParaRPr lang="ru-RU" b="1" dirty="0">
                        <a:solidFill>
                          <a:schemeClr val="tx1"/>
                        </a:solidFill>
                        <a:effectLst/>
                      </a:endParaRPr>
                    </a:p>
                  </a:txBody>
                  <a:tcPr/>
                </a:tc>
                <a:tc>
                  <a:txBody>
                    <a:bodyPr/>
                    <a:lstStyle/>
                    <a:p>
                      <a:pPr algn="ctr"/>
                      <a:r>
                        <a:rPr lang="en-US" b="1" dirty="0" smtClean="0">
                          <a:solidFill>
                            <a:schemeClr val="tx1"/>
                          </a:solidFill>
                          <a:effectLst/>
                        </a:rPr>
                        <a:t>3.4</a:t>
                      </a:r>
                      <a:endParaRPr lang="ru-RU" b="1" dirty="0">
                        <a:solidFill>
                          <a:schemeClr val="tx1"/>
                        </a:solidFill>
                        <a:effectLst/>
                      </a:endParaRPr>
                    </a:p>
                  </a:txBody>
                  <a:tcPr/>
                </a:tc>
              </a:tr>
              <a:tr h="370840">
                <a:tc>
                  <a:txBody>
                    <a:bodyPr/>
                    <a:lstStyle/>
                    <a:p>
                      <a:pPr algn="ctr"/>
                      <a:r>
                        <a:rPr lang="en-US" b="1" dirty="0" smtClean="0">
                          <a:effectLst/>
                        </a:rPr>
                        <a:t>No  decay  chains</a:t>
                      </a:r>
                      <a:endParaRPr lang="ru-RU" b="1" dirty="0">
                        <a:solidFill>
                          <a:schemeClr val="tx1"/>
                        </a:solidFill>
                        <a:effectLst/>
                      </a:endParaRPr>
                    </a:p>
                  </a:txBody>
                  <a:tcPr/>
                </a:tc>
                <a:tc>
                  <a:txBody>
                    <a:bodyPr/>
                    <a:lstStyle/>
                    <a:p>
                      <a:pPr algn="ctr"/>
                      <a:r>
                        <a:rPr lang="en-US" sz="2400" b="1" baseline="30000" dirty="0" smtClean="0">
                          <a:solidFill>
                            <a:schemeClr val="tx1"/>
                          </a:solidFill>
                          <a:effectLst/>
                        </a:rPr>
                        <a:t>288</a:t>
                      </a:r>
                      <a:r>
                        <a:rPr lang="en-US" b="1" dirty="0" smtClean="0">
                          <a:solidFill>
                            <a:schemeClr val="tx1"/>
                          </a:solidFill>
                          <a:effectLst/>
                        </a:rPr>
                        <a:t>Mc – 6</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30000" dirty="0" smtClean="0">
                          <a:solidFill>
                            <a:schemeClr val="tx1"/>
                          </a:solidFill>
                          <a:effectLst/>
                        </a:rPr>
                        <a:t>289</a:t>
                      </a:r>
                      <a:r>
                        <a:rPr lang="en-US" b="1" dirty="0" smtClean="0">
                          <a:solidFill>
                            <a:schemeClr val="tx1"/>
                          </a:solidFill>
                          <a:effectLst/>
                        </a:rPr>
                        <a:t>Mc – 0</a:t>
                      </a:r>
                      <a:endParaRPr lang="ru-RU" b="1" dirty="0">
                        <a:solidFill>
                          <a:schemeClr val="tx1"/>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30000" dirty="0" smtClean="0">
                          <a:solidFill>
                            <a:schemeClr val="tx1"/>
                          </a:solidFill>
                          <a:effectLst/>
                        </a:rPr>
                        <a:t>288</a:t>
                      </a:r>
                      <a:r>
                        <a:rPr lang="en-US" b="1" dirty="0" smtClean="0">
                          <a:solidFill>
                            <a:schemeClr val="tx1"/>
                          </a:solidFill>
                          <a:effectLst/>
                        </a:rPr>
                        <a:t>Mc – 13</a:t>
                      </a:r>
                      <a:endParaRPr lang="ru-RU" b="1" dirty="0" smtClean="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30000" dirty="0" smtClean="0">
                          <a:solidFill>
                            <a:schemeClr val="tx1"/>
                          </a:solidFill>
                          <a:effectLst/>
                        </a:rPr>
                        <a:t>289</a:t>
                      </a:r>
                      <a:r>
                        <a:rPr lang="en-US" b="1" dirty="0" smtClean="0">
                          <a:solidFill>
                            <a:schemeClr val="tx1"/>
                          </a:solidFill>
                          <a:effectLst/>
                        </a:rPr>
                        <a:t>Mc –   2</a:t>
                      </a:r>
                      <a:endParaRPr lang="ru-RU" b="1" dirty="0">
                        <a:solidFill>
                          <a:schemeClr val="tx1"/>
                        </a:solidFill>
                        <a:effectLst/>
                      </a:endParaRPr>
                    </a:p>
                  </a:txBody>
                  <a:tcPr/>
                </a:tc>
              </a:tr>
              <a:tr h="370840">
                <a:tc>
                  <a:txBody>
                    <a:bodyPr/>
                    <a:lstStyle/>
                    <a:p>
                      <a:pPr algn="ctr"/>
                      <a:r>
                        <a:rPr lang="en-US" b="1" dirty="0" smtClean="0">
                          <a:solidFill>
                            <a:schemeClr val="tx1"/>
                          </a:solidFill>
                          <a:effectLst/>
                        </a:rPr>
                        <a:t>Yield</a:t>
                      </a:r>
                      <a:endParaRPr lang="ru-RU" b="1" dirty="0">
                        <a:solidFill>
                          <a:schemeClr val="tx1"/>
                        </a:solidFill>
                        <a:effectLst/>
                      </a:endParaRPr>
                    </a:p>
                  </a:txBody>
                  <a:tcPr/>
                </a:tc>
                <a:tc>
                  <a:txBody>
                    <a:bodyPr/>
                    <a:lstStyle/>
                    <a:p>
                      <a:pPr algn="ctr"/>
                      <a:r>
                        <a:rPr lang="en-US" b="1" dirty="0" smtClean="0">
                          <a:solidFill>
                            <a:schemeClr val="tx1"/>
                          </a:solidFill>
                          <a:effectLst/>
                        </a:rPr>
                        <a:t>1</a:t>
                      </a:r>
                      <a:endParaRPr lang="ru-RU" b="1" dirty="0">
                        <a:solidFill>
                          <a:schemeClr val="tx1"/>
                        </a:solidFill>
                        <a:effectLst/>
                      </a:endParaRPr>
                    </a:p>
                  </a:txBody>
                  <a:tcPr/>
                </a:tc>
                <a:tc>
                  <a:txBody>
                    <a:bodyPr/>
                    <a:lstStyle/>
                    <a:p>
                      <a:pPr algn="ctr"/>
                      <a:r>
                        <a:rPr lang="en-US" b="1" dirty="0" smtClean="0">
                          <a:solidFill>
                            <a:schemeClr val="tx1"/>
                          </a:solidFill>
                          <a:effectLst/>
                        </a:rPr>
                        <a:t>1.8-2.1</a:t>
                      </a:r>
                      <a:endParaRPr lang="ru-RU" b="1" dirty="0">
                        <a:solidFill>
                          <a:schemeClr val="tx1"/>
                        </a:solidFill>
                        <a:effectLst/>
                      </a:endParaRPr>
                    </a:p>
                  </a:txBody>
                  <a:tcPr/>
                </a:tc>
              </a:tr>
            </a:tbl>
          </a:graphicData>
        </a:graphic>
      </p:graphicFrame>
      <p:sp>
        <p:nvSpPr>
          <p:cNvPr id="11" name="Rectangle 2"/>
          <p:cNvSpPr txBox="1">
            <a:spLocks noChangeArrowheads="1"/>
          </p:cNvSpPr>
          <p:nvPr/>
        </p:nvSpPr>
        <p:spPr bwMode="auto">
          <a:xfrm>
            <a:off x="2196682" y="2276872"/>
            <a:ext cx="6710042"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srgbClr val="006600"/>
                </a:solidFill>
                <a:effectLst>
                  <a:outerShdw blurRad="38100" dist="38100" dir="2700000" algn="tl">
                    <a:srgbClr val="000000">
                      <a:alpha val="43137"/>
                    </a:srgbClr>
                  </a:outerShdw>
                </a:effectLst>
                <a:cs typeface="Calibri" pitchFamily="34" charset="0"/>
              </a:rPr>
              <a:t>From  </a:t>
            </a:r>
            <a:r>
              <a:rPr lang="en-US" altLang="ja-JP" sz="2800" b="1" kern="0" baseline="30000" dirty="0">
                <a:solidFill>
                  <a:srgbClr val="006600"/>
                </a:solidFill>
                <a:effectLst>
                  <a:outerShdw blurRad="38100" dist="38100" dir="2700000" algn="tl">
                    <a:srgbClr val="000000">
                      <a:alpha val="43137"/>
                    </a:srgbClr>
                  </a:outerShdw>
                </a:effectLst>
                <a:cs typeface="Calibri" pitchFamily="34" charset="0"/>
              </a:rPr>
              <a:t>243</a:t>
            </a:r>
            <a:r>
              <a:rPr lang="en-US" altLang="ja-JP" sz="2400" b="1" kern="0" dirty="0">
                <a:solidFill>
                  <a:srgbClr val="006600"/>
                </a:solidFill>
                <a:effectLst>
                  <a:outerShdw blurRad="38100" dist="38100" dir="2700000" algn="tl">
                    <a:srgbClr val="000000">
                      <a:alpha val="43137"/>
                    </a:srgbClr>
                  </a:outerShdw>
                </a:effectLst>
                <a:cs typeface="Calibri" pitchFamily="34" charset="0"/>
              </a:rPr>
              <a:t>Am(</a:t>
            </a:r>
            <a:r>
              <a:rPr lang="en-US" altLang="ja-JP" sz="2800" b="1" kern="0" baseline="30000" dirty="0">
                <a:solidFill>
                  <a:srgbClr val="006600"/>
                </a:solidFill>
                <a:effectLst>
                  <a:outerShdw blurRad="38100" dist="38100" dir="2700000" algn="tl">
                    <a:srgbClr val="000000">
                      <a:alpha val="43137"/>
                    </a:srgbClr>
                  </a:outerShdw>
                </a:effectLst>
                <a:cs typeface="Calibri" pitchFamily="34" charset="0"/>
              </a:rPr>
              <a:t>48</a:t>
            </a:r>
            <a:r>
              <a:rPr lang="en-US" altLang="ja-JP" sz="2400" b="1" kern="0" dirty="0">
                <a:solidFill>
                  <a:srgbClr val="006600"/>
                </a:solidFill>
                <a:effectLst>
                  <a:outerShdw blurRad="38100" dist="38100" dir="2700000" algn="tl">
                    <a:srgbClr val="000000">
                      <a:alpha val="43137"/>
                    </a:srgbClr>
                  </a:outerShdw>
                </a:effectLst>
                <a:cs typeface="Calibri" pitchFamily="34" charset="0"/>
              </a:rPr>
              <a:t>Ca,2-3n</a:t>
            </a:r>
            <a:r>
              <a:rPr lang="en-US" altLang="ja-JP" sz="2400" b="1" kern="0" dirty="0">
                <a:solidFill>
                  <a:srgbClr val="006600"/>
                </a:solidFill>
                <a:effectLst>
                  <a:outerShdw blurRad="38100" dist="38100" dir="2700000" algn="tl">
                    <a:srgbClr val="000000">
                      <a:alpha val="43137"/>
                    </a:srgbClr>
                  </a:outerShdw>
                </a:effectLst>
                <a:cs typeface="Calibri" pitchFamily="34" charset="0"/>
                <a:sym typeface="Symbol"/>
              </a:rPr>
              <a:t>)</a:t>
            </a:r>
            <a:r>
              <a:rPr lang="en-US" altLang="ja-JP" sz="2800" b="1" kern="0" baseline="30000" dirty="0">
                <a:solidFill>
                  <a:srgbClr val="006600"/>
                </a:solidFill>
                <a:effectLst>
                  <a:outerShdw blurRad="38100" dist="38100" dir="2700000" algn="tl">
                    <a:srgbClr val="000000">
                      <a:alpha val="43137"/>
                    </a:srgbClr>
                  </a:outerShdw>
                </a:effectLst>
                <a:cs typeface="Calibri" pitchFamily="34" charset="0"/>
              </a:rPr>
              <a:t>288,289</a:t>
            </a:r>
            <a:r>
              <a:rPr lang="en-US" altLang="ja-JP" sz="2400" b="1" kern="0" dirty="0">
                <a:solidFill>
                  <a:srgbClr val="006600"/>
                </a:solidFill>
                <a:effectLst>
                  <a:outerShdw blurRad="38100" dist="38100" dir="2700000" algn="tl">
                    <a:srgbClr val="000000">
                      <a:alpha val="43137"/>
                    </a:srgbClr>
                  </a:outerShdw>
                </a:effectLst>
                <a:cs typeface="Calibri" pitchFamily="34" charset="0"/>
              </a:rPr>
              <a:t>Mc   reaction: </a:t>
            </a:r>
          </a:p>
        </p:txBody>
      </p:sp>
    </p:spTree>
    <p:extLst>
      <p:ext uri="{BB962C8B-B14F-4D97-AF65-F5344CB8AC3E}">
        <p14:creationId xmlns:p14="http://schemas.microsoft.com/office/powerpoint/2010/main" val="372901023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024034" y="142852"/>
            <a:ext cx="1857388" cy="50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000" b="1" kern="0" dirty="0">
                <a:solidFill>
                  <a:srgbClr val="FF0000"/>
                </a:solidFill>
                <a:effectLst>
                  <a:outerShdw blurRad="38100" dist="38100" dir="2700000" algn="tl">
                    <a:srgbClr val="000000">
                      <a:alpha val="43137"/>
                    </a:srgbClr>
                  </a:outerShdw>
                </a:effectLst>
                <a:cs typeface="Calibri" pitchFamily="34" charset="0"/>
              </a:rPr>
              <a:t>Test reaction:</a:t>
            </a:r>
            <a:endParaRPr lang="ru-RU" sz="2000" b="1" kern="0" dirty="0">
              <a:solidFill>
                <a:srgbClr val="FF0000"/>
              </a:solidFill>
              <a:effectLst>
                <a:outerShdw blurRad="38100" dist="38100" dir="2700000" algn="tl">
                  <a:srgbClr val="000000">
                    <a:alpha val="43137"/>
                  </a:srgbClr>
                </a:outerShdw>
              </a:effectLst>
              <a:cs typeface="Calibri" pitchFamily="34" charset="0"/>
            </a:endParaRPr>
          </a:p>
        </p:txBody>
      </p:sp>
      <p:sp>
        <p:nvSpPr>
          <p:cNvPr id="17" name="TextBox 16"/>
          <p:cNvSpPr txBox="1"/>
          <p:nvPr/>
        </p:nvSpPr>
        <p:spPr>
          <a:xfrm>
            <a:off x="2003824" y="1071546"/>
            <a:ext cx="2246512" cy="369332"/>
          </a:xfrm>
          <a:prstGeom prst="rect">
            <a:avLst/>
          </a:prstGeom>
          <a:noFill/>
        </p:spPr>
        <p:txBody>
          <a:bodyPr wrap="none" rtlCol="0">
            <a:spAutoFit/>
          </a:bodyPr>
          <a:lstStyle/>
          <a:p>
            <a:pPr defTabSz="914400" fontAlgn="base">
              <a:spcBef>
                <a:spcPct val="0"/>
              </a:spcBef>
              <a:spcAft>
                <a:spcPct val="0"/>
              </a:spcAft>
            </a:pPr>
            <a:r>
              <a:rPr lang="en-US" b="1" dirty="0">
                <a:solidFill>
                  <a:prstClr val="black"/>
                </a:solidFill>
              </a:rPr>
              <a:t>Cross  section  0.5  </a:t>
            </a:r>
            <a:r>
              <a:rPr lang="en-US" b="1" dirty="0" err="1">
                <a:solidFill>
                  <a:prstClr val="black"/>
                </a:solidFill>
                <a:latin typeface="Symbol" pitchFamily="18" charset="2"/>
              </a:rPr>
              <a:t>m</a:t>
            </a:r>
            <a:r>
              <a:rPr lang="en-US" b="1" dirty="0" err="1">
                <a:solidFill>
                  <a:prstClr val="black"/>
                </a:solidFill>
              </a:rPr>
              <a:t>b</a:t>
            </a:r>
            <a:endParaRPr lang="en-US" b="1" u="sng" dirty="0">
              <a:solidFill>
                <a:srgbClr val="006600"/>
              </a:solidFill>
              <a:latin typeface="Arial" charset="0"/>
            </a:endParaRPr>
          </a:p>
        </p:txBody>
      </p:sp>
      <p:sp>
        <p:nvSpPr>
          <p:cNvPr id="16" name="Rectangle 2"/>
          <p:cNvSpPr txBox="1">
            <a:spLocks noChangeArrowheads="1"/>
          </p:cNvSpPr>
          <p:nvPr/>
        </p:nvSpPr>
        <p:spPr bwMode="auto">
          <a:xfrm>
            <a:off x="2024066" y="571480"/>
            <a:ext cx="2415750" cy="5715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206</a:t>
            </a:r>
            <a:r>
              <a:rPr lang="en-US" altLang="ja-JP" b="1" kern="0" dirty="0">
                <a:solidFill>
                  <a:srgbClr val="0000FF"/>
                </a:solidFill>
                <a:effectLst>
                  <a:outerShdw blurRad="38100" dist="38100" dir="2700000" algn="tl">
                    <a:srgbClr val="000000">
                      <a:alpha val="43137"/>
                    </a:srgbClr>
                  </a:outerShdw>
                </a:effectLst>
                <a:cs typeface="Calibri" pitchFamily="34" charset="0"/>
              </a:rPr>
              <a:t>Pb+</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48</a:t>
            </a:r>
            <a:r>
              <a:rPr lang="en-US" altLang="ja-JP" b="1" kern="0" dirty="0">
                <a:solidFill>
                  <a:srgbClr val="0000FF"/>
                </a:solidFill>
                <a:effectLst>
                  <a:outerShdw blurRad="38100" dist="38100" dir="2700000" algn="tl">
                    <a:srgbClr val="000000">
                      <a:alpha val="43137"/>
                    </a:srgbClr>
                  </a:outerShdw>
                </a:effectLst>
                <a:cs typeface="Calibri" pitchFamily="34" charset="0"/>
              </a:rPr>
              <a:t>Ca</a:t>
            </a:r>
            <a:r>
              <a:rPr lang="en-US" altLang="ja-JP" b="1" kern="0" dirty="0">
                <a:solidFill>
                  <a:srgbClr val="0000FF"/>
                </a:solidFill>
                <a:effectLst>
                  <a:outerShdw blurRad="38100" dist="38100" dir="2700000" algn="tl">
                    <a:srgbClr val="000000">
                      <a:alpha val="43137"/>
                    </a:srgbClr>
                  </a:outerShdw>
                </a:effectLst>
                <a:cs typeface="Calibri" pitchFamily="34" charset="0"/>
                <a:sym typeface="Symbol"/>
              </a:rPr>
              <a:t> </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252</a:t>
            </a:r>
            <a:r>
              <a:rPr lang="en-US" altLang="ja-JP" b="1" kern="0" dirty="0">
                <a:solidFill>
                  <a:srgbClr val="0000FF"/>
                </a:solidFill>
                <a:effectLst>
                  <a:outerShdw blurRad="38100" dist="38100" dir="2700000" algn="tl">
                    <a:srgbClr val="000000">
                      <a:alpha val="43137"/>
                    </a:srgbClr>
                  </a:outerShdw>
                </a:effectLst>
                <a:cs typeface="Calibri" pitchFamily="34" charset="0"/>
              </a:rPr>
              <a:t>No</a:t>
            </a:r>
            <a:endParaRPr lang="ru-RU" b="1" kern="0" dirty="0">
              <a:solidFill>
                <a:srgbClr val="0000FF"/>
              </a:solidFill>
              <a:effectLst>
                <a:outerShdw blurRad="38100" dist="38100" dir="2700000" algn="tl">
                  <a:srgbClr val="000000">
                    <a:alpha val="43137"/>
                  </a:srgbClr>
                </a:outerShdw>
              </a:effectLst>
              <a:cs typeface="Calibri" pitchFamily="34" charset="0"/>
            </a:endParaRPr>
          </a:p>
        </p:txBody>
      </p:sp>
      <p:sp>
        <p:nvSpPr>
          <p:cNvPr id="10" name="Rectangle 2"/>
          <p:cNvSpPr txBox="1">
            <a:spLocks noChangeArrowheads="1"/>
          </p:cNvSpPr>
          <p:nvPr/>
        </p:nvSpPr>
        <p:spPr bwMode="auto">
          <a:xfrm>
            <a:off x="3468184" y="1700808"/>
            <a:ext cx="5292112" cy="5715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b="1" i="1" kern="0" dirty="0">
                <a:solidFill>
                  <a:srgbClr val="FF0000"/>
                </a:solidFill>
                <a:effectLst>
                  <a:outerShdw blurRad="38100" dist="38100" dir="2700000" algn="tl">
                    <a:srgbClr val="000000">
                      <a:alpha val="43137"/>
                    </a:srgbClr>
                  </a:outerShdw>
                </a:effectLst>
                <a:cs typeface="Calibri" pitchFamily="34" charset="0"/>
              </a:rPr>
              <a:t>Increase </a:t>
            </a:r>
            <a:r>
              <a:rPr lang="en-US" altLang="ja-JP" sz="2000" b="1" i="1" kern="0" dirty="0">
                <a:solidFill>
                  <a:srgbClr val="FF0000"/>
                </a:solidFill>
                <a:effectLst>
                  <a:outerShdw blurRad="38100" dist="38100" dir="2700000" algn="tl">
                    <a:srgbClr val="000000">
                      <a:alpha val="43137"/>
                    </a:srgbClr>
                  </a:outerShdw>
                </a:effectLst>
                <a:cs typeface="Calibri" pitchFamily="34" charset="0"/>
              </a:rPr>
              <a:t> </a:t>
            </a:r>
            <a:r>
              <a:rPr lang="en-US" altLang="ja-JP" b="1" i="1" kern="0" dirty="0">
                <a:solidFill>
                  <a:srgbClr val="FF0000"/>
                </a:solidFill>
                <a:effectLst>
                  <a:outerShdw blurRad="38100" dist="38100" dir="2700000" algn="tl">
                    <a:srgbClr val="000000">
                      <a:alpha val="43137"/>
                    </a:srgbClr>
                  </a:outerShdw>
                </a:effectLst>
                <a:cs typeface="Calibri" pitchFamily="34" charset="0"/>
              </a:rPr>
              <a:t>of  suppression  of  background  nuclei</a:t>
            </a:r>
          </a:p>
          <a:p>
            <a:pPr defTabSz="914400" fontAlgn="base">
              <a:spcBef>
                <a:spcPct val="0"/>
              </a:spcBef>
              <a:spcAft>
                <a:spcPct val="0"/>
              </a:spcAft>
              <a:defRPr/>
            </a:pPr>
            <a:r>
              <a:rPr lang="en-US" altLang="ja-JP" b="1" i="1" kern="0" dirty="0">
                <a:solidFill>
                  <a:srgbClr val="FF0000"/>
                </a:solidFill>
                <a:effectLst>
                  <a:outerShdw blurRad="38100" dist="38100" dir="2700000" algn="tl">
                    <a:srgbClr val="000000">
                      <a:alpha val="43137"/>
                    </a:srgbClr>
                  </a:outerShdw>
                </a:effectLst>
                <a:cs typeface="Calibri" pitchFamily="34" charset="0"/>
              </a:rPr>
              <a:t>by  more  than  factor  of  200</a:t>
            </a:r>
          </a:p>
        </p:txBody>
      </p:sp>
      <p:pic>
        <p:nvPicPr>
          <p:cNvPr id="8" name="Рисунок 7" descr="Graphic Paper.bmp"/>
          <p:cNvPicPr>
            <a:picLocks noChangeAspect="1"/>
          </p:cNvPicPr>
          <p:nvPr/>
        </p:nvPicPr>
        <p:blipFill>
          <a:blip r:embed="rId2" cstate="print"/>
          <a:srcRect l="1108" t="7595" r="5196"/>
          <a:stretch>
            <a:fillRect/>
          </a:stretch>
        </p:blipFill>
        <p:spPr>
          <a:xfrm>
            <a:off x="2567608" y="2492896"/>
            <a:ext cx="7077782" cy="2818244"/>
          </a:xfrm>
          <a:prstGeom prst="rect">
            <a:avLst/>
          </a:prstGeom>
        </p:spPr>
      </p:pic>
      <p:sp>
        <p:nvSpPr>
          <p:cNvPr id="9" name="TextBox 8"/>
          <p:cNvSpPr txBox="1"/>
          <p:nvPr/>
        </p:nvSpPr>
        <p:spPr>
          <a:xfrm>
            <a:off x="2495600" y="5445225"/>
            <a:ext cx="7632848" cy="830997"/>
          </a:xfrm>
          <a:prstGeom prst="rect">
            <a:avLst/>
          </a:prstGeom>
          <a:noFill/>
        </p:spPr>
        <p:txBody>
          <a:bodyPr wrap="square" rtlCol="0">
            <a:spAutoFit/>
          </a:bodyPr>
          <a:lstStyle/>
          <a:p>
            <a:pPr defTabSz="914400" fontAlgn="base">
              <a:spcBef>
                <a:spcPct val="0"/>
              </a:spcBef>
              <a:spcAft>
                <a:spcPct val="0"/>
              </a:spcAft>
            </a:pPr>
            <a:r>
              <a:rPr lang="en-US" sz="1600" dirty="0">
                <a:solidFill>
                  <a:prstClr val="black"/>
                </a:solidFill>
                <a:latin typeface="Arial" charset="0"/>
              </a:rPr>
              <a:t>Energy spectra of all the particles registered by </a:t>
            </a:r>
            <a:r>
              <a:rPr lang="en-US" sz="1600" dirty="0" err="1">
                <a:solidFill>
                  <a:prstClr val="black"/>
                </a:solidFill>
                <a:latin typeface="Arial" charset="0"/>
              </a:rPr>
              <a:t>MWPC</a:t>
            </a:r>
            <a:r>
              <a:rPr lang="en-US" sz="1600" dirty="0">
                <a:solidFill>
                  <a:prstClr val="black"/>
                </a:solidFill>
                <a:latin typeface="Arial" charset="0"/>
              </a:rPr>
              <a:t> (top blue line) and</a:t>
            </a:r>
          </a:p>
          <a:p>
            <a:pPr defTabSz="914400" fontAlgn="base">
              <a:spcBef>
                <a:spcPct val="0"/>
              </a:spcBef>
              <a:spcAft>
                <a:spcPct val="0"/>
              </a:spcAft>
            </a:pPr>
            <a:r>
              <a:rPr lang="en-US" sz="1600" dirty="0">
                <a:solidFill>
                  <a:prstClr val="black"/>
                </a:solidFill>
                <a:latin typeface="Arial" charset="0"/>
              </a:rPr>
              <a:t> of </a:t>
            </a:r>
            <a:r>
              <a:rPr lang="en-US" sz="1600" baseline="30000" dirty="0">
                <a:solidFill>
                  <a:prstClr val="black"/>
                </a:solidFill>
                <a:latin typeface="Arial" charset="0"/>
              </a:rPr>
              <a:t>252</a:t>
            </a:r>
            <a:r>
              <a:rPr lang="en-US" sz="1600" dirty="0">
                <a:solidFill>
                  <a:prstClr val="black"/>
                </a:solidFill>
                <a:latin typeface="Arial" charset="0"/>
              </a:rPr>
              <a:t>No (bottom black line) nuclei produced in the </a:t>
            </a:r>
            <a:r>
              <a:rPr lang="en-US" sz="1600" baseline="30000" dirty="0">
                <a:solidFill>
                  <a:prstClr val="black"/>
                </a:solidFill>
                <a:latin typeface="Arial" charset="0"/>
              </a:rPr>
              <a:t>206</a:t>
            </a:r>
            <a:r>
              <a:rPr lang="en-US" sz="1600" dirty="0">
                <a:solidFill>
                  <a:prstClr val="black"/>
                </a:solidFill>
                <a:latin typeface="Arial" charset="0"/>
              </a:rPr>
              <a:t>Pb(</a:t>
            </a:r>
            <a:r>
              <a:rPr lang="en-US" sz="1600" baseline="30000" dirty="0">
                <a:solidFill>
                  <a:prstClr val="black"/>
                </a:solidFill>
                <a:latin typeface="Arial" charset="0"/>
              </a:rPr>
              <a:t>48</a:t>
            </a:r>
            <a:r>
              <a:rPr lang="en-US" sz="1600" dirty="0">
                <a:solidFill>
                  <a:prstClr val="black"/>
                </a:solidFill>
                <a:latin typeface="Arial" charset="0"/>
              </a:rPr>
              <a:t>Ca,2</a:t>
            </a:r>
            <a:r>
              <a:rPr lang="en-US" sz="1600" i="1" dirty="0">
                <a:solidFill>
                  <a:prstClr val="black"/>
                </a:solidFill>
                <a:latin typeface="Arial" charset="0"/>
              </a:rPr>
              <a:t>n</a:t>
            </a:r>
            <a:r>
              <a:rPr lang="en-US" sz="1600" dirty="0">
                <a:solidFill>
                  <a:prstClr val="black"/>
                </a:solidFill>
                <a:latin typeface="Arial" charset="0"/>
              </a:rPr>
              <a:t>) reaction </a:t>
            </a:r>
          </a:p>
          <a:p>
            <a:pPr defTabSz="914400" fontAlgn="base">
              <a:spcBef>
                <a:spcPct val="0"/>
              </a:spcBef>
              <a:spcAft>
                <a:spcPct val="0"/>
              </a:spcAft>
            </a:pPr>
            <a:r>
              <a:rPr lang="en-US" sz="1600" dirty="0">
                <a:solidFill>
                  <a:prstClr val="black"/>
                </a:solidFill>
                <a:latin typeface="Arial" charset="0"/>
              </a:rPr>
              <a:t>using separators </a:t>
            </a:r>
            <a:r>
              <a:rPr lang="en-US" sz="1600" dirty="0" err="1">
                <a:solidFill>
                  <a:prstClr val="black"/>
                </a:solidFill>
                <a:latin typeface="Arial" charset="0"/>
              </a:rPr>
              <a:t>DGFRS</a:t>
            </a:r>
            <a:r>
              <a:rPr lang="en-US" sz="1600" dirty="0">
                <a:solidFill>
                  <a:prstClr val="black"/>
                </a:solidFill>
                <a:latin typeface="Arial" charset="0"/>
              </a:rPr>
              <a:t> (a) and DGFRS-2 (b).</a:t>
            </a:r>
            <a:endParaRPr lang="ru-RU" sz="1600" dirty="0">
              <a:solidFill>
                <a:prstClr val="black"/>
              </a:solidFill>
              <a:latin typeface="Arial" charset="0"/>
            </a:endParaRPr>
          </a:p>
        </p:txBody>
      </p:sp>
    </p:spTree>
    <p:extLst>
      <p:ext uri="{BB962C8B-B14F-4D97-AF65-F5344CB8AC3E}">
        <p14:creationId xmlns:p14="http://schemas.microsoft.com/office/powerpoint/2010/main" val="94609416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zz1.bmp"/>
          <p:cNvPicPr>
            <a:picLocks noChangeAspect="1"/>
          </p:cNvPicPr>
          <p:nvPr/>
        </p:nvPicPr>
        <p:blipFill>
          <a:blip r:embed="rId2" cstate="print"/>
          <a:stretch>
            <a:fillRect/>
          </a:stretch>
        </p:blipFill>
        <p:spPr>
          <a:xfrm>
            <a:off x="2711624" y="764704"/>
            <a:ext cx="6312386" cy="5826602"/>
          </a:xfrm>
          <a:prstGeom prst="rect">
            <a:avLst/>
          </a:prstGeom>
        </p:spPr>
      </p:pic>
      <p:sp>
        <p:nvSpPr>
          <p:cNvPr id="4" name="Rectangle 2"/>
          <p:cNvSpPr txBox="1">
            <a:spLocks noChangeArrowheads="1"/>
          </p:cNvSpPr>
          <p:nvPr/>
        </p:nvSpPr>
        <p:spPr bwMode="auto">
          <a:xfrm>
            <a:off x="1847528" y="44624"/>
            <a:ext cx="51125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srgbClr val="FF0000"/>
                </a:solidFill>
                <a:effectLst>
                  <a:outerShdw blurRad="38100" dist="38100" dir="2700000" algn="tl">
                    <a:srgbClr val="000000">
                      <a:alpha val="43137"/>
                    </a:srgbClr>
                  </a:outerShdw>
                </a:effectLst>
                <a:cs typeface="Calibri" pitchFamily="34" charset="0"/>
              </a:rPr>
              <a:t>Results  of the  first  experiment</a:t>
            </a:r>
            <a:endParaRPr lang="ru-RU" sz="2000" b="1" kern="0" dirty="0">
              <a:solidFill>
                <a:srgbClr val="0000FF"/>
              </a:solidFill>
              <a:effectLst>
                <a:outerShdw blurRad="38100" dist="38100" dir="2700000" algn="tl">
                  <a:srgbClr val="000000">
                    <a:alpha val="43137"/>
                  </a:srgbClr>
                </a:outerShdw>
              </a:effectLst>
              <a:cs typeface="Calibri" pitchFamily="34" charset="0"/>
            </a:endParaRPr>
          </a:p>
        </p:txBody>
      </p:sp>
      <p:sp>
        <p:nvSpPr>
          <p:cNvPr id="6" name="TextBox 5"/>
          <p:cNvSpPr txBox="1"/>
          <p:nvPr/>
        </p:nvSpPr>
        <p:spPr>
          <a:xfrm>
            <a:off x="6023993" y="4509120"/>
            <a:ext cx="4192173" cy="1569660"/>
          </a:xfrm>
          <a:prstGeom prst="rect">
            <a:avLst/>
          </a:prstGeom>
          <a:noFill/>
        </p:spPr>
        <p:txBody>
          <a:bodyPr wrap="none" rtlCol="0">
            <a:spAutoFit/>
          </a:bodyPr>
          <a:lstStyle/>
          <a:p>
            <a:pPr defTabSz="914400" fontAlgn="base">
              <a:spcBef>
                <a:spcPts val="600"/>
              </a:spcBef>
              <a:spcAft>
                <a:spcPct val="0"/>
              </a:spcAft>
            </a:pPr>
            <a:r>
              <a:rPr lang="en-US" sz="1600" b="1" dirty="0">
                <a:solidFill>
                  <a:srgbClr val="006600"/>
                </a:solidFill>
                <a:latin typeface="Arial Narrow" pitchFamily="34" charset="0"/>
              </a:rPr>
              <a:t>Excitation function for the 3</a:t>
            </a:r>
            <a:r>
              <a:rPr lang="en-US" sz="1600" b="1" i="1" dirty="0">
                <a:solidFill>
                  <a:srgbClr val="006600"/>
                </a:solidFill>
                <a:latin typeface="Arial Narrow" pitchFamily="34" charset="0"/>
              </a:rPr>
              <a:t>n</a:t>
            </a:r>
            <a:r>
              <a:rPr lang="en-US" sz="1600" b="1" dirty="0">
                <a:solidFill>
                  <a:srgbClr val="006600"/>
                </a:solidFill>
                <a:latin typeface="Arial Narrow" pitchFamily="34" charset="0"/>
              </a:rPr>
              <a:t>-evaporation channel</a:t>
            </a:r>
          </a:p>
          <a:p>
            <a:pPr defTabSz="914400" fontAlgn="base">
              <a:spcAft>
                <a:spcPct val="0"/>
              </a:spcAft>
            </a:pPr>
            <a:r>
              <a:rPr lang="en-US" sz="1600" b="1" dirty="0">
                <a:solidFill>
                  <a:srgbClr val="006600"/>
                </a:solidFill>
                <a:latin typeface="Arial Narrow" pitchFamily="34" charset="0"/>
              </a:rPr>
              <a:t>  - Two decay times of </a:t>
            </a:r>
            <a:r>
              <a:rPr lang="en-US" b="1" baseline="30000" dirty="0">
                <a:solidFill>
                  <a:srgbClr val="006600"/>
                </a:solidFill>
                <a:latin typeface="Arial Narrow" pitchFamily="34" charset="0"/>
              </a:rPr>
              <a:t>276</a:t>
            </a:r>
            <a:r>
              <a:rPr lang="en-US" sz="1600" b="1" dirty="0">
                <a:solidFill>
                  <a:srgbClr val="006600"/>
                </a:solidFill>
                <a:latin typeface="Arial Narrow" pitchFamily="34" charset="0"/>
              </a:rPr>
              <a:t>Mt</a:t>
            </a:r>
          </a:p>
          <a:p>
            <a:pPr defTabSz="914400" fontAlgn="base">
              <a:spcAft>
                <a:spcPct val="0"/>
              </a:spcAft>
            </a:pPr>
            <a:r>
              <a:rPr lang="en-US" sz="1600" b="1" dirty="0">
                <a:solidFill>
                  <a:srgbClr val="006600"/>
                </a:solidFill>
                <a:latin typeface="Arial Narrow" pitchFamily="34" charset="0"/>
              </a:rPr>
              <a:t>  - Level of cross section for the </a:t>
            </a:r>
            <a:r>
              <a:rPr lang="en-US" sz="1600" b="1" dirty="0" err="1">
                <a:solidFill>
                  <a:srgbClr val="006600"/>
                </a:solidFill>
                <a:latin typeface="Arial Narrow" pitchFamily="34" charset="0"/>
              </a:rPr>
              <a:t>p</a:t>
            </a:r>
            <a:r>
              <a:rPr lang="en-US" sz="1600" b="1" i="1" dirty="0" err="1">
                <a:solidFill>
                  <a:srgbClr val="006600"/>
                </a:solidFill>
                <a:latin typeface="Arial Narrow" pitchFamily="34" charset="0"/>
              </a:rPr>
              <a:t>xn</a:t>
            </a:r>
            <a:r>
              <a:rPr lang="en-US" sz="1600" b="1" dirty="0">
                <a:solidFill>
                  <a:srgbClr val="006600"/>
                </a:solidFill>
                <a:latin typeface="Arial Narrow" pitchFamily="34" charset="0"/>
              </a:rPr>
              <a:t> channel</a:t>
            </a:r>
          </a:p>
          <a:p>
            <a:pPr defTabSz="914400" fontAlgn="base">
              <a:spcAft>
                <a:spcPct val="0"/>
              </a:spcAft>
            </a:pPr>
            <a:r>
              <a:rPr lang="en-US" sz="1600" b="1" dirty="0">
                <a:solidFill>
                  <a:srgbClr val="006600"/>
                </a:solidFill>
                <a:latin typeface="Arial Narrow" pitchFamily="34" charset="0"/>
              </a:rPr>
              <a:t>  - Level of EC branch for </a:t>
            </a:r>
            <a:r>
              <a:rPr lang="en-US" b="1" baseline="30000" dirty="0">
                <a:solidFill>
                  <a:srgbClr val="006600"/>
                </a:solidFill>
                <a:latin typeface="Arial Narrow" pitchFamily="34" charset="0"/>
              </a:rPr>
              <a:t>288</a:t>
            </a:r>
            <a:r>
              <a:rPr lang="en-US" sz="1600" b="1" dirty="0">
                <a:solidFill>
                  <a:srgbClr val="006600"/>
                </a:solidFill>
                <a:latin typeface="Arial Narrow" pitchFamily="34" charset="0"/>
              </a:rPr>
              <a:t>Mc and </a:t>
            </a:r>
            <a:r>
              <a:rPr lang="en-US" b="1" baseline="30000" dirty="0">
                <a:solidFill>
                  <a:srgbClr val="006600"/>
                </a:solidFill>
                <a:latin typeface="Arial Narrow" pitchFamily="34" charset="0"/>
              </a:rPr>
              <a:t>284</a:t>
            </a:r>
            <a:r>
              <a:rPr lang="en-US" sz="1600" b="1" dirty="0">
                <a:solidFill>
                  <a:srgbClr val="006600"/>
                </a:solidFill>
                <a:latin typeface="Arial Narrow" pitchFamily="34" charset="0"/>
              </a:rPr>
              <a:t>Nh</a:t>
            </a:r>
          </a:p>
          <a:p>
            <a:pPr defTabSz="914400" fontAlgn="base">
              <a:spcAft>
                <a:spcPct val="0"/>
              </a:spcAft>
            </a:pPr>
            <a:r>
              <a:rPr lang="en-US" sz="1600" b="1" dirty="0">
                <a:solidFill>
                  <a:srgbClr val="006600"/>
                </a:solidFill>
                <a:latin typeface="Arial Narrow" pitchFamily="34" charset="0"/>
              </a:rPr>
              <a:t>  - </a:t>
            </a:r>
            <a:r>
              <a:rPr lang="en-US" sz="1600" b="1" dirty="0">
                <a:solidFill>
                  <a:srgbClr val="006600"/>
                </a:solidFill>
                <a:latin typeface="Symbol" pitchFamily="18" charset="2"/>
              </a:rPr>
              <a:t>a</a:t>
            </a:r>
            <a:r>
              <a:rPr lang="en-US" sz="1600" b="1" dirty="0">
                <a:solidFill>
                  <a:srgbClr val="006600"/>
                </a:solidFill>
                <a:latin typeface="Arial Narrow" pitchFamily="34" charset="0"/>
              </a:rPr>
              <a:t> decay of </a:t>
            </a:r>
            <a:r>
              <a:rPr lang="en-US" b="1" baseline="30000" dirty="0">
                <a:solidFill>
                  <a:srgbClr val="006600"/>
                </a:solidFill>
                <a:latin typeface="Arial Narrow" pitchFamily="34" charset="0"/>
              </a:rPr>
              <a:t>268</a:t>
            </a:r>
            <a:r>
              <a:rPr lang="en-US" sz="1600" b="1" dirty="0">
                <a:solidFill>
                  <a:srgbClr val="006600"/>
                </a:solidFill>
                <a:latin typeface="Arial Narrow" pitchFamily="34" charset="0"/>
              </a:rPr>
              <a:t>Db !</a:t>
            </a:r>
            <a:endParaRPr lang="ru-RU" sz="1600" b="1" dirty="0">
              <a:solidFill>
                <a:srgbClr val="006600"/>
              </a:solidFill>
              <a:latin typeface="Arial Narrow" pitchFamily="34" charset="0"/>
            </a:endParaRPr>
          </a:p>
          <a:p>
            <a:pPr defTabSz="914400" fontAlgn="base">
              <a:spcAft>
                <a:spcPct val="0"/>
              </a:spcAft>
            </a:pPr>
            <a:r>
              <a:rPr lang="ru-RU" sz="1600" b="1" i="1" dirty="0">
                <a:solidFill>
                  <a:srgbClr val="006600"/>
                </a:solidFill>
                <a:effectLst>
                  <a:outerShdw blurRad="38100" dist="38100" dir="2700000" algn="tl">
                    <a:srgbClr val="000000">
                      <a:alpha val="43137"/>
                    </a:srgbClr>
                  </a:outerShdw>
                </a:effectLst>
                <a:latin typeface="Arial Narrow" pitchFamily="34" charset="0"/>
              </a:rPr>
              <a:t>  </a:t>
            </a:r>
            <a:r>
              <a:rPr lang="ru-RU" sz="1600" b="1" dirty="0">
                <a:solidFill>
                  <a:srgbClr val="006600"/>
                </a:solidFill>
                <a:latin typeface="Arial Narrow" pitchFamily="34" charset="0"/>
              </a:rPr>
              <a:t>- </a:t>
            </a:r>
            <a:r>
              <a:rPr lang="en-US" sz="1600" b="1" dirty="0">
                <a:solidFill>
                  <a:srgbClr val="006600"/>
                </a:solidFill>
                <a:latin typeface="Arial Narrow" pitchFamily="34" charset="0"/>
              </a:rPr>
              <a:t>Cross section</a:t>
            </a:r>
            <a:endParaRPr lang="en-US" sz="1600" dirty="0">
              <a:solidFill>
                <a:prstClr val="black"/>
              </a:solidFill>
              <a:latin typeface="Arial Narrow" pitchFamily="34" charset="0"/>
            </a:endParaRPr>
          </a:p>
        </p:txBody>
      </p:sp>
    </p:spTree>
    <p:extLst>
      <p:ext uri="{BB962C8B-B14F-4D97-AF65-F5344CB8AC3E}">
        <p14:creationId xmlns:p14="http://schemas.microsoft.com/office/powerpoint/2010/main" val="295955616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1619332" y="858384"/>
            <a:ext cx="2244420" cy="2642624"/>
          </a:xfrm>
          <a:prstGeom prst="rect">
            <a:avLst/>
          </a:prstGeom>
          <a:noFill/>
          <a:ln w="9525">
            <a:noFill/>
            <a:miter lim="800000"/>
            <a:headEnd/>
            <a:tailEnd/>
          </a:ln>
          <a:effectLst/>
        </p:spPr>
      </p:pic>
      <p:sp>
        <p:nvSpPr>
          <p:cNvPr id="10" name="TextBox 9"/>
          <p:cNvSpPr txBox="1"/>
          <p:nvPr/>
        </p:nvSpPr>
        <p:spPr>
          <a:xfrm>
            <a:off x="1703512" y="3471392"/>
            <a:ext cx="2207784" cy="461665"/>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rPr>
              <a:t>R. </a:t>
            </a:r>
            <a:r>
              <a:rPr lang="en-US" sz="1200" b="1" dirty="0" err="1">
                <a:solidFill>
                  <a:prstClr val="black"/>
                </a:solidFill>
              </a:rPr>
              <a:t>Eichler</a:t>
            </a:r>
            <a:r>
              <a:rPr lang="en-US" sz="1200" b="1" dirty="0">
                <a:solidFill>
                  <a:prstClr val="black"/>
                </a:solidFill>
              </a:rPr>
              <a:t> </a:t>
            </a:r>
            <a:r>
              <a:rPr lang="en-US" sz="1200" b="1" i="1" dirty="0">
                <a:solidFill>
                  <a:prstClr val="black"/>
                </a:solidFill>
              </a:rPr>
              <a:t>et al</a:t>
            </a:r>
            <a:r>
              <a:rPr lang="en-US" sz="1200" b="1" dirty="0">
                <a:solidFill>
                  <a:prstClr val="black"/>
                </a:solidFill>
              </a:rPr>
              <a:t>., </a:t>
            </a:r>
          </a:p>
          <a:p>
            <a:pPr defTabSz="914400" fontAlgn="base">
              <a:spcBef>
                <a:spcPct val="0"/>
              </a:spcBef>
              <a:spcAft>
                <a:spcPct val="0"/>
              </a:spcAft>
            </a:pPr>
            <a:r>
              <a:rPr lang="pt-BR" sz="1200" b="1" dirty="0">
                <a:solidFill>
                  <a:prstClr val="black"/>
                </a:solidFill>
              </a:rPr>
              <a:t>Radiochim. Acta 98, 133 (2010) </a:t>
            </a:r>
            <a:endParaRPr lang="ru-RU" sz="1200" b="1" dirty="0">
              <a:solidFill>
                <a:prstClr val="black"/>
              </a:solidFill>
            </a:endParaRPr>
          </a:p>
        </p:txBody>
      </p:sp>
      <p:pic>
        <p:nvPicPr>
          <p:cNvPr id="20487" name="Picture 7"/>
          <p:cNvPicPr>
            <a:picLocks noChangeAspect="1" noChangeArrowheads="1"/>
          </p:cNvPicPr>
          <p:nvPr/>
        </p:nvPicPr>
        <p:blipFill>
          <a:blip r:embed="rId3" cstate="print"/>
          <a:srcRect/>
          <a:stretch>
            <a:fillRect/>
          </a:stretch>
        </p:blipFill>
        <p:spPr bwMode="auto">
          <a:xfrm>
            <a:off x="3924194" y="879004"/>
            <a:ext cx="2099799" cy="2477988"/>
          </a:xfrm>
          <a:prstGeom prst="rect">
            <a:avLst/>
          </a:prstGeom>
          <a:noFill/>
          <a:ln w="9525">
            <a:noFill/>
            <a:miter lim="800000"/>
            <a:headEnd/>
            <a:tailEnd/>
          </a:ln>
          <a:effectLst/>
        </p:spPr>
      </p:pic>
      <p:sp>
        <p:nvSpPr>
          <p:cNvPr id="12" name="TextBox 11"/>
          <p:cNvSpPr txBox="1"/>
          <p:nvPr/>
        </p:nvSpPr>
        <p:spPr>
          <a:xfrm>
            <a:off x="3935760" y="3429001"/>
            <a:ext cx="2032736" cy="461665"/>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rPr>
              <a:t>A. </a:t>
            </a:r>
            <a:r>
              <a:rPr lang="en-US" sz="1200" b="1" dirty="0" err="1">
                <a:solidFill>
                  <a:prstClr val="black"/>
                </a:solidFill>
              </a:rPr>
              <a:t>Yakushev</a:t>
            </a:r>
            <a:r>
              <a:rPr lang="en-US" sz="1200" b="1" dirty="0">
                <a:solidFill>
                  <a:prstClr val="black"/>
                </a:solidFill>
              </a:rPr>
              <a:t> et al., </a:t>
            </a:r>
          </a:p>
          <a:p>
            <a:pPr defTabSz="914400" fontAlgn="base">
              <a:spcBef>
                <a:spcPct val="0"/>
              </a:spcBef>
              <a:spcAft>
                <a:spcPct val="0"/>
              </a:spcAft>
            </a:pPr>
            <a:r>
              <a:rPr lang="sv-SE" sz="1200" b="1" dirty="0">
                <a:solidFill>
                  <a:prstClr val="black"/>
                </a:solidFill>
              </a:rPr>
              <a:t>Inorg. Chem. 53, 1624 (2014)</a:t>
            </a:r>
            <a:endParaRPr lang="ru-RU" sz="1200" b="1" dirty="0">
              <a:solidFill>
                <a:prstClr val="black"/>
              </a:solidFill>
            </a:endParaRPr>
          </a:p>
        </p:txBody>
      </p:sp>
      <p:sp>
        <p:nvSpPr>
          <p:cNvPr id="13" name="TextBox 12"/>
          <p:cNvSpPr txBox="1"/>
          <p:nvPr/>
        </p:nvSpPr>
        <p:spPr>
          <a:xfrm>
            <a:off x="6023992" y="908720"/>
            <a:ext cx="3991798" cy="369332"/>
          </a:xfrm>
          <a:prstGeom prst="rect">
            <a:avLst/>
          </a:prstGeom>
          <a:noFill/>
        </p:spPr>
        <p:txBody>
          <a:bodyPr wrap="none" rtlCol="0">
            <a:spAutoFit/>
          </a:bodyPr>
          <a:lstStyle/>
          <a:p>
            <a:pPr defTabSz="914400" fontAlgn="base">
              <a:spcBef>
                <a:spcPct val="0"/>
              </a:spcBef>
              <a:spcAft>
                <a:spcPct val="0"/>
              </a:spcAft>
            </a:pPr>
            <a:r>
              <a:rPr lang="en-US" b="1" dirty="0">
                <a:solidFill>
                  <a:srgbClr val="0000FF"/>
                </a:solidFill>
                <a:effectLst>
                  <a:outerShdw blurRad="38100" dist="38100" dir="2700000" algn="tl">
                    <a:srgbClr val="000000">
                      <a:alpha val="43137"/>
                    </a:srgbClr>
                  </a:outerShdw>
                </a:effectLst>
              </a:rPr>
              <a:t>Is </a:t>
            </a:r>
            <a:r>
              <a:rPr lang="en-US" b="1" dirty="0" err="1">
                <a:solidFill>
                  <a:srgbClr val="0000FF"/>
                </a:solidFill>
                <a:effectLst>
                  <a:outerShdw blurRad="38100" dist="38100" dir="2700000" algn="tl">
                    <a:srgbClr val="000000">
                      <a:alpha val="43137"/>
                    </a:srgbClr>
                  </a:outerShdw>
                </a:effectLst>
              </a:rPr>
              <a:t>flerovium</a:t>
            </a:r>
            <a:r>
              <a:rPr lang="en-US" b="1" dirty="0">
                <a:solidFill>
                  <a:srgbClr val="0000FF"/>
                </a:solidFill>
                <a:effectLst>
                  <a:outerShdw blurRad="38100" dist="38100" dir="2700000" algn="tl">
                    <a:srgbClr val="000000">
                      <a:alpha val="43137"/>
                    </a:srgbClr>
                  </a:outerShdw>
                </a:effectLst>
              </a:rPr>
              <a:t> a metal or a noble-gas-like?</a:t>
            </a:r>
            <a:endParaRPr lang="ru-RU" b="1" dirty="0">
              <a:solidFill>
                <a:srgbClr val="0000FF"/>
              </a:solidFill>
              <a:effectLst>
                <a:outerShdw blurRad="38100" dist="38100" dir="2700000" algn="tl">
                  <a:srgbClr val="000000">
                    <a:alpha val="43137"/>
                  </a:srgbClr>
                </a:outerShdw>
              </a:effectLst>
            </a:endParaRPr>
          </a:p>
        </p:txBody>
      </p:sp>
      <p:sp>
        <p:nvSpPr>
          <p:cNvPr id="11" name="Rectangle 2"/>
          <p:cNvSpPr txBox="1">
            <a:spLocks noChangeArrowheads="1"/>
          </p:cNvSpPr>
          <p:nvPr/>
        </p:nvSpPr>
        <p:spPr bwMode="auto">
          <a:xfrm>
            <a:off x="2108582" y="142852"/>
            <a:ext cx="8091874"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000" b="1" kern="0" dirty="0">
                <a:solidFill>
                  <a:srgbClr val="FF0000"/>
                </a:solidFill>
                <a:effectLst>
                  <a:outerShdw blurRad="38100" dist="38100" dir="2700000" algn="tl">
                    <a:srgbClr val="000000">
                      <a:alpha val="43137"/>
                    </a:srgbClr>
                  </a:outerShdw>
                </a:effectLst>
                <a:cs typeface="Calibri" pitchFamily="34" charset="0"/>
              </a:rPr>
              <a:t>First experiments at</a:t>
            </a:r>
            <a:r>
              <a:rPr lang="ru-RU" altLang="ja-JP" sz="2000" b="1" kern="0" dirty="0">
                <a:solidFill>
                  <a:srgbClr val="FF0000"/>
                </a:solidFill>
                <a:effectLst>
                  <a:outerShdw blurRad="38100" dist="38100" dir="2700000" algn="tl">
                    <a:srgbClr val="000000">
                      <a:alpha val="43137"/>
                    </a:srgbClr>
                  </a:outerShdw>
                </a:effectLst>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cs typeface="Calibri" pitchFamily="34" charset="0"/>
              </a:rPr>
              <a:t>SHE Factory</a:t>
            </a:r>
            <a:br>
              <a:rPr lang="en-US" altLang="ja-JP" sz="2000" b="1" kern="0" dirty="0">
                <a:solidFill>
                  <a:srgbClr val="FF0000"/>
                </a:solidFill>
                <a:effectLst>
                  <a:outerShdw blurRad="38100" dist="38100" dir="2700000" algn="tl">
                    <a:srgbClr val="000000">
                      <a:alpha val="43137"/>
                    </a:srgbClr>
                  </a:outerShdw>
                </a:effectLst>
                <a:cs typeface="Calibri" pitchFamily="34" charset="0"/>
              </a:rPr>
            </a:br>
            <a:r>
              <a:rPr lang="en-US" altLang="ja-JP" sz="2000" b="1" kern="0" dirty="0">
                <a:solidFill>
                  <a:srgbClr val="FF0000"/>
                </a:solidFill>
                <a:effectLst>
                  <a:outerShdw blurRad="38100" dist="38100" dir="2700000" algn="tl">
                    <a:srgbClr val="000000">
                      <a:alpha val="43137"/>
                    </a:srgbClr>
                  </a:outerShdw>
                </a:effectLst>
                <a:cs typeface="Calibri" pitchFamily="34" charset="0"/>
              </a:rPr>
              <a:t>                                       </a:t>
            </a:r>
            <a:r>
              <a:rPr lang="en-US" altLang="ja-JP" sz="2400" b="1" kern="0" baseline="30000" dirty="0">
                <a:solidFill>
                  <a:srgbClr val="FF0000"/>
                </a:solidFill>
                <a:effectLst>
                  <a:outerShdw blurRad="38100" dist="38100" dir="2700000" algn="tl">
                    <a:srgbClr val="000000">
                      <a:alpha val="43137"/>
                    </a:srgbClr>
                  </a:outerShdw>
                </a:effectLst>
                <a:cs typeface="Calibri" pitchFamily="34" charset="0"/>
              </a:rPr>
              <a:t>242</a:t>
            </a:r>
            <a:r>
              <a:rPr lang="en-US" altLang="ja-JP" sz="2000" b="1" kern="0" dirty="0">
                <a:solidFill>
                  <a:srgbClr val="FF0000"/>
                </a:solidFill>
                <a:effectLst>
                  <a:outerShdw blurRad="38100" dist="38100" dir="2700000" algn="tl">
                    <a:srgbClr val="000000">
                      <a:alpha val="43137"/>
                    </a:srgbClr>
                  </a:outerShdw>
                </a:effectLst>
                <a:cs typeface="Calibri" pitchFamily="34" charset="0"/>
              </a:rPr>
              <a:t>Pu + </a:t>
            </a:r>
            <a:r>
              <a:rPr lang="en-US" altLang="ja-JP" sz="2400" b="1" kern="0" baseline="30000" dirty="0">
                <a:solidFill>
                  <a:srgbClr val="FF0000"/>
                </a:solidFill>
                <a:effectLst>
                  <a:outerShdw blurRad="38100" dist="38100" dir="2700000" algn="tl">
                    <a:srgbClr val="000000">
                      <a:alpha val="43137"/>
                    </a:srgbClr>
                  </a:outerShdw>
                </a:effectLst>
                <a:cs typeface="Calibri" pitchFamily="34" charset="0"/>
              </a:rPr>
              <a:t>48</a:t>
            </a:r>
            <a:r>
              <a:rPr lang="en-US" altLang="ja-JP" sz="2000" b="1" kern="0" dirty="0">
                <a:solidFill>
                  <a:srgbClr val="FF0000"/>
                </a:solidFill>
                <a:effectLst>
                  <a:outerShdw blurRad="38100" dist="38100" dir="2700000" algn="tl">
                    <a:srgbClr val="000000">
                      <a:alpha val="43137"/>
                    </a:srgbClr>
                  </a:outerShdw>
                </a:effectLst>
                <a:cs typeface="Calibri" pitchFamily="34" charset="0"/>
              </a:rPr>
              <a:t>Ca   -  </a:t>
            </a:r>
            <a:r>
              <a:rPr lang="en-US" altLang="ja-JP" sz="2000" b="1" u="sng" kern="0" dirty="0">
                <a:solidFill>
                  <a:srgbClr val="FF0000"/>
                </a:solidFill>
                <a:effectLst>
                  <a:outerShdw blurRad="38100" dist="38100" dir="2700000" algn="tl">
                    <a:srgbClr val="000000">
                      <a:alpha val="43137"/>
                    </a:srgbClr>
                  </a:outerShdw>
                </a:effectLst>
                <a:cs typeface="Calibri" pitchFamily="34" charset="0"/>
              </a:rPr>
              <a:t>chemical  properties  of  </a:t>
            </a:r>
            <a:r>
              <a:rPr lang="en-US" altLang="ja-JP" sz="2000" b="1" u="sng" kern="0" dirty="0" err="1">
                <a:solidFill>
                  <a:srgbClr val="FF0000"/>
                </a:solidFill>
                <a:effectLst>
                  <a:outerShdw blurRad="38100" dist="38100" dir="2700000" algn="tl">
                    <a:srgbClr val="000000">
                      <a:alpha val="43137"/>
                    </a:srgbClr>
                  </a:outerShdw>
                </a:effectLst>
                <a:cs typeface="Calibri" pitchFamily="34" charset="0"/>
              </a:rPr>
              <a:t>Cn</a:t>
            </a:r>
            <a:r>
              <a:rPr lang="en-US" altLang="ja-JP" sz="2000" b="1" u="sng" kern="0" dirty="0">
                <a:solidFill>
                  <a:srgbClr val="FF0000"/>
                </a:solidFill>
                <a:effectLst>
                  <a:outerShdw blurRad="38100" dist="38100" dir="2700000" algn="tl">
                    <a:srgbClr val="000000">
                      <a:alpha val="43137"/>
                    </a:srgbClr>
                  </a:outerShdw>
                </a:effectLst>
                <a:cs typeface="Calibri" pitchFamily="34" charset="0"/>
              </a:rPr>
              <a:t> and Fl</a:t>
            </a:r>
            <a:endParaRPr lang="ru-RU" sz="2000" b="1" u="sng" kern="0" dirty="0">
              <a:solidFill>
                <a:srgbClr val="FF0000"/>
              </a:solidFill>
              <a:effectLst>
                <a:outerShdw blurRad="38100" dist="38100" dir="2700000" algn="tl">
                  <a:srgbClr val="000000">
                    <a:alpha val="43137"/>
                  </a:srgbClr>
                </a:outerShdw>
              </a:effectLst>
              <a:cs typeface="Calibri" pitchFamily="34" charset="0"/>
            </a:endParaRPr>
          </a:p>
        </p:txBody>
      </p:sp>
      <p:sp>
        <p:nvSpPr>
          <p:cNvPr id="14" name="TextBox 13"/>
          <p:cNvSpPr txBox="1"/>
          <p:nvPr/>
        </p:nvSpPr>
        <p:spPr>
          <a:xfrm>
            <a:off x="6023992" y="1556793"/>
            <a:ext cx="4620174" cy="4524315"/>
          </a:xfrm>
          <a:prstGeom prst="rect">
            <a:avLst/>
          </a:prstGeom>
          <a:noFill/>
        </p:spPr>
        <p:txBody>
          <a:bodyPr wrap="square" rtlCol="0">
            <a:spAutoFit/>
          </a:bodyPr>
          <a:lstStyle/>
          <a:p>
            <a:pPr defTabSz="914400" fontAlgn="base">
              <a:spcBef>
                <a:spcPct val="0"/>
              </a:spcBef>
              <a:spcAft>
                <a:spcPct val="0"/>
              </a:spcAft>
            </a:pPr>
            <a:r>
              <a:rPr lang="en-US" sz="1600" b="1" dirty="0">
                <a:solidFill>
                  <a:prstClr val="black"/>
                </a:solidFill>
              </a:rPr>
              <a:t>DGFRS-2(3) – pre-separator  before a chemical setup</a:t>
            </a:r>
          </a:p>
          <a:p>
            <a:pPr defTabSz="914400" fontAlgn="base">
              <a:spcBef>
                <a:spcPct val="0"/>
              </a:spcBef>
              <a:spcAft>
                <a:spcPct val="0"/>
              </a:spcAft>
            </a:pPr>
            <a:endParaRPr lang="en-US" sz="1600" b="1" dirty="0">
              <a:solidFill>
                <a:prstClr val="black"/>
              </a:solidFill>
            </a:endParaRPr>
          </a:p>
          <a:p>
            <a:pPr defTabSz="914400" fontAlgn="base">
              <a:spcBef>
                <a:spcPct val="0"/>
              </a:spcBef>
              <a:spcAft>
                <a:spcPct val="0"/>
              </a:spcAft>
            </a:pPr>
            <a:r>
              <a:rPr lang="en-US" sz="1600" b="1" baseline="30000" dirty="0">
                <a:solidFill>
                  <a:srgbClr val="0000FF"/>
                </a:solidFill>
              </a:rPr>
              <a:t>242</a:t>
            </a:r>
            <a:r>
              <a:rPr lang="en-US" sz="1600" b="1" dirty="0">
                <a:solidFill>
                  <a:srgbClr val="0000FF"/>
                </a:solidFill>
              </a:rPr>
              <a:t>Pu+</a:t>
            </a:r>
            <a:r>
              <a:rPr lang="en-US" sz="1600" b="1" baseline="30000" dirty="0">
                <a:solidFill>
                  <a:srgbClr val="0000FF"/>
                </a:solidFill>
              </a:rPr>
              <a:t>48</a:t>
            </a:r>
            <a:r>
              <a:rPr lang="en-US" sz="1600" b="1" dirty="0">
                <a:solidFill>
                  <a:srgbClr val="0000FF"/>
                </a:solidFill>
              </a:rPr>
              <a:t>Ca - for synthesis of </a:t>
            </a:r>
            <a:r>
              <a:rPr lang="en-US" sz="1600" b="1" dirty="0" err="1">
                <a:solidFill>
                  <a:srgbClr val="0000FF"/>
                </a:solidFill>
              </a:rPr>
              <a:t>Cn</a:t>
            </a:r>
            <a:r>
              <a:rPr lang="en-US" sz="1600" b="1" dirty="0">
                <a:solidFill>
                  <a:srgbClr val="0000FF"/>
                </a:solidFill>
              </a:rPr>
              <a:t> and Fl</a:t>
            </a:r>
          </a:p>
          <a:p>
            <a:pPr defTabSz="914400" fontAlgn="base">
              <a:spcBef>
                <a:spcPct val="0"/>
              </a:spcBef>
              <a:spcAft>
                <a:spcPct val="0"/>
              </a:spcAft>
            </a:pPr>
            <a:endParaRPr lang="en-US" sz="1600" b="1" dirty="0">
              <a:solidFill>
                <a:prstClr val="black"/>
              </a:solidFill>
            </a:endParaRPr>
          </a:p>
          <a:p>
            <a:pPr defTabSz="914400" fontAlgn="base">
              <a:spcBef>
                <a:spcPct val="0"/>
              </a:spcBef>
              <a:spcAft>
                <a:spcPct val="0"/>
              </a:spcAft>
            </a:pPr>
            <a:r>
              <a:rPr lang="en-US" b="1" dirty="0">
                <a:solidFill>
                  <a:srgbClr val="FF0000"/>
                </a:solidFill>
              </a:rPr>
              <a:t>Essentially larger statistical level.</a:t>
            </a:r>
          </a:p>
          <a:p>
            <a:pPr defTabSz="914400" fontAlgn="base">
              <a:spcBef>
                <a:spcPct val="0"/>
              </a:spcBef>
              <a:spcAft>
                <a:spcPct val="0"/>
              </a:spcAft>
            </a:pPr>
            <a:endParaRPr lang="en-US" sz="1600" b="1" dirty="0">
              <a:solidFill>
                <a:prstClr val="black"/>
              </a:solidFill>
            </a:endParaRPr>
          </a:p>
          <a:p>
            <a:pPr defTabSz="914400" fontAlgn="base">
              <a:spcBef>
                <a:spcPct val="0"/>
              </a:spcBef>
              <a:spcAft>
                <a:spcPct val="0"/>
              </a:spcAft>
            </a:pPr>
            <a:r>
              <a:rPr lang="en-US" sz="1600" b="1" u="sng" dirty="0">
                <a:solidFill>
                  <a:prstClr val="black"/>
                </a:solidFill>
              </a:rPr>
              <a:t>From the distributions of atoms over the detectors: </a:t>
            </a:r>
          </a:p>
          <a:p>
            <a:pPr defTabSz="914400" fontAlgn="base">
              <a:spcBef>
                <a:spcPct val="0"/>
              </a:spcBef>
              <a:spcAft>
                <a:spcPct val="0"/>
              </a:spcAft>
            </a:pPr>
            <a:r>
              <a:rPr lang="en-US" sz="1600" b="1" dirty="0">
                <a:solidFill>
                  <a:srgbClr val="006600"/>
                </a:solidFill>
              </a:rPr>
              <a:t>  1. Adsorption  properties of </a:t>
            </a:r>
            <a:r>
              <a:rPr lang="en-US" sz="1600" b="1" dirty="0" err="1">
                <a:solidFill>
                  <a:srgbClr val="006600"/>
                </a:solidFill>
              </a:rPr>
              <a:t>Cn</a:t>
            </a:r>
            <a:r>
              <a:rPr lang="en-US" sz="1600" b="1" dirty="0">
                <a:solidFill>
                  <a:srgbClr val="006600"/>
                </a:solidFill>
              </a:rPr>
              <a:t> and Fl</a:t>
            </a:r>
          </a:p>
          <a:p>
            <a:pPr defTabSz="914400" fontAlgn="base">
              <a:spcBef>
                <a:spcPct val="0"/>
              </a:spcBef>
              <a:spcAft>
                <a:spcPct val="0"/>
              </a:spcAft>
            </a:pPr>
            <a:r>
              <a:rPr lang="en-US" sz="1600" b="1" dirty="0">
                <a:solidFill>
                  <a:srgbClr val="006600"/>
                </a:solidFill>
              </a:rPr>
              <a:t> </a:t>
            </a:r>
          </a:p>
          <a:p>
            <a:pPr defTabSz="914400" fontAlgn="base">
              <a:spcBef>
                <a:spcPct val="0"/>
              </a:spcBef>
              <a:spcAft>
                <a:spcPct val="0"/>
              </a:spcAft>
            </a:pPr>
            <a:r>
              <a:rPr lang="en-US" sz="1600" b="1" dirty="0">
                <a:solidFill>
                  <a:srgbClr val="006600"/>
                </a:solidFill>
              </a:rPr>
              <a:t>  2. Thermodynamic characteristics of </a:t>
            </a:r>
            <a:r>
              <a:rPr lang="en-US" sz="1600" b="1" dirty="0" err="1">
                <a:solidFill>
                  <a:srgbClr val="006600"/>
                </a:solidFill>
              </a:rPr>
              <a:t>Cn</a:t>
            </a:r>
            <a:r>
              <a:rPr lang="en-US" sz="1600" b="1" dirty="0">
                <a:solidFill>
                  <a:srgbClr val="006600"/>
                </a:solidFill>
              </a:rPr>
              <a:t> and Fl </a:t>
            </a:r>
          </a:p>
          <a:p>
            <a:pPr defTabSz="914400" fontAlgn="base">
              <a:spcBef>
                <a:spcPct val="0"/>
              </a:spcBef>
              <a:spcAft>
                <a:spcPct val="0"/>
              </a:spcAft>
            </a:pPr>
            <a:r>
              <a:rPr lang="en-US" sz="1600" b="1" dirty="0">
                <a:solidFill>
                  <a:srgbClr val="006600"/>
                </a:solidFill>
              </a:rPr>
              <a:t>compared with their light homologues  Hg and </a:t>
            </a:r>
            <a:r>
              <a:rPr lang="en-US" sz="1600" b="1" dirty="0" err="1">
                <a:solidFill>
                  <a:srgbClr val="006600"/>
                </a:solidFill>
              </a:rPr>
              <a:t>Pb</a:t>
            </a:r>
            <a:r>
              <a:rPr lang="en-US" sz="1600" b="1" dirty="0">
                <a:solidFill>
                  <a:srgbClr val="006600"/>
                </a:solidFill>
              </a:rPr>
              <a:t> </a:t>
            </a:r>
          </a:p>
          <a:p>
            <a:pPr defTabSz="914400" fontAlgn="base">
              <a:spcBef>
                <a:spcPct val="0"/>
              </a:spcBef>
              <a:spcAft>
                <a:spcPct val="0"/>
              </a:spcAft>
            </a:pPr>
            <a:endParaRPr lang="en-US" sz="1600" b="1" dirty="0">
              <a:solidFill>
                <a:srgbClr val="006600"/>
              </a:solidFill>
            </a:endParaRPr>
          </a:p>
          <a:p>
            <a:pPr defTabSz="914400" fontAlgn="base">
              <a:spcBef>
                <a:spcPct val="0"/>
              </a:spcBef>
              <a:spcAft>
                <a:spcPct val="0"/>
              </a:spcAft>
            </a:pPr>
            <a:r>
              <a:rPr lang="en-US" sz="1600" b="1" dirty="0">
                <a:solidFill>
                  <a:srgbClr val="006600"/>
                </a:solidFill>
              </a:rPr>
              <a:t>  3. Experimental determination of the influence of </a:t>
            </a:r>
          </a:p>
          <a:p>
            <a:pPr defTabSz="914400" fontAlgn="base">
              <a:spcBef>
                <a:spcPct val="0"/>
              </a:spcBef>
              <a:spcAft>
                <a:spcPct val="0"/>
              </a:spcAft>
            </a:pPr>
            <a:r>
              <a:rPr lang="en-US" sz="1600" b="1" dirty="0">
                <a:solidFill>
                  <a:srgbClr val="006600"/>
                </a:solidFill>
              </a:rPr>
              <a:t>relativistic effects on the chemical properties of the </a:t>
            </a:r>
          </a:p>
          <a:p>
            <a:pPr defTabSz="914400" fontAlgn="base">
              <a:spcBef>
                <a:spcPct val="0"/>
              </a:spcBef>
              <a:spcAft>
                <a:spcPct val="0"/>
              </a:spcAft>
            </a:pPr>
            <a:r>
              <a:rPr lang="en-US" sz="1600" b="1" dirty="0">
                <a:solidFill>
                  <a:srgbClr val="006600"/>
                </a:solidFill>
              </a:rPr>
              <a:t>heaviest elements.</a:t>
            </a:r>
          </a:p>
          <a:p>
            <a:pPr defTabSz="914400" fontAlgn="base">
              <a:spcBef>
                <a:spcPct val="0"/>
              </a:spcBef>
              <a:spcAft>
                <a:spcPct val="0"/>
              </a:spcAft>
            </a:pPr>
            <a:endParaRPr lang="en-US" sz="1600" b="1" dirty="0">
              <a:solidFill>
                <a:srgbClr val="006600"/>
              </a:solidFill>
            </a:endParaRPr>
          </a:p>
          <a:p>
            <a:pPr defTabSz="914400" fontAlgn="base">
              <a:spcBef>
                <a:spcPct val="0"/>
              </a:spcBef>
              <a:spcAft>
                <a:spcPct val="0"/>
              </a:spcAft>
            </a:pPr>
            <a:r>
              <a:rPr lang="en-US" sz="1600" b="1" dirty="0">
                <a:solidFill>
                  <a:srgbClr val="006600"/>
                </a:solidFill>
              </a:rPr>
              <a:t>  4. Degree of compliance of the chemical behavior</a:t>
            </a:r>
          </a:p>
          <a:p>
            <a:pPr defTabSz="914400" fontAlgn="base">
              <a:spcBef>
                <a:spcPct val="0"/>
              </a:spcBef>
              <a:spcAft>
                <a:spcPct val="0"/>
              </a:spcAft>
            </a:pPr>
            <a:r>
              <a:rPr lang="en-US" sz="1600" b="1" dirty="0">
                <a:solidFill>
                  <a:srgbClr val="006600"/>
                </a:solidFill>
              </a:rPr>
              <a:t>of the SHE with the law of periodicity of properties</a:t>
            </a:r>
            <a:endParaRPr lang="ru-RU" sz="1600" b="1" dirty="0">
              <a:solidFill>
                <a:srgbClr val="006600"/>
              </a:solidFill>
            </a:endParaRPr>
          </a:p>
        </p:txBody>
      </p:sp>
      <p:pic>
        <p:nvPicPr>
          <p:cNvPr id="15" name="Picture 12"/>
          <p:cNvPicPr>
            <a:picLocks noGrp="1" noChangeAspect="1" noChangeArrowheads="1"/>
          </p:cNvPicPr>
          <p:nvPr>
            <p:ph sz="quarter" idx="4294967295"/>
          </p:nvPr>
        </p:nvPicPr>
        <p:blipFill>
          <a:blip r:embed="rId4" cstate="print"/>
          <a:srcRect t="12168"/>
          <a:stretch>
            <a:fillRect/>
          </a:stretch>
        </p:blipFill>
        <p:spPr>
          <a:xfrm>
            <a:off x="1790444" y="4005064"/>
            <a:ext cx="4141393" cy="2592288"/>
          </a:xfrm>
          <a:prstGeom prst="rect">
            <a:avLst/>
          </a:prstGeom>
          <a:noFill/>
          <a:ln>
            <a:noFill/>
          </a:ln>
          <a:effectLst>
            <a:glow rad="101600">
              <a:schemeClr val="accent1">
                <a:satMod val="175000"/>
                <a:alpha val="40000"/>
              </a:schemeClr>
            </a:glow>
          </a:effectLst>
        </p:spPr>
      </p:pic>
    </p:spTree>
    <p:extLst>
      <p:ext uri="{BB962C8B-B14F-4D97-AF65-F5344CB8AC3E}">
        <p14:creationId xmlns:p14="http://schemas.microsoft.com/office/powerpoint/2010/main" val="891824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nvPr>
        </p:nvGraphicFramePr>
        <p:xfrm>
          <a:off x="2351585" y="1052737"/>
          <a:ext cx="3640411" cy="4965789"/>
        </p:xfrm>
        <a:graphic>
          <a:graphicData uri="http://schemas.openxmlformats.org/presentationml/2006/ole">
            <mc:AlternateContent xmlns:mc="http://schemas.openxmlformats.org/markup-compatibility/2006">
              <mc:Choice xmlns:v="urn:schemas-microsoft-com:vml" Requires="v">
                <p:oleObj spid="_x0000_s37902" name="CorelDRAW" r:id="rId3" imgW="3476520" imgH="5061960" progId="CorelDraw.Graphic.16">
                  <p:embed/>
                </p:oleObj>
              </mc:Choice>
              <mc:Fallback>
                <p:oleObj name="CorelDRAW" r:id="rId3" imgW="3476520" imgH="5061960"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5" y="1052737"/>
                        <a:ext cx="3640411" cy="4965789"/>
                      </a:xfrm>
                      <a:prstGeom prst="rect">
                        <a:avLst/>
                      </a:prstGeom>
                      <a:noFill/>
                      <a:ln>
                        <a:noFill/>
                      </a:ln>
                      <a:effectLst/>
                    </p:spPr>
                  </p:pic>
                </p:oleObj>
              </mc:Fallback>
            </mc:AlternateContent>
          </a:graphicData>
        </a:graphic>
      </p:graphicFrame>
      <p:grpSp>
        <p:nvGrpSpPr>
          <p:cNvPr id="23" name="Группа 22"/>
          <p:cNvGrpSpPr/>
          <p:nvPr/>
        </p:nvGrpSpPr>
        <p:grpSpPr>
          <a:xfrm>
            <a:off x="3689808" y="3924514"/>
            <a:ext cx="326637" cy="1147257"/>
            <a:chOff x="4898132" y="1118880"/>
            <a:chExt cx="435516" cy="1529676"/>
          </a:xfrm>
        </p:grpSpPr>
        <p:sp>
          <p:nvSpPr>
            <p:cNvPr id="24" name="TextBox 23"/>
            <p:cNvSpPr txBox="1"/>
            <p:nvPr/>
          </p:nvSpPr>
          <p:spPr>
            <a:xfrm>
              <a:off x="4966712" y="1118880"/>
              <a:ext cx="359501"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0</a:t>
              </a:r>
              <a:endParaRPr lang="ru-RU" sz="1200" b="1" dirty="0">
                <a:solidFill>
                  <a:prstClr val="black"/>
                </a:solidFill>
                <a:latin typeface="Arial" pitchFamily="34" charset="0"/>
                <a:cs typeface="Arial" pitchFamily="34" charset="0"/>
              </a:endParaRPr>
            </a:p>
          </p:txBody>
        </p:sp>
        <p:sp>
          <p:nvSpPr>
            <p:cNvPr id="25" name="TextBox 24"/>
            <p:cNvSpPr txBox="1"/>
            <p:nvPr/>
          </p:nvSpPr>
          <p:spPr>
            <a:xfrm>
              <a:off x="4905752" y="1412776"/>
              <a:ext cx="427896"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-2</a:t>
              </a:r>
              <a:endParaRPr lang="ru-RU" sz="1200" b="1" dirty="0">
                <a:solidFill>
                  <a:prstClr val="black"/>
                </a:solidFill>
                <a:latin typeface="Arial" pitchFamily="34" charset="0"/>
                <a:cs typeface="Arial" pitchFamily="34" charset="0"/>
              </a:endParaRPr>
            </a:p>
          </p:txBody>
        </p:sp>
        <p:sp>
          <p:nvSpPr>
            <p:cNvPr id="26" name="TextBox 25"/>
            <p:cNvSpPr txBox="1"/>
            <p:nvPr/>
          </p:nvSpPr>
          <p:spPr>
            <a:xfrm>
              <a:off x="4898132" y="1706672"/>
              <a:ext cx="427896"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-4</a:t>
              </a:r>
              <a:endParaRPr lang="ru-RU" sz="1200" b="1" dirty="0">
                <a:solidFill>
                  <a:prstClr val="black"/>
                </a:solidFill>
                <a:latin typeface="Arial" pitchFamily="34" charset="0"/>
                <a:cs typeface="Arial" pitchFamily="34" charset="0"/>
              </a:endParaRPr>
            </a:p>
          </p:txBody>
        </p:sp>
        <p:sp>
          <p:nvSpPr>
            <p:cNvPr id="27" name="TextBox 26"/>
            <p:cNvSpPr txBox="1"/>
            <p:nvPr/>
          </p:nvSpPr>
          <p:spPr>
            <a:xfrm>
              <a:off x="4901943" y="1992948"/>
              <a:ext cx="427896"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-6</a:t>
              </a:r>
              <a:endParaRPr lang="ru-RU" sz="1200" b="1" dirty="0">
                <a:solidFill>
                  <a:prstClr val="black"/>
                </a:solidFill>
                <a:latin typeface="Arial" pitchFamily="34" charset="0"/>
                <a:cs typeface="Arial" pitchFamily="34" charset="0"/>
              </a:endParaRPr>
            </a:p>
          </p:txBody>
        </p:sp>
        <p:sp>
          <p:nvSpPr>
            <p:cNvPr id="28" name="TextBox 27"/>
            <p:cNvSpPr txBox="1"/>
            <p:nvPr/>
          </p:nvSpPr>
          <p:spPr>
            <a:xfrm>
              <a:off x="4898132" y="2279224"/>
              <a:ext cx="427896"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-8</a:t>
              </a:r>
              <a:endParaRPr lang="ru-RU" sz="1200" b="1" dirty="0">
                <a:solidFill>
                  <a:prstClr val="black"/>
                </a:solidFill>
                <a:latin typeface="Arial" pitchFamily="34" charset="0"/>
                <a:cs typeface="Arial" pitchFamily="34" charset="0"/>
              </a:endParaRPr>
            </a:p>
          </p:txBody>
        </p:sp>
      </p:grpSp>
      <p:grpSp>
        <p:nvGrpSpPr>
          <p:cNvPr id="29" name="Группа 28"/>
          <p:cNvGrpSpPr/>
          <p:nvPr/>
        </p:nvGrpSpPr>
        <p:grpSpPr>
          <a:xfrm>
            <a:off x="3666156" y="2714424"/>
            <a:ext cx="326637" cy="1147257"/>
            <a:chOff x="4898132" y="1118880"/>
            <a:chExt cx="435515" cy="1529676"/>
          </a:xfrm>
        </p:grpSpPr>
        <p:sp>
          <p:nvSpPr>
            <p:cNvPr id="30" name="TextBox 29"/>
            <p:cNvSpPr txBox="1"/>
            <p:nvPr/>
          </p:nvSpPr>
          <p:spPr>
            <a:xfrm>
              <a:off x="4966712" y="1118880"/>
              <a:ext cx="246308" cy="492443"/>
            </a:xfrm>
            <a:prstGeom prst="rect">
              <a:avLst/>
            </a:prstGeom>
            <a:noFill/>
          </p:spPr>
          <p:txBody>
            <a:bodyPr wrap="none" rtlCol="0">
              <a:spAutoFit/>
            </a:bodyPr>
            <a:lstStyle/>
            <a:p>
              <a:pPr defTabSz="914400" fontAlgn="base">
                <a:spcBef>
                  <a:spcPct val="0"/>
                </a:spcBef>
                <a:spcAft>
                  <a:spcPct val="0"/>
                </a:spcAft>
              </a:pPr>
              <a:endParaRPr lang="ru-RU" b="1" dirty="0">
                <a:solidFill>
                  <a:prstClr val="black"/>
                </a:solidFill>
                <a:latin typeface="Arial" pitchFamily="34" charset="0"/>
                <a:cs typeface="Arial" pitchFamily="34" charset="0"/>
              </a:endParaRPr>
            </a:p>
          </p:txBody>
        </p:sp>
        <p:sp>
          <p:nvSpPr>
            <p:cNvPr id="31" name="TextBox 30"/>
            <p:cNvSpPr txBox="1"/>
            <p:nvPr/>
          </p:nvSpPr>
          <p:spPr>
            <a:xfrm>
              <a:off x="4905752" y="1412776"/>
              <a:ext cx="427895"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-2</a:t>
              </a:r>
              <a:endParaRPr lang="ru-RU" sz="1200" b="1" dirty="0">
                <a:solidFill>
                  <a:prstClr val="black"/>
                </a:solidFill>
                <a:latin typeface="Arial" pitchFamily="34" charset="0"/>
                <a:cs typeface="Arial" pitchFamily="34" charset="0"/>
              </a:endParaRPr>
            </a:p>
          </p:txBody>
        </p:sp>
        <p:sp>
          <p:nvSpPr>
            <p:cNvPr id="32" name="TextBox 31"/>
            <p:cNvSpPr txBox="1"/>
            <p:nvPr/>
          </p:nvSpPr>
          <p:spPr>
            <a:xfrm>
              <a:off x="4898132" y="1706672"/>
              <a:ext cx="427895"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-4</a:t>
              </a:r>
              <a:endParaRPr lang="ru-RU" sz="1200" b="1" dirty="0">
                <a:solidFill>
                  <a:prstClr val="black"/>
                </a:solidFill>
                <a:latin typeface="Arial" pitchFamily="34" charset="0"/>
                <a:cs typeface="Arial" pitchFamily="34" charset="0"/>
              </a:endParaRPr>
            </a:p>
          </p:txBody>
        </p:sp>
        <p:sp>
          <p:nvSpPr>
            <p:cNvPr id="33" name="TextBox 32"/>
            <p:cNvSpPr txBox="1"/>
            <p:nvPr/>
          </p:nvSpPr>
          <p:spPr>
            <a:xfrm>
              <a:off x="4901943" y="1992948"/>
              <a:ext cx="427895"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-6</a:t>
              </a:r>
              <a:endParaRPr lang="ru-RU" sz="1200" b="1" dirty="0">
                <a:solidFill>
                  <a:prstClr val="black"/>
                </a:solidFill>
                <a:latin typeface="Arial" pitchFamily="34" charset="0"/>
                <a:cs typeface="Arial" pitchFamily="34" charset="0"/>
              </a:endParaRPr>
            </a:p>
          </p:txBody>
        </p:sp>
        <p:sp>
          <p:nvSpPr>
            <p:cNvPr id="34" name="TextBox 33"/>
            <p:cNvSpPr txBox="1"/>
            <p:nvPr/>
          </p:nvSpPr>
          <p:spPr>
            <a:xfrm>
              <a:off x="4898132" y="2279224"/>
              <a:ext cx="427895" cy="369332"/>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solidFill>
                  <a:latin typeface="Arial" pitchFamily="34" charset="0"/>
                  <a:cs typeface="Arial" pitchFamily="34" charset="0"/>
                </a:rPr>
                <a:t>-8</a:t>
              </a:r>
              <a:endParaRPr lang="ru-RU" sz="1200" b="1" dirty="0">
                <a:solidFill>
                  <a:prstClr val="black"/>
                </a:solidFill>
                <a:latin typeface="Arial" pitchFamily="34" charset="0"/>
                <a:cs typeface="Arial" pitchFamily="34" charset="0"/>
              </a:endParaRPr>
            </a:p>
          </p:txBody>
        </p:sp>
      </p:grpSp>
      <p:pic>
        <p:nvPicPr>
          <p:cNvPr id="43" name="Объект 23">
            <a:extLst>
              <a:ext uri="{FF2B5EF4-FFF2-40B4-BE49-F238E27FC236}">
                <a16:creationId xmlns="" xmlns:a16="http://schemas.microsoft.com/office/drawing/2014/main" id="{71A0E631-1B3C-4E9A-BC64-A5B73CDC0206}"/>
              </a:ext>
            </a:extLst>
          </p:cNvPr>
          <p:cNvPicPr>
            <a:picLocks noGrp="1" noChangeAspect="1"/>
          </p:cNvPicPr>
          <p:nvPr>
            <p:ph/>
          </p:nvPr>
        </p:nvPicPr>
        <p:blipFill>
          <a:blip r:embed="rId5">
            <a:extLst>
              <a:ext uri="{28A0092B-C50C-407E-A947-70E740481C1C}">
                <a14:useLocalDpi xmlns:a14="http://schemas.microsoft.com/office/drawing/2010/main" val="0"/>
              </a:ext>
            </a:extLst>
          </a:blip>
          <a:stretch>
            <a:fillRect/>
          </a:stretch>
        </p:blipFill>
        <p:spPr>
          <a:xfrm>
            <a:off x="6600057" y="1340681"/>
            <a:ext cx="3347079" cy="4677845"/>
          </a:xfrm>
        </p:spPr>
      </p:pic>
    </p:spTree>
    <p:extLst>
      <p:ext uri="{BB962C8B-B14F-4D97-AF65-F5344CB8AC3E}">
        <p14:creationId xmlns:p14="http://schemas.microsoft.com/office/powerpoint/2010/main" val="1701151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847528" y="44624"/>
            <a:ext cx="7344816"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srgbClr val="0000FF"/>
                </a:solidFill>
                <a:effectLst>
                  <a:outerShdw blurRad="38100" dist="38100" dir="2700000" algn="tl">
                    <a:srgbClr val="000000">
                      <a:alpha val="43137"/>
                    </a:srgbClr>
                  </a:outerShdw>
                </a:effectLst>
                <a:cs typeface="Calibri" pitchFamily="34" charset="0"/>
              </a:rPr>
              <a:t>Results  of the  first  experiment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242</a:t>
            </a:r>
            <a:r>
              <a:rPr lang="en-US" altLang="ja-JP" sz="2400" b="1" kern="0" dirty="0">
                <a:solidFill>
                  <a:srgbClr val="0000FF"/>
                </a:solidFill>
                <a:effectLst>
                  <a:outerShdw blurRad="38100" dist="38100" dir="2700000" algn="tl">
                    <a:srgbClr val="000000">
                      <a:alpha val="43137"/>
                    </a:srgbClr>
                  </a:outerShdw>
                </a:effectLst>
                <a:cs typeface="Calibri" pitchFamily="34" charset="0"/>
              </a:rPr>
              <a:t>Pu+</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48</a:t>
            </a:r>
            <a:r>
              <a:rPr lang="en-US" altLang="ja-JP" sz="2400" b="1" kern="0" dirty="0">
                <a:solidFill>
                  <a:srgbClr val="0000FF"/>
                </a:solidFill>
                <a:effectLst>
                  <a:outerShdw blurRad="38100" dist="38100" dir="2700000" algn="tl">
                    <a:srgbClr val="000000">
                      <a:alpha val="43137"/>
                    </a:srgbClr>
                  </a:outerShdw>
                </a:effectLst>
                <a:cs typeface="Calibri" pitchFamily="34" charset="0"/>
              </a:rPr>
              <a:t>Ca</a:t>
            </a:r>
            <a:endParaRPr lang="ru-RU" sz="2000" b="1" kern="0" dirty="0">
              <a:solidFill>
                <a:srgbClr val="0000FF"/>
              </a:solidFill>
              <a:effectLst>
                <a:outerShdw blurRad="38100" dist="38100" dir="2700000" algn="tl">
                  <a:srgbClr val="000000">
                    <a:alpha val="43137"/>
                  </a:srgbClr>
                </a:outerShdw>
              </a:effectLst>
              <a:cs typeface="Calibri" pitchFamily="34" charset="0"/>
            </a:endParaRPr>
          </a:p>
        </p:txBody>
      </p:sp>
      <p:pic>
        <p:nvPicPr>
          <p:cNvPr id="4" name="Рисунок 3" descr="z2.bmp"/>
          <p:cNvPicPr>
            <a:picLocks noChangeAspect="1"/>
          </p:cNvPicPr>
          <p:nvPr/>
        </p:nvPicPr>
        <p:blipFill>
          <a:blip r:embed="rId2" cstate="print"/>
          <a:stretch>
            <a:fillRect/>
          </a:stretch>
        </p:blipFill>
        <p:spPr>
          <a:xfrm>
            <a:off x="1847528" y="1196752"/>
            <a:ext cx="8532440" cy="4211780"/>
          </a:xfrm>
          <a:prstGeom prst="rect">
            <a:avLst/>
          </a:prstGeom>
        </p:spPr>
      </p:pic>
      <p:sp>
        <p:nvSpPr>
          <p:cNvPr id="5" name="Rectangle 2"/>
          <p:cNvSpPr txBox="1">
            <a:spLocks noChangeArrowheads="1"/>
          </p:cNvSpPr>
          <p:nvPr/>
        </p:nvSpPr>
        <p:spPr bwMode="auto">
          <a:xfrm>
            <a:off x="3008040" y="2924944"/>
            <a:ext cx="639688"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400" b="1" kern="0" dirty="0">
                <a:solidFill>
                  <a:prstClr val="black"/>
                </a:solidFill>
                <a:cs typeface="Calibri" pitchFamily="34" charset="0"/>
              </a:rPr>
              <a:t>27</a:t>
            </a:r>
            <a:endParaRPr lang="ru-RU" sz="2000" b="1" kern="0" dirty="0">
              <a:solidFill>
                <a:prstClr val="black"/>
              </a:solidFill>
              <a:cs typeface="Calibri" pitchFamily="34" charset="0"/>
            </a:endParaRPr>
          </a:p>
        </p:txBody>
      </p:sp>
      <p:sp>
        <p:nvSpPr>
          <p:cNvPr id="6" name="Rectangle 2"/>
          <p:cNvSpPr txBox="1">
            <a:spLocks noChangeArrowheads="1"/>
          </p:cNvSpPr>
          <p:nvPr/>
        </p:nvSpPr>
        <p:spPr bwMode="auto">
          <a:xfrm>
            <a:off x="5159896" y="5445224"/>
            <a:ext cx="423664"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kern="0" dirty="0">
                <a:solidFill>
                  <a:prstClr val="black"/>
                </a:solidFill>
                <a:cs typeface="Calibri" pitchFamily="34" charset="0"/>
              </a:rPr>
              <a:t>9</a:t>
            </a:r>
            <a:endParaRPr lang="ru-RU" sz="2000" b="1" kern="0" dirty="0">
              <a:solidFill>
                <a:prstClr val="black"/>
              </a:solidFill>
              <a:cs typeface="Calibri" pitchFamily="34" charset="0"/>
            </a:endParaRPr>
          </a:p>
        </p:txBody>
      </p:sp>
      <p:sp>
        <p:nvSpPr>
          <p:cNvPr id="7" name="Rectangle 2"/>
          <p:cNvSpPr txBox="1">
            <a:spLocks noChangeArrowheads="1"/>
          </p:cNvSpPr>
          <p:nvPr/>
        </p:nvSpPr>
        <p:spPr bwMode="auto">
          <a:xfrm>
            <a:off x="7328520" y="4869160"/>
            <a:ext cx="56768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400" b="1" kern="0" dirty="0">
                <a:solidFill>
                  <a:prstClr val="black"/>
                </a:solidFill>
                <a:cs typeface="Calibri" pitchFamily="34" charset="0"/>
              </a:rPr>
              <a:t>64</a:t>
            </a:r>
            <a:endParaRPr lang="ru-RU" sz="2000" b="1" kern="0" dirty="0">
              <a:solidFill>
                <a:prstClr val="black"/>
              </a:solidFill>
              <a:cs typeface="Calibri" pitchFamily="34" charset="0"/>
            </a:endParaRPr>
          </a:p>
        </p:txBody>
      </p:sp>
    </p:spTree>
    <p:extLst>
      <p:ext uri="{BB962C8B-B14F-4D97-AF65-F5344CB8AC3E}">
        <p14:creationId xmlns:p14="http://schemas.microsoft.com/office/powerpoint/2010/main" val="325104707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3778" y="2420888"/>
            <a:ext cx="6464590" cy="523220"/>
          </a:xfrm>
          <a:prstGeom prst="rect">
            <a:avLst/>
          </a:prstGeom>
          <a:noFill/>
        </p:spPr>
        <p:txBody>
          <a:bodyPr wrap="none" rtlCol="0">
            <a:spAutoFit/>
          </a:bodyPr>
          <a:lstStyle/>
          <a:p>
            <a:pPr defTabSz="914400" fontAlgn="base">
              <a:spcBef>
                <a:spcPct val="0"/>
              </a:spcBef>
              <a:spcAft>
                <a:spcPct val="0"/>
              </a:spcAft>
            </a:pPr>
            <a:r>
              <a:rPr lang="en-US" sz="2800" b="1" dirty="0">
                <a:solidFill>
                  <a:srgbClr val="C00000"/>
                </a:solidFill>
                <a:effectLst>
                  <a:outerShdw blurRad="38100" dist="38100" dir="2700000" algn="tl">
                    <a:srgbClr val="000000">
                      <a:alpha val="43137"/>
                    </a:srgbClr>
                  </a:outerShdw>
                </a:effectLst>
              </a:rPr>
              <a:t>Synthesis  of  new  elements  119  and 120</a:t>
            </a:r>
            <a:endParaRPr lang="ru-RU"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68477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1.bmp"/>
          <p:cNvPicPr>
            <a:picLocks noChangeAspect="1"/>
          </p:cNvPicPr>
          <p:nvPr/>
        </p:nvPicPr>
        <p:blipFill>
          <a:blip r:embed="rId2" cstate="print"/>
          <a:stretch>
            <a:fillRect/>
          </a:stretch>
        </p:blipFill>
        <p:spPr>
          <a:xfrm>
            <a:off x="2821432" y="1385006"/>
            <a:ext cx="6514928" cy="4853742"/>
          </a:xfrm>
          <a:prstGeom prst="rect">
            <a:avLst/>
          </a:prstGeom>
        </p:spPr>
      </p:pic>
      <p:sp>
        <p:nvSpPr>
          <p:cNvPr id="6" name="Rectangle 2"/>
          <p:cNvSpPr txBox="1">
            <a:spLocks noChangeArrowheads="1"/>
          </p:cNvSpPr>
          <p:nvPr/>
        </p:nvSpPr>
        <p:spPr bwMode="auto">
          <a:xfrm>
            <a:off x="2061654" y="116632"/>
            <a:ext cx="8354826" cy="12241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000" b="1" kern="0" dirty="0">
                <a:solidFill>
                  <a:srgbClr val="0000FF"/>
                </a:solidFill>
                <a:effectLst>
                  <a:outerShdw blurRad="38100" dist="38100" dir="2700000" algn="tl">
                    <a:srgbClr val="000000">
                      <a:alpha val="43137"/>
                    </a:srgbClr>
                  </a:outerShdw>
                </a:effectLst>
                <a:cs typeface="Calibri" pitchFamily="34" charset="0"/>
              </a:rPr>
              <a:t>Predicted cross sections for production of isotopes of elements 119 and 120</a:t>
            </a:r>
          </a:p>
          <a:p>
            <a:pPr defTabSz="914400" fontAlgn="base">
              <a:spcBef>
                <a:spcPct val="0"/>
              </a:spcBef>
              <a:spcAft>
                <a:spcPct val="0"/>
              </a:spcAft>
              <a:defRPr/>
            </a:pPr>
            <a:r>
              <a:rPr lang="en-US" altLang="ja-JP" sz="2000" b="1" kern="0" dirty="0">
                <a:solidFill>
                  <a:srgbClr val="0000FF"/>
                </a:solidFill>
                <a:effectLst>
                  <a:outerShdw blurRad="38100" dist="38100" dir="2700000" algn="tl">
                    <a:srgbClr val="000000">
                      <a:alpha val="43137"/>
                    </a:srgbClr>
                  </a:outerShdw>
                </a:effectLst>
                <a:cs typeface="Calibri" pitchFamily="34" charset="0"/>
              </a:rPr>
              <a:t>                  in the </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249</a:t>
            </a:r>
            <a:r>
              <a:rPr lang="en-US" altLang="ja-JP" sz="2000" b="1" kern="0" dirty="0">
                <a:solidFill>
                  <a:srgbClr val="0000FF"/>
                </a:solidFill>
                <a:effectLst>
                  <a:outerShdw blurRad="38100" dist="38100" dir="2700000" algn="tl">
                    <a:srgbClr val="000000">
                      <a:alpha val="43137"/>
                    </a:srgbClr>
                  </a:outerShdw>
                </a:effectLst>
                <a:cs typeface="Calibri" pitchFamily="34" charset="0"/>
              </a:rPr>
              <a:t>Bk+</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50</a:t>
            </a:r>
            <a:r>
              <a:rPr lang="en-US" altLang="ja-JP" sz="2000" b="1" kern="0" dirty="0">
                <a:solidFill>
                  <a:srgbClr val="0000FF"/>
                </a:solidFill>
                <a:effectLst>
                  <a:outerShdw blurRad="38100" dist="38100" dir="2700000" algn="tl">
                    <a:srgbClr val="000000">
                      <a:alpha val="43137"/>
                    </a:srgbClr>
                  </a:outerShdw>
                </a:effectLst>
                <a:cs typeface="Calibri" pitchFamily="34" charset="0"/>
              </a:rPr>
              <a:t>Ti,  </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249-251</a:t>
            </a:r>
            <a:r>
              <a:rPr lang="en-US" altLang="ja-JP" sz="2000" b="1" kern="0" dirty="0">
                <a:solidFill>
                  <a:srgbClr val="0000FF"/>
                </a:solidFill>
                <a:effectLst>
                  <a:outerShdw blurRad="38100" dist="38100" dir="2700000" algn="tl">
                    <a:srgbClr val="000000">
                      <a:alpha val="43137"/>
                    </a:srgbClr>
                  </a:outerShdw>
                </a:effectLst>
                <a:cs typeface="Calibri" pitchFamily="34" charset="0"/>
              </a:rPr>
              <a:t>Cf+</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50</a:t>
            </a:r>
            <a:r>
              <a:rPr lang="en-US" altLang="ja-JP" sz="2000" b="1" kern="0" dirty="0">
                <a:solidFill>
                  <a:srgbClr val="0000FF"/>
                </a:solidFill>
                <a:effectLst>
                  <a:outerShdw blurRad="38100" dist="38100" dir="2700000" algn="tl">
                    <a:srgbClr val="000000">
                      <a:alpha val="43137"/>
                    </a:srgbClr>
                  </a:outerShdw>
                </a:effectLst>
                <a:cs typeface="Calibri" pitchFamily="34" charset="0"/>
              </a:rPr>
              <a:t>Ti , </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248</a:t>
            </a:r>
            <a:r>
              <a:rPr lang="en-US" altLang="ja-JP" sz="2000" b="1" kern="0" dirty="0">
                <a:solidFill>
                  <a:srgbClr val="0000FF"/>
                </a:solidFill>
                <a:effectLst>
                  <a:outerShdw blurRad="38100" dist="38100" dir="2700000" algn="tl">
                    <a:srgbClr val="000000">
                      <a:alpha val="43137"/>
                    </a:srgbClr>
                  </a:outerShdw>
                </a:effectLst>
                <a:cs typeface="Calibri" pitchFamily="34" charset="0"/>
              </a:rPr>
              <a:t>Cm+</a:t>
            </a:r>
            <a:r>
              <a:rPr lang="en-US" altLang="ja-JP" sz="2400" b="1" kern="0" baseline="30000" dirty="0">
                <a:solidFill>
                  <a:srgbClr val="0000FF"/>
                </a:solidFill>
                <a:effectLst>
                  <a:outerShdw blurRad="38100" dist="38100" dir="2700000" algn="tl">
                    <a:srgbClr val="000000">
                      <a:alpha val="43137"/>
                    </a:srgbClr>
                  </a:outerShdw>
                </a:effectLst>
                <a:cs typeface="Calibri" pitchFamily="34" charset="0"/>
              </a:rPr>
              <a:t>54</a:t>
            </a:r>
            <a:r>
              <a:rPr lang="en-US" altLang="ja-JP" sz="2000" b="1" kern="0" dirty="0">
                <a:solidFill>
                  <a:srgbClr val="0000FF"/>
                </a:solidFill>
                <a:effectLst>
                  <a:outerShdw blurRad="38100" dist="38100" dir="2700000" algn="tl">
                    <a:srgbClr val="000000">
                      <a:alpha val="43137"/>
                    </a:srgbClr>
                  </a:outerShdw>
                </a:effectLst>
                <a:cs typeface="Calibri" pitchFamily="34" charset="0"/>
              </a:rPr>
              <a:t>Cr reactions </a:t>
            </a:r>
          </a:p>
          <a:p>
            <a:pPr defTabSz="914400" fontAlgn="base">
              <a:spcBef>
                <a:spcPct val="0"/>
              </a:spcBef>
              <a:spcAft>
                <a:spcPct val="0"/>
              </a:spcAft>
              <a:defRPr/>
            </a:pPr>
            <a:r>
              <a:rPr lang="en-US" sz="2000" b="1" kern="0" dirty="0">
                <a:solidFill>
                  <a:srgbClr val="0000FF"/>
                </a:solidFill>
                <a:effectLst>
                  <a:outerShdw blurRad="38100" dist="38100" dir="2700000" algn="tl">
                    <a:srgbClr val="000000">
                      <a:alpha val="43137"/>
                    </a:srgbClr>
                  </a:outerShdw>
                </a:effectLst>
                <a:cs typeface="Calibri" pitchFamily="34" charset="0"/>
              </a:rPr>
              <a:t>                                    differ by 2-3 orders of magnitude</a:t>
            </a:r>
          </a:p>
        </p:txBody>
      </p:sp>
      <p:sp>
        <p:nvSpPr>
          <p:cNvPr id="7" name="Rectangle 2"/>
          <p:cNvSpPr txBox="1">
            <a:spLocks noChangeArrowheads="1"/>
          </p:cNvSpPr>
          <p:nvPr/>
        </p:nvSpPr>
        <p:spPr bwMode="auto">
          <a:xfrm>
            <a:off x="2063552" y="6237312"/>
            <a:ext cx="3312368"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000" b="1" kern="0" dirty="0">
                <a:solidFill>
                  <a:prstClr val="black"/>
                </a:solidFill>
                <a:effectLst>
                  <a:outerShdw blurRad="38100" dist="38100" dir="2700000" algn="tl">
                    <a:srgbClr val="000000">
                      <a:alpha val="43137"/>
                    </a:srgbClr>
                  </a:outerShdw>
                </a:effectLst>
                <a:cs typeface="Calibri" pitchFamily="34" charset="0"/>
              </a:rPr>
              <a:t>Test reactions are needed</a:t>
            </a:r>
            <a:endParaRPr lang="en-US" sz="2000" b="1" kern="0" dirty="0">
              <a:solidFill>
                <a:prstClr val="black"/>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2427818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latin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298910" y="960591"/>
            <a:ext cx="11779802" cy="4953001"/>
          </a:xfrm>
          <a:prstGeom prst="rect">
            <a:avLst/>
          </a:prstGeom>
        </p:spPr>
      </p:pic>
    </p:spTree>
    <p:extLst>
      <p:ext uri="{BB962C8B-B14F-4D97-AF65-F5344CB8AC3E}">
        <p14:creationId xmlns:p14="http://schemas.microsoft.com/office/powerpoint/2010/main" val="3804670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nvPr>
        </p:nvGraphicFramePr>
        <p:xfrm>
          <a:off x="1530113" y="332657"/>
          <a:ext cx="9030384" cy="2981763"/>
        </p:xfrm>
        <a:graphic>
          <a:graphicData uri="http://schemas.openxmlformats.org/presentationml/2006/ole">
            <mc:AlternateContent xmlns:mc="http://schemas.openxmlformats.org/markup-compatibility/2006">
              <mc:Choice xmlns:v="urn:schemas-microsoft-com:vml" Requires="v">
                <p:oleObj spid="_x0000_s8466" name="Graph" r:id="rId3" imgW="4043880" imgH="1334880" progId="Origin50.Graph">
                  <p:embed/>
                </p:oleObj>
              </mc:Choice>
              <mc:Fallback>
                <p:oleObj name="Graph" r:id="rId3" imgW="4043880" imgH="1334880" progId="Origin50.Graph">
                  <p:embed/>
                  <p:pic>
                    <p:nvPicPr>
                      <p:cNvPr id="4" name="Объект 3"/>
                      <p:cNvPicPr/>
                      <p:nvPr/>
                    </p:nvPicPr>
                    <p:blipFill>
                      <a:blip r:embed="rId4"/>
                      <a:stretch>
                        <a:fillRect/>
                      </a:stretch>
                    </p:blipFill>
                    <p:spPr>
                      <a:xfrm>
                        <a:off x="1530113" y="332657"/>
                        <a:ext cx="9030384" cy="2981763"/>
                      </a:xfrm>
                      <a:prstGeom prst="rect">
                        <a:avLst/>
                      </a:prstGeom>
                    </p:spPr>
                  </p:pic>
                </p:oleObj>
              </mc:Fallback>
            </mc:AlternateContent>
          </a:graphicData>
        </a:graphic>
      </p:graphicFrame>
      <p:graphicFrame>
        <p:nvGraphicFramePr>
          <p:cNvPr id="5" name="Объект 4"/>
          <p:cNvGraphicFramePr>
            <a:graphicFrameLocks noChangeAspect="1"/>
          </p:cNvGraphicFramePr>
          <p:nvPr>
            <p:extLst/>
          </p:nvPr>
        </p:nvGraphicFramePr>
        <p:xfrm>
          <a:off x="1515991" y="3573016"/>
          <a:ext cx="8979858" cy="2952328"/>
        </p:xfrm>
        <a:graphic>
          <a:graphicData uri="http://schemas.openxmlformats.org/presentationml/2006/ole">
            <mc:AlternateContent xmlns:mc="http://schemas.openxmlformats.org/markup-compatibility/2006">
              <mc:Choice xmlns:v="urn:schemas-microsoft-com:vml" Requires="v">
                <p:oleObj spid="_x0000_s8467" name="Graph" r:id="rId5" imgW="4061520" imgH="1334880" progId="Origin50.Graph">
                  <p:embed/>
                </p:oleObj>
              </mc:Choice>
              <mc:Fallback>
                <p:oleObj name="Graph" r:id="rId5" imgW="4061520" imgH="1334880" progId="Origin50.Graph">
                  <p:embed/>
                  <p:pic>
                    <p:nvPicPr>
                      <p:cNvPr id="5" name="Объект 4"/>
                      <p:cNvPicPr/>
                      <p:nvPr/>
                    </p:nvPicPr>
                    <p:blipFill>
                      <a:blip r:embed="rId6"/>
                      <a:stretch>
                        <a:fillRect/>
                      </a:stretch>
                    </p:blipFill>
                    <p:spPr>
                      <a:xfrm>
                        <a:off x="1515991" y="3573016"/>
                        <a:ext cx="8979858" cy="2952328"/>
                      </a:xfrm>
                      <a:prstGeom prst="rect">
                        <a:avLst/>
                      </a:prstGeom>
                    </p:spPr>
                  </p:pic>
                </p:oleObj>
              </mc:Fallback>
            </mc:AlternateContent>
          </a:graphicData>
        </a:graphic>
      </p:graphicFrame>
      <p:graphicFrame>
        <p:nvGraphicFramePr>
          <p:cNvPr id="6" name="Объект 5">
            <a:extLst>
              <a:ext uri="{FF2B5EF4-FFF2-40B4-BE49-F238E27FC236}">
                <a16:creationId xmlns="" xmlns:a16="http://schemas.microsoft.com/office/drawing/2014/main" id="{ECD8124D-EDE5-4E25-A0C6-29BB21CCED79}"/>
              </a:ext>
            </a:extLst>
          </p:cNvPr>
          <p:cNvGraphicFramePr>
            <a:graphicFrameLocks noChangeAspect="1"/>
          </p:cNvGraphicFramePr>
          <p:nvPr>
            <p:extLst/>
          </p:nvPr>
        </p:nvGraphicFramePr>
        <p:xfrm>
          <a:off x="1524000" y="332657"/>
          <a:ext cx="9030384" cy="2981763"/>
        </p:xfrm>
        <a:graphic>
          <a:graphicData uri="http://schemas.openxmlformats.org/presentationml/2006/ole">
            <mc:AlternateContent xmlns:mc="http://schemas.openxmlformats.org/markup-compatibility/2006">
              <mc:Choice xmlns:v="urn:schemas-microsoft-com:vml" Requires="v">
                <p:oleObj spid="_x0000_s8468" name="Graph" r:id="rId7" imgW="4043880" imgH="1334880" progId="Origin50.Graph">
                  <p:embed/>
                </p:oleObj>
              </mc:Choice>
              <mc:Fallback>
                <p:oleObj name="Graph" r:id="rId7" imgW="4043880" imgH="1334880" progId="Origin50.Graph">
                  <p:embed/>
                  <p:pic>
                    <p:nvPicPr>
                      <p:cNvPr id="6" name="Объект 5">
                        <a:extLst>
                          <a:ext uri="{FF2B5EF4-FFF2-40B4-BE49-F238E27FC236}">
                            <a16:creationId xmlns="" xmlns:a16="http://schemas.microsoft.com/office/drawing/2014/main" id="{ECD8124D-EDE5-4E25-A0C6-29BB21CCED79}"/>
                          </a:ext>
                        </a:extLst>
                      </p:cNvPr>
                      <p:cNvPicPr/>
                      <p:nvPr/>
                    </p:nvPicPr>
                    <p:blipFill>
                      <a:blip r:embed="rId4"/>
                      <a:stretch>
                        <a:fillRect/>
                      </a:stretch>
                    </p:blipFill>
                    <p:spPr>
                      <a:xfrm>
                        <a:off x="1524000" y="332657"/>
                        <a:ext cx="9030384" cy="2981763"/>
                      </a:xfrm>
                      <a:prstGeom prst="rect">
                        <a:avLst/>
                      </a:prstGeom>
                    </p:spPr>
                  </p:pic>
                </p:oleObj>
              </mc:Fallback>
            </mc:AlternateContent>
          </a:graphicData>
        </a:graphic>
      </p:graphicFrame>
      <p:graphicFrame>
        <p:nvGraphicFramePr>
          <p:cNvPr id="11" name="Объект 10">
            <a:extLst>
              <a:ext uri="{FF2B5EF4-FFF2-40B4-BE49-F238E27FC236}">
                <a16:creationId xmlns="" xmlns:a16="http://schemas.microsoft.com/office/drawing/2014/main" id="{7BCD8AA1-D206-4B66-83A3-182F4E679A45}"/>
              </a:ext>
            </a:extLst>
          </p:cNvPr>
          <p:cNvGraphicFramePr>
            <a:graphicFrameLocks noChangeAspect="1"/>
          </p:cNvGraphicFramePr>
          <p:nvPr>
            <p:extLst/>
          </p:nvPr>
        </p:nvGraphicFramePr>
        <p:xfrm>
          <a:off x="1509548" y="3573016"/>
          <a:ext cx="8979858" cy="2952328"/>
        </p:xfrm>
        <a:graphic>
          <a:graphicData uri="http://schemas.openxmlformats.org/presentationml/2006/ole">
            <mc:AlternateContent xmlns:mc="http://schemas.openxmlformats.org/markup-compatibility/2006">
              <mc:Choice xmlns:v="urn:schemas-microsoft-com:vml" Requires="v">
                <p:oleObj spid="_x0000_s8469" name="Graph" r:id="rId8" imgW="4061520" imgH="1334880" progId="Origin50.Graph">
                  <p:embed/>
                </p:oleObj>
              </mc:Choice>
              <mc:Fallback>
                <p:oleObj name="Graph" r:id="rId8" imgW="4061520" imgH="1334880" progId="Origin50.Graph">
                  <p:embed/>
                  <p:pic>
                    <p:nvPicPr>
                      <p:cNvPr id="11" name="Объект 10">
                        <a:extLst>
                          <a:ext uri="{FF2B5EF4-FFF2-40B4-BE49-F238E27FC236}">
                            <a16:creationId xmlns="" xmlns:a16="http://schemas.microsoft.com/office/drawing/2014/main" id="{7BCD8AA1-D206-4B66-83A3-182F4E679A45}"/>
                          </a:ext>
                        </a:extLst>
                      </p:cNvPr>
                      <p:cNvPicPr/>
                      <p:nvPr/>
                    </p:nvPicPr>
                    <p:blipFill>
                      <a:blip r:embed="rId6"/>
                      <a:stretch>
                        <a:fillRect/>
                      </a:stretch>
                    </p:blipFill>
                    <p:spPr>
                      <a:xfrm>
                        <a:off x="1509548" y="3573016"/>
                        <a:ext cx="8979858" cy="2952328"/>
                      </a:xfrm>
                      <a:prstGeom prst="rect">
                        <a:avLst/>
                      </a:prstGeom>
                    </p:spPr>
                  </p:pic>
                </p:oleObj>
              </mc:Fallback>
            </mc:AlternateContent>
          </a:graphicData>
        </a:graphic>
      </p:graphicFrame>
    </p:spTree>
    <p:extLst>
      <p:ext uri="{BB962C8B-B14F-4D97-AF65-F5344CB8AC3E}">
        <p14:creationId xmlns:p14="http://schemas.microsoft.com/office/powerpoint/2010/main" val="3330670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5560" y="3205019"/>
            <a:ext cx="3063818" cy="461665"/>
          </a:xfrm>
          <a:prstGeom prst="rect">
            <a:avLst/>
          </a:prstGeom>
          <a:noFill/>
        </p:spPr>
        <p:txBody>
          <a:bodyPr wrap="square" rtlCol="0">
            <a:spAutoFit/>
          </a:bodyPr>
          <a:lstStyle/>
          <a:p>
            <a:r>
              <a:rPr lang="en-US" sz="2400" b="1" baseline="30000" dirty="0">
                <a:solidFill>
                  <a:srgbClr val="002060"/>
                </a:solidFill>
                <a:latin typeface="Times New Roman" pitchFamily="18" charset="0"/>
                <a:cs typeface="Times New Roman" pitchFamily="18" charset="0"/>
              </a:rPr>
              <a:t>50</a:t>
            </a:r>
            <a:r>
              <a:rPr lang="en-US" sz="2400" b="1" dirty="0">
                <a:solidFill>
                  <a:srgbClr val="002060"/>
                </a:solidFill>
                <a:latin typeface="Times New Roman" pitchFamily="18" charset="0"/>
                <a:cs typeface="Times New Roman" pitchFamily="18" charset="0"/>
              </a:rPr>
              <a:t>Ti + </a:t>
            </a:r>
            <a:r>
              <a:rPr lang="en-US" sz="2400" b="1" baseline="30000" dirty="0">
                <a:solidFill>
                  <a:srgbClr val="002060"/>
                </a:solidFill>
                <a:latin typeface="Times New Roman" pitchFamily="18" charset="0"/>
                <a:cs typeface="Times New Roman" pitchFamily="18" charset="0"/>
              </a:rPr>
              <a:t>248</a:t>
            </a:r>
            <a:r>
              <a:rPr lang="en-US" sz="2400" b="1" dirty="0">
                <a:solidFill>
                  <a:srgbClr val="002060"/>
                </a:solidFill>
                <a:latin typeface="Times New Roman" pitchFamily="18" charset="0"/>
                <a:cs typeface="Times New Roman" pitchFamily="18" charset="0"/>
              </a:rPr>
              <a:t>Cm → </a:t>
            </a:r>
            <a:r>
              <a:rPr lang="en-US" sz="2400" b="1" baseline="30000" dirty="0">
                <a:solidFill>
                  <a:srgbClr val="002060"/>
                </a:solidFill>
                <a:latin typeface="Times New Roman" pitchFamily="18" charset="0"/>
                <a:cs typeface="Times New Roman" pitchFamily="18" charset="0"/>
              </a:rPr>
              <a:t>298</a:t>
            </a:r>
            <a:r>
              <a:rPr lang="en-US" sz="2400" b="1" dirty="0">
                <a:solidFill>
                  <a:srgbClr val="002060"/>
                </a:solidFill>
                <a:latin typeface="Times New Roman" pitchFamily="18" charset="0"/>
                <a:cs typeface="Times New Roman" pitchFamily="18" charset="0"/>
              </a:rPr>
              <a:t>Og</a:t>
            </a:r>
          </a:p>
        </p:txBody>
      </p:sp>
      <p:sp>
        <p:nvSpPr>
          <p:cNvPr id="4" name="TextBox 3"/>
          <p:cNvSpPr txBox="1"/>
          <p:nvPr/>
        </p:nvSpPr>
        <p:spPr>
          <a:xfrm>
            <a:off x="5082568" y="3182136"/>
            <a:ext cx="1588897" cy="461665"/>
          </a:xfrm>
          <a:prstGeom prst="rect">
            <a:avLst/>
          </a:prstGeom>
          <a:noFill/>
        </p:spPr>
        <p:txBody>
          <a:bodyPr wrap="none" rtlCol="0">
            <a:spAutoFit/>
          </a:bodyPr>
          <a:lstStyle/>
          <a:p>
            <a:r>
              <a:rPr lang="en-US" sz="2400" b="1" dirty="0">
                <a:solidFill>
                  <a:srgbClr val="FF0000"/>
                </a:solidFill>
              </a:rPr>
              <a:t>&gt;10 times</a:t>
            </a:r>
          </a:p>
        </p:txBody>
      </p:sp>
      <p:sp>
        <p:nvSpPr>
          <p:cNvPr id="7" name="TextBox 6"/>
          <p:cNvSpPr txBox="1"/>
          <p:nvPr/>
        </p:nvSpPr>
        <p:spPr>
          <a:xfrm>
            <a:off x="5077592" y="3913893"/>
            <a:ext cx="2053767" cy="461665"/>
          </a:xfrm>
          <a:prstGeom prst="rect">
            <a:avLst/>
          </a:prstGeom>
          <a:noFill/>
        </p:spPr>
        <p:txBody>
          <a:bodyPr wrap="none" rtlCol="0">
            <a:spAutoFit/>
          </a:bodyPr>
          <a:lstStyle/>
          <a:p>
            <a:r>
              <a:rPr lang="ru-RU" sz="2400" b="1" dirty="0">
                <a:solidFill>
                  <a:srgbClr val="FF0000"/>
                </a:solidFill>
              </a:rPr>
              <a:t>50-</a:t>
            </a:r>
            <a:r>
              <a:rPr lang="en-US" sz="2400" b="1" dirty="0">
                <a:solidFill>
                  <a:srgbClr val="FF0000"/>
                </a:solidFill>
              </a:rPr>
              <a:t>100 times</a:t>
            </a:r>
          </a:p>
        </p:txBody>
      </p:sp>
      <p:sp>
        <p:nvSpPr>
          <p:cNvPr id="10" name="Прямоугольник 9"/>
          <p:cNvSpPr/>
          <p:nvPr/>
        </p:nvSpPr>
        <p:spPr>
          <a:xfrm>
            <a:off x="7248129" y="62036"/>
            <a:ext cx="3296095" cy="523220"/>
          </a:xfrm>
          <a:prstGeom prst="rect">
            <a:avLst/>
          </a:prstGeom>
        </p:spPr>
        <p:txBody>
          <a:bodyPr wrap="none">
            <a:spAutoFit/>
          </a:bodyPr>
          <a:lstStyle/>
          <a:p>
            <a:r>
              <a:rPr lang="en-US" sz="2800" b="1" dirty="0">
                <a:solidFill>
                  <a:srgbClr val="002060"/>
                </a:solidFill>
                <a:effectLst>
                  <a:outerShdw blurRad="38100" dist="38100" dir="2700000" algn="tl">
                    <a:srgbClr val="000000">
                      <a:alpha val="43137"/>
                    </a:srgbClr>
                  </a:outerShdw>
                </a:effectLst>
              </a:rPr>
              <a:t>Fusion Probability </a:t>
            </a:r>
            <a:endParaRPr lang="en-US" sz="2800" dirty="0">
              <a:solidFill>
                <a:srgbClr val="002060"/>
              </a:solidFill>
            </a:endParaRPr>
          </a:p>
        </p:txBody>
      </p:sp>
      <p:graphicFrame>
        <p:nvGraphicFramePr>
          <p:cNvPr id="11" name="Объект 10"/>
          <p:cNvGraphicFramePr>
            <a:graphicFrameLocks noChangeAspect="1"/>
          </p:cNvGraphicFramePr>
          <p:nvPr>
            <p:extLst>
              <p:ext uri="{D42A27DB-BD31-4B8C-83A1-F6EECF244321}">
                <p14:modId xmlns:p14="http://schemas.microsoft.com/office/powerpoint/2010/main" val="1829686297"/>
              </p:ext>
            </p:extLst>
          </p:nvPr>
        </p:nvGraphicFramePr>
        <p:xfrm>
          <a:off x="7024035" y="3724396"/>
          <a:ext cx="3966410" cy="3031076"/>
        </p:xfrm>
        <a:graphic>
          <a:graphicData uri="http://schemas.openxmlformats.org/presentationml/2006/ole">
            <mc:AlternateContent xmlns:mc="http://schemas.openxmlformats.org/markup-compatibility/2006">
              <mc:Choice xmlns:v="urn:schemas-microsoft-com:vml" Requires="v">
                <p:oleObj spid="_x0000_s9422" name="Graph" r:id="rId3" imgW="3413520" imgH="2608200" progId="Origin50.Graph">
                  <p:embed/>
                </p:oleObj>
              </mc:Choice>
              <mc:Fallback>
                <p:oleObj name="Graph" r:id="rId3" imgW="3413520" imgH="2608200" progId="Origin50.Graph">
                  <p:embed/>
                  <p:pic>
                    <p:nvPicPr>
                      <p:cNvPr id="11" name="Объект 10"/>
                      <p:cNvPicPr/>
                      <p:nvPr/>
                    </p:nvPicPr>
                    <p:blipFill>
                      <a:blip r:embed="rId4"/>
                      <a:stretch>
                        <a:fillRect/>
                      </a:stretch>
                    </p:blipFill>
                    <p:spPr>
                      <a:xfrm>
                        <a:off x="7024035" y="3724396"/>
                        <a:ext cx="3966410" cy="3031076"/>
                      </a:xfrm>
                      <a:prstGeom prst="rect">
                        <a:avLst/>
                      </a:prstGeom>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1602286471"/>
              </p:ext>
            </p:extLst>
          </p:nvPr>
        </p:nvGraphicFramePr>
        <p:xfrm>
          <a:off x="6965162" y="585256"/>
          <a:ext cx="4084155" cy="2869947"/>
        </p:xfrm>
        <a:graphic>
          <a:graphicData uri="http://schemas.openxmlformats.org/presentationml/2006/ole">
            <mc:AlternateContent xmlns:mc="http://schemas.openxmlformats.org/markup-compatibility/2006">
              <mc:Choice xmlns:v="urn:schemas-microsoft-com:vml" Requires="v">
                <p:oleObj spid="_x0000_s9423" name="Graph" r:id="rId5" imgW="3583080" imgH="2518200" progId="Origin50.Graph">
                  <p:embed/>
                </p:oleObj>
              </mc:Choice>
              <mc:Fallback>
                <p:oleObj name="Graph" r:id="rId5" imgW="3583080" imgH="2518200" progId="Origin50.Graph">
                  <p:embed/>
                  <p:pic>
                    <p:nvPicPr>
                      <p:cNvPr id="13" name="Объект 12"/>
                      <p:cNvPicPr/>
                      <p:nvPr/>
                    </p:nvPicPr>
                    <p:blipFill>
                      <a:blip r:embed="rId6"/>
                      <a:stretch>
                        <a:fillRect/>
                      </a:stretch>
                    </p:blipFill>
                    <p:spPr>
                      <a:xfrm>
                        <a:off x="6965162" y="585256"/>
                        <a:ext cx="4084155" cy="2869947"/>
                      </a:xfrm>
                      <a:prstGeom prst="rect">
                        <a:avLst/>
                      </a:prstGeom>
                    </p:spPr>
                  </p:pic>
                </p:oleObj>
              </mc:Fallback>
            </mc:AlternateContent>
          </a:graphicData>
        </a:graphic>
      </p:graphicFrame>
      <p:sp>
        <p:nvSpPr>
          <p:cNvPr id="14" name="TextBox 13"/>
          <p:cNvSpPr txBox="1"/>
          <p:nvPr/>
        </p:nvSpPr>
        <p:spPr>
          <a:xfrm>
            <a:off x="5129178" y="2258805"/>
            <a:ext cx="1497526" cy="923330"/>
          </a:xfrm>
          <a:prstGeom prst="rect">
            <a:avLst/>
          </a:prstGeom>
          <a:noFill/>
        </p:spPr>
        <p:txBody>
          <a:bodyPr wrap="none" rtlCol="0">
            <a:spAutoFit/>
          </a:bodyPr>
          <a:lstStyle/>
          <a:p>
            <a:pPr algn="ctr"/>
            <a:r>
              <a:rPr lang="en-US" b="1" dirty="0">
                <a:solidFill>
                  <a:schemeClr val="accent1"/>
                </a:solidFill>
              </a:rPr>
              <a:t>Fusion </a:t>
            </a:r>
          </a:p>
          <a:p>
            <a:pPr algn="ctr"/>
            <a:r>
              <a:rPr lang="en-US" b="1" dirty="0">
                <a:solidFill>
                  <a:schemeClr val="accent1"/>
                </a:solidFill>
              </a:rPr>
              <a:t>Probability</a:t>
            </a:r>
          </a:p>
          <a:p>
            <a:pPr algn="ctr"/>
            <a:r>
              <a:rPr lang="en-US" b="1" dirty="0">
                <a:solidFill>
                  <a:schemeClr val="accent1"/>
                </a:solidFill>
              </a:rPr>
              <a:t>drops down</a:t>
            </a:r>
          </a:p>
        </p:txBody>
      </p:sp>
      <p:graphicFrame>
        <p:nvGraphicFramePr>
          <p:cNvPr id="5" name="Объект 4"/>
          <p:cNvGraphicFramePr>
            <a:graphicFrameLocks noChangeAspect="1"/>
          </p:cNvGraphicFramePr>
          <p:nvPr>
            <p:extLst/>
          </p:nvPr>
        </p:nvGraphicFramePr>
        <p:xfrm>
          <a:off x="1535910" y="0"/>
          <a:ext cx="3407962" cy="6755472"/>
        </p:xfrm>
        <a:graphic>
          <a:graphicData uri="http://schemas.openxmlformats.org/presentationml/2006/ole">
            <mc:AlternateContent xmlns:mc="http://schemas.openxmlformats.org/markup-compatibility/2006">
              <mc:Choice xmlns:v="urn:schemas-microsoft-com:vml" Requires="v">
                <p:oleObj spid="_x0000_s9424" name="Graph" r:id="rId7" imgW="1432440" imgH="2838960" progId="Origin50.Graph">
                  <p:embed/>
                </p:oleObj>
              </mc:Choice>
              <mc:Fallback>
                <p:oleObj name="Graph" r:id="rId7" imgW="1432440" imgH="2838960" progId="Origin50.Graph">
                  <p:embed/>
                  <p:pic>
                    <p:nvPicPr>
                      <p:cNvPr id="5" name="Объект 4"/>
                      <p:cNvPicPr/>
                      <p:nvPr/>
                    </p:nvPicPr>
                    <p:blipFill>
                      <a:blip r:embed="rId8"/>
                      <a:stretch>
                        <a:fillRect/>
                      </a:stretch>
                    </p:blipFill>
                    <p:spPr>
                      <a:xfrm>
                        <a:off x="1535910" y="0"/>
                        <a:ext cx="3407962" cy="6755472"/>
                      </a:xfrm>
                      <a:prstGeom prst="rect">
                        <a:avLst/>
                      </a:prstGeom>
                    </p:spPr>
                  </p:pic>
                </p:oleObj>
              </mc:Fallback>
            </mc:AlternateContent>
          </a:graphicData>
        </a:graphic>
      </p:graphicFrame>
    </p:spTree>
    <p:extLst>
      <p:ext uri="{BB962C8B-B14F-4D97-AF65-F5344CB8AC3E}">
        <p14:creationId xmlns:p14="http://schemas.microsoft.com/office/powerpoint/2010/main" val="3244639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47528" y="44624"/>
            <a:ext cx="864096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prstClr val="black"/>
                </a:solidFill>
                <a:effectLst>
                  <a:outerShdw blurRad="38100" dist="38100" dir="2700000" algn="tl">
                    <a:srgbClr val="000000">
                      <a:alpha val="43137"/>
                    </a:srgbClr>
                  </a:outerShdw>
                </a:effectLst>
                <a:cs typeface="Calibri" pitchFamily="34" charset="0"/>
              </a:rPr>
              <a:t>Synthesis  of  Element  119: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243</a:t>
            </a:r>
            <a:r>
              <a:rPr lang="en-US" altLang="ja-JP" sz="2400" b="1" kern="0" dirty="0">
                <a:solidFill>
                  <a:srgbClr val="0000FF"/>
                </a:solidFill>
                <a:effectLst>
                  <a:outerShdw blurRad="38100" dist="38100" dir="2700000" algn="tl">
                    <a:srgbClr val="000000">
                      <a:alpha val="43137"/>
                    </a:srgbClr>
                  </a:outerShdw>
                </a:effectLst>
                <a:cs typeface="Calibri" pitchFamily="34" charset="0"/>
              </a:rPr>
              <a:t>Am+</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54</a:t>
            </a:r>
            <a:r>
              <a:rPr lang="en-US" altLang="ja-JP" sz="2400" b="1" kern="0" dirty="0">
                <a:solidFill>
                  <a:srgbClr val="0000FF"/>
                </a:solidFill>
                <a:effectLst>
                  <a:outerShdw blurRad="38100" dist="38100" dir="2700000" algn="tl">
                    <a:srgbClr val="000000">
                      <a:alpha val="43137"/>
                    </a:srgbClr>
                  </a:outerShdw>
                </a:effectLst>
                <a:cs typeface="Calibri" pitchFamily="34" charset="0"/>
              </a:rPr>
              <a:t>Cr (1)  </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249</a:t>
            </a:r>
            <a:r>
              <a:rPr lang="en-US" altLang="ja-JP" sz="2400" b="1" kern="0" dirty="0">
                <a:solidFill>
                  <a:srgbClr val="FF0000"/>
                </a:solidFill>
                <a:effectLst>
                  <a:outerShdw blurRad="38100" dist="38100" dir="2700000" algn="tl">
                    <a:srgbClr val="000000">
                      <a:alpha val="43137"/>
                    </a:srgbClr>
                  </a:outerShdw>
                </a:effectLst>
                <a:cs typeface="Calibri" pitchFamily="34" charset="0"/>
              </a:rPr>
              <a:t>Bk+</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50</a:t>
            </a:r>
            <a:r>
              <a:rPr lang="en-US" altLang="ja-JP" sz="2400" b="1" kern="0" dirty="0">
                <a:solidFill>
                  <a:srgbClr val="FF0000"/>
                </a:solidFill>
                <a:effectLst>
                  <a:outerShdw blurRad="38100" dist="38100" dir="2700000" algn="tl">
                    <a:srgbClr val="000000">
                      <a:alpha val="43137"/>
                    </a:srgbClr>
                  </a:outerShdw>
                </a:effectLst>
                <a:cs typeface="Calibri" pitchFamily="34" charset="0"/>
              </a:rPr>
              <a:t>Ti (2)</a:t>
            </a:r>
            <a:endParaRPr lang="ru-RU" sz="2400" b="1" kern="0" dirty="0">
              <a:solidFill>
                <a:srgbClr val="FF0000"/>
              </a:solidFill>
              <a:effectLst>
                <a:outerShdw blurRad="38100" dist="38100" dir="2700000" algn="tl">
                  <a:srgbClr val="000000">
                    <a:alpha val="43137"/>
                  </a:srgbClr>
                </a:outerShdw>
              </a:effectLst>
              <a:cs typeface="Calibri" pitchFamily="34" charset="0"/>
            </a:endParaRPr>
          </a:p>
        </p:txBody>
      </p:sp>
      <p:pic>
        <p:nvPicPr>
          <p:cNvPr id="3" name="Рисунок 2" descr="zz1.bmp"/>
          <p:cNvPicPr>
            <a:picLocks noChangeAspect="1"/>
          </p:cNvPicPr>
          <p:nvPr/>
        </p:nvPicPr>
        <p:blipFill>
          <a:blip r:embed="rId2" cstate="print"/>
          <a:stretch>
            <a:fillRect/>
          </a:stretch>
        </p:blipFill>
        <p:spPr>
          <a:xfrm>
            <a:off x="1871532" y="836712"/>
            <a:ext cx="7800864" cy="4608510"/>
          </a:xfrm>
          <a:prstGeom prst="rect">
            <a:avLst/>
          </a:prstGeom>
        </p:spPr>
      </p:pic>
      <p:sp>
        <p:nvSpPr>
          <p:cNvPr id="5" name="Rectangle 2"/>
          <p:cNvSpPr txBox="1">
            <a:spLocks noChangeArrowheads="1"/>
          </p:cNvSpPr>
          <p:nvPr/>
        </p:nvSpPr>
        <p:spPr bwMode="auto">
          <a:xfrm>
            <a:off x="2166910" y="5733256"/>
            <a:ext cx="7889530" cy="71438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u="sng" dirty="0">
                <a:solidFill>
                  <a:prstClr val="black"/>
                </a:solidFill>
                <a:latin typeface="Symbol" pitchFamily="18" charset="2"/>
              </a:rPr>
              <a:t>s</a:t>
            </a:r>
            <a:r>
              <a:rPr lang="en-US" b="1" u="sng" dirty="0">
                <a:solidFill>
                  <a:prstClr val="black"/>
                </a:solidFill>
              </a:rPr>
              <a:t>=0.</a:t>
            </a:r>
            <a:r>
              <a:rPr lang="ru-RU" b="1" u="sng" dirty="0">
                <a:solidFill>
                  <a:prstClr val="black"/>
                </a:solidFill>
              </a:rPr>
              <a:t>0</a:t>
            </a:r>
            <a:r>
              <a:rPr lang="en-US" b="1" u="sng" dirty="0">
                <a:solidFill>
                  <a:prstClr val="black"/>
                </a:solidFill>
              </a:rPr>
              <a:t>5 </a:t>
            </a:r>
            <a:r>
              <a:rPr lang="en-US" b="1" u="sng" dirty="0" err="1">
                <a:solidFill>
                  <a:prstClr val="black"/>
                </a:solidFill>
              </a:rPr>
              <a:t>pb</a:t>
            </a:r>
            <a:r>
              <a:rPr lang="en-US" b="1" u="sng" dirty="0">
                <a:solidFill>
                  <a:prstClr val="black"/>
                </a:solidFill>
              </a:rPr>
              <a:t>,</a:t>
            </a:r>
            <a:r>
              <a:rPr lang="en-US" b="1" dirty="0">
                <a:solidFill>
                  <a:prstClr val="black"/>
                </a:solidFill>
              </a:rPr>
              <a:t> </a:t>
            </a:r>
            <a:r>
              <a:rPr lang="en-US" b="1" dirty="0">
                <a:solidFill>
                  <a:srgbClr val="0000FF"/>
                </a:solidFill>
              </a:rPr>
              <a:t>h</a:t>
            </a:r>
            <a:r>
              <a:rPr lang="en-US" b="1" baseline="-25000" dirty="0">
                <a:solidFill>
                  <a:srgbClr val="0000FF"/>
                </a:solidFill>
              </a:rPr>
              <a:t>t</a:t>
            </a:r>
            <a:r>
              <a:rPr lang="en-US" b="1" dirty="0">
                <a:solidFill>
                  <a:srgbClr val="0000FF"/>
                </a:solidFill>
              </a:rPr>
              <a:t>=0.</a:t>
            </a:r>
            <a:r>
              <a:rPr lang="ru-RU" b="1" dirty="0">
                <a:solidFill>
                  <a:srgbClr val="0000FF"/>
                </a:solidFill>
              </a:rPr>
              <a:t>4</a:t>
            </a:r>
            <a:r>
              <a:rPr lang="en-US" b="1" dirty="0">
                <a:solidFill>
                  <a:srgbClr val="0000FF"/>
                </a:solidFill>
              </a:rPr>
              <a:t> mg/cm</a:t>
            </a:r>
            <a:r>
              <a:rPr lang="en-US" sz="2000" b="1" baseline="30000" dirty="0">
                <a:solidFill>
                  <a:srgbClr val="0000FF"/>
                </a:solidFill>
              </a:rPr>
              <a:t>2</a:t>
            </a:r>
            <a:r>
              <a:rPr lang="en-US" b="1" dirty="0">
                <a:solidFill>
                  <a:prstClr val="black"/>
                </a:solidFill>
              </a:rPr>
              <a:t>, </a:t>
            </a:r>
            <a:r>
              <a:rPr lang="en-US" sz="2000" b="1" dirty="0">
                <a:solidFill>
                  <a:prstClr val="black"/>
                </a:solidFill>
                <a:latin typeface="Arial" charset="0"/>
                <a:sym typeface="Symbol"/>
              </a:rPr>
              <a:t></a:t>
            </a:r>
            <a:r>
              <a:rPr lang="en-US" sz="2000" b="1" baseline="-25000" dirty="0" err="1">
                <a:solidFill>
                  <a:prstClr val="black"/>
                </a:solidFill>
              </a:rPr>
              <a:t>coll</a:t>
            </a:r>
            <a:r>
              <a:rPr lang="en-US" b="1" dirty="0">
                <a:solidFill>
                  <a:prstClr val="black"/>
                </a:solidFill>
              </a:rPr>
              <a:t>=0.7+, </a:t>
            </a:r>
            <a:r>
              <a:rPr lang="en-US" b="1" dirty="0" err="1">
                <a:solidFill>
                  <a:srgbClr val="0000FF"/>
                </a:solidFill>
              </a:rPr>
              <a:t>I</a:t>
            </a:r>
            <a:r>
              <a:rPr lang="en-US" sz="2000" b="1" baseline="-25000" dirty="0" err="1">
                <a:solidFill>
                  <a:srgbClr val="0000FF"/>
                </a:solidFill>
              </a:rPr>
              <a:t>beam</a:t>
            </a:r>
            <a:r>
              <a:rPr lang="en-US" b="1" dirty="0">
                <a:solidFill>
                  <a:srgbClr val="0000FF"/>
                </a:solidFill>
              </a:rPr>
              <a:t>=</a:t>
            </a:r>
            <a:r>
              <a:rPr lang="ru-RU" b="1" dirty="0">
                <a:solidFill>
                  <a:srgbClr val="0000FF"/>
                </a:solidFill>
              </a:rPr>
              <a:t>3</a:t>
            </a:r>
            <a:r>
              <a:rPr lang="en-US" b="1" dirty="0">
                <a:solidFill>
                  <a:srgbClr val="0000FF"/>
                </a:solidFill>
              </a:rPr>
              <a:t> </a:t>
            </a:r>
            <a:r>
              <a:rPr lang="en-US" b="1" dirty="0" err="1">
                <a:solidFill>
                  <a:srgbClr val="0000FF"/>
                </a:solidFill>
              </a:rPr>
              <a:t>p</a:t>
            </a:r>
            <a:r>
              <a:rPr lang="en-US" b="1" dirty="0" err="1">
                <a:solidFill>
                  <a:srgbClr val="0000FF"/>
                </a:solidFill>
                <a:latin typeface="Symbol" pitchFamily="18" charset="2"/>
              </a:rPr>
              <a:t>m</a:t>
            </a:r>
            <a:r>
              <a:rPr lang="en-US" b="1" dirty="0" err="1">
                <a:solidFill>
                  <a:srgbClr val="0000FF"/>
                </a:solidFill>
              </a:rPr>
              <a:t>A</a:t>
            </a:r>
            <a:r>
              <a:rPr lang="en-US" b="1" dirty="0">
                <a:solidFill>
                  <a:prstClr val="black"/>
                </a:solidFill>
              </a:rPr>
              <a:t> </a:t>
            </a:r>
            <a:r>
              <a:rPr lang="en-US" b="1" dirty="0">
                <a:solidFill>
                  <a:prstClr val="black"/>
                </a:solidFill>
                <a:sym typeface="Symbol"/>
              </a:rPr>
              <a:t> 1 event per month</a:t>
            </a:r>
            <a:endParaRPr lang="ru-RU" sz="2000" b="1" kern="0" dirty="0">
              <a:solidFill>
                <a:prstClr val="black"/>
              </a:solidFill>
              <a:effectLst>
                <a:outerShdw blurRad="38100" dist="38100" dir="2700000" algn="tl">
                  <a:srgbClr val="000000">
                    <a:alpha val="43137"/>
                  </a:srgbClr>
                </a:outerShdw>
              </a:effectLst>
              <a:cs typeface="Calibri" pitchFamily="34" charset="0"/>
            </a:endParaRPr>
          </a:p>
        </p:txBody>
      </p:sp>
      <p:sp>
        <p:nvSpPr>
          <p:cNvPr id="6" name="TextBox 5"/>
          <p:cNvSpPr txBox="1"/>
          <p:nvPr/>
        </p:nvSpPr>
        <p:spPr>
          <a:xfrm>
            <a:off x="7320136" y="3340730"/>
            <a:ext cx="3034100" cy="1600438"/>
          </a:xfrm>
          <a:prstGeom prst="rect">
            <a:avLst/>
          </a:prstGeom>
          <a:noFill/>
        </p:spPr>
        <p:txBody>
          <a:bodyPr wrap="none" rtlCol="0">
            <a:spAutoFit/>
          </a:bodyPr>
          <a:lstStyle/>
          <a:p>
            <a:pPr defTabSz="914400" fontAlgn="base">
              <a:spcBef>
                <a:spcPct val="0"/>
              </a:spcBef>
              <a:spcAft>
                <a:spcPct val="0"/>
              </a:spcAft>
            </a:pPr>
            <a:r>
              <a:rPr lang="en-US" sz="2000" b="1" dirty="0">
                <a:solidFill>
                  <a:prstClr val="black"/>
                </a:solidFill>
              </a:rPr>
              <a:t>Beam intensity:  </a:t>
            </a:r>
            <a:r>
              <a:rPr lang="en-US" sz="2000" b="1" dirty="0">
                <a:solidFill>
                  <a:srgbClr val="0000FF"/>
                </a:solidFill>
              </a:rPr>
              <a:t>1+   </a:t>
            </a:r>
            <a:r>
              <a:rPr lang="en-US" sz="2000" b="1" dirty="0">
                <a:solidFill>
                  <a:prstClr val="black"/>
                </a:solidFill>
              </a:rPr>
              <a:t>  </a:t>
            </a:r>
            <a:r>
              <a:rPr lang="en-US" sz="2000" b="1" dirty="0">
                <a:solidFill>
                  <a:srgbClr val="C00000"/>
                </a:solidFill>
              </a:rPr>
              <a:t>2+/</a:t>
            </a:r>
            <a:r>
              <a:rPr lang="en-US" sz="2000" b="1" dirty="0">
                <a:solidFill>
                  <a:srgbClr val="C00000"/>
                </a:solidFill>
                <a:latin typeface="Arial" charset="0"/>
              </a:rPr>
              <a:t>–</a:t>
            </a:r>
            <a:endParaRPr lang="ru-RU" sz="2000" b="1" dirty="0">
              <a:solidFill>
                <a:srgbClr val="C00000"/>
              </a:solidFill>
            </a:endParaRPr>
          </a:p>
          <a:p>
            <a:pPr defTabSz="914400" fontAlgn="base">
              <a:spcBef>
                <a:spcPct val="0"/>
              </a:spcBef>
              <a:spcAft>
                <a:spcPct val="0"/>
              </a:spcAft>
            </a:pPr>
            <a:r>
              <a:rPr lang="en-US" sz="2000" b="1" dirty="0">
                <a:solidFill>
                  <a:prstClr val="black"/>
                </a:solidFill>
              </a:rPr>
              <a:t>Target:                  </a:t>
            </a:r>
            <a:r>
              <a:rPr lang="en-US" sz="2000" b="1" dirty="0">
                <a:solidFill>
                  <a:srgbClr val="0000FF"/>
                </a:solidFill>
              </a:rPr>
              <a:t>1+   </a:t>
            </a:r>
            <a:r>
              <a:rPr lang="en-US" sz="1000" b="1" dirty="0">
                <a:solidFill>
                  <a:srgbClr val="0000FF"/>
                </a:solidFill>
              </a:rPr>
              <a:t> </a:t>
            </a:r>
            <a:r>
              <a:rPr lang="en-US" sz="2000" b="1" dirty="0">
                <a:solidFill>
                  <a:srgbClr val="0000FF"/>
                </a:solidFill>
              </a:rPr>
              <a:t> </a:t>
            </a:r>
            <a:r>
              <a:rPr lang="en-US" sz="2000" b="1" dirty="0">
                <a:solidFill>
                  <a:prstClr val="black"/>
                </a:solidFill>
              </a:rPr>
              <a:t> </a:t>
            </a:r>
            <a:r>
              <a:rPr lang="en-US" sz="2000" b="1" dirty="0">
                <a:solidFill>
                  <a:srgbClr val="C00000"/>
                </a:solidFill>
              </a:rPr>
              <a:t>2+</a:t>
            </a:r>
            <a:r>
              <a:rPr lang="en-US" sz="2000" b="1" dirty="0">
                <a:solidFill>
                  <a:srgbClr val="C00000"/>
                </a:solidFill>
                <a:latin typeface="Arial" charset="0"/>
              </a:rPr>
              <a:t>/–</a:t>
            </a:r>
            <a:endParaRPr lang="ru-RU" sz="2000" b="1" dirty="0">
              <a:solidFill>
                <a:prstClr val="black"/>
              </a:solidFill>
            </a:endParaRPr>
          </a:p>
          <a:p>
            <a:pPr defTabSz="914400" fontAlgn="base">
              <a:spcBef>
                <a:spcPct val="0"/>
              </a:spcBef>
              <a:spcAft>
                <a:spcPct val="0"/>
              </a:spcAft>
            </a:pPr>
            <a:r>
              <a:rPr lang="en-US" sz="2000" b="1" dirty="0">
                <a:solidFill>
                  <a:prstClr val="black"/>
                </a:solidFill>
              </a:rPr>
              <a:t>Cross section:    </a:t>
            </a:r>
            <a:r>
              <a:rPr lang="en-US" sz="800" b="1" dirty="0">
                <a:solidFill>
                  <a:prstClr val="black"/>
                </a:solidFill>
              </a:rPr>
              <a:t> </a:t>
            </a:r>
            <a:r>
              <a:rPr lang="en-US" sz="2000" b="1" dirty="0">
                <a:solidFill>
                  <a:prstClr val="black"/>
                </a:solidFill>
              </a:rPr>
              <a:t> </a:t>
            </a:r>
            <a:r>
              <a:rPr lang="en-US" sz="2000" b="1" dirty="0">
                <a:solidFill>
                  <a:srgbClr val="0000FF"/>
                </a:solidFill>
              </a:rPr>
              <a:t>1</a:t>
            </a:r>
            <a:r>
              <a:rPr lang="en-US" sz="2000" b="1" dirty="0">
                <a:solidFill>
                  <a:srgbClr val="0000FF"/>
                </a:solidFill>
                <a:latin typeface="Arial" charset="0"/>
              </a:rPr>
              <a:t>–  </a:t>
            </a:r>
            <a:r>
              <a:rPr lang="en-US" sz="1050" b="1" dirty="0">
                <a:solidFill>
                  <a:prstClr val="black"/>
                </a:solidFill>
                <a:latin typeface="Arial" charset="0"/>
              </a:rPr>
              <a:t> </a:t>
            </a:r>
            <a:r>
              <a:rPr lang="en-US" sz="2000" b="1" dirty="0">
                <a:solidFill>
                  <a:prstClr val="black"/>
                </a:solidFill>
              </a:rPr>
              <a:t>  </a:t>
            </a:r>
            <a:r>
              <a:rPr lang="en-US" sz="2000" b="1" dirty="0">
                <a:solidFill>
                  <a:srgbClr val="C00000"/>
                </a:solidFill>
              </a:rPr>
              <a:t>2+</a:t>
            </a:r>
            <a:endParaRPr lang="ru-RU" sz="2000" b="1" dirty="0">
              <a:solidFill>
                <a:prstClr val="black"/>
              </a:solidFill>
            </a:endParaRPr>
          </a:p>
          <a:p>
            <a:pPr defTabSz="914400" fontAlgn="base">
              <a:spcBef>
                <a:spcPct val="0"/>
              </a:spcBef>
              <a:spcAft>
                <a:spcPct val="0"/>
              </a:spcAft>
            </a:pPr>
            <a:r>
              <a:rPr lang="en-US" sz="2000" b="1" dirty="0">
                <a:solidFill>
                  <a:prstClr val="black"/>
                </a:solidFill>
              </a:rPr>
              <a:t>Identification:     </a:t>
            </a:r>
            <a:r>
              <a:rPr lang="en-US" sz="2000" b="1" dirty="0">
                <a:solidFill>
                  <a:srgbClr val="0000FF"/>
                </a:solidFill>
              </a:rPr>
              <a:t>1+   </a:t>
            </a:r>
            <a:r>
              <a:rPr lang="en-US" sz="900" b="1" dirty="0">
                <a:solidFill>
                  <a:srgbClr val="0000FF"/>
                </a:solidFill>
              </a:rPr>
              <a:t> </a:t>
            </a:r>
            <a:r>
              <a:rPr lang="en-US" sz="2000" b="1" dirty="0">
                <a:solidFill>
                  <a:prstClr val="black"/>
                </a:solidFill>
              </a:rPr>
              <a:t>  </a:t>
            </a:r>
            <a:r>
              <a:rPr lang="en-US" sz="2000" b="1" dirty="0">
                <a:solidFill>
                  <a:srgbClr val="C00000"/>
                </a:solidFill>
              </a:rPr>
              <a:t>2+</a:t>
            </a:r>
          </a:p>
          <a:p>
            <a:pPr defTabSz="914400" fontAlgn="base">
              <a:spcBef>
                <a:spcPct val="0"/>
              </a:spcBef>
              <a:spcAft>
                <a:spcPct val="0"/>
              </a:spcAft>
            </a:pPr>
            <a:r>
              <a:rPr lang="en-US" sz="2000" baseline="30000" dirty="0">
                <a:solidFill>
                  <a:srgbClr val="0000FF"/>
                </a:solidFill>
                <a:effectLst>
                  <a:outerShdw blurRad="38100" dist="38100" dir="2700000" algn="tl">
                    <a:srgbClr val="000000">
                      <a:alpha val="43137"/>
                    </a:srgbClr>
                  </a:outerShdw>
                </a:effectLst>
              </a:rPr>
              <a:t>241</a:t>
            </a:r>
            <a:r>
              <a:rPr lang="en-US" dirty="0">
                <a:solidFill>
                  <a:srgbClr val="0000FF"/>
                </a:solidFill>
                <a:effectLst>
                  <a:outerShdw blurRad="38100" dist="38100" dir="2700000" algn="tl">
                    <a:srgbClr val="000000">
                      <a:alpha val="43137"/>
                    </a:srgbClr>
                  </a:outerShdw>
                </a:effectLst>
              </a:rPr>
              <a:t>Am+</a:t>
            </a:r>
            <a:r>
              <a:rPr lang="en-US" sz="2000" baseline="30000" dirty="0">
                <a:solidFill>
                  <a:srgbClr val="0000FF"/>
                </a:solidFill>
                <a:effectLst>
                  <a:outerShdw blurRad="38100" dist="38100" dir="2700000" algn="tl">
                    <a:srgbClr val="000000">
                      <a:alpha val="43137"/>
                    </a:srgbClr>
                  </a:outerShdw>
                </a:effectLst>
              </a:rPr>
              <a:t>48</a:t>
            </a:r>
            <a:r>
              <a:rPr lang="en-US" dirty="0">
                <a:solidFill>
                  <a:srgbClr val="0000FF"/>
                </a:solidFill>
                <a:effectLst>
                  <a:outerShdw blurRad="38100" dist="38100" dir="2700000" algn="tl">
                    <a:srgbClr val="000000">
                      <a:alpha val="43137"/>
                    </a:srgbClr>
                  </a:outerShdw>
                </a:effectLst>
              </a:rPr>
              <a:t>Ca</a:t>
            </a:r>
            <a:endParaRPr lang="ru-RU" sz="16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778456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47528" y="44624"/>
            <a:ext cx="8496944"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prstClr val="black"/>
                </a:solidFill>
                <a:effectLst>
                  <a:outerShdw blurRad="38100" dist="38100" dir="2700000" algn="tl">
                    <a:srgbClr val="000000">
                      <a:alpha val="43137"/>
                    </a:srgbClr>
                  </a:outerShdw>
                </a:effectLst>
                <a:cs typeface="Calibri" pitchFamily="34" charset="0"/>
              </a:rPr>
              <a:t>Synthesis  of  Element  120: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249-251</a:t>
            </a:r>
            <a:r>
              <a:rPr lang="en-US" altLang="ja-JP" sz="2400" b="1" kern="0" dirty="0">
                <a:solidFill>
                  <a:srgbClr val="0000FF"/>
                </a:solidFill>
                <a:effectLst>
                  <a:outerShdw blurRad="38100" dist="38100" dir="2700000" algn="tl">
                    <a:srgbClr val="000000">
                      <a:alpha val="43137"/>
                    </a:srgbClr>
                  </a:outerShdw>
                </a:effectLst>
                <a:cs typeface="Calibri" pitchFamily="34" charset="0"/>
              </a:rPr>
              <a:t>Cf+</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50</a:t>
            </a:r>
            <a:r>
              <a:rPr lang="en-US" altLang="ja-JP" sz="2400" b="1" kern="0" dirty="0">
                <a:solidFill>
                  <a:srgbClr val="0000FF"/>
                </a:solidFill>
                <a:effectLst>
                  <a:outerShdw blurRad="38100" dist="38100" dir="2700000" algn="tl">
                    <a:srgbClr val="000000">
                      <a:alpha val="43137"/>
                    </a:srgbClr>
                  </a:outerShdw>
                </a:effectLst>
                <a:cs typeface="Calibri" pitchFamily="34" charset="0"/>
              </a:rPr>
              <a:t>Ti (1)   </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248</a:t>
            </a:r>
            <a:r>
              <a:rPr lang="en-US" altLang="ja-JP" sz="2400" b="1" kern="0" dirty="0">
                <a:solidFill>
                  <a:srgbClr val="FF0000"/>
                </a:solidFill>
                <a:effectLst>
                  <a:outerShdw blurRad="38100" dist="38100" dir="2700000" algn="tl">
                    <a:srgbClr val="000000">
                      <a:alpha val="43137"/>
                    </a:srgbClr>
                  </a:outerShdw>
                </a:effectLst>
                <a:cs typeface="Calibri" pitchFamily="34" charset="0"/>
              </a:rPr>
              <a:t>Cm+</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54</a:t>
            </a:r>
            <a:r>
              <a:rPr lang="en-US" altLang="ja-JP" sz="2400" b="1" kern="0" dirty="0">
                <a:solidFill>
                  <a:srgbClr val="FF0000"/>
                </a:solidFill>
                <a:effectLst>
                  <a:outerShdw blurRad="38100" dist="38100" dir="2700000" algn="tl">
                    <a:srgbClr val="000000">
                      <a:alpha val="43137"/>
                    </a:srgbClr>
                  </a:outerShdw>
                </a:effectLst>
                <a:cs typeface="Calibri" pitchFamily="34" charset="0"/>
              </a:rPr>
              <a:t>Cr (2)</a:t>
            </a:r>
            <a:endParaRPr lang="ru-RU" sz="2400" b="1" kern="0" dirty="0">
              <a:solidFill>
                <a:srgbClr val="FF0000"/>
              </a:solidFill>
              <a:effectLst>
                <a:outerShdw blurRad="38100" dist="38100" dir="2700000" algn="tl">
                  <a:srgbClr val="000000">
                    <a:alpha val="43137"/>
                  </a:srgbClr>
                </a:outerShdw>
              </a:effectLst>
              <a:cs typeface="Calibri" pitchFamily="34" charset="0"/>
            </a:endParaRPr>
          </a:p>
        </p:txBody>
      </p:sp>
      <p:pic>
        <p:nvPicPr>
          <p:cNvPr id="3" name="Рисунок 2" descr="zz2.bmp"/>
          <p:cNvPicPr>
            <a:picLocks noChangeAspect="1"/>
          </p:cNvPicPr>
          <p:nvPr/>
        </p:nvPicPr>
        <p:blipFill>
          <a:blip r:embed="rId2" cstate="print"/>
          <a:stretch>
            <a:fillRect/>
          </a:stretch>
        </p:blipFill>
        <p:spPr>
          <a:xfrm>
            <a:off x="1876012" y="764704"/>
            <a:ext cx="8315859" cy="4824536"/>
          </a:xfrm>
          <a:prstGeom prst="rect">
            <a:avLst/>
          </a:prstGeom>
        </p:spPr>
      </p:pic>
      <p:sp>
        <p:nvSpPr>
          <p:cNvPr id="5" name="Rectangle 2"/>
          <p:cNvSpPr txBox="1">
            <a:spLocks noChangeArrowheads="1"/>
          </p:cNvSpPr>
          <p:nvPr/>
        </p:nvSpPr>
        <p:spPr bwMode="auto">
          <a:xfrm>
            <a:off x="2166910" y="5733256"/>
            <a:ext cx="7889530" cy="71438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u="sng" dirty="0">
                <a:solidFill>
                  <a:prstClr val="black"/>
                </a:solidFill>
                <a:latin typeface="Symbol" pitchFamily="18" charset="2"/>
              </a:rPr>
              <a:t>s</a:t>
            </a:r>
            <a:r>
              <a:rPr lang="en-US" b="1" u="sng" dirty="0">
                <a:solidFill>
                  <a:prstClr val="black"/>
                </a:solidFill>
              </a:rPr>
              <a:t>=0.</a:t>
            </a:r>
            <a:r>
              <a:rPr lang="ru-RU" b="1" u="sng" dirty="0">
                <a:solidFill>
                  <a:prstClr val="black"/>
                </a:solidFill>
              </a:rPr>
              <a:t>0</a:t>
            </a:r>
            <a:r>
              <a:rPr lang="en-US" b="1" u="sng" dirty="0">
                <a:solidFill>
                  <a:prstClr val="black"/>
                </a:solidFill>
              </a:rPr>
              <a:t>5 </a:t>
            </a:r>
            <a:r>
              <a:rPr lang="en-US" b="1" u="sng" dirty="0" err="1">
                <a:solidFill>
                  <a:prstClr val="black"/>
                </a:solidFill>
              </a:rPr>
              <a:t>pb</a:t>
            </a:r>
            <a:r>
              <a:rPr lang="en-US" b="1" dirty="0">
                <a:solidFill>
                  <a:prstClr val="black"/>
                </a:solidFill>
              </a:rPr>
              <a:t>, </a:t>
            </a:r>
            <a:r>
              <a:rPr lang="en-US" b="1" dirty="0">
                <a:solidFill>
                  <a:srgbClr val="C00000"/>
                </a:solidFill>
              </a:rPr>
              <a:t>h</a:t>
            </a:r>
            <a:r>
              <a:rPr lang="en-US" b="1" baseline="-25000" dirty="0">
                <a:solidFill>
                  <a:srgbClr val="C00000"/>
                </a:solidFill>
              </a:rPr>
              <a:t>t</a:t>
            </a:r>
            <a:r>
              <a:rPr lang="en-US" b="1" dirty="0">
                <a:solidFill>
                  <a:srgbClr val="C00000"/>
                </a:solidFill>
              </a:rPr>
              <a:t>=0.</a:t>
            </a:r>
            <a:r>
              <a:rPr lang="ru-RU" b="1" dirty="0">
                <a:solidFill>
                  <a:srgbClr val="C00000"/>
                </a:solidFill>
              </a:rPr>
              <a:t>4</a:t>
            </a:r>
            <a:r>
              <a:rPr lang="en-US" b="1" dirty="0">
                <a:solidFill>
                  <a:srgbClr val="C00000"/>
                </a:solidFill>
              </a:rPr>
              <a:t> mg/cm</a:t>
            </a:r>
            <a:r>
              <a:rPr lang="en-US" sz="2000" b="1" baseline="30000" dirty="0">
                <a:solidFill>
                  <a:srgbClr val="C00000"/>
                </a:solidFill>
              </a:rPr>
              <a:t>2</a:t>
            </a:r>
            <a:r>
              <a:rPr lang="en-US" b="1" dirty="0">
                <a:solidFill>
                  <a:prstClr val="black"/>
                </a:solidFill>
              </a:rPr>
              <a:t>, </a:t>
            </a:r>
            <a:r>
              <a:rPr lang="en-US" sz="2000" b="1" dirty="0">
                <a:solidFill>
                  <a:prstClr val="black"/>
                </a:solidFill>
                <a:latin typeface="Arial" charset="0"/>
                <a:sym typeface="Symbol"/>
              </a:rPr>
              <a:t></a:t>
            </a:r>
            <a:r>
              <a:rPr lang="en-US" sz="2000" b="1" baseline="-25000" dirty="0" err="1">
                <a:solidFill>
                  <a:prstClr val="black"/>
                </a:solidFill>
              </a:rPr>
              <a:t>coll</a:t>
            </a:r>
            <a:r>
              <a:rPr lang="en-US" b="1" dirty="0">
                <a:solidFill>
                  <a:prstClr val="black"/>
                </a:solidFill>
              </a:rPr>
              <a:t>=0.7+, </a:t>
            </a:r>
            <a:r>
              <a:rPr lang="en-US" b="1" dirty="0" err="1">
                <a:solidFill>
                  <a:srgbClr val="C00000"/>
                </a:solidFill>
              </a:rPr>
              <a:t>I</a:t>
            </a:r>
            <a:r>
              <a:rPr lang="en-US" sz="2000" b="1" baseline="-25000" dirty="0" err="1">
                <a:solidFill>
                  <a:srgbClr val="C00000"/>
                </a:solidFill>
              </a:rPr>
              <a:t>beam</a:t>
            </a:r>
            <a:r>
              <a:rPr lang="en-US" b="1" dirty="0">
                <a:solidFill>
                  <a:srgbClr val="C00000"/>
                </a:solidFill>
              </a:rPr>
              <a:t>=</a:t>
            </a:r>
            <a:r>
              <a:rPr lang="ru-RU" b="1" dirty="0">
                <a:solidFill>
                  <a:srgbClr val="C00000"/>
                </a:solidFill>
              </a:rPr>
              <a:t>3</a:t>
            </a:r>
            <a:r>
              <a:rPr lang="en-US" b="1" dirty="0">
                <a:solidFill>
                  <a:srgbClr val="C00000"/>
                </a:solidFill>
              </a:rPr>
              <a:t> </a:t>
            </a:r>
            <a:r>
              <a:rPr lang="en-US" b="1" dirty="0" err="1">
                <a:solidFill>
                  <a:srgbClr val="C00000"/>
                </a:solidFill>
              </a:rPr>
              <a:t>p</a:t>
            </a:r>
            <a:r>
              <a:rPr lang="en-US" b="1" dirty="0" err="1">
                <a:solidFill>
                  <a:srgbClr val="C00000"/>
                </a:solidFill>
                <a:latin typeface="Symbol" pitchFamily="18" charset="2"/>
              </a:rPr>
              <a:t>m</a:t>
            </a:r>
            <a:r>
              <a:rPr lang="en-US" b="1" dirty="0" err="1">
                <a:solidFill>
                  <a:srgbClr val="C00000"/>
                </a:solidFill>
              </a:rPr>
              <a:t>A</a:t>
            </a:r>
            <a:r>
              <a:rPr lang="en-US" b="1" dirty="0">
                <a:solidFill>
                  <a:srgbClr val="C00000"/>
                </a:solidFill>
              </a:rPr>
              <a:t> </a:t>
            </a:r>
            <a:r>
              <a:rPr lang="en-US" b="1" dirty="0">
                <a:solidFill>
                  <a:prstClr val="black"/>
                </a:solidFill>
                <a:sym typeface="Symbol"/>
              </a:rPr>
              <a:t> 1 event per month</a:t>
            </a:r>
            <a:endParaRPr lang="ru-RU" sz="2000" b="1" kern="0" dirty="0">
              <a:solidFill>
                <a:prstClr val="black"/>
              </a:solidFill>
              <a:effectLst>
                <a:outerShdw blurRad="38100" dist="38100" dir="2700000" algn="tl">
                  <a:srgbClr val="000000">
                    <a:alpha val="43137"/>
                  </a:srgbClr>
                </a:outerShdw>
              </a:effectLst>
              <a:cs typeface="Calibri" pitchFamily="34" charset="0"/>
            </a:endParaRPr>
          </a:p>
        </p:txBody>
      </p:sp>
      <p:sp>
        <p:nvSpPr>
          <p:cNvPr id="7" name="TextBox 6"/>
          <p:cNvSpPr txBox="1"/>
          <p:nvPr/>
        </p:nvSpPr>
        <p:spPr>
          <a:xfrm>
            <a:off x="7392144" y="3412738"/>
            <a:ext cx="2916248" cy="1600438"/>
          </a:xfrm>
          <a:prstGeom prst="rect">
            <a:avLst/>
          </a:prstGeom>
          <a:noFill/>
        </p:spPr>
        <p:txBody>
          <a:bodyPr wrap="none" rtlCol="0">
            <a:spAutoFit/>
          </a:bodyPr>
          <a:lstStyle/>
          <a:p>
            <a:pPr defTabSz="914400" fontAlgn="base">
              <a:spcBef>
                <a:spcPct val="0"/>
              </a:spcBef>
              <a:spcAft>
                <a:spcPct val="0"/>
              </a:spcAft>
            </a:pPr>
            <a:r>
              <a:rPr lang="en-US" sz="2000" b="1" dirty="0">
                <a:solidFill>
                  <a:prstClr val="black"/>
                </a:solidFill>
              </a:rPr>
              <a:t>Beam intensity:  </a:t>
            </a:r>
            <a:r>
              <a:rPr lang="en-US" sz="2000" b="1" dirty="0">
                <a:solidFill>
                  <a:srgbClr val="0000FF"/>
                </a:solidFill>
              </a:rPr>
              <a:t>1+/-</a:t>
            </a:r>
            <a:r>
              <a:rPr lang="en-US" sz="2000" b="1" dirty="0">
                <a:solidFill>
                  <a:prstClr val="black"/>
                </a:solidFill>
              </a:rPr>
              <a:t>  </a:t>
            </a:r>
            <a:r>
              <a:rPr lang="en-US" sz="2000" b="1" dirty="0">
                <a:solidFill>
                  <a:srgbClr val="C00000"/>
                </a:solidFill>
              </a:rPr>
              <a:t>2+</a:t>
            </a:r>
            <a:endParaRPr lang="ru-RU" sz="2000" b="1" dirty="0">
              <a:solidFill>
                <a:srgbClr val="C00000"/>
              </a:solidFill>
            </a:endParaRPr>
          </a:p>
          <a:p>
            <a:pPr defTabSz="914400" fontAlgn="base">
              <a:spcBef>
                <a:spcPct val="0"/>
              </a:spcBef>
              <a:spcAft>
                <a:spcPct val="0"/>
              </a:spcAft>
            </a:pPr>
            <a:r>
              <a:rPr lang="en-US" sz="2000" b="1" dirty="0">
                <a:solidFill>
                  <a:prstClr val="black"/>
                </a:solidFill>
              </a:rPr>
              <a:t>Target:                  </a:t>
            </a:r>
            <a:r>
              <a:rPr lang="en-US" sz="2000" b="1" dirty="0">
                <a:solidFill>
                  <a:srgbClr val="0000FF"/>
                </a:solidFill>
              </a:rPr>
              <a:t>1+/-</a:t>
            </a:r>
            <a:r>
              <a:rPr lang="en-US" sz="2000" b="1" dirty="0">
                <a:solidFill>
                  <a:prstClr val="black"/>
                </a:solidFill>
              </a:rPr>
              <a:t>  </a:t>
            </a:r>
            <a:r>
              <a:rPr lang="en-US" sz="2000" b="1" dirty="0">
                <a:solidFill>
                  <a:srgbClr val="C00000"/>
                </a:solidFill>
              </a:rPr>
              <a:t>2+</a:t>
            </a:r>
            <a:endParaRPr lang="ru-RU" sz="2000" b="1" dirty="0">
              <a:solidFill>
                <a:prstClr val="black"/>
              </a:solidFill>
            </a:endParaRPr>
          </a:p>
          <a:p>
            <a:pPr defTabSz="914400" fontAlgn="base">
              <a:spcBef>
                <a:spcPct val="0"/>
              </a:spcBef>
              <a:spcAft>
                <a:spcPct val="0"/>
              </a:spcAft>
            </a:pPr>
            <a:r>
              <a:rPr lang="en-US" sz="2000" b="1" dirty="0">
                <a:solidFill>
                  <a:prstClr val="black"/>
                </a:solidFill>
              </a:rPr>
              <a:t>Cross section:    </a:t>
            </a:r>
            <a:r>
              <a:rPr lang="en-US" sz="800" b="1" dirty="0">
                <a:solidFill>
                  <a:prstClr val="black"/>
                </a:solidFill>
              </a:rPr>
              <a:t> </a:t>
            </a:r>
            <a:r>
              <a:rPr lang="en-US" sz="2000" b="1" dirty="0">
                <a:solidFill>
                  <a:prstClr val="black"/>
                </a:solidFill>
              </a:rPr>
              <a:t> </a:t>
            </a:r>
            <a:r>
              <a:rPr lang="en-US" sz="2000" b="1" dirty="0">
                <a:solidFill>
                  <a:srgbClr val="0000FF"/>
                </a:solidFill>
              </a:rPr>
              <a:t>1+  </a:t>
            </a:r>
            <a:r>
              <a:rPr lang="en-US" sz="900" b="1" dirty="0">
                <a:solidFill>
                  <a:srgbClr val="0000FF"/>
                </a:solidFill>
              </a:rPr>
              <a:t> </a:t>
            </a:r>
            <a:r>
              <a:rPr lang="en-US" sz="2000" b="1" dirty="0">
                <a:solidFill>
                  <a:prstClr val="black"/>
                </a:solidFill>
              </a:rPr>
              <a:t>   </a:t>
            </a:r>
            <a:r>
              <a:rPr lang="en-US" sz="2000" b="1" dirty="0">
                <a:solidFill>
                  <a:srgbClr val="C00000"/>
                </a:solidFill>
              </a:rPr>
              <a:t>2–</a:t>
            </a:r>
            <a:endParaRPr lang="ru-RU" sz="2000" b="1" dirty="0">
              <a:solidFill>
                <a:prstClr val="black"/>
              </a:solidFill>
            </a:endParaRPr>
          </a:p>
          <a:p>
            <a:pPr defTabSz="914400" fontAlgn="base">
              <a:spcBef>
                <a:spcPct val="0"/>
              </a:spcBef>
              <a:spcAft>
                <a:spcPct val="0"/>
              </a:spcAft>
            </a:pPr>
            <a:r>
              <a:rPr lang="en-US" sz="2000" b="1" dirty="0">
                <a:solidFill>
                  <a:prstClr val="black"/>
                </a:solidFill>
              </a:rPr>
              <a:t>Identification:     </a:t>
            </a:r>
            <a:r>
              <a:rPr lang="en-US" sz="2000" b="1" dirty="0">
                <a:solidFill>
                  <a:srgbClr val="0000FF"/>
                </a:solidFill>
              </a:rPr>
              <a:t>1+   </a:t>
            </a:r>
            <a:r>
              <a:rPr lang="en-US" sz="2000" b="1" dirty="0">
                <a:solidFill>
                  <a:prstClr val="black"/>
                </a:solidFill>
              </a:rPr>
              <a:t>   </a:t>
            </a:r>
            <a:r>
              <a:rPr lang="en-US" sz="2000" b="1" dirty="0">
                <a:solidFill>
                  <a:srgbClr val="C00000"/>
                </a:solidFill>
              </a:rPr>
              <a:t>2+</a:t>
            </a:r>
          </a:p>
          <a:p>
            <a:pPr defTabSz="914400" fontAlgn="base">
              <a:spcBef>
                <a:spcPct val="0"/>
              </a:spcBef>
              <a:spcAft>
                <a:spcPct val="0"/>
              </a:spcAft>
            </a:pPr>
            <a:r>
              <a:rPr lang="en-US" sz="2000" baseline="30000" dirty="0">
                <a:solidFill>
                  <a:srgbClr val="0000FF"/>
                </a:solidFill>
                <a:effectLst>
                  <a:outerShdw blurRad="38100" dist="38100" dir="2700000" algn="tl">
                    <a:srgbClr val="000000">
                      <a:alpha val="43137"/>
                    </a:srgbClr>
                  </a:outerShdw>
                </a:effectLst>
              </a:rPr>
              <a:t>251</a:t>
            </a:r>
            <a:r>
              <a:rPr lang="en-US" dirty="0">
                <a:solidFill>
                  <a:srgbClr val="0000FF"/>
                </a:solidFill>
                <a:effectLst>
                  <a:outerShdw blurRad="38100" dist="38100" dir="2700000" algn="tl">
                    <a:srgbClr val="000000">
                      <a:alpha val="43137"/>
                    </a:srgbClr>
                  </a:outerShdw>
                </a:effectLst>
              </a:rPr>
              <a:t>Cf+</a:t>
            </a:r>
            <a:r>
              <a:rPr lang="en-US" sz="2000" baseline="30000" dirty="0">
                <a:solidFill>
                  <a:srgbClr val="0000FF"/>
                </a:solidFill>
                <a:effectLst>
                  <a:outerShdw blurRad="38100" dist="38100" dir="2700000" algn="tl">
                    <a:srgbClr val="000000">
                      <a:alpha val="43137"/>
                    </a:srgbClr>
                  </a:outerShdw>
                </a:effectLst>
              </a:rPr>
              <a:t>48</a:t>
            </a:r>
            <a:r>
              <a:rPr lang="en-US" dirty="0">
                <a:solidFill>
                  <a:srgbClr val="0000FF"/>
                </a:solidFill>
                <a:effectLst>
                  <a:outerShdw blurRad="38100" dist="38100" dir="2700000" algn="tl">
                    <a:srgbClr val="000000">
                      <a:alpha val="43137"/>
                    </a:srgbClr>
                  </a:outerShdw>
                </a:effectLst>
              </a:rPr>
              <a:t>Ca, </a:t>
            </a:r>
            <a:r>
              <a:rPr lang="en-US" sz="2000" baseline="30000" dirty="0">
                <a:solidFill>
                  <a:srgbClr val="0000FF"/>
                </a:solidFill>
                <a:effectLst>
                  <a:outerShdw blurRad="38100" dist="38100" dir="2700000" algn="tl">
                    <a:srgbClr val="000000">
                      <a:alpha val="43137"/>
                    </a:srgbClr>
                  </a:outerShdw>
                </a:effectLst>
              </a:rPr>
              <a:t>238</a:t>
            </a:r>
            <a:r>
              <a:rPr lang="en-US" dirty="0">
                <a:solidFill>
                  <a:srgbClr val="0000FF"/>
                </a:solidFill>
                <a:effectLst>
                  <a:outerShdw blurRad="38100" dist="38100" dir="2700000" algn="tl">
                    <a:srgbClr val="000000">
                      <a:alpha val="43137"/>
                    </a:srgbClr>
                  </a:outerShdw>
                </a:effectLst>
              </a:rPr>
              <a:t>U+</a:t>
            </a:r>
            <a:r>
              <a:rPr lang="en-US" sz="2000" baseline="30000" dirty="0">
                <a:solidFill>
                  <a:srgbClr val="0000FF"/>
                </a:solidFill>
                <a:effectLst>
                  <a:outerShdw blurRad="38100" dist="38100" dir="2700000" algn="tl">
                    <a:srgbClr val="000000">
                      <a:alpha val="43137"/>
                    </a:srgbClr>
                  </a:outerShdw>
                </a:effectLst>
              </a:rPr>
              <a:t>54</a:t>
            </a:r>
            <a:r>
              <a:rPr lang="en-US" dirty="0">
                <a:solidFill>
                  <a:srgbClr val="0000FF"/>
                </a:solidFill>
                <a:effectLst>
                  <a:outerShdw blurRad="38100" dist="38100" dir="2700000" algn="tl">
                    <a:srgbClr val="000000">
                      <a:alpha val="43137"/>
                    </a:srgbClr>
                  </a:outerShdw>
                </a:effectLst>
              </a:rPr>
              <a:t>Cr</a:t>
            </a:r>
            <a:endParaRPr lang="ru-RU" sz="16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128494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7888" y="5589241"/>
            <a:ext cx="2258952" cy="584775"/>
          </a:xfrm>
          <a:prstGeom prst="rect">
            <a:avLst/>
          </a:prstGeom>
          <a:noFill/>
        </p:spPr>
        <p:txBody>
          <a:bodyPr wrap="none" rtlCol="0">
            <a:spAutoFit/>
          </a:bodyPr>
          <a:lstStyle/>
          <a:p>
            <a:pPr defTabSz="685800" fontAlgn="base">
              <a:spcBef>
                <a:spcPct val="0"/>
              </a:spcBef>
              <a:spcAft>
                <a:spcPct val="0"/>
              </a:spcAft>
            </a:pPr>
            <a:r>
              <a:rPr lang="en-US" sz="3200" dirty="0">
                <a:solidFill>
                  <a:srgbClr val="76DBF4">
                    <a:lumMod val="75000"/>
                  </a:srgbClr>
                </a:solidFill>
                <a:latin typeface="Comic Sans MS" panose="030F0702030302020204" pitchFamily="66" charset="0"/>
              </a:rPr>
              <a:t>Thank You!</a:t>
            </a:r>
            <a:endParaRPr lang="ru-RU" sz="1000" dirty="0">
              <a:solidFill>
                <a:srgbClr val="76DBF4">
                  <a:lumMod val="75000"/>
                </a:srgbClr>
              </a:solidFill>
              <a:latin typeface="Comic Sans MS" panose="030F0702030302020204" pitchFamily="66" charset="0"/>
            </a:endParaRPr>
          </a:p>
        </p:txBody>
      </p:sp>
      <p:pic>
        <p:nvPicPr>
          <p:cNvPr id="6"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3714" y="1106743"/>
            <a:ext cx="5056667" cy="336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3763233" y="4725144"/>
            <a:ext cx="4908262" cy="369332"/>
          </a:xfrm>
          <a:prstGeom prst="rect">
            <a:avLst/>
          </a:prstGeom>
        </p:spPr>
        <p:txBody>
          <a:bodyPr wrap="square">
            <a:spAutoFit/>
          </a:bodyPr>
          <a:lstStyle/>
          <a:p>
            <a:pPr eaLnBrk="0" fontAlgn="base" hangingPunct="0">
              <a:spcBef>
                <a:spcPct val="0"/>
              </a:spcBef>
              <a:spcAft>
                <a:spcPct val="0"/>
              </a:spcAft>
            </a:pPr>
            <a:r>
              <a:rPr lang="en-US" altLang="ru-RU" dirty="0">
                <a:solidFill>
                  <a:prstClr val="white"/>
                </a:solidFill>
                <a:latin typeface="Arial Unicode MS" panose="020B0604020202020204" pitchFamily="34" charset="-128"/>
              </a:rPr>
              <a:t> </a:t>
            </a:r>
            <a:endParaRPr lang="ru-RU" altLang="ru-RU" sz="2000" dirty="0">
              <a:solidFill>
                <a:srgbClr val="76DBF4"/>
              </a:solidFill>
              <a:latin typeface="Arial" panose="020B0604020202020204" pitchFamily="34" charset="0"/>
            </a:endParaRPr>
          </a:p>
        </p:txBody>
      </p:sp>
      <p:pic>
        <p:nvPicPr>
          <p:cNvPr id="16386" name="Picture 2" descr="Фото | Объединенный институт ядерных исследований">
            <a:extLst>
              <a:ext uri="{FF2B5EF4-FFF2-40B4-BE49-F238E27FC236}">
                <a16:creationId xmlns="" xmlns:a16="http://schemas.microsoft.com/office/drawing/2014/main" id="{192D113A-DF9D-4F2C-910B-0EB8D042290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8044183" y="901700"/>
            <a:ext cx="1028059" cy="101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03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7104063" y="1625600"/>
            <a:ext cx="2944812" cy="1060450"/>
            <a:chOff x="3515" y="799"/>
            <a:chExt cx="1855" cy="668"/>
          </a:xfrm>
        </p:grpSpPr>
        <p:sp>
          <p:nvSpPr>
            <p:cNvPr id="11408" name="Text Box 3"/>
            <p:cNvSpPr txBox="1">
              <a:spLocks noChangeArrowheads="1"/>
            </p:cNvSpPr>
            <p:nvPr/>
          </p:nvSpPr>
          <p:spPr bwMode="auto">
            <a:xfrm>
              <a:off x="4377" y="799"/>
              <a:ext cx="99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Island of </a:t>
              </a:r>
            </a:p>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         Stability</a:t>
              </a:r>
            </a:p>
            <a:p>
              <a:pPr defTabSz="914400" fontAlgn="base">
                <a:spcBef>
                  <a:spcPct val="0"/>
                </a:spcBef>
                <a:spcAft>
                  <a:spcPct val="0"/>
                </a:spcAft>
                <a:buFont typeface="Arial" pitchFamily="34" charset="0"/>
                <a:buNone/>
              </a:pPr>
              <a:endParaRPr lang="en-US" altLang="ru-RU" sz="1600">
                <a:solidFill>
                  <a:prstClr val="white"/>
                </a:solidFill>
                <a:latin typeface="Comic Sans MS" pitchFamily="66" charset="0"/>
                <a:cs typeface="Arial" pitchFamily="34" charset="0"/>
              </a:endParaRPr>
            </a:p>
          </p:txBody>
        </p:sp>
        <p:sp>
          <p:nvSpPr>
            <p:cNvPr id="11409" name="Text Box 4"/>
            <p:cNvSpPr txBox="1">
              <a:spLocks noChangeArrowheads="1"/>
            </p:cNvSpPr>
            <p:nvPr/>
          </p:nvSpPr>
          <p:spPr bwMode="auto">
            <a:xfrm>
              <a:off x="3515" y="1253"/>
              <a:ext cx="42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shoal</a:t>
              </a:r>
            </a:p>
          </p:txBody>
        </p:sp>
      </p:grpSp>
      <p:grpSp>
        <p:nvGrpSpPr>
          <p:cNvPr id="11267" name="Group 5"/>
          <p:cNvGrpSpPr>
            <a:grpSpLocks/>
          </p:cNvGrpSpPr>
          <p:nvPr/>
        </p:nvGrpSpPr>
        <p:grpSpPr bwMode="auto">
          <a:xfrm>
            <a:off x="2566988" y="3209925"/>
            <a:ext cx="3300412" cy="1276350"/>
            <a:chOff x="657" y="1797"/>
            <a:chExt cx="2079" cy="804"/>
          </a:xfrm>
        </p:grpSpPr>
        <p:sp>
          <p:nvSpPr>
            <p:cNvPr id="11406" name="Text Box 6"/>
            <p:cNvSpPr txBox="1">
              <a:spLocks noChangeArrowheads="1"/>
            </p:cNvSpPr>
            <p:nvPr/>
          </p:nvSpPr>
          <p:spPr bwMode="auto">
            <a:xfrm>
              <a:off x="2076" y="1797"/>
              <a:ext cx="66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peninsula</a:t>
              </a:r>
            </a:p>
          </p:txBody>
        </p:sp>
        <p:sp>
          <p:nvSpPr>
            <p:cNvPr id="11407" name="Text Box 7"/>
            <p:cNvSpPr txBox="1">
              <a:spLocks noChangeArrowheads="1"/>
            </p:cNvSpPr>
            <p:nvPr/>
          </p:nvSpPr>
          <p:spPr bwMode="auto">
            <a:xfrm>
              <a:off x="657" y="2387"/>
              <a:ext cx="68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continent</a:t>
              </a:r>
            </a:p>
          </p:txBody>
        </p:sp>
      </p:grpSp>
      <p:grpSp>
        <p:nvGrpSpPr>
          <p:cNvPr id="11268" name="Group 8"/>
          <p:cNvGrpSpPr>
            <a:grpSpLocks/>
          </p:cNvGrpSpPr>
          <p:nvPr/>
        </p:nvGrpSpPr>
        <p:grpSpPr bwMode="auto">
          <a:xfrm>
            <a:off x="2351089" y="762001"/>
            <a:ext cx="1411287" cy="417513"/>
            <a:chOff x="521" y="255"/>
            <a:chExt cx="889" cy="263"/>
          </a:xfrm>
        </p:grpSpPr>
        <p:sp>
          <p:nvSpPr>
            <p:cNvPr id="11404" name="Text Box 9"/>
            <p:cNvSpPr txBox="1">
              <a:spLocks noChangeArrowheads="1"/>
            </p:cNvSpPr>
            <p:nvPr/>
          </p:nvSpPr>
          <p:spPr bwMode="auto">
            <a:xfrm>
              <a:off x="530" y="266"/>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2000">
                  <a:solidFill>
                    <a:prstClr val="white"/>
                  </a:solidFill>
                  <a:latin typeface="Comic Sans MS" pitchFamily="66" charset="0"/>
                  <a:cs typeface="Arial" pitchFamily="34" charset="0"/>
                </a:rPr>
                <a:t>New lands</a:t>
              </a:r>
            </a:p>
          </p:txBody>
        </p:sp>
        <p:sp>
          <p:nvSpPr>
            <p:cNvPr id="11405" name="Text Box 10"/>
            <p:cNvSpPr txBox="1">
              <a:spLocks noChangeArrowheads="1"/>
            </p:cNvSpPr>
            <p:nvPr/>
          </p:nvSpPr>
          <p:spPr bwMode="auto">
            <a:xfrm>
              <a:off x="521" y="255"/>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2000">
                  <a:solidFill>
                    <a:srgbClr val="808080"/>
                  </a:solidFill>
                  <a:latin typeface="Comic Sans MS" pitchFamily="66" charset="0"/>
                  <a:cs typeface="Arial" pitchFamily="34" charset="0"/>
                </a:rPr>
                <a:t>New lands</a:t>
              </a:r>
            </a:p>
          </p:txBody>
        </p:sp>
      </p:grpSp>
      <p:grpSp>
        <p:nvGrpSpPr>
          <p:cNvPr id="11269" name="Group 11"/>
          <p:cNvGrpSpPr>
            <a:grpSpLocks noChangeAspect="1"/>
          </p:cNvGrpSpPr>
          <p:nvPr/>
        </p:nvGrpSpPr>
        <p:grpSpPr bwMode="auto">
          <a:xfrm>
            <a:off x="1503363" y="141289"/>
            <a:ext cx="9224963" cy="6899275"/>
            <a:chOff x="2" y="0"/>
            <a:chExt cx="5755" cy="4320"/>
          </a:xfrm>
        </p:grpSpPr>
        <p:sp>
          <p:nvSpPr>
            <p:cNvPr id="11309" name="AutoShape 12"/>
            <p:cNvSpPr>
              <a:spLocks noChangeAspect="1" noChangeArrowheads="1" noTextEdit="1"/>
            </p:cNvSpPr>
            <p:nvPr/>
          </p:nvSpPr>
          <p:spPr bwMode="auto">
            <a:xfrm>
              <a:off x="2" y="0"/>
              <a:ext cx="57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ru-RU">
                <a:solidFill>
                  <a:prstClr val="black"/>
                </a:solidFill>
                <a:latin typeface="Arial" pitchFamily="34" charset="0"/>
                <a:cs typeface="Arial" pitchFamily="34" charset="0"/>
              </a:endParaRPr>
            </a:p>
          </p:txBody>
        </p:sp>
        <p:sp>
          <p:nvSpPr>
            <p:cNvPr id="11310" name="Rectangle 13"/>
            <p:cNvSpPr>
              <a:spLocks noChangeArrowheads="1"/>
            </p:cNvSpPr>
            <p:nvPr/>
          </p:nvSpPr>
          <p:spPr bwMode="auto">
            <a:xfrm>
              <a:off x="9" y="94"/>
              <a:ext cx="5741" cy="4124"/>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pic>
          <p:nvPicPr>
            <p:cNvPr id="113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700"/>
              <a:ext cx="509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2" name="Rectangle 15"/>
            <p:cNvSpPr>
              <a:spLocks noChangeArrowheads="1"/>
            </p:cNvSpPr>
            <p:nvPr/>
          </p:nvSpPr>
          <p:spPr bwMode="auto">
            <a:xfrm>
              <a:off x="2822" y="3872"/>
              <a:ext cx="9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500">
                  <a:solidFill>
                    <a:srgbClr val="FFFFFF"/>
                  </a:solidFill>
                  <a:latin typeface="Comic Sans MS" pitchFamily="66" charset="0"/>
                  <a:cs typeface="Arial" pitchFamily="34" charset="0"/>
                </a:rPr>
                <a:t>Neutron number</a:t>
              </a:r>
              <a:endParaRPr lang="ru-RU" altLang="ru-RU" sz="2000">
                <a:solidFill>
                  <a:prstClr val="black"/>
                </a:solidFill>
                <a:latin typeface="Comic Sans MS" pitchFamily="66" charset="0"/>
                <a:cs typeface="Arial" pitchFamily="34" charset="0"/>
              </a:endParaRPr>
            </a:p>
          </p:txBody>
        </p:sp>
        <p:sp>
          <p:nvSpPr>
            <p:cNvPr id="11313" name="Rectangle 16"/>
            <p:cNvSpPr>
              <a:spLocks noChangeArrowheads="1"/>
            </p:cNvSpPr>
            <p:nvPr/>
          </p:nvSpPr>
          <p:spPr bwMode="auto">
            <a:xfrm rot="-5400000">
              <a:off x="-303" y="1539"/>
              <a:ext cx="8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500">
                  <a:solidFill>
                    <a:srgbClr val="FFFFFF"/>
                  </a:solidFill>
                  <a:latin typeface="Comic Sans MS" pitchFamily="66" charset="0"/>
                  <a:cs typeface="Arial" pitchFamily="34" charset="0"/>
                </a:rPr>
                <a:t>Proton number</a:t>
              </a:r>
              <a:endParaRPr lang="ru-RU" altLang="ru-RU" sz="2000">
                <a:solidFill>
                  <a:prstClr val="black"/>
                </a:solidFill>
                <a:latin typeface="Comic Sans MS" pitchFamily="66" charset="0"/>
                <a:cs typeface="Arial" pitchFamily="34" charset="0"/>
              </a:endParaRPr>
            </a:p>
          </p:txBody>
        </p:sp>
        <p:sp>
          <p:nvSpPr>
            <p:cNvPr id="11314" name="Rectangle 18"/>
            <p:cNvSpPr>
              <a:spLocks noChangeArrowheads="1"/>
            </p:cNvSpPr>
            <p:nvPr/>
          </p:nvSpPr>
          <p:spPr bwMode="auto">
            <a:xfrm rot="16200000">
              <a:off x="105" y="1810"/>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15" name="Rectangle 19"/>
            <p:cNvSpPr>
              <a:spLocks noChangeArrowheads="1"/>
            </p:cNvSpPr>
            <p:nvPr/>
          </p:nvSpPr>
          <p:spPr bwMode="auto">
            <a:xfrm rot="16200000">
              <a:off x="106" y="17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16" name="Rectangle 21"/>
            <p:cNvSpPr>
              <a:spLocks noChangeArrowheads="1"/>
            </p:cNvSpPr>
            <p:nvPr/>
          </p:nvSpPr>
          <p:spPr bwMode="auto">
            <a:xfrm rot="16200000">
              <a:off x="107" y="1623"/>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17" name="Rectangle 22"/>
            <p:cNvSpPr>
              <a:spLocks noChangeArrowheads="1"/>
            </p:cNvSpPr>
            <p:nvPr/>
          </p:nvSpPr>
          <p:spPr bwMode="auto">
            <a:xfrm rot="-5400000">
              <a:off x="88" y="1592"/>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 </a:t>
              </a:r>
              <a:endParaRPr lang="ru-RU" altLang="ru-RU" sz="2000">
                <a:solidFill>
                  <a:prstClr val="black"/>
                </a:solidFill>
                <a:latin typeface="Comic Sans MS" pitchFamily="66" charset="0"/>
                <a:cs typeface="Arial" pitchFamily="34" charset="0"/>
              </a:endParaRPr>
            </a:p>
          </p:txBody>
        </p:sp>
        <p:sp>
          <p:nvSpPr>
            <p:cNvPr id="11318" name="Rectangle 23"/>
            <p:cNvSpPr>
              <a:spLocks noChangeArrowheads="1"/>
            </p:cNvSpPr>
            <p:nvPr/>
          </p:nvSpPr>
          <p:spPr bwMode="auto">
            <a:xfrm rot="-5400000">
              <a:off x="88" y="1557"/>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 </a:t>
              </a:r>
              <a:endParaRPr lang="ru-RU" altLang="ru-RU" sz="2000">
                <a:solidFill>
                  <a:prstClr val="black"/>
                </a:solidFill>
                <a:latin typeface="Comic Sans MS" pitchFamily="66" charset="0"/>
                <a:cs typeface="Arial" pitchFamily="34" charset="0"/>
              </a:endParaRPr>
            </a:p>
          </p:txBody>
        </p:sp>
        <p:sp>
          <p:nvSpPr>
            <p:cNvPr id="11319" name="Rectangle 25"/>
            <p:cNvSpPr>
              <a:spLocks noChangeArrowheads="1"/>
            </p:cNvSpPr>
            <p:nvPr/>
          </p:nvSpPr>
          <p:spPr bwMode="auto">
            <a:xfrm rot="16200000">
              <a:off x="105" y="1407"/>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20" name="Rectangle 26"/>
            <p:cNvSpPr>
              <a:spLocks noChangeArrowheads="1"/>
            </p:cNvSpPr>
            <p:nvPr/>
          </p:nvSpPr>
          <p:spPr bwMode="auto">
            <a:xfrm rot="16200000">
              <a:off x="105" y="1315"/>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21" name="Rectangle 28"/>
            <p:cNvSpPr>
              <a:spLocks noChangeArrowheads="1"/>
            </p:cNvSpPr>
            <p:nvPr/>
          </p:nvSpPr>
          <p:spPr bwMode="auto">
            <a:xfrm rot="16200000">
              <a:off x="105" y="11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22" name="Rectangle 29"/>
            <p:cNvSpPr>
              <a:spLocks noChangeArrowheads="1"/>
            </p:cNvSpPr>
            <p:nvPr/>
          </p:nvSpPr>
          <p:spPr bwMode="auto">
            <a:xfrm rot="16200000">
              <a:off x="105" y="1096"/>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2000">
                <a:solidFill>
                  <a:prstClr val="black"/>
                </a:solidFill>
                <a:latin typeface="Comic Sans MS" pitchFamily="66" charset="0"/>
                <a:cs typeface="Arial" pitchFamily="34" charset="0"/>
              </a:endParaRPr>
            </a:p>
          </p:txBody>
        </p:sp>
        <p:sp>
          <p:nvSpPr>
            <p:cNvPr id="11323" name="Rectangle 30"/>
            <p:cNvSpPr>
              <a:spLocks noChangeArrowheads="1"/>
            </p:cNvSpPr>
            <p:nvPr/>
          </p:nvSpPr>
          <p:spPr bwMode="auto">
            <a:xfrm>
              <a:off x="458" y="3640"/>
              <a:ext cx="5003"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24" name="Rectangle 31"/>
            <p:cNvSpPr>
              <a:spLocks noChangeArrowheads="1"/>
            </p:cNvSpPr>
            <p:nvPr/>
          </p:nvSpPr>
          <p:spPr bwMode="auto">
            <a:xfrm>
              <a:off x="472" y="526"/>
              <a:ext cx="5004"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25" name="Rectangle 32"/>
            <p:cNvSpPr>
              <a:spLocks noChangeArrowheads="1"/>
            </p:cNvSpPr>
            <p:nvPr/>
          </p:nvSpPr>
          <p:spPr bwMode="auto">
            <a:xfrm>
              <a:off x="276" y="650"/>
              <a:ext cx="196" cy="314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26" name="Rectangle 33"/>
            <p:cNvSpPr>
              <a:spLocks noChangeArrowheads="1"/>
            </p:cNvSpPr>
            <p:nvPr/>
          </p:nvSpPr>
          <p:spPr bwMode="auto">
            <a:xfrm>
              <a:off x="40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100</a:t>
              </a:r>
              <a:endParaRPr lang="ru-RU" altLang="ru-RU" sz="2000">
                <a:solidFill>
                  <a:prstClr val="black"/>
                </a:solidFill>
                <a:latin typeface="Comic Sans MS" pitchFamily="66" charset="0"/>
                <a:cs typeface="Arial" pitchFamily="34" charset="0"/>
              </a:endParaRPr>
            </a:p>
          </p:txBody>
        </p:sp>
        <p:sp>
          <p:nvSpPr>
            <p:cNvPr id="11327" name="Rectangle 34"/>
            <p:cNvSpPr>
              <a:spLocks noChangeArrowheads="1"/>
            </p:cNvSpPr>
            <p:nvPr/>
          </p:nvSpPr>
          <p:spPr bwMode="auto">
            <a:xfrm>
              <a:off x="902" y="3684"/>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110</a:t>
              </a:r>
              <a:endParaRPr lang="ru-RU" altLang="ru-RU" sz="2000">
                <a:solidFill>
                  <a:prstClr val="black"/>
                </a:solidFill>
                <a:latin typeface="Comic Sans MS" pitchFamily="66" charset="0"/>
                <a:cs typeface="Arial" pitchFamily="34" charset="0"/>
              </a:endParaRPr>
            </a:p>
          </p:txBody>
        </p:sp>
        <p:sp>
          <p:nvSpPr>
            <p:cNvPr id="11328" name="Rectangle 35"/>
            <p:cNvSpPr>
              <a:spLocks noChangeArrowheads="1"/>
            </p:cNvSpPr>
            <p:nvPr/>
          </p:nvSpPr>
          <p:spPr bwMode="auto">
            <a:xfrm>
              <a:off x="1427"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120</a:t>
              </a:r>
              <a:endParaRPr lang="ru-RU" altLang="ru-RU" sz="2000">
                <a:solidFill>
                  <a:prstClr val="black"/>
                </a:solidFill>
                <a:latin typeface="Comic Sans MS" pitchFamily="66" charset="0"/>
                <a:cs typeface="Arial" pitchFamily="34" charset="0"/>
              </a:endParaRPr>
            </a:p>
          </p:txBody>
        </p:sp>
        <p:sp>
          <p:nvSpPr>
            <p:cNvPr id="11329" name="Rectangle 36"/>
            <p:cNvSpPr>
              <a:spLocks noChangeArrowheads="1"/>
            </p:cNvSpPr>
            <p:nvPr/>
          </p:nvSpPr>
          <p:spPr bwMode="auto">
            <a:xfrm>
              <a:off x="195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130</a:t>
              </a:r>
              <a:endParaRPr lang="ru-RU" altLang="ru-RU" sz="2000">
                <a:solidFill>
                  <a:prstClr val="black"/>
                </a:solidFill>
                <a:latin typeface="Comic Sans MS" pitchFamily="66" charset="0"/>
                <a:cs typeface="Arial" pitchFamily="34" charset="0"/>
              </a:endParaRPr>
            </a:p>
          </p:txBody>
        </p:sp>
        <p:sp>
          <p:nvSpPr>
            <p:cNvPr id="11330" name="Rectangle 37"/>
            <p:cNvSpPr>
              <a:spLocks noChangeArrowheads="1"/>
            </p:cNvSpPr>
            <p:nvPr/>
          </p:nvSpPr>
          <p:spPr bwMode="auto">
            <a:xfrm>
              <a:off x="2459"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140</a:t>
              </a:r>
              <a:endParaRPr lang="ru-RU" altLang="ru-RU" sz="2000">
                <a:solidFill>
                  <a:prstClr val="black"/>
                </a:solidFill>
                <a:latin typeface="Comic Sans MS" pitchFamily="66" charset="0"/>
                <a:cs typeface="Arial" pitchFamily="34" charset="0"/>
              </a:endParaRPr>
            </a:p>
          </p:txBody>
        </p:sp>
        <p:sp>
          <p:nvSpPr>
            <p:cNvPr id="11331" name="Rectangle 38"/>
            <p:cNvSpPr>
              <a:spLocks noChangeArrowheads="1"/>
            </p:cNvSpPr>
            <p:nvPr/>
          </p:nvSpPr>
          <p:spPr bwMode="auto">
            <a:xfrm>
              <a:off x="298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150</a:t>
              </a:r>
              <a:endParaRPr lang="ru-RU" altLang="ru-RU" sz="2000">
                <a:solidFill>
                  <a:prstClr val="black"/>
                </a:solidFill>
                <a:latin typeface="Comic Sans MS" pitchFamily="66" charset="0"/>
                <a:cs typeface="Arial" pitchFamily="34" charset="0"/>
              </a:endParaRPr>
            </a:p>
          </p:txBody>
        </p:sp>
        <p:sp>
          <p:nvSpPr>
            <p:cNvPr id="11332" name="Rectangle 39"/>
            <p:cNvSpPr>
              <a:spLocks noChangeArrowheads="1"/>
            </p:cNvSpPr>
            <p:nvPr/>
          </p:nvSpPr>
          <p:spPr bwMode="auto">
            <a:xfrm>
              <a:off x="3508"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160</a:t>
              </a:r>
              <a:endParaRPr lang="ru-RU" altLang="ru-RU" sz="2000">
                <a:solidFill>
                  <a:prstClr val="black"/>
                </a:solidFill>
                <a:latin typeface="Comic Sans MS" pitchFamily="66" charset="0"/>
                <a:cs typeface="Arial" pitchFamily="34" charset="0"/>
              </a:endParaRPr>
            </a:p>
          </p:txBody>
        </p:sp>
        <p:sp>
          <p:nvSpPr>
            <p:cNvPr id="11333" name="Rectangle 40"/>
            <p:cNvSpPr>
              <a:spLocks noChangeArrowheads="1"/>
            </p:cNvSpPr>
            <p:nvPr/>
          </p:nvSpPr>
          <p:spPr bwMode="auto">
            <a:xfrm>
              <a:off x="402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170</a:t>
              </a:r>
              <a:endParaRPr lang="ru-RU" altLang="ru-RU" sz="2000">
                <a:solidFill>
                  <a:prstClr val="black"/>
                </a:solidFill>
                <a:latin typeface="Comic Sans MS" pitchFamily="66" charset="0"/>
                <a:cs typeface="Arial" pitchFamily="34" charset="0"/>
              </a:endParaRPr>
            </a:p>
          </p:txBody>
        </p:sp>
        <p:sp>
          <p:nvSpPr>
            <p:cNvPr id="11334" name="Rectangle 41"/>
            <p:cNvSpPr>
              <a:spLocks noChangeArrowheads="1"/>
            </p:cNvSpPr>
            <p:nvPr/>
          </p:nvSpPr>
          <p:spPr bwMode="auto">
            <a:xfrm>
              <a:off x="4554"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180</a:t>
              </a:r>
              <a:endParaRPr lang="ru-RU" altLang="ru-RU" sz="2000">
                <a:solidFill>
                  <a:prstClr val="black"/>
                </a:solidFill>
                <a:latin typeface="Comic Sans MS" pitchFamily="66" charset="0"/>
                <a:cs typeface="Arial" pitchFamily="34" charset="0"/>
              </a:endParaRPr>
            </a:p>
          </p:txBody>
        </p:sp>
        <p:sp>
          <p:nvSpPr>
            <p:cNvPr id="11335" name="Rectangle 42"/>
            <p:cNvSpPr>
              <a:spLocks noChangeArrowheads="1"/>
            </p:cNvSpPr>
            <p:nvPr/>
          </p:nvSpPr>
          <p:spPr bwMode="auto">
            <a:xfrm>
              <a:off x="5080"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190</a:t>
              </a:r>
              <a:endParaRPr lang="ru-RU" altLang="ru-RU" sz="2000">
                <a:solidFill>
                  <a:prstClr val="black"/>
                </a:solidFill>
                <a:latin typeface="Comic Sans MS" pitchFamily="66" charset="0"/>
                <a:cs typeface="Arial" pitchFamily="34" charset="0"/>
              </a:endParaRPr>
            </a:p>
          </p:txBody>
        </p:sp>
        <p:sp>
          <p:nvSpPr>
            <p:cNvPr id="11336" name="Rectangle 43"/>
            <p:cNvSpPr>
              <a:spLocks noChangeArrowheads="1"/>
            </p:cNvSpPr>
            <p:nvPr/>
          </p:nvSpPr>
          <p:spPr bwMode="auto">
            <a:xfrm>
              <a:off x="234" y="928"/>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120</a:t>
              </a:r>
              <a:endParaRPr lang="ru-RU" altLang="ru-RU" sz="2000">
                <a:solidFill>
                  <a:prstClr val="black"/>
                </a:solidFill>
                <a:latin typeface="Comic Sans MS" pitchFamily="66" charset="0"/>
                <a:cs typeface="Arial" pitchFamily="34" charset="0"/>
              </a:endParaRPr>
            </a:p>
          </p:txBody>
        </p:sp>
        <p:sp>
          <p:nvSpPr>
            <p:cNvPr id="11337" name="Rectangle 44"/>
            <p:cNvSpPr>
              <a:spLocks noChangeArrowheads="1"/>
            </p:cNvSpPr>
            <p:nvPr/>
          </p:nvSpPr>
          <p:spPr bwMode="auto">
            <a:xfrm>
              <a:off x="236" y="1447"/>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110</a:t>
              </a:r>
              <a:endParaRPr lang="ru-RU" altLang="ru-RU" sz="2000">
                <a:solidFill>
                  <a:prstClr val="black"/>
                </a:solidFill>
                <a:latin typeface="Comic Sans MS" pitchFamily="66" charset="0"/>
                <a:cs typeface="Arial" pitchFamily="34" charset="0"/>
              </a:endParaRPr>
            </a:p>
          </p:txBody>
        </p:sp>
        <p:sp>
          <p:nvSpPr>
            <p:cNvPr id="11338" name="Rectangle 45"/>
            <p:cNvSpPr>
              <a:spLocks noChangeArrowheads="1"/>
            </p:cNvSpPr>
            <p:nvPr/>
          </p:nvSpPr>
          <p:spPr bwMode="auto">
            <a:xfrm>
              <a:off x="232" y="1976"/>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100</a:t>
              </a:r>
              <a:endParaRPr lang="ru-RU" altLang="ru-RU" sz="2000">
                <a:solidFill>
                  <a:prstClr val="black"/>
                </a:solidFill>
                <a:latin typeface="Comic Sans MS" pitchFamily="66" charset="0"/>
                <a:cs typeface="Arial" pitchFamily="34" charset="0"/>
              </a:endParaRPr>
            </a:p>
          </p:txBody>
        </p:sp>
        <p:sp>
          <p:nvSpPr>
            <p:cNvPr id="11339" name="Rectangle 46"/>
            <p:cNvSpPr>
              <a:spLocks noChangeArrowheads="1"/>
            </p:cNvSpPr>
            <p:nvPr/>
          </p:nvSpPr>
          <p:spPr bwMode="auto">
            <a:xfrm>
              <a:off x="287" y="2493"/>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90</a:t>
              </a:r>
              <a:endParaRPr lang="ru-RU" altLang="ru-RU" sz="2000">
                <a:solidFill>
                  <a:prstClr val="black"/>
                </a:solidFill>
                <a:latin typeface="Comic Sans MS" pitchFamily="66" charset="0"/>
                <a:cs typeface="Arial" pitchFamily="34" charset="0"/>
              </a:endParaRPr>
            </a:p>
          </p:txBody>
        </p:sp>
        <p:sp>
          <p:nvSpPr>
            <p:cNvPr id="11340" name="Rectangle 47"/>
            <p:cNvSpPr>
              <a:spLocks noChangeArrowheads="1"/>
            </p:cNvSpPr>
            <p:nvPr/>
          </p:nvSpPr>
          <p:spPr bwMode="auto">
            <a:xfrm>
              <a:off x="289" y="3020"/>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80</a:t>
              </a:r>
              <a:endParaRPr lang="ru-RU" altLang="ru-RU" sz="2000">
                <a:solidFill>
                  <a:prstClr val="black"/>
                </a:solidFill>
                <a:latin typeface="Comic Sans MS" pitchFamily="66" charset="0"/>
                <a:cs typeface="Arial" pitchFamily="34" charset="0"/>
              </a:endParaRPr>
            </a:p>
          </p:txBody>
        </p:sp>
        <p:sp>
          <p:nvSpPr>
            <p:cNvPr id="11341" name="Rectangle 48"/>
            <p:cNvSpPr>
              <a:spLocks noChangeArrowheads="1"/>
            </p:cNvSpPr>
            <p:nvPr/>
          </p:nvSpPr>
          <p:spPr bwMode="auto">
            <a:xfrm>
              <a:off x="285" y="3548"/>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1500">
                  <a:solidFill>
                    <a:srgbClr val="FFFFFF"/>
                  </a:solidFill>
                  <a:latin typeface="Comic Sans MS" pitchFamily="66" charset="0"/>
                  <a:cs typeface="Arial" pitchFamily="34" charset="0"/>
                </a:rPr>
                <a:t>70</a:t>
              </a:r>
              <a:endParaRPr lang="ru-RU" altLang="ru-RU" sz="2000">
                <a:solidFill>
                  <a:prstClr val="black"/>
                </a:solidFill>
                <a:latin typeface="Comic Sans MS" pitchFamily="66" charset="0"/>
                <a:cs typeface="Arial" pitchFamily="34" charset="0"/>
              </a:endParaRPr>
            </a:p>
          </p:txBody>
        </p:sp>
        <p:sp>
          <p:nvSpPr>
            <p:cNvPr id="11342" name="Rectangle 49"/>
            <p:cNvSpPr>
              <a:spLocks noChangeArrowheads="1"/>
            </p:cNvSpPr>
            <p:nvPr/>
          </p:nvSpPr>
          <p:spPr bwMode="auto">
            <a:xfrm>
              <a:off x="5134"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3" name="Rectangle 50"/>
            <p:cNvSpPr>
              <a:spLocks noChangeArrowheads="1"/>
            </p:cNvSpPr>
            <p:nvPr/>
          </p:nvSpPr>
          <p:spPr bwMode="auto">
            <a:xfrm>
              <a:off x="5134"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4" name="Rectangle 51"/>
            <p:cNvSpPr>
              <a:spLocks noChangeArrowheads="1"/>
            </p:cNvSpPr>
            <p:nvPr/>
          </p:nvSpPr>
          <p:spPr bwMode="auto">
            <a:xfrm>
              <a:off x="4614"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5" name="Rectangle 52"/>
            <p:cNvSpPr>
              <a:spLocks noChangeArrowheads="1"/>
            </p:cNvSpPr>
            <p:nvPr/>
          </p:nvSpPr>
          <p:spPr bwMode="auto">
            <a:xfrm>
              <a:off x="4614"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6" name="Rectangle 53"/>
            <p:cNvSpPr>
              <a:spLocks noChangeArrowheads="1"/>
            </p:cNvSpPr>
            <p:nvPr/>
          </p:nvSpPr>
          <p:spPr bwMode="auto">
            <a:xfrm>
              <a:off x="4091"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7" name="Rectangle 54"/>
            <p:cNvSpPr>
              <a:spLocks noChangeArrowheads="1"/>
            </p:cNvSpPr>
            <p:nvPr/>
          </p:nvSpPr>
          <p:spPr bwMode="auto">
            <a:xfrm>
              <a:off x="4091"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8" name="Rectangle 55"/>
            <p:cNvSpPr>
              <a:spLocks noChangeArrowheads="1"/>
            </p:cNvSpPr>
            <p:nvPr/>
          </p:nvSpPr>
          <p:spPr bwMode="auto">
            <a:xfrm>
              <a:off x="3570" y="3574"/>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49" name="Rectangle 56"/>
            <p:cNvSpPr>
              <a:spLocks noChangeArrowheads="1"/>
            </p:cNvSpPr>
            <p:nvPr/>
          </p:nvSpPr>
          <p:spPr bwMode="auto">
            <a:xfrm>
              <a:off x="3570" y="3574"/>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0" name="Rectangle 57"/>
            <p:cNvSpPr>
              <a:spLocks noChangeArrowheads="1"/>
            </p:cNvSpPr>
            <p:nvPr/>
          </p:nvSpPr>
          <p:spPr bwMode="auto">
            <a:xfrm>
              <a:off x="3046"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1" name="Rectangle 58"/>
            <p:cNvSpPr>
              <a:spLocks noChangeArrowheads="1"/>
            </p:cNvSpPr>
            <p:nvPr/>
          </p:nvSpPr>
          <p:spPr bwMode="auto">
            <a:xfrm>
              <a:off x="3046"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2" name="Rectangle 59"/>
            <p:cNvSpPr>
              <a:spLocks noChangeArrowheads="1"/>
            </p:cNvSpPr>
            <p:nvPr/>
          </p:nvSpPr>
          <p:spPr bwMode="auto">
            <a:xfrm>
              <a:off x="2525"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3" name="Rectangle 60"/>
            <p:cNvSpPr>
              <a:spLocks noChangeArrowheads="1"/>
            </p:cNvSpPr>
            <p:nvPr/>
          </p:nvSpPr>
          <p:spPr bwMode="auto">
            <a:xfrm>
              <a:off x="2525"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4" name="Rectangle 61"/>
            <p:cNvSpPr>
              <a:spLocks noChangeArrowheads="1"/>
            </p:cNvSpPr>
            <p:nvPr/>
          </p:nvSpPr>
          <p:spPr bwMode="auto">
            <a:xfrm>
              <a:off x="490" y="2012"/>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5" name="Rectangle 62"/>
            <p:cNvSpPr>
              <a:spLocks noChangeArrowheads="1"/>
            </p:cNvSpPr>
            <p:nvPr/>
          </p:nvSpPr>
          <p:spPr bwMode="auto">
            <a:xfrm>
              <a:off x="490" y="2012"/>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6" name="Rectangle 63"/>
            <p:cNvSpPr>
              <a:spLocks noChangeArrowheads="1"/>
            </p:cNvSpPr>
            <p:nvPr/>
          </p:nvSpPr>
          <p:spPr bwMode="auto">
            <a:xfrm>
              <a:off x="5405" y="201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7" name="Rectangle 64"/>
            <p:cNvSpPr>
              <a:spLocks noChangeArrowheads="1"/>
            </p:cNvSpPr>
            <p:nvPr/>
          </p:nvSpPr>
          <p:spPr bwMode="auto">
            <a:xfrm>
              <a:off x="5405" y="201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8" name="Rectangle 65"/>
            <p:cNvSpPr>
              <a:spLocks noChangeArrowheads="1"/>
            </p:cNvSpPr>
            <p:nvPr/>
          </p:nvSpPr>
          <p:spPr bwMode="auto">
            <a:xfrm>
              <a:off x="488" y="1491"/>
              <a:ext cx="46"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59" name="Rectangle 66"/>
            <p:cNvSpPr>
              <a:spLocks noChangeArrowheads="1"/>
            </p:cNvSpPr>
            <p:nvPr/>
          </p:nvSpPr>
          <p:spPr bwMode="auto">
            <a:xfrm>
              <a:off x="488" y="1491"/>
              <a:ext cx="46"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0" name="Rectangle 67"/>
            <p:cNvSpPr>
              <a:spLocks noChangeArrowheads="1"/>
            </p:cNvSpPr>
            <p:nvPr/>
          </p:nvSpPr>
          <p:spPr bwMode="auto">
            <a:xfrm>
              <a:off x="5403" y="149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1" name="Rectangle 68"/>
            <p:cNvSpPr>
              <a:spLocks noChangeArrowheads="1"/>
            </p:cNvSpPr>
            <p:nvPr/>
          </p:nvSpPr>
          <p:spPr bwMode="auto">
            <a:xfrm>
              <a:off x="5403" y="149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2" name="Rectangle 69"/>
            <p:cNvSpPr>
              <a:spLocks noChangeArrowheads="1"/>
            </p:cNvSpPr>
            <p:nvPr/>
          </p:nvSpPr>
          <p:spPr bwMode="auto">
            <a:xfrm>
              <a:off x="487" y="971"/>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3" name="Rectangle 70"/>
            <p:cNvSpPr>
              <a:spLocks noChangeArrowheads="1"/>
            </p:cNvSpPr>
            <p:nvPr/>
          </p:nvSpPr>
          <p:spPr bwMode="auto">
            <a:xfrm>
              <a:off x="487" y="971"/>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4" name="Rectangle 71"/>
            <p:cNvSpPr>
              <a:spLocks noChangeArrowheads="1"/>
            </p:cNvSpPr>
            <p:nvPr/>
          </p:nvSpPr>
          <p:spPr bwMode="auto">
            <a:xfrm>
              <a:off x="5401" y="971"/>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5" name="Rectangle 72"/>
            <p:cNvSpPr>
              <a:spLocks noChangeArrowheads="1"/>
            </p:cNvSpPr>
            <p:nvPr/>
          </p:nvSpPr>
          <p:spPr bwMode="auto">
            <a:xfrm>
              <a:off x="5401" y="971"/>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6" name="Rectangle 73"/>
            <p:cNvSpPr>
              <a:spLocks noChangeArrowheads="1"/>
            </p:cNvSpPr>
            <p:nvPr/>
          </p:nvSpPr>
          <p:spPr bwMode="auto">
            <a:xfrm>
              <a:off x="488" y="2535"/>
              <a:ext cx="46"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7" name="Rectangle 74"/>
            <p:cNvSpPr>
              <a:spLocks noChangeArrowheads="1"/>
            </p:cNvSpPr>
            <p:nvPr/>
          </p:nvSpPr>
          <p:spPr bwMode="auto">
            <a:xfrm>
              <a:off x="488" y="2535"/>
              <a:ext cx="46"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8" name="Rectangle 75"/>
            <p:cNvSpPr>
              <a:spLocks noChangeArrowheads="1"/>
            </p:cNvSpPr>
            <p:nvPr/>
          </p:nvSpPr>
          <p:spPr bwMode="auto">
            <a:xfrm>
              <a:off x="5403" y="253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69" name="Rectangle 76"/>
            <p:cNvSpPr>
              <a:spLocks noChangeArrowheads="1"/>
            </p:cNvSpPr>
            <p:nvPr/>
          </p:nvSpPr>
          <p:spPr bwMode="auto">
            <a:xfrm>
              <a:off x="5403" y="253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0" name="Rectangle 77"/>
            <p:cNvSpPr>
              <a:spLocks noChangeArrowheads="1"/>
            </p:cNvSpPr>
            <p:nvPr/>
          </p:nvSpPr>
          <p:spPr bwMode="auto">
            <a:xfrm>
              <a:off x="490" y="3055"/>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1" name="Rectangle 78"/>
            <p:cNvSpPr>
              <a:spLocks noChangeArrowheads="1"/>
            </p:cNvSpPr>
            <p:nvPr/>
          </p:nvSpPr>
          <p:spPr bwMode="auto">
            <a:xfrm>
              <a:off x="490" y="3055"/>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2" name="Rectangle 79"/>
            <p:cNvSpPr>
              <a:spLocks noChangeArrowheads="1"/>
            </p:cNvSpPr>
            <p:nvPr/>
          </p:nvSpPr>
          <p:spPr bwMode="auto">
            <a:xfrm>
              <a:off x="5403" y="3055"/>
              <a:ext cx="45"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3" name="Rectangle 80"/>
            <p:cNvSpPr>
              <a:spLocks noChangeArrowheads="1"/>
            </p:cNvSpPr>
            <p:nvPr/>
          </p:nvSpPr>
          <p:spPr bwMode="auto">
            <a:xfrm>
              <a:off x="5403" y="3055"/>
              <a:ext cx="45"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4" name="Rectangle 81"/>
            <p:cNvSpPr>
              <a:spLocks noChangeArrowheads="1"/>
            </p:cNvSpPr>
            <p:nvPr/>
          </p:nvSpPr>
          <p:spPr bwMode="auto">
            <a:xfrm>
              <a:off x="2004"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5" name="Rectangle 82"/>
            <p:cNvSpPr>
              <a:spLocks noChangeArrowheads="1"/>
            </p:cNvSpPr>
            <p:nvPr/>
          </p:nvSpPr>
          <p:spPr bwMode="auto">
            <a:xfrm>
              <a:off x="2004"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6" name="Rectangle 83"/>
            <p:cNvSpPr>
              <a:spLocks noChangeArrowheads="1"/>
            </p:cNvSpPr>
            <p:nvPr/>
          </p:nvSpPr>
          <p:spPr bwMode="auto">
            <a:xfrm>
              <a:off x="1481" y="3574"/>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7" name="Rectangle 84"/>
            <p:cNvSpPr>
              <a:spLocks noChangeArrowheads="1"/>
            </p:cNvSpPr>
            <p:nvPr/>
          </p:nvSpPr>
          <p:spPr bwMode="auto">
            <a:xfrm>
              <a:off x="1481" y="3574"/>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8" name="Rectangle 85"/>
            <p:cNvSpPr>
              <a:spLocks noChangeArrowheads="1"/>
            </p:cNvSpPr>
            <p:nvPr/>
          </p:nvSpPr>
          <p:spPr bwMode="auto">
            <a:xfrm>
              <a:off x="960"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79" name="Rectangle 86"/>
            <p:cNvSpPr>
              <a:spLocks noChangeArrowheads="1"/>
            </p:cNvSpPr>
            <p:nvPr/>
          </p:nvSpPr>
          <p:spPr bwMode="auto">
            <a:xfrm>
              <a:off x="960"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0" name="Rectangle 87"/>
            <p:cNvSpPr>
              <a:spLocks noChangeArrowheads="1"/>
            </p:cNvSpPr>
            <p:nvPr/>
          </p:nvSpPr>
          <p:spPr bwMode="auto">
            <a:xfrm>
              <a:off x="487" y="358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1" name="Rectangle 88"/>
            <p:cNvSpPr>
              <a:spLocks noChangeArrowheads="1"/>
            </p:cNvSpPr>
            <p:nvPr/>
          </p:nvSpPr>
          <p:spPr bwMode="auto">
            <a:xfrm>
              <a:off x="487" y="358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2" name="Rectangle 89"/>
            <p:cNvSpPr>
              <a:spLocks noChangeArrowheads="1"/>
            </p:cNvSpPr>
            <p:nvPr/>
          </p:nvSpPr>
          <p:spPr bwMode="auto">
            <a:xfrm>
              <a:off x="5136"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3" name="Rectangle 90"/>
            <p:cNvSpPr>
              <a:spLocks noChangeArrowheads="1"/>
            </p:cNvSpPr>
            <p:nvPr/>
          </p:nvSpPr>
          <p:spPr bwMode="auto">
            <a:xfrm>
              <a:off x="5136"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4" name="Rectangle 91"/>
            <p:cNvSpPr>
              <a:spLocks noChangeArrowheads="1"/>
            </p:cNvSpPr>
            <p:nvPr/>
          </p:nvSpPr>
          <p:spPr bwMode="auto">
            <a:xfrm>
              <a:off x="4614" y="720"/>
              <a:ext cx="45"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5" name="Rectangle 92"/>
            <p:cNvSpPr>
              <a:spLocks noChangeArrowheads="1"/>
            </p:cNvSpPr>
            <p:nvPr/>
          </p:nvSpPr>
          <p:spPr bwMode="auto">
            <a:xfrm>
              <a:off x="4614" y="720"/>
              <a:ext cx="45"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6" name="Rectangle 93"/>
            <p:cNvSpPr>
              <a:spLocks noChangeArrowheads="1"/>
            </p:cNvSpPr>
            <p:nvPr/>
          </p:nvSpPr>
          <p:spPr bwMode="auto">
            <a:xfrm>
              <a:off x="4093"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7" name="Rectangle 94"/>
            <p:cNvSpPr>
              <a:spLocks noChangeArrowheads="1"/>
            </p:cNvSpPr>
            <p:nvPr/>
          </p:nvSpPr>
          <p:spPr bwMode="auto">
            <a:xfrm>
              <a:off x="4093"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8" name="Rectangle 95"/>
            <p:cNvSpPr>
              <a:spLocks noChangeArrowheads="1"/>
            </p:cNvSpPr>
            <p:nvPr/>
          </p:nvSpPr>
          <p:spPr bwMode="auto">
            <a:xfrm>
              <a:off x="3570" y="72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89" name="Rectangle 96"/>
            <p:cNvSpPr>
              <a:spLocks noChangeArrowheads="1"/>
            </p:cNvSpPr>
            <p:nvPr/>
          </p:nvSpPr>
          <p:spPr bwMode="auto">
            <a:xfrm>
              <a:off x="3570" y="72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0" name="Rectangle 97"/>
            <p:cNvSpPr>
              <a:spLocks noChangeArrowheads="1"/>
            </p:cNvSpPr>
            <p:nvPr/>
          </p:nvSpPr>
          <p:spPr bwMode="auto">
            <a:xfrm>
              <a:off x="3047"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1" name="Rectangle 98"/>
            <p:cNvSpPr>
              <a:spLocks noChangeArrowheads="1"/>
            </p:cNvSpPr>
            <p:nvPr/>
          </p:nvSpPr>
          <p:spPr bwMode="auto">
            <a:xfrm>
              <a:off x="3047"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2" name="Rectangle 99"/>
            <p:cNvSpPr>
              <a:spLocks noChangeArrowheads="1"/>
            </p:cNvSpPr>
            <p:nvPr/>
          </p:nvSpPr>
          <p:spPr bwMode="auto">
            <a:xfrm>
              <a:off x="2527"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3" name="Rectangle 100"/>
            <p:cNvSpPr>
              <a:spLocks noChangeArrowheads="1"/>
            </p:cNvSpPr>
            <p:nvPr/>
          </p:nvSpPr>
          <p:spPr bwMode="auto">
            <a:xfrm>
              <a:off x="2527"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4" name="Rectangle 101"/>
            <p:cNvSpPr>
              <a:spLocks noChangeArrowheads="1"/>
            </p:cNvSpPr>
            <p:nvPr/>
          </p:nvSpPr>
          <p:spPr bwMode="auto">
            <a:xfrm>
              <a:off x="2006" y="720"/>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5" name="Rectangle 102"/>
            <p:cNvSpPr>
              <a:spLocks noChangeArrowheads="1"/>
            </p:cNvSpPr>
            <p:nvPr/>
          </p:nvSpPr>
          <p:spPr bwMode="auto">
            <a:xfrm>
              <a:off x="2006" y="720"/>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6" name="Rectangle 103"/>
            <p:cNvSpPr>
              <a:spLocks noChangeArrowheads="1"/>
            </p:cNvSpPr>
            <p:nvPr/>
          </p:nvSpPr>
          <p:spPr bwMode="auto">
            <a:xfrm>
              <a:off x="1483" y="720"/>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7" name="Rectangle 104"/>
            <p:cNvSpPr>
              <a:spLocks noChangeArrowheads="1"/>
            </p:cNvSpPr>
            <p:nvPr/>
          </p:nvSpPr>
          <p:spPr bwMode="auto">
            <a:xfrm>
              <a:off x="1483" y="720"/>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8" name="Rectangle 105"/>
            <p:cNvSpPr>
              <a:spLocks noChangeArrowheads="1"/>
            </p:cNvSpPr>
            <p:nvPr/>
          </p:nvSpPr>
          <p:spPr bwMode="auto">
            <a:xfrm>
              <a:off x="962" y="718"/>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399" name="Rectangle 106"/>
            <p:cNvSpPr>
              <a:spLocks noChangeArrowheads="1"/>
            </p:cNvSpPr>
            <p:nvPr/>
          </p:nvSpPr>
          <p:spPr bwMode="auto">
            <a:xfrm>
              <a:off x="962" y="718"/>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400" name="Rectangle 107"/>
            <p:cNvSpPr>
              <a:spLocks noChangeArrowheads="1"/>
            </p:cNvSpPr>
            <p:nvPr/>
          </p:nvSpPr>
          <p:spPr bwMode="auto">
            <a:xfrm>
              <a:off x="487" y="71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401" name="Rectangle 108"/>
            <p:cNvSpPr>
              <a:spLocks noChangeArrowheads="1"/>
            </p:cNvSpPr>
            <p:nvPr/>
          </p:nvSpPr>
          <p:spPr bwMode="auto">
            <a:xfrm>
              <a:off x="487" y="71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402" name="Rectangle 109"/>
            <p:cNvSpPr>
              <a:spLocks noChangeArrowheads="1"/>
            </p:cNvSpPr>
            <p:nvPr/>
          </p:nvSpPr>
          <p:spPr bwMode="auto">
            <a:xfrm>
              <a:off x="5454" y="555"/>
              <a:ext cx="276"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sp>
          <p:nvSpPr>
            <p:cNvPr id="11403" name="Rectangle 110"/>
            <p:cNvSpPr>
              <a:spLocks noChangeArrowheads="1"/>
            </p:cNvSpPr>
            <p:nvPr/>
          </p:nvSpPr>
          <p:spPr bwMode="auto">
            <a:xfrm>
              <a:off x="5380" y="3636"/>
              <a:ext cx="370"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grpSp>
      <p:grpSp>
        <p:nvGrpSpPr>
          <p:cNvPr id="11270" name="Group 111"/>
          <p:cNvGrpSpPr>
            <a:grpSpLocks/>
          </p:cNvGrpSpPr>
          <p:nvPr/>
        </p:nvGrpSpPr>
        <p:grpSpPr bwMode="auto">
          <a:xfrm>
            <a:off x="7086600" y="1449388"/>
            <a:ext cx="2859088" cy="1066800"/>
            <a:chOff x="3515" y="799"/>
            <a:chExt cx="1801" cy="666"/>
          </a:xfrm>
        </p:grpSpPr>
        <p:sp>
          <p:nvSpPr>
            <p:cNvPr id="11307" name="Text Box 112"/>
            <p:cNvSpPr txBox="1">
              <a:spLocks noChangeArrowheads="1"/>
            </p:cNvSpPr>
            <p:nvPr/>
          </p:nvSpPr>
          <p:spPr bwMode="auto">
            <a:xfrm>
              <a:off x="4211" y="799"/>
              <a:ext cx="1105"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Island of</a:t>
              </a:r>
            </a:p>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  Stability</a:t>
              </a:r>
            </a:p>
            <a:p>
              <a:pPr defTabSz="914400" fontAlgn="base">
                <a:spcBef>
                  <a:spcPct val="0"/>
                </a:spcBef>
                <a:spcAft>
                  <a:spcPct val="0"/>
                </a:spcAft>
                <a:buFont typeface="Arial" pitchFamily="34" charset="0"/>
                <a:buNone/>
              </a:pPr>
              <a:endParaRPr lang="en-US" altLang="ru-RU" sz="1600">
                <a:solidFill>
                  <a:prstClr val="white"/>
                </a:solidFill>
                <a:latin typeface="Comic Sans MS" pitchFamily="66" charset="0"/>
                <a:cs typeface="Arial" pitchFamily="34" charset="0"/>
              </a:endParaRPr>
            </a:p>
          </p:txBody>
        </p:sp>
        <p:sp>
          <p:nvSpPr>
            <p:cNvPr id="11308" name="Text Box 113"/>
            <p:cNvSpPr txBox="1">
              <a:spLocks noChangeArrowheads="1"/>
            </p:cNvSpPr>
            <p:nvPr/>
          </p:nvSpPr>
          <p:spPr bwMode="auto">
            <a:xfrm>
              <a:off x="3515" y="1253"/>
              <a:ext cx="45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Shoal</a:t>
              </a:r>
            </a:p>
          </p:txBody>
        </p:sp>
      </p:grpSp>
      <p:sp>
        <p:nvSpPr>
          <p:cNvPr id="11271" name="Text Box 116"/>
          <p:cNvSpPr txBox="1">
            <a:spLocks noChangeArrowheads="1"/>
          </p:cNvSpPr>
          <p:nvPr/>
        </p:nvSpPr>
        <p:spPr bwMode="auto">
          <a:xfrm>
            <a:off x="2363789" y="387350"/>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endParaRPr lang="en-US" altLang="ru-RU" sz="2000">
              <a:solidFill>
                <a:srgbClr val="808080"/>
              </a:solidFill>
              <a:latin typeface="Comic Sans MS" pitchFamily="66" charset="0"/>
              <a:cs typeface="Arial" pitchFamily="34" charset="0"/>
            </a:endParaRPr>
          </a:p>
        </p:txBody>
      </p:sp>
      <p:sp>
        <p:nvSpPr>
          <p:cNvPr id="11272" name="Rectangle 117"/>
          <p:cNvSpPr>
            <a:spLocks noChangeArrowheads="1"/>
          </p:cNvSpPr>
          <p:nvPr/>
        </p:nvSpPr>
        <p:spPr bwMode="auto">
          <a:xfrm>
            <a:off x="1524001" y="0"/>
            <a:ext cx="9185275" cy="3810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en-US" altLang="ru-RU" sz="1800">
              <a:solidFill>
                <a:prstClr val="black"/>
              </a:solidFill>
              <a:latin typeface="Comic Sans MS" pitchFamily="66" charset="0"/>
              <a:cs typeface="Arial" pitchFamily="34" charset="0"/>
            </a:endParaRPr>
          </a:p>
        </p:txBody>
      </p:sp>
      <p:grpSp>
        <p:nvGrpSpPr>
          <p:cNvPr id="11273" name="Group 120"/>
          <p:cNvGrpSpPr>
            <a:grpSpLocks/>
          </p:cNvGrpSpPr>
          <p:nvPr/>
        </p:nvGrpSpPr>
        <p:grpSpPr bwMode="auto">
          <a:xfrm>
            <a:off x="2514600" y="3124200"/>
            <a:ext cx="2997200" cy="1276350"/>
            <a:chOff x="657" y="1797"/>
            <a:chExt cx="1888" cy="804"/>
          </a:xfrm>
        </p:grpSpPr>
        <p:sp>
          <p:nvSpPr>
            <p:cNvPr id="11305" name="Text Box 121"/>
            <p:cNvSpPr txBox="1">
              <a:spLocks noChangeArrowheads="1"/>
            </p:cNvSpPr>
            <p:nvPr/>
          </p:nvSpPr>
          <p:spPr bwMode="auto">
            <a:xfrm>
              <a:off x="1886" y="1797"/>
              <a:ext cx="65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Peninsula</a:t>
              </a:r>
            </a:p>
          </p:txBody>
        </p:sp>
        <p:sp>
          <p:nvSpPr>
            <p:cNvPr id="11306" name="Text Box 122"/>
            <p:cNvSpPr txBox="1">
              <a:spLocks noChangeArrowheads="1"/>
            </p:cNvSpPr>
            <p:nvPr/>
          </p:nvSpPr>
          <p:spPr bwMode="auto">
            <a:xfrm>
              <a:off x="657" y="2387"/>
              <a:ext cx="69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Continent</a:t>
              </a:r>
            </a:p>
          </p:txBody>
        </p:sp>
      </p:grpSp>
      <p:sp>
        <p:nvSpPr>
          <p:cNvPr id="11274" name="Text Box 123"/>
          <p:cNvSpPr txBox="1">
            <a:spLocks noChangeArrowheads="1"/>
          </p:cNvSpPr>
          <p:nvPr/>
        </p:nvSpPr>
        <p:spPr bwMode="auto">
          <a:xfrm>
            <a:off x="7497763" y="3825875"/>
            <a:ext cx="1897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Sea of Instability</a:t>
            </a:r>
            <a:endParaRPr lang="ru-RU" altLang="ru-RU" sz="1600">
              <a:solidFill>
                <a:prstClr val="white"/>
              </a:solidFill>
              <a:latin typeface="Comic Sans MS" pitchFamily="66" charset="0"/>
              <a:cs typeface="Arial" pitchFamily="34" charset="0"/>
            </a:endParaRPr>
          </a:p>
        </p:txBody>
      </p:sp>
      <p:grpSp>
        <p:nvGrpSpPr>
          <p:cNvPr id="11275" name="Группа 132"/>
          <p:cNvGrpSpPr>
            <a:grpSpLocks/>
          </p:cNvGrpSpPr>
          <p:nvPr/>
        </p:nvGrpSpPr>
        <p:grpSpPr bwMode="auto">
          <a:xfrm>
            <a:off x="2165350" y="398463"/>
            <a:ext cx="4357688" cy="1179512"/>
            <a:chOff x="641352" y="399068"/>
            <a:chExt cx="4357689" cy="1178907"/>
          </a:xfrm>
        </p:grpSpPr>
        <p:sp>
          <p:nvSpPr>
            <p:cNvPr id="11291" name="Text Box 115"/>
            <p:cNvSpPr txBox="1">
              <a:spLocks noChangeArrowheads="1"/>
            </p:cNvSpPr>
            <p:nvPr/>
          </p:nvSpPr>
          <p:spPr bwMode="auto">
            <a:xfrm>
              <a:off x="855988" y="399068"/>
              <a:ext cx="1047723" cy="3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1800">
                  <a:solidFill>
                    <a:prstClr val="white"/>
                  </a:solidFill>
                  <a:cs typeface="Arial" pitchFamily="34" charset="0"/>
                </a:rPr>
                <a:t>Half-lives</a:t>
              </a:r>
            </a:p>
          </p:txBody>
        </p:sp>
        <p:grpSp>
          <p:nvGrpSpPr>
            <p:cNvPr id="11292" name="Group 125"/>
            <p:cNvGrpSpPr>
              <a:grpSpLocks/>
            </p:cNvGrpSpPr>
            <p:nvPr/>
          </p:nvGrpSpPr>
          <p:grpSpPr bwMode="auto">
            <a:xfrm>
              <a:off x="641352" y="661988"/>
              <a:ext cx="4357689" cy="915987"/>
              <a:chOff x="2875" y="104"/>
              <a:chExt cx="2745" cy="577"/>
            </a:xfrm>
          </p:grpSpPr>
          <p:graphicFrame>
            <p:nvGraphicFramePr>
              <p:cNvPr id="11293" name="Object 126"/>
              <p:cNvGraphicFramePr>
                <a:graphicFrameLocks noChangeAspect="1"/>
              </p:cNvGraphicFramePr>
              <p:nvPr/>
            </p:nvGraphicFramePr>
            <p:xfrm>
              <a:off x="2928" y="144"/>
              <a:ext cx="2544" cy="513"/>
            </p:xfrm>
            <a:graphic>
              <a:graphicData uri="http://schemas.openxmlformats.org/presentationml/2006/ole">
                <mc:AlternateContent xmlns:mc="http://schemas.openxmlformats.org/markup-compatibility/2006">
                  <mc:Choice xmlns:v="urn:schemas-microsoft-com:vml" Requires="v">
                    <p:oleObj spid="_x0000_s38926" name="CorelDRAW" r:id="rId5" imgW="8108280" imgH="1635480" progId="">
                      <p:embed/>
                    </p:oleObj>
                  </mc:Choice>
                  <mc:Fallback>
                    <p:oleObj name="CorelDRAW" r:id="rId5" imgW="8108280" imgH="16354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44"/>
                            <a:ext cx="2544"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1294" name="Text Box 127"/>
              <p:cNvSpPr txBox="1">
                <a:spLocks noChangeArrowheads="1"/>
              </p:cNvSpPr>
              <p:nvPr/>
            </p:nvSpPr>
            <p:spPr bwMode="auto">
              <a:xfrm>
                <a:off x="2986" y="124"/>
                <a:ext cx="2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-5</a:t>
                </a:r>
                <a:endParaRPr lang="ru-RU" altLang="ru-RU" sz="1600">
                  <a:solidFill>
                    <a:prstClr val="white"/>
                  </a:solidFill>
                  <a:latin typeface="Comic Sans MS" pitchFamily="66" charset="0"/>
                  <a:cs typeface="Arial" pitchFamily="34" charset="0"/>
                </a:endParaRPr>
              </a:p>
            </p:txBody>
          </p:sp>
          <p:sp>
            <p:nvSpPr>
              <p:cNvPr id="11295" name="Text Box 128"/>
              <p:cNvSpPr txBox="1">
                <a:spLocks noChangeArrowheads="1"/>
              </p:cNvSpPr>
              <p:nvPr/>
            </p:nvSpPr>
            <p:spPr bwMode="auto">
              <a:xfrm>
                <a:off x="3461"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0</a:t>
                </a:r>
                <a:endParaRPr lang="ru-RU" altLang="ru-RU" sz="1600">
                  <a:solidFill>
                    <a:prstClr val="white"/>
                  </a:solidFill>
                  <a:latin typeface="Comic Sans MS" pitchFamily="66" charset="0"/>
                  <a:cs typeface="Arial" pitchFamily="34" charset="0"/>
                </a:endParaRPr>
              </a:p>
            </p:txBody>
          </p:sp>
          <p:sp>
            <p:nvSpPr>
              <p:cNvPr id="11296" name="Text Box 129"/>
              <p:cNvSpPr txBox="1">
                <a:spLocks noChangeArrowheads="1"/>
              </p:cNvSpPr>
              <p:nvPr/>
            </p:nvSpPr>
            <p:spPr bwMode="auto">
              <a:xfrm>
                <a:off x="3900"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5</a:t>
                </a:r>
                <a:endParaRPr lang="ru-RU" altLang="ru-RU" sz="1600">
                  <a:solidFill>
                    <a:prstClr val="white"/>
                  </a:solidFill>
                  <a:latin typeface="Comic Sans MS" pitchFamily="66" charset="0"/>
                  <a:cs typeface="Arial" pitchFamily="34" charset="0"/>
                </a:endParaRPr>
              </a:p>
            </p:txBody>
          </p:sp>
          <p:sp>
            <p:nvSpPr>
              <p:cNvPr id="11297" name="Text Box 130"/>
              <p:cNvSpPr txBox="1">
                <a:spLocks noChangeArrowheads="1"/>
              </p:cNvSpPr>
              <p:nvPr/>
            </p:nvSpPr>
            <p:spPr bwMode="auto">
              <a:xfrm>
                <a:off x="429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10</a:t>
                </a:r>
                <a:endParaRPr lang="ru-RU" altLang="ru-RU" sz="1600">
                  <a:solidFill>
                    <a:prstClr val="white"/>
                  </a:solidFill>
                  <a:latin typeface="Comic Sans MS" pitchFamily="66" charset="0"/>
                  <a:cs typeface="Arial" pitchFamily="34" charset="0"/>
                </a:endParaRPr>
              </a:p>
            </p:txBody>
          </p:sp>
          <p:sp>
            <p:nvSpPr>
              <p:cNvPr id="11298" name="Text Box 131"/>
              <p:cNvSpPr txBox="1">
                <a:spLocks noChangeArrowheads="1"/>
              </p:cNvSpPr>
              <p:nvPr/>
            </p:nvSpPr>
            <p:spPr bwMode="auto">
              <a:xfrm>
                <a:off x="472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15</a:t>
                </a:r>
                <a:endParaRPr lang="ru-RU" altLang="ru-RU" sz="1600">
                  <a:solidFill>
                    <a:prstClr val="white"/>
                  </a:solidFill>
                  <a:latin typeface="Comic Sans MS" pitchFamily="66" charset="0"/>
                  <a:cs typeface="Arial" pitchFamily="34" charset="0"/>
                </a:endParaRPr>
              </a:p>
            </p:txBody>
          </p:sp>
          <p:sp>
            <p:nvSpPr>
              <p:cNvPr id="11299" name="Text Box 132"/>
              <p:cNvSpPr txBox="1">
                <a:spLocks noChangeArrowheads="1"/>
              </p:cNvSpPr>
              <p:nvPr/>
            </p:nvSpPr>
            <p:spPr bwMode="auto">
              <a:xfrm>
                <a:off x="4943" y="104"/>
                <a:ext cx="6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LogT</a:t>
                </a:r>
                <a:r>
                  <a:rPr lang="en-US" altLang="ru-RU" sz="2000" baseline="-25000">
                    <a:solidFill>
                      <a:prstClr val="white"/>
                    </a:solidFill>
                    <a:latin typeface="Comic Sans MS" pitchFamily="66" charset="0"/>
                    <a:cs typeface="Arial" pitchFamily="34" charset="0"/>
                  </a:rPr>
                  <a:t>1/2 </a:t>
                </a:r>
                <a:r>
                  <a:rPr lang="en-US" altLang="ru-RU" sz="1600">
                    <a:solidFill>
                      <a:prstClr val="white"/>
                    </a:solidFill>
                    <a:latin typeface="Comic Sans MS" pitchFamily="66" charset="0"/>
                    <a:cs typeface="Arial" pitchFamily="34" charset="0"/>
                  </a:rPr>
                  <a:t>s</a:t>
                </a:r>
                <a:endParaRPr lang="ru-RU" altLang="ru-RU" sz="1600">
                  <a:solidFill>
                    <a:prstClr val="white"/>
                  </a:solidFill>
                  <a:latin typeface="Comic Sans MS" pitchFamily="66" charset="0"/>
                  <a:cs typeface="Arial" pitchFamily="34" charset="0"/>
                </a:endParaRPr>
              </a:p>
            </p:txBody>
          </p:sp>
          <p:sp>
            <p:nvSpPr>
              <p:cNvPr id="11300" name="Text Box 133"/>
              <p:cNvSpPr txBox="1">
                <a:spLocks noChangeArrowheads="1"/>
              </p:cNvSpPr>
              <p:nvPr/>
            </p:nvSpPr>
            <p:spPr bwMode="auto">
              <a:xfrm>
                <a:off x="2875" y="460"/>
                <a:ext cx="30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a:t>
                </a:r>
                <a:r>
                  <a:rPr lang="el-GR" altLang="ru-RU" sz="1600">
                    <a:solidFill>
                      <a:prstClr val="white"/>
                    </a:solidFill>
                    <a:latin typeface="Comic Sans MS" pitchFamily="66" charset="0"/>
                    <a:cs typeface="Arial" pitchFamily="34" charset="0"/>
                  </a:rPr>
                  <a:t>μ</a:t>
                </a:r>
                <a:r>
                  <a:rPr lang="en-US" altLang="ru-RU" sz="1600">
                    <a:solidFill>
                      <a:prstClr val="white"/>
                    </a:solidFill>
                    <a:latin typeface="Comic Sans MS" pitchFamily="66" charset="0"/>
                    <a:cs typeface="Arial" pitchFamily="34" charset="0"/>
                  </a:rPr>
                  <a:t>s</a:t>
                </a:r>
              </a:p>
            </p:txBody>
          </p:sp>
          <p:sp>
            <p:nvSpPr>
              <p:cNvPr id="11301" name="Text Box 134"/>
              <p:cNvSpPr txBox="1">
                <a:spLocks noChangeArrowheads="1"/>
              </p:cNvSpPr>
              <p:nvPr/>
            </p:nvSpPr>
            <p:spPr bwMode="auto">
              <a:xfrm>
                <a:off x="3429" y="464"/>
                <a:ext cx="23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1s</a:t>
                </a:r>
              </a:p>
            </p:txBody>
          </p:sp>
          <p:sp>
            <p:nvSpPr>
              <p:cNvPr id="11302" name="Text Box 135"/>
              <p:cNvSpPr txBox="1">
                <a:spLocks noChangeArrowheads="1"/>
              </p:cNvSpPr>
              <p:nvPr/>
            </p:nvSpPr>
            <p:spPr bwMode="auto">
              <a:xfrm>
                <a:off x="3738" y="464"/>
                <a:ext cx="2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1h</a:t>
                </a:r>
              </a:p>
            </p:txBody>
          </p:sp>
          <p:sp>
            <p:nvSpPr>
              <p:cNvPr id="11303" name="Text Box 136"/>
              <p:cNvSpPr txBox="1">
                <a:spLocks noChangeArrowheads="1"/>
              </p:cNvSpPr>
              <p:nvPr/>
            </p:nvSpPr>
            <p:spPr bwMode="auto">
              <a:xfrm>
                <a:off x="4078" y="468"/>
                <a:ext cx="1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d</a:t>
                </a:r>
              </a:p>
            </p:txBody>
          </p:sp>
          <p:sp>
            <p:nvSpPr>
              <p:cNvPr id="11304" name="Text Box 137"/>
              <p:cNvSpPr txBox="1">
                <a:spLocks noChangeArrowheads="1"/>
              </p:cNvSpPr>
              <p:nvPr/>
            </p:nvSpPr>
            <p:spPr bwMode="auto">
              <a:xfrm>
                <a:off x="4554" y="464"/>
                <a:ext cx="5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1Myear</a:t>
                </a:r>
              </a:p>
            </p:txBody>
          </p:sp>
        </p:grpSp>
      </p:grpSp>
      <p:grpSp>
        <p:nvGrpSpPr>
          <p:cNvPr id="26" name="Группа 25"/>
          <p:cNvGrpSpPr>
            <a:grpSpLocks/>
          </p:cNvGrpSpPr>
          <p:nvPr/>
        </p:nvGrpSpPr>
        <p:grpSpPr bwMode="auto">
          <a:xfrm>
            <a:off x="6243639" y="361950"/>
            <a:ext cx="3914775" cy="3005138"/>
            <a:chOff x="4720080" y="361890"/>
            <a:chExt cx="3913596" cy="3005448"/>
          </a:xfrm>
        </p:grpSpPr>
        <p:grpSp>
          <p:nvGrpSpPr>
            <p:cNvPr id="11278" name="Группа 24"/>
            <p:cNvGrpSpPr>
              <a:grpSpLocks/>
            </p:cNvGrpSpPr>
            <p:nvPr/>
          </p:nvGrpSpPr>
          <p:grpSpPr bwMode="auto">
            <a:xfrm>
              <a:off x="4720080" y="1402466"/>
              <a:ext cx="3804795" cy="1964872"/>
              <a:chOff x="4720080" y="1402466"/>
              <a:chExt cx="3804795" cy="1964872"/>
            </a:xfrm>
          </p:grpSpPr>
          <p:grpSp>
            <p:nvGrpSpPr>
              <p:cNvPr id="11280" name="Группа 21"/>
              <p:cNvGrpSpPr>
                <a:grpSpLocks/>
              </p:cNvGrpSpPr>
              <p:nvPr/>
            </p:nvGrpSpPr>
            <p:grpSpPr bwMode="auto">
              <a:xfrm>
                <a:off x="4720080" y="1402466"/>
                <a:ext cx="3804795" cy="1964872"/>
                <a:chOff x="4720080" y="1402466"/>
                <a:chExt cx="3804795" cy="1964872"/>
              </a:xfrm>
            </p:grpSpPr>
            <p:grpSp>
              <p:nvGrpSpPr>
                <p:cNvPr id="11282" name="Группа 20"/>
                <p:cNvGrpSpPr>
                  <a:grpSpLocks/>
                </p:cNvGrpSpPr>
                <p:nvPr/>
              </p:nvGrpSpPr>
              <p:grpSpPr bwMode="auto">
                <a:xfrm>
                  <a:off x="4720080" y="1402466"/>
                  <a:ext cx="3804795" cy="1964872"/>
                  <a:chOff x="4720080" y="1402466"/>
                  <a:chExt cx="3804795" cy="1964872"/>
                </a:xfrm>
              </p:grpSpPr>
              <p:grpSp>
                <p:nvGrpSpPr>
                  <p:cNvPr id="11284" name="Группа 14"/>
                  <p:cNvGrpSpPr>
                    <a:grpSpLocks/>
                  </p:cNvGrpSpPr>
                  <p:nvPr/>
                </p:nvGrpSpPr>
                <p:grpSpPr bwMode="auto">
                  <a:xfrm>
                    <a:off x="4720080" y="1402466"/>
                    <a:ext cx="3804795" cy="1964872"/>
                    <a:chOff x="4720080" y="1402466"/>
                    <a:chExt cx="3804795" cy="1964872"/>
                  </a:xfrm>
                </p:grpSpPr>
                <p:grpSp>
                  <p:nvGrpSpPr>
                    <p:cNvPr id="11287" name="Группа 12"/>
                    <p:cNvGrpSpPr>
                      <a:grpSpLocks/>
                    </p:cNvGrpSpPr>
                    <p:nvPr/>
                  </p:nvGrpSpPr>
                  <p:grpSpPr bwMode="auto">
                    <a:xfrm>
                      <a:off x="4858734" y="1402466"/>
                      <a:ext cx="3666141" cy="1964872"/>
                      <a:chOff x="4858734" y="1402466"/>
                      <a:chExt cx="3666141" cy="1964872"/>
                    </a:xfrm>
                  </p:grpSpPr>
                  <p:sp>
                    <p:nvSpPr>
                      <p:cNvPr id="11" name="Прямоугольник 10"/>
                      <p:cNvSpPr/>
                      <p:nvPr/>
                    </p:nvSpPr>
                    <p:spPr>
                      <a:xfrm>
                        <a:off x="5604051" y="1401810"/>
                        <a:ext cx="2920121" cy="1965528"/>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12" name="Прямоугольник 11"/>
                      <p:cNvSpPr/>
                      <p:nvPr/>
                    </p:nvSpPr>
                    <p:spPr>
                      <a:xfrm>
                        <a:off x="4858150" y="2136898"/>
                        <a:ext cx="1058544" cy="860514"/>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sp>
                  <p:nvSpPr>
                    <p:cNvPr id="14" name="Прямоугольник 13"/>
                    <p:cNvSpPr/>
                    <p:nvPr/>
                  </p:nvSpPr>
                  <p:spPr>
                    <a:xfrm>
                      <a:off x="4720080" y="2892626"/>
                      <a:ext cx="571328" cy="209572"/>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sp>
                <p:nvSpPr>
                  <p:cNvPr id="11285" name="Text Box 123"/>
                  <p:cNvSpPr txBox="1">
                    <a:spLocks noChangeArrowheads="1"/>
                  </p:cNvSpPr>
                  <p:nvPr/>
                </p:nvSpPr>
                <p:spPr bwMode="auto">
                  <a:xfrm>
                    <a:off x="5949604" y="1988840"/>
                    <a:ext cx="1718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A limit of SHE </a:t>
                    </a:r>
                  </a:p>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         existence</a:t>
                    </a:r>
                    <a:endParaRPr lang="ru-RU" altLang="ru-RU" sz="1600">
                      <a:solidFill>
                        <a:prstClr val="white"/>
                      </a:solidFill>
                      <a:latin typeface="Comic Sans MS" pitchFamily="66" charset="0"/>
                      <a:cs typeface="Arial" pitchFamily="34" charset="0"/>
                    </a:endParaRPr>
                  </a:p>
                </p:txBody>
              </p:sp>
              <p:sp>
                <p:nvSpPr>
                  <p:cNvPr id="11286" name="Text Box 123"/>
                  <p:cNvSpPr txBox="1">
                    <a:spLocks noChangeArrowheads="1"/>
                  </p:cNvSpPr>
                  <p:nvPr/>
                </p:nvSpPr>
                <p:spPr bwMode="auto">
                  <a:xfrm>
                    <a:off x="7020272" y="2586390"/>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1600">
                        <a:solidFill>
                          <a:prstClr val="white"/>
                        </a:solidFill>
                        <a:latin typeface="Comic Sans MS" pitchFamily="66" charset="0"/>
                        <a:cs typeface="Arial" pitchFamily="34" charset="0"/>
                      </a:rPr>
                      <a:t>T</a:t>
                    </a:r>
                    <a:r>
                      <a:rPr lang="en-US" altLang="ru-RU" sz="1800" baseline="-25000">
                        <a:solidFill>
                          <a:prstClr val="white"/>
                        </a:solidFill>
                        <a:latin typeface="Comic Sans MS" pitchFamily="66" charset="0"/>
                        <a:cs typeface="Arial" pitchFamily="34" charset="0"/>
                      </a:rPr>
                      <a:t>1/2</a:t>
                    </a:r>
                    <a:r>
                      <a:rPr lang="en-US" altLang="ru-RU" sz="1600" baseline="-25000">
                        <a:solidFill>
                          <a:prstClr val="white"/>
                        </a:solidFill>
                        <a:latin typeface="Comic Sans MS" pitchFamily="66" charset="0"/>
                        <a:cs typeface="Arial" pitchFamily="34" charset="0"/>
                      </a:rPr>
                      <a:t> </a:t>
                    </a:r>
                    <a:r>
                      <a:rPr lang="en-US" altLang="ru-RU" sz="1600">
                        <a:solidFill>
                          <a:prstClr val="white"/>
                        </a:solidFill>
                        <a:latin typeface="Comic Sans MS" pitchFamily="66" charset="0"/>
                        <a:cs typeface="Arial" pitchFamily="34" charset="0"/>
                      </a:rPr>
                      <a:t>≤ 10</a:t>
                    </a:r>
                    <a:r>
                      <a:rPr lang="en-US" altLang="ru-RU" sz="1800" baseline="30000">
                        <a:solidFill>
                          <a:prstClr val="white"/>
                        </a:solidFill>
                        <a:latin typeface="Comic Sans MS" pitchFamily="66" charset="0"/>
                        <a:cs typeface="Arial" pitchFamily="34" charset="0"/>
                      </a:rPr>
                      <a:t>-14</a:t>
                    </a:r>
                    <a:r>
                      <a:rPr lang="en-US" altLang="ru-RU" sz="1600">
                        <a:solidFill>
                          <a:prstClr val="white"/>
                        </a:solidFill>
                        <a:latin typeface="Comic Sans MS" pitchFamily="66" charset="0"/>
                        <a:cs typeface="Arial" pitchFamily="34" charset="0"/>
                      </a:rPr>
                      <a:t> s</a:t>
                    </a:r>
                    <a:endParaRPr lang="ru-RU" altLang="ru-RU" sz="1600">
                      <a:solidFill>
                        <a:prstClr val="white"/>
                      </a:solidFill>
                      <a:latin typeface="Comic Sans MS" pitchFamily="66" charset="0"/>
                      <a:cs typeface="Arial" pitchFamily="34" charset="0"/>
                    </a:endParaRPr>
                  </a:p>
                </p:txBody>
              </p:sp>
            </p:grpSp>
            <p:sp>
              <p:nvSpPr>
                <p:cNvPr id="20" name="Прямоугольник 19"/>
                <p:cNvSpPr/>
                <p:nvPr/>
              </p:nvSpPr>
              <p:spPr>
                <a:xfrm>
                  <a:off x="6538807" y="2951370"/>
                  <a:ext cx="95221" cy="8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grpSp>
          <p:cxnSp>
            <p:nvCxnSpPr>
              <p:cNvPr id="24" name="Прямая со стрелкой 23"/>
              <p:cNvCxnSpPr/>
              <p:nvPr/>
            </p:nvCxnSpPr>
            <p:spPr>
              <a:xfrm flipH="1">
                <a:off x="6667355" y="2557629"/>
                <a:ext cx="396755" cy="33499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279" name="Text Box 118"/>
            <p:cNvSpPr txBox="1">
              <a:spLocks noChangeArrowheads="1"/>
            </p:cNvSpPr>
            <p:nvPr/>
          </p:nvSpPr>
          <p:spPr bwMode="auto">
            <a:xfrm>
              <a:off x="6382867" y="361890"/>
              <a:ext cx="2250809"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000">
                  <a:solidFill>
                    <a:prstClr val="white"/>
                  </a:solidFill>
                  <a:cs typeface="Arial" pitchFamily="34" charset="0"/>
                </a:rPr>
                <a:t>Macroscopic theory</a:t>
              </a:r>
            </a:p>
          </p:txBody>
        </p:sp>
      </p:grpSp>
      <p:sp>
        <p:nvSpPr>
          <p:cNvPr id="7" name="TextBox 6"/>
          <p:cNvSpPr txBox="1"/>
          <p:nvPr/>
        </p:nvSpPr>
        <p:spPr>
          <a:xfrm>
            <a:off x="8040688" y="693739"/>
            <a:ext cx="184150" cy="401637"/>
          </a:xfrm>
          <a:prstGeom prst="rect">
            <a:avLst/>
          </a:prstGeom>
          <a:solidFill>
            <a:schemeClr val="tx1"/>
          </a:solidFill>
        </p:spPr>
        <p:txBody>
          <a:bodyPr wrap="none">
            <a:spAutoFit/>
          </a:bodyPr>
          <a:lstStyle/>
          <a:p>
            <a:pPr defTabSz="914400" fontAlgn="base">
              <a:spcBef>
                <a:spcPct val="0"/>
              </a:spcBef>
              <a:spcAft>
                <a:spcPct val="0"/>
              </a:spcAft>
              <a:defRPr/>
            </a:pPr>
            <a:endParaRPr lang="ru-RU" sz="2000" dirty="0">
              <a:solidFill>
                <a:prstClr val="white"/>
              </a:solidFill>
              <a:cs typeface="Arial" charset="0"/>
            </a:endParaRPr>
          </a:p>
        </p:txBody>
      </p:sp>
    </p:spTree>
    <p:extLst>
      <p:ext uri="{BB962C8B-B14F-4D97-AF65-F5344CB8AC3E}">
        <p14:creationId xmlns:p14="http://schemas.microsoft.com/office/powerpoint/2010/main" val="3124914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2755901" y="857250"/>
            <a:ext cx="6892925"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endParaRPr lang="ru-RU" altLang="ru-RU" sz="2400">
              <a:solidFill>
                <a:srgbClr val="766F54"/>
              </a:solidFill>
              <a:latin typeface="Gungsuh"/>
              <a:ea typeface="Gungsuh"/>
              <a:cs typeface="Gungsuh"/>
            </a:endParaRPr>
          </a:p>
          <a:p>
            <a:pPr defTabSz="914400" eaLnBrk="1" fontAlgn="base" hangingPunct="1">
              <a:spcBef>
                <a:spcPct val="0"/>
              </a:spcBef>
              <a:spcAft>
                <a:spcPct val="0"/>
              </a:spcAft>
              <a:buFont typeface="Arial" pitchFamily="34" charset="0"/>
              <a:buNone/>
            </a:pPr>
            <a:endParaRPr lang="ru-RU" altLang="ru-RU" sz="2400">
              <a:solidFill>
                <a:srgbClr val="766F54"/>
              </a:solidFill>
              <a:latin typeface="Gungsuh"/>
              <a:ea typeface="Gungsuh"/>
              <a:cs typeface="Gungsuh"/>
            </a:endParaRPr>
          </a:p>
          <a:p>
            <a:pPr defTabSz="914400" eaLnBrk="1" fontAlgn="base" hangingPunct="1">
              <a:spcBef>
                <a:spcPct val="0"/>
              </a:spcBef>
              <a:spcAft>
                <a:spcPct val="0"/>
              </a:spcAft>
              <a:buFont typeface="Arial" pitchFamily="34" charset="0"/>
              <a:buNone/>
            </a:pPr>
            <a:r>
              <a:rPr lang="en-US" altLang="ru-RU" sz="2400" b="1">
                <a:solidFill>
                  <a:srgbClr val="004A82"/>
                </a:solidFill>
                <a:latin typeface="Book Antiqua" pitchFamily="18" charset="0"/>
                <a:ea typeface="Gungsuh"/>
                <a:cs typeface="Gungsuh"/>
              </a:rPr>
              <a:t>Los Alamos </a:t>
            </a:r>
            <a:r>
              <a:rPr lang="ru-RU" altLang="ru-RU" sz="2400" b="1">
                <a:solidFill>
                  <a:srgbClr val="004A82"/>
                </a:solidFill>
                <a:latin typeface="Book Antiqua" pitchFamily="18" charset="0"/>
                <a:ea typeface="Gungsuh"/>
                <a:cs typeface="Gungsuh"/>
              </a:rPr>
              <a:t>(</a:t>
            </a:r>
            <a:r>
              <a:rPr lang="en-US" altLang="ru-RU" sz="2400" b="1">
                <a:solidFill>
                  <a:srgbClr val="004A82"/>
                </a:solidFill>
                <a:latin typeface="Book Antiqua" pitchFamily="18" charset="0"/>
                <a:ea typeface="Gungsuh"/>
                <a:cs typeface="Gungsuh"/>
              </a:rPr>
              <a:t>USA</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Berkeley</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USA</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Dubna</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JINR</a:t>
            </a:r>
            <a:r>
              <a:rPr lang="ru-RU" altLang="ru-RU" sz="2400" b="1">
                <a:solidFill>
                  <a:srgbClr val="004A82"/>
                </a:solidFill>
                <a:latin typeface="Book Antiqua" pitchFamily="18" charset="0"/>
                <a:ea typeface="Gungsuh"/>
                <a:cs typeface="Gungsuh"/>
              </a:rPr>
              <a:t>)</a:t>
            </a:r>
            <a:r>
              <a:rPr lang="en-US" altLang="ru-RU" sz="2400" b="1">
                <a:solidFill>
                  <a:srgbClr val="004A82"/>
                </a:solidFill>
                <a:latin typeface="Book Antiqua" pitchFamily="18" charset="0"/>
                <a:ea typeface="Gungsuh"/>
                <a:cs typeface="Gungsuh"/>
              </a:rPr>
              <a:t> </a:t>
            </a:r>
            <a:endParaRPr lang="ru-RU" altLang="ru-RU" sz="2400" b="1">
              <a:solidFill>
                <a:srgbClr val="004A82"/>
              </a:solidFill>
              <a:latin typeface="Book Antiqua" pitchFamily="18" charset="0"/>
              <a:ea typeface="Gungsuh"/>
              <a:cs typeface="Gungsuh"/>
            </a:endParaRP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Oak Ridge</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USA</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Mainz</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Germany</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Darmstadt</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Germany</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Orsay</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France</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Würenlingen </a:t>
            </a:r>
            <a:r>
              <a:rPr lang="ru-RU" altLang="ru-RU" sz="2400" b="1">
                <a:solidFill>
                  <a:srgbClr val="004A82"/>
                </a:solidFill>
                <a:latin typeface="Book Antiqua" pitchFamily="18" charset="0"/>
                <a:ea typeface="Gungsuh"/>
                <a:cs typeface="Gungsuh"/>
              </a:rPr>
              <a:t>(</a:t>
            </a:r>
            <a:r>
              <a:rPr lang="en-US" altLang="ru-RU" sz="2400" b="1">
                <a:solidFill>
                  <a:srgbClr val="004A82"/>
                </a:solidFill>
                <a:latin typeface="Book Antiqua" pitchFamily="18" charset="0"/>
                <a:ea typeface="Gungsuh"/>
                <a:cs typeface="Gungsuh"/>
              </a:rPr>
              <a:t>Switzerland</a:t>
            </a:r>
            <a:r>
              <a:rPr lang="ru-RU" altLang="ru-RU" sz="2400" b="1">
                <a:solidFill>
                  <a:srgbClr val="004A82"/>
                </a:solidFill>
                <a:latin typeface="Book Antiqua" pitchFamily="18" charset="0"/>
                <a:ea typeface="Gungsuh"/>
                <a:cs typeface="Gungsuh"/>
              </a:rPr>
              <a:t>)</a:t>
            </a:r>
          </a:p>
          <a:p>
            <a:pPr defTabSz="914400" eaLnBrk="1" fontAlgn="base" hangingPunct="1">
              <a:spcBef>
                <a:spcPts val="1200"/>
              </a:spcBef>
              <a:spcAft>
                <a:spcPct val="0"/>
              </a:spcAft>
              <a:buFont typeface="Arial" pitchFamily="34" charset="0"/>
              <a:buNone/>
            </a:pPr>
            <a:r>
              <a:rPr lang="en-US" altLang="ru-RU" sz="2400" b="1">
                <a:solidFill>
                  <a:srgbClr val="004A82"/>
                </a:solidFill>
                <a:latin typeface="Book Antiqua" pitchFamily="18" charset="0"/>
                <a:ea typeface="Gungsuh"/>
                <a:cs typeface="Gungsuh"/>
              </a:rPr>
              <a:t>Tokyo</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Japan</a:t>
            </a:r>
            <a:r>
              <a:rPr lang="ru-RU" altLang="ru-RU" sz="2400" b="1">
                <a:solidFill>
                  <a:srgbClr val="004A82"/>
                </a:solidFill>
                <a:latin typeface="Book Antiqua" pitchFamily="18" charset="0"/>
                <a:ea typeface="Gungsuh"/>
                <a:cs typeface="Gungsuh"/>
              </a:rPr>
              <a:t>) </a:t>
            </a:r>
            <a:r>
              <a:rPr lang="en-US" altLang="ru-RU" sz="2400" b="1">
                <a:solidFill>
                  <a:srgbClr val="004A82"/>
                </a:solidFill>
                <a:latin typeface="Book Antiqua" pitchFamily="18" charset="0"/>
                <a:ea typeface="Gungsuh"/>
                <a:cs typeface="Gungsuh"/>
              </a:rPr>
              <a:t>some later</a:t>
            </a:r>
            <a:endParaRPr lang="ru-RU" altLang="ru-RU" sz="2400" b="1">
              <a:solidFill>
                <a:srgbClr val="004A82"/>
              </a:solidFill>
              <a:latin typeface="Book Antiqua" pitchFamily="18" charset="0"/>
              <a:ea typeface="Gungsuh"/>
              <a:cs typeface="Gungsuh"/>
            </a:endParaRPr>
          </a:p>
        </p:txBody>
      </p:sp>
      <p:sp>
        <p:nvSpPr>
          <p:cNvPr id="13315" name="TextBox 2"/>
          <p:cNvSpPr txBox="1">
            <a:spLocks noChangeArrowheads="1"/>
          </p:cNvSpPr>
          <p:nvPr/>
        </p:nvSpPr>
        <p:spPr bwMode="auto">
          <a:xfrm>
            <a:off x="2474913" y="277814"/>
            <a:ext cx="7173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Font typeface="Arial" pitchFamily="34" charset="0"/>
              <a:buNone/>
            </a:pPr>
            <a:r>
              <a:rPr lang="ru-RU" altLang="ru-RU" sz="2400">
                <a:solidFill>
                  <a:prstClr val="black"/>
                </a:solidFill>
                <a:latin typeface="Comic Sans MS" pitchFamily="66" charset="0"/>
                <a:cs typeface="Arial" pitchFamily="34" charset="0"/>
              </a:rPr>
              <a:t>15-</a:t>
            </a:r>
            <a:r>
              <a:rPr lang="en-US" altLang="ru-RU" sz="2400">
                <a:solidFill>
                  <a:prstClr val="black"/>
                </a:solidFill>
                <a:latin typeface="Comic Sans MS" pitchFamily="66" charset="0"/>
                <a:cs typeface="Arial" pitchFamily="34" charset="0"/>
              </a:rPr>
              <a:t>year long assault</a:t>
            </a:r>
            <a:r>
              <a:rPr lang="ru-RU" altLang="ru-RU" sz="2400">
                <a:solidFill>
                  <a:prstClr val="black"/>
                </a:solidFill>
                <a:latin typeface="Comic Sans MS" pitchFamily="66" charset="0"/>
                <a:cs typeface="Arial" pitchFamily="34" charset="0"/>
              </a:rPr>
              <a:t> </a:t>
            </a:r>
            <a:r>
              <a:rPr lang="en-US" altLang="ru-RU" sz="2400">
                <a:solidFill>
                  <a:prstClr val="black"/>
                </a:solidFill>
                <a:latin typeface="Comic Sans MS" pitchFamily="66" charset="0"/>
                <a:cs typeface="Arial" pitchFamily="34" charset="0"/>
              </a:rPr>
              <a:t>on the “Islands of Stability”</a:t>
            </a:r>
            <a:endParaRPr lang="ru-RU" altLang="ru-RU" sz="2400">
              <a:solidFill>
                <a:prstClr val="black"/>
              </a:solidFill>
              <a:latin typeface="Comic Sans MS" pitchFamily="66" charset="0"/>
              <a:cs typeface="Arial" pitchFamily="34" charset="0"/>
            </a:endParaRPr>
          </a:p>
        </p:txBody>
      </p:sp>
      <p:sp>
        <p:nvSpPr>
          <p:cNvPr id="13316" name="TextBox 3"/>
          <p:cNvSpPr txBox="1">
            <a:spLocks noChangeArrowheads="1"/>
          </p:cNvSpPr>
          <p:nvPr/>
        </p:nvSpPr>
        <p:spPr bwMode="auto">
          <a:xfrm>
            <a:off x="4894263" y="78898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ru-RU" altLang="ru-RU" sz="2400">
                <a:solidFill>
                  <a:prstClr val="black"/>
                </a:solidFill>
                <a:latin typeface="Comic Sans MS" pitchFamily="66" charset="0"/>
                <a:cs typeface="Arial" pitchFamily="34" charset="0"/>
              </a:rPr>
              <a:t>1970-1985</a:t>
            </a:r>
          </a:p>
        </p:txBody>
      </p:sp>
    </p:spTree>
    <p:extLst>
      <p:ext uri="{BB962C8B-B14F-4D97-AF65-F5344CB8AC3E}">
        <p14:creationId xmlns:p14="http://schemas.microsoft.com/office/powerpoint/2010/main" val="98114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1524000" y="765176"/>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fontAlgn="base" hangingPunct="1">
              <a:spcBef>
                <a:spcPct val="0"/>
              </a:spcBef>
              <a:spcAft>
                <a:spcPct val="0"/>
              </a:spcAft>
              <a:buFont typeface="Arial" pitchFamily="34" charset="0"/>
              <a:buNone/>
            </a:pPr>
            <a:r>
              <a:rPr lang="en-US" altLang="ru-RU" sz="2400" b="1">
                <a:solidFill>
                  <a:srgbClr val="766F54"/>
                </a:solidFill>
                <a:latin typeface="Book Antiqua" pitchFamily="18" charset="0"/>
                <a:ea typeface="Gungsuh"/>
                <a:cs typeface="Gungsuh"/>
              </a:rPr>
              <a:t>To find the method of producing</a:t>
            </a:r>
          </a:p>
          <a:p>
            <a:pPr defTabSz="914400" eaLnBrk="1" fontAlgn="base" hangingPunct="1">
              <a:spcBef>
                <a:spcPct val="0"/>
              </a:spcBef>
              <a:spcAft>
                <a:spcPct val="0"/>
              </a:spcAft>
              <a:buFont typeface="Arial" pitchFamily="34" charset="0"/>
              <a:buNone/>
            </a:pPr>
            <a:endParaRPr lang="en-US" altLang="ru-RU" sz="2200" b="1">
              <a:solidFill>
                <a:srgbClr val="766F54"/>
              </a:solidFill>
              <a:latin typeface="Book Antiqua" pitchFamily="18" charset="0"/>
              <a:ea typeface="Gungsuh"/>
              <a:cs typeface="Gungsuh"/>
            </a:endParaRPr>
          </a:p>
          <a:p>
            <a:pPr defTabSz="914400" eaLnBrk="1" fontAlgn="base" hangingPunct="1">
              <a:spcBef>
                <a:spcPct val="0"/>
              </a:spcBef>
              <a:spcAft>
                <a:spcPct val="0"/>
              </a:spcAft>
              <a:buFont typeface="Arial" pitchFamily="34" charset="0"/>
              <a:buNone/>
            </a:pPr>
            <a:r>
              <a:rPr lang="en-US" altLang="ru-RU" sz="2000">
                <a:solidFill>
                  <a:srgbClr val="C00000"/>
                </a:solidFill>
                <a:latin typeface="Gungsuh"/>
                <a:ea typeface="Gungsuh"/>
                <a:cs typeface="Gungsuh"/>
              </a:rPr>
              <a:t>	</a:t>
            </a:r>
            <a:r>
              <a:rPr lang="en-US" altLang="ru-RU" sz="2400" b="1">
                <a:solidFill>
                  <a:srgbClr val="800000"/>
                </a:solidFill>
                <a:ea typeface="Gungsuh"/>
                <a:cs typeface="Gungsuh"/>
              </a:rPr>
              <a:t>Search in nature: </a:t>
            </a: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earth</a:t>
            </a:r>
            <a:r>
              <a:rPr lang="ru-RU" altLang="ru-RU" sz="2200" b="1">
                <a:solidFill>
                  <a:srgbClr val="800000"/>
                </a:solidFill>
                <a:ea typeface="Gungsuh"/>
                <a:cs typeface="Gungsuh"/>
              </a:rPr>
              <a:t>/</a:t>
            </a:r>
            <a:r>
              <a:rPr lang="en-US" altLang="ru-RU" sz="2200" b="1">
                <a:solidFill>
                  <a:srgbClr val="800000"/>
                </a:solidFill>
                <a:ea typeface="Gungsuh"/>
                <a:cs typeface="Gungsuh"/>
              </a:rPr>
              <a:t>lunar</a:t>
            </a:r>
            <a:r>
              <a:rPr lang="ru-RU" altLang="ru-RU" sz="2200" b="1">
                <a:solidFill>
                  <a:srgbClr val="800000"/>
                </a:solidFill>
                <a:ea typeface="Gungsuh"/>
                <a:cs typeface="Gungsuh"/>
              </a:rPr>
              <a:t> </a:t>
            </a:r>
            <a:r>
              <a:rPr lang="en-US" altLang="ru-RU" sz="2200" b="1">
                <a:solidFill>
                  <a:srgbClr val="800000"/>
                </a:solidFill>
                <a:ea typeface="Gungsuh"/>
                <a:cs typeface="Gungsuh"/>
              </a:rPr>
              <a:t>objects, cosmic rays, </a:t>
            </a:r>
          </a:p>
          <a:p>
            <a:pPr defTabSz="914400" eaLnBrk="1" fontAlgn="base" hangingPunct="1">
              <a:spcBef>
                <a:spcPct val="0"/>
              </a:spcBef>
              <a:spcAft>
                <a:spcPct val="0"/>
              </a:spcAft>
              <a:buFont typeface="Arial" pitchFamily="34" charset="0"/>
              <a:buNone/>
            </a:pPr>
            <a:endParaRPr lang="en-US" altLang="ru-RU" sz="2200" b="1">
              <a:solidFill>
                <a:srgbClr val="800000"/>
              </a:solidFill>
              <a:ea typeface="Gungsuh"/>
              <a:cs typeface="Gungsuh"/>
            </a:endParaRP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a:t>
            </a:r>
            <a:r>
              <a:rPr lang="en-US" altLang="ru-RU" sz="2400" b="1">
                <a:solidFill>
                  <a:srgbClr val="800000"/>
                </a:solidFill>
                <a:ea typeface="Gungsuh"/>
                <a:cs typeface="Gungsuh"/>
              </a:rPr>
              <a:t>Artificial synthesis:</a:t>
            </a:r>
          </a:p>
          <a:p>
            <a:pPr defTabSz="914400" eaLnBrk="1" fontAlgn="base" hangingPunct="1">
              <a:spcBef>
                <a:spcPct val="0"/>
              </a:spcBef>
              <a:spcAft>
                <a:spcPct val="0"/>
              </a:spcAft>
              <a:buFont typeface="Arial" pitchFamily="34" charset="0"/>
              <a:buNone/>
            </a:pPr>
            <a:endParaRPr lang="en-US" altLang="ru-RU" sz="2000">
              <a:solidFill>
                <a:srgbClr val="C00000"/>
              </a:solidFill>
              <a:latin typeface="Gungsuh"/>
              <a:ea typeface="Gungsuh"/>
              <a:cs typeface="Gungsuh"/>
            </a:endParaRP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high-flux reactor, </a:t>
            </a: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nuclear explosion, </a:t>
            </a: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powerful accelerator </a:t>
            </a:r>
          </a:p>
          <a:p>
            <a:pPr defTabSz="914400" eaLnBrk="1" fontAlgn="base" hangingPunct="1">
              <a:spcBef>
                <a:spcPct val="0"/>
              </a:spcBef>
              <a:spcAft>
                <a:spcPct val="0"/>
              </a:spcAft>
              <a:buFont typeface="Arial" pitchFamily="34" charset="0"/>
              <a:buNone/>
            </a:pPr>
            <a:r>
              <a:rPr lang="en-US" altLang="ru-RU" sz="2400" b="1">
                <a:solidFill>
                  <a:srgbClr val="766F54"/>
                </a:solidFill>
                <a:latin typeface="Book Antiqua" pitchFamily="18" charset="0"/>
                <a:ea typeface="Gungsuh"/>
                <a:cs typeface="Gungsuh"/>
              </a:rPr>
              <a:t>To develop setups:</a:t>
            </a:r>
          </a:p>
          <a:p>
            <a:pPr defTabSz="914400" eaLnBrk="1" fontAlgn="base" hangingPunct="1">
              <a:spcBef>
                <a:spcPct val="0"/>
              </a:spcBef>
              <a:spcAft>
                <a:spcPct val="0"/>
              </a:spcAft>
              <a:buFont typeface="Arial" pitchFamily="34" charset="0"/>
              <a:buNone/>
            </a:pPr>
            <a:endParaRPr lang="en-US" altLang="ru-RU" sz="2200" b="1">
              <a:solidFill>
                <a:srgbClr val="766F54"/>
              </a:solidFill>
              <a:latin typeface="Book Antiqua" pitchFamily="18" charset="0"/>
              <a:ea typeface="Gungsuh"/>
              <a:cs typeface="Gungsuh"/>
            </a:endParaRP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separator</a:t>
            </a:r>
            <a:r>
              <a:rPr lang="ru-RU" altLang="ru-RU" sz="2200" b="1">
                <a:solidFill>
                  <a:srgbClr val="800000"/>
                </a:solidFill>
                <a:ea typeface="Gungsuh"/>
                <a:cs typeface="Gungsuh"/>
              </a:rPr>
              <a:t>/</a:t>
            </a:r>
            <a:r>
              <a:rPr lang="en-US" altLang="ru-RU" sz="2200" b="1">
                <a:solidFill>
                  <a:srgbClr val="800000"/>
                </a:solidFill>
                <a:ea typeface="Gungsuh"/>
                <a:cs typeface="Gungsuh"/>
              </a:rPr>
              <a:t>detector</a:t>
            </a:r>
            <a:r>
              <a:rPr lang="ru-RU" altLang="ru-RU" sz="2200" b="1">
                <a:solidFill>
                  <a:srgbClr val="800000"/>
                </a:solidFill>
                <a:ea typeface="Gungsuh"/>
                <a:cs typeface="Gungsuh"/>
              </a:rPr>
              <a:t>, </a:t>
            </a:r>
            <a:endParaRPr lang="en-US" altLang="ru-RU" sz="2200" b="1">
              <a:solidFill>
                <a:srgbClr val="800000"/>
              </a:solidFill>
              <a:ea typeface="Gungsuh"/>
              <a:cs typeface="Gungsuh"/>
            </a:endParaRP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spectrometers</a:t>
            </a:r>
            <a:r>
              <a:rPr lang="ru-RU" altLang="ru-RU" sz="2200" b="1">
                <a:solidFill>
                  <a:srgbClr val="800000"/>
                </a:solidFill>
                <a:ea typeface="Gungsuh"/>
                <a:cs typeface="Gungsuh"/>
              </a:rPr>
              <a:t>, </a:t>
            </a:r>
            <a:endParaRPr lang="en-US" altLang="ru-RU" sz="2200" b="1">
              <a:solidFill>
                <a:srgbClr val="800000"/>
              </a:solidFill>
              <a:ea typeface="Gungsuh"/>
              <a:cs typeface="Gungsuh"/>
            </a:endParaRPr>
          </a:p>
          <a:p>
            <a:pPr defTabSz="914400" eaLnBrk="1" fontAlgn="base" hangingPunct="1">
              <a:spcBef>
                <a:spcPct val="0"/>
              </a:spcBef>
              <a:spcAft>
                <a:spcPct val="0"/>
              </a:spcAft>
              <a:buFont typeface="Arial" pitchFamily="34" charset="0"/>
              <a:buNone/>
            </a:pPr>
            <a:r>
              <a:rPr lang="en-US" altLang="ru-RU" sz="2200" b="1">
                <a:solidFill>
                  <a:srgbClr val="800000"/>
                </a:solidFill>
                <a:ea typeface="Gungsuh"/>
                <a:cs typeface="Gungsuh"/>
              </a:rPr>
              <a:t>				chemical methods, etc</a:t>
            </a:r>
            <a:r>
              <a:rPr lang="ru-RU" altLang="ru-RU" sz="2200" b="1">
                <a:solidFill>
                  <a:srgbClr val="800000"/>
                </a:solidFill>
                <a:ea typeface="Gungsuh"/>
                <a:cs typeface="Gungsuh"/>
              </a:rPr>
              <a:t>.</a:t>
            </a:r>
          </a:p>
        </p:txBody>
      </p:sp>
      <p:sp>
        <p:nvSpPr>
          <p:cNvPr id="32771" name="TextBox 2"/>
          <p:cNvSpPr txBox="1">
            <a:spLocks noChangeArrowheads="1"/>
          </p:cNvSpPr>
          <p:nvPr/>
        </p:nvSpPr>
        <p:spPr bwMode="auto">
          <a:xfrm>
            <a:off x="2779714" y="138113"/>
            <a:ext cx="5038725" cy="461962"/>
          </a:xfrm>
          <a:prstGeom prst="rect">
            <a:avLst/>
          </a:prstGeom>
          <a:noFill/>
          <a:ln w="9525">
            <a:noFill/>
            <a:miter lim="800000"/>
            <a:headEnd/>
            <a:tailEnd/>
          </a:ln>
        </p:spPr>
        <p:txBody>
          <a:bodyPr wrap="none">
            <a:spAutoFit/>
          </a:bodyPr>
          <a:lstStyle/>
          <a:p>
            <a:pPr algn="ctr" defTabSz="914400" fontAlgn="base">
              <a:spcBef>
                <a:spcPct val="0"/>
              </a:spcBef>
              <a:spcAft>
                <a:spcPct val="0"/>
              </a:spcAft>
              <a:defRPr/>
            </a:pPr>
            <a:r>
              <a:rPr lang="en-US" sz="2400" dirty="0">
                <a:solidFill>
                  <a:prstClr val="black"/>
                </a:solidFill>
                <a:effectLst>
                  <a:outerShdw blurRad="38100" dist="38100" dir="2700000" algn="tl">
                    <a:srgbClr val="000000">
                      <a:alpha val="43137"/>
                    </a:srgbClr>
                  </a:outerShdw>
                </a:effectLst>
                <a:latin typeface="Comic Sans MS" pitchFamily="66" charset="0"/>
                <a:cs typeface="Arial" charset="0"/>
              </a:rPr>
              <a:t>The task of every laboratory was</a:t>
            </a:r>
            <a:r>
              <a:rPr lang="ru-RU" sz="2400" dirty="0">
                <a:solidFill>
                  <a:prstClr val="black"/>
                </a:solidFill>
                <a:effectLst>
                  <a:outerShdw blurRad="38100" dist="38100" dir="2700000" algn="tl">
                    <a:srgbClr val="000000">
                      <a:alpha val="43137"/>
                    </a:srgbClr>
                  </a:outerShdw>
                </a:effectLst>
                <a:latin typeface="Comic Sans MS" pitchFamily="66" charset="0"/>
                <a:cs typeface="Arial" charset="0"/>
              </a:rPr>
              <a:t>:</a:t>
            </a:r>
          </a:p>
        </p:txBody>
      </p:sp>
    </p:spTree>
    <p:extLst>
      <p:ext uri="{BB962C8B-B14F-4D97-AF65-F5344CB8AC3E}">
        <p14:creationId xmlns:p14="http://schemas.microsoft.com/office/powerpoint/2010/main" val="3088701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4"/>
          <p:cNvSpPr txBox="1">
            <a:spLocks noChangeArrowheads="1"/>
          </p:cNvSpPr>
          <p:nvPr/>
        </p:nvSpPr>
        <p:spPr bwMode="auto">
          <a:xfrm>
            <a:off x="1992314" y="3644900"/>
            <a:ext cx="79914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fontAlgn="base" hangingPunct="1">
              <a:spcBef>
                <a:spcPct val="0"/>
              </a:spcBef>
              <a:spcAft>
                <a:spcPct val="0"/>
              </a:spcAft>
              <a:buFont typeface="Arial" pitchFamily="34" charset="0"/>
              <a:buNone/>
            </a:pPr>
            <a:r>
              <a:rPr lang="en-US" altLang="ru-RU" sz="2800" b="1">
                <a:solidFill>
                  <a:srgbClr val="181CBE"/>
                </a:solidFill>
                <a:latin typeface="Courier New" pitchFamily="49" charset="0"/>
                <a:cs typeface="Courier New" pitchFamily="49" charset="0"/>
              </a:rPr>
              <a:t>The problem of artificial synthesis of SHE is related with reaction of synthesis </a:t>
            </a:r>
            <a:endParaRPr lang="en-US" altLang="ru-RU" sz="2800" b="1">
              <a:solidFill>
                <a:srgbClr val="181CBE"/>
              </a:solidFill>
              <a:latin typeface="Courier New" pitchFamily="49" charset="0"/>
              <a:ea typeface="Gungsuh"/>
              <a:cs typeface="Courier New" pitchFamily="49" charset="0"/>
            </a:endParaRPr>
          </a:p>
        </p:txBody>
      </p:sp>
      <p:sp>
        <p:nvSpPr>
          <p:cNvPr id="4" name="TextBox 4"/>
          <p:cNvSpPr txBox="1">
            <a:spLocks noChangeArrowheads="1"/>
          </p:cNvSpPr>
          <p:nvPr/>
        </p:nvSpPr>
        <p:spPr bwMode="auto">
          <a:xfrm>
            <a:off x="1992313" y="1052514"/>
            <a:ext cx="8280400" cy="954087"/>
          </a:xfrm>
          <a:prstGeom prst="rect">
            <a:avLst/>
          </a:prstGeom>
          <a:noFill/>
          <a:ln w="9525">
            <a:noFill/>
            <a:miter lim="800000"/>
            <a:headEnd/>
            <a:tailEnd/>
          </a:ln>
        </p:spPr>
        <p:txBody>
          <a:bodyPr>
            <a:spAutoFit/>
          </a:bodyPr>
          <a:lstStyle/>
          <a:p>
            <a:pPr algn="r" defTabSz="914400" fontAlgn="base">
              <a:spcBef>
                <a:spcPct val="0"/>
              </a:spcBef>
              <a:spcAft>
                <a:spcPct val="0"/>
              </a:spcAft>
              <a:defRPr/>
            </a:pPr>
            <a:r>
              <a:rPr lang="en-US" sz="2800" b="1" dirty="0">
                <a:solidFill>
                  <a:srgbClr val="E3EACF">
                    <a:lumMod val="25000"/>
                  </a:srgb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Unfortunately</a:t>
            </a:r>
            <a:r>
              <a:rPr lang="ru-RU" sz="2800" b="1" dirty="0">
                <a:solidFill>
                  <a:srgbClr val="E3EACF">
                    <a:lumMod val="25000"/>
                  </a:srgb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 </a:t>
            </a:r>
            <a:r>
              <a:rPr lang="en-US" sz="2800" b="1" dirty="0">
                <a:solidFill>
                  <a:srgbClr val="E3EACF">
                    <a:lumMod val="25000"/>
                  </a:srgb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in all attempts super</a:t>
            </a:r>
            <a:r>
              <a:rPr lang="ru-RU" sz="2800" b="1" dirty="0">
                <a:solidFill>
                  <a:srgbClr val="E3EACF">
                    <a:lumMod val="25000"/>
                  </a:srgb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 </a:t>
            </a:r>
            <a:r>
              <a:rPr lang="en-US" sz="2800" b="1" dirty="0">
                <a:solidFill>
                  <a:srgbClr val="E3EACF">
                    <a:lumMod val="25000"/>
                  </a:srgb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heavy elements were not found</a:t>
            </a:r>
          </a:p>
        </p:txBody>
      </p:sp>
    </p:spTree>
    <p:extLst>
      <p:ext uri="{BB962C8B-B14F-4D97-AF65-F5344CB8AC3E}">
        <p14:creationId xmlns:p14="http://schemas.microsoft.com/office/powerpoint/2010/main" val="4293101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Grp="1" noChangeAspect="1"/>
          </p:cNvGraphicFramePr>
          <p:nvPr>
            <p:ph idx="4294967295"/>
          </p:nvPr>
        </p:nvGraphicFramePr>
        <p:xfrm>
          <a:off x="1524001" y="1125538"/>
          <a:ext cx="8990013" cy="4595812"/>
        </p:xfrm>
        <a:graphic>
          <a:graphicData uri="http://schemas.openxmlformats.org/presentationml/2006/ole">
            <mc:AlternateContent xmlns:mc="http://schemas.openxmlformats.org/markup-compatibility/2006">
              <mc:Choice xmlns:v="urn:schemas-microsoft-com:vml" Requires="v">
                <p:oleObj spid="_x0000_s39950" name="CorelDRAW" r:id="rId4" imgW="9503664" imgH="4858512" progId="">
                  <p:embed/>
                </p:oleObj>
              </mc:Choice>
              <mc:Fallback>
                <p:oleObj name="CorelDRAW" r:id="rId4" imgW="9503664" imgH="485851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125538"/>
                        <a:ext cx="8990013"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2057400" y="352425"/>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 typeface="Arial" pitchFamily="34" charset="0"/>
              <a:buNone/>
            </a:pPr>
            <a:r>
              <a:rPr lang="en-US" altLang="ru-RU" sz="2000" b="1">
                <a:solidFill>
                  <a:srgbClr val="181CBE"/>
                </a:solidFill>
                <a:latin typeface="Comic Sans MS" pitchFamily="66" charset="0"/>
                <a:cs typeface="Arial" pitchFamily="34" charset="0"/>
              </a:rPr>
              <a:t>Reactions of synthesis</a:t>
            </a:r>
          </a:p>
        </p:txBody>
      </p:sp>
      <p:grpSp>
        <p:nvGrpSpPr>
          <p:cNvPr id="3" name="Группа 31"/>
          <p:cNvGrpSpPr>
            <a:grpSpLocks/>
          </p:cNvGrpSpPr>
          <p:nvPr/>
        </p:nvGrpSpPr>
        <p:grpSpPr bwMode="auto">
          <a:xfrm>
            <a:off x="3719513" y="749302"/>
            <a:ext cx="5448300" cy="3598776"/>
            <a:chOff x="2195512" y="749888"/>
            <a:chExt cx="5448317" cy="3597657"/>
          </a:xfrm>
          <a:solidFill>
            <a:schemeClr val="bg2">
              <a:lumMod val="75000"/>
            </a:schemeClr>
          </a:solidFill>
        </p:grpSpPr>
        <p:grpSp>
          <p:nvGrpSpPr>
            <p:cNvPr id="4" name="Группа 30"/>
            <p:cNvGrpSpPr>
              <a:grpSpLocks/>
            </p:cNvGrpSpPr>
            <p:nvPr/>
          </p:nvGrpSpPr>
          <p:grpSpPr bwMode="auto">
            <a:xfrm>
              <a:off x="5929322" y="749888"/>
              <a:ext cx="1714507" cy="607410"/>
              <a:chOff x="5929322" y="619760"/>
              <a:chExt cx="1714507" cy="607410"/>
            </a:xfrm>
            <a:grpFill/>
          </p:grpSpPr>
          <p:sp>
            <p:nvSpPr>
              <p:cNvPr id="29708" name="AutoShape 12"/>
              <p:cNvSpPr>
                <a:spLocks noChangeArrowheads="1"/>
              </p:cNvSpPr>
              <p:nvPr/>
            </p:nvSpPr>
            <p:spPr bwMode="auto">
              <a:xfrm flipH="1">
                <a:off x="5929322" y="619760"/>
                <a:ext cx="1714507" cy="607410"/>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defTabSz="914400" fontAlgn="base">
                  <a:spcBef>
                    <a:spcPct val="0"/>
                  </a:spcBef>
                  <a:spcAft>
                    <a:spcPct val="0"/>
                  </a:spcAft>
                  <a:defRPr/>
                </a:pPr>
                <a:endParaRPr lang="ru-RU" sz="2000">
                  <a:solidFill>
                    <a:prstClr val="white"/>
                  </a:solidFill>
                  <a:cs typeface="Arial" charset="0"/>
                </a:endParaRPr>
              </a:p>
            </p:txBody>
          </p:sp>
          <p:sp>
            <p:nvSpPr>
              <p:cNvPr id="12304" name="Text Box 13"/>
              <p:cNvSpPr txBox="1">
                <a:spLocks noChangeArrowheads="1"/>
              </p:cNvSpPr>
              <p:nvPr/>
            </p:nvSpPr>
            <p:spPr bwMode="auto">
              <a:xfrm>
                <a:off x="6119227" y="723694"/>
                <a:ext cx="1342038" cy="369217"/>
              </a:xfrm>
              <a:prstGeom prst="rect">
                <a:avLst/>
              </a:prstGeom>
              <a:noFill/>
              <a:ln w="9525">
                <a:noFill/>
                <a:miter lim="800000"/>
                <a:headEnd/>
                <a:tailEnd/>
              </a:ln>
            </p:spPr>
            <p:txBody>
              <a:bodyPr wrap="none">
                <a:spAutoFit/>
              </a:bodyPr>
              <a:lstStyle/>
              <a:p>
                <a:pPr algn="ctr" defTabSz="914400" fontAlgn="base">
                  <a:spcBef>
                    <a:spcPct val="0"/>
                  </a:spcBef>
                  <a:spcAft>
                    <a:spcPct val="0"/>
                  </a:spcAft>
                  <a:defRPr/>
                </a:pPr>
                <a:r>
                  <a:rPr lang="en-US" b="1" dirty="0">
                    <a:solidFill>
                      <a:srgbClr val="C00000"/>
                    </a:solidFill>
                    <a:latin typeface="Comic Sans MS" pitchFamily="66" charset="0"/>
                    <a:cs typeface="Arial" pitchFamily="34" charset="0"/>
                  </a:rPr>
                  <a:t>Act.+</a:t>
                </a:r>
                <a:r>
                  <a:rPr lang="en-US" sz="2400" b="1" baseline="30000" dirty="0">
                    <a:solidFill>
                      <a:srgbClr val="C00000"/>
                    </a:solidFill>
                    <a:latin typeface="Comic Sans MS" pitchFamily="66" charset="0"/>
                    <a:cs typeface="Arial" pitchFamily="34" charset="0"/>
                  </a:rPr>
                  <a:t>48</a:t>
                </a:r>
                <a:r>
                  <a:rPr lang="en-US" b="1" dirty="0">
                    <a:solidFill>
                      <a:srgbClr val="C00000"/>
                    </a:solidFill>
                    <a:latin typeface="Comic Sans MS" pitchFamily="66" charset="0"/>
                    <a:cs typeface="Arial" pitchFamily="34" charset="0"/>
                  </a:rPr>
                  <a:t>Ca</a:t>
                </a:r>
                <a:endParaRPr lang="ru-RU" b="1" dirty="0">
                  <a:solidFill>
                    <a:srgbClr val="C00000"/>
                  </a:solidFill>
                  <a:latin typeface="Comic Sans MS" pitchFamily="66" charset="0"/>
                  <a:cs typeface="Arial" pitchFamily="34" charset="0"/>
                </a:endParaRPr>
              </a:p>
            </p:txBody>
          </p:sp>
        </p:grpSp>
        <p:sp>
          <p:nvSpPr>
            <p:cNvPr id="12300" name="Text Box 21"/>
            <p:cNvSpPr txBox="1">
              <a:spLocks noChangeArrowheads="1"/>
            </p:cNvSpPr>
            <p:nvPr/>
          </p:nvSpPr>
          <p:spPr bwMode="auto">
            <a:xfrm>
              <a:off x="2195512" y="3762952"/>
              <a:ext cx="1374098" cy="584593"/>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1600" b="1" dirty="0">
                  <a:solidFill>
                    <a:srgbClr val="FF99FF"/>
                  </a:solidFill>
                  <a:latin typeface="Comic Sans MS" pitchFamily="66" charset="0"/>
                  <a:cs typeface="Arial" pitchFamily="34" charset="0"/>
                </a:rPr>
                <a:t>target from</a:t>
              </a:r>
            </a:p>
            <a:p>
              <a:pPr defTabSz="914400" fontAlgn="base">
                <a:spcBef>
                  <a:spcPct val="0"/>
                </a:spcBef>
                <a:spcAft>
                  <a:spcPct val="0"/>
                </a:spcAft>
                <a:defRPr/>
              </a:pPr>
              <a:r>
                <a:rPr lang="en-US" sz="1600" b="1" dirty="0">
                  <a:solidFill>
                    <a:srgbClr val="FF99FF"/>
                  </a:solidFill>
                  <a:latin typeface="Comic Sans MS" pitchFamily="66" charset="0"/>
                  <a:cs typeface="Arial" pitchFamily="34" charset="0"/>
                </a:rPr>
                <a:t>“peninsula”</a:t>
              </a:r>
              <a:endParaRPr lang="ru-RU" sz="1600" b="1" dirty="0">
                <a:solidFill>
                  <a:srgbClr val="FF99FF"/>
                </a:solidFill>
                <a:latin typeface="Comic Sans MS" pitchFamily="66" charset="0"/>
                <a:cs typeface="Arial" pitchFamily="34" charset="0"/>
              </a:endParaRPr>
            </a:p>
          </p:txBody>
        </p:sp>
      </p:grpSp>
      <p:grpSp>
        <p:nvGrpSpPr>
          <p:cNvPr id="5" name="Группа 33"/>
          <p:cNvGrpSpPr>
            <a:grpSpLocks/>
          </p:cNvGrpSpPr>
          <p:nvPr/>
        </p:nvGrpSpPr>
        <p:grpSpPr bwMode="auto">
          <a:xfrm>
            <a:off x="5024439" y="928689"/>
            <a:ext cx="1785937" cy="1488877"/>
            <a:chOff x="3500644" y="928688"/>
            <a:chExt cx="1785731" cy="1489269"/>
          </a:xfrm>
        </p:grpSpPr>
        <p:grpSp>
          <p:nvGrpSpPr>
            <p:cNvPr id="16396" name="Группа 27"/>
            <p:cNvGrpSpPr>
              <a:grpSpLocks/>
            </p:cNvGrpSpPr>
            <p:nvPr/>
          </p:nvGrpSpPr>
          <p:grpSpPr bwMode="auto">
            <a:xfrm>
              <a:off x="3500644" y="928688"/>
              <a:ext cx="1785731" cy="642867"/>
              <a:chOff x="3286116" y="785794"/>
              <a:chExt cx="1785950" cy="642942"/>
            </a:xfrm>
          </p:grpSpPr>
          <p:sp>
            <p:nvSpPr>
              <p:cNvPr id="29701" name="AutoShape 5"/>
              <p:cNvSpPr>
                <a:spLocks noChangeArrowheads="1"/>
              </p:cNvSpPr>
              <p:nvPr/>
            </p:nvSpPr>
            <p:spPr bwMode="auto">
              <a:xfrm flipH="1">
                <a:off x="3286116" y="785794"/>
                <a:ext cx="1785950" cy="642942"/>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defTabSz="914400" fontAlgn="base">
                  <a:spcBef>
                    <a:spcPct val="0"/>
                  </a:spcBef>
                  <a:spcAft>
                    <a:spcPct val="0"/>
                  </a:spcAft>
                  <a:defRPr/>
                </a:pPr>
                <a:endParaRPr lang="ru-RU" sz="2000">
                  <a:solidFill>
                    <a:prstClr val="white"/>
                  </a:solidFill>
                  <a:cs typeface="Arial" charset="0"/>
                </a:endParaRPr>
              </a:p>
            </p:txBody>
          </p:sp>
          <p:sp>
            <p:nvSpPr>
              <p:cNvPr id="16402" name="Text Box 6"/>
              <p:cNvSpPr txBox="1">
                <a:spLocks noChangeArrowheads="1"/>
              </p:cNvSpPr>
              <p:nvPr/>
            </p:nvSpPr>
            <p:spPr bwMode="auto">
              <a:xfrm>
                <a:off x="3492193" y="918466"/>
                <a:ext cx="1403120" cy="3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Font typeface="Arial" pitchFamily="34" charset="0"/>
                  <a:buNone/>
                </a:pPr>
                <a:r>
                  <a:rPr lang="en-US" altLang="ru-RU" sz="1800" b="1">
                    <a:solidFill>
                      <a:prstClr val="black"/>
                    </a:solidFill>
                    <a:latin typeface="Comic Sans MS" pitchFamily="66" charset="0"/>
                    <a:cs typeface="Arial" pitchFamily="34" charset="0"/>
                  </a:rPr>
                  <a:t>Cold fusion</a:t>
                </a:r>
                <a:endParaRPr lang="ru-RU" altLang="ru-RU" sz="1800" b="1">
                  <a:solidFill>
                    <a:prstClr val="black"/>
                  </a:solidFill>
                  <a:latin typeface="Comic Sans MS" pitchFamily="66" charset="0"/>
                  <a:cs typeface="Arial" pitchFamily="34" charset="0"/>
                </a:endParaRPr>
              </a:p>
            </p:txBody>
          </p:sp>
        </p:grpSp>
        <p:sp>
          <p:nvSpPr>
            <p:cNvPr id="32" name="Блок-схема: извлечение 31"/>
            <p:cNvSpPr/>
            <p:nvPr/>
          </p:nvSpPr>
          <p:spPr>
            <a:xfrm>
              <a:off x="4684782" y="2064049"/>
              <a:ext cx="360320" cy="287414"/>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33" name="TextBox 32"/>
            <p:cNvSpPr txBox="1"/>
            <p:nvPr/>
          </p:nvSpPr>
          <p:spPr>
            <a:xfrm>
              <a:off x="4676845" y="2110099"/>
              <a:ext cx="425067" cy="307858"/>
            </a:xfrm>
            <a:prstGeom prst="rect">
              <a:avLst/>
            </a:prstGeom>
            <a:noFill/>
          </p:spPr>
          <p:txBody>
            <a:bodyPr wrap="none">
              <a:spAutoFit/>
            </a:bodyPr>
            <a:lstStyle/>
            <a:p>
              <a:pPr defTabSz="914400" fontAlgn="base">
                <a:spcBef>
                  <a:spcPct val="0"/>
                </a:spcBef>
                <a:spcAft>
                  <a:spcPct val="0"/>
                </a:spcAft>
                <a:defRPr/>
              </a:pPr>
              <a:r>
                <a:rPr lang="en-US" sz="1400" b="1" dirty="0" err="1">
                  <a:solidFill>
                    <a:prstClr val="black"/>
                  </a:solidFill>
                  <a:cs typeface="Arial" charset="0"/>
                </a:rPr>
                <a:t>Nh</a:t>
              </a:r>
              <a:endParaRPr lang="ru-RU" sz="1400" b="1" dirty="0">
                <a:solidFill>
                  <a:prstClr val="black"/>
                </a:solidFill>
                <a:cs typeface="Arial" charset="0"/>
              </a:endParaRPr>
            </a:p>
          </p:txBody>
        </p:sp>
      </p:grpSp>
      <p:grpSp>
        <p:nvGrpSpPr>
          <p:cNvPr id="17" name="Группа 29"/>
          <p:cNvGrpSpPr>
            <a:grpSpLocks/>
          </p:cNvGrpSpPr>
          <p:nvPr/>
        </p:nvGrpSpPr>
        <p:grpSpPr bwMode="auto">
          <a:xfrm>
            <a:off x="7573682" y="2286080"/>
            <a:ext cx="1950570" cy="606698"/>
            <a:chOff x="6084888" y="2420938"/>
            <a:chExt cx="1951672" cy="606742"/>
          </a:xfrm>
          <a:solidFill>
            <a:schemeClr val="bg1">
              <a:lumMod val="85000"/>
            </a:schemeClr>
          </a:solidFill>
        </p:grpSpPr>
        <p:sp>
          <p:nvSpPr>
            <p:cNvPr id="18" name="AutoShape 7"/>
            <p:cNvSpPr>
              <a:spLocks noChangeArrowheads="1"/>
            </p:cNvSpPr>
            <p:nvPr/>
          </p:nvSpPr>
          <p:spPr bwMode="auto">
            <a:xfrm>
              <a:off x="6084888" y="2420938"/>
              <a:ext cx="1951672" cy="606742"/>
            </a:xfrm>
            <a:prstGeom prst="wedgeEllipseCallout">
              <a:avLst>
                <a:gd name="adj1" fmla="val -52630"/>
                <a:gd name="adj2" fmla="val 71681"/>
              </a:avLst>
            </a:prstGeom>
            <a:grpFill/>
            <a:ln>
              <a:headEnd/>
              <a:tailEnd/>
            </a:ln>
          </p:spPr>
          <p:style>
            <a:lnRef idx="0">
              <a:schemeClr val="accent1"/>
            </a:lnRef>
            <a:fillRef idx="3">
              <a:schemeClr val="accent1"/>
            </a:fillRef>
            <a:effectRef idx="3">
              <a:schemeClr val="accent1"/>
            </a:effectRef>
            <a:fontRef idx="minor">
              <a:schemeClr val="lt1"/>
            </a:fontRef>
          </p:style>
          <p:txBody>
            <a:bodyPr/>
            <a:lstStyle/>
            <a:p>
              <a:pPr algn="ctr" defTabSz="914400" fontAlgn="base">
                <a:spcBef>
                  <a:spcPct val="0"/>
                </a:spcBef>
                <a:spcAft>
                  <a:spcPct val="0"/>
                </a:spcAft>
                <a:defRPr/>
              </a:pPr>
              <a:endParaRPr lang="ru-RU" sz="2000">
                <a:solidFill>
                  <a:prstClr val="white"/>
                </a:solidFill>
                <a:cs typeface="Arial" charset="0"/>
              </a:endParaRPr>
            </a:p>
          </p:txBody>
        </p:sp>
        <p:sp>
          <p:nvSpPr>
            <p:cNvPr id="19" name="Text Box 8"/>
            <p:cNvSpPr txBox="1">
              <a:spLocks noChangeArrowheads="1"/>
            </p:cNvSpPr>
            <p:nvPr/>
          </p:nvSpPr>
          <p:spPr bwMode="auto">
            <a:xfrm>
              <a:off x="6459348" y="2544692"/>
              <a:ext cx="1257784" cy="369359"/>
            </a:xfrm>
            <a:prstGeom prst="rect">
              <a:avLst/>
            </a:prstGeom>
            <a:noFill/>
            <a:ln w="9525">
              <a:noFill/>
              <a:miter lim="800000"/>
              <a:headEnd/>
              <a:tailEnd/>
            </a:ln>
          </p:spPr>
          <p:txBody>
            <a:bodyPr wrap="none">
              <a:spAutoFit/>
            </a:bodyPr>
            <a:lstStyle/>
            <a:p>
              <a:pPr algn="ctr" defTabSz="914400" fontAlgn="base">
                <a:spcBef>
                  <a:spcPct val="0"/>
                </a:spcBef>
                <a:spcAft>
                  <a:spcPct val="0"/>
                </a:spcAft>
                <a:defRPr/>
              </a:pPr>
              <a:r>
                <a:rPr lang="en-US" b="1" dirty="0">
                  <a:solidFill>
                    <a:prstClr val="black"/>
                  </a:solidFill>
                  <a:latin typeface="Comic Sans MS" pitchFamily="66" charset="0"/>
                  <a:cs typeface="Arial" pitchFamily="34" charset="0"/>
                </a:rPr>
                <a:t>Light ions</a:t>
              </a:r>
              <a:endParaRPr lang="ru-RU" b="1" dirty="0">
                <a:solidFill>
                  <a:srgbClr val="CC3300"/>
                </a:solidFill>
                <a:latin typeface="Comic Sans MS" pitchFamily="66" charset="0"/>
                <a:cs typeface="Arial" pitchFamily="34" charset="0"/>
              </a:endParaRPr>
            </a:p>
          </p:txBody>
        </p:sp>
      </p:grpSp>
      <p:sp>
        <p:nvSpPr>
          <p:cNvPr id="20" name="AutoShape 9"/>
          <p:cNvSpPr>
            <a:spLocks noChangeArrowheads="1"/>
          </p:cNvSpPr>
          <p:nvPr/>
        </p:nvSpPr>
        <p:spPr bwMode="auto">
          <a:xfrm flipV="1">
            <a:off x="6458520" y="4929198"/>
            <a:ext cx="2055560" cy="628323"/>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rot="10800000"/>
          <a:lstStyle/>
          <a:p>
            <a:pPr algn="ctr" defTabSz="914400" fontAlgn="base">
              <a:spcBef>
                <a:spcPct val="0"/>
              </a:spcBef>
              <a:spcAft>
                <a:spcPct val="0"/>
              </a:spcAft>
              <a:defRPr/>
            </a:pPr>
            <a:endParaRPr lang="ru-RU" sz="2000">
              <a:solidFill>
                <a:prstClr val="white"/>
              </a:solidFill>
              <a:cs typeface="Arial" charset="0"/>
            </a:endParaRPr>
          </a:p>
        </p:txBody>
      </p:sp>
      <p:sp>
        <p:nvSpPr>
          <p:cNvPr id="21" name="Text Box 10"/>
          <p:cNvSpPr txBox="1">
            <a:spLocks noChangeArrowheads="1"/>
          </p:cNvSpPr>
          <p:nvPr/>
        </p:nvSpPr>
        <p:spPr bwMode="auto">
          <a:xfrm>
            <a:off x="6985000" y="4908551"/>
            <a:ext cx="1182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fontAlgn="base" hangingPunct="1">
              <a:spcBef>
                <a:spcPct val="0"/>
              </a:spcBef>
              <a:spcAft>
                <a:spcPct val="0"/>
              </a:spcAft>
              <a:buFont typeface="Arial" pitchFamily="34" charset="0"/>
              <a:buNone/>
            </a:pPr>
            <a:r>
              <a:rPr lang="en-US" altLang="ru-RU" sz="1800" b="1">
                <a:solidFill>
                  <a:prstClr val="black"/>
                </a:solidFill>
                <a:latin typeface="Comic Sans MS" pitchFamily="66" charset="0"/>
                <a:cs typeface="Arial" pitchFamily="34" charset="0"/>
              </a:rPr>
              <a:t>Neutron </a:t>
            </a:r>
          </a:p>
          <a:p>
            <a:pPr algn="ctr" defTabSz="914400" eaLnBrk="1" fontAlgn="base" hangingPunct="1">
              <a:spcBef>
                <a:spcPct val="0"/>
              </a:spcBef>
              <a:spcAft>
                <a:spcPct val="0"/>
              </a:spcAft>
              <a:buFont typeface="Arial" pitchFamily="34" charset="0"/>
              <a:buNone/>
            </a:pPr>
            <a:r>
              <a:rPr lang="en-US" altLang="ru-RU" sz="1800" b="1">
                <a:solidFill>
                  <a:prstClr val="black"/>
                </a:solidFill>
                <a:latin typeface="Comic Sans MS" pitchFamily="66" charset="0"/>
                <a:cs typeface="Arial" pitchFamily="34" charset="0"/>
              </a:rPr>
              <a:t>capture</a:t>
            </a:r>
            <a:endParaRPr lang="ru-RU" altLang="ru-RU" sz="1800" b="1">
              <a:solidFill>
                <a:srgbClr val="CC3300"/>
              </a:solidFill>
              <a:latin typeface="Comic Sans MS" pitchFamily="66" charset="0"/>
              <a:cs typeface="Arial" pitchFamily="34" charset="0"/>
            </a:endParaRPr>
          </a:p>
        </p:txBody>
      </p:sp>
    </p:spTree>
    <p:extLst>
      <p:ext uri="{BB962C8B-B14F-4D97-AF65-F5344CB8AC3E}">
        <p14:creationId xmlns:p14="http://schemas.microsoft.com/office/powerpoint/2010/main" val="3293752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1263</TotalTime>
  <Words>2189</Words>
  <Application>Microsoft Office PowerPoint</Application>
  <PresentationFormat>Широкоэкранный</PresentationFormat>
  <Paragraphs>607</Paragraphs>
  <Slides>48</Slides>
  <Notes>19</Notes>
  <HiddenSlides>0</HiddenSlides>
  <MMClips>0</MMClips>
  <ScaleCrop>false</ScaleCrop>
  <HeadingPairs>
    <vt:vector size="8" baseType="variant">
      <vt:variant>
        <vt:lpstr>Использованные шрифты</vt:lpstr>
      </vt:variant>
      <vt:variant>
        <vt:i4>24</vt:i4>
      </vt:variant>
      <vt:variant>
        <vt:lpstr>Тема</vt:lpstr>
      </vt:variant>
      <vt:variant>
        <vt:i4>5</vt:i4>
      </vt:variant>
      <vt:variant>
        <vt:lpstr>Внедренные серверы OLE</vt:lpstr>
      </vt:variant>
      <vt:variant>
        <vt:i4>3</vt:i4>
      </vt:variant>
      <vt:variant>
        <vt:lpstr>Заголовки слайдов</vt:lpstr>
      </vt:variant>
      <vt:variant>
        <vt:i4>48</vt:i4>
      </vt:variant>
    </vt:vector>
  </HeadingPairs>
  <TitlesOfParts>
    <vt:vector size="80" baseType="lpstr">
      <vt:lpstr>Arial Unicode MS</vt:lpstr>
      <vt:lpstr>Gungsuh</vt:lpstr>
      <vt:lpstr>メイリオ</vt:lpstr>
      <vt:lpstr>ＭＳ Ｐゴシック</vt:lpstr>
      <vt:lpstr>ＭＳ Ｐゴシック</vt:lpstr>
      <vt:lpstr>SimSun</vt:lpstr>
      <vt:lpstr>Arial</vt:lpstr>
      <vt:lpstr>Arial Narrow</vt:lpstr>
      <vt:lpstr>Book Antiqua</vt:lpstr>
      <vt:lpstr>Bookman Old Style</vt:lpstr>
      <vt:lpstr>Calibri</vt:lpstr>
      <vt:lpstr>Century Gothic</vt:lpstr>
      <vt:lpstr>Century751 SeBd BT</vt:lpstr>
      <vt:lpstr>Clarendon Lt BT</vt:lpstr>
      <vt:lpstr>Comic Sans MS</vt:lpstr>
      <vt:lpstr>Courier New</vt:lpstr>
      <vt:lpstr>Garamond</vt:lpstr>
      <vt:lpstr>Georgia</vt:lpstr>
      <vt:lpstr>GeoSlab703 Md BT</vt:lpstr>
      <vt:lpstr>Symbol</vt:lpstr>
      <vt:lpstr>Times New Roman</vt:lpstr>
      <vt:lpstr>Wingdings</vt:lpstr>
      <vt:lpstr>Wingdings 3</vt:lpstr>
      <vt:lpstr>幼圆</vt:lpstr>
      <vt:lpstr>Сектор</vt:lpstr>
      <vt:lpstr>Легкий дым</vt:lpstr>
      <vt:lpstr>Тема Office</vt:lpstr>
      <vt:lpstr>1_Легкий дым</vt:lpstr>
      <vt:lpstr>1_Сектор</vt:lpstr>
      <vt:lpstr>CorelDRAW</vt:lpstr>
      <vt:lpstr>Graph</vt:lpstr>
      <vt:lpstr>PHOTO-PAINT</vt:lpstr>
      <vt:lpstr>SUPERHEAVY ELEMENTS:  PRESENT &amp; future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Reaction channels in the collisions  of heavy ions</vt:lpstr>
      <vt:lpstr>Reactions with 48Ca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Superheavy Elements (SHE) Factory – the Goals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Квази-деление - первый светофор на пути образования сверхтяжелых элементов</dc:title>
  <dc:creator>user</dc:creator>
  <cp:lastModifiedBy>User</cp:lastModifiedBy>
  <cp:revision>68</cp:revision>
  <dcterms:created xsi:type="dcterms:W3CDTF">2021-06-22T06:49:50Z</dcterms:created>
  <dcterms:modified xsi:type="dcterms:W3CDTF">2021-09-23T08:15:13Z</dcterms:modified>
</cp:coreProperties>
</file>