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3"/>
  </p:notesMasterIdLst>
  <p:sldIdLst>
    <p:sldId id="256" r:id="rId2"/>
    <p:sldId id="265" r:id="rId3"/>
    <p:sldId id="257" r:id="rId4"/>
    <p:sldId id="273" r:id="rId5"/>
    <p:sldId id="274" r:id="rId6"/>
    <p:sldId id="276" r:id="rId7"/>
    <p:sldId id="268" r:id="rId8"/>
    <p:sldId id="271" r:id="rId9"/>
    <p:sldId id="267" r:id="rId10"/>
    <p:sldId id="278" r:id="rId11"/>
    <p:sldId id="272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89" autoAdjust="0"/>
    <p:restoredTop sz="94660"/>
  </p:normalViewPr>
  <p:slideViewPr>
    <p:cSldViewPr snapToGrid="0">
      <p:cViewPr>
        <p:scale>
          <a:sx n="108" d="100"/>
          <a:sy n="108" d="100"/>
        </p:scale>
        <p:origin x="477" y="96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1CFE7B-B960-4810-8ECE-B6430D45D82C}" type="datetimeFigureOut">
              <a:rPr lang="ru-RU" smtClean="0"/>
              <a:t>21.04.2021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BC74FA-6528-452B-8556-787BD004C5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39642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BC74FA-6528-452B-8556-787BD004C5A0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52347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BC74FA-6528-452B-8556-787BD004C5A0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725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BC74FA-6528-452B-8556-787BD004C5A0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5445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BC74FA-6528-452B-8556-787BD004C5A0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68438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21.04.2021</a:t>
            </a: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MPD collaboration meeting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AFEA6-7584-4626-BC48-167D11BCC0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33457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21.04.2021</a:t>
            </a: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MPD collaboration meeting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AFEA6-7584-4626-BC48-167D11BCC0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89143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21.04.2021</a:t>
            </a: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MPD collaboration meeting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AFEA6-7584-4626-BC48-167D11BCC0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54322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21.04.2021</a:t>
            </a: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MPD collaboration meeting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AFEA6-7584-4626-BC48-167D11BCC0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37459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21.04.2021</a:t>
            </a: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MPD collaboration meeting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AFEA6-7584-4626-BC48-167D11BCC0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87986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21.04.2021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MPD collaboration meeting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AFEA6-7584-4626-BC48-167D11BCC0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78513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21.04.2021</a:t>
            </a:r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MPD collaboration meeting</a:t>
            </a: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AFEA6-7584-4626-BC48-167D11BCC0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86471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21.04.2021</a:t>
            </a: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MPD collaboration meeting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AFEA6-7584-4626-BC48-167D11BCC0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73161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21.04.2021</a:t>
            </a: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MPD collaboration meeting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AFEA6-7584-4626-BC48-167D11BCC0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96926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21.04.2021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MPD collaboration meeting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AFEA6-7584-4626-BC48-167D11BCC0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58102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21.04.2021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MPD collaboration meeting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AFEA6-7584-4626-BC48-167D11BCC0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38342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 smtClean="0"/>
              <a:t>21.04.2021</a:t>
            </a: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MPD collaboration meeting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7AFEA6-7584-4626-BC48-167D11BCC0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19115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emf"/><Relationship Id="rId3" Type="http://schemas.openxmlformats.org/officeDocument/2006/relationships/oleObject" Target="../embeddings/oleObject2.bin"/><Relationship Id="rId7" Type="http://schemas.openxmlformats.org/officeDocument/2006/relationships/image" Target="../media/image30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29.emf"/><Relationship Id="rId5" Type="http://schemas.openxmlformats.org/officeDocument/2006/relationships/image" Target="../media/image28.jpeg"/><Relationship Id="rId4" Type="http://schemas.openxmlformats.org/officeDocument/2006/relationships/image" Target="../media/image22.e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jpeg"/><Relationship Id="rId9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3.emf"/><Relationship Id="rId4" Type="http://schemas.openxmlformats.org/officeDocument/2006/relationships/package" Target="../embeddings/_____Microsoft_Excel1.xlsx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.xls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4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oleObject" Target="../embeddings/oleObject1.bin"/><Relationship Id="rId7" Type="http://schemas.openxmlformats.org/officeDocument/2006/relationships/image" Target="../media/image25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emf"/><Relationship Id="rId9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5400" dirty="0" smtClean="0"/>
              <a:t>Status of </a:t>
            </a:r>
            <a:r>
              <a:rPr lang="en-US" smtClean="0"/>
              <a:t>MPD infrastructure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4000" dirty="0" smtClean="0"/>
              <a:t>focused on cryogenics </a:t>
            </a:r>
            <a:endParaRPr lang="ru-RU" sz="40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sz="1800" dirty="0" smtClean="0"/>
              <a:t>V. Benda</a:t>
            </a:r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3032493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9967" y="87909"/>
            <a:ext cx="10960733" cy="652714"/>
          </a:xfrm>
        </p:spPr>
        <p:txBody>
          <a:bodyPr>
            <a:normAutofit fontScale="90000"/>
          </a:bodyPr>
          <a:lstStyle/>
          <a:p>
            <a:r>
              <a:rPr lang="en-US" dirty="0"/>
              <a:t>MPD solenoid cool-down to </a:t>
            </a:r>
            <a:r>
              <a:rPr lang="en-US" dirty="0" smtClean="0"/>
              <a:t>80K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21.04.2021</a:t>
            </a: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MPD collaboration meeting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AFEA6-7584-4626-BC48-167D11BCC002}" type="slidenum">
              <a:rPr lang="ru-RU" smtClean="0"/>
              <a:t>10</a:t>
            </a:fld>
            <a:endParaRPr lang="ru-RU"/>
          </a:p>
        </p:txBody>
      </p:sp>
      <p:graphicFrame>
        <p:nvGraphicFramePr>
          <p:cNvPr id="7" name="Объект 6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1924739"/>
              </p:ext>
            </p:extLst>
          </p:nvPr>
        </p:nvGraphicFramePr>
        <p:xfrm>
          <a:off x="62832" y="703385"/>
          <a:ext cx="4293936" cy="60762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3" name="Acrobat Document" r:id="rId3" imgW="9165624" imgH="12975669" progId="AcroExch.Document.DC">
                  <p:embed/>
                </p:oleObj>
              </mc:Choice>
              <mc:Fallback>
                <p:oleObj name="Acrobat Document" r:id="rId3" imgW="9165624" imgH="12975669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2832" y="703385"/>
                        <a:ext cx="4293936" cy="607624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8088" y="776099"/>
            <a:ext cx="4544098" cy="3584886"/>
          </a:xfrm>
          <a:prstGeom prst="rect">
            <a:avLst/>
          </a:prstGeom>
        </p:spPr>
      </p:pic>
      <p:grpSp>
        <p:nvGrpSpPr>
          <p:cNvPr id="31" name="Группа 30"/>
          <p:cNvGrpSpPr/>
          <p:nvPr/>
        </p:nvGrpSpPr>
        <p:grpSpPr>
          <a:xfrm>
            <a:off x="4038601" y="3236379"/>
            <a:ext cx="5134362" cy="3190994"/>
            <a:chOff x="4038601" y="3236379"/>
            <a:chExt cx="5134362" cy="3190994"/>
          </a:xfrm>
        </p:grpSpPr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680142" y="4274636"/>
              <a:ext cx="1871950" cy="2152737"/>
            </a:xfrm>
            <a:prstGeom prst="rect">
              <a:avLst/>
            </a:prstGeom>
          </p:spPr>
        </p:pic>
        <p:cxnSp>
          <p:nvCxnSpPr>
            <p:cNvPr id="14" name="Прямая со стрелкой 13"/>
            <p:cNvCxnSpPr/>
            <p:nvPr/>
          </p:nvCxnSpPr>
          <p:spPr>
            <a:xfrm flipH="1" flipV="1">
              <a:off x="4038601" y="3236379"/>
              <a:ext cx="1621757" cy="181144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Прямая со стрелкой 12"/>
            <p:cNvCxnSpPr/>
            <p:nvPr/>
          </p:nvCxnSpPr>
          <p:spPr>
            <a:xfrm flipV="1">
              <a:off x="5660358" y="3932597"/>
              <a:ext cx="3512605" cy="1115222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Группа 31"/>
          <p:cNvGrpSpPr/>
          <p:nvPr/>
        </p:nvGrpSpPr>
        <p:grpSpPr>
          <a:xfrm>
            <a:off x="690972" y="1153998"/>
            <a:ext cx="8213050" cy="3046311"/>
            <a:chOff x="690972" y="1153998"/>
            <a:chExt cx="8213050" cy="3046311"/>
          </a:xfrm>
        </p:grpSpPr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919683" y="2614486"/>
              <a:ext cx="2251333" cy="1585823"/>
            </a:xfrm>
            <a:prstGeom prst="rect">
              <a:avLst/>
            </a:prstGeom>
          </p:spPr>
        </p:pic>
        <p:cxnSp>
          <p:nvCxnSpPr>
            <p:cNvPr id="17" name="Прямая со стрелкой 16"/>
            <p:cNvCxnSpPr/>
            <p:nvPr/>
          </p:nvCxnSpPr>
          <p:spPr>
            <a:xfrm flipV="1">
              <a:off x="5583382" y="1530898"/>
              <a:ext cx="3320640" cy="1789386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Прямая со стрелкой 20"/>
            <p:cNvCxnSpPr/>
            <p:nvPr/>
          </p:nvCxnSpPr>
          <p:spPr>
            <a:xfrm flipH="1" flipV="1">
              <a:off x="690972" y="1153998"/>
              <a:ext cx="4892410" cy="2157238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Группа 32"/>
          <p:cNvGrpSpPr/>
          <p:nvPr/>
        </p:nvGrpSpPr>
        <p:grpSpPr>
          <a:xfrm>
            <a:off x="1394357" y="740623"/>
            <a:ext cx="7397951" cy="1883443"/>
            <a:chOff x="1394357" y="740623"/>
            <a:chExt cx="7397951" cy="1883443"/>
          </a:xfrm>
        </p:grpSpPr>
        <p:pic>
          <p:nvPicPr>
            <p:cNvPr id="11" name="Рисунок 10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741760" y="740623"/>
              <a:ext cx="2321335" cy="1883443"/>
            </a:xfrm>
            <a:prstGeom prst="rect">
              <a:avLst/>
            </a:prstGeom>
          </p:spPr>
        </p:pic>
        <p:cxnSp>
          <p:nvCxnSpPr>
            <p:cNvPr id="25" name="Прямая со стрелкой 24"/>
            <p:cNvCxnSpPr/>
            <p:nvPr/>
          </p:nvCxnSpPr>
          <p:spPr>
            <a:xfrm flipV="1">
              <a:off x="5530521" y="1090203"/>
              <a:ext cx="3261787" cy="601566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Прямая со стрелкой 26"/>
            <p:cNvCxnSpPr/>
            <p:nvPr/>
          </p:nvCxnSpPr>
          <p:spPr>
            <a:xfrm flipH="1" flipV="1">
              <a:off x="1394357" y="1203538"/>
              <a:ext cx="4131240" cy="466178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TextBox 29"/>
          <p:cNvSpPr txBox="1"/>
          <p:nvPr/>
        </p:nvSpPr>
        <p:spPr>
          <a:xfrm>
            <a:off x="7253137" y="5126433"/>
            <a:ext cx="38520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Draft of Technical Specification for the transient parts is ready </a:t>
            </a:r>
            <a:endParaRPr lang="ru-RU" dirty="0"/>
          </a:p>
        </p:txBody>
      </p:sp>
      <p:sp>
        <p:nvSpPr>
          <p:cNvPr id="37" name="TextBox 36"/>
          <p:cNvSpPr txBox="1"/>
          <p:nvPr/>
        </p:nvSpPr>
        <p:spPr>
          <a:xfrm>
            <a:off x="8738757" y="2446568"/>
            <a:ext cx="7118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Control cryostat</a:t>
            </a:r>
            <a:endParaRPr lang="ru-RU" sz="1200" dirty="0"/>
          </a:p>
        </p:txBody>
      </p:sp>
      <p:sp>
        <p:nvSpPr>
          <p:cNvPr id="38" name="Прямоугольник 37"/>
          <p:cNvSpPr/>
          <p:nvPr/>
        </p:nvSpPr>
        <p:spPr>
          <a:xfrm>
            <a:off x="9800017" y="1016000"/>
            <a:ext cx="2013291" cy="20597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Прямоугольник 38"/>
          <p:cNvSpPr/>
          <p:nvPr/>
        </p:nvSpPr>
        <p:spPr>
          <a:xfrm rot="16552947">
            <a:off x="8924822" y="2882204"/>
            <a:ext cx="1515423" cy="15170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8780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21.04.2021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AFEA6-7584-4626-BC48-167D11BCC002}" type="slidenum">
              <a:rPr lang="ru-RU" smtClean="0"/>
              <a:t>11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1809008" y="1600353"/>
            <a:ext cx="844468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Thank you for your attention</a:t>
            </a:r>
            <a:endParaRPr lang="ru-R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MPD collaboration meeting</a:t>
            </a:r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l="13004" t="25542" r="5997" b="28514"/>
          <a:stretch/>
        </p:blipFill>
        <p:spPr>
          <a:xfrm>
            <a:off x="4130845" y="3215142"/>
            <a:ext cx="3429816" cy="2751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933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49703"/>
            <a:ext cx="10515600" cy="991274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MPD P&amp;I, Process and Instrumentation diagram</a:t>
            </a:r>
            <a:endParaRPr lang="ru-RU" sz="3100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1313462"/>
            <a:ext cx="12211748" cy="4319219"/>
          </a:xfrm>
          <a:prstGeom prst="rect">
            <a:avLst/>
          </a:prstGeom>
        </p:spPr>
      </p:pic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21.04.2021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AFEA6-7584-4626-BC48-167D11BCC002}" type="slidenum">
              <a:rPr lang="ru-RU" smtClean="0"/>
              <a:t>2</a:t>
            </a:fld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3623151" y="5863850"/>
            <a:ext cx="47833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F</a:t>
            </a:r>
            <a:r>
              <a:rPr lang="en-US" dirty="0" smtClean="0"/>
              <a:t>inal </a:t>
            </a:r>
            <a:r>
              <a:rPr lang="en-US" dirty="0"/>
              <a:t>infrastructure for cool down to 4.5 K by </a:t>
            </a:r>
            <a:r>
              <a:rPr lang="en-US" dirty="0" err="1"/>
              <a:t>LHe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94911" y="4583017"/>
            <a:ext cx="8758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Solenoid</a:t>
            </a:r>
            <a:endParaRPr lang="ru-RU" sz="1200" dirty="0"/>
          </a:p>
        </p:txBody>
      </p:sp>
      <p:sp>
        <p:nvSpPr>
          <p:cNvPr id="8" name="TextBox 7"/>
          <p:cNvSpPr txBox="1"/>
          <p:nvPr/>
        </p:nvSpPr>
        <p:spPr>
          <a:xfrm>
            <a:off x="594910" y="2794351"/>
            <a:ext cx="8758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Control cryostat</a:t>
            </a:r>
            <a:endParaRPr lang="ru-RU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3645670" y="3319182"/>
            <a:ext cx="10539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Refrigerator</a:t>
            </a:r>
            <a:endParaRPr lang="ru-RU" sz="1200" dirty="0"/>
          </a:p>
        </p:txBody>
      </p:sp>
      <p:sp>
        <p:nvSpPr>
          <p:cNvPr id="10" name="TextBox 9"/>
          <p:cNvSpPr txBox="1"/>
          <p:nvPr/>
        </p:nvSpPr>
        <p:spPr>
          <a:xfrm>
            <a:off x="2113402" y="1726146"/>
            <a:ext cx="9713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GHe</a:t>
            </a:r>
            <a:r>
              <a:rPr lang="en-US" sz="1200" dirty="0" smtClean="0"/>
              <a:t> heater</a:t>
            </a:r>
            <a:endParaRPr lang="ru-RU" sz="1200" dirty="0"/>
          </a:p>
        </p:txBody>
      </p:sp>
      <p:sp>
        <p:nvSpPr>
          <p:cNvPr id="11" name="TextBox 10"/>
          <p:cNvSpPr txBox="1"/>
          <p:nvPr/>
        </p:nvSpPr>
        <p:spPr>
          <a:xfrm>
            <a:off x="3267419" y="1271979"/>
            <a:ext cx="9713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GN</a:t>
            </a:r>
            <a:r>
              <a:rPr lang="en-US" sz="1200" baseline="-25000" dirty="0" smtClean="0"/>
              <a:t>2</a:t>
            </a:r>
            <a:r>
              <a:rPr lang="en-US" sz="1200" dirty="0" smtClean="0"/>
              <a:t> heater</a:t>
            </a:r>
            <a:endParaRPr lang="ru-RU" sz="1200" dirty="0"/>
          </a:p>
        </p:txBody>
      </p:sp>
      <p:sp>
        <p:nvSpPr>
          <p:cNvPr id="12" name="TextBox 11"/>
          <p:cNvSpPr txBox="1"/>
          <p:nvPr/>
        </p:nvSpPr>
        <p:spPr>
          <a:xfrm>
            <a:off x="5829759" y="2517352"/>
            <a:ext cx="5324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MFS</a:t>
            </a:r>
            <a:endParaRPr lang="ru-RU" sz="1200" dirty="0"/>
          </a:p>
        </p:txBody>
      </p:sp>
      <p:sp>
        <p:nvSpPr>
          <p:cNvPr id="13" name="TextBox 12"/>
          <p:cNvSpPr txBox="1"/>
          <p:nvPr/>
        </p:nvSpPr>
        <p:spPr>
          <a:xfrm>
            <a:off x="6992039" y="5355682"/>
            <a:ext cx="7252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LHe</a:t>
            </a:r>
            <a:r>
              <a:rPr lang="en-US" sz="1200" dirty="0" smtClean="0"/>
              <a:t> tank</a:t>
            </a:r>
            <a:endParaRPr lang="ru-RU" sz="1200" dirty="0"/>
          </a:p>
        </p:txBody>
      </p:sp>
      <p:sp>
        <p:nvSpPr>
          <p:cNvPr id="14" name="TextBox 13"/>
          <p:cNvSpPr txBox="1"/>
          <p:nvPr/>
        </p:nvSpPr>
        <p:spPr>
          <a:xfrm>
            <a:off x="9366173" y="5355681"/>
            <a:ext cx="7418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LHe</a:t>
            </a:r>
            <a:r>
              <a:rPr lang="en-US" sz="1200" dirty="0" smtClean="0"/>
              <a:t> tank</a:t>
            </a:r>
            <a:endParaRPr lang="ru-RU" sz="1200" dirty="0"/>
          </a:p>
        </p:txBody>
      </p:sp>
      <p:sp>
        <p:nvSpPr>
          <p:cNvPr id="15" name="TextBox 14"/>
          <p:cNvSpPr txBox="1"/>
          <p:nvPr/>
        </p:nvSpPr>
        <p:spPr>
          <a:xfrm>
            <a:off x="9019142" y="2441730"/>
            <a:ext cx="8189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LN</a:t>
            </a:r>
            <a:r>
              <a:rPr lang="en-US" sz="1200" baseline="-25000" dirty="0" smtClean="0"/>
              <a:t>2</a:t>
            </a:r>
            <a:r>
              <a:rPr lang="en-US" sz="1200" dirty="0" smtClean="0"/>
              <a:t> tank</a:t>
            </a:r>
            <a:endParaRPr lang="ru-RU" sz="1200" dirty="0"/>
          </a:p>
        </p:txBody>
      </p:sp>
      <p:sp>
        <p:nvSpPr>
          <p:cNvPr id="16" name="TextBox 15"/>
          <p:cNvSpPr txBox="1"/>
          <p:nvPr/>
        </p:nvSpPr>
        <p:spPr>
          <a:xfrm>
            <a:off x="10324641" y="2444524"/>
            <a:ext cx="9713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LN</a:t>
            </a:r>
            <a:r>
              <a:rPr lang="en-US" sz="1200" baseline="-25000" dirty="0" smtClean="0"/>
              <a:t>2</a:t>
            </a:r>
            <a:r>
              <a:rPr lang="en-US" sz="1200" dirty="0" smtClean="0"/>
              <a:t> tank</a:t>
            </a:r>
            <a:endParaRPr lang="ru-RU" sz="1200" dirty="0"/>
          </a:p>
        </p:txBody>
      </p:sp>
      <p:sp>
        <p:nvSpPr>
          <p:cNvPr id="17" name="TextBox 16"/>
          <p:cNvSpPr txBox="1"/>
          <p:nvPr/>
        </p:nvSpPr>
        <p:spPr>
          <a:xfrm>
            <a:off x="5667424" y="5397165"/>
            <a:ext cx="6948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LHe</a:t>
            </a:r>
            <a:r>
              <a:rPr lang="en-US" sz="1200" dirty="0" smtClean="0"/>
              <a:t> line </a:t>
            </a:r>
            <a:endParaRPr lang="ru-RU" sz="1200" dirty="0"/>
          </a:p>
        </p:txBody>
      </p:sp>
      <p:sp>
        <p:nvSpPr>
          <p:cNvPr id="18" name="TextBox 17"/>
          <p:cNvSpPr txBox="1"/>
          <p:nvPr/>
        </p:nvSpPr>
        <p:spPr>
          <a:xfrm>
            <a:off x="7774235" y="3117516"/>
            <a:ext cx="9713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LN</a:t>
            </a:r>
            <a:r>
              <a:rPr lang="en-US" sz="1200" baseline="-25000" dirty="0" smtClean="0"/>
              <a:t>2</a:t>
            </a:r>
            <a:r>
              <a:rPr lang="en-US" sz="1200" dirty="0" smtClean="0"/>
              <a:t> line</a:t>
            </a:r>
            <a:endParaRPr lang="ru-RU" sz="1200" dirty="0"/>
          </a:p>
        </p:txBody>
      </p:sp>
      <p:sp>
        <p:nvSpPr>
          <p:cNvPr id="19" name="TextBox 18"/>
          <p:cNvSpPr txBox="1"/>
          <p:nvPr/>
        </p:nvSpPr>
        <p:spPr>
          <a:xfrm>
            <a:off x="5749886" y="4484578"/>
            <a:ext cx="9713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Purge pump</a:t>
            </a:r>
            <a:endParaRPr lang="ru-RU" sz="1200" dirty="0"/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652795" y="2290903"/>
            <a:ext cx="488944" cy="366708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5"/>
          <a:srcRect l="32656" t="38474" r="31218" b="12851"/>
          <a:stretch/>
        </p:blipFill>
        <p:spPr>
          <a:xfrm>
            <a:off x="3658523" y="3637664"/>
            <a:ext cx="412498" cy="786081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6"/>
          <a:srcRect l="13004" t="25542" r="5997" b="28514"/>
          <a:stretch/>
        </p:blipFill>
        <p:spPr>
          <a:xfrm>
            <a:off x="675866" y="5155895"/>
            <a:ext cx="809320" cy="649272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7"/>
          <a:srcRect l="2779" t="39518" r="50757"/>
          <a:stretch/>
        </p:blipFill>
        <p:spPr>
          <a:xfrm>
            <a:off x="9838063" y="1922057"/>
            <a:ext cx="435164" cy="801170"/>
          </a:xfrm>
          <a:prstGeom prst="rect">
            <a:avLst/>
          </a:prstGeom>
        </p:spPr>
      </p:pic>
      <p:grpSp>
        <p:nvGrpSpPr>
          <p:cNvPr id="30" name="Группа 29"/>
          <p:cNvGrpSpPr/>
          <p:nvPr/>
        </p:nvGrpSpPr>
        <p:grpSpPr>
          <a:xfrm>
            <a:off x="7124529" y="4595518"/>
            <a:ext cx="2377519" cy="760163"/>
            <a:chOff x="7124529" y="4595518"/>
            <a:chExt cx="2377519" cy="760163"/>
          </a:xfrm>
        </p:grpSpPr>
        <p:pic>
          <p:nvPicPr>
            <p:cNvPr id="25" name="Picture 2" descr="Contact Us - Gardner Cryogenics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165" r="11011" b="14291"/>
            <a:stretch/>
          </p:blipFill>
          <p:spPr bwMode="auto">
            <a:xfrm>
              <a:off x="8330594" y="4595518"/>
              <a:ext cx="560011" cy="7601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27" name="Прямая со стрелкой 26"/>
            <p:cNvCxnSpPr/>
            <p:nvPr/>
          </p:nvCxnSpPr>
          <p:spPr>
            <a:xfrm flipH="1" flipV="1">
              <a:off x="7124529" y="4701492"/>
              <a:ext cx="1206065" cy="273436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Прямая со стрелкой 27"/>
            <p:cNvCxnSpPr/>
            <p:nvPr/>
          </p:nvCxnSpPr>
          <p:spPr>
            <a:xfrm flipV="1">
              <a:off x="8890606" y="4761577"/>
              <a:ext cx="611442" cy="254834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" name="Группа 40"/>
          <p:cNvGrpSpPr/>
          <p:nvPr/>
        </p:nvGrpSpPr>
        <p:grpSpPr>
          <a:xfrm>
            <a:off x="2264910" y="914878"/>
            <a:ext cx="1393613" cy="1530204"/>
            <a:chOff x="2264910" y="935677"/>
            <a:chExt cx="1393613" cy="1530204"/>
          </a:xfrm>
        </p:grpSpPr>
        <p:pic>
          <p:nvPicPr>
            <p:cNvPr id="20" name="Рисунок 19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264910" y="935677"/>
              <a:ext cx="867427" cy="613301"/>
            </a:xfrm>
            <a:prstGeom prst="rect">
              <a:avLst/>
            </a:prstGeom>
          </p:spPr>
        </p:pic>
        <p:cxnSp>
          <p:nvCxnSpPr>
            <p:cNvPr id="32" name="Прямая со стрелкой 31"/>
            <p:cNvCxnSpPr/>
            <p:nvPr/>
          </p:nvCxnSpPr>
          <p:spPr>
            <a:xfrm>
              <a:off x="3132337" y="1542998"/>
              <a:ext cx="526186" cy="157706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Прямая со стрелкой 36"/>
            <p:cNvCxnSpPr/>
            <p:nvPr/>
          </p:nvCxnSpPr>
          <p:spPr>
            <a:xfrm flipH="1">
              <a:off x="2619137" y="1542998"/>
              <a:ext cx="513200" cy="922883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TextBox 32"/>
          <p:cNvSpPr txBox="1"/>
          <p:nvPr/>
        </p:nvSpPr>
        <p:spPr>
          <a:xfrm>
            <a:off x="10055645" y="1313461"/>
            <a:ext cx="14531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Compressed air for valve actuators</a:t>
            </a:r>
            <a:endParaRPr lang="ru-RU" sz="1200" dirty="0"/>
          </a:p>
        </p:txBody>
      </p:sp>
      <p:pic>
        <p:nvPicPr>
          <p:cNvPr id="34" name="Объект 5"/>
          <p:cNvPicPr>
            <a:picLocks noChangeAspect="1"/>
          </p:cNvPicPr>
          <p:nvPr/>
        </p:nvPicPr>
        <p:blipFill rotWithShape="1">
          <a:blip r:embed="rId10"/>
          <a:srcRect l="11141" t="19223" r="69468" b="54690"/>
          <a:stretch/>
        </p:blipFill>
        <p:spPr>
          <a:xfrm>
            <a:off x="6093090" y="4225159"/>
            <a:ext cx="342804" cy="259419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 rotWithShape="1">
          <a:blip r:embed="rId5"/>
          <a:srcRect l="32656" t="38474" r="31218" b="12851"/>
          <a:stretch/>
        </p:blipFill>
        <p:spPr>
          <a:xfrm>
            <a:off x="349663" y="2474257"/>
            <a:ext cx="245247" cy="664963"/>
          </a:xfrm>
          <a:prstGeom prst="rect">
            <a:avLst/>
          </a:prstGeom>
        </p:spPr>
      </p:pic>
      <p:sp>
        <p:nvSpPr>
          <p:cNvPr id="26" name="Нижний колонтитул 2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MPD collaboration meeting</a:t>
            </a:r>
            <a:endParaRPr lang="ru-RU"/>
          </a:p>
        </p:txBody>
      </p:sp>
      <p:sp>
        <p:nvSpPr>
          <p:cNvPr id="29" name="Овал 28"/>
          <p:cNvSpPr/>
          <p:nvPr/>
        </p:nvSpPr>
        <p:spPr>
          <a:xfrm>
            <a:off x="7729544" y="3082480"/>
            <a:ext cx="843473" cy="555184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Овал 37"/>
          <p:cNvSpPr/>
          <p:nvPr/>
        </p:nvSpPr>
        <p:spPr>
          <a:xfrm>
            <a:off x="5221596" y="5167173"/>
            <a:ext cx="1492317" cy="555184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Овал 30"/>
          <p:cNvSpPr/>
          <p:nvPr/>
        </p:nvSpPr>
        <p:spPr>
          <a:xfrm>
            <a:off x="126124" y="1922057"/>
            <a:ext cx="1249776" cy="230653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TextBox 35"/>
          <p:cNvSpPr txBox="1"/>
          <p:nvPr/>
        </p:nvSpPr>
        <p:spPr>
          <a:xfrm>
            <a:off x="571421" y="1103332"/>
            <a:ext cx="101821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u="sng" dirty="0" smtClean="0"/>
              <a:t>Names of interfaces</a:t>
            </a:r>
            <a:endParaRPr lang="ru-RU" sz="800" u="sng" dirty="0"/>
          </a:p>
        </p:txBody>
      </p:sp>
      <p:cxnSp>
        <p:nvCxnSpPr>
          <p:cNvPr id="40" name="Прямая со стрелкой 39"/>
          <p:cNvCxnSpPr/>
          <p:nvPr/>
        </p:nvCxnSpPr>
        <p:spPr>
          <a:xfrm>
            <a:off x="665501" y="1261037"/>
            <a:ext cx="75146" cy="65272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2909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5007" y="0"/>
            <a:ext cx="11646994" cy="936126"/>
          </a:xfrm>
        </p:spPr>
        <p:txBody>
          <a:bodyPr>
            <a:noAutofit/>
          </a:bodyPr>
          <a:lstStyle/>
          <a:p>
            <a:r>
              <a:rPr lang="en-US" sz="4000" dirty="0" smtClean="0"/>
              <a:t>MPD – Infrastructure and their key components</a:t>
            </a:r>
            <a:endParaRPr lang="ru-RU" sz="4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45007" y="742634"/>
            <a:ext cx="11196857" cy="5613715"/>
          </a:xfrm>
        </p:spPr>
        <p:txBody>
          <a:bodyPr>
            <a:normAutofit fontScale="55000" lnSpcReduction="20000"/>
          </a:bodyPr>
          <a:lstStyle/>
          <a:p>
            <a:r>
              <a:rPr lang="en-US" dirty="0" smtClean="0"/>
              <a:t>LN</a:t>
            </a:r>
            <a:r>
              <a:rPr lang="en-US" baseline="-25000" dirty="0" smtClean="0"/>
              <a:t>2</a:t>
            </a:r>
            <a:r>
              <a:rPr lang="en-US" dirty="0" smtClean="0"/>
              <a:t> tanks (2): Chart-</a:t>
            </a:r>
            <a:r>
              <a:rPr lang="en-US" dirty="0" err="1" smtClean="0"/>
              <a:t>Ferox</a:t>
            </a:r>
            <a:r>
              <a:rPr lang="en-US" dirty="0" smtClean="0"/>
              <a:t> </a:t>
            </a:r>
            <a:r>
              <a:rPr lang="en-US" dirty="0"/>
              <a:t>started production on April 2021. </a:t>
            </a:r>
            <a:r>
              <a:rPr lang="en-US" dirty="0" smtClean="0"/>
              <a:t>Required: foundation, </a:t>
            </a:r>
            <a:r>
              <a:rPr lang="en-US" dirty="0"/>
              <a:t>including the road, roof, </a:t>
            </a:r>
            <a:r>
              <a:rPr lang="en-US" dirty="0" smtClean="0"/>
              <a:t>lighting etc.</a:t>
            </a:r>
          </a:p>
          <a:p>
            <a:r>
              <a:rPr lang="en-US" dirty="0" err="1" smtClean="0"/>
              <a:t>LHe</a:t>
            </a:r>
            <a:r>
              <a:rPr lang="en-US" dirty="0" smtClean="0"/>
              <a:t> line: </a:t>
            </a:r>
            <a:r>
              <a:rPr lang="en-US" dirty="0" err="1" smtClean="0"/>
              <a:t>A.S.Scientific</a:t>
            </a:r>
            <a:r>
              <a:rPr lang="en-US" dirty="0" smtClean="0"/>
              <a:t> UK </a:t>
            </a:r>
            <a:r>
              <a:rPr lang="en-US" dirty="0"/>
              <a:t>will start the production on April 2021</a:t>
            </a:r>
          </a:p>
          <a:p>
            <a:r>
              <a:rPr lang="en-US" dirty="0" smtClean="0"/>
              <a:t>MFS arrived from CERN to JINR b. 203A on 19 March</a:t>
            </a:r>
          </a:p>
          <a:p>
            <a:pPr lvl="1"/>
            <a:r>
              <a:rPr lang="en-US" dirty="0" smtClean="0"/>
              <a:t>In process of restoration: test, ordering of missing elements, control system</a:t>
            </a:r>
          </a:p>
          <a:p>
            <a:r>
              <a:rPr lang="en-US" dirty="0" err="1"/>
              <a:t>GHe</a:t>
            </a:r>
            <a:r>
              <a:rPr lang="en-US" dirty="0"/>
              <a:t> &amp; GN</a:t>
            </a:r>
            <a:r>
              <a:rPr lang="en-US" baseline="-25000" dirty="0"/>
              <a:t>2</a:t>
            </a:r>
            <a:r>
              <a:rPr lang="en-US" dirty="0"/>
              <a:t> heater: Heating </a:t>
            </a:r>
            <a:r>
              <a:rPr lang="en-US" dirty="0" smtClean="0"/>
              <a:t>cartridge-waiting </a:t>
            </a:r>
            <a:r>
              <a:rPr lang="en-US" dirty="0"/>
              <a:t>for final </a:t>
            </a:r>
            <a:r>
              <a:rPr lang="en-US" dirty="0" smtClean="0"/>
              <a:t>quotation. Technical Specification for the envelop in progress</a:t>
            </a:r>
            <a:endParaRPr lang="en-US" dirty="0"/>
          </a:p>
          <a:p>
            <a:r>
              <a:rPr lang="en-US" dirty="0" err="1" smtClean="0"/>
              <a:t>LHe</a:t>
            </a:r>
            <a:r>
              <a:rPr lang="en-US" dirty="0" smtClean="0"/>
              <a:t> tanks (2) to be </a:t>
            </a:r>
            <a:r>
              <a:rPr lang="en-US" dirty="0"/>
              <a:t>borrow </a:t>
            </a:r>
            <a:r>
              <a:rPr lang="en-US" dirty="0" smtClean="0"/>
              <a:t>from </a:t>
            </a:r>
            <a:r>
              <a:rPr lang="en-US" dirty="0" err="1" smtClean="0"/>
              <a:t>Gelimash</a:t>
            </a:r>
            <a:r>
              <a:rPr lang="en-US" dirty="0" smtClean="0"/>
              <a:t>. </a:t>
            </a:r>
            <a:r>
              <a:rPr lang="en-US" dirty="0"/>
              <a:t>Required: foundation</a:t>
            </a:r>
            <a:r>
              <a:rPr lang="en-US" dirty="0" smtClean="0"/>
              <a:t>, </a:t>
            </a:r>
            <a:r>
              <a:rPr lang="en-US" dirty="0"/>
              <a:t>roof, lighting etc.</a:t>
            </a:r>
            <a:endParaRPr lang="en-US" dirty="0" smtClean="0"/>
          </a:p>
          <a:p>
            <a:r>
              <a:rPr lang="en-US" sz="2700" dirty="0" smtClean="0"/>
              <a:t>Vacuum pump: Technical Specification in progress</a:t>
            </a:r>
          </a:p>
          <a:p>
            <a:r>
              <a:rPr lang="en-US" sz="2900" dirty="0" smtClean="0"/>
              <a:t>Lines: </a:t>
            </a:r>
            <a:r>
              <a:rPr lang="en-US" sz="2600" dirty="0" smtClean="0"/>
              <a:t>see the next slide</a:t>
            </a:r>
          </a:p>
          <a:p>
            <a:r>
              <a:rPr lang="en-US" dirty="0" smtClean="0"/>
              <a:t>ILK (D) – Refrigerator and Control cryostat </a:t>
            </a:r>
            <a:r>
              <a:rPr lang="en-US" sz="2400" dirty="0" smtClean="0"/>
              <a:t>future collaboration</a:t>
            </a:r>
          </a:p>
          <a:p>
            <a:pPr lvl="1"/>
            <a:r>
              <a:rPr lang="en-US" dirty="0" smtClean="0"/>
              <a:t>Spare parts</a:t>
            </a:r>
          </a:p>
          <a:p>
            <a:pPr lvl="1"/>
            <a:r>
              <a:rPr lang="en-US" dirty="0" smtClean="0"/>
              <a:t>Assembly of the Satellite refrigerator &amp; modification</a:t>
            </a:r>
          </a:p>
          <a:p>
            <a:pPr lvl="1"/>
            <a:r>
              <a:rPr lang="en-US" dirty="0" smtClean="0"/>
              <a:t>Dummy in negotiation</a:t>
            </a:r>
          </a:p>
          <a:p>
            <a:pPr lvl="1"/>
            <a:r>
              <a:rPr lang="en-US" dirty="0" smtClean="0"/>
              <a:t>Control system (PLC automat) - discussion</a:t>
            </a:r>
          </a:p>
          <a:p>
            <a:r>
              <a:rPr lang="en-US" dirty="0" smtClean="0"/>
              <a:t>ASG (It) – Solenoid. ASG experts </a:t>
            </a:r>
            <a:r>
              <a:rPr lang="en-US" sz="2400" dirty="0" smtClean="0"/>
              <a:t>arrived on Monday 19 April for 3 days</a:t>
            </a:r>
          </a:p>
          <a:p>
            <a:pPr lvl="1"/>
            <a:r>
              <a:rPr lang="en-US" dirty="0" smtClean="0"/>
              <a:t>Opening of the MPD magnet transport box</a:t>
            </a:r>
            <a:r>
              <a:rPr lang="en-US" dirty="0"/>
              <a:t> </a:t>
            </a:r>
            <a:r>
              <a:rPr lang="en-US" dirty="0" smtClean="0"/>
              <a:t>– done.</a:t>
            </a:r>
          </a:p>
          <a:p>
            <a:pPr lvl="1"/>
            <a:r>
              <a:rPr lang="en-US" dirty="0" smtClean="0"/>
              <a:t>Visual and electrical test – done</a:t>
            </a:r>
          </a:p>
          <a:p>
            <a:pPr lvl="1"/>
            <a:r>
              <a:rPr lang="en-US" dirty="0" smtClean="0"/>
              <a:t>Preparation for next visit – pumping &amp; leak test</a:t>
            </a:r>
          </a:p>
          <a:p>
            <a:r>
              <a:rPr lang="en-US" dirty="0" smtClean="0"/>
              <a:t>MPD Control system (PLC)</a:t>
            </a:r>
          </a:p>
          <a:p>
            <a:pPr lvl="1"/>
            <a:r>
              <a:rPr lang="en-US" sz="2500" dirty="0" smtClean="0"/>
              <a:t>P&amp;I is ready</a:t>
            </a:r>
            <a:endParaRPr lang="en-US" sz="2500" dirty="0"/>
          </a:p>
          <a:p>
            <a:pPr lvl="1"/>
            <a:r>
              <a:rPr lang="en-US" sz="2500" dirty="0" smtClean="0"/>
              <a:t>List of instrumentation and nomenclatures is in process, see </a:t>
            </a:r>
            <a:r>
              <a:rPr lang="en-US" sz="2500" smtClean="0"/>
              <a:t>next slides</a:t>
            </a:r>
            <a:endParaRPr lang="en-US" sz="2500" dirty="0" smtClean="0"/>
          </a:p>
          <a:p>
            <a:pPr lvl="1"/>
            <a:r>
              <a:rPr lang="en-US" sz="2500" dirty="0" smtClean="0"/>
              <a:t>Function Specification to be done</a:t>
            </a:r>
          </a:p>
          <a:p>
            <a:pPr lvl="1"/>
            <a:r>
              <a:rPr lang="en-US" sz="2500" dirty="0" smtClean="0"/>
              <a:t>Hardware to be defined and ordered. Software to be written</a:t>
            </a:r>
          </a:p>
          <a:p>
            <a:r>
              <a:rPr lang="en-US" dirty="0" smtClean="0"/>
              <a:t>Document server – highest priority,</a:t>
            </a:r>
            <a:r>
              <a:rPr lang="en-US" sz="2200" dirty="0" smtClean="0"/>
              <a:t> </a:t>
            </a:r>
            <a:r>
              <a:rPr lang="en-US" sz="2200" dirty="0"/>
              <a:t>in trial operation</a:t>
            </a:r>
            <a:endParaRPr lang="en-US" dirty="0" smtClean="0"/>
          </a:p>
          <a:p>
            <a:pPr lvl="1"/>
            <a:endParaRPr lang="en-US" dirty="0" smtClean="0"/>
          </a:p>
          <a:p>
            <a:pPr lvl="2"/>
            <a:endParaRPr lang="en-US" dirty="0" smtClean="0"/>
          </a:p>
          <a:p>
            <a:pPr lvl="1"/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21.04.2021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AFEA6-7584-4626-BC48-167D11BCC002}" type="slidenum">
              <a:rPr lang="ru-RU" smtClean="0"/>
              <a:t>3</a:t>
            </a:fld>
            <a:endParaRPr lang="ru-RU" dirty="0"/>
          </a:p>
        </p:txBody>
      </p:sp>
      <p:grpSp>
        <p:nvGrpSpPr>
          <p:cNvPr id="11" name="Группа 10"/>
          <p:cNvGrpSpPr/>
          <p:nvPr/>
        </p:nvGrpSpPr>
        <p:grpSpPr>
          <a:xfrm>
            <a:off x="10563526" y="1259055"/>
            <a:ext cx="1480842" cy="2137425"/>
            <a:chOff x="10563526" y="1259055"/>
            <a:chExt cx="1480842" cy="2137425"/>
          </a:xfrm>
        </p:grpSpPr>
        <p:pic>
          <p:nvPicPr>
            <p:cNvPr id="3074" name="D51D8011-83DD-4B92-8FA8-34F30AFAACA9" descr="178c4f428b0a595a6184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06287" y="1259055"/>
              <a:ext cx="1395320" cy="18604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TextBox 9"/>
            <p:cNvSpPr txBox="1"/>
            <p:nvPr/>
          </p:nvSpPr>
          <p:spPr>
            <a:xfrm>
              <a:off x="10563526" y="3119481"/>
              <a:ext cx="148084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Chimney of solenoid</a:t>
              </a:r>
              <a:endParaRPr lang="ru-RU" sz="1200" dirty="0"/>
            </a:p>
          </p:txBody>
        </p:sp>
      </p:grpSp>
      <p:grpSp>
        <p:nvGrpSpPr>
          <p:cNvPr id="13" name="Группа 12"/>
          <p:cNvGrpSpPr/>
          <p:nvPr/>
        </p:nvGrpSpPr>
        <p:grpSpPr>
          <a:xfrm>
            <a:off x="7281401" y="4323544"/>
            <a:ext cx="3057063" cy="2294102"/>
            <a:chOff x="9247108" y="3820678"/>
            <a:chExt cx="3574905" cy="2585885"/>
          </a:xfrm>
        </p:grpSpPr>
        <p:grpSp>
          <p:nvGrpSpPr>
            <p:cNvPr id="8" name="Группа 7"/>
            <p:cNvGrpSpPr/>
            <p:nvPr/>
          </p:nvGrpSpPr>
          <p:grpSpPr>
            <a:xfrm>
              <a:off x="9247108" y="3820678"/>
              <a:ext cx="2819831" cy="2308984"/>
              <a:chOff x="9579698" y="4011393"/>
              <a:chExt cx="2329751" cy="1874338"/>
            </a:xfrm>
          </p:grpSpPr>
          <p:pic>
            <p:nvPicPr>
              <p:cNvPr id="7" name="Picture 4" descr="https://thumb.cloud.mail.ru/weblink/thumb/xw1/zU2m/z1HunXtUi/IGOR6336j.jpg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579698" y="4011393"/>
                <a:ext cx="2329751" cy="185531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" name="TextBox 3"/>
              <p:cNvSpPr txBox="1"/>
              <p:nvPr/>
            </p:nvSpPr>
            <p:spPr>
              <a:xfrm>
                <a:off x="10548415" y="5670287"/>
                <a:ext cx="630989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dirty="0" smtClean="0"/>
                  <a:t>2021-3-23</a:t>
                </a:r>
                <a:endParaRPr lang="ru-RU" sz="800" dirty="0"/>
              </a:p>
            </p:txBody>
          </p:sp>
        </p:grpSp>
        <p:sp>
          <p:nvSpPr>
            <p:cNvPr id="12" name="TextBox 11"/>
            <p:cNvSpPr txBox="1"/>
            <p:nvPr/>
          </p:nvSpPr>
          <p:spPr>
            <a:xfrm>
              <a:off x="11838253" y="6094333"/>
              <a:ext cx="983760" cy="3122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Solenoid</a:t>
              </a:r>
              <a:endParaRPr lang="ru-RU" sz="1200" dirty="0"/>
            </a:p>
          </p:txBody>
        </p:sp>
      </p:grpSp>
      <p:grpSp>
        <p:nvGrpSpPr>
          <p:cNvPr id="15" name="Группа 14"/>
          <p:cNvGrpSpPr/>
          <p:nvPr/>
        </p:nvGrpSpPr>
        <p:grpSpPr>
          <a:xfrm>
            <a:off x="7695310" y="2073697"/>
            <a:ext cx="1997458" cy="2091565"/>
            <a:chOff x="7288567" y="1165058"/>
            <a:chExt cx="2124478" cy="2166726"/>
          </a:xfrm>
        </p:grpSpPr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880330" y="1165058"/>
              <a:ext cx="1532715" cy="2166726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7288567" y="2009292"/>
              <a:ext cx="842124" cy="4782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Heating cartridge</a:t>
              </a:r>
              <a:endParaRPr lang="ru-RU" sz="1200" dirty="0"/>
            </a:p>
          </p:txBody>
        </p:sp>
      </p:grpSp>
      <p:pic>
        <p:nvPicPr>
          <p:cNvPr id="17" name="Объект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3264" y="3687628"/>
            <a:ext cx="1993500" cy="2658000"/>
          </a:xfrm>
          <a:prstGeom prst="rect">
            <a:avLst/>
          </a:prstGeom>
        </p:spPr>
      </p:pic>
      <p:sp>
        <p:nvSpPr>
          <p:cNvPr id="16" name="Нижний колонтитул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MPD collaboration meeting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7578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3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3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3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3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3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" dur="500" fill="hold"/>
                                        <p:tgtEl>
                                          <p:spTgt spid="3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41803"/>
            <a:ext cx="10515600" cy="629282"/>
          </a:xfrm>
        </p:spPr>
        <p:txBody>
          <a:bodyPr>
            <a:normAutofit/>
          </a:bodyPr>
          <a:lstStyle/>
          <a:p>
            <a:r>
              <a:rPr lang="en-US" sz="3200" dirty="0" smtClean="0"/>
              <a:t>Cold and warm pipes required</a:t>
            </a:r>
            <a:endParaRPr lang="ru-RU" sz="320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21.04.2021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AFEA6-7584-4626-BC48-167D11BCC002}" type="slidenum">
              <a:rPr lang="ru-RU" smtClean="0"/>
              <a:t>4</a:t>
            </a:fld>
            <a:endParaRPr lang="ru-RU"/>
          </a:p>
        </p:txBody>
      </p:sp>
      <p:graphicFrame>
        <p:nvGraphicFramePr>
          <p:cNvPr id="6" name="Объект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34909555"/>
              </p:ext>
            </p:extLst>
          </p:nvPr>
        </p:nvGraphicFramePr>
        <p:xfrm>
          <a:off x="918496" y="671085"/>
          <a:ext cx="10355008" cy="57467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52" name="Лист" r:id="rId4" imgW="13411368" imgH="7440427" progId="Excel.Sheet.12">
                  <p:embed/>
                </p:oleObj>
              </mc:Choice>
              <mc:Fallback>
                <p:oleObj name="Лист" r:id="rId4" imgW="13411368" imgH="7440427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918496" y="671085"/>
                        <a:ext cx="10355008" cy="574671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MPD collaboration meeting</a:t>
            </a:r>
            <a:endParaRPr lang="ru-RU"/>
          </a:p>
        </p:txBody>
      </p:sp>
      <p:sp>
        <p:nvSpPr>
          <p:cNvPr id="7" name="Овал 6"/>
          <p:cNvSpPr/>
          <p:nvPr/>
        </p:nvSpPr>
        <p:spPr>
          <a:xfrm>
            <a:off x="1468583" y="1182255"/>
            <a:ext cx="609600" cy="23090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2466110" y="601812"/>
            <a:ext cx="248458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u="sng" dirty="0" smtClean="0"/>
              <a:t>Interfaces are defined in P&amp;I diagram</a:t>
            </a:r>
            <a:endParaRPr lang="ru-RU" sz="1200" u="sng" dirty="0"/>
          </a:p>
        </p:txBody>
      </p:sp>
      <p:cxnSp>
        <p:nvCxnSpPr>
          <p:cNvPr id="10" name="Прямая со стрелкой 9"/>
          <p:cNvCxnSpPr/>
          <p:nvPr/>
        </p:nvCxnSpPr>
        <p:spPr>
          <a:xfrm flipH="1">
            <a:off x="1988909" y="819777"/>
            <a:ext cx="578800" cy="38244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71895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219" y="-15565"/>
            <a:ext cx="11991110" cy="923349"/>
          </a:xfrm>
        </p:spPr>
        <p:txBody>
          <a:bodyPr>
            <a:normAutofit/>
          </a:bodyPr>
          <a:lstStyle/>
          <a:p>
            <a:r>
              <a:rPr lang="en-US" sz="3600" dirty="0" smtClean="0"/>
              <a:t>List of </a:t>
            </a:r>
            <a:r>
              <a:rPr lang="en-US" sz="3600" dirty="0" smtClean="0"/>
              <a:t>Instrumentation</a:t>
            </a:r>
            <a:r>
              <a:rPr lang="en-US" sz="2800" dirty="0" smtClean="0"/>
              <a:t>, </a:t>
            </a:r>
            <a:r>
              <a:rPr lang="en-US" sz="2400" dirty="0"/>
              <a:t>e</a:t>
            </a:r>
            <a:r>
              <a:rPr lang="en-US" sz="2400" dirty="0" smtClean="0"/>
              <a:t>xample </a:t>
            </a:r>
            <a:r>
              <a:rPr lang="en-US" sz="2400" dirty="0" smtClean="0"/>
              <a:t>from other project as </a:t>
            </a:r>
            <a:r>
              <a:rPr lang="en-US" sz="2400" dirty="0" smtClean="0"/>
              <a:t>illustration &amp; MPD draft</a:t>
            </a:r>
            <a:endParaRPr lang="ru-RU" sz="240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21.04.2021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AFEA6-7584-4626-BC48-167D11BCC002}" type="slidenum">
              <a:rPr lang="ru-RU" smtClean="0"/>
              <a:t>5</a:t>
            </a:fld>
            <a:endParaRPr lang="ru-RU"/>
          </a:p>
        </p:txBody>
      </p:sp>
      <p:graphicFrame>
        <p:nvGraphicFramePr>
          <p:cNvPr id="6" name="Объект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98088363"/>
              </p:ext>
            </p:extLst>
          </p:nvPr>
        </p:nvGraphicFramePr>
        <p:xfrm>
          <a:off x="292654" y="787354"/>
          <a:ext cx="11736855" cy="39772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63" name="Лист" r:id="rId3" imgW="19686925" imgH="6667459" progId="Excel.Sheet.12">
                  <p:embed/>
                </p:oleObj>
              </mc:Choice>
              <mc:Fallback>
                <p:oleObj name="Лист" r:id="rId3" imgW="19686925" imgH="6667459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92654" y="787354"/>
                        <a:ext cx="11736855" cy="397723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MPD collaboration meeting</a:t>
            </a:r>
            <a:endParaRPr lang="ru-RU"/>
          </a:p>
        </p:txBody>
      </p:sp>
      <p:graphicFrame>
        <p:nvGraphicFramePr>
          <p:cNvPr id="7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65297313"/>
              </p:ext>
            </p:extLst>
          </p:nvPr>
        </p:nvGraphicFramePr>
        <p:xfrm>
          <a:off x="1925782" y="4994830"/>
          <a:ext cx="6083939" cy="1615808"/>
        </p:xfrm>
        <a:graphic>
          <a:graphicData uri="http://schemas.openxmlformats.org/drawingml/2006/table">
            <a:tbl>
              <a:tblPr/>
              <a:tblGrid>
                <a:gridCol w="314310"/>
                <a:gridCol w="342297"/>
                <a:gridCol w="785774"/>
                <a:gridCol w="796740"/>
                <a:gridCol w="391058"/>
                <a:gridCol w="186394"/>
                <a:gridCol w="175429"/>
                <a:gridCol w="186394"/>
                <a:gridCol w="252178"/>
                <a:gridCol w="230250"/>
                <a:gridCol w="131572"/>
                <a:gridCol w="127916"/>
                <a:gridCol w="639586"/>
                <a:gridCol w="639586"/>
                <a:gridCol w="219286"/>
                <a:gridCol w="383752"/>
                <a:gridCol w="281417"/>
              </a:tblGrid>
              <a:tr h="111742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3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№ </a:t>
                      </a:r>
                      <a:r>
                        <a:rPr lang="ru-RU" sz="3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п.п</a:t>
                      </a:r>
                      <a:r>
                        <a:rPr lang="ru-RU" sz="3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.</a:t>
                      </a:r>
                    </a:p>
                  </a:txBody>
                  <a:tcPr marL="1300" marR="1300" marT="13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3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Обозначение на схеме</a:t>
                      </a:r>
                    </a:p>
                  </a:txBody>
                  <a:tcPr marL="1300" marR="1300" marT="1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3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Наименование </a:t>
                      </a:r>
                    </a:p>
                  </a:txBody>
                  <a:tcPr marL="1300" marR="1300" marT="1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3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Принадлежность</a:t>
                      </a:r>
                    </a:p>
                  </a:txBody>
                  <a:tcPr marL="1300" marR="1300" marT="1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3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Среда</a:t>
                      </a:r>
                    </a:p>
                  </a:txBody>
                  <a:tcPr marL="1300" marR="1300" marT="1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8">
                  <a:txBody>
                    <a:bodyPr/>
                    <a:lstStyle/>
                    <a:p>
                      <a:pPr algn="ctr" fontAlgn="ctr"/>
                      <a:r>
                        <a:rPr lang="ru-RU" sz="3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Параметры</a:t>
                      </a:r>
                      <a:br>
                        <a:rPr lang="ru-RU" sz="3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endParaRPr lang="ru-RU" sz="3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300" marR="1300" marT="1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algn="ctr" fontAlgn="ctr"/>
                      <a:r>
                        <a:rPr lang="ru-RU" sz="3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Описание</a:t>
                      </a:r>
                    </a:p>
                  </a:txBody>
                  <a:tcPr marL="1300" marR="1300" marT="1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3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Сигнал</a:t>
                      </a:r>
                    </a:p>
                  </a:txBody>
                  <a:tcPr marL="1300" marR="1300" marT="1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3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Подрядчик</a:t>
                      </a:r>
                    </a:p>
                  </a:txBody>
                  <a:tcPr marL="1300" marR="1300" marT="1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650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3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Температура, К</a:t>
                      </a:r>
                    </a:p>
                  </a:txBody>
                  <a:tcPr marL="1300" marR="1300" marT="1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1300" marR="1300" marT="1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1300" marR="1300" marT="1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1300" marR="1300" marT="1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1300" marR="1300" marT="1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1300" marR="1300" marT="1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2191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Рабочая температура, К</a:t>
                      </a:r>
                    </a:p>
                  </a:txBody>
                  <a:tcPr marL="1300" marR="1300" marT="1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3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min</a:t>
                      </a:r>
                    </a:p>
                  </a:txBody>
                  <a:tcPr marL="1300" marR="1300" marT="1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3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max</a:t>
                      </a:r>
                    </a:p>
                  </a:txBody>
                  <a:tcPr marL="1300" marR="1300" marT="1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</a:t>
                      </a:r>
                      <a:r>
                        <a:rPr lang="en-US" sz="3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N, bar</a:t>
                      </a:r>
                    </a:p>
                  </a:txBody>
                  <a:tcPr marL="1300" marR="1300" marT="1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Давление на входе, </a:t>
                      </a:r>
                      <a:r>
                        <a:rPr lang="en-US" sz="3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bar</a:t>
                      </a:r>
                    </a:p>
                  </a:txBody>
                  <a:tcPr marL="1300" marR="1300" marT="1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Давление на выходе, </a:t>
                      </a:r>
                      <a:r>
                        <a:rPr lang="en-US" sz="3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bar</a:t>
                      </a:r>
                    </a:p>
                  </a:txBody>
                  <a:tcPr marL="1300" marR="1300" marT="1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3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DN</a:t>
                      </a:r>
                    </a:p>
                  </a:txBody>
                  <a:tcPr marL="1300" marR="1300" marT="1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3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Kv</a:t>
                      </a:r>
                    </a:p>
                  </a:txBody>
                  <a:tcPr marL="1300" marR="1300" marT="1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ТИП ПРИВОДА</a:t>
                      </a:r>
                    </a:p>
                  </a:txBody>
                  <a:tcPr marL="1300" marR="1300" marT="1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Тип</a:t>
                      </a:r>
                    </a:p>
                  </a:txBody>
                  <a:tcPr marL="1300" marR="1300" marT="1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1174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48</a:t>
                      </a:r>
                    </a:p>
                  </a:txBody>
                  <a:tcPr marL="1300" marR="1300" marT="13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V-2</a:t>
                      </a:r>
                    </a:p>
                  </a:txBody>
                  <a:tcPr marL="1300" marR="1300" marT="1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on/off valve</a:t>
                      </a:r>
                    </a:p>
                  </a:txBody>
                  <a:tcPr marL="1300" marR="1300" marT="1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CONTROL CRYOSTAT</a:t>
                      </a:r>
                    </a:p>
                  </a:txBody>
                  <a:tcPr marL="1300" marR="1300" marT="1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N2 L/G (GN2)</a:t>
                      </a:r>
                    </a:p>
                  </a:txBody>
                  <a:tcPr marL="1300" marR="1300" marT="1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1300" marR="1300" marT="1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77,15</a:t>
                      </a:r>
                    </a:p>
                  </a:txBody>
                  <a:tcPr marL="1300" marR="1300" marT="1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313,15</a:t>
                      </a:r>
                    </a:p>
                  </a:txBody>
                  <a:tcPr marL="1300" marR="1300" marT="1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25</a:t>
                      </a:r>
                    </a:p>
                  </a:txBody>
                  <a:tcPr marL="1300" marR="1300" marT="1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1300" marR="1300" marT="1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1300" marR="1300" marT="1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15</a:t>
                      </a:r>
                    </a:p>
                  </a:txBody>
                  <a:tcPr marL="1300" marR="1300" marT="1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1300" marR="1300" marT="1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Пневматический мембранный привод (</a:t>
                      </a:r>
                      <a:r>
                        <a:rPr lang="en-US" sz="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vonRohr)</a:t>
                      </a:r>
                    </a:p>
                  </a:txBody>
                  <a:tcPr marL="1300" marR="1300" marT="1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МА16А6-162</a:t>
                      </a:r>
                      <a:r>
                        <a:rPr lang="en-US" sz="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mm</a:t>
                      </a:r>
                    </a:p>
                  </a:txBody>
                  <a:tcPr marL="1300" marR="1300" marT="1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PROFIBUS PA</a:t>
                      </a:r>
                    </a:p>
                  </a:txBody>
                  <a:tcPr marL="1300" marR="1300" marT="1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weka</a:t>
                      </a:r>
                    </a:p>
                  </a:txBody>
                  <a:tcPr marL="1300" marR="1300" marT="1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1174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49</a:t>
                      </a:r>
                    </a:p>
                  </a:txBody>
                  <a:tcPr marL="1300" marR="1300" marT="13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V-3</a:t>
                      </a:r>
                    </a:p>
                  </a:txBody>
                  <a:tcPr marL="1300" marR="1300" marT="1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control valve</a:t>
                      </a:r>
                    </a:p>
                  </a:txBody>
                  <a:tcPr marL="1300" marR="1300" marT="1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CONTROL CRYOSTAT</a:t>
                      </a:r>
                    </a:p>
                  </a:txBody>
                  <a:tcPr marL="1300" marR="1300" marT="1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N2 L/G (GN2)</a:t>
                      </a:r>
                    </a:p>
                  </a:txBody>
                  <a:tcPr marL="1300" marR="1300" marT="1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1300" marR="1300" marT="1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77,15</a:t>
                      </a:r>
                    </a:p>
                  </a:txBody>
                  <a:tcPr marL="1300" marR="1300" marT="1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313,15</a:t>
                      </a:r>
                    </a:p>
                  </a:txBody>
                  <a:tcPr marL="1300" marR="1300" marT="1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25</a:t>
                      </a:r>
                    </a:p>
                  </a:txBody>
                  <a:tcPr marL="1300" marR="1300" marT="1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1300" marR="1300" marT="1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1300" marR="1300" marT="1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</a:t>
                      </a:r>
                    </a:p>
                  </a:txBody>
                  <a:tcPr marL="1300" marR="1300" marT="1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1300" marR="1300" marT="1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Пневматический мембранный привод (</a:t>
                      </a:r>
                      <a:r>
                        <a:rPr lang="en-US" sz="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vonRohr)</a:t>
                      </a:r>
                    </a:p>
                  </a:txBody>
                  <a:tcPr marL="1300" marR="1300" marT="1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МА16А6-162</a:t>
                      </a:r>
                      <a:r>
                        <a:rPr lang="en-US" sz="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mm</a:t>
                      </a:r>
                    </a:p>
                  </a:txBody>
                  <a:tcPr marL="1300" marR="1300" marT="1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PROFIBUS PA</a:t>
                      </a:r>
                    </a:p>
                  </a:txBody>
                  <a:tcPr marL="1300" marR="1300" marT="1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weka</a:t>
                      </a:r>
                    </a:p>
                  </a:txBody>
                  <a:tcPr marL="1300" marR="1300" marT="1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1174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50</a:t>
                      </a:r>
                    </a:p>
                  </a:txBody>
                  <a:tcPr marL="1300" marR="1300" marT="13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V-4</a:t>
                      </a:r>
                    </a:p>
                  </a:txBody>
                  <a:tcPr marL="1300" marR="1300" marT="1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control valve</a:t>
                      </a:r>
                    </a:p>
                  </a:txBody>
                  <a:tcPr marL="1300" marR="1300" marT="1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CONTROL CRYOSTAT</a:t>
                      </a:r>
                    </a:p>
                  </a:txBody>
                  <a:tcPr marL="1300" marR="1300" marT="1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Helium L/G GN2</a:t>
                      </a:r>
                    </a:p>
                  </a:txBody>
                  <a:tcPr marL="1300" marR="1300" marT="1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1300" marR="1300" marT="1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4,15</a:t>
                      </a:r>
                    </a:p>
                  </a:txBody>
                  <a:tcPr marL="1300" marR="1300" marT="1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313,15</a:t>
                      </a:r>
                    </a:p>
                  </a:txBody>
                  <a:tcPr marL="1300" marR="1300" marT="1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25</a:t>
                      </a:r>
                    </a:p>
                  </a:txBody>
                  <a:tcPr marL="1300" marR="1300" marT="1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1300" marR="1300" marT="1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1300" marR="1300" marT="1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25</a:t>
                      </a:r>
                    </a:p>
                  </a:txBody>
                  <a:tcPr marL="1300" marR="1300" marT="1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1300" marR="1300" marT="1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Пневматический мембранный привод (</a:t>
                      </a:r>
                      <a:r>
                        <a:rPr lang="en-US" sz="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vonRohr)</a:t>
                      </a:r>
                    </a:p>
                  </a:txBody>
                  <a:tcPr marL="1300" marR="1300" marT="1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МА16А6-162</a:t>
                      </a:r>
                      <a:r>
                        <a:rPr lang="en-US" sz="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mm</a:t>
                      </a:r>
                    </a:p>
                  </a:txBody>
                  <a:tcPr marL="1300" marR="1300" marT="1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1300" marR="1300" marT="1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weka</a:t>
                      </a:r>
                    </a:p>
                  </a:txBody>
                  <a:tcPr marL="1300" marR="1300" marT="1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1174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51</a:t>
                      </a:r>
                    </a:p>
                  </a:txBody>
                  <a:tcPr marL="1300" marR="1300" marT="13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V-5</a:t>
                      </a:r>
                    </a:p>
                  </a:txBody>
                  <a:tcPr marL="1300" marR="1300" marT="1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control valve</a:t>
                      </a:r>
                    </a:p>
                  </a:txBody>
                  <a:tcPr marL="1300" marR="1300" marT="1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CONTROL CRYOSTAT</a:t>
                      </a:r>
                    </a:p>
                  </a:txBody>
                  <a:tcPr marL="1300" marR="1300" marT="1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Helium L/G GN2</a:t>
                      </a:r>
                    </a:p>
                  </a:txBody>
                  <a:tcPr marL="1300" marR="1300" marT="1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1300" marR="1300" marT="1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4,15</a:t>
                      </a:r>
                    </a:p>
                  </a:txBody>
                  <a:tcPr marL="1300" marR="1300" marT="1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313,15</a:t>
                      </a:r>
                    </a:p>
                  </a:txBody>
                  <a:tcPr marL="1300" marR="1300" marT="1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25</a:t>
                      </a:r>
                    </a:p>
                  </a:txBody>
                  <a:tcPr marL="1300" marR="1300" marT="1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1300" marR="1300" marT="1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1300" marR="1300" marT="1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</a:t>
                      </a:r>
                    </a:p>
                  </a:txBody>
                  <a:tcPr marL="1300" marR="1300" marT="1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1300" marR="1300" marT="1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Пневматический мембранный привод (</a:t>
                      </a:r>
                      <a:r>
                        <a:rPr lang="en-US" sz="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vonRohr)</a:t>
                      </a:r>
                    </a:p>
                  </a:txBody>
                  <a:tcPr marL="1300" marR="1300" marT="1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МА16А6-162</a:t>
                      </a:r>
                      <a:r>
                        <a:rPr lang="en-US" sz="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mm</a:t>
                      </a:r>
                    </a:p>
                  </a:txBody>
                  <a:tcPr marL="1300" marR="1300" marT="1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PROFIBUS PA</a:t>
                      </a:r>
                    </a:p>
                  </a:txBody>
                  <a:tcPr marL="1300" marR="1300" marT="1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weka</a:t>
                      </a:r>
                    </a:p>
                  </a:txBody>
                  <a:tcPr marL="1300" marR="1300" marT="1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1174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52</a:t>
                      </a:r>
                    </a:p>
                  </a:txBody>
                  <a:tcPr marL="1300" marR="1300" marT="13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V-6</a:t>
                      </a:r>
                    </a:p>
                  </a:txBody>
                  <a:tcPr marL="1300" marR="1300" marT="1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control valve</a:t>
                      </a:r>
                    </a:p>
                  </a:txBody>
                  <a:tcPr marL="1300" marR="1300" marT="1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CONTROL CRYOSTAT</a:t>
                      </a:r>
                    </a:p>
                  </a:txBody>
                  <a:tcPr marL="1300" marR="1300" marT="1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Helium L/G GN2</a:t>
                      </a:r>
                    </a:p>
                  </a:txBody>
                  <a:tcPr marL="1300" marR="1300" marT="1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1300" marR="1300" marT="1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4,15</a:t>
                      </a:r>
                    </a:p>
                  </a:txBody>
                  <a:tcPr marL="1300" marR="1300" marT="1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313,15</a:t>
                      </a:r>
                    </a:p>
                  </a:txBody>
                  <a:tcPr marL="1300" marR="1300" marT="1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25</a:t>
                      </a:r>
                    </a:p>
                  </a:txBody>
                  <a:tcPr marL="1300" marR="1300" marT="1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1300" marR="1300" marT="1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1300" marR="1300" marT="1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</a:t>
                      </a:r>
                    </a:p>
                  </a:txBody>
                  <a:tcPr marL="1300" marR="1300" marT="1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1300" marR="1300" marT="1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Пневматический мембранный привод (</a:t>
                      </a:r>
                      <a:r>
                        <a:rPr lang="en-US" sz="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vonRohr)</a:t>
                      </a:r>
                    </a:p>
                  </a:txBody>
                  <a:tcPr marL="1300" marR="1300" marT="1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МА16А6-162</a:t>
                      </a:r>
                      <a:r>
                        <a:rPr lang="en-US" sz="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mm</a:t>
                      </a:r>
                    </a:p>
                  </a:txBody>
                  <a:tcPr marL="1300" marR="1300" marT="1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PROFIBUS PA</a:t>
                      </a:r>
                    </a:p>
                  </a:txBody>
                  <a:tcPr marL="1300" marR="1300" marT="1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weka</a:t>
                      </a:r>
                    </a:p>
                  </a:txBody>
                  <a:tcPr marL="1300" marR="1300" marT="1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1174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53</a:t>
                      </a:r>
                    </a:p>
                  </a:txBody>
                  <a:tcPr marL="1300" marR="1300" marT="13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V-7</a:t>
                      </a:r>
                    </a:p>
                  </a:txBody>
                  <a:tcPr marL="1300" marR="1300" marT="1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control valve</a:t>
                      </a:r>
                    </a:p>
                  </a:txBody>
                  <a:tcPr marL="1300" marR="1300" marT="1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CONTROL CRYOSTAT</a:t>
                      </a:r>
                    </a:p>
                  </a:txBody>
                  <a:tcPr marL="1300" marR="1300" marT="1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Helium L/G GN2</a:t>
                      </a:r>
                    </a:p>
                  </a:txBody>
                  <a:tcPr marL="1300" marR="1300" marT="1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1300" marR="1300" marT="1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4,15</a:t>
                      </a:r>
                    </a:p>
                  </a:txBody>
                  <a:tcPr marL="1300" marR="1300" marT="1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313,15</a:t>
                      </a:r>
                    </a:p>
                  </a:txBody>
                  <a:tcPr marL="1300" marR="1300" marT="1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25</a:t>
                      </a:r>
                    </a:p>
                  </a:txBody>
                  <a:tcPr marL="1300" marR="1300" marT="1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1300" marR="1300" marT="1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1300" marR="1300" marT="1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</a:t>
                      </a:r>
                    </a:p>
                  </a:txBody>
                  <a:tcPr marL="1300" marR="1300" marT="1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1300" marR="1300" marT="1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Пневматический мембранный привод (</a:t>
                      </a:r>
                      <a:r>
                        <a:rPr lang="en-US" sz="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vonRohr)</a:t>
                      </a:r>
                    </a:p>
                  </a:txBody>
                  <a:tcPr marL="1300" marR="1300" marT="1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МА16А6-162</a:t>
                      </a:r>
                      <a:r>
                        <a:rPr lang="en-US" sz="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mm</a:t>
                      </a:r>
                    </a:p>
                  </a:txBody>
                  <a:tcPr marL="1300" marR="1300" marT="1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PROFIBUS PA</a:t>
                      </a:r>
                    </a:p>
                  </a:txBody>
                  <a:tcPr marL="1300" marR="1300" marT="1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weka</a:t>
                      </a:r>
                    </a:p>
                  </a:txBody>
                  <a:tcPr marL="1300" marR="1300" marT="1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1174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54</a:t>
                      </a:r>
                    </a:p>
                  </a:txBody>
                  <a:tcPr marL="1300" marR="1300" marT="13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V-8</a:t>
                      </a:r>
                    </a:p>
                  </a:txBody>
                  <a:tcPr marL="1300" marR="1300" marT="1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control valve</a:t>
                      </a:r>
                    </a:p>
                  </a:txBody>
                  <a:tcPr marL="1300" marR="1300" marT="1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CONTROL CRYOSTAT</a:t>
                      </a:r>
                    </a:p>
                  </a:txBody>
                  <a:tcPr marL="1300" marR="1300" marT="1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Helium L/G GN2</a:t>
                      </a:r>
                    </a:p>
                  </a:txBody>
                  <a:tcPr marL="1300" marR="1300" marT="1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1300" marR="1300" marT="1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4,15</a:t>
                      </a:r>
                    </a:p>
                  </a:txBody>
                  <a:tcPr marL="1300" marR="1300" marT="1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313,15</a:t>
                      </a:r>
                    </a:p>
                  </a:txBody>
                  <a:tcPr marL="1300" marR="1300" marT="1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25</a:t>
                      </a:r>
                    </a:p>
                  </a:txBody>
                  <a:tcPr marL="1300" marR="1300" marT="1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1300" marR="1300" marT="1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1300" marR="1300" marT="1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40</a:t>
                      </a:r>
                    </a:p>
                  </a:txBody>
                  <a:tcPr marL="1300" marR="1300" marT="1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1300" marR="1300" marT="1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Пневматический мембранный привод (</a:t>
                      </a:r>
                      <a:r>
                        <a:rPr lang="en-US" sz="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vonRohr)</a:t>
                      </a:r>
                    </a:p>
                  </a:txBody>
                  <a:tcPr marL="1300" marR="1300" marT="1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МА16А6-162</a:t>
                      </a:r>
                      <a:r>
                        <a:rPr lang="en-US" sz="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mm</a:t>
                      </a:r>
                    </a:p>
                  </a:txBody>
                  <a:tcPr marL="1300" marR="1300" marT="1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PROFIBUS PA</a:t>
                      </a:r>
                    </a:p>
                  </a:txBody>
                  <a:tcPr marL="1300" marR="1300" marT="1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weka</a:t>
                      </a:r>
                    </a:p>
                  </a:txBody>
                  <a:tcPr marL="1300" marR="1300" marT="1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1174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55</a:t>
                      </a:r>
                    </a:p>
                  </a:txBody>
                  <a:tcPr marL="1300" marR="1300" marT="13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V-9</a:t>
                      </a:r>
                    </a:p>
                  </a:txBody>
                  <a:tcPr marL="1300" marR="1300" marT="1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control valve</a:t>
                      </a:r>
                    </a:p>
                  </a:txBody>
                  <a:tcPr marL="1300" marR="1300" marT="1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CONTROL CRYOSTAT</a:t>
                      </a:r>
                    </a:p>
                  </a:txBody>
                  <a:tcPr marL="1300" marR="1300" marT="1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Helium L/G (GN2)</a:t>
                      </a:r>
                    </a:p>
                  </a:txBody>
                  <a:tcPr marL="1300" marR="1300" marT="1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1300" marR="1300" marT="1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300</a:t>
                      </a:r>
                    </a:p>
                  </a:txBody>
                  <a:tcPr marL="1300" marR="1300" marT="1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313,15</a:t>
                      </a:r>
                    </a:p>
                  </a:txBody>
                  <a:tcPr marL="1300" marR="1300" marT="1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25</a:t>
                      </a:r>
                    </a:p>
                  </a:txBody>
                  <a:tcPr marL="1300" marR="1300" marT="1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1300" marR="1300" marT="1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1300" marR="1300" marT="1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</a:t>
                      </a:r>
                    </a:p>
                  </a:txBody>
                  <a:tcPr marL="1300" marR="1300" marT="1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1300" marR="1300" marT="1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Пневматический мембранный привод (</a:t>
                      </a:r>
                      <a:r>
                        <a:rPr lang="en-US" sz="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vonRohr)</a:t>
                      </a:r>
                    </a:p>
                  </a:txBody>
                  <a:tcPr marL="1300" marR="1300" marT="1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МА16А6-162</a:t>
                      </a:r>
                      <a:r>
                        <a:rPr lang="en-US" sz="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mm</a:t>
                      </a:r>
                    </a:p>
                  </a:txBody>
                  <a:tcPr marL="1300" marR="1300" marT="1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PROFIBUS PA</a:t>
                      </a:r>
                    </a:p>
                  </a:txBody>
                  <a:tcPr marL="1300" marR="1300" marT="1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weka</a:t>
                      </a:r>
                    </a:p>
                  </a:txBody>
                  <a:tcPr marL="1300" marR="1300" marT="1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1174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56</a:t>
                      </a:r>
                    </a:p>
                  </a:txBody>
                  <a:tcPr marL="1300" marR="1300" marT="13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V-10</a:t>
                      </a:r>
                    </a:p>
                  </a:txBody>
                  <a:tcPr marL="1300" marR="1300" marT="1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control valve</a:t>
                      </a:r>
                    </a:p>
                  </a:txBody>
                  <a:tcPr marL="1300" marR="1300" marT="1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CONTROL CRYOSTAT</a:t>
                      </a:r>
                    </a:p>
                  </a:txBody>
                  <a:tcPr marL="1300" marR="1300" marT="1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Helium L/G (GN2)</a:t>
                      </a:r>
                    </a:p>
                  </a:txBody>
                  <a:tcPr marL="1300" marR="1300" marT="1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1300" marR="1300" marT="1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300</a:t>
                      </a:r>
                    </a:p>
                  </a:txBody>
                  <a:tcPr marL="1300" marR="1300" marT="1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313,15</a:t>
                      </a:r>
                    </a:p>
                  </a:txBody>
                  <a:tcPr marL="1300" marR="1300" marT="1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25</a:t>
                      </a:r>
                    </a:p>
                  </a:txBody>
                  <a:tcPr marL="1300" marR="1300" marT="1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1300" marR="1300" marT="1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1300" marR="1300" marT="1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</a:t>
                      </a:r>
                    </a:p>
                  </a:txBody>
                  <a:tcPr marL="1300" marR="1300" marT="1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1300" marR="1300" marT="1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Пневматический мембранный привод (</a:t>
                      </a:r>
                      <a:r>
                        <a:rPr lang="en-US" sz="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vonRohr)</a:t>
                      </a:r>
                    </a:p>
                  </a:txBody>
                  <a:tcPr marL="1300" marR="1300" marT="1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МА16А6-162</a:t>
                      </a:r>
                      <a:r>
                        <a:rPr lang="en-US" sz="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mm</a:t>
                      </a:r>
                    </a:p>
                  </a:txBody>
                  <a:tcPr marL="1300" marR="1300" marT="1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PROFIBUS PA</a:t>
                      </a:r>
                    </a:p>
                  </a:txBody>
                  <a:tcPr marL="1300" marR="1300" marT="1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weka</a:t>
                      </a:r>
                    </a:p>
                  </a:txBody>
                  <a:tcPr marL="1300" marR="1300" marT="1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5665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57</a:t>
                      </a:r>
                    </a:p>
                  </a:txBody>
                  <a:tcPr marL="1300" marR="1300" marT="13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V-11</a:t>
                      </a:r>
                    </a:p>
                  </a:txBody>
                  <a:tcPr marL="1300" marR="1300" marT="1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safety valve</a:t>
                      </a:r>
                    </a:p>
                  </a:txBody>
                  <a:tcPr marL="1300" marR="1300" marT="13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CONTROL CRYOSTAT</a:t>
                      </a:r>
                    </a:p>
                  </a:txBody>
                  <a:tcPr marL="1300" marR="1300" marT="13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GN2</a:t>
                      </a:r>
                    </a:p>
                  </a:txBody>
                  <a:tcPr marL="1300" marR="1300" marT="1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1300" marR="1300" marT="13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1300" marR="1300" marT="13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1300" marR="1300" marT="13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2,5</a:t>
                      </a:r>
                    </a:p>
                  </a:txBody>
                  <a:tcPr marL="1300" marR="1300" marT="13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1300" marR="1300" marT="13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1300" marR="1300" marT="13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1300" marR="1300" marT="13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1300" marR="1300" marT="13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1300" marR="1300" marT="13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1300" marR="1300" marT="13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1300" marR="1300" marT="13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1300" marR="1300" marT="13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665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58</a:t>
                      </a:r>
                    </a:p>
                  </a:txBody>
                  <a:tcPr marL="1300" marR="1300" marT="13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V-14</a:t>
                      </a:r>
                    </a:p>
                  </a:txBody>
                  <a:tcPr marL="1300" marR="1300" marT="1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vacuum break valve</a:t>
                      </a:r>
                    </a:p>
                  </a:txBody>
                  <a:tcPr marL="1300" marR="1300" marT="13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CONTROL CRYOSTAT</a:t>
                      </a:r>
                    </a:p>
                  </a:txBody>
                  <a:tcPr marL="1300" marR="1300" marT="13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GN2</a:t>
                      </a:r>
                    </a:p>
                  </a:txBody>
                  <a:tcPr marL="1300" marR="1300" marT="1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1300" marR="1300" marT="13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1300" marR="1300" marT="13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1300" marR="1300" marT="13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1300" marR="1300" marT="13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1300" marR="1300" marT="13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1300" marR="1300" marT="13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200</a:t>
                      </a:r>
                    </a:p>
                  </a:txBody>
                  <a:tcPr marL="1300" marR="1300" marT="13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1300" marR="1300" marT="13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1300" marR="1300" marT="13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1300" marR="1300" marT="13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1300" marR="1300" marT="13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1300" marR="1300" marT="13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665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59</a:t>
                      </a:r>
                    </a:p>
                  </a:txBody>
                  <a:tcPr marL="1300" marR="1300" marT="13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V-16</a:t>
                      </a:r>
                    </a:p>
                  </a:txBody>
                  <a:tcPr marL="1300" marR="1300" marT="1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safety valve</a:t>
                      </a:r>
                    </a:p>
                  </a:txBody>
                  <a:tcPr marL="1300" marR="1300" marT="13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CONTROL CRYOSTAT</a:t>
                      </a:r>
                    </a:p>
                  </a:txBody>
                  <a:tcPr marL="1300" marR="1300" marT="13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GN2</a:t>
                      </a:r>
                    </a:p>
                  </a:txBody>
                  <a:tcPr marL="1300" marR="1300" marT="1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1300" marR="1300" marT="13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1300" marR="1300" marT="13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1300" marR="1300" marT="13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0,6</a:t>
                      </a:r>
                    </a:p>
                  </a:txBody>
                  <a:tcPr marL="1300" marR="1300" marT="13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1300" marR="1300" marT="13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1300" marR="1300" marT="13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1300" marR="1300" marT="13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1300" marR="1300" marT="13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1300" marR="1300" marT="13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1300" marR="1300" marT="13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1300" marR="1300" marT="13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1300" marR="1300" marT="13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8072582" y="5500255"/>
            <a:ext cx="37776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Draft of MPD List of Instrumentation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74639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7238"/>
            <a:ext cx="10515600" cy="779945"/>
          </a:xfrm>
        </p:spPr>
        <p:txBody>
          <a:bodyPr>
            <a:normAutofit fontScale="90000"/>
          </a:bodyPr>
          <a:lstStyle/>
          <a:p>
            <a:r>
              <a:rPr lang="en-US" sz="4000" dirty="0" smtClean="0"/>
              <a:t>Sensor naming - Nomenclature to be done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200" dirty="0" smtClean="0"/>
              <a:t>sample from CERN system…</a:t>
            </a:r>
            <a:endParaRPr lang="ru-RU" sz="220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21.04.2021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AFEA6-7584-4626-BC48-167D11BCC002}" type="slidenum">
              <a:rPr lang="ru-RU" smtClean="0"/>
              <a:t>6</a:t>
            </a:fld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l="6197" t="2594" r="6083" b="5580"/>
          <a:stretch/>
        </p:blipFill>
        <p:spPr>
          <a:xfrm>
            <a:off x="1693641" y="817183"/>
            <a:ext cx="3771326" cy="558361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l="6453" t="2715" r="6084" b="5761"/>
          <a:stretch/>
        </p:blipFill>
        <p:spPr>
          <a:xfrm>
            <a:off x="7136951" y="817183"/>
            <a:ext cx="3772714" cy="5583617"/>
          </a:xfrm>
          <a:prstGeom prst="rect">
            <a:avLst/>
          </a:prstGeom>
        </p:spPr>
      </p:pic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MPD collaboration meeting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909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Группа 10"/>
          <p:cNvGrpSpPr/>
          <p:nvPr/>
        </p:nvGrpSpPr>
        <p:grpSpPr>
          <a:xfrm>
            <a:off x="214490" y="1298227"/>
            <a:ext cx="11834291" cy="3260993"/>
            <a:chOff x="313981" y="1251620"/>
            <a:chExt cx="11834291" cy="3260993"/>
          </a:xfrm>
        </p:grpSpPr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94598" y="1251620"/>
              <a:ext cx="5653674" cy="3260993"/>
            </a:xfrm>
            <a:prstGeom prst="rect">
              <a:avLst/>
            </a:prstGeom>
          </p:spPr>
        </p:pic>
        <p:pic>
          <p:nvPicPr>
            <p:cNvPr id="8" name="Объект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3981" y="1464647"/>
              <a:ext cx="5579467" cy="2159902"/>
            </a:xfrm>
            <a:prstGeom prst="rect">
              <a:avLst/>
            </a:prstGeom>
          </p:spPr>
        </p:pic>
        <p:cxnSp>
          <p:nvCxnSpPr>
            <p:cNvPr id="10" name="Прямая со стрелкой 9"/>
            <p:cNvCxnSpPr/>
            <p:nvPr/>
          </p:nvCxnSpPr>
          <p:spPr>
            <a:xfrm>
              <a:off x="5210978" y="2297017"/>
              <a:ext cx="1283465" cy="5508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897876"/>
            <a:ext cx="10014121" cy="4998512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1385" y="77575"/>
            <a:ext cx="2445614" cy="820301"/>
          </a:xfrm>
        </p:spPr>
        <p:txBody>
          <a:bodyPr>
            <a:normAutofit/>
          </a:bodyPr>
          <a:lstStyle/>
          <a:p>
            <a:r>
              <a:rPr lang="en-US" sz="4000" dirty="0" smtClean="0"/>
              <a:t>Layout</a:t>
            </a:r>
            <a:endParaRPr lang="ru-RU" sz="320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21.04.2021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AFEA6-7584-4626-BC48-167D11BCC002}" type="slidenum">
              <a:rPr lang="ru-RU" smtClean="0"/>
              <a:t>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MPD collaboration meeting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6088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62070" y="148569"/>
            <a:ext cx="10515600" cy="915938"/>
          </a:xfrm>
        </p:spPr>
        <p:txBody>
          <a:bodyPr/>
          <a:lstStyle/>
          <a:p>
            <a:r>
              <a:rPr lang="en-US" dirty="0" smtClean="0"/>
              <a:t>MPD magnet cool-down to 80K by LN</a:t>
            </a:r>
            <a:r>
              <a:rPr lang="en-US" baseline="-25000" dirty="0" smtClean="0"/>
              <a:t>2</a:t>
            </a:r>
            <a:endParaRPr lang="ru-RU" baseline="-25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031286"/>
            <a:ext cx="10515600" cy="1748062"/>
          </a:xfrm>
        </p:spPr>
        <p:txBody>
          <a:bodyPr>
            <a:normAutofit fontScale="70000" lnSpcReduction="20000"/>
          </a:bodyPr>
          <a:lstStyle/>
          <a:p>
            <a:pPr lvl="1"/>
            <a:r>
              <a:rPr lang="en-US" b="1" dirty="0"/>
              <a:t>To increase the speed of work on the MPD project, </a:t>
            </a:r>
            <a:r>
              <a:rPr lang="en-US" b="1" dirty="0" smtClean="0"/>
              <a:t>cooling </a:t>
            </a:r>
            <a:r>
              <a:rPr lang="en-US" b="1" dirty="0"/>
              <a:t>to 80 K is being </a:t>
            </a:r>
            <a:r>
              <a:rPr lang="en-US" b="1" dirty="0" smtClean="0"/>
              <a:t>prepared</a:t>
            </a:r>
            <a:endParaRPr lang="en-US" b="1" dirty="0"/>
          </a:p>
          <a:p>
            <a:pPr lvl="1"/>
            <a:r>
              <a:rPr lang="en-US" dirty="0" smtClean="0"/>
              <a:t>At </a:t>
            </a:r>
            <a:r>
              <a:rPr lang="en-US" dirty="0"/>
              <a:t>80K, most of the possible </a:t>
            </a:r>
            <a:r>
              <a:rPr lang="en-US" dirty="0" smtClean="0"/>
              <a:t>problems </a:t>
            </a:r>
            <a:r>
              <a:rPr lang="en-US" dirty="0"/>
              <a:t>will appear</a:t>
            </a:r>
            <a:endParaRPr lang="ru-RU" dirty="0" smtClean="0"/>
          </a:p>
          <a:p>
            <a:pPr lvl="2"/>
            <a:r>
              <a:rPr lang="en-US" dirty="0" smtClean="0"/>
              <a:t>Cold </a:t>
            </a:r>
            <a:r>
              <a:rPr lang="en-US" dirty="0"/>
              <a:t>leak and electrical short </a:t>
            </a:r>
            <a:r>
              <a:rPr lang="en-US" dirty="0" smtClean="0"/>
              <a:t>circuit coil to ground</a:t>
            </a:r>
            <a:endParaRPr lang="ru-RU" dirty="0" smtClean="0"/>
          </a:p>
          <a:p>
            <a:pPr lvl="1"/>
            <a:r>
              <a:rPr lang="en-US" dirty="0" smtClean="0"/>
              <a:t>This </a:t>
            </a:r>
            <a:r>
              <a:rPr lang="en-US" dirty="0"/>
              <a:t>cooling will </a:t>
            </a:r>
            <a:r>
              <a:rPr lang="en-US" dirty="0" smtClean="0"/>
              <a:t>demonstrate the </a:t>
            </a:r>
            <a:r>
              <a:rPr lang="en-US" dirty="0"/>
              <a:t>progress of the project</a:t>
            </a:r>
            <a:endParaRPr lang="ru-RU" dirty="0" smtClean="0"/>
          </a:p>
          <a:p>
            <a:pPr lvl="1"/>
            <a:r>
              <a:rPr lang="en-US" dirty="0" smtClean="0"/>
              <a:t>In </a:t>
            </a:r>
            <a:r>
              <a:rPr lang="en-US" dirty="0"/>
              <a:t>the event of </a:t>
            </a:r>
            <a:r>
              <a:rPr lang="en-US" dirty="0" smtClean="0"/>
              <a:t>the </a:t>
            </a:r>
            <a:r>
              <a:rPr lang="en-US" dirty="0"/>
              <a:t>magnet malfunction, there will be enough time to repair </a:t>
            </a:r>
            <a:r>
              <a:rPr lang="en-US" dirty="0" smtClean="0"/>
              <a:t>it</a:t>
            </a:r>
          </a:p>
          <a:p>
            <a:pPr lvl="1"/>
            <a:r>
              <a:rPr lang="en-US" dirty="0"/>
              <a:t>For this purpose, the MFS (Magnet Flushing Station), which was used at CERN for a similar </a:t>
            </a:r>
            <a:r>
              <a:rPr lang="en-US" dirty="0" smtClean="0"/>
              <a:t>task was brought and it is </a:t>
            </a:r>
            <a:r>
              <a:rPr lang="en-US" dirty="0"/>
              <a:t>under </a:t>
            </a:r>
            <a:r>
              <a:rPr lang="en-US" dirty="0" smtClean="0"/>
              <a:t>preparation</a:t>
            </a:r>
            <a:endParaRPr lang="ru-RU" dirty="0" smtClean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21.04.2021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AFEA6-7584-4626-BC48-167D11BCC002}" type="slidenum">
              <a:rPr lang="ru-RU" smtClean="0"/>
              <a:t>8</a:t>
            </a:fld>
            <a:endParaRPr lang="ru-RU"/>
          </a:p>
        </p:txBody>
      </p:sp>
      <p:grpSp>
        <p:nvGrpSpPr>
          <p:cNvPr id="43" name="Группа 42"/>
          <p:cNvGrpSpPr/>
          <p:nvPr/>
        </p:nvGrpSpPr>
        <p:grpSpPr>
          <a:xfrm>
            <a:off x="523434" y="2825826"/>
            <a:ext cx="11099360" cy="3475209"/>
            <a:chOff x="523434" y="2825826"/>
            <a:chExt cx="11099360" cy="3475209"/>
          </a:xfrm>
        </p:grpSpPr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5400000">
              <a:off x="887366" y="2626503"/>
              <a:ext cx="3261025" cy="3988890"/>
            </a:xfrm>
            <a:prstGeom prst="rect">
              <a:avLst/>
            </a:prstGeom>
          </p:spPr>
        </p:pic>
        <p:pic>
          <p:nvPicPr>
            <p:cNvPr id="11" name="Рисунок 1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8581986" y="3260227"/>
              <a:ext cx="3475209" cy="2606407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5103103" y="2869894"/>
              <a:ext cx="3322504" cy="20313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Slow magnet cool-down at CERN</a:t>
              </a:r>
            </a:p>
            <a:p>
              <a:endParaRPr lang="en-US" dirty="0" smtClean="0"/>
            </a:p>
            <a:p>
              <a:endParaRPr lang="en-US" dirty="0"/>
            </a:p>
            <a:p>
              <a:r>
                <a:rPr lang="en-US" u="sng" dirty="0" smtClean="0"/>
                <a:t>LN</a:t>
              </a:r>
              <a:r>
                <a:rPr lang="en-US" u="sng" baseline="-25000" dirty="0" smtClean="0"/>
                <a:t>2</a:t>
              </a:r>
              <a:r>
                <a:rPr lang="en-US" u="sng" dirty="0" smtClean="0"/>
                <a:t> storage container</a:t>
              </a:r>
            </a:p>
            <a:p>
              <a:r>
                <a:rPr lang="en-US" u="sng" dirty="0" smtClean="0"/>
                <a:t>Test cryostat</a:t>
              </a:r>
            </a:p>
            <a:p>
              <a:r>
                <a:rPr lang="en-US" u="sng" dirty="0" smtClean="0"/>
                <a:t>MFS</a:t>
              </a:r>
            </a:p>
            <a:p>
              <a:r>
                <a:rPr lang="en-US" u="sng" dirty="0" smtClean="0"/>
                <a:t>PLC control system</a:t>
              </a:r>
              <a:endParaRPr lang="ru-RU" u="sng" dirty="0"/>
            </a:p>
          </p:txBody>
        </p:sp>
        <p:cxnSp>
          <p:nvCxnSpPr>
            <p:cNvPr id="18" name="Прямая со стрелкой 17"/>
            <p:cNvCxnSpPr/>
            <p:nvPr/>
          </p:nvCxnSpPr>
          <p:spPr>
            <a:xfrm flipH="1" flipV="1">
              <a:off x="2071171" y="3776031"/>
              <a:ext cx="3128790" cy="496034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Прямая со стрелкой 20"/>
            <p:cNvCxnSpPr/>
            <p:nvPr/>
          </p:nvCxnSpPr>
          <p:spPr>
            <a:xfrm flipH="1" flipV="1">
              <a:off x="1481770" y="3392815"/>
              <a:ext cx="3718191" cy="595290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Прямая со стрелкой 24"/>
            <p:cNvCxnSpPr/>
            <p:nvPr/>
          </p:nvCxnSpPr>
          <p:spPr>
            <a:xfrm>
              <a:off x="6349139" y="4259443"/>
              <a:ext cx="3830447" cy="371837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Прямая со стрелкой 27"/>
            <p:cNvCxnSpPr/>
            <p:nvPr/>
          </p:nvCxnSpPr>
          <p:spPr>
            <a:xfrm>
              <a:off x="7196380" y="3985984"/>
              <a:ext cx="2338719" cy="92367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Прямая со стрелкой 30"/>
            <p:cNvCxnSpPr/>
            <p:nvPr/>
          </p:nvCxnSpPr>
          <p:spPr>
            <a:xfrm>
              <a:off x="5598747" y="4529661"/>
              <a:ext cx="5214651" cy="405013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Прямая со стрелкой 32"/>
            <p:cNvCxnSpPr/>
            <p:nvPr/>
          </p:nvCxnSpPr>
          <p:spPr>
            <a:xfrm flipH="1" flipV="1">
              <a:off x="2869894" y="4125817"/>
              <a:ext cx="2330067" cy="403582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Прямая со стрелкой 35"/>
            <p:cNvCxnSpPr/>
            <p:nvPr/>
          </p:nvCxnSpPr>
          <p:spPr>
            <a:xfrm>
              <a:off x="6942805" y="4809769"/>
              <a:ext cx="4274545" cy="384790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Прямая со стрелкой 37"/>
            <p:cNvCxnSpPr/>
            <p:nvPr/>
          </p:nvCxnSpPr>
          <p:spPr>
            <a:xfrm flipH="1" flipV="1">
              <a:off x="3134299" y="4544865"/>
              <a:ext cx="2065662" cy="266397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MPD collaboration meeting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4715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8952" y="83489"/>
            <a:ext cx="11204848" cy="73643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MPD solenoid cool-down to 80K at </a:t>
            </a:r>
            <a:r>
              <a:rPr lang="en-US" dirty="0" smtClean="0"/>
              <a:t>JINR, </a:t>
            </a:r>
            <a:r>
              <a:rPr lang="en-US" sz="3100" dirty="0" smtClean="0"/>
              <a:t>MFS preparation</a:t>
            </a:r>
            <a:endParaRPr lang="ru-RU" sz="310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21.04.2021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AFEA6-7584-4626-BC48-167D11BCC002}" type="slidenum">
              <a:rPr lang="ru-RU" smtClean="0"/>
              <a:t>9</a:t>
            </a:fld>
            <a:endParaRPr lang="ru-RU"/>
          </a:p>
        </p:txBody>
      </p:sp>
      <p:graphicFrame>
        <p:nvGraphicFramePr>
          <p:cNvPr id="6" name="Объект 5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716943042"/>
              </p:ext>
            </p:extLst>
          </p:nvPr>
        </p:nvGraphicFramePr>
        <p:xfrm>
          <a:off x="4620127" y="781757"/>
          <a:ext cx="4293936" cy="60762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71" name="Acrobat Document" r:id="rId3" imgW="9165624" imgH="12975669" progId="AcroExch.Document.DC">
                  <p:embed/>
                </p:oleObj>
              </mc:Choice>
              <mc:Fallback>
                <p:oleObj name="Acrobat Document" r:id="rId3" imgW="9165624" imgH="12975669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620127" y="781757"/>
                        <a:ext cx="4293936" cy="607624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6" name="Группа 35"/>
          <p:cNvGrpSpPr/>
          <p:nvPr/>
        </p:nvGrpSpPr>
        <p:grpSpPr>
          <a:xfrm>
            <a:off x="8610600" y="819923"/>
            <a:ext cx="3487577" cy="5164471"/>
            <a:chOff x="8610600" y="819923"/>
            <a:chExt cx="3487577" cy="5164471"/>
          </a:xfrm>
        </p:grpSpPr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498221" y="4510067"/>
              <a:ext cx="2084800" cy="1474327"/>
            </a:xfrm>
            <a:prstGeom prst="rect">
              <a:avLst/>
            </a:prstGeom>
          </p:spPr>
        </p:pic>
        <p:pic>
          <p:nvPicPr>
            <p:cNvPr id="12" name="Рисунок 11"/>
            <p:cNvPicPr>
              <a:picLocks noChangeAspect="1"/>
            </p:cNvPicPr>
            <p:nvPr/>
          </p:nvPicPr>
          <p:blipFill rotWithShape="1">
            <a:blip r:embed="rId6"/>
            <a:srcRect l="9543" t="10858" r="30077" b="70351"/>
            <a:stretch/>
          </p:blipFill>
          <p:spPr>
            <a:xfrm rot="5400000">
              <a:off x="9001904" y="1640176"/>
              <a:ext cx="2929224" cy="1288717"/>
            </a:xfrm>
            <a:prstGeom prst="rect">
              <a:avLst/>
            </a:prstGeom>
          </p:spPr>
        </p:pic>
        <p:sp>
          <p:nvSpPr>
            <p:cNvPr id="13" name="Прямоугольник 12"/>
            <p:cNvSpPr/>
            <p:nvPr/>
          </p:nvSpPr>
          <p:spPr>
            <a:xfrm>
              <a:off x="10718990" y="2695741"/>
              <a:ext cx="513348" cy="106947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0959574" y="1927413"/>
              <a:ext cx="113860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Existing valve</a:t>
              </a:r>
              <a:endParaRPr lang="ru-RU" sz="1200" dirty="0"/>
            </a:p>
          </p:txBody>
        </p:sp>
        <p:cxnSp>
          <p:nvCxnSpPr>
            <p:cNvPr id="16" name="Прямая со стрелкой 15"/>
            <p:cNvCxnSpPr/>
            <p:nvPr/>
          </p:nvCxnSpPr>
          <p:spPr>
            <a:xfrm flipH="1" flipV="1">
              <a:off x="10290103" y="3017879"/>
              <a:ext cx="999620" cy="2333437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Прямая со стрелкой 16"/>
            <p:cNvCxnSpPr/>
            <p:nvPr/>
          </p:nvCxnSpPr>
          <p:spPr>
            <a:xfrm flipH="1">
              <a:off x="8610600" y="1191878"/>
              <a:ext cx="1569059" cy="1327561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Группа 31"/>
          <p:cNvGrpSpPr/>
          <p:nvPr/>
        </p:nvGrpSpPr>
        <p:grpSpPr>
          <a:xfrm>
            <a:off x="397210" y="4947160"/>
            <a:ext cx="4205097" cy="1476093"/>
            <a:chOff x="397210" y="4947160"/>
            <a:chExt cx="4205097" cy="1476093"/>
          </a:xfrm>
        </p:grpSpPr>
        <p:sp>
          <p:nvSpPr>
            <p:cNvPr id="20" name="TextBox 19"/>
            <p:cNvSpPr txBox="1"/>
            <p:nvPr/>
          </p:nvSpPr>
          <p:spPr>
            <a:xfrm>
              <a:off x="2560493" y="6146254"/>
              <a:ext cx="204181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LN</a:t>
              </a:r>
              <a:r>
                <a:rPr lang="en-US" sz="1200" baseline="-25000" dirty="0" smtClean="0"/>
                <a:t>2</a:t>
              </a:r>
              <a:r>
                <a:rPr lang="en-US" sz="1200" dirty="0" smtClean="0"/>
                <a:t> distribution in b.203A</a:t>
              </a:r>
              <a:endParaRPr lang="ru-RU" sz="1200" dirty="0"/>
            </a:p>
          </p:txBody>
        </p:sp>
        <p:grpSp>
          <p:nvGrpSpPr>
            <p:cNvPr id="30" name="Группа 29"/>
            <p:cNvGrpSpPr/>
            <p:nvPr/>
          </p:nvGrpSpPr>
          <p:grpSpPr>
            <a:xfrm>
              <a:off x="397210" y="4947160"/>
              <a:ext cx="3550106" cy="1265997"/>
              <a:chOff x="390183" y="4614234"/>
              <a:chExt cx="3550106" cy="1265997"/>
            </a:xfrm>
          </p:grpSpPr>
          <p:pic>
            <p:nvPicPr>
              <p:cNvPr id="11" name="Рисунок 10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90183" y="4614234"/>
                <a:ext cx="1790207" cy="1265997"/>
              </a:xfrm>
              <a:prstGeom prst="rect">
                <a:avLst/>
              </a:prstGeom>
            </p:spPr>
          </p:pic>
          <p:pic>
            <p:nvPicPr>
              <p:cNvPr id="19" name="Рисунок 18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2917476" y="4808884"/>
                <a:ext cx="1168930" cy="876697"/>
              </a:xfrm>
              <a:prstGeom prst="rect">
                <a:avLst/>
              </a:prstGeom>
            </p:spPr>
          </p:pic>
          <p:cxnSp>
            <p:nvCxnSpPr>
              <p:cNvPr id="22" name="Прямая со стрелкой 21"/>
              <p:cNvCxnSpPr/>
              <p:nvPr/>
            </p:nvCxnSpPr>
            <p:spPr>
              <a:xfrm>
                <a:off x="1935402" y="5060373"/>
                <a:ext cx="1497543" cy="290942"/>
              </a:xfrm>
              <a:prstGeom prst="straightConnector1">
                <a:avLst/>
              </a:prstGeom>
              <a:ln w="1905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7" name="Группа 36"/>
          <p:cNvGrpSpPr/>
          <p:nvPr/>
        </p:nvGrpSpPr>
        <p:grpSpPr>
          <a:xfrm>
            <a:off x="432572" y="950064"/>
            <a:ext cx="7314377" cy="3853903"/>
            <a:chOff x="432572" y="950064"/>
            <a:chExt cx="7314377" cy="3853903"/>
          </a:xfrm>
        </p:grpSpPr>
        <p:grpSp>
          <p:nvGrpSpPr>
            <p:cNvPr id="33" name="Группа 32"/>
            <p:cNvGrpSpPr/>
            <p:nvPr/>
          </p:nvGrpSpPr>
          <p:grpSpPr>
            <a:xfrm>
              <a:off x="432572" y="950065"/>
              <a:ext cx="3362328" cy="3853902"/>
              <a:chOff x="432572" y="950065"/>
              <a:chExt cx="3362328" cy="3853902"/>
            </a:xfrm>
          </p:grpSpPr>
          <p:pic>
            <p:nvPicPr>
              <p:cNvPr id="9" name="Рисунок 8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340138" y="1389104"/>
                <a:ext cx="3512314" cy="2634236"/>
              </a:xfrm>
              <a:prstGeom prst="rect">
                <a:avLst/>
              </a:prstGeom>
            </p:spPr>
          </p:pic>
          <p:sp>
            <p:nvSpPr>
              <p:cNvPr id="31" name="TextBox 30"/>
              <p:cNvSpPr txBox="1"/>
              <p:nvPr/>
            </p:nvSpPr>
            <p:spPr>
              <a:xfrm>
                <a:off x="432572" y="4434635"/>
                <a:ext cx="336232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Preparation and testing in b.203A</a:t>
                </a:r>
                <a:endParaRPr lang="ru-RU" dirty="0"/>
              </a:p>
            </p:txBody>
          </p:sp>
        </p:grpSp>
        <p:grpSp>
          <p:nvGrpSpPr>
            <p:cNvPr id="34" name="Группа 33"/>
            <p:cNvGrpSpPr/>
            <p:nvPr/>
          </p:nvGrpSpPr>
          <p:grpSpPr>
            <a:xfrm>
              <a:off x="2200517" y="950064"/>
              <a:ext cx="5546432" cy="1614933"/>
              <a:chOff x="2200517" y="950064"/>
              <a:chExt cx="5546432" cy="1614933"/>
            </a:xfrm>
          </p:grpSpPr>
          <p:sp>
            <p:nvSpPr>
              <p:cNvPr id="23" name="TextBox 22"/>
              <p:cNvSpPr txBox="1"/>
              <p:nvPr/>
            </p:nvSpPr>
            <p:spPr>
              <a:xfrm>
                <a:off x="3702646" y="950064"/>
                <a:ext cx="76715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u="sng" dirty="0" smtClean="0"/>
                  <a:t>MFS</a:t>
                </a:r>
                <a:endParaRPr lang="ru-RU" sz="2000" u="sng" dirty="0"/>
              </a:p>
            </p:txBody>
          </p:sp>
          <p:cxnSp>
            <p:nvCxnSpPr>
              <p:cNvPr id="27" name="Прямая со стрелкой 26"/>
              <p:cNvCxnSpPr/>
              <p:nvPr/>
            </p:nvCxnSpPr>
            <p:spPr>
              <a:xfrm>
                <a:off x="4230967" y="1268480"/>
                <a:ext cx="3515982" cy="1296517"/>
              </a:xfrm>
              <a:prstGeom prst="straightConnector1">
                <a:avLst/>
              </a:prstGeom>
              <a:ln w="1905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Прямая со стрелкой 24"/>
              <p:cNvCxnSpPr/>
              <p:nvPr/>
            </p:nvCxnSpPr>
            <p:spPr>
              <a:xfrm flipH="1">
                <a:off x="2200517" y="1266061"/>
                <a:ext cx="1602274" cy="1214053"/>
              </a:xfrm>
              <a:prstGeom prst="straightConnector1">
                <a:avLst/>
              </a:prstGeom>
              <a:ln w="1905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MPD collaboration meeting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3486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3621</TotalTime>
  <Words>836</Words>
  <Application>Microsoft Office PowerPoint</Application>
  <PresentationFormat>Широкоэкранный</PresentationFormat>
  <Paragraphs>341</Paragraphs>
  <Slides>11</Slides>
  <Notes>4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11</vt:i4>
      </vt:variant>
    </vt:vector>
  </HeadingPairs>
  <TitlesOfParts>
    <vt:vector size="18" baseType="lpstr">
      <vt:lpstr>Arial</vt:lpstr>
      <vt:lpstr>Calibri</vt:lpstr>
      <vt:lpstr>Calibri Light</vt:lpstr>
      <vt:lpstr>Times New Roman</vt:lpstr>
      <vt:lpstr>Тема Office</vt:lpstr>
      <vt:lpstr>Лист</vt:lpstr>
      <vt:lpstr>Acrobat Document</vt:lpstr>
      <vt:lpstr>Status of MPD infrastructure focused on cryogenics </vt:lpstr>
      <vt:lpstr>MPD P&amp;I, Process and Instrumentation diagram</vt:lpstr>
      <vt:lpstr>MPD – Infrastructure and their key components</vt:lpstr>
      <vt:lpstr>Cold and warm pipes required</vt:lpstr>
      <vt:lpstr>List of Instrumentation, example from other project as illustration &amp; MPD draft</vt:lpstr>
      <vt:lpstr>Sensor naming - Nomenclature to be done sample from CERN system…</vt:lpstr>
      <vt:lpstr>Layout</vt:lpstr>
      <vt:lpstr>MPD magnet cool-down to 80K by LN2</vt:lpstr>
      <vt:lpstr>MPD solenoid cool-down to 80K at JINR, MFS preparation</vt:lpstr>
      <vt:lpstr>MPD solenoid cool-down to 80K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MPD  9.3.2021</dc:title>
  <dc:creator>Vladislav Benda</dc:creator>
  <cp:lastModifiedBy>Vladislav Benda</cp:lastModifiedBy>
  <cp:revision>144</cp:revision>
  <dcterms:created xsi:type="dcterms:W3CDTF">2021-03-09T07:03:55Z</dcterms:created>
  <dcterms:modified xsi:type="dcterms:W3CDTF">2021-04-21T11:43:28Z</dcterms:modified>
</cp:coreProperties>
</file>