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2">
  <p:sldMasterIdLst>
    <p:sldMasterId id="2147483649" r:id="rId1"/>
    <p:sldMasterId id="2147483661" r:id="rId2"/>
    <p:sldMasterId id="2147483673" r:id="rId3"/>
    <p:sldMasterId id="2147483685" r:id="rId4"/>
    <p:sldMasterId id="2147483697" r:id="rId5"/>
    <p:sldMasterId id="2147483709" r:id="rId6"/>
    <p:sldMasterId id="2147483721" r:id="rId7"/>
    <p:sldMasterId id="2147483757" r:id="rId8"/>
    <p:sldMasterId id="2147483772" r:id="rId9"/>
    <p:sldMasterId id="2147483796" r:id="rId10"/>
    <p:sldMasterId id="2147483808" r:id="rId11"/>
    <p:sldMasterId id="2147483820" r:id="rId12"/>
    <p:sldMasterId id="2147483832" r:id="rId13"/>
  </p:sldMasterIdLst>
  <p:notesMasterIdLst>
    <p:notesMasterId r:id="rId48"/>
  </p:notesMasterIdLst>
  <p:handoutMasterIdLst>
    <p:handoutMasterId r:id="rId49"/>
  </p:handoutMasterIdLst>
  <p:sldIdLst>
    <p:sldId id="1071" r:id="rId14"/>
    <p:sldId id="1401" r:id="rId15"/>
    <p:sldId id="1403" r:id="rId16"/>
    <p:sldId id="1404" r:id="rId17"/>
    <p:sldId id="1405" r:id="rId18"/>
    <p:sldId id="1406" r:id="rId19"/>
    <p:sldId id="1407" r:id="rId20"/>
    <p:sldId id="1445" r:id="rId21"/>
    <p:sldId id="1440" r:id="rId22"/>
    <p:sldId id="1447" r:id="rId23"/>
    <p:sldId id="1446" r:id="rId24"/>
    <p:sldId id="1448" r:id="rId25"/>
    <p:sldId id="1408" r:id="rId26"/>
    <p:sldId id="1434" r:id="rId27"/>
    <p:sldId id="1449" r:id="rId28"/>
    <p:sldId id="1453" r:id="rId29"/>
    <p:sldId id="1435" r:id="rId30"/>
    <p:sldId id="1451" r:id="rId31"/>
    <p:sldId id="1452" r:id="rId32"/>
    <p:sldId id="1450" r:id="rId33"/>
    <p:sldId id="1437" r:id="rId34"/>
    <p:sldId id="1438" r:id="rId35"/>
    <p:sldId id="1439" r:id="rId36"/>
    <p:sldId id="1331" r:id="rId37"/>
    <p:sldId id="1387" r:id="rId38"/>
    <p:sldId id="1397" r:id="rId39"/>
    <p:sldId id="1398" r:id="rId40"/>
    <p:sldId id="1400" r:id="rId41"/>
    <p:sldId id="1433" r:id="rId42"/>
    <p:sldId id="1418" r:id="rId43"/>
    <p:sldId id="1429" r:id="rId44"/>
    <p:sldId id="1442" r:id="rId45"/>
    <p:sldId id="1443" r:id="rId46"/>
    <p:sldId id="1432" r:id="rId47"/>
  </p:sldIdLst>
  <p:sldSz cx="9144000" cy="6858000" type="screen4x3"/>
  <p:notesSz cx="6797675" cy="9874250"/>
  <p:embeddedFontLs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ＭＳ Ｐゴシック" panose="020B0600070205080204" pitchFamily="34" charset="-128"/>
      <p:regular r:id="rId54"/>
    </p:embeddedFont>
    <p:embeddedFont>
      <p:font typeface="Vladimir Script" panose="03050402040407070305" pitchFamily="66" charset="0"/>
      <p:regular r:id="rId55"/>
    </p:embeddedFont>
    <p:embeddedFont>
      <p:font typeface="Times" panose="02020603050405020304" pitchFamily="18" charset="0"/>
      <p:regular r:id="rId56"/>
      <p:bold r:id="rId57"/>
      <p:italic r:id="rId58"/>
      <p:boldItalic r:id="rId59"/>
    </p:embeddedFont>
    <p:embeddedFont>
      <p:font typeface="Trebuchet MS" panose="020B0603020202020204" pitchFamily="34" charset="0"/>
      <p:regular r:id="rId60"/>
      <p:bold r:id="rId61"/>
      <p:italic r:id="rId62"/>
      <p:boldItalic r:id="rId63"/>
    </p:embeddedFont>
    <p:embeddedFont>
      <p:font typeface="Bookman Old Style" panose="02050604050505020204" pitchFamily="18" charset="0"/>
      <p:regular r:id="rId64"/>
      <p:bold r:id="rId65"/>
      <p:italic r:id="rId66"/>
      <p:boldItalic r:id="rId67"/>
    </p:embeddedFont>
    <p:embeddedFont>
      <p:font typeface="Georgia" panose="02040502050405020303" pitchFamily="18" charset="0"/>
      <p:regular r:id="rId68"/>
      <p:bold r:id="rId69"/>
      <p:italic r:id="rId70"/>
      <p:boldItalic r:id="rId71"/>
    </p:embeddedFont>
    <p:embeddedFont>
      <p:font typeface="Calibri Light" panose="020F0302020204030204" pitchFamily="34" charset="0"/>
      <p:regular r:id="rId72"/>
      <p:italic r:id="rId73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000066"/>
    <a:srgbClr val="FFFF99"/>
    <a:srgbClr val="CCCCFF"/>
    <a:srgbClr val="33CC33"/>
    <a:srgbClr val="00863D"/>
    <a:srgbClr val="006600"/>
    <a:srgbClr val="9999FF"/>
    <a:srgbClr val="FF0000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8" autoAdjust="0"/>
    <p:restoredTop sz="98418" autoAdjust="0"/>
  </p:normalViewPr>
  <p:slideViewPr>
    <p:cSldViewPr snapToGrid="0">
      <p:cViewPr varScale="1">
        <p:scale>
          <a:sx n="116" d="100"/>
          <a:sy n="116" d="100"/>
        </p:scale>
        <p:origin x="65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96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font" Target="fonts/font14.fntdata"/><Relationship Id="rId68" Type="http://schemas.openxmlformats.org/officeDocument/2006/relationships/font" Target="fonts/font19.fntdata"/><Relationship Id="rId16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2.fntdata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font" Target="fonts/font20.fntdata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2.fntdata"/><Relationship Id="rId72" Type="http://schemas.openxmlformats.org/officeDocument/2006/relationships/font" Target="fonts/font23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font" Target="fonts/font10.fntdata"/><Relationship Id="rId67" Type="http://schemas.openxmlformats.org/officeDocument/2006/relationships/font" Target="fonts/font18.fntdata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font" Target="fonts/font21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handoutMaster" Target="handoutMasters/handoutMaster1.xml"/><Relationship Id="rId57" Type="http://schemas.openxmlformats.org/officeDocument/2006/relationships/font" Target="fonts/font8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73" Type="http://schemas.openxmlformats.org/officeDocument/2006/relationships/font" Target="fonts/font24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2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6400" cy="49418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aseline="30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418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aseline="30000"/>
            </a:lvl1pPr>
          </a:lstStyle>
          <a:p>
            <a:pPr>
              <a:defRPr/>
            </a:pPr>
            <a:fld id="{4165B280-2163-441A-96BD-532610C9772E}" type="datetimeFigureOut">
              <a:rPr lang="ru-RU"/>
              <a:pPr>
                <a:defRPr/>
              </a:pPr>
              <a:t>19.04.2021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378486"/>
            <a:ext cx="2946400" cy="494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aseline="30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486"/>
            <a:ext cx="2946400" cy="494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aseline="30000"/>
            </a:lvl1pPr>
          </a:lstStyle>
          <a:p>
            <a:pPr>
              <a:defRPr/>
            </a:pPr>
            <a:fld id="{7B3F4DE3-218D-4BBB-8F22-B6EAC9AF1C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513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46400" cy="49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1"/>
            <a:ext cx="2946400" cy="49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39775"/>
            <a:ext cx="4937125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2" y="4690824"/>
            <a:ext cx="5438775" cy="4442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/>
              <a:t>Образец текста</a:t>
            </a:r>
          </a:p>
          <a:p>
            <a:pPr lvl="1"/>
            <a:r>
              <a:rPr lang="ru-RU" altLang="ru-RU" noProof="0"/>
              <a:t>Второй уровень</a:t>
            </a:r>
          </a:p>
          <a:p>
            <a:pPr lvl="2"/>
            <a:r>
              <a:rPr lang="ru-RU" altLang="ru-RU" noProof="0"/>
              <a:t>Третий уровень</a:t>
            </a:r>
          </a:p>
          <a:p>
            <a:pPr lvl="3"/>
            <a:r>
              <a:rPr lang="ru-RU" altLang="ru-RU" noProof="0"/>
              <a:t>Четвертый уровень</a:t>
            </a:r>
          </a:p>
          <a:p>
            <a:pPr lvl="4"/>
            <a:r>
              <a:rPr lang="ru-RU" altLang="ru-RU" noProof="0"/>
              <a:t>Пятый уровень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378486"/>
            <a:ext cx="2946400" cy="49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378486"/>
            <a:ext cx="2946400" cy="49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Arial" pitchFamily="34" charset="0"/>
              </a:defRPr>
            </a:lvl1pPr>
          </a:lstStyle>
          <a:p>
            <a:pPr>
              <a:defRPr/>
            </a:pPr>
            <a:fld id="{5BED76C0-7266-4D9E-BBCF-BA05C7C6F9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9076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0275" y="739775"/>
            <a:ext cx="4937125" cy="37036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973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0275" y="739775"/>
            <a:ext cx="4937125" cy="37036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769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0275" y="739775"/>
            <a:ext cx="4937125" cy="37036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760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738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076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3F575-D89B-427C-A4F1-9C755AA499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2521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ADB91-6479-4C26-86BA-093CE9902F3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44024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C1669-2413-4D13-80C3-DE428AA65216}" type="datetime1">
              <a:rPr lang="ru-RU"/>
              <a:pPr>
                <a:defRPr/>
              </a:pPr>
              <a:t>19.04.2021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C418F-4415-4024-9E1B-EEC7617097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67056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601E8-DEE1-4C1E-9B91-95C8056C362B}" type="datetime1">
              <a:rPr lang="ru-RU"/>
              <a:pPr>
                <a:defRPr/>
              </a:pPr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002CB-28C2-4689-B95C-CDAE4C5659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28407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86B90-2984-4A48-87FA-83AEAD9ECD1A}" type="datetime1">
              <a:rPr lang="ru-RU"/>
              <a:pPr>
                <a:defRPr/>
              </a:pPr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B49B6-6DDF-4B4B-BC58-9392740C12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49159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A2720-6BE6-4619-B02D-2EA4D94DFFC9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AD49-5AC5-44E4-90D7-F256A80571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50036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A2720-6BE6-4619-B02D-2EA4D94DFFC9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AD49-5AC5-44E4-90D7-F256A80571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50849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A2720-6BE6-4619-B02D-2EA4D94DFFC9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AD49-5AC5-44E4-90D7-F256A80571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71390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A2720-6BE6-4619-B02D-2EA4D94DFFC9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AD49-5AC5-44E4-90D7-F256A80571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31243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A2720-6BE6-4619-B02D-2EA4D94DFFC9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AD49-5AC5-44E4-90D7-F256A80571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29354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A2720-6BE6-4619-B02D-2EA4D94DFFC9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AD49-5AC5-44E4-90D7-F256A80571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23461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A2720-6BE6-4619-B02D-2EA4D94DFFC9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AD49-5AC5-44E4-90D7-F256A80571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93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22D1B-657C-439F-AD8D-B54213535D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7846355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A2720-6BE6-4619-B02D-2EA4D94DFFC9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AD49-5AC5-44E4-90D7-F256A80571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46217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A2720-6BE6-4619-B02D-2EA4D94DFFC9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AD49-5AC5-44E4-90D7-F256A80571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4397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A2720-6BE6-4619-B02D-2EA4D94DFFC9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AD49-5AC5-44E4-90D7-F256A80571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92656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A2720-6BE6-4619-B02D-2EA4D94DFFC9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AD49-5AC5-44E4-90D7-F256A80571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32636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80E27-932F-487D-8B41-DC10304DF34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1862D-300D-4DD9-A93D-39EA44DF2E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80181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80E27-932F-487D-8B41-DC10304DF34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1862D-300D-4DD9-A93D-39EA44DF2E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73162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80E27-932F-487D-8B41-DC10304DF34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1862D-300D-4DD9-A93D-39EA44DF2E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86466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199" y="1600201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80E27-932F-487D-8B41-DC10304DF34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1862D-300D-4DD9-A93D-39EA44DF2E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06602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80E27-932F-487D-8B41-DC10304DF34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1862D-300D-4DD9-A93D-39EA44DF2E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9449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80E27-932F-487D-8B41-DC10304DF34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1862D-300D-4DD9-A93D-39EA44DF2E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320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47684" y="6492875"/>
            <a:ext cx="5213554" cy="365125"/>
          </a:xfrm>
        </p:spPr>
        <p:txBody>
          <a:bodyPr/>
          <a:lstStyle>
            <a:lvl1pPr>
              <a:defRPr sz="1400" b="1" i="1" baseline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Cost and Schedule Review Committee, 15-16.09.2020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E1CEE8-DFCB-46C5-9994-FDD15F43F7D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7045966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80E27-932F-487D-8B41-DC10304DF34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1862D-300D-4DD9-A93D-39EA44DF2E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67105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49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80E27-932F-487D-8B41-DC10304DF34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1862D-300D-4DD9-A93D-39EA44DF2E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07537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7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7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7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80E27-932F-487D-8B41-DC10304DF34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1862D-300D-4DD9-A93D-39EA44DF2E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21166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80E27-932F-487D-8B41-DC10304DF34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1862D-300D-4DD9-A93D-39EA44DF2E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82847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1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1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80E27-932F-487D-8B41-DC10304DF34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1862D-300D-4DD9-A93D-39EA44DF2E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97642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047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879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41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72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839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Cost and Schedule Review Committee, 15-16.09.2020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88BFA6-2415-4F37-A2C7-E28C51B4257E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7407574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893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46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34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758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00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69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A55C62-2A3F-4FC8-A3C6-7154BDCA9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5EA020-91C1-4945-AD53-C2D0016570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103737-CC64-4B78-8CB0-3C370F006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B73D-C7A0-45C2-8C32-06EFFEA9D1D9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90D5E6-DEDF-412E-9F57-4A54F42BB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D889CE-2E4B-48EC-BD4F-B733AEB84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31E93-5AD7-4155-9BEB-DE7FC4AA5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17186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9631D3-1337-4467-844E-8397E6F11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77528B-D913-4DD5-89B1-3E1C683BCC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3FAFE7-3C84-4A85-AB17-730A040FA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B73D-C7A0-45C2-8C32-06EFFEA9D1D9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633B25-F838-4135-9CDE-1255101AF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A92DC-0DAC-42A7-B75E-9FF954E07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31E93-5AD7-4155-9BEB-DE7FC4AA5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15021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C45AC3-99C7-426B-89FA-B0F65D7C2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E4EC8C-41EA-4158-8AA2-A5C52305E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0016C8-4C9B-42E7-B32A-A0BEFAECE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B73D-C7A0-45C2-8C32-06EFFEA9D1D9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4A27D8-8682-4602-8E59-BBBA74D73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40755A-61C2-41D8-8B5E-CF32EE25E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31E93-5AD7-4155-9BEB-DE7FC4AA5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104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24011A-C19F-4F03-8188-EA363DA5F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A82A25-A41D-40AF-9D69-ECD4F08BA8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4AC5225-6479-4084-A777-6E1871F583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392EAB7-7930-466B-9C8F-C266A9838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B73D-C7A0-45C2-8C32-06EFFEA9D1D9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B79515-4C5C-4244-BCCA-C7661331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DDCB49-C543-48DD-A994-D20FC4757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31E93-5AD7-4155-9BEB-DE7FC4AA5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366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F1BE333-7AB5-4B00-AD8C-8448267B83E5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F6C63-8663-4AA7-9092-CE0AC0F0CB6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738630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C86BBA-1BA8-432B-B222-B7742B49B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0965A2-FA5C-4BA9-BA5D-FE05656A3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4DEC5DE-E2E4-4C51-8E18-FB569B52D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0B3991-0872-455A-B299-09951C0734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B7450FC-C2E4-42D9-B885-831042FFFF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0067BB0-6E29-4CA5-9DB0-6EAE45FC0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B73D-C7A0-45C2-8C32-06EFFEA9D1D9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CFCFE76-30D4-4C7D-86BE-1FB4DA5B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64A3131-1CBE-4EEC-BFFB-431154E40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31E93-5AD7-4155-9BEB-DE7FC4AA5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58246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6326CB-7C9F-41C3-9BD1-7A0C50979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4FCE82A-AB4A-4952-ADC6-2302E41B7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B73D-C7A0-45C2-8C32-06EFFEA9D1D9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5A35AA0-91E4-4F8E-9411-97C706D99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6DAFD1F-A396-467E-BDC8-B2CBF9DE0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31E93-5AD7-4155-9BEB-DE7FC4AA5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36702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3E34179-0184-415E-9E7E-BF9874929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B73D-C7A0-45C2-8C32-06EFFEA9D1D9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C0574BC-A6F5-4E4B-9239-E80A47FFC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072793D-4765-4FAF-904F-4C081B908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31E93-5AD7-4155-9BEB-DE7FC4AA5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0066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F33734-ACC9-4694-A142-B8DA08BCC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C0863E-C091-4808-A749-85109026C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092417-7C56-4D39-BA7F-CBD44875D0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79BE9D-31B3-40C7-B6B9-859ACA55F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B73D-C7A0-45C2-8C32-06EFFEA9D1D9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BDFD52-A279-4DE4-8486-B618D572D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40A8BC-A16A-4762-B9F5-0833D5C3C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31E93-5AD7-4155-9BEB-DE7FC4AA5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43111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087158-0A36-44F4-AB83-D3A0FCCC0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216E3DC-4ABC-4EB6-9829-DB6E144EF7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074631-CAB7-4EB8-93CA-31ECF01DE7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CFB036-7069-4504-9DDA-7C99AF770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B73D-C7A0-45C2-8C32-06EFFEA9D1D9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B34848-4FDA-4029-9068-C885167A8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052154-7821-4611-A2A5-04FC2D57A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31E93-5AD7-4155-9BEB-DE7FC4AA5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69752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7210DA-3F3A-4FD3-9DA0-F65408B31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CD795CE-430D-4D6E-A544-EF778D7F2A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7C06DF-5BE5-4688-9589-A33EA58F8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B73D-C7A0-45C2-8C32-06EFFEA9D1D9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A94B7D-F49A-4FF2-ABFC-2490FE429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2CCF12-A7C7-478D-9E24-E9FD90447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31E93-5AD7-4155-9BEB-DE7FC4AA5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62733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C8983BC-D3AA-4AF9-AE42-3D91CC551F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BCF61F-45E2-43D3-9416-78B6D5A45E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1B9D10-3054-4585-ABDE-DBE140775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B73D-C7A0-45C2-8C32-06EFFEA9D1D9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B42EF9-95CE-484D-BC74-5DB679BB2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14C8CF-A6CA-45F2-8AE9-B01640E85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31E93-5AD7-4155-9BEB-DE7FC4AA5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690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EBBF202F-0DC5-4464-94FF-AF13074A1D84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7A775E-9BAE-4EE2-9EF8-2635681B30E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0963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43D3BB04-AC4B-43D7-B16D-C83F047034C1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9786D-A0D3-4E2C-B8BA-5B996F0099E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3376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7F52D0DF-7F68-453E-8575-39CC69B2509D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13B673-43DF-4DC9-B05E-6572BF4BEB5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606096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020529" y="6492875"/>
            <a:ext cx="4955458" cy="365125"/>
          </a:xfrm>
        </p:spPr>
        <p:txBody>
          <a:bodyPr/>
          <a:lstStyle>
            <a:lvl1pPr eaLnBrk="1" hangingPunct="1"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Cost and Schedule Review Committee, 15-16.09.2020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CA87FB23-D87D-4895-A445-31B638AAC271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909218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5915A6DD-4154-4C57-BE58-799707A18CDB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4404E9-55B9-473F-9911-263DAB211E5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8316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594F7-9587-4019-ADD2-BFCD3D93D0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97295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ECEDE48A-EA59-4B05-A1A6-498313624593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6ED87B-7C21-47C9-9CEC-D23AF43484C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784604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12649A2B-79F1-4844-8E68-B640D367AD83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93DA16-B77F-4242-A768-A059660B70A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627112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D1F537EF-189B-4299-B09D-0405B6CC4082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974B31-B01B-45AE-8969-09B21BF62D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43399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47684" y="6492875"/>
            <a:ext cx="5213554" cy="365125"/>
          </a:xfrm>
        </p:spPr>
        <p:txBody>
          <a:bodyPr/>
          <a:lstStyle>
            <a:lvl1pPr>
              <a:defRPr sz="1400" b="1" i="1" baseline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Cost and Schedule Review Committee, 15-16.09.2020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E1CEE8-DFCB-46C5-9994-FDD15F43F7D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74356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Cost and Schedule Review Committee, 15-16.09.2020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88BFA6-2415-4F37-A2C7-E28C51B4257E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8982824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F1BE333-7AB5-4B00-AD8C-8448267B83E5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F6C63-8663-4AA7-9092-CE0AC0F0CB6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43531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EBBF202F-0DC5-4464-94FF-AF13074A1D84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7A775E-9BAE-4EE2-9EF8-2635681B30E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38114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43D3BB04-AC4B-43D7-B16D-C83F047034C1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9786D-A0D3-4E2C-B8BA-5B996F0099E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2979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7F52D0DF-7F68-453E-8575-39CC69B2509D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13B673-43DF-4DC9-B05E-6572BF4BEB5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13949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020529" y="6492875"/>
            <a:ext cx="4955458" cy="365125"/>
          </a:xfrm>
        </p:spPr>
        <p:txBody>
          <a:bodyPr/>
          <a:lstStyle>
            <a:lvl1pPr eaLnBrk="1" hangingPunct="1"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Cost and Schedule Review Committee, 15-16.09.2020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CA87FB23-D87D-4895-A445-31B638AAC271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131097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4AFF7-641F-41A3-B053-9FAD686A2C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73816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5915A6DD-4154-4C57-BE58-799707A18CDB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4404E9-55B9-473F-9911-263DAB211E5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53164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ECEDE48A-EA59-4B05-A1A6-498313624593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6ED87B-7C21-47C9-9CEC-D23AF43484C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60776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12649A2B-79F1-4844-8E68-B640D367AD83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93DA16-B77F-4242-A768-A059660B70A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876213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D1F537EF-189B-4299-B09D-0405B6CC4082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974B31-B01B-45AE-8969-09B21BF62D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187657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47684" y="6492875"/>
            <a:ext cx="5213554" cy="365125"/>
          </a:xfrm>
        </p:spPr>
        <p:txBody>
          <a:bodyPr/>
          <a:lstStyle>
            <a:lvl1pPr>
              <a:defRPr sz="1400" b="1" i="1" baseline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Cost and Schedule Review Committee, 15-16.09.2020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E1CEE8-DFCB-46C5-9994-FDD15F43F7D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825118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Cost and Schedule Review Committee, 15-16.09.2020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88BFA6-2415-4F37-A2C7-E28C51B4257E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0504404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F1BE333-7AB5-4B00-AD8C-8448267B83E5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F6C63-8663-4AA7-9092-CE0AC0F0CB6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97088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EBBF202F-0DC5-4464-94FF-AF13074A1D84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7A775E-9BAE-4EE2-9EF8-2635681B30E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76394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43D3BB04-AC4B-43D7-B16D-C83F047034C1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9786D-A0D3-4E2C-B8BA-5B996F0099E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28539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7F52D0DF-7F68-453E-8575-39CC69B2509D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13B673-43DF-4DC9-B05E-6572BF4BEB5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3942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4D3A02-30DA-4F4A-B11A-44F03D2583D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99773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020529" y="6492875"/>
            <a:ext cx="4955458" cy="365125"/>
          </a:xfrm>
        </p:spPr>
        <p:txBody>
          <a:bodyPr/>
          <a:lstStyle>
            <a:lvl1pPr eaLnBrk="1" hangingPunct="1"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Cost and Schedule Review Committee, 15-16.09.2020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CA87FB23-D87D-4895-A445-31B638AAC271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2234106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5915A6DD-4154-4C57-BE58-799707A18CDB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4404E9-55B9-473F-9911-263DAB211E5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37695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ECEDE48A-EA59-4B05-A1A6-498313624593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6ED87B-7C21-47C9-9CEC-D23AF43484C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817794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12649A2B-79F1-4844-8E68-B640D367AD83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93DA16-B77F-4242-A768-A059660B70A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35578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D1F537EF-189B-4299-B09D-0405B6CC4082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974B31-B01B-45AE-8969-09B21BF62D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212510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47684" y="6492875"/>
            <a:ext cx="5213554" cy="365125"/>
          </a:xfrm>
        </p:spPr>
        <p:txBody>
          <a:bodyPr/>
          <a:lstStyle>
            <a:lvl1pPr>
              <a:defRPr sz="1400" b="1" i="1" baseline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Cost and Schedule Review Committee, 15-16.09.2020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E1CEE8-DFCB-46C5-9994-FDD15F43F7D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59527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Cost and Schedule Review Committee, 15-16.09.2020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88BFA6-2415-4F37-A2C7-E28C51B4257E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831642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F1BE333-7AB5-4B00-AD8C-8448267B83E5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F6C63-8663-4AA7-9092-CE0AC0F0CB6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23003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EBBF202F-0DC5-4464-94FF-AF13074A1D84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7A775E-9BAE-4EE2-9EF8-2635681B30E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51712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43D3BB04-AC4B-43D7-B16D-C83F047034C1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9786D-A0D3-4E2C-B8BA-5B996F0099E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631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535115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EA22D-DB51-4CD9-B770-9EE15EFABF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813161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7F52D0DF-7F68-453E-8575-39CC69B2509D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13B673-43DF-4DC9-B05E-6572BF4BEB5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05107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020529" y="6492875"/>
            <a:ext cx="4955458" cy="365125"/>
          </a:xfrm>
        </p:spPr>
        <p:txBody>
          <a:bodyPr/>
          <a:lstStyle>
            <a:lvl1pPr eaLnBrk="1" hangingPunct="1"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Cost and Schedule Review Committee, 15-16.09.2020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CA87FB23-D87D-4895-A445-31B638AAC271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6365930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5915A6DD-4154-4C57-BE58-799707A18CDB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4404E9-55B9-473F-9911-263DAB211E5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85438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ECEDE48A-EA59-4B05-A1A6-498313624593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6ED87B-7C21-47C9-9CEC-D23AF43484C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90296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12649A2B-79F1-4844-8E68-B640D367AD83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93DA16-B77F-4242-A768-A059660B70A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29025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D1F537EF-189B-4299-B09D-0405B6CC4082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974B31-B01B-45AE-8969-09B21BF62D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773434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47684" y="6492875"/>
            <a:ext cx="5213554" cy="365125"/>
          </a:xfrm>
        </p:spPr>
        <p:txBody>
          <a:bodyPr/>
          <a:lstStyle>
            <a:lvl1pPr>
              <a:defRPr sz="1400" b="1" i="1" baseline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Cost and Schedule Review Committee, 15-16.09.2020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E1CEE8-DFCB-46C5-9994-FDD15F43F7D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7196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Cost and Schedule Review Committee, 15-16.09.2020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88BFA6-2415-4F37-A2C7-E28C51B4257E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879744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F1BE333-7AB5-4B00-AD8C-8448267B83E5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F6C63-8663-4AA7-9092-CE0AC0F0CB6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60097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EBBF202F-0DC5-4464-94FF-AF13074A1D84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7A775E-9BAE-4EE2-9EF8-2635681B30E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0904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E34DA-3E58-4CCE-90FC-3DE462CED52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73134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43D3BB04-AC4B-43D7-B16D-C83F047034C1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9786D-A0D3-4E2C-B8BA-5B996F0099E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485203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7F52D0DF-7F68-453E-8575-39CC69B2509D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13B673-43DF-4DC9-B05E-6572BF4BEB5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073622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020529" y="6492875"/>
            <a:ext cx="4955458" cy="365125"/>
          </a:xfrm>
        </p:spPr>
        <p:txBody>
          <a:bodyPr/>
          <a:lstStyle>
            <a:lvl1pPr eaLnBrk="1" hangingPunct="1"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Cost and Schedule Review Committee, 15-16.09.2020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CA87FB23-D87D-4895-A445-31B638AAC271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6004800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5915A6DD-4154-4C57-BE58-799707A18CDB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4404E9-55B9-473F-9911-263DAB211E5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30508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ECEDE48A-EA59-4B05-A1A6-498313624593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6ED87B-7C21-47C9-9CEC-D23AF43484C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947221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12649A2B-79F1-4844-8E68-B640D367AD83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93DA16-B77F-4242-A768-A059660B70A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004220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D1F537EF-189B-4299-B09D-0405B6CC4082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974B31-B01B-45AE-8969-09B21BF62D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76899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47684" y="6492875"/>
            <a:ext cx="5213554" cy="365125"/>
          </a:xfrm>
        </p:spPr>
        <p:txBody>
          <a:bodyPr/>
          <a:lstStyle>
            <a:lvl1pPr>
              <a:defRPr sz="1400" b="1" i="1" baseline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Cost and Schedule Review Committee, 15-16.09.2020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E1CEE8-DFCB-46C5-9994-FDD15F43F7D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684132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Cost and Schedule Review Committee, 15-16.09.2020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88BFA6-2415-4F37-A2C7-E28C51B4257E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9560582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F1BE333-7AB5-4B00-AD8C-8448267B83E5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F6C63-8663-4AA7-9092-CE0AC0F0CB6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4158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F4C7F-E15B-46C2-A08C-D0E7F165FD7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75218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EBBF202F-0DC5-4464-94FF-AF13074A1D84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7A775E-9BAE-4EE2-9EF8-2635681B30E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89739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43D3BB04-AC4B-43D7-B16D-C83F047034C1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9786D-A0D3-4E2C-B8BA-5B996F0099E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319394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7F52D0DF-7F68-453E-8575-39CC69B2509D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13B673-43DF-4DC9-B05E-6572BF4BEB5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18242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020529" y="6492875"/>
            <a:ext cx="4955458" cy="365125"/>
          </a:xfrm>
        </p:spPr>
        <p:txBody>
          <a:bodyPr/>
          <a:lstStyle>
            <a:lvl1pPr eaLnBrk="1" hangingPunct="1"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Cost and Schedule Review Committee, 15-16.09.2020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CA87FB23-D87D-4895-A445-31B638AAC271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835197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5915A6DD-4154-4C57-BE58-799707A18CDB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4404E9-55B9-473F-9911-263DAB211E5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3836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ECEDE48A-EA59-4B05-A1A6-498313624593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6ED87B-7C21-47C9-9CEC-D23AF43484C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055982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12649A2B-79F1-4844-8E68-B640D367AD83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93DA16-B77F-4242-A768-A059660B70A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69866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D1F537EF-189B-4299-B09D-0405B6CC4082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0" hangingPunct="0">
                <a:defRPr/>
              </a:pPr>
              <a:t>19.04.2021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МАС, 11 session, May 2020.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974B31-B01B-45AE-8969-09B21BF62D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22590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8 апреля 2020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/>
              <a:t>В. Кекелидзе, КК </a:t>
            </a:r>
            <a:r>
              <a:rPr lang="en-GB"/>
              <a:t>NICA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F541E2-37FC-4A5F-8AA9-84DEF7FD660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8462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8 апреля 2020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/>
              <a:t>В. Кекелидзе, КК </a:t>
            </a:r>
            <a:r>
              <a:rPr lang="en-GB"/>
              <a:t>NICA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80217B-8183-4E7A-98AC-12846F6965A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896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EBAD2-7B31-4BE6-BAA6-4667A8BF14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1947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8 апреля 2020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/>
              <a:t>В. Кекелидзе, КК </a:t>
            </a:r>
            <a:r>
              <a:rPr lang="en-GB"/>
              <a:t>NICA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95884D-8A42-48F6-9C61-CA18CA3AD00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8210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8 апреля 2020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/>
              <a:t>В. Кекелидзе, КК </a:t>
            </a:r>
            <a:r>
              <a:rPr lang="en-GB"/>
              <a:t>NICA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F401F9-AB59-4D48-914B-A4843DDFC68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04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8 апреля 2020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/>
              <a:t>В. Кекелидзе, КК </a:t>
            </a:r>
            <a:r>
              <a:rPr lang="en-GB"/>
              <a:t>NICA</a:t>
            </a: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1E91FD-C6A2-44A0-AF4B-9F6CFC8FED9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0165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8 апреля 2020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/>
              <a:t>В. Кекелидзе, КК </a:t>
            </a:r>
            <a:r>
              <a:rPr lang="en-GB"/>
              <a:t>NICA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CB4037-B1E1-45DC-8300-9D287C81F4C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92647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8 апреля 2020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/>
              <a:t>В. Кекелидзе, КК </a:t>
            </a:r>
            <a:r>
              <a:rPr lang="en-GB"/>
              <a:t>NICA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407510-CD4E-4320-B1B7-E77576364A8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814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8 апреля 2020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/>
              <a:t>В. Кекелидзе, КК </a:t>
            </a:r>
            <a:r>
              <a:rPr lang="en-GB"/>
              <a:t>NICA</a:t>
            </a: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865147-A597-4F83-9CC4-709243971B5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4969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8 апреля 2020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/>
              <a:t>В. Кекелидзе, КК </a:t>
            </a:r>
            <a:r>
              <a:rPr lang="en-GB"/>
              <a:t>NICA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CB83AC-D26F-47F5-AF95-E58C81BCC3A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22324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8 апреля 2020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/>
              <a:t>В. Кекелидзе, КК </a:t>
            </a:r>
            <a:r>
              <a:rPr lang="en-GB"/>
              <a:t>NICA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11278-9E03-40C4-9000-C6326798239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937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8 апреля 2020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/>
              <a:t>В. Кекелидзе, КК </a:t>
            </a:r>
            <a:r>
              <a:rPr lang="en-GB"/>
              <a:t>NICA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DA0658-F0A9-4CA4-A7FB-67CC34A960A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5970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8 апреля 2020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/>
              <a:t>В. Кекелидзе, КК </a:t>
            </a:r>
            <a:r>
              <a:rPr lang="en-GB"/>
              <a:t>NICA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15243B-F150-4F61-8794-094FAA8AA85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96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EA38-35A9-428B-9D13-B8C062B801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51210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8 апреля 2020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/>
              <a:t>В. Кекелидзе, КК </a:t>
            </a:r>
            <a:r>
              <a:rPr lang="en-GB"/>
              <a:t>NICA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AA998C-65D7-46C3-82E3-15AC5AD9C5C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0289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8 апреля 2020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/>
              <a:t>В. Кекелидзе, КК </a:t>
            </a:r>
            <a:r>
              <a:rPr lang="en-GB"/>
              <a:t>NICA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43C02-C722-44F4-A713-B7A91DFFCF5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46900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4DA32-FC6F-4226-8664-D1060FFCFB43}" type="datetime1">
              <a:rPr lang="ru-RU"/>
              <a:pPr>
                <a:defRPr/>
              </a:pPr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A410B-2839-48FF-AF2D-12F0281A39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49727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B28A7-AFB7-4827-821D-EFDE772BEF4E}" type="datetime1">
              <a:rPr lang="ru-RU"/>
              <a:pPr>
                <a:defRPr/>
              </a:pPr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56C7F-EB42-4144-8EA1-EE6E151D69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6582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42A19-4695-46E9-88DC-5603BDABCF77}" type="datetime1">
              <a:rPr lang="ru-RU"/>
              <a:pPr>
                <a:defRPr/>
              </a:pPr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63A59-8B5D-47B1-B59E-E6B3ADD0A3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99583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EA89E-6C36-44DA-BE5D-2E5CEC8D279C}" type="datetime1">
              <a:rPr lang="ru-RU"/>
              <a:pPr>
                <a:defRPr/>
              </a:pPr>
              <a:t>19.04.2021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A645F-1125-475B-9EAB-07EF99AA49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8045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2761C-DC32-4610-BFAC-47E460E942A3}" type="datetime1">
              <a:rPr lang="ru-RU"/>
              <a:pPr>
                <a:defRPr/>
              </a:pPr>
              <a:t>19.04.2021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05212-0017-4149-B97C-2B9E320501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1983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E344F-D930-489C-9E85-D36177CDC230}" type="datetime1">
              <a:rPr lang="ru-RU"/>
              <a:pPr>
                <a:defRPr/>
              </a:pPr>
              <a:t>19.04.2021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9C993-5958-4D98-B44E-3A74027FE1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6259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3FD44-A12C-4A19-98DC-0168EEB3A779}" type="datetime1">
              <a:rPr lang="ru-RU"/>
              <a:pPr>
                <a:defRPr/>
              </a:pPr>
              <a:t>19.04.2021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1F350-3255-48DA-981B-A56A5FC5E5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83924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C2196-9925-4A7B-8464-6EF12023BE95}" type="datetime1">
              <a:rPr lang="ru-RU"/>
              <a:pPr>
                <a:defRPr/>
              </a:pPr>
              <a:t>19.04.2021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A2143-5383-4C13-A19D-817986ABE3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483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7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BC86A814-5532-40CF-A5C1-3494005057F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A2720-6BE6-4619-B02D-2EA4D94DFFC9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CAD49-5AC5-44E4-90D7-F256A80571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834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80E27-932F-487D-8B41-DC10304DF34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1862D-300D-4DD9-A93D-39EA44DF2E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152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B8DC6B00-EE54-45EA-A848-FBBCFD5C4AA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49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9DDF91-4C95-4E86-A274-4F4946F32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726C78-8BCB-4378-8C8A-EAF65EB132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49DFA9-E620-414F-8AA6-080773E400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AB73D-C7A0-45C2-8C32-06EFFEA9D1D9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F43113-60B3-46C9-98D5-9F5D158479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19B0F4-CD41-4822-80AD-233131ED56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31E93-5AD7-4155-9BEB-DE7FC4AA5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84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6284" y="6492875"/>
            <a:ext cx="4984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 b="1" i="1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Cost and Schedule Review Committee, 15-16.09.2020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C83BE570-BFF4-46A7-BC08-4499CFDC819E}" type="slidenum">
              <a:rPr lang="ru-RU" altLang="ru-RU">
                <a:cs typeface="Arial" charset="0"/>
              </a:rPr>
              <a:pPr/>
              <a:t>‹#›</a:t>
            </a:fld>
            <a:endParaRPr lang="ru-RU" alt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071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6284" y="6492875"/>
            <a:ext cx="4984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 b="1" i="1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Cost and Schedule Review Committee, 15-16.09.2020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C83BE570-BFF4-46A7-BC08-4499CFDC819E}" type="slidenum">
              <a:rPr lang="ru-RU" altLang="ru-RU">
                <a:cs typeface="Arial" charset="0"/>
              </a:rPr>
              <a:pPr/>
              <a:t>‹#›</a:t>
            </a:fld>
            <a:endParaRPr lang="ru-RU" alt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784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6284" y="6492875"/>
            <a:ext cx="4984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 b="1" i="1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Cost and Schedule Review Committee, 15-16.09.2020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C83BE570-BFF4-46A7-BC08-4499CFDC819E}" type="slidenum">
              <a:rPr lang="ru-RU" altLang="ru-RU">
                <a:cs typeface="Arial" charset="0"/>
              </a:rPr>
              <a:pPr/>
              <a:t>‹#›</a:t>
            </a:fld>
            <a:endParaRPr lang="ru-RU" alt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903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6284" y="6492875"/>
            <a:ext cx="4984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 b="1" i="1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Cost and Schedule Review Committee, 15-16.09.2020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C83BE570-BFF4-46A7-BC08-4499CFDC819E}" type="slidenum">
              <a:rPr lang="ru-RU" altLang="ru-RU">
                <a:cs typeface="Arial" charset="0"/>
              </a:rPr>
              <a:pPr/>
              <a:t>‹#›</a:t>
            </a:fld>
            <a:endParaRPr lang="ru-RU" alt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80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6284" y="6492875"/>
            <a:ext cx="4984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 b="1" i="1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Cost and Schedule Review Committee, 15-16.09.2020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C83BE570-BFF4-46A7-BC08-4499CFDC819E}" type="slidenum">
              <a:rPr lang="ru-RU" altLang="ru-RU">
                <a:cs typeface="Arial" charset="0"/>
              </a:rPr>
              <a:pPr/>
              <a:t>‹#›</a:t>
            </a:fld>
            <a:endParaRPr lang="ru-RU" alt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14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6284" y="6492875"/>
            <a:ext cx="4984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 b="1" i="1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Cost and Schedule Review Committee, 15-16.09.2020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C83BE570-BFF4-46A7-BC08-4499CFDC819E}" type="slidenum">
              <a:rPr lang="ru-RU" altLang="ru-RU">
                <a:cs typeface="Arial" charset="0"/>
              </a:rPr>
              <a:pPr/>
              <a:t>‹#›</a:t>
            </a:fld>
            <a:endParaRPr lang="ru-RU" alt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858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ru-RU"/>
              <a:t>8 апреля 2020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bg-BG"/>
              <a:t>В. Кекелидзе, КК </a:t>
            </a:r>
            <a:r>
              <a:rPr lang="en-GB"/>
              <a:t>NICA</a:t>
            </a: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3A66F6C-EDA5-4A52-BE43-FDC79D04737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121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1E83579-B3F1-47C3-9CA3-8FC21A51F02C}" type="datetime1">
              <a:rPr lang="ru-RU"/>
              <a:pPr>
                <a:defRPr/>
              </a:pPr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9A432C-5B33-489B-8FC6-3C6CF53AAB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834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27.emf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png"/><Relationship Id="rId5" Type="http://schemas.openxmlformats.org/officeDocument/2006/relationships/image" Target="../media/image34.wmf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43.jp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microsoft.com/office/2007/relationships/hdphoto" Target="../media/hdphoto4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30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2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Relationship Id="rId9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Group 22"/>
          <p:cNvGrpSpPr>
            <a:grpSpLocks/>
          </p:cNvGrpSpPr>
          <p:nvPr/>
        </p:nvGrpSpPr>
        <p:grpSpPr bwMode="auto">
          <a:xfrm>
            <a:off x="0" y="0"/>
            <a:ext cx="9144000" cy="5837240"/>
            <a:chOff x="0" y="0"/>
            <a:chExt cx="5760" cy="3677"/>
          </a:xfrm>
        </p:grpSpPr>
        <p:pic>
          <p:nvPicPr>
            <p:cNvPr id="2053" name="Picture 9" descr="NICA_header_bl-wh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658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" name="Rectangle 81"/>
            <p:cNvSpPr>
              <a:spLocks noChangeArrowheads="1"/>
            </p:cNvSpPr>
            <p:nvPr/>
          </p:nvSpPr>
          <p:spPr bwMode="auto">
            <a:xfrm>
              <a:off x="0" y="1176"/>
              <a:ext cx="5760" cy="2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lnSpc>
                  <a:spcPct val="150000"/>
                </a:lnSpc>
              </a:pPr>
              <a:r>
                <a:rPr lang="en-US" altLang="ru-RU" sz="2800" b="1" dirty="0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             </a:t>
              </a:r>
            </a:p>
            <a:p>
              <a:pPr algn="ctr" eaLnBrk="1" hangingPunct="1">
                <a:lnSpc>
                  <a:spcPct val="150000"/>
                </a:lnSpc>
              </a:pPr>
              <a:r>
                <a:rPr lang="en-US" altLang="ru-RU" sz="2800" b="1" dirty="0" smtClean="0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Booster and </a:t>
              </a:r>
              <a:r>
                <a:rPr lang="en-US" altLang="ru-RU" sz="2800" b="1" dirty="0" err="1" smtClean="0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Nuclotron</a:t>
              </a:r>
              <a:r>
                <a:rPr lang="en-US" altLang="ru-RU" sz="2800" b="1" dirty="0" smtClean="0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 development </a:t>
              </a:r>
            </a:p>
            <a:p>
              <a:pPr algn="ctr" eaLnBrk="1" hangingPunct="1">
                <a:lnSpc>
                  <a:spcPct val="150000"/>
                </a:lnSpc>
              </a:pPr>
              <a:r>
                <a:rPr lang="en-US" altLang="ru-RU" sz="2800" b="1" dirty="0" smtClean="0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 </a:t>
              </a:r>
              <a:endParaRPr lang="en-US" altLang="ru-RU" sz="28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endParaRPr>
            </a:p>
            <a:p>
              <a:pPr algn="ctr" eaLnBrk="1" hangingPunct="1">
                <a:lnSpc>
                  <a:spcPct val="150000"/>
                </a:lnSpc>
              </a:pPr>
              <a:r>
                <a:rPr lang="en-US" altLang="ru-RU" sz="2800" b="1" dirty="0" smtClean="0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ru-RU" sz="2800" b="1" dirty="0" err="1" smtClean="0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E.Syresin</a:t>
              </a:r>
              <a:r>
                <a:rPr lang="en-US" altLang="ru-RU" sz="2800" b="1" dirty="0" smtClean="0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algn="ctr" eaLnBrk="1" hangingPunct="1">
                <a:lnSpc>
                  <a:spcPct val="150000"/>
                </a:lnSpc>
              </a:pPr>
              <a:r>
                <a:rPr lang="en-US" altLang="ru-RU" sz="2800" b="1" dirty="0" smtClean="0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at behalf of Accelerator team</a:t>
              </a:r>
              <a:endParaRPr lang="en-US" altLang="ru-RU" sz="28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endParaRPr>
            </a:p>
            <a:p>
              <a:pPr algn="ctr" eaLnBrk="1" hangingPunct="1">
                <a:lnSpc>
                  <a:spcPct val="150000"/>
                </a:lnSpc>
              </a:pPr>
              <a:endParaRPr lang="en-US" altLang="ru-RU" sz="28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052" name="Picture 7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319" y="1866902"/>
            <a:ext cx="1757362" cy="86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859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1098" y="0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CF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 transportation through Booster –HILAC  channel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333CF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41" y="2188482"/>
            <a:ext cx="7114011" cy="4742673"/>
          </a:xfrm>
          <a:prstGeom prst="rect">
            <a:avLst/>
          </a:prstGeom>
        </p:spPr>
      </p:pic>
      <p:sp>
        <p:nvSpPr>
          <p:cNvPr id="5" name="Выноска 1 4"/>
          <p:cNvSpPr/>
          <p:nvPr/>
        </p:nvSpPr>
        <p:spPr>
          <a:xfrm>
            <a:off x="3472843" y="2924944"/>
            <a:ext cx="595102" cy="311667"/>
          </a:xfrm>
          <a:prstGeom prst="borderCallout1">
            <a:avLst>
              <a:gd name="adj1" fmla="val 18750"/>
              <a:gd name="adj2" fmla="val -8333"/>
              <a:gd name="adj3" fmla="val 128443"/>
              <a:gd name="adj4" fmla="val -127984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СТ1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7мА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Выноска 1 5"/>
          <p:cNvSpPr/>
          <p:nvPr/>
        </p:nvSpPr>
        <p:spPr>
          <a:xfrm>
            <a:off x="4932040" y="3501008"/>
            <a:ext cx="633006" cy="441194"/>
          </a:xfrm>
          <a:prstGeom prst="borderCallout1">
            <a:avLst>
              <a:gd name="adj1" fmla="val 18750"/>
              <a:gd name="adj2" fmla="val -8333"/>
              <a:gd name="adj3" fmla="val 326420"/>
              <a:gd name="adj4" fmla="val -379766"/>
            </a:avLst>
          </a:prstGeom>
          <a:solidFill>
            <a:schemeClr val="bg1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3.4 мА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Выноска 1 6"/>
          <p:cNvSpPr/>
          <p:nvPr/>
        </p:nvSpPr>
        <p:spPr>
          <a:xfrm>
            <a:off x="4932040" y="4069317"/>
            <a:ext cx="686777" cy="418493"/>
          </a:xfrm>
          <a:prstGeom prst="borderCallout1">
            <a:avLst>
              <a:gd name="adj1" fmla="val 18750"/>
              <a:gd name="adj2" fmla="val -8333"/>
              <a:gd name="adj3" fmla="val 305007"/>
              <a:gd name="adj4" fmla="val -329311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3.4 мА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Выноска 1 7"/>
          <p:cNvSpPr/>
          <p:nvPr/>
        </p:nvSpPr>
        <p:spPr>
          <a:xfrm>
            <a:off x="4932040" y="2924944"/>
            <a:ext cx="686777" cy="413756"/>
          </a:xfrm>
          <a:prstGeom prst="borderCallout1">
            <a:avLst>
              <a:gd name="adj1" fmla="val 18750"/>
              <a:gd name="adj2" fmla="val -8333"/>
              <a:gd name="adj3" fmla="val 325819"/>
              <a:gd name="adj4" fmla="val -347063"/>
            </a:avLst>
          </a:prstGeom>
          <a:solidFill>
            <a:schemeClr val="bg1"/>
          </a:solidFill>
          <a:ln>
            <a:solidFill>
              <a:srgbClr val="BA06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5.5 мА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1403648" y="692696"/>
          <a:ext cx="6157035" cy="1203684"/>
        </p:xfrm>
        <a:graphic>
          <a:graphicData uri="http://schemas.openxmlformats.org/drawingml/2006/table">
            <a:tbl>
              <a:tblPr firstRow="1" firstCol="1" bandRow="1"/>
              <a:tblGrid>
                <a:gridCol w="12783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5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5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5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01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529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5V/10mA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10V/10mA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5V/1A (20 </a:t>
                      </a: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dB)=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50мВ/1мА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</a:t>
                      </a:r>
                      <a:r>
                        <a:rPr lang="en-US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5V/1A </a:t>
                      </a: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(20 dB)=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мВ</a:t>
                      </a:r>
                      <a:r>
                        <a:rPr lang="en-US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/1</a:t>
                      </a: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</a:t>
                      </a:r>
                      <a:r>
                        <a:rPr lang="en-US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5V/1A </a:t>
                      </a: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(40 dB)=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500</a:t>
                      </a: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мВ</a:t>
                      </a:r>
                      <a:r>
                        <a:rPr lang="en-US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/1</a:t>
                      </a: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9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мА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5.</a:t>
                      </a:r>
                      <a:r>
                        <a:rPr lang="en-US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мА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en-GB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 </a:t>
                      </a: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3.</a:t>
                      </a:r>
                      <a:r>
                        <a:rPr lang="en-GB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мА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 мА</a:t>
                      </a:r>
                      <a:r>
                        <a:rPr lang="en-US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9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78%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49%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49%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43%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619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3" y="1515152"/>
            <a:ext cx="9126571" cy="4165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935944" y="332656"/>
            <a:ext cx="7218548" cy="85359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333C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profiles obtained by </a:t>
            </a:r>
            <a:r>
              <a:rPr lang="ru-RU" sz="2800" b="1" dirty="0" smtClean="0">
                <a:solidFill>
                  <a:srgbClr val="333C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РМ2 и РМ5  </a:t>
            </a:r>
            <a:endParaRPr lang="ru-RU" sz="2800" dirty="0">
              <a:solidFill>
                <a:srgbClr val="333CF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rgbClr val="333C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75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0786" y="45156"/>
            <a:ext cx="4370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CF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HILAC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CF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Synchronization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CF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system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333CF7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 descr="https://sun9-3.userapi.com/g08AlOlWzhV5EvAEZ1A3MA2oIJrVAbj99kFHDQ/XyiWQchFUY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4" y="3901819"/>
            <a:ext cx="2176290" cy="290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https://sun9-56.userapi.com/zDNZKl5fW6UOtSY5p-hPH47KTq-7kY9mpeaAAg/0VjfHH_JRVQ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7" r="26875" b="9378"/>
          <a:stretch/>
        </p:blipFill>
        <p:spPr bwMode="auto">
          <a:xfrm>
            <a:off x="6855160" y="1833597"/>
            <a:ext cx="2184164" cy="502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sun9-3.userapi.com/TIhiq0o-PMO_88OrDhfiAcyCSvGqLVpmLvQoaw/a6qLQ74Jv8k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7" b="4377"/>
          <a:stretch/>
        </p:blipFill>
        <p:spPr bwMode="auto">
          <a:xfrm>
            <a:off x="3038188" y="3766119"/>
            <a:ext cx="2949835" cy="323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628" y="516992"/>
            <a:ext cx="6337063" cy="310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85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grpSp>
        <p:nvGrpSpPr>
          <p:cNvPr id="6147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6158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6159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6148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83363"/>
            <a:ext cx="2133600" cy="274637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103BB61F-7CE8-4B82-A83F-E94AE0328371}" type="slidenum">
              <a:rPr lang="ru-RU" altLang="ru-RU"/>
              <a:pPr/>
              <a:t>13</a:t>
            </a:fld>
            <a:endParaRPr lang="ru-RU" altLang="ru-RU"/>
          </a:p>
        </p:txBody>
      </p:sp>
      <p:pic>
        <p:nvPicPr>
          <p:cNvPr id="6149" name="Picture 2" descr="D:\Lib\RI\_Проекты\NICA\MAC\2019-06-06_07\Presentation\Galimov\Data\полный 2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C2DCF5"/>
              </a:clrFrom>
              <a:clrTo>
                <a:srgbClr val="C2DC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1561" y="973440"/>
            <a:ext cx="8702675" cy="552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" name="Скругленная прямоугольная выноска 82"/>
          <p:cNvSpPr/>
          <p:nvPr/>
        </p:nvSpPr>
        <p:spPr>
          <a:xfrm>
            <a:off x="3779837" y="686103"/>
            <a:ext cx="1584325" cy="287337"/>
          </a:xfrm>
          <a:prstGeom prst="wedgeRoundRectCallout">
            <a:avLst>
              <a:gd name="adj1" fmla="val 90454"/>
              <a:gd name="adj2" fmla="val 249844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</a:rPr>
              <a:t>E-cooling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en-US" sz="1200" dirty="0">
                <a:solidFill>
                  <a:prstClr val="black"/>
                </a:solidFill>
              </a:rPr>
              <a:t>system</a:t>
            </a:r>
          </a:p>
        </p:txBody>
      </p:sp>
      <p:sp>
        <p:nvSpPr>
          <p:cNvPr id="88" name="Скругленная прямоугольная выноска 87"/>
          <p:cNvSpPr/>
          <p:nvPr/>
        </p:nvSpPr>
        <p:spPr>
          <a:xfrm>
            <a:off x="2513013" y="2924175"/>
            <a:ext cx="1266825" cy="360363"/>
          </a:xfrm>
          <a:prstGeom prst="wedgeRoundRectCallout">
            <a:avLst>
              <a:gd name="adj1" fmla="val -78425"/>
              <a:gd name="adj2" fmla="val 213736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</a:rPr>
              <a:t>Reference section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94" name="Скругленная прямоугольная выноска 93"/>
          <p:cNvSpPr/>
          <p:nvPr/>
        </p:nvSpPr>
        <p:spPr>
          <a:xfrm>
            <a:off x="8031163" y="5461000"/>
            <a:ext cx="885825" cy="215900"/>
          </a:xfrm>
          <a:prstGeom prst="wedgeRoundRectCallout">
            <a:avLst>
              <a:gd name="adj1" fmla="val -53684"/>
              <a:gd name="adj2" fmla="val -156672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err="1">
                <a:solidFill>
                  <a:prstClr val="black"/>
                </a:solidFill>
              </a:rPr>
              <a:t>Nuclotron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95" name="Скругленная прямоугольная выноска 94"/>
          <p:cNvSpPr/>
          <p:nvPr/>
        </p:nvSpPr>
        <p:spPr>
          <a:xfrm>
            <a:off x="1471613" y="1044575"/>
            <a:ext cx="1223962" cy="303213"/>
          </a:xfrm>
          <a:prstGeom prst="wedgeRoundRectCallout">
            <a:avLst>
              <a:gd name="adj1" fmla="val 60370"/>
              <a:gd name="adj2" fmla="val 187757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</a:rPr>
              <a:t>Injection system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97" name="Скругленная прямоугольная выноска 96"/>
          <p:cNvSpPr/>
          <p:nvPr/>
        </p:nvSpPr>
        <p:spPr>
          <a:xfrm>
            <a:off x="4244975" y="3113088"/>
            <a:ext cx="1263650" cy="647700"/>
          </a:xfrm>
          <a:prstGeom prst="wedgeRoundRectCallout">
            <a:avLst>
              <a:gd name="adj1" fmla="val -81157"/>
              <a:gd name="adj2" fmla="val 144253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</a:rPr>
              <a:t>Power supply &amp; energy evacuation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99" name="Скругленная прямоугольная выноска 98"/>
          <p:cNvSpPr/>
          <p:nvPr/>
        </p:nvSpPr>
        <p:spPr>
          <a:xfrm>
            <a:off x="468313" y="4508500"/>
            <a:ext cx="1008062" cy="288925"/>
          </a:xfrm>
          <a:prstGeom prst="wedgeRoundRectCallout">
            <a:avLst>
              <a:gd name="adj1" fmla="val 100931"/>
              <a:gd name="adj2" fmla="val -212207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</a:rPr>
              <a:t>RF system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100" name="Скругленная прямоугольная выноска 99"/>
          <p:cNvSpPr/>
          <p:nvPr/>
        </p:nvSpPr>
        <p:spPr>
          <a:xfrm>
            <a:off x="5972175" y="2924175"/>
            <a:ext cx="1368425" cy="449263"/>
          </a:xfrm>
          <a:prstGeom prst="wedgeRoundRectCallout">
            <a:avLst>
              <a:gd name="adj1" fmla="val 76530"/>
              <a:gd name="adj2" fmla="val 110933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</a:rPr>
              <a:t>Fast Extraction system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18" name="TextBox 3"/>
          <p:cNvSpPr txBox="1"/>
          <p:nvPr/>
        </p:nvSpPr>
        <p:spPr>
          <a:xfrm>
            <a:off x="0" y="0"/>
            <a:ext cx="5512158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Booster  ring  layout </a:t>
            </a:r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141561" y="1657679"/>
            <a:ext cx="1368425" cy="449263"/>
          </a:xfrm>
          <a:prstGeom prst="wedgeRoundRectCallout">
            <a:avLst>
              <a:gd name="adj1" fmla="val 58097"/>
              <a:gd name="adj2" fmla="val 110933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err="1">
                <a:solidFill>
                  <a:prstClr val="black"/>
                </a:solidFill>
              </a:rPr>
              <a:t>Synchrophasotron</a:t>
            </a:r>
            <a:r>
              <a:rPr lang="en-US" sz="1200" dirty="0">
                <a:solidFill>
                  <a:prstClr val="black"/>
                </a:solidFill>
              </a:rPr>
              <a:t> iron yoke</a:t>
            </a:r>
            <a:endParaRPr lang="ru-RU" sz="1200" dirty="0">
              <a:solidFill>
                <a:prstClr val="black"/>
              </a:solidFill>
            </a:endParaRPr>
          </a:p>
        </p:txBody>
      </p:sp>
      <p:pic>
        <p:nvPicPr>
          <p:cNvPr id="20" name="Рисунок 19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10018" y="-185402"/>
            <a:ext cx="3129934" cy="15988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5910018" y="1413413"/>
            <a:ext cx="39285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23/12/2019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technological  testing cycle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started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593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7D2C4A-0EC7-BD47-8702-5E466C274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07510-CD4E-4320-B1B7-E77576364A88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2D1C11-1581-4E4C-86B1-21A69D4DCFA4}"/>
              </a:ext>
            </a:extLst>
          </p:cNvPr>
          <p:cNvSpPr txBox="1"/>
          <p:nvPr/>
        </p:nvSpPr>
        <p:spPr>
          <a:xfrm>
            <a:off x="3363015" y="5726701"/>
            <a:ext cx="2364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>
                <a:solidFill>
                  <a:schemeClr val="bg1"/>
                </a:solidFill>
              </a:rPr>
              <a:t>23 </a:t>
            </a:r>
            <a:r>
              <a:rPr lang="en-US" sz="2000" i="1" dirty="0" smtClean="0">
                <a:solidFill>
                  <a:schemeClr val="bg1"/>
                </a:solidFill>
              </a:rPr>
              <a:t>December</a:t>
            </a:r>
            <a:r>
              <a:rPr lang="ru-RU" sz="2000" i="1" dirty="0" smtClean="0">
                <a:solidFill>
                  <a:schemeClr val="bg1"/>
                </a:solidFill>
              </a:rPr>
              <a:t> 2019</a:t>
            </a:r>
            <a:endParaRPr lang="ru-RU" sz="2000" i="1" dirty="0">
              <a:solidFill>
                <a:schemeClr val="bg1"/>
              </a:solidFill>
            </a:endParaRPr>
          </a:p>
        </p:txBody>
      </p:sp>
      <p:pic>
        <p:nvPicPr>
          <p:cNvPr id="8" name="Picture 3" descr="NICA_header_blue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3791818" y="165606"/>
            <a:ext cx="16694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Calibri" pitchFamily="34" charset="0"/>
              </a:rPr>
              <a:t>Booster</a:t>
            </a:r>
            <a:endParaRPr lang="ru-RU" sz="3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050" name="Рисунок 11" descr="panor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1652839"/>
            <a:ext cx="8961120" cy="326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1993" y="5401276"/>
            <a:ext cx="76690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/>
              <a:t>Cryo</a:t>
            </a:r>
            <a:r>
              <a:rPr lang="en-US" sz="2400" dirty="0" smtClean="0"/>
              <a:t>-magnetic system in assembly</a:t>
            </a:r>
          </a:p>
          <a:p>
            <a:pPr algn="ctr"/>
            <a:r>
              <a:rPr lang="en-US" sz="2400" dirty="0" smtClean="0"/>
              <a:t>12 November – 30 December 2020 – technological run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0516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Injection section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062581-F415-418A-85C2-7E840A3FE4CF}" type="slidenum"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ladimir Script" panose="03050402040407070305" pitchFamily="66" charset="0"/>
                <a:ea typeface="+mn-ea"/>
                <a:cs typeface="+mn-cs"/>
              </a:rPr>
              <a:t>Dubna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ladimir Script" panose="03050402040407070305" pitchFamily="66" charset="0"/>
                <a:ea typeface="+mn-ea"/>
                <a:cs typeface="+mn-cs"/>
              </a:rPr>
              <a:t> 2021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20000"/>
          </a:blip>
          <a:stretch>
            <a:fillRect/>
          </a:stretch>
        </p:blipFill>
        <p:spPr>
          <a:xfrm>
            <a:off x="385902" y="603436"/>
            <a:ext cx="8524596" cy="11140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66" y="1721060"/>
            <a:ext cx="8365380" cy="38631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01260" y="1004857"/>
            <a:ext cx="66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Х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20377" y="1006606"/>
            <a:ext cx="66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Х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41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DE656A-8592-427D-AAE4-36FB76BF4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311" y="1906513"/>
            <a:ext cx="4486042" cy="3438208"/>
          </a:xfrm>
          <a:prstGeom prst="rect">
            <a:avLst/>
          </a:prstGeom>
        </p:spPr>
      </p:pic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5507179E-757F-475D-90E9-F52BCE16FB8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1006" y="2004651"/>
          <a:ext cx="4578650" cy="35035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Graph" r:id="rId4" imgW="3920760" imgH="3000960" progId="Origin95.Graph">
                  <p:embed/>
                </p:oleObj>
              </mc:Choice>
              <mc:Fallback>
                <p:oleObj name="Graph" r:id="rId4" imgW="3920760" imgH="3000960" progId="Origin95.Graph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5507179E-757F-475D-90E9-F52BCE16FB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1006" y="2004651"/>
                        <a:ext cx="4578650" cy="35035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9" descr="NICA_header_bl-wh.tif">
            <a:extLst>
              <a:ext uri="{FF2B5EF4-FFF2-40B4-BE49-F238E27FC236}">
                <a16:creationId xmlns:a16="http://schemas.microsoft.com/office/drawing/2014/main" id="{0F38E484-33E1-4851-BAFF-67D665C3CDF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3000" y="866776"/>
            <a:ext cx="6858000" cy="688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NICA-Logo_4c">
            <a:extLst>
              <a:ext uri="{FF2B5EF4-FFF2-40B4-BE49-F238E27FC236}">
                <a16:creationId xmlns:a16="http://schemas.microsoft.com/office/drawing/2014/main" id="{A2E890B9-1056-4853-B858-B4D67315C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476" y="5534308"/>
            <a:ext cx="656501" cy="324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3A15E5-A4DB-4B5B-ABC1-60545615F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1383272"/>
            <a:ext cx="8060247" cy="994172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Cooling of Booster half rings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15489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3" b="1248"/>
          <a:stretch/>
        </p:blipFill>
        <p:spPr>
          <a:xfrm>
            <a:off x="827584" y="3119974"/>
            <a:ext cx="6958412" cy="33817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20272" y="6450729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600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  <a:sym typeface="Symbol" panose="05050102010706020507" pitchFamily="18" charset="2"/>
              </a:rPr>
              <a:t>s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78808" y="2813636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Fast current transformer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1016820"/>
            <a:ext cx="86826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12.11 – 03.12: assembly and test of vacuum system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04.12 – 11.12: cooling, thermometry commissioning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12.12 – 18.12: commissioning of quench protection system, tuning of power supply,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                       tuning of the HILAC – Booster transfer line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19.12:              first circulating beam He</a:t>
            </a:r>
            <a:r>
              <a:rPr kumimoji="0" lang="en-US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1+</a:t>
            </a:r>
          </a:p>
        </p:txBody>
      </p:sp>
      <p:pic>
        <p:nvPicPr>
          <p:cNvPr id="9" name="Picture 3" descr="NICA_header_blue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2415357" y="172187"/>
            <a:ext cx="46049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First run of the Booster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22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Beam circulation in Booster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062581-F415-418A-85C2-7E840A3FE4CF}" type="slidenum"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ladimir Script" panose="03050402040407070305" pitchFamily="66" charset="0"/>
                <a:ea typeface="+mn-ea"/>
                <a:cs typeface="+mn-cs"/>
              </a:rPr>
              <a:t>Dubna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ladimir Script" panose="03050402040407070305" pitchFamily="66" charset="0"/>
                <a:ea typeface="+mn-ea"/>
                <a:cs typeface="+mn-cs"/>
              </a:rPr>
              <a:t> 2021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6528" y="654453"/>
            <a:ext cx="851024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26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-29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December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2020 г.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Circulated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beam intensity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7∙10</a:t>
            </a:r>
            <a:r>
              <a:rPr kumimoji="0" lang="ru-RU" sz="24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10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</a:t>
            </a:r>
            <a:r>
              <a:rPr kumimoji="0" lang="ru-RU" sz="24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1+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ions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average current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1,3 мА)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ion energy 100 MeV/u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2400" r="3538" b="17801"/>
          <a:stretch/>
        </p:blipFill>
        <p:spPr>
          <a:xfrm>
            <a:off x="251520" y="2276872"/>
            <a:ext cx="8568952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1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Booster beam circulation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19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3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ladimir Script" panose="03050402040407070305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ladimir Script" panose="03050402040407070305" pitchFamily="66" charset="0"/>
              </a:rPr>
              <a:t> 2021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6528" y="654453"/>
            <a:ext cx="851024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26-29 </a:t>
            </a:r>
            <a:r>
              <a:rPr lang="en-US" sz="2800" b="1" dirty="0" smtClean="0">
                <a:solidFill>
                  <a:srgbClr val="FF0000"/>
                </a:solidFill>
              </a:rPr>
              <a:t>December</a:t>
            </a:r>
            <a:r>
              <a:rPr lang="ru-RU" sz="2800" b="1" dirty="0" smtClean="0">
                <a:solidFill>
                  <a:srgbClr val="FF0000"/>
                </a:solidFill>
              </a:rPr>
              <a:t>. </a:t>
            </a:r>
          </a:p>
          <a:p>
            <a:pPr algn="ctr"/>
            <a:r>
              <a:rPr lang="ru-RU" sz="2400" b="1" dirty="0" smtClean="0"/>
              <a:t> </a:t>
            </a:r>
            <a:r>
              <a:rPr lang="ru-RU" sz="2400" b="1" dirty="0" smtClean="0"/>
              <a:t>7∙10</a:t>
            </a:r>
            <a:r>
              <a:rPr lang="ru-RU" sz="2400" b="1" baseline="30000" dirty="0" smtClean="0"/>
              <a:t>10</a:t>
            </a:r>
            <a:r>
              <a:rPr lang="ru-RU" sz="2400" b="1" dirty="0" smtClean="0"/>
              <a:t> </a:t>
            </a:r>
            <a:r>
              <a:rPr lang="en-US" sz="2400" b="1" dirty="0" smtClean="0"/>
              <a:t>ions</a:t>
            </a:r>
            <a:r>
              <a:rPr lang="ru-RU" sz="2400" b="1" dirty="0" smtClean="0"/>
              <a:t> </a:t>
            </a:r>
            <a:r>
              <a:rPr lang="en-US" sz="2400" b="1" dirty="0" smtClean="0"/>
              <a:t>He</a:t>
            </a:r>
            <a:r>
              <a:rPr lang="ru-RU" sz="2400" b="1" baseline="30000" dirty="0" smtClean="0"/>
              <a:t>1+</a:t>
            </a:r>
            <a:r>
              <a:rPr lang="ru-RU" sz="2400" b="1" dirty="0" smtClean="0"/>
              <a:t> </a:t>
            </a:r>
            <a:r>
              <a:rPr lang="ru-RU" sz="2400" b="1" dirty="0" smtClean="0"/>
              <a:t>(</a:t>
            </a:r>
            <a:r>
              <a:rPr lang="en-US" sz="2400" b="1" dirty="0" smtClean="0"/>
              <a:t>current</a:t>
            </a:r>
            <a:r>
              <a:rPr lang="ru-RU" sz="2400" b="1" dirty="0" smtClean="0"/>
              <a:t> </a:t>
            </a:r>
            <a:r>
              <a:rPr lang="ru-RU" sz="2400" b="1" dirty="0" smtClean="0"/>
              <a:t>1,3 мА)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10057" y="5831142"/>
            <a:ext cx="8500440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Beam losses after injection is about </a:t>
            </a:r>
            <a:r>
              <a:rPr lang="ru-RU" sz="2400" b="1" dirty="0" smtClean="0">
                <a:solidFill>
                  <a:srgbClr val="FF0000"/>
                </a:solidFill>
              </a:rPr>
              <a:t>10%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18" y="2246730"/>
            <a:ext cx="7064374" cy="357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24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2</a:t>
            </a:fld>
            <a:endParaRPr lang="ru-RU" altLang="ru-RU" dirty="0"/>
          </a:p>
        </p:txBody>
      </p:sp>
      <p:pic>
        <p:nvPicPr>
          <p:cNvPr id="4099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grpSp>
        <p:nvGrpSpPr>
          <p:cNvPr id="2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4104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105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51" name="TextBox 3"/>
          <p:cNvSpPr txBox="1"/>
          <p:nvPr/>
        </p:nvSpPr>
        <p:spPr>
          <a:xfrm>
            <a:off x="0" y="0"/>
            <a:ext cx="3737499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Injection complex</a:t>
            </a:r>
          </a:p>
        </p:txBody>
      </p:sp>
      <p:cxnSp>
        <p:nvCxnSpPr>
          <p:cNvPr id="55" name="Straight Arrow Connector 5"/>
          <p:cNvCxnSpPr/>
          <p:nvPr/>
        </p:nvCxnSpPr>
        <p:spPr>
          <a:xfrm flipV="1">
            <a:off x="1714500" y="4791166"/>
            <a:ext cx="1092200" cy="609600"/>
          </a:xfrm>
          <a:prstGeom prst="straightConnector1">
            <a:avLst/>
          </a:prstGeom>
          <a:ln>
            <a:noFil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" name="Picture 1" descr="NICA_scheme_v_2.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78591"/>
            <a:ext cx="9144000" cy="5140990"/>
          </a:xfrm>
          <a:prstGeom prst="rect">
            <a:avLst/>
          </a:prstGeom>
        </p:spPr>
      </p:pic>
      <p:sp>
        <p:nvSpPr>
          <p:cNvPr id="79" name="Прямоугольник 78"/>
          <p:cNvSpPr/>
          <p:nvPr/>
        </p:nvSpPr>
        <p:spPr>
          <a:xfrm>
            <a:off x="5597372" y="4296791"/>
            <a:ext cx="3173766" cy="17311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олилиния 82"/>
          <p:cNvSpPr/>
          <p:nvPr/>
        </p:nvSpPr>
        <p:spPr>
          <a:xfrm rot="10461421">
            <a:off x="823509" y="3607700"/>
            <a:ext cx="3127279" cy="2355784"/>
          </a:xfrm>
          <a:custGeom>
            <a:avLst/>
            <a:gdLst>
              <a:gd name="connsiteX0" fmla="*/ 2342226 w 3628008"/>
              <a:gd name="connsiteY0" fmla="*/ 28112 h 2503502"/>
              <a:gd name="connsiteX1" fmla="*/ 566692 w 3628008"/>
              <a:gd name="connsiteY1" fmla="*/ 480873 h 2503502"/>
              <a:gd name="connsiteX2" fmla="*/ 96175 w 3628008"/>
              <a:gd name="connsiteY2" fmla="*/ 1439662 h 2503502"/>
              <a:gd name="connsiteX3" fmla="*/ 1143740 w 3628008"/>
              <a:gd name="connsiteY3" fmla="*/ 2336306 h 2503502"/>
              <a:gd name="connsiteX4" fmla="*/ 2839375 w 3628008"/>
              <a:gd name="connsiteY4" fmla="*/ 2336306 h 2503502"/>
              <a:gd name="connsiteX5" fmla="*/ 3611732 w 3628008"/>
              <a:gd name="connsiteY5" fmla="*/ 1333130 h 2503502"/>
              <a:gd name="connsiteX6" fmla="*/ 2937030 w 3628008"/>
              <a:gd name="connsiteY6" fmla="*/ 463118 h 2503502"/>
              <a:gd name="connsiteX7" fmla="*/ 1552113 w 3628008"/>
              <a:gd name="connsiteY7" fmla="*/ 10357 h 250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28008" h="2503502">
                <a:moveTo>
                  <a:pt x="2342226" y="28112"/>
                </a:moveTo>
                <a:cubicBezTo>
                  <a:pt x="1641630" y="136863"/>
                  <a:pt x="941034" y="245615"/>
                  <a:pt x="566692" y="480873"/>
                </a:cubicBezTo>
                <a:cubicBezTo>
                  <a:pt x="192350" y="716131"/>
                  <a:pt x="0" y="1130423"/>
                  <a:pt x="96175" y="1439662"/>
                </a:cubicBezTo>
                <a:cubicBezTo>
                  <a:pt x="192350" y="1748901"/>
                  <a:pt x="686540" y="2186865"/>
                  <a:pt x="1143740" y="2336306"/>
                </a:cubicBezTo>
                <a:cubicBezTo>
                  <a:pt x="1600940" y="2485747"/>
                  <a:pt x="2428043" y="2503502"/>
                  <a:pt x="2839375" y="2336306"/>
                </a:cubicBezTo>
                <a:cubicBezTo>
                  <a:pt x="3250707" y="2169110"/>
                  <a:pt x="3595456" y="1645328"/>
                  <a:pt x="3611732" y="1333130"/>
                </a:cubicBezTo>
                <a:cubicBezTo>
                  <a:pt x="3628008" y="1020932"/>
                  <a:pt x="3280300" y="683580"/>
                  <a:pt x="2937030" y="463118"/>
                </a:cubicBezTo>
                <a:cubicBezTo>
                  <a:pt x="2593760" y="242656"/>
                  <a:pt x="1750381" y="0"/>
                  <a:pt x="1552113" y="1035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9" name="Group 70">
            <a:extLst>
              <a:ext uri="{FF2B5EF4-FFF2-40B4-BE49-F238E27FC236}">
                <a16:creationId xmlns:a16="http://schemas.microsoft.com/office/drawing/2014/main" id="{6D99F39E-FC2F-DB46-9453-27002682B69E}"/>
              </a:ext>
            </a:extLst>
          </p:cNvPr>
          <p:cNvGrpSpPr/>
          <p:nvPr/>
        </p:nvGrpSpPr>
        <p:grpSpPr>
          <a:xfrm>
            <a:off x="1743075" y="4086200"/>
            <a:ext cx="6017608" cy="1702608"/>
            <a:chOff x="1743075" y="4361408"/>
            <a:chExt cx="6017608" cy="1702608"/>
          </a:xfrm>
        </p:grpSpPr>
        <p:cxnSp>
          <p:nvCxnSpPr>
            <p:cNvPr id="60" name="Straight Arrow Connector 20"/>
            <p:cNvCxnSpPr>
              <a:cxnSpLocks/>
              <a:endCxn id="63" idx="0"/>
            </p:cNvCxnSpPr>
            <p:nvPr/>
          </p:nvCxnSpPr>
          <p:spPr>
            <a:xfrm rot="16200000" flipH="1">
              <a:off x="2390180" y="4456089"/>
              <a:ext cx="209576" cy="20213"/>
            </a:xfrm>
            <a:prstGeom prst="straightConnector1">
              <a:avLst/>
            </a:prstGeom>
            <a:ln w="38100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978BA4F-179E-A14D-9BEE-4EACD1156AC9}"/>
                </a:ext>
              </a:extLst>
            </p:cNvPr>
            <p:cNvSpPr txBox="1"/>
            <p:nvPr/>
          </p:nvSpPr>
          <p:spPr>
            <a:xfrm>
              <a:off x="5697298" y="5694684"/>
              <a:ext cx="20633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i="1" dirty="0" err="1">
                  <a:solidFill>
                    <a:srgbClr val="002060"/>
                  </a:solidFill>
                </a:rPr>
                <a:t>Nuclotron</a:t>
              </a:r>
              <a:r>
                <a:rPr lang="en-US" b="1" i="1" dirty="0">
                  <a:solidFill>
                    <a:srgbClr val="002060"/>
                  </a:solidFill>
                </a:rPr>
                <a:t> ring</a:t>
              </a:r>
              <a:endParaRPr lang="ru-RU" b="1" i="1" dirty="0">
                <a:solidFill>
                  <a:srgbClr val="002060"/>
                </a:solidFill>
              </a:endParaRPr>
            </a:p>
          </p:txBody>
        </p:sp>
        <p:sp>
          <p:nvSpPr>
            <p:cNvPr id="63" name="Oval 36">
              <a:extLst>
                <a:ext uri="{FF2B5EF4-FFF2-40B4-BE49-F238E27FC236}">
                  <a16:creationId xmlns:a16="http://schemas.microsoft.com/office/drawing/2014/main" id="{D3D6C6C7-D1A4-2742-8983-8C8FB6FE2DD3}"/>
                </a:ext>
              </a:extLst>
            </p:cNvPr>
            <p:cNvSpPr/>
            <p:nvPr/>
          </p:nvSpPr>
          <p:spPr>
            <a:xfrm>
              <a:off x="1743075" y="4570984"/>
              <a:ext cx="1524000" cy="1113352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4" name="Group 67">
            <a:extLst>
              <a:ext uri="{FF2B5EF4-FFF2-40B4-BE49-F238E27FC236}">
                <a16:creationId xmlns:a16="http://schemas.microsoft.com/office/drawing/2014/main" id="{41E0294B-A3E2-F44D-B803-7C0FFBFB9DD8}"/>
              </a:ext>
            </a:extLst>
          </p:cNvPr>
          <p:cNvGrpSpPr/>
          <p:nvPr/>
        </p:nvGrpSpPr>
        <p:grpSpPr>
          <a:xfrm>
            <a:off x="193183" y="3135803"/>
            <a:ext cx="8697493" cy="1864382"/>
            <a:chOff x="193183" y="3411011"/>
            <a:chExt cx="8697493" cy="1864382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01CD041-C7D9-F846-A35A-2893856518B7}"/>
                </a:ext>
              </a:extLst>
            </p:cNvPr>
            <p:cNvSpPr txBox="1"/>
            <p:nvPr/>
          </p:nvSpPr>
          <p:spPr>
            <a:xfrm>
              <a:off x="5679541" y="4629062"/>
              <a:ext cx="32111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i="1" dirty="0"/>
                <a:t>Two Linear Injectors </a:t>
              </a:r>
            </a:p>
            <a:p>
              <a:pPr marL="285750" indent="-285750"/>
              <a:r>
                <a:rPr lang="en-US" b="1" i="1" dirty="0"/>
                <a:t>			&amp; sources </a:t>
              </a:r>
              <a:endParaRPr lang="ru-RU" b="1" i="1" dirty="0"/>
            </a:p>
          </p:txBody>
        </p:sp>
        <p:sp>
          <p:nvSpPr>
            <p:cNvPr id="66" name="TextBox 11">
              <a:extLst>
                <a:ext uri="{FF2B5EF4-FFF2-40B4-BE49-F238E27FC236}">
                  <a16:creationId xmlns:a16="http://schemas.microsoft.com/office/drawing/2014/main" id="{0A41A1B0-CEDB-FF49-9F86-15C4BEA6DE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183" y="3411011"/>
              <a:ext cx="2034497" cy="584775"/>
            </a:xfrm>
            <a:prstGeom prst="rect">
              <a:avLst/>
            </a:prstGeom>
            <a:solidFill>
              <a:srgbClr val="A0FFF6"/>
            </a:solidFill>
            <a:ln w="9525">
              <a:solidFill>
                <a:srgbClr val="1822CD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/>
                <a:t>Two </a:t>
              </a:r>
              <a:r>
                <a:rPr lang="en-US" sz="1600" b="1" dirty="0" err="1"/>
                <a:t>linacs</a:t>
              </a:r>
              <a:r>
                <a:rPr lang="en-US" sz="1600" b="1" dirty="0"/>
                <a:t>:</a:t>
              </a:r>
            </a:p>
            <a:p>
              <a:pPr algn="ctr"/>
              <a:r>
                <a:rPr lang="en-US" sz="1600" b="1" dirty="0"/>
                <a:t>HILAC &amp; LILAC</a:t>
              </a:r>
              <a:endParaRPr lang="en-US" sz="1600" dirty="0"/>
            </a:p>
          </p:txBody>
        </p:sp>
        <p:cxnSp>
          <p:nvCxnSpPr>
            <p:cNvPr id="67" name="Straight Arrow Connector 46">
              <a:extLst>
                <a:ext uri="{FF2B5EF4-FFF2-40B4-BE49-F238E27FC236}">
                  <a16:creationId xmlns:a16="http://schemas.microsoft.com/office/drawing/2014/main" id="{DB8D43D6-C025-9343-A069-78FF8E830EDC}"/>
                </a:ext>
              </a:extLst>
            </p:cNvPr>
            <p:cNvCxnSpPr>
              <a:cxnSpLocks/>
            </p:cNvCxnSpPr>
            <p:nvPr/>
          </p:nvCxnSpPr>
          <p:spPr>
            <a:xfrm>
              <a:off x="1475741" y="3967057"/>
              <a:ext cx="19684" cy="980660"/>
            </a:xfrm>
            <a:prstGeom prst="straightConnector1">
              <a:avLst/>
            </a:prstGeom>
            <a:ln w="38100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50">
              <a:extLst>
                <a:ext uri="{FF2B5EF4-FFF2-40B4-BE49-F238E27FC236}">
                  <a16:creationId xmlns:a16="http://schemas.microsoft.com/office/drawing/2014/main" id="{0AFE317A-C673-3349-9CDB-609687604B1D}"/>
                </a:ext>
              </a:extLst>
            </p:cNvPr>
            <p:cNvCxnSpPr>
              <a:cxnSpLocks/>
            </p:cNvCxnSpPr>
            <p:nvPr/>
          </p:nvCxnSpPr>
          <p:spPr>
            <a:xfrm>
              <a:off x="1339403" y="5027512"/>
              <a:ext cx="403672" cy="100148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A4C441B-C859-EC44-B260-D98BF35D17E9}"/>
              </a:ext>
            </a:extLst>
          </p:cNvPr>
          <p:cNvGrpSpPr/>
          <p:nvPr/>
        </p:nvGrpSpPr>
        <p:grpSpPr>
          <a:xfrm>
            <a:off x="1855470" y="4371976"/>
            <a:ext cx="6529944" cy="944700"/>
            <a:chOff x="1855470" y="4647184"/>
            <a:chExt cx="6529944" cy="944700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CB74C19-62DC-224D-B6A0-866EBA0C1EB5}"/>
                </a:ext>
              </a:extLst>
            </p:cNvPr>
            <p:cNvSpPr txBox="1"/>
            <p:nvPr/>
          </p:nvSpPr>
          <p:spPr>
            <a:xfrm>
              <a:off x="5680827" y="5178944"/>
              <a:ext cx="2704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i="1" dirty="0">
                  <a:solidFill>
                    <a:srgbClr val="04680E"/>
                  </a:solidFill>
                </a:rPr>
                <a:t>Booster &amp; beam line</a:t>
              </a:r>
              <a:endParaRPr lang="ru-RU" b="1" i="1" dirty="0">
                <a:solidFill>
                  <a:srgbClr val="04680E"/>
                </a:solidFill>
              </a:endParaRPr>
            </a:p>
          </p:txBody>
        </p:sp>
        <p:sp>
          <p:nvSpPr>
            <p:cNvPr id="71" name="Oval 53">
              <a:extLst>
                <a:ext uri="{FF2B5EF4-FFF2-40B4-BE49-F238E27FC236}">
                  <a16:creationId xmlns:a16="http://schemas.microsoft.com/office/drawing/2014/main" id="{5DEC0CA2-E440-A04D-A386-6AC35902AF4A}"/>
                </a:ext>
              </a:extLst>
            </p:cNvPr>
            <p:cNvSpPr/>
            <p:nvPr/>
          </p:nvSpPr>
          <p:spPr>
            <a:xfrm>
              <a:off x="1855470" y="4647184"/>
              <a:ext cx="1297305" cy="944700"/>
            </a:xfrm>
            <a:prstGeom prst="ellipse">
              <a:avLst/>
            </a:prstGeom>
            <a:noFill/>
            <a:ln w="38100">
              <a:solidFill>
                <a:srgbClr val="04680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TextBox 11">
              <a:extLst>
                <a:ext uri="{FF2B5EF4-FFF2-40B4-BE49-F238E27FC236}">
                  <a16:creationId xmlns:a16="http://schemas.microsoft.com/office/drawing/2014/main" id="{269A359A-EA2F-1F4D-A8FA-B6A6B28AEF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7925" y="4909233"/>
              <a:ext cx="1033725" cy="338554"/>
            </a:xfrm>
            <a:prstGeom prst="rect">
              <a:avLst/>
            </a:prstGeom>
            <a:solidFill>
              <a:srgbClr val="A0FFF6"/>
            </a:solidFill>
            <a:ln w="9525">
              <a:solidFill>
                <a:srgbClr val="1822CD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4680E"/>
                  </a:solidFill>
                </a:rPr>
                <a:t>Booster</a:t>
              </a:r>
              <a:endParaRPr lang="en-US" sz="1600" dirty="0">
                <a:solidFill>
                  <a:srgbClr val="04680E"/>
                </a:solidFill>
              </a:endParaRPr>
            </a:p>
          </p:txBody>
        </p:sp>
        <p:cxnSp>
          <p:nvCxnSpPr>
            <p:cNvPr id="73" name="Straight Arrow Connector 55">
              <a:extLst>
                <a:ext uri="{FF2B5EF4-FFF2-40B4-BE49-F238E27FC236}">
                  <a16:creationId xmlns:a16="http://schemas.microsoft.com/office/drawing/2014/main" id="{E5E10B7A-CAA0-FB4D-A8BA-09B2F9E0DD87}"/>
                </a:ext>
              </a:extLst>
            </p:cNvPr>
            <p:cNvCxnSpPr>
              <a:cxnSpLocks/>
            </p:cNvCxnSpPr>
            <p:nvPr/>
          </p:nvCxnSpPr>
          <p:spPr>
            <a:xfrm>
              <a:off x="2737440" y="5235896"/>
              <a:ext cx="93706" cy="299073"/>
            </a:xfrm>
            <a:prstGeom prst="straightConnector1">
              <a:avLst/>
            </a:prstGeom>
            <a:ln w="38100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4" name="Straight Arrow Connector 50">
            <a:extLst>
              <a:ext uri="{FF2B5EF4-FFF2-40B4-BE49-F238E27FC236}">
                <a16:creationId xmlns:a16="http://schemas.microsoft.com/office/drawing/2014/main" id="{0AFE317A-C673-3349-9CDB-609687604B1D}"/>
              </a:ext>
            </a:extLst>
          </p:cNvPr>
          <p:cNvCxnSpPr>
            <a:cxnSpLocks/>
          </p:cNvCxnSpPr>
          <p:nvPr/>
        </p:nvCxnSpPr>
        <p:spPr>
          <a:xfrm>
            <a:off x="1651247" y="4643021"/>
            <a:ext cx="230856" cy="183929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7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Beam circulation in Booster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062581-F415-418A-85C2-7E840A3FE4CF}" type="slidenum"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ladimir Script" panose="03050402040407070305" pitchFamily="66" charset="0"/>
                <a:ea typeface="+mn-ea"/>
                <a:cs typeface="+mn-cs"/>
              </a:rPr>
              <a:t>Dubna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ladimir Script" panose="03050402040407070305" pitchFamily="66" charset="0"/>
                <a:ea typeface="+mn-ea"/>
                <a:cs typeface="+mn-cs"/>
              </a:rPr>
              <a:t> 2021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4534" y="5910371"/>
            <a:ext cx="4773730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Meshurement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of closed orbit in injection section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18"/>
          <a:stretch/>
        </p:blipFill>
        <p:spPr>
          <a:xfrm>
            <a:off x="539552" y="1709434"/>
            <a:ext cx="8064896" cy="41937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20000"/>
          </a:blip>
          <a:stretch>
            <a:fillRect/>
          </a:stretch>
        </p:blipFill>
        <p:spPr>
          <a:xfrm>
            <a:off x="385902" y="603436"/>
            <a:ext cx="8524596" cy="1114084"/>
          </a:xfrm>
          <a:prstGeom prst="rect">
            <a:avLst/>
          </a:prstGeom>
        </p:spPr>
      </p:pic>
      <p:cxnSp>
        <p:nvCxnSpPr>
          <p:cNvPr id="9" name="Прямая со стрелкой 8"/>
          <p:cNvCxnSpPr/>
          <p:nvPr/>
        </p:nvCxnSpPr>
        <p:spPr>
          <a:xfrm flipH="1" flipV="1">
            <a:off x="1262632" y="1509756"/>
            <a:ext cx="288032" cy="207764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7740352" y="1494449"/>
            <a:ext cx="288032" cy="223071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077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7D2C4A-0EC7-BD47-8702-5E466C274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407510-CD4E-4320-B1B7-E77576364A88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2D1C11-1581-4E4C-86B1-21A69D4DCFA4}"/>
              </a:ext>
            </a:extLst>
          </p:cNvPr>
          <p:cNvSpPr txBox="1"/>
          <p:nvPr/>
        </p:nvSpPr>
        <p:spPr>
          <a:xfrm>
            <a:off x="3363015" y="5726701"/>
            <a:ext cx="2364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23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December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 2019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10" name="Picture 3" descr="NICA_header_blue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2415357" y="172187"/>
            <a:ext cx="46049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First run of the Booster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C4B71E-A49A-4444-9529-5523B6F10513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8" name="Рисунок 7" descr="F:\фото запуск бустера\От Андпея Федорова\image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641" y="1269616"/>
            <a:ext cx="2919262" cy="2086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D:\Lib\RI\_Проекты\NICA\MAC\2019-06-06_07\Presentation\Galimov\Data\4 учасок СЭО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C2DCF5"/>
              </a:clrFrom>
              <a:clrTo>
                <a:srgbClr val="C2DCF5">
                  <a:alpha val="0"/>
                </a:srgbClr>
              </a:clrTo>
            </a:clrChange>
          </a:blip>
          <a:srcRect l="24800" t="22055" r="27163" b="25806"/>
          <a:stretch/>
        </p:blipFill>
        <p:spPr bwMode="auto">
          <a:xfrm>
            <a:off x="292714" y="1269616"/>
            <a:ext cx="2912038" cy="1777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7980" y="3105383"/>
            <a:ext cx="37257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Solenoid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magnetic field 700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Gs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Electron beam current   150 mA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Optimal electron energy 1.76 keV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Residual gas pressure    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  <a:sym typeface="Symbol" panose="05050102010706020507" pitchFamily="18" charset="2"/>
              </a:rPr>
              <a:t>10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  <a:sym typeface="Symbol" panose="05050102010706020507" pitchFamily="18" charset="2"/>
              </a:rPr>
              <a:t>-8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  <a:sym typeface="Symbol" panose="05050102010706020507" pitchFamily="18" charset="2"/>
              </a:rPr>
              <a:t> Pa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81103" y="3309154"/>
            <a:ext cx="39164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Action of the electron beam leads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to decrease of the ion beam life-time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due to ion-electron recombination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405DA92-30F7-4368-BD33-C4235E0469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52" y="4363590"/>
            <a:ext cx="3325880" cy="24944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74B12AA-D031-4D88-9667-004EE0E91E0D}"/>
              </a:ext>
            </a:extLst>
          </p:cNvPr>
          <p:cNvSpPr txBox="1"/>
          <p:nvPr/>
        </p:nvSpPr>
        <p:spPr>
          <a:xfrm>
            <a:off x="912468" y="5215389"/>
            <a:ext cx="16433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Black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1.82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keV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Blue 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1.72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keV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   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1.76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keV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B633CF35-92EE-4595-ACF7-40AC2CD517AA}"/>
              </a:ext>
            </a:extLst>
          </p:cNvPr>
          <p:cNvGrpSpPr/>
          <p:nvPr/>
        </p:nvGrpSpPr>
        <p:grpSpPr>
          <a:xfrm>
            <a:off x="5381583" y="4268041"/>
            <a:ext cx="3642977" cy="2589959"/>
            <a:chOff x="5529411" y="4218042"/>
            <a:chExt cx="3294669" cy="2320870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4DE0A18C-B641-4117-96AE-C806B9628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75"/>
            <a:stretch/>
          </p:blipFill>
          <p:spPr>
            <a:xfrm>
              <a:off x="5529411" y="4218042"/>
              <a:ext cx="3294669" cy="23208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CC493D0-3CDA-4718-BCA2-1D0C8F680C2C}"/>
                </a:ext>
              </a:extLst>
            </p:cNvPr>
            <p:cNvSpPr txBox="1"/>
            <p:nvPr/>
          </p:nvSpPr>
          <p:spPr>
            <a:xfrm>
              <a:off x="6107881" y="5534953"/>
              <a:ext cx="252849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Black</a:t>
              </a: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–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e-beam off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Red    </a:t>
              </a: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–</a:t>
              </a: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e-beam on, </a:t>
              </a: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1.76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keV</a:t>
              </a: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776811" y="896952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Ionization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profilometer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5652" y="879022"/>
            <a:ext cx="3799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28.12: test of electron cooling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99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7D2C4A-0EC7-BD47-8702-5E466C274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407510-CD4E-4320-B1B7-E77576364A88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2D1C11-1581-4E4C-86B1-21A69D4DCFA4}"/>
              </a:ext>
            </a:extLst>
          </p:cNvPr>
          <p:cNvSpPr txBox="1"/>
          <p:nvPr/>
        </p:nvSpPr>
        <p:spPr>
          <a:xfrm>
            <a:off x="3363015" y="5726701"/>
            <a:ext cx="2364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23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December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 2019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10" name="Picture 3" descr="NICA_header_blue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2415357" y="172187"/>
            <a:ext cx="46049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First run of the Booster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652" y="879022"/>
            <a:ext cx="4312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30.12: design magnetic field cycle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413824" y="1319955"/>
            <a:ext cx="7903083" cy="5538045"/>
            <a:chOff x="-1" y="1059307"/>
            <a:chExt cx="7903083" cy="5538045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675" b="8977"/>
            <a:stretch/>
          </p:blipFill>
          <p:spPr>
            <a:xfrm>
              <a:off x="-1" y="1059307"/>
              <a:ext cx="7903083" cy="553804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39552" y="4869160"/>
              <a:ext cx="1864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Injection plateau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71600" y="4362612"/>
              <a:ext cx="26468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Electron cooling plateau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31840" y="1772816"/>
              <a:ext cx="7062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1.8 T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55576" y="2708920"/>
              <a:ext cx="16873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dB/</a:t>
              </a: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dt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 = 1.2 T/s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661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extBox 3"/>
          <p:cNvSpPr txBox="1">
            <a:spLocks noChangeArrowheads="1"/>
          </p:cNvSpPr>
          <p:nvPr/>
        </p:nvSpPr>
        <p:spPr bwMode="auto">
          <a:xfrm>
            <a:off x="841217" y="-111339"/>
            <a:ext cx="79302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We wish you happy New year!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328314-3334-475D-95D1-A2D5EC9CEFD7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506"/>
            <a:ext cx="9144000" cy="621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6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9" descr="NICA_header_bl-wh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-41562"/>
            <a:ext cx="9144000" cy="99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5364" name="Номер слайда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45325" y="6486457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F10EC36D-6044-48D3-96CD-198D001BFB87}" type="slidenum">
              <a:rPr lang="ru-RU" altLang="ru-RU" sz="1200">
                <a:solidFill>
                  <a:srgbClr val="898989"/>
                </a:solidFill>
              </a:rPr>
              <a:pPr algn="r">
                <a:spcBef>
                  <a:spcPct val="0"/>
                </a:spcBef>
                <a:buFontTx/>
                <a:buNone/>
              </a:pPr>
              <a:t>24</a:t>
            </a:fld>
            <a:endParaRPr lang="ru-RU" altLang="ru-RU" sz="1200" dirty="0">
              <a:solidFill>
                <a:srgbClr val="89898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5299" y="1260461"/>
            <a:ext cx="4998027" cy="175432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Delivery 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lenses and 5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magnets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JINR- 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April –May 2021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Montage of magnetic elements of Transfer line-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April-30 May 2021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Booster –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Nuclotron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transfer line beam tests with ions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-15 June- 15 July 2021</a:t>
            </a:r>
          </a:p>
        </p:txBody>
      </p:sp>
      <p:sp>
        <p:nvSpPr>
          <p:cNvPr id="15366" name="Прямоугольник 2"/>
          <p:cNvSpPr>
            <a:spLocks noChangeArrowheads="1"/>
          </p:cNvSpPr>
          <p:nvPr/>
        </p:nvSpPr>
        <p:spPr bwMode="auto">
          <a:xfrm>
            <a:off x="34925" y="897275"/>
            <a:ext cx="2946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n-US" altLang="ru-RU" sz="2400" dirty="0">
                <a:solidFill>
                  <a:srgbClr val="002060"/>
                </a:solidFill>
                <a:latin typeface="Arial" charset="0"/>
              </a:rPr>
              <a:t>production @ BINP</a:t>
            </a:r>
          </a:p>
        </p:txBody>
      </p:sp>
      <p:pic>
        <p:nvPicPr>
          <p:cNvPr id="15368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8" t="29253" r="30048" b="10181"/>
          <a:stretch>
            <a:fillRect/>
          </a:stretch>
        </p:blipFill>
        <p:spPr bwMode="auto">
          <a:xfrm>
            <a:off x="4962728" y="565403"/>
            <a:ext cx="4165193" cy="350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3"/>
          <p:cNvSpPr txBox="1"/>
          <p:nvPr/>
        </p:nvSpPr>
        <p:spPr>
          <a:xfrm>
            <a:off x="2" y="3"/>
            <a:ext cx="5133975" cy="461665"/>
          </a:xfrm>
          <a:prstGeom prst="rect">
            <a:avLst/>
          </a:prstGeom>
          <a:solidFill>
            <a:srgbClr val="FFFF99">
              <a:alpha val="72000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400" dirty="0">
                <a:solidFill>
                  <a:srgbClr val="14007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Booster-</a:t>
            </a:r>
            <a:r>
              <a:rPr lang="en-US" altLang="ru-RU" sz="2400" dirty="0" err="1">
                <a:solidFill>
                  <a:srgbClr val="14007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Nuclotron</a:t>
            </a:r>
            <a:r>
              <a:rPr lang="en-US" altLang="ru-RU" sz="2400" dirty="0">
                <a:solidFill>
                  <a:srgbClr val="14007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transfer channel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7600" y="4302609"/>
            <a:ext cx="2618272" cy="2051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381453" y="4110663"/>
            <a:ext cx="1257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Booster</a:t>
            </a:r>
          </a:p>
        </p:txBody>
      </p:sp>
      <p:cxnSp>
        <p:nvCxnSpPr>
          <p:cNvPr id="15" name="Straight Arrow Connector 5"/>
          <p:cNvCxnSpPr/>
          <p:nvPr/>
        </p:nvCxnSpPr>
        <p:spPr>
          <a:xfrm flipH="1">
            <a:off x="7072797" y="4441895"/>
            <a:ext cx="617314" cy="453836"/>
          </a:xfrm>
          <a:prstGeom prst="straightConnector1">
            <a:avLst/>
          </a:prstGeom>
          <a:ln w="381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564163" y="6162640"/>
            <a:ext cx="1747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0090"/>
                </a:solidFill>
                <a:latin typeface="Arial"/>
                <a:cs typeface="Arial"/>
              </a:rPr>
              <a:t>Nuclotron</a:t>
            </a:r>
            <a:endParaRPr lang="en-US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cxnSp>
        <p:nvCxnSpPr>
          <p:cNvPr id="17" name="Straight Arrow Connector 19"/>
          <p:cNvCxnSpPr/>
          <p:nvPr/>
        </p:nvCxnSpPr>
        <p:spPr>
          <a:xfrm flipV="1">
            <a:off x="6808096" y="5648208"/>
            <a:ext cx="1007655" cy="699101"/>
          </a:xfrm>
          <a:prstGeom prst="straightConnector1">
            <a:avLst/>
          </a:prstGeom>
          <a:ln w="381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BE63695-34F6-4120-94A7-F90F9531DFE1}"/>
              </a:ext>
            </a:extLst>
          </p:cNvPr>
          <p:cNvSpPr txBox="1"/>
          <p:nvPr/>
        </p:nvSpPr>
        <p:spPr>
          <a:xfrm>
            <a:off x="0" y="445566"/>
            <a:ext cx="123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00CC"/>
                </a:solidFill>
                <a:latin typeface="+mj-lt"/>
              </a:rPr>
              <a:t>A.Tuzikov</a:t>
            </a:r>
            <a:endParaRPr lang="ru-RU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38596" y="2645935"/>
            <a:ext cx="7438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baseline="30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600" b="1" i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1600" b="1" i="1" baseline="300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1+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31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13CC04-B4EA-48F7-ACFB-143FB1F58D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9" t="22961" r="17778" b="34861"/>
          <a:stretch/>
        </p:blipFill>
        <p:spPr>
          <a:xfrm>
            <a:off x="473115" y="497681"/>
            <a:ext cx="5930454" cy="119189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CDDF114-025E-4305-8C3B-4120106BB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31" y="1600258"/>
            <a:ext cx="5863554" cy="2097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0A36685-DFF0-47B2-851B-B2664DA9F351}"/>
              </a:ext>
            </a:extLst>
          </p:cNvPr>
          <p:cNvSpPr txBox="1"/>
          <p:nvPr/>
        </p:nvSpPr>
        <p:spPr>
          <a:xfrm>
            <a:off x="2046492" y="33438"/>
            <a:ext cx="4963883" cy="369332"/>
          </a:xfrm>
          <a:prstGeom prst="rect">
            <a:avLst/>
          </a:prstGeom>
          <a:solidFill>
            <a:srgbClr val="CCCCFF">
              <a:alpha val="72000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z="1800" dirty="0" err="1">
                <a:solidFill>
                  <a:srgbClr val="0000CC"/>
                </a:solidFill>
                <a:effectLst/>
                <a:latin typeface="+mn-lt"/>
                <a:cs typeface="Calibri" panose="020F0502020204030204" pitchFamily="34" charset="0"/>
              </a:rPr>
              <a:t>Nuclotron</a:t>
            </a:r>
            <a:r>
              <a:rPr lang="en-US" sz="1800" dirty="0">
                <a:solidFill>
                  <a:srgbClr val="0000CC"/>
                </a:solidFill>
                <a:effectLst/>
                <a:latin typeface="+mn-lt"/>
                <a:cs typeface="Calibri" panose="020F0502020204030204" pitchFamily="34" charset="0"/>
              </a:rPr>
              <a:t> high energy beam injection system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9AA7CFFA-A294-4C9D-9C3E-06A82D8C98DE}"/>
              </a:ext>
            </a:extLst>
          </p:cNvPr>
          <p:cNvSpPr txBox="1"/>
          <p:nvPr/>
        </p:nvSpPr>
        <p:spPr>
          <a:xfrm>
            <a:off x="7402286" y="-25539"/>
            <a:ext cx="1741711" cy="523220"/>
          </a:xfrm>
          <a:prstGeom prst="rect">
            <a:avLst/>
          </a:prstGeom>
          <a:solidFill>
            <a:schemeClr val="accent1">
              <a:lumMod val="75000"/>
              <a:alpha val="72000"/>
            </a:scheme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dirty="0" err="1">
                <a:solidFill>
                  <a:srgbClr val="14007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Nuclotron</a:t>
            </a:r>
            <a:endParaRPr lang="en-US" altLang="ru-RU" sz="2800" dirty="0">
              <a:solidFill>
                <a:srgbClr val="14007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1B7A957-17B1-4347-B2EF-5325841B50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1" b="28605"/>
          <a:stretch/>
        </p:blipFill>
        <p:spPr>
          <a:xfrm>
            <a:off x="1117549" y="3732831"/>
            <a:ext cx="2618454" cy="121058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E21CBFC-1A35-4EDA-9085-CCAC8B92AC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49" y="4986375"/>
            <a:ext cx="2426840" cy="17066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527FFB0-93E0-4BC9-87E8-DEDC6EBEE238}"/>
              </a:ext>
            </a:extLst>
          </p:cNvPr>
          <p:cNvSpPr txBox="1"/>
          <p:nvPr/>
        </p:nvSpPr>
        <p:spPr>
          <a:xfrm>
            <a:off x="6403569" y="974202"/>
            <a:ext cx="2522717" cy="230832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LM, kicker production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April-August 2021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 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 of 2021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sz="1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(Booster spare kicker PS)</a:t>
            </a:r>
            <a:endParaRPr lang="en-US" sz="16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sz="16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Injection System 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November 2021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1085E49-EEDB-43F5-AFA9-D75792BF7F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434" y="5290496"/>
            <a:ext cx="2873852" cy="138577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F8BFFB2-55E1-41AD-A76B-74525F04D552}"/>
              </a:ext>
            </a:extLst>
          </p:cNvPr>
          <p:cNvPicPr/>
          <p:nvPr/>
        </p:nvPicPr>
        <p:blipFill rotWithShape="1">
          <a:blip r:embed="rId8"/>
          <a:srcRect t="3363" b="2018"/>
          <a:stretch/>
        </p:blipFill>
        <p:spPr bwMode="auto">
          <a:xfrm>
            <a:off x="4720048" y="3575475"/>
            <a:ext cx="2426840" cy="165464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8927" y="0"/>
            <a:ext cx="1296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Tuzikov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520406" y="6539157"/>
            <a:ext cx="4058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eaLnBrk="0" hangingPunct="0"/>
            <a:r>
              <a:rPr lang="en-US" sz="1400" dirty="0" smtClean="0">
                <a:solidFill>
                  <a:srgbClr val="000000"/>
                </a:solidFill>
              </a:rPr>
              <a:t>17</a:t>
            </a:r>
            <a:endParaRPr lang="ru-RU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63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28364" r="27812" b="25191"/>
          <a:stretch/>
        </p:blipFill>
        <p:spPr>
          <a:xfrm>
            <a:off x="1551918" y="637641"/>
            <a:ext cx="2597234" cy="18942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Lambertson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magnet of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Nuclotron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injection system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9" t="22711" r="28730" b="10184"/>
          <a:stretch/>
        </p:blipFill>
        <p:spPr bwMode="auto">
          <a:xfrm>
            <a:off x="5878286" y="568509"/>
            <a:ext cx="3037114" cy="277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2887682"/>
            <a:ext cx="80488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Lambertson</a:t>
            </a:r>
            <a:r>
              <a:rPr lang="en-US" b="1" dirty="0" smtClean="0">
                <a:solidFill>
                  <a:srgbClr val="C00000"/>
                </a:solidFill>
              </a:rPr>
              <a:t> magnet is based on spare </a:t>
            </a:r>
            <a:r>
              <a:rPr lang="en-US" b="1" dirty="0" err="1" smtClean="0">
                <a:solidFill>
                  <a:srgbClr val="C00000"/>
                </a:solidFill>
              </a:rPr>
              <a:t>Nuclotron</a:t>
            </a:r>
            <a:r>
              <a:rPr lang="en-US" b="1" dirty="0" smtClean="0">
                <a:solidFill>
                  <a:srgbClr val="C00000"/>
                </a:solidFill>
              </a:rPr>
              <a:t> yoke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1.Additional machining of yoke in LHEP Workshop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May 2021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2.Coil construction in LHEP factory of 217 building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May 2021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3. Cryostat  construction  GKMP, </a:t>
            </a:r>
            <a:r>
              <a:rPr lang="en-US" b="1" dirty="0" err="1" smtClean="0">
                <a:solidFill>
                  <a:srgbClr val="C00000"/>
                </a:solidFill>
              </a:rPr>
              <a:t>Brjansk</a:t>
            </a:r>
            <a:r>
              <a:rPr lang="en-US" b="1" dirty="0" smtClean="0">
                <a:solidFill>
                  <a:srgbClr val="C00000"/>
                </a:solidFill>
              </a:rPr>
              <a:t>-June 2021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4.Construction of </a:t>
            </a:r>
            <a:r>
              <a:rPr lang="en-US" b="1" dirty="0" err="1" smtClean="0">
                <a:solidFill>
                  <a:srgbClr val="000000"/>
                </a:solidFill>
              </a:rPr>
              <a:t>Lambertson</a:t>
            </a:r>
            <a:r>
              <a:rPr lang="en-US" b="1" dirty="0" smtClean="0">
                <a:solidFill>
                  <a:srgbClr val="000000"/>
                </a:solidFill>
              </a:rPr>
              <a:t> magnet vacuum chamber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FMB, Germany </a:t>
            </a:r>
            <a:r>
              <a:rPr lang="en-US" b="1" dirty="0" smtClean="0">
                <a:solidFill>
                  <a:srgbClr val="C00000"/>
                </a:solidFill>
              </a:rPr>
              <a:t>December 2020-May 2021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5.Construction of neighbor vacuum chambers,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IZAN-</a:t>
            </a:r>
            <a:r>
              <a:rPr lang="en-US" b="1" dirty="0" err="1" smtClean="0">
                <a:solidFill>
                  <a:srgbClr val="000000"/>
                </a:solidFill>
              </a:rPr>
              <a:t>Chernogolovka</a:t>
            </a:r>
            <a:r>
              <a:rPr lang="en-US" b="1" dirty="0" smtClean="0">
                <a:solidFill>
                  <a:srgbClr val="000000"/>
                </a:solidFill>
              </a:rPr>
              <a:t> (</a:t>
            </a:r>
            <a:r>
              <a:rPr lang="en-US" b="1" dirty="0" smtClean="0">
                <a:solidFill>
                  <a:srgbClr val="0000CC"/>
                </a:solidFill>
              </a:rPr>
              <a:t>not ordered</a:t>
            </a:r>
            <a:r>
              <a:rPr lang="en-US" b="1" dirty="0" smtClean="0">
                <a:solidFill>
                  <a:srgbClr val="000000"/>
                </a:solidFill>
              </a:rPr>
              <a:t>)- </a:t>
            </a:r>
            <a:r>
              <a:rPr lang="en-US" b="1" dirty="0" smtClean="0">
                <a:solidFill>
                  <a:srgbClr val="C00000"/>
                </a:solidFill>
              </a:rPr>
              <a:t>August 2021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6. Power supply, EVPU, </a:t>
            </a:r>
            <a:r>
              <a:rPr lang="en-US" b="1" dirty="0" err="1" smtClean="0">
                <a:solidFill>
                  <a:srgbClr val="000000"/>
                </a:solidFill>
              </a:rPr>
              <a:t>Slovac</a:t>
            </a:r>
            <a:r>
              <a:rPr lang="en-US" b="1" dirty="0" smtClean="0">
                <a:solidFill>
                  <a:srgbClr val="000000"/>
                </a:solidFill>
              </a:rPr>
              <a:t> republic –</a:t>
            </a:r>
            <a:r>
              <a:rPr lang="en-US" b="1" dirty="0" smtClean="0">
                <a:solidFill>
                  <a:srgbClr val="C00000"/>
                </a:solidFill>
              </a:rPr>
              <a:t>was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C00000"/>
                </a:solidFill>
              </a:rPr>
              <a:t>ready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7.Construction of power supply control system,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LHEP-</a:t>
            </a:r>
            <a:r>
              <a:rPr lang="en-US" b="1" dirty="0" smtClean="0">
                <a:solidFill>
                  <a:srgbClr val="C00000"/>
                </a:solidFill>
              </a:rPr>
              <a:t>August 2021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8. Montage of </a:t>
            </a:r>
            <a:r>
              <a:rPr lang="en-US" b="1" dirty="0" err="1" smtClean="0">
                <a:solidFill>
                  <a:srgbClr val="000000"/>
                </a:solidFill>
              </a:rPr>
              <a:t>Lambertson</a:t>
            </a:r>
            <a:r>
              <a:rPr lang="en-US" b="1" dirty="0" smtClean="0">
                <a:solidFill>
                  <a:srgbClr val="000000"/>
                </a:solidFill>
              </a:rPr>
              <a:t> magnet-</a:t>
            </a:r>
            <a:r>
              <a:rPr lang="en-US" b="1" dirty="0" smtClean="0">
                <a:solidFill>
                  <a:srgbClr val="C00000"/>
                </a:solidFill>
              </a:rPr>
              <a:t>1 May-1 August 2021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602963" y="6550223"/>
            <a:ext cx="4058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eaLnBrk="0" hangingPunct="0"/>
            <a:r>
              <a:rPr lang="en-US" sz="1400" dirty="0" smtClean="0">
                <a:solidFill>
                  <a:srgbClr val="000000"/>
                </a:solidFill>
              </a:rPr>
              <a:t>18</a:t>
            </a:r>
            <a:endParaRPr lang="ru-RU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4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Kicker of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Nuclotron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injection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4" name="Рисунок 13"/>
          <p:cNvPicPr/>
          <p:nvPr/>
        </p:nvPicPr>
        <p:blipFill rotWithShape="1">
          <a:blip r:embed="rId2"/>
          <a:srcRect t="3363" b="2018"/>
          <a:stretch/>
        </p:blipFill>
        <p:spPr bwMode="auto">
          <a:xfrm>
            <a:off x="139462" y="821600"/>
            <a:ext cx="3816703" cy="2474851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57586" y="675330"/>
            <a:ext cx="498641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kern="0" dirty="0" smtClean="0">
                <a:solidFill>
                  <a:srgbClr val="2D2DB9"/>
                </a:solidFill>
              </a:rPr>
              <a:t>1.Kicker drawings are ready</a:t>
            </a:r>
          </a:p>
          <a:p>
            <a:r>
              <a:rPr lang="en-US" kern="0" dirty="0" smtClean="0">
                <a:solidFill>
                  <a:srgbClr val="2D2DB9"/>
                </a:solidFill>
              </a:rPr>
              <a:t>3.Construction of cryostat and vacuum</a:t>
            </a:r>
          </a:p>
          <a:p>
            <a:r>
              <a:rPr lang="en-US" kern="0" dirty="0" smtClean="0">
                <a:solidFill>
                  <a:srgbClr val="2D2DB9"/>
                </a:solidFill>
              </a:rPr>
              <a:t> chamber,  Vacuum systems and technologies (Belgorod), </a:t>
            </a:r>
            <a:r>
              <a:rPr lang="en-US" kern="0" dirty="0" smtClean="0">
                <a:solidFill>
                  <a:srgbClr val="C00000"/>
                </a:solidFill>
              </a:rPr>
              <a:t>December 2020-July    2021</a:t>
            </a:r>
          </a:p>
          <a:p>
            <a:r>
              <a:rPr lang="en-US" kern="0" dirty="0" smtClean="0">
                <a:solidFill>
                  <a:srgbClr val="2D2DB9"/>
                </a:solidFill>
              </a:rPr>
              <a:t>4.Montage, until of </a:t>
            </a:r>
            <a:r>
              <a:rPr lang="en-US" kern="0" dirty="0" smtClean="0">
                <a:solidFill>
                  <a:srgbClr val="C00000"/>
                </a:solidFill>
              </a:rPr>
              <a:t>August 2021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kern="0" dirty="0" smtClean="0">
                <a:solidFill>
                  <a:srgbClr val="C00000"/>
                </a:solidFill>
              </a:rPr>
              <a:t>5.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Booster –Transfer line-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Nuclotron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 tests 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October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4550917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Three </a:t>
            </a:r>
            <a:r>
              <a:rPr lang="en-US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Nuclotron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kicker power supplies in accordance with Contract  will be ready in 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November-December 2021, BINP, Novosibirsk</a:t>
            </a:r>
            <a:endParaRPr lang="ru-RU" dirty="0" smtClean="0">
              <a:solidFill>
                <a:srgbClr val="C00000"/>
              </a:solidFill>
            </a:endParaRPr>
          </a:p>
          <a:p>
            <a:pPr lvl="0"/>
            <a:r>
              <a:rPr lang="en-US" altLang="ru-RU" kern="0" dirty="0" smtClean="0">
                <a:solidFill>
                  <a:srgbClr val="2D2DB9"/>
                </a:solidFill>
              </a:rPr>
              <a:t>                            </a:t>
            </a:r>
            <a:r>
              <a:rPr lang="en-US" altLang="ru-RU" kern="0" dirty="0" smtClean="0">
                <a:solidFill>
                  <a:srgbClr val="C00000"/>
                </a:solidFill>
              </a:rPr>
              <a:t>BM@N Run-October-November 2021</a:t>
            </a:r>
            <a:endParaRPr lang="ru-RU" sz="16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ru-RU" kern="0" dirty="0" smtClean="0">
                <a:solidFill>
                  <a:srgbClr val="2D2DB9"/>
                </a:solidFill>
              </a:rPr>
              <a:t> </a:t>
            </a:r>
            <a:r>
              <a:rPr lang="en-US" altLang="ru-RU" kern="0" dirty="0" smtClean="0">
                <a:solidFill>
                  <a:srgbClr val="C00000"/>
                </a:solidFill>
              </a:rPr>
              <a:t>Pessimistic scenario</a:t>
            </a:r>
            <a:r>
              <a:rPr lang="en-US" altLang="ru-RU" kern="0" dirty="0" smtClean="0">
                <a:solidFill>
                  <a:srgbClr val="2D2DB9"/>
                </a:solidFill>
              </a:rPr>
              <a:t>-Power supply only for one kicker module </a:t>
            </a:r>
          </a:p>
          <a:p>
            <a:r>
              <a:rPr lang="en-US" altLang="ru-RU" kern="0" dirty="0" err="1" smtClean="0">
                <a:solidFill>
                  <a:srgbClr val="2D2DB9"/>
                </a:solidFill>
              </a:rPr>
              <a:t>E</a:t>
            </a:r>
            <a:r>
              <a:rPr lang="en-US" altLang="ru-RU" sz="1200" kern="0" dirty="0" err="1" smtClean="0">
                <a:solidFill>
                  <a:srgbClr val="2D2DB9"/>
                </a:solidFill>
              </a:rPr>
              <a:t>inj</a:t>
            </a:r>
            <a:r>
              <a:rPr lang="en-US" altLang="ru-RU" kern="0" dirty="0" smtClean="0">
                <a:solidFill>
                  <a:srgbClr val="2D2DB9"/>
                </a:solidFill>
              </a:rPr>
              <a:t> =300 MeV/u</a:t>
            </a:r>
          </a:p>
          <a:p>
            <a:r>
              <a:rPr lang="en-US" kern="0" dirty="0" smtClean="0">
                <a:solidFill>
                  <a:srgbClr val="C00000"/>
                </a:solidFill>
              </a:rPr>
              <a:t>Optimistic scenario</a:t>
            </a:r>
            <a:r>
              <a:rPr lang="en-US" kern="0" dirty="0" smtClean="0">
                <a:solidFill>
                  <a:srgbClr val="2D2DB9"/>
                </a:solidFill>
              </a:rPr>
              <a:t>-spare Booster kicker power supply and  one new </a:t>
            </a:r>
            <a:r>
              <a:rPr lang="en-US" kern="0" dirty="0" err="1" smtClean="0">
                <a:solidFill>
                  <a:srgbClr val="2D2DB9"/>
                </a:solidFill>
              </a:rPr>
              <a:t>Nuclotron</a:t>
            </a:r>
            <a:r>
              <a:rPr lang="en-US" kern="0" dirty="0" smtClean="0">
                <a:solidFill>
                  <a:srgbClr val="2D2DB9"/>
                </a:solidFill>
              </a:rPr>
              <a:t> kicker power supply </a:t>
            </a:r>
            <a:r>
              <a:rPr lang="en-US" kern="0" dirty="0" err="1" smtClean="0">
                <a:solidFill>
                  <a:srgbClr val="2D2DB9"/>
                </a:solidFill>
              </a:rPr>
              <a:t>E</a:t>
            </a:r>
            <a:r>
              <a:rPr lang="en-US" sz="1200" kern="0" dirty="0" err="1" smtClean="0">
                <a:solidFill>
                  <a:srgbClr val="2D2DB9"/>
                </a:solidFill>
              </a:rPr>
              <a:t>inj</a:t>
            </a:r>
            <a:r>
              <a:rPr lang="en-US" sz="1200" kern="0" dirty="0" smtClean="0">
                <a:solidFill>
                  <a:srgbClr val="2D2DB9"/>
                </a:solidFill>
              </a:rPr>
              <a:t> =</a:t>
            </a:r>
            <a:r>
              <a:rPr lang="en-US" kern="0" dirty="0" smtClean="0">
                <a:solidFill>
                  <a:srgbClr val="2D2DB9"/>
                </a:solidFill>
              </a:rPr>
              <a:t> 600 MeV/n, </a:t>
            </a:r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9462" y="545698"/>
            <a:ext cx="1361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 smtClean="0">
                <a:solidFill>
                  <a:srgbClr val="2D2DB9"/>
                </a:solidFill>
              </a:rPr>
              <a:t>A. </a:t>
            </a:r>
            <a:r>
              <a:rPr lang="en-US" kern="0" dirty="0" err="1" smtClean="0">
                <a:solidFill>
                  <a:srgbClr val="2D2DB9"/>
                </a:solidFill>
              </a:rPr>
              <a:t>Tuzikov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21998" y="3296451"/>
            <a:ext cx="91526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Peculiarity of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Nuclotron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injection system test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supply only  for one kicker 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 on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 of spare Booster kicker power supply </a:t>
            </a:r>
          </a:p>
          <a:p>
            <a:pPr lvl="0"/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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baseline="-25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baseline="-25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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baseline="-25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ru-RU" baseline="30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ru-RU" dirty="0">
              <a:solidFill>
                <a:srgbClr val="000000"/>
              </a:solidFill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kick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=0,6B</a:t>
            </a:r>
            <a:r>
              <a:rPr lang="en-US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=300 MeV/n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357073" y="6482490"/>
            <a:ext cx="4058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eaLnBrk="0" hangingPunct="0"/>
            <a:r>
              <a:rPr lang="en-US" sz="1400" dirty="0" smtClean="0">
                <a:solidFill>
                  <a:srgbClr val="000000"/>
                </a:solidFill>
              </a:rPr>
              <a:t>19</a:t>
            </a:r>
            <a:endParaRPr lang="ru-RU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77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>
            <a:extLst>
              <a:ext uri="{FF2B5EF4-FFF2-40B4-BE49-F238E27FC236}">
                <a16:creationId xmlns:a16="http://schemas.microsoft.com/office/drawing/2014/main" id="{D114B272-732F-4D72-904B-2A194C405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" r="2281"/>
          <a:stretch>
            <a:fillRect/>
          </a:stretch>
        </p:blipFill>
        <p:spPr bwMode="auto">
          <a:xfrm>
            <a:off x="3375027" y="3696727"/>
            <a:ext cx="5043034" cy="306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281" r="228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3" name="Rectangle 2">
            <a:extLst>
              <a:ext uri="{FF2B5EF4-FFF2-40B4-BE49-F238E27FC236}">
                <a16:creationId xmlns:a16="http://schemas.microsoft.com/office/drawing/2014/main" id="{C84E71B7-9B75-41E7-99A9-43EA8CF43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274" y="-120136"/>
            <a:ext cx="6282787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800" dirty="0" err="1">
                <a:solidFill>
                  <a:srgbClr val="FF0066"/>
                </a:solidFill>
              </a:rPr>
              <a:t>Nuclotron</a:t>
            </a:r>
            <a:r>
              <a:rPr lang="en-US" altLang="ru-RU" sz="2800" dirty="0">
                <a:solidFill>
                  <a:srgbClr val="FF0066"/>
                </a:solidFill>
              </a:rPr>
              <a:t> - BM@N </a:t>
            </a:r>
            <a:r>
              <a:rPr lang="en-US" altLang="ru-RU" sz="2800" dirty="0" smtClean="0">
                <a:solidFill>
                  <a:srgbClr val="FF0066"/>
                </a:solidFill>
              </a:rPr>
              <a:t> transfer beam </a:t>
            </a:r>
            <a:r>
              <a:rPr lang="en-US" altLang="ru-RU" sz="2800" dirty="0">
                <a:solidFill>
                  <a:srgbClr val="FF0066"/>
                </a:solidFill>
              </a:rPr>
              <a:t>line</a:t>
            </a:r>
          </a:p>
        </p:txBody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44E652F4-0B43-4669-B274-087077145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163" y="5089884"/>
            <a:ext cx="1169208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dirty="0" err="1">
                <a:solidFill>
                  <a:srgbClr val="009999"/>
                </a:solidFill>
              </a:rPr>
              <a:t>Nuclotron</a:t>
            </a:r>
            <a:endParaRPr lang="en-US" altLang="ru-RU" sz="1800" dirty="0">
              <a:solidFill>
                <a:srgbClr val="009999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093A3B15-DAFC-49C1-A396-76CB8A1EE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53202"/>
            <a:ext cx="3875077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400" dirty="0"/>
              <a:t> 		          		</a:t>
            </a:r>
          </a:p>
        </p:txBody>
      </p:sp>
      <p:sp>
        <p:nvSpPr>
          <p:cNvPr id="5127" name="Rectangle 8">
            <a:extLst>
              <a:ext uri="{FF2B5EF4-FFF2-40B4-BE49-F238E27FC236}">
                <a16:creationId xmlns:a16="http://schemas.microsoft.com/office/drawing/2014/main" id="{FF74E3E5-313E-4DC1-BE15-CD511696F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1552" y="5227981"/>
            <a:ext cx="96043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dirty="0">
                <a:solidFill>
                  <a:srgbClr val="009999"/>
                </a:solidFill>
              </a:rPr>
              <a:t>~160 m</a:t>
            </a:r>
          </a:p>
        </p:txBody>
      </p:sp>
      <p:sp>
        <p:nvSpPr>
          <p:cNvPr id="5130" name="Прямоугольник 1">
            <a:extLst>
              <a:ext uri="{FF2B5EF4-FFF2-40B4-BE49-F238E27FC236}">
                <a16:creationId xmlns:a16="http://schemas.microsoft.com/office/drawing/2014/main" id="{9B92D563-E94E-4C95-A68F-9A2C0B7E1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9766" y="6277044"/>
            <a:ext cx="16417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ru-RU" dirty="0">
                <a:solidFill>
                  <a:srgbClr val="009999"/>
                </a:solidFill>
              </a:rPr>
              <a:t>Building 205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FBBB631-1733-4FD9-9745-C5418C6AB3E3}"/>
              </a:ext>
            </a:extLst>
          </p:cNvPr>
          <p:cNvSpPr/>
          <p:nvPr/>
        </p:nvSpPr>
        <p:spPr bwMode="auto">
          <a:xfrm>
            <a:off x="36660" y="426231"/>
            <a:ext cx="9144000" cy="24272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1125"/>
              </a:spcBef>
              <a:spcAft>
                <a:spcPts val="0"/>
              </a:spcAft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altLang="ru-RU" kern="0" dirty="0" smtClean="0">
                <a:solidFill>
                  <a:srgbClr val="2D2DB9"/>
                </a:solidFill>
              </a:rPr>
              <a:t>►</a:t>
            </a:r>
            <a:r>
              <a:rPr lang="en-US" altLang="ru-RU" b="1" kern="0" dirty="0" smtClean="0">
                <a:solidFill>
                  <a:srgbClr val="2D2DB9"/>
                </a:solidFill>
              </a:rPr>
              <a:t>Upgrade of </a:t>
            </a:r>
            <a:r>
              <a:rPr lang="en-US" altLang="ru-RU" b="1" kern="0" dirty="0" err="1" smtClean="0">
                <a:solidFill>
                  <a:srgbClr val="2D2DB9"/>
                </a:solidFill>
              </a:rPr>
              <a:t>Nuclotron</a:t>
            </a:r>
            <a:r>
              <a:rPr lang="en-US" altLang="ru-RU" b="1" kern="0" dirty="0" smtClean="0">
                <a:solidFill>
                  <a:srgbClr val="2D2DB9"/>
                </a:solidFill>
              </a:rPr>
              <a:t> - BM@N transfer line  for heavy ion program:</a:t>
            </a:r>
          </a:p>
          <a:p>
            <a:pPr>
              <a:spcBef>
                <a:spcPts val="1125"/>
              </a:spcBef>
              <a:defRPr/>
            </a:pPr>
            <a:r>
              <a:rPr lang="en-US" altLang="ru-RU" b="0" kern="0" dirty="0" smtClean="0">
                <a:solidFill>
                  <a:srgbClr val="000000"/>
                </a:solidFill>
              </a:rPr>
              <a:t>→</a:t>
            </a:r>
            <a:r>
              <a:rPr lang="en-US" altLang="ru-RU" b="0" dirty="0" smtClean="0">
                <a:solidFill>
                  <a:srgbClr val="000000"/>
                </a:solidFill>
              </a:rPr>
              <a:t> </a:t>
            </a:r>
            <a:r>
              <a:rPr lang="en-US" altLang="ru-RU" b="1" dirty="0" smtClean="0">
                <a:solidFill>
                  <a:srgbClr val="000000"/>
                </a:solidFill>
              </a:rPr>
              <a:t>replace air intervals / foils with vacuum beam pipe along 160 m of BM@N transfer line to get minimum dead material </a:t>
            </a:r>
            <a:r>
              <a:rPr lang="en-US" altLang="ru-RU" b="0" dirty="0" smtClean="0">
                <a:solidFill>
                  <a:srgbClr val="000000"/>
                </a:solidFill>
              </a:rPr>
              <a:t>(</a:t>
            </a:r>
            <a:r>
              <a:rPr lang="en-US" altLang="ru-RU" b="1" dirty="0" smtClean="0">
                <a:solidFill>
                  <a:srgbClr val="C00000"/>
                </a:solidFill>
              </a:rPr>
              <a:t>Contract  Vacuum Technologies and System, Belgorod, August 2021, JINR  S. </a:t>
            </a:r>
            <a:r>
              <a:rPr lang="en-US" altLang="ru-RU" b="1" dirty="0" err="1" smtClean="0">
                <a:solidFill>
                  <a:srgbClr val="C00000"/>
                </a:solidFill>
              </a:rPr>
              <a:t>Anisimov</a:t>
            </a:r>
            <a:r>
              <a:rPr lang="en-US" altLang="ru-RU" b="0" dirty="0" smtClean="0">
                <a:solidFill>
                  <a:srgbClr val="000000"/>
                </a:solidFill>
              </a:rPr>
              <a:t>)</a:t>
            </a:r>
            <a:endParaRPr lang="en-US" altLang="ru-RU" b="0" kern="0" dirty="0" smtClean="0">
              <a:solidFill>
                <a:srgbClr val="000000"/>
              </a:solidFill>
            </a:endParaRPr>
          </a:p>
          <a:p>
            <a:pPr fontAlgn="auto">
              <a:spcBef>
                <a:spcPts val="1125"/>
              </a:spcBef>
              <a:spcAft>
                <a:spcPts val="0"/>
              </a:spcAft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5133" name="Picture 20">
            <a:extLst>
              <a:ext uri="{FF2B5EF4-FFF2-40B4-BE49-F238E27FC236}">
                <a16:creationId xmlns:a16="http://schemas.microsoft.com/office/drawing/2014/main" id="{9F2341AC-4949-4CEF-9303-8859F3794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766" y="-267805"/>
            <a:ext cx="1462087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62766" y="1965913"/>
            <a:ext cx="90809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Necessary:</a:t>
            </a:r>
          </a:p>
          <a:p>
            <a:r>
              <a:rPr lang="en-US" b="1" dirty="0"/>
              <a:t>- </a:t>
            </a:r>
            <a:r>
              <a:rPr lang="en-US" b="1" dirty="0">
                <a:solidFill>
                  <a:srgbClr val="0000CC"/>
                </a:solidFill>
              </a:rPr>
              <a:t>modernization of 2 substations SG-K and </a:t>
            </a:r>
            <a:r>
              <a:rPr lang="en-US" b="1" dirty="0">
                <a:solidFill>
                  <a:srgbClr val="C00000"/>
                </a:solidFill>
              </a:rPr>
              <a:t>SG15</a:t>
            </a:r>
            <a:r>
              <a:rPr lang="en-US" b="1" dirty="0">
                <a:solidFill>
                  <a:srgbClr val="0000CC"/>
                </a:solidFill>
              </a:rPr>
              <a:t>,</a:t>
            </a:r>
          </a:p>
          <a:p>
            <a:r>
              <a:rPr lang="en-US" b="1" dirty="0">
                <a:solidFill>
                  <a:srgbClr val="0000CC"/>
                </a:solidFill>
              </a:rPr>
              <a:t>- to make a distribution and reservation subsystem over a 0.69 kV network,</a:t>
            </a:r>
          </a:p>
          <a:p>
            <a:r>
              <a:rPr lang="en-US" b="1" dirty="0">
                <a:solidFill>
                  <a:srgbClr val="0000CC"/>
                </a:solidFill>
              </a:rPr>
              <a:t>- to produce </a:t>
            </a:r>
            <a:r>
              <a:rPr lang="en-US" b="1" dirty="0">
                <a:solidFill>
                  <a:srgbClr val="C00000"/>
                </a:solidFill>
              </a:rPr>
              <a:t>35 precision current sources</a:t>
            </a:r>
            <a:r>
              <a:rPr lang="en-US" b="1" dirty="0">
                <a:solidFill>
                  <a:srgbClr val="0000CC"/>
                </a:solidFill>
              </a:rPr>
              <a:t>,</a:t>
            </a:r>
          </a:p>
          <a:p>
            <a:r>
              <a:rPr lang="en-US" b="1" dirty="0">
                <a:solidFill>
                  <a:srgbClr val="0000CC"/>
                </a:solidFill>
              </a:rPr>
              <a:t>- to make a DC reservation subsystem,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0000CC"/>
                </a:solidFill>
              </a:rPr>
              <a:t>to </a:t>
            </a:r>
            <a:r>
              <a:rPr lang="en-US" b="1" dirty="0">
                <a:solidFill>
                  <a:srgbClr val="0000CC"/>
                </a:solidFill>
              </a:rPr>
              <a:t>create a subsystem for managing and controlling the all complex</a:t>
            </a:r>
            <a:r>
              <a:rPr lang="ru-RU" dirty="0" smtClean="0">
                <a:solidFill>
                  <a:srgbClr val="0000CC"/>
                </a:solidFill>
              </a:rPr>
              <a:t>.</a:t>
            </a:r>
            <a:endParaRPr lang="en-US" dirty="0" smtClean="0">
              <a:solidFill>
                <a:srgbClr val="0000CC"/>
              </a:solidFill>
            </a:endParaRPr>
          </a:p>
          <a:p>
            <a:r>
              <a:rPr lang="en-US" b="1" dirty="0" smtClean="0">
                <a:solidFill>
                  <a:srgbClr val="C00000"/>
                </a:solidFill>
              </a:rPr>
              <a:t>V. </a:t>
            </a:r>
            <a:r>
              <a:rPr lang="en-US" b="1" dirty="0" err="1" smtClean="0">
                <a:solidFill>
                  <a:srgbClr val="C00000"/>
                </a:solidFill>
              </a:rPr>
              <a:t>Karpinsky</a:t>
            </a:r>
            <a:r>
              <a:rPr lang="en-US" b="1" dirty="0" smtClean="0">
                <a:solidFill>
                  <a:srgbClr val="C00000"/>
                </a:solidFill>
              </a:rPr>
              <a:t>, N. </a:t>
            </a:r>
            <a:r>
              <a:rPr lang="en-US" b="1" dirty="0" err="1" smtClean="0">
                <a:solidFill>
                  <a:srgbClr val="C00000"/>
                </a:solidFill>
              </a:rPr>
              <a:t>Semin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612350" y="6492487"/>
            <a:ext cx="4058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eaLnBrk="0" hangingPunct="0"/>
            <a:r>
              <a:rPr lang="en-US" sz="1400" dirty="0" smtClean="0">
                <a:solidFill>
                  <a:srgbClr val="000000"/>
                </a:solidFill>
              </a:rPr>
              <a:t>20</a:t>
            </a:r>
            <a:endParaRPr lang="ru-RU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20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27C4B45-A916-4000-A37C-8FDA672F37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29</a:t>
            </a:fld>
            <a:endParaRPr lang="ru-RU" altLang="ru-RU"/>
          </a:p>
        </p:txBody>
      </p:sp>
      <p:pic>
        <p:nvPicPr>
          <p:cNvPr id="3" name="Рисунок 1">
            <a:extLst>
              <a:ext uri="{FF2B5EF4-FFF2-40B4-BE49-F238E27FC236}">
                <a16:creationId xmlns:a16="http://schemas.microsoft.com/office/drawing/2014/main" id="{BFC0822F-EC6A-4DB2-A9F7-4BE997271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729479"/>
            <a:ext cx="9128125" cy="608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ая выноска 21">
            <a:extLst>
              <a:ext uri="{FF2B5EF4-FFF2-40B4-BE49-F238E27FC236}">
                <a16:creationId xmlns:a16="http://schemas.microsoft.com/office/drawing/2014/main" id="{1C1FD044-4A43-4C91-BD98-DB5A8D7E2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9450" y="773113"/>
            <a:ext cx="2376488" cy="573549"/>
          </a:xfrm>
          <a:prstGeom prst="wedgeRectCallout">
            <a:avLst>
              <a:gd name="adj1" fmla="val -52198"/>
              <a:gd name="adj2" fmla="val 124216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ru-RU" sz="1400" b="1" dirty="0">
                <a:solidFill>
                  <a:srgbClr val="00B050"/>
                </a:solidFill>
              </a:rPr>
              <a:t>1000 </a:t>
            </a:r>
            <a:r>
              <a:rPr lang="en-GB" altLang="ru-RU" sz="1400" b="1" dirty="0">
                <a:solidFill>
                  <a:srgbClr val="00B050"/>
                </a:solidFill>
              </a:rPr>
              <a:t>m</a:t>
            </a:r>
            <a:r>
              <a:rPr lang="en-GB" altLang="ru-RU" sz="1400" b="1" baseline="30000" dirty="0">
                <a:solidFill>
                  <a:srgbClr val="00B050"/>
                </a:solidFill>
              </a:rPr>
              <a:t>3</a:t>
            </a:r>
            <a:r>
              <a:rPr lang="en-GB" altLang="ru-RU" sz="1400" b="1" dirty="0">
                <a:solidFill>
                  <a:srgbClr val="00B050"/>
                </a:solidFill>
              </a:rPr>
              <a:t> helium gasholder</a:t>
            </a:r>
            <a:endParaRPr lang="en-GB" altLang="ru-RU" sz="1400" b="1" dirty="0"/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alt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 </a:t>
            </a:r>
            <a:r>
              <a:rPr lang="en-US" alt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W04, 2021</a:t>
            </a:r>
            <a:endParaRPr lang="ru-RU" altLang="ru-RU" sz="1400" dirty="0">
              <a:solidFill>
                <a:srgbClr val="FF0000"/>
              </a:solidFill>
            </a:endParaRPr>
          </a:p>
        </p:txBody>
      </p:sp>
      <p:sp>
        <p:nvSpPr>
          <p:cNvPr id="13" name="Прямоугольная выноска 21">
            <a:extLst>
              <a:ext uri="{FF2B5EF4-FFF2-40B4-BE49-F238E27FC236}">
                <a16:creationId xmlns:a16="http://schemas.microsoft.com/office/drawing/2014/main" id="{01EDCE8D-8E33-48BA-B5F0-27A031973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6172200"/>
            <a:ext cx="2506662" cy="668338"/>
          </a:xfrm>
          <a:prstGeom prst="wedgeRectCallout">
            <a:avLst>
              <a:gd name="adj1" fmla="val 9332"/>
              <a:gd name="adj2" fmla="val -120412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ru-RU" sz="1400" b="1" dirty="0">
                <a:solidFill>
                  <a:srgbClr val="C00000"/>
                </a:solidFill>
              </a:rPr>
              <a:t>1000 </a:t>
            </a:r>
            <a:r>
              <a:rPr lang="en-GB" altLang="ru-RU" sz="1400" b="1" dirty="0">
                <a:solidFill>
                  <a:srgbClr val="C00000"/>
                </a:solidFill>
              </a:rPr>
              <a:t>m</a:t>
            </a:r>
            <a:r>
              <a:rPr lang="en-GB" altLang="ru-RU" sz="1400" b="1" baseline="30000" dirty="0">
                <a:solidFill>
                  <a:srgbClr val="C00000"/>
                </a:solidFill>
              </a:rPr>
              <a:t>3</a:t>
            </a:r>
            <a:r>
              <a:rPr lang="en-GB" altLang="ru-RU" sz="1400" b="1" dirty="0">
                <a:solidFill>
                  <a:srgbClr val="C00000"/>
                </a:solidFill>
              </a:rPr>
              <a:t> nitrogen gasholder</a:t>
            </a:r>
            <a:endParaRPr lang="en-GB" altLang="ru-RU" sz="1400" b="1" dirty="0"/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alt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 </a:t>
            </a:r>
            <a:r>
              <a:rPr lang="en-US" alt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W49, 2020</a:t>
            </a:r>
            <a:endParaRPr lang="ru-RU" altLang="ru-RU" sz="1400" dirty="0">
              <a:solidFill>
                <a:srgbClr val="FF0000"/>
              </a:solidFill>
            </a:endParaRPr>
          </a:p>
        </p:txBody>
      </p:sp>
      <p:sp>
        <p:nvSpPr>
          <p:cNvPr id="14" name="Прямоугольная выноска 17">
            <a:extLst>
              <a:ext uri="{FF2B5EF4-FFF2-40B4-BE49-F238E27FC236}">
                <a16:creationId xmlns:a16="http://schemas.microsoft.com/office/drawing/2014/main" id="{5611DB07-D8FE-496F-B80A-0C41F00FD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82" y="2360227"/>
            <a:ext cx="1989137" cy="727075"/>
          </a:xfrm>
          <a:prstGeom prst="wedgeRectCallout">
            <a:avLst>
              <a:gd name="adj1" fmla="val -13951"/>
              <a:gd name="adj2" fmla="val -128088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ru-RU" sz="1400" b="1" dirty="0"/>
              <a:t>Central cryogenic plant (bld. 1B)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altLang="ru-RU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comiss</a:t>
            </a:r>
            <a:r>
              <a:rPr lang="en-US" alt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W29, 2021</a:t>
            </a:r>
            <a:endParaRPr lang="ru-RU" altLang="ru-RU" sz="1400" dirty="0">
              <a:solidFill>
                <a:srgbClr val="FF0000"/>
              </a:solidFill>
            </a:endParaRPr>
          </a:p>
        </p:txBody>
      </p:sp>
      <p:sp>
        <p:nvSpPr>
          <p:cNvPr id="15" name="Прямоугольная выноска 17">
            <a:extLst>
              <a:ext uri="{FF2B5EF4-FFF2-40B4-BE49-F238E27FC236}">
                <a16:creationId xmlns:a16="http://schemas.microsoft.com/office/drawing/2014/main" id="{C4BB6D50-D085-496C-8419-DA68F5B49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274" y="3270143"/>
            <a:ext cx="2848754" cy="804048"/>
          </a:xfrm>
          <a:prstGeom prst="wedgeRectCallout">
            <a:avLst>
              <a:gd name="adj1" fmla="val 8955"/>
              <a:gd name="adj2" fmla="val 189854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ru-RU" sz="1400" b="1" dirty="0"/>
              <a:t>New compressor hall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altLang="ru-RU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</a:t>
            </a:r>
            <a:r>
              <a:rPr lang="en-US" alt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completed </a:t>
            </a:r>
            <a:r>
              <a:rPr lang="en-US" altLang="ru-RU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 2021, commissioning August 2021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altLang="ru-RU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en-US" altLang="ru-RU" sz="1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Agapov</a:t>
            </a:r>
            <a:endParaRPr lang="ru-RU" altLang="ru-RU" sz="1400" dirty="0">
              <a:solidFill>
                <a:srgbClr val="FF0000"/>
              </a:solidFill>
            </a:endParaRPr>
          </a:p>
        </p:txBody>
      </p:sp>
      <p:sp>
        <p:nvSpPr>
          <p:cNvPr id="18" name="Прямоугольная выноска 17">
            <a:extLst>
              <a:ext uri="{FF2B5EF4-FFF2-40B4-BE49-F238E27FC236}">
                <a16:creationId xmlns:a16="http://schemas.microsoft.com/office/drawing/2014/main" id="{D180B66D-991B-4A98-B82A-69A3E8BBA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6245226"/>
            <a:ext cx="2895600" cy="577849"/>
          </a:xfrm>
          <a:prstGeom prst="wedgeRectCallout">
            <a:avLst>
              <a:gd name="adj1" fmla="val -39818"/>
              <a:gd name="adj2" fmla="val -224186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ru-RU" sz="1600" b="1" dirty="0"/>
              <a:t>Bld. 17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 </a:t>
            </a:r>
            <a:r>
              <a:rPr lang="en-US" alt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W52, 2021</a:t>
            </a:r>
            <a:endParaRPr lang="en-GB" altLang="ru-RU" sz="16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3DEE2F-7A0A-4BD2-A469-06193E267628}"/>
              </a:ext>
            </a:extLst>
          </p:cNvPr>
          <p:cNvSpPr txBox="1"/>
          <p:nvPr/>
        </p:nvSpPr>
        <p:spPr>
          <a:xfrm>
            <a:off x="2152996" y="-25539"/>
            <a:ext cx="6991001" cy="461665"/>
          </a:xfrm>
          <a:prstGeom prst="rect">
            <a:avLst/>
          </a:prstGeom>
          <a:solidFill>
            <a:schemeClr val="accent1">
              <a:lumMod val="75000"/>
              <a:alpha val="72000"/>
            </a:scheme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altLang="en-US" sz="2400" dirty="0">
                <a:solidFill>
                  <a:srgbClr val="000066"/>
                </a:solidFill>
                <a:effectLst/>
                <a:latin typeface="+mj-lt"/>
              </a:rPr>
              <a:t>New Cryogenic Equipment  of the NICA Complex</a:t>
            </a:r>
            <a:endParaRPr lang="ru-RU" altLang="en-US" sz="2400" dirty="0">
              <a:solidFill>
                <a:schemeClr val="bg2"/>
              </a:solidFill>
              <a:effectLst/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92897" y="360146"/>
            <a:ext cx="9052478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700" dirty="0" smtClean="0">
                <a:solidFill>
                  <a:srgbClr val="000066"/>
                </a:solidFill>
              </a:rPr>
              <a:t>New compressor hall is required for simultaneous Booster and </a:t>
            </a:r>
            <a:r>
              <a:rPr lang="en-US" altLang="en-US" sz="1700" dirty="0" err="1" smtClean="0">
                <a:solidFill>
                  <a:srgbClr val="000066"/>
                </a:solidFill>
              </a:rPr>
              <a:t>Nuclotron</a:t>
            </a:r>
            <a:r>
              <a:rPr lang="en-US" altLang="en-US" sz="1700" dirty="0" smtClean="0">
                <a:solidFill>
                  <a:srgbClr val="000066"/>
                </a:solidFill>
              </a:rPr>
              <a:t> operation</a:t>
            </a:r>
            <a:endParaRPr lang="ru-RU" sz="1700" dirty="0"/>
          </a:p>
        </p:txBody>
      </p:sp>
      <p:sp>
        <p:nvSpPr>
          <p:cNvPr id="11" name="Овал 10"/>
          <p:cNvSpPr/>
          <p:nvPr/>
        </p:nvSpPr>
        <p:spPr>
          <a:xfrm>
            <a:off x="148061" y="3191890"/>
            <a:ext cx="2983967" cy="960553"/>
          </a:xfrm>
          <a:prstGeom prst="ellipse">
            <a:avLst/>
          </a:prstGeom>
          <a:solidFill>
            <a:srgbClr val="FF4343">
              <a:alpha val="37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418545" y="6352480"/>
            <a:ext cx="4058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eaLnBrk="0" hangingPunct="0"/>
            <a:r>
              <a:rPr lang="en-US" sz="1400" dirty="0" smtClean="0">
                <a:solidFill>
                  <a:srgbClr val="000000"/>
                </a:solidFill>
              </a:rPr>
              <a:t>21</a:t>
            </a:r>
            <a:endParaRPr lang="ru-RU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96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9" descr="NICA_header_bl-wh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2124075" y="2997200"/>
            <a:ext cx="792163" cy="2735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ea typeface="Arial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916238" y="3644900"/>
            <a:ext cx="1943100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ea typeface="Arial" charset="0"/>
              <a:cs typeface="Arial" pitchFamily="34" charset="0"/>
            </a:endParaRPr>
          </a:p>
        </p:txBody>
      </p:sp>
      <p:pic>
        <p:nvPicPr>
          <p:cNvPr id="2051" name="Picture 3" descr="D:\Andrey\-=Work=-\=Nuclotron M=\=Системы=\HiLac\Layout-HILac+LU20-b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685" y="785611"/>
            <a:ext cx="8752115" cy="560231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993706" y="874953"/>
            <a:ext cx="1838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400" b="1" dirty="0">
                <a:solidFill>
                  <a:prstClr val="black"/>
                </a:solidFill>
                <a:latin typeface="Arial" charset="0"/>
                <a:cs typeface="Arial" charset="0"/>
              </a:rPr>
              <a:t>p↑, d↑, ions Z/A&gt;0,3</a:t>
            </a:r>
            <a:endParaRPr lang="ru-RU" sz="14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74280" y="1400284"/>
            <a:ext cx="510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b="1" dirty="0">
                <a:solidFill>
                  <a:prstClr val="black"/>
                </a:solidFill>
                <a:latin typeface="Arial" charset="0"/>
                <a:cs typeface="Arial" charset="0"/>
              </a:rPr>
              <a:t>RFQ</a:t>
            </a:r>
            <a:endParaRPr lang="ru-RU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49539" y="1054040"/>
            <a:ext cx="10967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b="1" dirty="0">
                <a:solidFill>
                  <a:prstClr val="black"/>
                </a:solidFill>
                <a:latin typeface="Arial" charset="0"/>
                <a:cs typeface="Arial" charset="0"/>
              </a:rPr>
              <a:t>Ions Z/A&gt;0,3</a:t>
            </a:r>
            <a:endParaRPr lang="ru-RU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ctr" eaLnBrk="0" hangingPunct="0"/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LIS</a:t>
            </a:r>
            <a:endParaRPr lang="ru-RU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04332" y="1562526"/>
            <a:ext cx="62228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SPI</a:t>
            </a:r>
          </a:p>
          <a:p>
            <a:pPr eaLnBrk="0" hangingPunct="0"/>
            <a:r>
              <a:rPr lang="en-US" sz="1200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p↑,d</a:t>
            </a:r>
            <a:r>
              <a:rPr lang="en-US" sz="1200" b="1" dirty="0">
                <a:solidFill>
                  <a:prstClr val="black"/>
                </a:solidFill>
                <a:latin typeface="Arial" charset="0"/>
                <a:cs typeface="Arial" charset="0"/>
              </a:rPr>
              <a:t>↑</a:t>
            </a:r>
          </a:p>
          <a:p>
            <a:pPr eaLnBrk="0" hangingPunct="0"/>
            <a:r>
              <a:rPr lang="en-US" sz="1200" b="1" dirty="0">
                <a:solidFill>
                  <a:prstClr val="black"/>
                </a:solidFill>
                <a:latin typeface="Arial" charset="0"/>
                <a:cs typeface="Arial" charset="0"/>
              </a:rPr>
              <a:t>10mA</a:t>
            </a:r>
            <a:endParaRPr lang="ru-RU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462429">
            <a:off x="3651861" y="3942716"/>
            <a:ext cx="9156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 eaLnBrk="0" hangingPunct="0"/>
            <a:r>
              <a:rPr lang="en-US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HILAc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endParaRPr lang="ru-RU" sz="1400" b="1" baseline="30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52844" y="3969851"/>
            <a:ext cx="1178326" cy="7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HILAc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building</a:t>
            </a:r>
            <a:endParaRPr lang="en-US" sz="1400" b="1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eaLnBrk="0" hangingPunct="0"/>
            <a:endParaRPr lang="ru-RU" sz="1400" b="1" baseline="30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1146373"/>
            <a:ext cx="1197764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Booster</a:t>
            </a:r>
          </a:p>
          <a:p>
            <a:pPr eaLnBrk="0" hangingPunct="0"/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Injection </a:t>
            </a:r>
          </a:p>
          <a:p>
            <a:pPr eaLnBrk="0" hangingPunct="0"/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channel</a:t>
            </a:r>
            <a:endParaRPr lang="ru-RU" sz="1400" b="1" baseline="30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6710468">
            <a:off x="1027734" y="5366265"/>
            <a:ext cx="1396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Nuclotron</a:t>
            </a:r>
            <a:endParaRPr lang="ru-RU" sz="2000" b="1" baseline="30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472544">
            <a:off x="170849" y="5056240"/>
            <a:ext cx="1217000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3200" b="1" baseline="30000" dirty="0">
                <a:solidFill>
                  <a:prstClr val="black"/>
                </a:solidFill>
                <a:latin typeface="Arial" charset="0"/>
                <a:cs typeface="Arial" charset="0"/>
              </a:rPr>
              <a:t>Booster</a:t>
            </a:r>
            <a:endParaRPr lang="ru-RU" sz="3200" b="1" baseline="30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18890" y="5266554"/>
            <a:ext cx="1355389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RF amplifier for LU-20</a:t>
            </a:r>
            <a:endParaRPr lang="en-US" sz="1400" b="1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eaLnBrk="0" hangingPunct="0"/>
            <a:endParaRPr lang="ru-RU" sz="1400" b="1" baseline="30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 flipV="1">
            <a:off x="1312394" y="1266922"/>
            <a:ext cx="622301" cy="1590675"/>
          </a:xfrm>
          <a:prstGeom prst="line">
            <a:avLst/>
          </a:prstGeom>
          <a:ln w="76200" cap="rnd"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629727" y="2247487"/>
            <a:ext cx="1178326" cy="7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LU-20 building</a:t>
            </a:r>
            <a:endParaRPr lang="en-US" sz="1400" b="1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eaLnBrk="0" hangingPunct="0"/>
            <a:endParaRPr lang="ru-RU" sz="1400" b="1" baseline="30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1" name="TextBox 3"/>
          <p:cNvSpPr txBox="1"/>
          <p:nvPr/>
        </p:nvSpPr>
        <p:spPr>
          <a:xfrm>
            <a:off x="1" y="0"/>
            <a:ext cx="5344732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Layout of the linear Injectors</a:t>
            </a:r>
          </a:p>
        </p:txBody>
      </p:sp>
      <p:grpSp>
        <p:nvGrpSpPr>
          <p:cNvPr id="3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24" name="JINR_logo_alpha.png" descr="JINR_logo_alpha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7" name="NICA_logo_alpha.png" descr="NICA_logo_alpha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23" name="Полилиния 22"/>
          <p:cNvSpPr/>
          <p:nvPr/>
        </p:nvSpPr>
        <p:spPr>
          <a:xfrm rot="2159837">
            <a:off x="-556179" y="2670591"/>
            <a:ext cx="6346681" cy="1837656"/>
          </a:xfrm>
          <a:custGeom>
            <a:avLst/>
            <a:gdLst>
              <a:gd name="connsiteX0" fmla="*/ 2342226 w 3628008"/>
              <a:gd name="connsiteY0" fmla="*/ 28112 h 2503502"/>
              <a:gd name="connsiteX1" fmla="*/ 566692 w 3628008"/>
              <a:gd name="connsiteY1" fmla="*/ 480873 h 2503502"/>
              <a:gd name="connsiteX2" fmla="*/ 96175 w 3628008"/>
              <a:gd name="connsiteY2" fmla="*/ 1439662 h 2503502"/>
              <a:gd name="connsiteX3" fmla="*/ 1143740 w 3628008"/>
              <a:gd name="connsiteY3" fmla="*/ 2336306 h 2503502"/>
              <a:gd name="connsiteX4" fmla="*/ 2839375 w 3628008"/>
              <a:gd name="connsiteY4" fmla="*/ 2336306 h 2503502"/>
              <a:gd name="connsiteX5" fmla="*/ 3611732 w 3628008"/>
              <a:gd name="connsiteY5" fmla="*/ 1333130 h 2503502"/>
              <a:gd name="connsiteX6" fmla="*/ 2937030 w 3628008"/>
              <a:gd name="connsiteY6" fmla="*/ 463118 h 2503502"/>
              <a:gd name="connsiteX7" fmla="*/ 1552113 w 3628008"/>
              <a:gd name="connsiteY7" fmla="*/ 10357 h 250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28008" h="2503502">
                <a:moveTo>
                  <a:pt x="2342226" y="28112"/>
                </a:moveTo>
                <a:cubicBezTo>
                  <a:pt x="1641630" y="136863"/>
                  <a:pt x="941034" y="245615"/>
                  <a:pt x="566692" y="480873"/>
                </a:cubicBezTo>
                <a:cubicBezTo>
                  <a:pt x="192350" y="716131"/>
                  <a:pt x="0" y="1130423"/>
                  <a:pt x="96175" y="1439662"/>
                </a:cubicBezTo>
                <a:cubicBezTo>
                  <a:pt x="192350" y="1748901"/>
                  <a:pt x="686540" y="2186865"/>
                  <a:pt x="1143740" y="2336306"/>
                </a:cubicBezTo>
                <a:cubicBezTo>
                  <a:pt x="1600940" y="2485747"/>
                  <a:pt x="2428043" y="2503502"/>
                  <a:pt x="2839375" y="2336306"/>
                </a:cubicBezTo>
                <a:cubicBezTo>
                  <a:pt x="3250707" y="2169110"/>
                  <a:pt x="3595456" y="1645328"/>
                  <a:pt x="3611732" y="1333130"/>
                </a:cubicBezTo>
                <a:cubicBezTo>
                  <a:pt x="3628008" y="1020932"/>
                  <a:pt x="3280300" y="683580"/>
                  <a:pt x="2937030" y="463118"/>
                </a:cubicBezTo>
                <a:cubicBezTo>
                  <a:pt x="2593760" y="242656"/>
                  <a:pt x="1750381" y="0"/>
                  <a:pt x="1552113" y="1035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ru-RU">
              <a:solidFill>
                <a:prstClr val="black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FB23-D87D-4895-A445-31B638AAC271}" type="slidenum">
              <a:rPr lang="ru-RU" altLang="ru-RU" smtClean="0"/>
              <a:pPr/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382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ситуац план ЛФВЭ.JPG"/>
          <p:cNvPicPr>
            <a:picLocks noChangeAspect="1"/>
          </p:cNvPicPr>
          <p:nvPr/>
        </p:nvPicPr>
        <p:blipFill>
          <a:blip r:embed="rId3"/>
          <a:srcRect t="2740" r="6780"/>
          <a:stretch>
            <a:fillRect/>
          </a:stretch>
        </p:blipFill>
        <p:spPr>
          <a:xfrm>
            <a:off x="2500298" y="785794"/>
            <a:ext cx="3929090" cy="5072098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5" name="Группа 34"/>
          <p:cNvGrpSpPr/>
          <p:nvPr/>
        </p:nvGrpSpPr>
        <p:grpSpPr>
          <a:xfrm>
            <a:off x="142844" y="785794"/>
            <a:ext cx="6286544" cy="5000660"/>
            <a:chOff x="142844" y="785794"/>
            <a:chExt cx="6286544" cy="5000660"/>
          </a:xfrm>
        </p:grpSpPr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3502" y="785794"/>
              <a:ext cx="4485886" cy="50006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3" name="TextBox 2"/>
            <p:cNvSpPr txBox="1">
              <a:spLocks noChangeArrowheads="1"/>
            </p:cNvSpPr>
            <p:nvPr/>
          </p:nvSpPr>
          <p:spPr bwMode="auto">
            <a:xfrm>
              <a:off x="142844" y="1071546"/>
              <a:ext cx="2500298" cy="830997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009900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algn="ctr"/>
              <a:r>
                <a:rPr kumimoji="0" lang="en-US" sz="1600" b="1" dirty="0" smtClean="0"/>
                <a:t>SG 13, SG-K</a:t>
              </a:r>
              <a:r>
                <a:rPr kumimoji="0" lang="ru-RU" sz="1600" b="1" dirty="0" smtClean="0"/>
                <a:t> </a:t>
              </a:r>
              <a:r>
                <a:rPr kumimoji="0" lang="en-US" sz="1600" b="1" dirty="0" smtClean="0"/>
                <a:t>substations have been upgraded</a:t>
              </a:r>
              <a:endParaRPr kumimoji="0" lang="en-US" sz="1800" b="1" dirty="0"/>
            </a:p>
          </p:txBody>
        </p:sp>
      </p:grpSp>
      <p:pic>
        <p:nvPicPr>
          <p:cNvPr id="49153" name="Picture 3" descr="NICA_header_blue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5175"/>
          </a:xfrm>
          <a:prstGeom prst="upArrow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Rectangle 4"/>
          <p:cNvSpPr>
            <a:spLocks noChangeArrowheads="1"/>
          </p:cNvSpPr>
          <p:nvPr/>
        </p:nvSpPr>
        <p:spPr bwMode="auto">
          <a:xfrm>
            <a:off x="0" y="115888"/>
            <a:ext cx="91440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kumimoji="0" lang="ru-RU" sz="3600" b="1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</p:txBody>
      </p:sp>
      <p:pic>
        <p:nvPicPr>
          <p:cNvPr id="36867" name="Picture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7" descr="NICA-Logo_4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5214942" y="1071546"/>
            <a:ext cx="3714776" cy="1200329"/>
          </a:xfrm>
          <a:prstGeom prst="rect">
            <a:avLst/>
          </a:prstGeom>
          <a:solidFill>
            <a:srgbClr val="92D050"/>
          </a:solidFill>
          <a:ln>
            <a:solidFill>
              <a:srgbClr val="C00000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/>
            <a:r>
              <a:rPr lang="en-US" sz="1800" b="1" dirty="0" smtClean="0"/>
              <a:t>All the required documentation SG12, SG15, SG21 has been developed and </a:t>
            </a:r>
            <a:r>
              <a:rPr lang="en-US" sz="1800" b="1" dirty="0"/>
              <a:t>agreed </a:t>
            </a:r>
            <a:r>
              <a:rPr lang="en-US" sz="1800" b="1" dirty="0" smtClean="0"/>
              <a:t>in all authorities.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142852"/>
            <a:ext cx="91440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Power scheme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en-US" b="1" dirty="0" smtClean="0">
                <a:solidFill>
                  <a:srgbClr val="7030A0"/>
                </a:solidFill>
              </a:rPr>
              <a:t>VBLHPH</a:t>
            </a:r>
            <a:endParaRPr kumimoji="0" lang="ru-RU" b="1" dirty="0">
              <a:solidFill>
                <a:srgbClr val="7030A0"/>
              </a:solidFill>
              <a:latin typeface="Abadi MT Condensed Extra Bold" charset="0"/>
              <a:cs typeface="Abadi MT Condensed Extra Bold" charset="0"/>
            </a:endParaRPr>
          </a:p>
        </p:txBody>
      </p:sp>
      <p:sp>
        <p:nvSpPr>
          <p:cNvPr id="13" name="Прямоугольная выноска 12"/>
          <p:cNvSpPr>
            <a:spLocks noChangeArrowheads="1"/>
          </p:cNvSpPr>
          <p:nvPr/>
        </p:nvSpPr>
        <p:spPr bwMode="auto">
          <a:xfrm>
            <a:off x="6572264" y="2928934"/>
            <a:ext cx="2357454" cy="928694"/>
          </a:xfrm>
          <a:prstGeom prst="wedgeRectCallout">
            <a:avLst>
              <a:gd name="adj1" fmla="val -82253"/>
              <a:gd name="adj2" fmla="val -56985"/>
            </a:avLst>
          </a:prstGeom>
          <a:solidFill>
            <a:srgbClr val="FF8F8F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kumimoji="0" lang="en-US" sz="1600" b="1" i="1" dirty="0" smtClean="0">
                <a:solidFill>
                  <a:srgbClr val="0000FF"/>
                </a:solidFill>
              </a:rPr>
              <a:t>Main substation </a:t>
            </a:r>
            <a:r>
              <a:rPr lang="en-US" sz="1600" b="1" dirty="0" smtClean="0">
                <a:solidFill>
                  <a:srgbClr val="0000FF"/>
                </a:solidFill>
              </a:rPr>
              <a:t>step-down </a:t>
            </a:r>
            <a:r>
              <a:rPr kumimoji="0" lang="en-US" sz="1600" b="1" i="1" dirty="0" smtClean="0">
                <a:solidFill>
                  <a:srgbClr val="0000FF"/>
                </a:solidFill>
              </a:rPr>
              <a:t>GPP1</a:t>
            </a:r>
          </a:p>
          <a:p>
            <a:pPr algn="ctr" eaLnBrk="1" hangingPunct="1"/>
            <a:r>
              <a:rPr kumimoji="0" lang="en-US" altLang="ru-RU" sz="1600" b="1" i="1" dirty="0" smtClean="0">
                <a:solidFill>
                  <a:srgbClr val="0000FF"/>
                </a:solidFill>
              </a:rPr>
              <a:t>(40.8 MW) </a:t>
            </a:r>
            <a:r>
              <a:rPr lang="en-US" altLang="ru-RU" sz="1600" b="1" dirty="0" smtClean="0">
                <a:solidFill>
                  <a:srgbClr val="C00000"/>
                </a:solidFill>
              </a:rPr>
              <a:t>July-September 2021</a:t>
            </a:r>
            <a:endParaRPr lang="ru-RU" altLang="ru-RU" sz="1600" b="1" dirty="0">
              <a:solidFill>
                <a:srgbClr val="C00000"/>
              </a:solidFill>
            </a:endParaRPr>
          </a:p>
        </p:txBody>
      </p:sp>
      <p:sp>
        <p:nvSpPr>
          <p:cNvPr id="14" name="Прямоугольная выноска 13"/>
          <p:cNvSpPr>
            <a:spLocks noChangeArrowheads="1"/>
          </p:cNvSpPr>
          <p:nvPr/>
        </p:nvSpPr>
        <p:spPr bwMode="auto">
          <a:xfrm>
            <a:off x="1857356" y="5857892"/>
            <a:ext cx="2143140" cy="576263"/>
          </a:xfrm>
          <a:prstGeom prst="wedgeRectCallout">
            <a:avLst>
              <a:gd name="adj1" fmla="val 45626"/>
              <a:gd name="adj2" fmla="val -165367"/>
            </a:avLst>
          </a:prstGeom>
          <a:solidFill>
            <a:srgbClr val="FF8F8F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kumimoji="0" lang="en-US" sz="1600" b="1" i="1" dirty="0" smtClean="0">
                <a:solidFill>
                  <a:srgbClr val="0000FF"/>
                </a:solidFill>
              </a:rPr>
              <a:t>Substation SG15</a:t>
            </a:r>
          </a:p>
          <a:p>
            <a:pPr algn="ctr" eaLnBrk="1" hangingPunct="1"/>
            <a:r>
              <a:rPr kumimoji="0" lang="en-US" altLang="ru-RU" sz="1600" b="1" i="1" dirty="0" smtClean="0">
                <a:solidFill>
                  <a:srgbClr val="0000FF"/>
                </a:solidFill>
              </a:rPr>
              <a:t>(8MW)  </a:t>
            </a:r>
            <a:r>
              <a:rPr kumimoji="0" lang="en-US" altLang="ru-RU" sz="1600" b="1" i="1" dirty="0" smtClean="0">
                <a:solidFill>
                  <a:srgbClr val="C00000"/>
                </a:solidFill>
              </a:rPr>
              <a:t>July 2021</a:t>
            </a:r>
            <a:endParaRPr lang="ru-RU" altLang="ru-RU" sz="1600" dirty="0">
              <a:solidFill>
                <a:srgbClr val="C00000"/>
              </a:solidFill>
            </a:endParaRPr>
          </a:p>
        </p:txBody>
      </p:sp>
      <p:sp>
        <p:nvSpPr>
          <p:cNvPr id="15" name="Прямоугольная выноска 14"/>
          <p:cNvSpPr>
            <a:spLocks noChangeArrowheads="1"/>
          </p:cNvSpPr>
          <p:nvPr/>
        </p:nvSpPr>
        <p:spPr bwMode="auto">
          <a:xfrm>
            <a:off x="6572264" y="4929198"/>
            <a:ext cx="2286016" cy="576263"/>
          </a:xfrm>
          <a:prstGeom prst="wedgeRectCallout">
            <a:avLst>
              <a:gd name="adj1" fmla="val -121719"/>
              <a:gd name="adj2" fmla="val -109170"/>
            </a:avLst>
          </a:prstGeom>
          <a:solidFill>
            <a:srgbClr val="FF8F8F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kumimoji="0" lang="en-US" sz="1600" b="1" i="1" dirty="0" smtClean="0">
                <a:solidFill>
                  <a:srgbClr val="0000FF"/>
                </a:solidFill>
              </a:rPr>
              <a:t>Substation SG12</a:t>
            </a:r>
          </a:p>
          <a:p>
            <a:pPr algn="ctr" eaLnBrk="1" hangingPunct="1"/>
            <a:r>
              <a:rPr kumimoji="0" lang="en-US" altLang="ru-RU" sz="1600" b="1" i="1" dirty="0" smtClean="0">
                <a:solidFill>
                  <a:srgbClr val="0000FF"/>
                </a:solidFill>
              </a:rPr>
              <a:t>(1.7MW)</a:t>
            </a:r>
            <a:endParaRPr lang="ru-RU" altLang="ru-RU" sz="1600" dirty="0">
              <a:solidFill>
                <a:srgbClr val="009900"/>
              </a:solidFill>
            </a:endParaRPr>
          </a:p>
        </p:txBody>
      </p:sp>
      <p:sp>
        <p:nvSpPr>
          <p:cNvPr id="24" name="Прямоугольная выноска 23"/>
          <p:cNvSpPr>
            <a:spLocks noChangeArrowheads="1"/>
          </p:cNvSpPr>
          <p:nvPr/>
        </p:nvSpPr>
        <p:spPr bwMode="auto">
          <a:xfrm>
            <a:off x="285720" y="3357562"/>
            <a:ext cx="2000264" cy="576263"/>
          </a:xfrm>
          <a:prstGeom prst="wedgeRectCallout">
            <a:avLst>
              <a:gd name="adj1" fmla="val 96225"/>
              <a:gd name="adj2" fmla="val 144164"/>
            </a:avLst>
          </a:prstGeom>
          <a:solidFill>
            <a:srgbClr val="92D050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kumimoji="0" lang="en-US" sz="1600" b="1" i="1" dirty="0" smtClean="0">
                <a:solidFill>
                  <a:srgbClr val="0000FF"/>
                </a:solidFill>
              </a:rPr>
              <a:t>Substation SG13</a:t>
            </a:r>
          </a:p>
          <a:p>
            <a:pPr algn="ctr" eaLnBrk="1" hangingPunct="1"/>
            <a:r>
              <a:rPr kumimoji="0" lang="en-US" altLang="ru-RU" sz="1600" b="1" i="1" dirty="0" smtClean="0">
                <a:solidFill>
                  <a:srgbClr val="0000FF"/>
                </a:solidFill>
              </a:rPr>
              <a:t>(10MW)</a:t>
            </a:r>
            <a:endParaRPr lang="ru-RU" altLang="ru-RU" sz="1600" dirty="0">
              <a:solidFill>
                <a:srgbClr val="009900"/>
              </a:solidFill>
            </a:endParaRPr>
          </a:p>
        </p:txBody>
      </p:sp>
      <p:sp>
        <p:nvSpPr>
          <p:cNvPr id="25" name="Прямоугольная выноска 24"/>
          <p:cNvSpPr>
            <a:spLocks noChangeArrowheads="1"/>
          </p:cNvSpPr>
          <p:nvPr/>
        </p:nvSpPr>
        <p:spPr bwMode="auto">
          <a:xfrm>
            <a:off x="642910" y="2143116"/>
            <a:ext cx="2000264" cy="576263"/>
          </a:xfrm>
          <a:prstGeom prst="wedgeRectCallout">
            <a:avLst>
              <a:gd name="adj1" fmla="val 118797"/>
              <a:gd name="adj2" fmla="val 345266"/>
            </a:avLst>
          </a:prstGeom>
          <a:solidFill>
            <a:srgbClr val="92D050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kumimoji="0" lang="en-US" sz="1600" b="1" i="1" dirty="0" smtClean="0">
                <a:solidFill>
                  <a:srgbClr val="0000FF"/>
                </a:solidFill>
              </a:rPr>
              <a:t>Substation SG-K</a:t>
            </a:r>
          </a:p>
          <a:p>
            <a:pPr algn="ctr" eaLnBrk="1" hangingPunct="1"/>
            <a:r>
              <a:rPr kumimoji="0" lang="en-US" altLang="ru-RU" sz="1600" b="1" i="1" dirty="0" smtClean="0">
                <a:solidFill>
                  <a:srgbClr val="0000FF"/>
                </a:solidFill>
              </a:rPr>
              <a:t>(1MW) </a:t>
            </a:r>
            <a:r>
              <a:rPr kumimoji="0" lang="en-US" altLang="ru-RU" sz="1600" b="1" i="1" dirty="0" smtClean="0">
                <a:solidFill>
                  <a:srgbClr val="C00000"/>
                </a:solidFill>
              </a:rPr>
              <a:t>is ready</a:t>
            </a:r>
            <a:endParaRPr lang="ru-RU" altLang="ru-RU" sz="1600" dirty="0">
              <a:solidFill>
                <a:srgbClr val="C00000"/>
              </a:solidFill>
            </a:endParaRPr>
          </a:p>
        </p:txBody>
      </p:sp>
      <p:sp>
        <p:nvSpPr>
          <p:cNvPr id="34" name="Прямоугольная выноска 33"/>
          <p:cNvSpPr>
            <a:spLocks noChangeArrowheads="1"/>
          </p:cNvSpPr>
          <p:nvPr/>
        </p:nvSpPr>
        <p:spPr bwMode="auto">
          <a:xfrm>
            <a:off x="6572264" y="4143380"/>
            <a:ext cx="2286016" cy="576263"/>
          </a:xfrm>
          <a:prstGeom prst="wedgeRectCallout">
            <a:avLst>
              <a:gd name="adj1" fmla="val -131428"/>
              <a:gd name="adj2" fmla="val -113137"/>
            </a:avLst>
          </a:prstGeom>
          <a:solidFill>
            <a:srgbClr val="FF8F8F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kumimoji="0" lang="en-US" sz="1600" b="1" i="1" dirty="0" smtClean="0">
                <a:solidFill>
                  <a:srgbClr val="0000FF"/>
                </a:solidFill>
              </a:rPr>
              <a:t>Substation SG21</a:t>
            </a:r>
          </a:p>
          <a:p>
            <a:pPr algn="ctr" eaLnBrk="1" hangingPunct="1"/>
            <a:r>
              <a:rPr kumimoji="0" lang="en-US" altLang="ru-RU" sz="1600" b="1" i="1" dirty="0" smtClean="0">
                <a:solidFill>
                  <a:srgbClr val="0000FF"/>
                </a:solidFill>
              </a:rPr>
              <a:t>(1</a:t>
            </a:r>
            <a:r>
              <a:rPr kumimoji="0" lang="ru-RU" altLang="ru-RU" sz="1600" b="1" i="1" dirty="0" smtClean="0">
                <a:solidFill>
                  <a:srgbClr val="0000FF"/>
                </a:solidFill>
              </a:rPr>
              <a:t>2</a:t>
            </a:r>
            <a:r>
              <a:rPr kumimoji="0" lang="en-US" altLang="ru-RU" sz="1600" b="1" i="1" dirty="0" smtClean="0">
                <a:solidFill>
                  <a:srgbClr val="0000FF"/>
                </a:solidFill>
              </a:rPr>
              <a:t>MW) </a:t>
            </a:r>
            <a:r>
              <a:rPr kumimoji="0" lang="en-US" altLang="ru-RU" sz="1600" b="1" i="1" dirty="0" smtClean="0">
                <a:solidFill>
                  <a:srgbClr val="C00000"/>
                </a:solidFill>
              </a:rPr>
              <a:t>July 2021</a:t>
            </a:r>
            <a:endParaRPr lang="ru-RU" altLang="ru-RU" sz="1600" dirty="0">
              <a:solidFill>
                <a:srgbClr val="C00000"/>
              </a:solidFill>
            </a:endParaRPr>
          </a:p>
        </p:txBody>
      </p:sp>
      <p:sp>
        <p:nvSpPr>
          <p:cNvPr id="37" name="Прямоугольная выноска 36"/>
          <p:cNvSpPr>
            <a:spLocks noChangeArrowheads="1"/>
          </p:cNvSpPr>
          <p:nvPr/>
        </p:nvSpPr>
        <p:spPr bwMode="auto">
          <a:xfrm>
            <a:off x="4429124" y="5857892"/>
            <a:ext cx="2571768" cy="576263"/>
          </a:xfrm>
          <a:prstGeom prst="wedgeRectCallout">
            <a:avLst>
              <a:gd name="adj1" fmla="val -61510"/>
              <a:gd name="adj2" fmla="val -264541"/>
            </a:avLst>
          </a:prstGeom>
          <a:solidFill>
            <a:srgbClr val="FBA753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kumimoji="0" lang="en-US" sz="1600" b="1" i="1" dirty="0" smtClean="0">
                <a:solidFill>
                  <a:srgbClr val="0000FF"/>
                </a:solidFill>
              </a:rPr>
              <a:t>Power supply system for channel</a:t>
            </a:r>
          </a:p>
        </p:txBody>
      </p:sp>
      <p:sp>
        <p:nvSpPr>
          <p:cNvPr id="38" name="Прямоугольная выноска 37"/>
          <p:cNvSpPr>
            <a:spLocks noChangeArrowheads="1"/>
          </p:cNvSpPr>
          <p:nvPr/>
        </p:nvSpPr>
        <p:spPr bwMode="auto">
          <a:xfrm>
            <a:off x="4429124" y="5857892"/>
            <a:ext cx="2571768" cy="652929"/>
          </a:xfrm>
          <a:prstGeom prst="wedgeRectCallout">
            <a:avLst>
              <a:gd name="adj1" fmla="val -68770"/>
              <a:gd name="adj2" fmla="val -122393"/>
            </a:avLst>
          </a:prstGeom>
          <a:solidFill>
            <a:srgbClr val="FBA753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kumimoji="0" lang="en-US" sz="1600" b="1" i="1" dirty="0" smtClean="0">
                <a:solidFill>
                  <a:srgbClr val="0000FF"/>
                </a:solidFill>
              </a:rPr>
              <a:t>Power supply system for  beam channel</a:t>
            </a:r>
          </a:p>
          <a:p>
            <a:pPr algn="ctr" eaLnBrk="1" hangingPunct="1"/>
            <a:r>
              <a:rPr lang="en-US" sz="1600" b="1" i="1" dirty="0" smtClean="0">
                <a:solidFill>
                  <a:srgbClr val="C00000"/>
                </a:solidFill>
              </a:rPr>
              <a:t>August 2021</a:t>
            </a:r>
            <a:endParaRPr kumimoji="0" lang="en-US" sz="1600" b="1" i="1" dirty="0" smtClean="0">
              <a:solidFill>
                <a:srgbClr val="C00000"/>
              </a:solidFill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5286380" y="2468849"/>
            <a:ext cx="974935" cy="663063"/>
          </a:xfrm>
          <a:prstGeom prst="ellipse">
            <a:avLst/>
          </a:prstGeom>
          <a:solidFill>
            <a:srgbClr val="FF4343">
              <a:alpha val="37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Выноска 1 26"/>
          <p:cNvSpPr/>
          <p:nvPr/>
        </p:nvSpPr>
        <p:spPr>
          <a:xfrm>
            <a:off x="142844" y="4714884"/>
            <a:ext cx="2071702" cy="642942"/>
          </a:xfrm>
          <a:prstGeom prst="borderCallout1">
            <a:avLst>
              <a:gd name="adj1" fmla="val 24676"/>
              <a:gd name="adj2" fmla="val 99657"/>
              <a:gd name="adj3" fmla="val 67266"/>
              <a:gd name="adj4" fmla="val 100014"/>
            </a:avLst>
          </a:prstGeom>
          <a:solidFill>
            <a:srgbClr val="FF0000">
              <a:alpha val="76000"/>
            </a:srgbClr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kumimoji="0" lang="en-US" sz="1600" b="1" i="1" dirty="0" smtClean="0">
                <a:solidFill>
                  <a:srgbClr val="0000FF"/>
                </a:solidFill>
              </a:rPr>
              <a:t>5 substation bld.17</a:t>
            </a:r>
          </a:p>
          <a:p>
            <a:pPr algn="ctr" eaLnBrk="1" hangingPunct="1"/>
            <a:r>
              <a:rPr kumimoji="0" lang="en-US" altLang="ru-RU" sz="1600" b="1" i="1" dirty="0" smtClean="0">
                <a:solidFill>
                  <a:srgbClr val="0000FF"/>
                </a:solidFill>
              </a:rPr>
              <a:t>(11MW)</a:t>
            </a:r>
            <a:endParaRPr lang="ru-RU" dirty="0"/>
          </a:p>
        </p:txBody>
      </p:sp>
      <p:sp>
        <p:nvSpPr>
          <p:cNvPr id="44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622545" y="6492875"/>
            <a:ext cx="504056" cy="365125"/>
          </a:xfrm>
          <a:prstGeom prst="rect">
            <a:avLst/>
          </a:prstGeom>
        </p:spPr>
        <p:txBody>
          <a:bodyPr/>
          <a:lstStyle/>
          <a:p>
            <a:fld id="{17156805-C5B6-4160-BDC8-F5FF3BEA1C69}" type="slidenum">
              <a:rPr lang="ru-RU" smtClean="0"/>
              <a:pPr/>
              <a:t>30</a:t>
            </a:fld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3143240" y="4786322"/>
            <a:ext cx="642942" cy="276999"/>
          </a:xfrm>
          <a:prstGeom prst="rect">
            <a:avLst/>
          </a:prstGeom>
          <a:solidFill>
            <a:srgbClr val="BFF7EE">
              <a:alpha val="6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Bld.17</a:t>
            </a:r>
            <a:endParaRPr lang="ru-RU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3857620" y="5572140"/>
            <a:ext cx="785818" cy="276999"/>
          </a:xfrm>
          <a:prstGeom prst="rect">
            <a:avLst/>
          </a:prstGeom>
          <a:solidFill>
            <a:srgbClr val="BFF7EE">
              <a:alpha val="6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Bld.</a:t>
            </a:r>
            <a:r>
              <a:rPr lang="ru-RU" sz="1200" dirty="0" smtClean="0"/>
              <a:t>205</a:t>
            </a:r>
            <a:endParaRPr lang="ru-RU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4714876" y="4714884"/>
            <a:ext cx="571504" cy="276999"/>
          </a:xfrm>
          <a:prstGeom prst="rect">
            <a:avLst/>
          </a:prstGeom>
          <a:solidFill>
            <a:srgbClr val="BFF7EE">
              <a:alpha val="6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Bld.</a:t>
            </a:r>
            <a:r>
              <a:rPr lang="ru-RU" sz="1200" dirty="0" smtClean="0"/>
              <a:t>1</a:t>
            </a:r>
            <a:endParaRPr lang="ru-RU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2928926" y="4071942"/>
            <a:ext cx="642942" cy="276999"/>
          </a:xfrm>
          <a:prstGeom prst="rect">
            <a:avLst/>
          </a:prstGeom>
          <a:solidFill>
            <a:srgbClr val="BFF7EE">
              <a:alpha val="6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Bld.</a:t>
            </a:r>
            <a:r>
              <a:rPr lang="ru-RU" sz="1200" dirty="0" smtClean="0"/>
              <a:t>1</a:t>
            </a:r>
            <a:r>
              <a:rPr lang="en-US" sz="1200" dirty="0" smtClean="0"/>
              <a:t>A</a:t>
            </a:r>
            <a:endParaRPr lang="ru-RU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4714876" y="3286124"/>
            <a:ext cx="571504" cy="276999"/>
          </a:xfrm>
          <a:prstGeom prst="rect">
            <a:avLst/>
          </a:prstGeom>
          <a:solidFill>
            <a:srgbClr val="BFF7EE">
              <a:alpha val="6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Bld.2</a:t>
            </a:r>
            <a:endParaRPr lang="ru-RU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5429256" y="2428868"/>
            <a:ext cx="642942" cy="276999"/>
          </a:xfrm>
          <a:prstGeom prst="rect">
            <a:avLst/>
          </a:prstGeom>
          <a:solidFill>
            <a:srgbClr val="BFF7EE">
              <a:alpha val="6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GPP1</a:t>
            </a:r>
            <a:endParaRPr lang="ru-RU" sz="1200" dirty="0"/>
          </a:p>
        </p:txBody>
      </p:sp>
      <p:sp>
        <p:nvSpPr>
          <p:cNvPr id="36" name="Овал 35"/>
          <p:cNvSpPr/>
          <p:nvPr/>
        </p:nvSpPr>
        <p:spPr>
          <a:xfrm>
            <a:off x="4490118" y="3414907"/>
            <a:ext cx="841299" cy="666848"/>
          </a:xfrm>
          <a:prstGeom prst="ellipse">
            <a:avLst/>
          </a:prstGeom>
          <a:solidFill>
            <a:srgbClr val="FF4343">
              <a:alpha val="37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3660482" y="4089968"/>
            <a:ext cx="804361" cy="705815"/>
          </a:xfrm>
          <a:prstGeom prst="ellipse">
            <a:avLst/>
          </a:prstGeom>
          <a:solidFill>
            <a:srgbClr val="FF4343">
              <a:alpha val="37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3383749" y="4931597"/>
            <a:ext cx="866780" cy="662949"/>
          </a:xfrm>
          <a:prstGeom prst="ellipse">
            <a:avLst/>
          </a:prstGeom>
          <a:solidFill>
            <a:srgbClr val="FF4343">
              <a:alpha val="37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1022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для КВН 2.jpg"/>
          <p:cNvPicPr>
            <a:picLocks noChangeAspect="1"/>
          </p:cNvPicPr>
          <p:nvPr/>
        </p:nvPicPr>
        <p:blipFill>
          <a:blip r:embed="rId3"/>
          <a:srcRect r="7812" b="1389"/>
          <a:stretch>
            <a:fillRect/>
          </a:stretch>
        </p:blipFill>
        <p:spPr>
          <a:xfrm>
            <a:off x="357158" y="857232"/>
            <a:ext cx="8429652" cy="5072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0" name="Группа 49"/>
          <p:cNvGrpSpPr/>
          <p:nvPr/>
        </p:nvGrpSpPr>
        <p:grpSpPr>
          <a:xfrm>
            <a:off x="444921" y="749300"/>
            <a:ext cx="8429652" cy="5072080"/>
            <a:chOff x="357158" y="857232"/>
            <a:chExt cx="8429652" cy="5072080"/>
          </a:xfrm>
        </p:grpSpPr>
        <p:grpSp>
          <p:nvGrpSpPr>
            <p:cNvPr id="48" name="Группа 47"/>
            <p:cNvGrpSpPr/>
            <p:nvPr/>
          </p:nvGrpSpPr>
          <p:grpSpPr>
            <a:xfrm>
              <a:off x="357158" y="857232"/>
              <a:ext cx="8429652" cy="5072080"/>
              <a:chOff x="357158" y="857232"/>
              <a:chExt cx="8429652" cy="5072080"/>
            </a:xfrm>
          </p:grpSpPr>
          <p:pic>
            <p:nvPicPr>
              <p:cNvPr id="20" name="Рисунок 19" descr="для КВН.jpg"/>
              <p:cNvPicPr>
                <a:picLocks noChangeAspect="1"/>
              </p:cNvPicPr>
              <p:nvPr/>
            </p:nvPicPr>
            <p:blipFill>
              <a:blip r:embed="rId4"/>
              <a:srcRect r="7812" b="1389"/>
              <a:stretch>
                <a:fillRect/>
              </a:stretch>
            </p:blipFill>
            <p:spPr>
              <a:xfrm>
                <a:off x="357158" y="857232"/>
                <a:ext cx="8429652" cy="5072080"/>
              </a:xfrm>
              <a:prstGeom prst="rect">
                <a:avLst/>
              </a:prstGeom>
            </p:spPr>
          </p:pic>
          <p:grpSp>
            <p:nvGrpSpPr>
              <p:cNvPr id="32" name="Группа 31"/>
              <p:cNvGrpSpPr/>
              <p:nvPr/>
            </p:nvGrpSpPr>
            <p:grpSpPr>
              <a:xfrm>
                <a:off x="785786" y="884786"/>
                <a:ext cx="3457991" cy="2390412"/>
                <a:chOff x="785786" y="884786"/>
                <a:chExt cx="3457991" cy="2390412"/>
              </a:xfrm>
            </p:grpSpPr>
            <p:sp>
              <p:nvSpPr>
                <p:cNvPr id="23" name="Прямоугольная выноска 22"/>
                <p:cNvSpPr>
                  <a:spLocks noChangeArrowheads="1"/>
                </p:cNvSpPr>
                <p:nvPr/>
              </p:nvSpPr>
              <p:spPr bwMode="auto">
                <a:xfrm>
                  <a:off x="785786" y="1785926"/>
                  <a:ext cx="1285884" cy="647701"/>
                </a:xfrm>
                <a:prstGeom prst="wedgeRectCallout">
                  <a:avLst>
                    <a:gd name="adj1" fmla="val 103463"/>
                    <a:gd name="adj2" fmla="val 181299"/>
                  </a:avLst>
                </a:prstGeom>
                <a:solidFill>
                  <a:srgbClr val="FFC000"/>
                </a:solidFill>
                <a:ln w="9525">
                  <a:solidFill>
                    <a:srgbClr val="2F2F98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kumimoji="0" lang="en-US" sz="1600" b="1" i="1" dirty="0" smtClean="0">
                      <a:solidFill>
                        <a:srgbClr val="0000FF"/>
                      </a:solidFill>
                    </a:rPr>
                    <a:t>Equipment PSS</a:t>
                  </a:r>
                </a:p>
              </p:txBody>
            </p:sp>
            <p:sp>
              <p:nvSpPr>
                <p:cNvPr id="24" name="Прямоугольная выноска 23"/>
                <p:cNvSpPr>
                  <a:spLocks noChangeArrowheads="1"/>
                </p:cNvSpPr>
                <p:nvPr/>
              </p:nvSpPr>
              <p:spPr bwMode="auto">
                <a:xfrm>
                  <a:off x="857861" y="884786"/>
                  <a:ext cx="3385916" cy="2390412"/>
                </a:xfrm>
                <a:prstGeom prst="wedgeRectCallout">
                  <a:avLst>
                    <a:gd name="adj1" fmla="val 118862"/>
                    <a:gd name="adj2" fmla="val 86726"/>
                  </a:avLst>
                </a:prstGeom>
                <a:solidFill>
                  <a:srgbClr val="FFC000"/>
                </a:solidFill>
                <a:ln w="9525">
                  <a:solidFill>
                    <a:srgbClr val="2F2F98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kumimoji="0" lang="en-US" sz="1600" b="1" i="1" dirty="0" smtClean="0">
                      <a:solidFill>
                        <a:srgbClr val="0000FF"/>
                      </a:solidFill>
                    </a:rPr>
                    <a:t>Equipment PSS are ready for installation</a:t>
                  </a:r>
                </a:p>
                <a:p>
                  <a:pPr algn="ctr" eaLnBrk="1" hangingPunct="1"/>
                  <a:r>
                    <a:rPr lang="en-US" sz="1600" b="1" i="1" dirty="0" smtClean="0">
                      <a:solidFill>
                        <a:srgbClr val="0000FF"/>
                      </a:solidFill>
                    </a:rPr>
                    <a:t>Reconstruction of 205 corpus-April 2021</a:t>
                  </a:r>
                  <a:endParaRPr kumimoji="0" lang="en-US" sz="1600" b="1" i="1" dirty="0" smtClean="0">
                    <a:solidFill>
                      <a:srgbClr val="0000FF"/>
                    </a:solidFill>
                  </a:endParaRPr>
                </a:p>
                <a:p>
                  <a:pPr algn="ctr" eaLnBrk="1" hangingPunct="1"/>
                  <a:r>
                    <a:rPr lang="en-US" sz="1600" b="1" i="1" dirty="0" smtClean="0">
                      <a:solidFill>
                        <a:srgbClr val="0000FF"/>
                      </a:solidFill>
                    </a:rPr>
                    <a:t>Commissioning May 2021</a:t>
                  </a:r>
                  <a:endParaRPr kumimoji="0" lang="en-US" sz="1600" b="1" i="1" dirty="0" smtClean="0">
                    <a:solidFill>
                      <a:srgbClr val="0000FF"/>
                    </a:solidFill>
                  </a:endParaRPr>
                </a:p>
                <a:p>
                  <a:pPr algn="ctr" eaLnBrk="1" hangingPunct="1"/>
                  <a:r>
                    <a:rPr lang="en-US" sz="1600" b="1" i="1" dirty="0" err="1" smtClean="0">
                      <a:solidFill>
                        <a:srgbClr val="0000FF"/>
                      </a:solidFill>
                    </a:rPr>
                    <a:t>Rostehnadzor</a:t>
                  </a:r>
                  <a:r>
                    <a:rPr lang="en-US" sz="1600" b="1" i="1" dirty="0" smtClean="0">
                      <a:solidFill>
                        <a:srgbClr val="0000FF"/>
                      </a:solidFill>
                    </a:rPr>
                    <a:t> –June 2021</a:t>
                  </a:r>
                </a:p>
                <a:p>
                  <a:pPr algn="ctr" eaLnBrk="1" hangingPunct="1"/>
                  <a:r>
                    <a:rPr kumimoji="0" lang="en-US" sz="1600" b="1" i="1" dirty="0" smtClean="0">
                      <a:solidFill>
                        <a:srgbClr val="C00000"/>
                      </a:solidFill>
                    </a:rPr>
                    <a:t>Input in exploitation-July 2021</a:t>
                  </a:r>
                </a:p>
                <a:p>
                  <a:pPr algn="ctr" eaLnBrk="1" hangingPunct="1"/>
                  <a:r>
                    <a:rPr lang="en-US" sz="1600" b="1" i="1" dirty="0" smtClean="0">
                      <a:solidFill>
                        <a:srgbClr val="0000FF"/>
                      </a:solidFill>
                    </a:rPr>
                    <a:t>Chillers of water cooling(no tender procedure)-</a:t>
                  </a:r>
                  <a:r>
                    <a:rPr lang="en-US" sz="1600" b="1" i="1" dirty="0" smtClean="0">
                      <a:solidFill>
                        <a:srgbClr val="C00000"/>
                      </a:solidFill>
                    </a:rPr>
                    <a:t>August 2021</a:t>
                  </a:r>
                  <a:endParaRPr kumimoji="0" lang="en-US" sz="1600" b="1" i="1" dirty="0" smtClean="0">
                    <a:solidFill>
                      <a:srgbClr val="C00000"/>
                    </a:solidFill>
                  </a:endParaRPr>
                </a:p>
                <a:p>
                  <a:pPr algn="ctr" eaLnBrk="1" hangingPunct="1"/>
                  <a:endParaRPr kumimoji="0" lang="en-US" sz="1600" b="1" i="1" dirty="0" smtClean="0">
                    <a:solidFill>
                      <a:srgbClr val="0000FF"/>
                    </a:solidFill>
                  </a:endParaRPr>
                </a:p>
              </p:txBody>
            </p:sp>
          </p:grpSp>
          <p:grpSp>
            <p:nvGrpSpPr>
              <p:cNvPr id="30" name="Группа 29"/>
              <p:cNvGrpSpPr/>
              <p:nvPr/>
            </p:nvGrpSpPr>
            <p:grpSpPr>
              <a:xfrm>
                <a:off x="4786314" y="1571612"/>
                <a:ext cx="2571768" cy="647701"/>
                <a:chOff x="4786314" y="1571612"/>
                <a:chExt cx="2571768" cy="647701"/>
              </a:xfrm>
            </p:grpSpPr>
            <p:sp>
              <p:nvSpPr>
                <p:cNvPr id="25" name="Прямоугольная выноска 24"/>
                <p:cNvSpPr>
                  <a:spLocks noChangeArrowheads="1"/>
                </p:cNvSpPr>
                <p:nvPr/>
              </p:nvSpPr>
              <p:spPr bwMode="auto">
                <a:xfrm>
                  <a:off x="6072198" y="1571612"/>
                  <a:ext cx="1285884" cy="647701"/>
                </a:xfrm>
                <a:prstGeom prst="wedgeRectCallout">
                  <a:avLst>
                    <a:gd name="adj1" fmla="val -2542"/>
                    <a:gd name="adj2" fmla="val 166918"/>
                  </a:avLst>
                </a:prstGeom>
                <a:solidFill>
                  <a:srgbClr val="0070C0">
                    <a:alpha val="92000"/>
                  </a:srgbClr>
                </a:solidFill>
                <a:ln w="9525">
                  <a:solidFill>
                    <a:srgbClr val="2F2F98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kumimoji="0" lang="en-US" sz="1600" b="1" i="1" dirty="0" smtClean="0">
                      <a:solidFill>
                        <a:srgbClr val="0000FF"/>
                      </a:solidFill>
                    </a:rPr>
                    <a:t>Magnets of </a:t>
                  </a:r>
                  <a:r>
                    <a:rPr kumimoji="0" lang="en-US" sz="1600" b="1" i="1" dirty="0" err="1" smtClean="0">
                      <a:solidFill>
                        <a:srgbClr val="0000FF"/>
                      </a:solidFill>
                    </a:rPr>
                    <a:t>chanels</a:t>
                  </a:r>
                  <a:endParaRPr kumimoji="0" lang="en-US" sz="1600" b="1" i="1" dirty="0" smtClean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26" name="Прямоугольная выноска 25"/>
                <p:cNvSpPr>
                  <a:spLocks noChangeArrowheads="1"/>
                </p:cNvSpPr>
                <p:nvPr/>
              </p:nvSpPr>
              <p:spPr bwMode="auto">
                <a:xfrm>
                  <a:off x="4786314" y="1571612"/>
                  <a:ext cx="2571768" cy="647701"/>
                </a:xfrm>
                <a:prstGeom prst="wedgeRectCallout">
                  <a:avLst>
                    <a:gd name="adj1" fmla="val -73616"/>
                    <a:gd name="adj2" fmla="val 98416"/>
                  </a:avLst>
                </a:prstGeom>
                <a:solidFill>
                  <a:srgbClr val="0070C0"/>
                </a:solidFill>
                <a:ln w="9525">
                  <a:solidFill>
                    <a:srgbClr val="2F2F98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kumimoji="0" lang="en-US" sz="1600" b="1" i="1" dirty="0" smtClean="0">
                      <a:solidFill>
                        <a:schemeClr val="bg1"/>
                      </a:solidFill>
                    </a:rPr>
                    <a:t>Magnets of channels</a:t>
                  </a:r>
                </a:p>
              </p:txBody>
            </p:sp>
          </p:grpSp>
          <p:pic>
            <p:nvPicPr>
              <p:cNvPr id="46" name="Рисунок 45" descr="bmnplot.png"/>
              <p:cNvPicPr>
                <a:picLocks noChangeAspect="1"/>
              </p:cNvPicPr>
              <p:nvPr/>
            </p:nvPicPr>
            <p:blipFill>
              <a:blip r:embed="rId5" cstate="print"/>
              <a:srcRect l="20799" t="15760" r="22745" b="25140"/>
              <a:stretch>
                <a:fillRect/>
              </a:stretch>
            </p:blipFill>
            <p:spPr>
              <a:xfrm>
                <a:off x="7286644" y="2838932"/>
                <a:ext cx="1071570" cy="793103"/>
              </a:xfrm>
              <a:prstGeom prst="rect">
                <a:avLst/>
              </a:prstGeom>
              <a:ln w="25400">
                <a:solidFill>
                  <a:srgbClr val="FF0000"/>
                </a:solidFill>
              </a:ln>
            </p:spPr>
          </p:pic>
        </p:grpSp>
        <p:pic>
          <p:nvPicPr>
            <p:cNvPr id="49" name="Рисунок 48" descr="Logo_BM@N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15206" y="2285992"/>
              <a:ext cx="1182696" cy="625083"/>
            </a:xfrm>
            <a:prstGeom prst="rect">
              <a:avLst/>
            </a:prstGeom>
            <a:solidFill>
              <a:srgbClr val="FFFF00"/>
            </a:solidFill>
          </p:spPr>
        </p:pic>
      </p:grpSp>
      <p:pic>
        <p:nvPicPr>
          <p:cNvPr id="49153" name="Picture 3" descr="NICA_header_blue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5175"/>
          </a:xfrm>
          <a:prstGeom prst="upArrow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1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7" descr="NICA-Logo_4c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357654" y="857232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/>
              <a:t> Location of the</a:t>
            </a:r>
            <a:r>
              <a:rPr lang="ru-RU" sz="1800" b="1" dirty="0" smtClean="0"/>
              <a:t> </a:t>
            </a:r>
            <a:r>
              <a:rPr kumimoji="0" lang="en-US" sz="1800" b="1" dirty="0" smtClean="0"/>
              <a:t>equipment PSS</a:t>
            </a:r>
            <a:endParaRPr lang="ru-RU" sz="1800" b="1" dirty="0"/>
          </a:p>
        </p:txBody>
      </p:sp>
      <p:sp>
        <p:nvSpPr>
          <p:cNvPr id="35" name="Прямоугольная выноска 34"/>
          <p:cNvSpPr>
            <a:spLocks noChangeArrowheads="1"/>
          </p:cNvSpPr>
          <p:nvPr/>
        </p:nvSpPr>
        <p:spPr bwMode="auto">
          <a:xfrm>
            <a:off x="1785918" y="5572140"/>
            <a:ext cx="3262492" cy="952485"/>
          </a:xfrm>
          <a:prstGeom prst="wedgeRectCallout">
            <a:avLst>
              <a:gd name="adj1" fmla="val 71211"/>
              <a:gd name="adj2" fmla="val -135833"/>
            </a:avLst>
          </a:prstGeom>
          <a:solidFill>
            <a:srgbClr val="FF8F8F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kumimoji="0" lang="en-US" sz="1600" b="1" i="1" dirty="0" smtClean="0">
                <a:solidFill>
                  <a:srgbClr val="0000FF"/>
                </a:solidFill>
              </a:rPr>
              <a:t>Modular bld. substation SG15</a:t>
            </a:r>
          </a:p>
          <a:p>
            <a:pPr algn="ctr" eaLnBrk="1" hangingPunct="1"/>
            <a:r>
              <a:rPr lang="en-US" sz="1600" b="1" i="1" dirty="0" smtClean="0">
                <a:solidFill>
                  <a:srgbClr val="0000FF"/>
                </a:solidFill>
              </a:rPr>
              <a:t>Installation-January2021</a:t>
            </a:r>
          </a:p>
          <a:p>
            <a:pPr algn="ctr" eaLnBrk="1" hangingPunct="1"/>
            <a:r>
              <a:rPr kumimoji="0" lang="en-US" sz="1600" b="1" i="1" dirty="0" err="1" smtClean="0">
                <a:solidFill>
                  <a:srgbClr val="0000FF"/>
                </a:solidFill>
              </a:rPr>
              <a:t>Rostehnadzor</a:t>
            </a:r>
            <a:r>
              <a:rPr kumimoji="0" lang="en-US" sz="1600" b="1" i="1" dirty="0" smtClean="0">
                <a:solidFill>
                  <a:srgbClr val="0000FF"/>
                </a:solidFill>
              </a:rPr>
              <a:t> –January-May</a:t>
            </a:r>
          </a:p>
          <a:p>
            <a:pPr algn="ctr" eaLnBrk="1" hangingPunct="1"/>
            <a:r>
              <a:rPr lang="en-US" sz="1600" b="1" i="1" dirty="0" smtClean="0">
                <a:solidFill>
                  <a:srgbClr val="C00000"/>
                </a:solidFill>
              </a:rPr>
              <a:t>Input in Exploitation-July 2021</a:t>
            </a:r>
            <a:endParaRPr kumimoji="0" lang="en-US" sz="1600" b="1" i="1" dirty="0" smtClean="0">
              <a:solidFill>
                <a:srgbClr val="C00000"/>
              </a:solidFill>
            </a:endParaRPr>
          </a:p>
        </p:txBody>
      </p:sp>
      <p:sp>
        <p:nvSpPr>
          <p:cNvPr id="13" name="Прямоугольная выноска 12"/>
          <p:cNvSpPr>
            <a:spLocks noChangeArrowheads="1"/>
          </p:cNvSpPr>
          <p:nvPr/>
        </p:nvSpPr>
        <p:spPr bwMode="auto">
          <a:xfrm>
            <a:off x="0" y="4280015"/>
            <a:ext cx="2071670" cy="1184193"/>
          </a:xfrm>
          <a:prstGeom prst="wedgeRectCallout">
            <a:avLst>
              <a:gd name="adj1" fmla="val 27870"/>
              <a:gd name="adj2" fmla="val -74747"/>
            </a:avLst>
          </a:prstGeom>
          <a:solidFill>
            <a:srgbClr val="FFC000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kumimoji="0" lang="en-US" sz="1600" b="1" i="1" dirty="0" smtClean="0">
                <a:solidFill>
                  <a:srgbClr val="0000FF"/>
                </a:solidFill>
              </a:rPr>
              <a:t>Modular bld. Transformers</a:t>
            </a:r>
          </a:p>
          <a:p>
            <a:pPr algn="ctr" eaLnBrk="1" hangingPunct="1"/>
            <a:r>
              <a:rPr lang="en-US" sz="1600" b="1" i="1" dirty="0" smtClean="0">
                <a:solidFill>
                  <a:srgbClr val="C00000"/>
                </a:solidFill>
              </a:rPr>
              <a:t>October 2020</a:t>
            </a:r>
            <a:endParaRPr kumimoji="0" lang="en-US" sz="1600" b="1" i="1" dirty="0" smtClean="0">
              <a:solidFill>
                <a:srgbClr val="C00000"/>
              </a:solidFill>
            </a:endParaRPr>
          </a:p>
          <a:p>
            <a:pPr algn="ctr" eaLnBrk="1" hangingPunct="1"/>
            <a:r>
              <a:rPr kumimoji="0" lang="en-US" sz="1600" b="1" i="1" dirty="0" smtClean="0">
                <a:solidFill>
                  <a:srgbClr val="0000FF"/>
                </a:solidFill>
              </a:rPr>
              <a:t>Mounting, </a:t>
            </a:r>
            <a:r>
              <a:rPr kumimoji="0" lang="en-US" sz="1600" b="1" i="1" dirty="0" smtClean="0">
                <a:solidFill>
                  <a:srgbClr val="C00000"/>
                </a:solidFill>
              </a:rPr>
              <a:t>December 2020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195416" y="1192979"/>
            <a:ext cx="1357322" cy="369332"/>
          </a:xfrm>
          <a:prstGeom prst="rect">
            <a:avLst/>
          </a:prstGeom>
          <a:solidFill>
            <a:srgbClr val="BFF7E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bld.205</a:t>
            </a:r>
            <a:endParaRPr lang="ru-RU" sz="1800" dirty="0"/>
          </a:p>
        </p:txBody>
      </p:sp>
      <p:sp>
        <p:nvSpPr>
          <p:cNvPr id="51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622545" y="6492875"/>
            <a:ext cx="504056" cy="365125"/>
          </a:xfrm>
          <a:prstGeom prst="rect">
            <a:avLst/>
          </a:prstGeom>
        </p:spPr>
        <p:txBody>
          <a:bodyPr/>
          <a:lstStyle/>
          <a:p>
            <a:fld id="{17156805-C5B6-4160-BDC8-F5FF3BEA1C69}" type="slidenum">
              <a:rPr lang="ru-RU" smtClean="0"/>
              <a:pPr/>
              <a:t>31</a:t>
            </a:fld>
            <a:endParaRPr lang="ru-RU"/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0" y="115888"/>
            <a:ext cx="91440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Power supply system </a:t>
            </a:r>
            <a:r>
              <a:rPr lang="en-US" sz="2000" b="1" dirty="0">
                <a:solidFill>
                  <a:srgbClr val="C00000"/>
                </a:solidFill>
              </a:rPr>
              <a:t>for magnetic elements of transport channel for particle beam of the Accelerator complex, BM@N NICA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7655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74849C-E83D-4A60-8E7E-A168CE7D16E6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24583" name="TextBox 8"/>
          <p:cNvSpPr txBox="1">
            <a:spLocks noChangeArrowheads="1"/>
          </p:cNvSpPr>
          <p:nvPr/>
        </p:nvSpPr>
        <p:spPr bwMode="auto">
          <a:xfrm>
            <a:off x="2647004" y="6412564"/>
            <a:ext cx="55147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2000" i="1" noProof="0" dirty="0" smtClean="0">
                <a:solidFill>
                  <a:srgbClr val="000000"/>
                </a:solidFill>
                <a:ea typeface="ＭＳ Ｐゴシック" pitchFamily="34" charset="-128"/>
              </a:rPr>
              <a:t>End of April</a:t>
            </a:r>
            <a:r>
              <a:rPr kumimoji="0" lang="en-US" altLang="ru-RU" sz="2000" b="0" i="1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 2021 starts of equipment mounting</a:t>
            </a:r>
            <a:endParaRPr kumimoji="0" lang="en-US" altLang="ru-RU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24585" name="Picture 3" descr="NICA_header_bl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0" y="0"/>
            <a:ext cx="9144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Collider building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81" y="915988"/>
            <a:ext cx="7367139" cy="55162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504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D1F350-3255-48DA-981B-A56A5FC5E57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-1" y="0"/>
            <a:ext cx="9144001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Progress in the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collider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construction &amp; design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2290" name="Рисунок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38171"/>
            <a:ext cx="399415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9512" y="764704"/>
            <a:ext cx="4572000" cy="58785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Main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elements of the magnetic optics of the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Nuclotron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-collider transport channel were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fabricated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and delivered in JINR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fabrication of the power supply system, beam diagnostics devices are in the final stage.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Serial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production of the collider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cryo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-magnetic system is in progress,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80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% of the dipole magnets are fabricated and tested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wo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RF1 stations are constructed and transferred to JINR; construction of RF2 is in the final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stage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prototypes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of RF3 are tested,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onstruction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of the collider electron cooling system, construction of the Light Ion Linear Accelerator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LILAc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981200" y="439217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7" name="Рисунок 1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3744505"/>
            <a:ext cx="3994150" cy="299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4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Group 22"/>
          <p:cNvGrpSpPr>
            <a:grpSpLocks/>
          </p:cNvGrpSpPr>
          <p:nvPr/>
        </p:nvGrpSpPr>
        <p:grpSpPr bwMode="auto">
          <a:xfrm>
            <a:off x="-57150" y="0"/>
            <a:ext cx="9201150" cy="3821114"/>
            <a:chOff x="-36" y="0"/>
            <a:chExt cx="5796" cy="2407"/>
          </a:xfrm>
        </p:grpSpPr>
        <p:pic>
          <p:nvPicPr>
            <p:cNvPr id="2053" name="Picture 9" descr="NICA_header_bl-wh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658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" name="Rectangle 81"/>
            <p:cNvSpPr>
              <a:spLocks noChangeArrowheads="1"/>
            </p:cNvSpPr>
            <p:nvPr/>
          </p:nvSpPr>
          <p:spPr bwMode="auto">
            <a:xfrm>
              <a:off x="-36" y="720"/>
              <a:ext cx="5760" cy="1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lnSpc>
                  <a:spcPct val="150000"/>
                </a:lnSpc>
              </a:pPr>
              <a:r>
                <a:rPr lang="en-US" altLang="ru-RU" sz="2800" b="1" dirty="0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             </a:t>
              </a:r>
            </a:p>
            <a:p>
              <a:pPr algn="ctr" eaLnBrk="1" hangingPunct="1">
                <a:lnSpc>
                  <a:spcPct val="150000"/>
                </a:lnSpc>
              </a:pPr>
              <a:endParaRPr lang="en-US" altLang="ru-RU" sz="28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endParaRPr>
            </a:p>
            <a:p>
              <a:pPr algn="ctr" eaLnBrk="1" hangingPunct="1">
                <a:lnSpc>
                  <a:spcPct val="150000"/>
                </a:lnSpc>
              </a:pPr>
              <a:endParaRPr lang="en-US" altLang="ru-RU" sz="28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endParaRPr>
            </a:p>
            <a:p>
              <a:pPr algn="ctr" eaLnBrk="1" hangingPunct="1">
                <a:lnSpc>
                  <a:spcPct val="150000"/>
                </a:lnSpc>
              </a:pPr>
              <a:r>
                <a:rPr lang="en-US" altLang="ru-RU" sz="2800" b="1" dirty="0" smtClean="0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Thanks for your attention</a:t>
              </a:r>
              <a:endParaRPr lang="en-US" altLang="ru-RU" sz="28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052" name="Picture 7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7" y="0"/>
            <a:ext cx="1757362" cy="86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236110"/>
      </p:ext>
    </p:extLst>
  </p:cSld>
  <p:clrMapOvr>
    <a:masterClrMapping/>
  </p:clrMapOvr>
  <p:transition advTm="2859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4</a:t>
            </a:fld>
            <a:endParaRPr lang="ru-RU" altLang="ru-RU"/>
          </a:p>
        </p:txBody>
      </p:sp>
      <p:pic>
        <p:nvPicPr>
          <p:cNvPr id="4099" name="Picture 9" descr="NICA_header_bl-wh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grpSp>
        <p:nvGrpSpPr>
          <p:cNvPr id="2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4104" name="JINR_logo_alpha.png" descr="JINR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105" name="NICA_logo_alpha.png" descr="NICA_logo_alpha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pic>
        <p:nvPicPr>
          <p:cNvPr id="1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90380"/>
            <a:ext cx="4717772" cy="4216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88642" y="5572773"/>
            <a:ext cx="744398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kumimoji="0" lang="en-US" altLang="ru-RU" sz="2000" b="1" dirty="0">
                <a:solidFill>
                  <a:srgbClr val="002060"/>
                </a:solidFill>
                <a:latin typeface="Arial" panose="020B0604020202020204" pitchFamily="34" charset="0"/>
              </a:rPr>
              <a:t>KRION 6T – heavy ion source was used during Nuclotron RUN #55  for  SRC &amp; BM@N experiments  (</a:t>
            </a:r>
            <a:r>
              <a:rPr kumimoji="0" lang="en-US" altLang="ru-RU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Ar</a:t>
            </a:r>
            <a:r>
              <a:rPr kumimoji="0" lang="en-US" altLang="ru-RU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&amp; Kr beams)</a:t>
            </a:r>
            <a:endParaRPr kumimoji="0" lang="ru-RU" altLang="ru-RU" sz="2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6" name="Object 2"/>
          <p:cNvGraphicFramePr>
            <a:graphicFrameLocks noChangeAspect="1"/>
          </p:cNvGraphicFramePr>
          <p:nvPr>
            <p:extLst/>
          </p:nvPr>
        </p:nvGraphicFramePr>
        <p:xfrm>
          <a:off x="4718050" y="2898775"/>
          <a:ext cx="4357688" cy="262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Document" r:id="rId7" imgW="8884475" imgH="5291173" progId="">
                  <p:embed/>
                </p:oleObj>
              </mc:Choice>
              <mc:Fallback>
                <p:oleObj name="Document" r:id="rId7" imgW="8884475" imgH="529117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8050" y="2898775"/>
                        <a:ext cx="4357688" cy="2627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5030220" y="2199787"/>
            <a:ext cx="40947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sz="1400" b="1" dirty="0">
                <a:solidFill>
                  <a:srgbClr val="0000FF"/>
                </a:solidFill>
                <a:latin typeface="Arial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lang="en-US" sz="1400" b="1" dirty="0">
                <a:solidFill>
                  <a:prstClr val="black"/>
                </a:solidFill>
                <a:latin typeface="Arial" charset="0"/>
                <a:ea typeface="Times New Roman" panose="02020603050405020304" pitchFamily="18" charset="0"/>
                <a:cs typeface="Arial" charset="0"/>
              </a:rPr>
              <a:t>1) Magnetic field </a:t>
            </a:r>
            <a:r>
              <a:rPr lang="en-US" sz="1400" b="1" dirty="0">
                <a:solidFill>
                  <a:srgbClr val="FF0000"/>
                </a:solidFill>
                <a:latin typeface="Arial" charset="0"/>
                <a:ea typeface="Times New Roman" panose="02020603050405020304" pitchFamily="18" charset="0"/>
                <a:cs typeface="Arial" charset="0"/>
              </a:rPr>
              <a:t>up to B= 6.0 </a:t>
            </a:r>
            <a:r>
              <a:rPr lang="ru-RU" sz="1400" b="1" dirty="0">
                <a:solidFill>
                  <a:srgbClr val="FF0000"/>
                </a:solidFill>
                <a:latin typeface="Arial" charset="0"/>
                <a:ea typeface="Times New Roman" panose="02020603050405020304" pitchFamily="18" charset="0"/>
                <a:cs typeface="Arial" charset="0"/>
              </a:rPr>
              <a:t>Т</a:t>
            </a:r>
            <a:r>
              <a:rPr lang="en-US" sz="1400" b="1" dirty="0">
                <a:solidFill>
                  <a:srgbClr val="FF0000"/>
                </a:solidFill>
                <a:latin typeface="Arial" charset="0"/>
                <a:ea typeface="Times New Roman" panose="02020603050405020304" pitchFamily="18" charset="0"/>
                <a:cs typeface="Arial" charset="0"/>
              </a:rPr>
              <a:t>,</a:t>
            </a:r>
            <a:r>
              <a:rPr lang="en-US" sz="1400" b="1" dirty="0">
                <a:solidFill>
                  <a:srgbClr val="000080"/>
                </a:solidFill>
                <a:latin typeface="Arial" charset="0"/>
                <a:ea typeface="Times New Roman" panose="02020603050405020304" pitchFamily="18" charset="0"/>
                <a:cs typeface="Arial" charset="0"/>
              </a:rPr>
              <a:t>   </a:t>
            </a:r>
            <a:r>
              <a:rPr lang="en-US" sz="1400" b="1" dirty="0">
                <a:solidFill>
                  <a:srgbClr val="1F3864"/>
                </a:solidFill>
                <a:latin typeface="Arial" charset="0"/>
                <a:ea typeface="Times New Roman" panose="02020603050405020304" pitchFamily="18" charset="0"/>
                <a:cs typeface="Arial" charset="0"/>
              </a:rPr>
              <a:t>(</a:t>
            </a:r>
            <a:r>
              <a:rPr lang="en-US" sz="1400" b="1" dirty="0">
                <a:solidFill>
                  <a:srgbClr val="4F81BD">
                    <a:lumMod val="75000"/>
                  </a:srgbClr>
                </a:solidFill>
                <a:latin typeface="Arial" charset="0"/>
                <a:ea typeface="Times New Roman" panose="02020603050405020304" pitchFamily="18" charset="0"/>
                <a:cs typeface="Arial" charset="0"/>
              </a:rPr>
              <a:t>5.0 T</a:t>
            </a:r>
            <a:r>
              <a:rPr lang="en-US" sz="1400" b="1" dirty="0">
                <a:solidFill>
                  <a:srgbClr val="1F3864"/>
                </a:solidFill>
                <a:latin typeface="Arial" charset="0"/>
                <a:ea typeface="Times New Roman" panose="02020603050405020304" pitchFamily="18" charset="0"/>
                <a:cs typeface="Arial" charset="0"/>
              </a:rPr>
              <a:t>)</a:t>
            </a:r>
            <a:endParaRPr lang="ru-RU" sz="1400" b="1" dirty="0">
              <a:solidFill>
                <a:prstClr val="black"/>
              </a:solidFill>
              <a:latin typeface="Arial" charset="0"/>
              <a:ea typeface="Times New Roman" panose="02020603050405020304" pitchFamily="18" charset="0"/>
              <a:cs typeface="Arial" charset="0"/>
            </a:endParaRPr>
          </a:p>
          <a:p>
            <a:pPr eaLnBrk="0" hangingPunct="0"/>
            <a:r>
              <a:rPr lang="en-US" sz="1400" b="1" dirty="0">
                <a:solidFill>
                  <a:srgbClr val="000080"/>
                </a:solidFill>
                <a:latin typeface="Arial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lang="en-US" sz="1400" b="1" dirty="0">
                <a:solidFill>
                  <a:prstClr val="black"/>
                </a:solidFill>
                <a:latin typeface="Arial" charset="0"/>
                <a:ea typeface="Times New Roman" panose="02020603050405020304" pitchFamily="18" charset="0"/>
                <a:cs typeface="Arial" charset="0"/>
              </a:rPr>
              <a:t>2) Energy of electron string  </a:t>
            </a:r>
            <a:r>
              <a:rPr lang="en-US" sz="1400" b="1" dirty="0" err="1">
                <a:solidFill>
                  <a:srgbClr val="FF0000"/>
                </a:solidFill>
                <a:latin typeface="Arial" charset="0"/>
                <a:ea typeface="Times New Roman" panose="02020603050405020304" pitchFamily="18" charset="0"/>
                <a:cs typeface="Arial" charset="0"/>
              </a:rPr>
              <a:t>E</a:t>
            </a:r>
            <a:r>
              <a:rPr lang="en-US" sz="1400" b="1" baseline="-25000" dirty="0" err="1">
                <a:solidFill>
                  <a:srgbClr val="FF0000"/>
                </a:solidFill>
                <a:latin typeface="Arial" charset="0"/>
                <a:ea typeface="Times New Roman" panose="02020603050405020304" pitchFamily="18" charset="0"/>
                <a:cs typeface="Arial" charset="0"/>
              </a:rPr>
              <a:t>e</a:t>
            </a:r>
            <a:r>
              <a:rPr lang="en-US" sz="1400" b="1" dirty="0">
                <a:solidFill>
                  <a:srgbClr val="FF0000"/>
                </a:solidFill>
                <a:latin typeface="Arial" charset="0"/>
                <a:ea typeface="Times New Roman" panose="02020603050405020304" pitchFamily="18" charset="0"/>
                <a:cs typeface="Arial" charset="0"/>
              </a:rPr>
              <a:t> ≤ 25keV</a:t>
            </a:r>
            <a:r>
              <a:rPr lang="ru-RU" sz="1400" b="1" dirty="0">
                <a:solidFill>
                  <a:srgbClr val="FF0000"/>
                </a:solidFill>
                <a:latin typeface="Arial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lang="en-US" sz="1400" b="1" dirty="0">
                <a:solidFill>
                  <a:srgbClr val="4F81BD">
                    <a:lumMod val="75000"/>
                  </a:srgbClr>
                </a:solidFill>
                <a:latin typeface="Arial" charset="0"/>
                <a:ea typeface="Times New Roman" panose="02020603050405020304" pitchFamily="18" charset="0"/>
                <a:cs typeface="Arial" charset="0"/>
              </a:rPr>
              <a:t>(E</a:t>
            </a:r>
            <a:r>
              <a:rPr lang="en-US" sz="1400" b="1" baseline="-25000" dirty="0">
                <a:solidFill>
                  <a:srgbClr val="4F81BD">
                    <a:lumMod val="75000"/>
                  </a:srgbClr>
                </a:solidFill>
                <a:latin typeface="Arial" charset="0"/>
                <a:ea typeface="Times New Roman" panose="02020603050405020304" pitchFamily="18" charset="0"/>
                <a:cs typeface="Arial" charset="0"/>
              </a:rPr>
              <a:t>e</a:t>
            </a:r>
            <a:r>
              <a:rPr lang="en-US" sz="1400" b="1" dirty="0">
                <a:solidFill>
                  <a:srgbClr val="4F81BD">
                    <a:lumMod val="75000"/>
                  </a:srgbClr>
                </a:solidFill>
                <a:latin typeface="Arial" charset="0"/>
                <a:ea typeface="Times New Roman" panose="02020603050405020304" pitchFamily="18" charset="0"/>
                <a:cs typeface="Arial" charset="0"/>
              </a:rPr>
              <a:t>≤12keV) </a:t>
            </a:r>
            <a:endParaRPr lang="ru-RU" sz="1400" b="1" dirty="0">
              <a:solidFill>
                <a:srgbClr val="4F81BD">
                  <a:lumMod val="75000"/>
                </a:srgbClr>
              </a:solidFill>
              <a:latin typeface="Arial" charset="0"/>
              <a:ea typeface="Times New Roman" panose="02020603050405020304" pitchFamily="18" charset="0"/>
              <a:cs typeface="Arial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849421" y="1770116"/>
            <a:ext cx="4275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charset="0"/>
              </a:rPr>
              <a:t>Theoretical</a:t>
            </a:r>
            <a:r>
              <a:rPr lang="ru-RU" b="1" dirty="0">
                <a:solidFill>
                  <a:srgbClr val="170CF4"/>
                </a:solidFill>
                <a:latin typeface="Arial" panose="020B0604020202020204" pitchFamily="34" charset="0"/>
                <a:cs typeface="Arial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and</a:t>
            </a:r>
            <a:r>
              <a:rPr lang="ru-RU" b="1" dirty="0">
                <a:solidFill>
                  <a:srgbClr val="170CF4"/>
                </a:solidFill>
                <a:latin typeface="Arial" panose="020B0604020202020204" pitchFamily="34" charset="0"/>
                <a:cs typeface="Arial" charset="0"/>
              </a:rPr>
              <a:t> </a:t>
            </a:r>
            <a:r>
              <a:rPr lang="en-US" b="1" u="sng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charset="0"/>
              </a:rPr>
              <a:t>achieved</a:t>
            </a:r>
            <a:r>
              <a:rPr lang="ru-RU" b="1" dirty="0">
                <a:solidFill>
                  <a:srgbClr val="170CF4"/>
                </a:solidFill>
                <a:latin typeface="Arial" panose="020B0604020202020204" pitchFamily="34" charset="0"/>
                <a:cs typeface="Arial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parameters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: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 </a:t>
            </a: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TextBox 3"/>
          <p:cNvSpPr txBox="1"/>
          <p:nvPr/>
        </p:nvSpPr>
        <p:spPr>
          <a:xfrm>
            <a:off x="0" y="0"/>
            <a:ext cx="5512158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ESIS “KRION -6T”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688541" y="1008115"/>
            <a:ext cx="44554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charset="0"/>
              </a:rPr>
              <a:t>Investigations and development in progress</a:t>
            </a:r>
            <a:endParaRPr lang="en-US" sz="2200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09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9" descr="NICA_header_bl-wh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sp>
        <p:nvSpPr>
          <p:cNvPr id="21" name="TextBox 3"/>
          <p:cNvSpPr txBox="1"/>
          <p:nvPr/>
        </p:nvSpPr>
        <p:spPr>
          <a:xfrm>
            <a:off x="1" y="0"/>
            <a:ext cx="6471744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Ion source for commissioning</a:t>
            </a:r>
          </a:p>
        </p:txBody>
      </p:sp>
      <p:grpSp>
        <p:nvGrpSpPr>
          <p:cNvPr id="3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24" name="JINR_logo_alpha.png" descr="JINR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7" name="NICA_logo_alpha.png" descr="NICA_logo_alpha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FB23-D87D-4895-A445-31B638AAC271}" type="slidenum">
              <a:rPr lang="ru-RU" altLang="ru-RU" smtClean="0"/>
              <a:pPr/>
              <a:t>5</a:t>
            </a:fld>
            <a:endParaRPr lang="ru-RU" alt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A458B5-4901-49B2-9D17-3609D05151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827" y="1686253"/>
            <a:ext cx="3001987" cy="343754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17B9980-CB3E-4AF1-86FB-70A1C8E0A4BB}"/>
              </a:ext>
            </a:extLst>
          </p:cNvPr>
          <p:cNvSpPr/>
          <p:nvPr/>
        </p:nvSpPr>
        <p:spPr>
          <a:xfrm>
            <a:off x="340568" y="5188862"/>
            <a:ext cx="4064764" cy="1184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sz="1400" b="1" dirty="0">
                <a:solidFill>
                  <a:prstClr val="black"/>
                </a:solidFill>
                <a:latin typeface="Arial" charset="0"/>
                <a:cs typeface="Arial" charset="0"/>
              </a:rPr>
              <a:t>Ion Source Design</a:t>
            </a:r>
            <a:r>
              <a:rPr lang="en-US" sz="1400" dirty="0">
                <a:solidFill>
                  <a:prstClr val="black"/>
                </a:solidFill>
                <a:latin typeface="Arial" charset="0"/>
                <a:cs typeface="Arial" charset="0"/>
              </a:rPr>
              <a:t>:</a:t>
            </a:r>
            <a:br>
              <a:rPr lang="en-US" sz="1400" dirty="0">
                <a:solidFill>
                  <a:prstClr val="black"/>
                </a:solidFill>
                <a:latin typeface="Arial" charset="0"/>
                <a:cs typeface="Arial" charset="0"/>
              </a:rPr>
            </a:br>
            <a:r>
              <a:rPr lang="en-US" sz="1400" dirty="0">
                <a:solidFill>
                  <a:prstClr val="black"/>
                </a:solidFill>
                <a:latin typeface="Arial" charset="0"/>
                <a:cs typeface="Arial" charset="0"/>
              </a:rPr>
              <a:t>1 - ring ferrite magnets, 2 - ring </a:t>
            </a:r>
            <a:r>
              <a:rPr lang="ru-RU" sz="1400" dirty="0" err="1">
                <a:solidFill>
                  <a:prstClr val="black"/>
                </a:solidFill>
                <a:latin typeface="Arial" charset="0"/>
                <a:cs typeface="Arial" charset="0"/>
              </a:rPr>
              <a:t>NdFeB</a:t>
            </a:r>
            <a:r>
              <a:rPr lang="en-US" sz="1400" dirty="0">
                <a:solidFill>
                  <a:prstClr val="black"/>
                </a:solidFill>
                <a:latin typeface="Arial" charset="0"/>
                <a:cs typeface="Arial" charset="0"/>
              </a:rPr>
              <a:t> magnets, </a:t>
            </a:r>
          </a:p>
          <a:p>
            <a:pPr eaLnBrk="0" hangingPunct="0"/>
            <a:r>
              <a:rPr lang="en-US" sz="1400" dirty="0">
                <a:solidFill>
                  <a:prstClr val="black"/>
                </a:solidFill>
                <a:latin typeface="Arial" charset="0"/>
                <a:cs typeface="Arial" charset="0"/>
              </a:rPr>
              <a:t>3 - ceramic insulator, 4 - magnetron anode, </a:t>
            </a:r>
          </a:p>
          <a:p>
            <a:pPr eaLnBrk="0" hangingPunct="0"/>
            <a:r>
              <a:rPr lang="en-US" sz="1400" dirty="0">
                <a:solidFill>
                  <a:prstClr val="black"/>
                </a:solidFill>
                <a:latin typeface="Arial" charset="0"/>
                <a:cs typeface="Arial" charset="0"/>
              </a:rPr>
              <a:t>5 - magnetron cathode, 6 – anode, 7 - emission electrode, 8 - extracting electrode</a:t>
            </a:r>
            <a:endParaRPr lang="ru-RU" sz="1400" dirty="0">
              <a:solidFill>
                <a:srgbClr val="4F81BD">
                  <a:lumMod val="75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CD87D6F-72D7-427C-A82B-74BA585EC468}"/>
              </a:ext>
            </a:extLst>
          </p:cNvPr>
          <p:cNvSpPr/>
          <p:nvPr/>
        </p:nvSpPr>
        <p:spPr>
          <a:xfrm>
            <a:off x="108474" y="1042275"/>
            <a:ext cx="48985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Ion</a:t>
            </a:r>
            <a:r>
              <a:rPr lang="ru-RU" b="1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source</a:t>
            </a:r>
            <a:r>
              <a:rPr lang="ru-RU" b="1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with</a:t>
            </a:r>
            <a:r>
              <a:rPr lang="ru-RU" b="1" dirty="0">
                <a:solidFill>
                  <a:prstClr val="black"/>
                </a:solidFill>
                <a:latin typeface="Arial" charset="0"/>
                <a:cs typeface="Arial" charset="0"/>
              </a:rPr>
              <a:t> a </a:t>
            </a:r>
            <a:r>
              <a:rPr lang="ru-RU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cold</a:t>
            </a:r>
            <a:r>
              <a:rPr lang="ru-RU" b="1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magnetron</a:t>
            </a:r>
            <a:r>
              <a:rPr lang="ru-RU" b="1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cathode</a:t>
            </a:r>
            <a:r>
              <a:rPr lang="ru-RU" b="1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and</a:t>
            </a:r>
            <a:r>
              <a:rPr lang="ru-RU" b="1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magnetic</a:t>
            </a:r>
            <a:r>
              <a:rPr lang="ru-RU" b="1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plasma</a:t>
            </a:r>
            <a:r>
              <a:rPr lang="ru-RU" b="1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compression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.</a:t>
            </a:r>
            <a:endParaRPr lang="ru-RU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DE8699F-7005-4D01-B873-E4824EF2A8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4884" y="3460531"/>
            <a:ext cx="4073160" cy="277473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2BE71D3-57C7-4EFC-B876-995810C344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0718" y="1187863"/>
            <a:ext cx="2841039" cy="2130779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17B9980-CB3E-4AF1-86FB-70A1C8E0A4BB}"/>
              </a:ext>
            </a:extLst>
          </p:cNvPr>
          <p:cNvSpPr/>
          <p:nvPr/>
        </p:nvSpPr>
        <p:spPr>
          <a:xfrm>
            <a:off x="3421116" y="1801902"/>
            <a:ext cx="2325413" cy="147732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 eaLnBrk="0" hangingPunct="0"/>
            <a:r>
              <a:rPr lang="en-US" b="1" i="1" dirty="0">
                <a:solidFill>
                  <a:prstClr val="black"/>
                </a:solidFill>
                <a:latin typeface="Arial" charset="0"/>
                <a:cs typeface="Arial" charset="0"/>
              </a:rPr>
              <a:t>For the Booster commissioning </a:t>
            </a:r>
          </a:p>
          <a:p>
            <a:pPr algn="ctr" eaLnBrk="0" hangingPunct="0"/>
            <a:r>
              <a:rPr lang="en-US" b="1" i="1" dirty="0">
                <a:solidFill>
                  <a:prstClr val="black"/>
                </a:solidFill>
                <a:latin typeface="Arial" charset="0"/>
                <a:cs typeface="Arial" charset="0"/>
              </a:rPr>
              <a:t>the He</a:t>
            </a:r>
            <a:r>
              <a:rPr lang="en-US" b="1" i="1" baseline="30000" dirty="0">
                <a:solidFill>
                  <a:prstClr val="black"/>
                </a:solidFill>
                <a:latin typeface="Arial" charset="0"/>
                <a:cs typeface="Arial" charset="0"/>
              </a:rPr>
              <a:t>1+  </a:t>
            </a:r>
            <a:r>
              <a:rPr lang="en-US" b="1" i="1" dirty="0">
                <a:solidFill>
                  <a:prstClr val="black"/>
                </a:solidFill>
                <a:latin typeface="Arial" charset="0"/>
                <a:cs typeface="Arial" charset="0"/>
              </a:rPr>
              <a:t>ion beam </a:t>
            </a:r>
            <a:r>
              <a:rPr lang="en-US" b="1" i="1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wos</a:t>
            </a:r>
            <a:r>
              <a:rPr lang="en-US" b="1" i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b="1" i="1" dirty="0">
                <a:solidFill>
                  <a:prstClr val="black"/>
                </a:solidFill>
                <a:latin typeface="Arial" charset="0"/>
                <a:cs typeface="Arial" charset="0"/>
              </a:rPr>
              <a:t>used.</a:t>
            </a:r>
          </a:p>
          <a:p>
            <a:pPr eaLnBrk="0" hangingPunct="0"/>
            <a:endParaRPr lang="ru-RU" dirty="0">
              <a:solidFill>
                <a:srgbClr val="4F81BD">
                  <a:lumMod val="75000"/>
                </a:srgb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71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904D29E-3D2A-40E3-84B8-12027479F3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6012" y="3954427"/>
            <a:ext cx="4030558" cy="2444239"/>
          </a:xfrm>
          <a:prstGeom prst="rect">
            <a:avLst/>
          </a:prstGeom>
        </p:spPr>
      </p:pic>
      <p:pic>
        <p:nvPicPr>
          <p:cNvPr id="22" name="Picture 9" descr="NICA_header_bl-wh.t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sp>
        <p:nvSpPr>
          <p:cNvPr id="21" name="TextBox 3"/>
          <p:cNvSpPr txBox="1"/>
          <p:nvPr/>
        </p:nvSpPr>
        <p:spPr>
          <a:xfrm>
            <a:off x="1" y="0"/>
            <a:ext cx="6471744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Ion source for commissioning</a:t>
            </a:r>
          </a:p>
        </p:txBody>
      </p:sp>
      <p:grpSp>
        <p:nvGrpSpPr>
          <p:cNvPr id="3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24" name="JINR_logo_alpha.png" descr="JINR_logo_alpha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7" name="NICA_logo_alpha.png" descr="NICA_logo_alpha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FB23-D87D-4895-A445-31B638AAC271}" type="slidenum">
              <a:rPr lang="ru-RU" altLang="ru-RU" smtClean="0"/>
              <a:pPr/>
              <a:t>6</a:t>
            </a:fld>
            <a:endParaRPr lang="ru-RU" alt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0CB1EFB-2C41-45FC-B8DE-164D076756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316" y="3970459"/>
            <a:ext cx="4032145" cy="241928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B6A0B8C-7706-4006-A96C-129DE27115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74478" y="1139331"/>
            <a:ext cx="4138161" cy="2699573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CD87D6F-72D7-427C-A82B-74BA585EC468}"/>
              </a:ext>
            </a:extLst>
          </p:cNvPr>
          <p:cNvSpPr/>
          <p:nvPr/>
        </p:nvSpPr>
        <p:spPr>
          <a:xfrm>
            <a:off x="147886" y="766378"/>
            <a:ext cx="4582055" cy="31085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600" b="1" dirty="0">
                <a:solidFill>
                  <a:prstClr val="black"/>
                </a:solidFill>
                <a:latin typeface="Arial" charset="0"/>
                <a:cs typeface="Arial" charset="0"/>
              </a:rPr>
              <a:t>Why do we plan to use </a:t>
            </a:r>
            <a:r>
              <a:rPr lang="en-US" sz="1600" b="1" i="1" dirty="0">
                <a:solidFill>
                  <a:prstClr val="black"/>
                </a:solidFill>
                <a:latin typeface="Arial" charset="0"/>
                <a:cs typeface="Arial" charset="0"/>
              </a:rPr>
              <a:t>He</a:t>
            </a:r>
            <a:r>
              <a:rPr lang="en-US" sz="1600" b="1" i="1" baseline="30000" dirty="0">
                <a:solidFill>
                  <a:prstClr val="black"/>
                </a:solidFill>
                <a:latin typeface="Arial" charset="0"/>
                <a:cs typeface="Arial" charset="0"/>
              </a:rPr>
              <a:t>1+</a:t>
            </a:r>
            <a:r>
              <a:rPr lang="en-US" sz="1600" b="1" dirty="0">
                <a:solidFill>
                  <a:prstClr val="black"/>
                </a:solidFill>
                <a:latin typeface="Arial" charset="0"/>
                <a:cs typeface="Arial" charset="0"/>
              </a:rPr>
              <a:t> ions?</a:t>
            </a:r>
          </a:p>
          <a:p>
            <a:pPr eaLnBrk="0" hangingPunct="0">
              <a:spcBef>
                <a:spcPts val="600"/>
              </a:spcBef>
              <a:buFont typeface="Wingdings" pitchFamily="2" charset="2"/>
              <a:buChar char="ü"/>
            </a:pPr>
            <a:r>
              <a:rPr lang="en-US" sz="1600" b="1" dirty="0">
                <a:solidFill>
                  <a:prstClr val="black"/>
                </a:solidFill>
                <a:latin typeface="Arial" charset="0"/>
                <a:cs typeface="Arial" charset="0"/>
              </a:rPr>
              <a:t>  “Mono” beam after the</a:t>
            </a:r>
          </a:p>
          <a:p>
            <a:pPr eaLnBrk="0" hangingPunct="0"/>
            <a:r>
              <a:rPr lang="en-US" sz="1600" b="1" dirty="0">
                <a:solidFill>
                  <a:prstClr val="black"/>
                </a:solidFill>
                <a:latin typeface="Arial" charset="0"/>
                <a:cs typeface="Arial" charset="0"/>
              </a:rPr>
              <a:t>      linear injector (no other species) </a:t>
            </a:r>
          </a:p>
          <a:p>
            <a:pPr eaLnBrk="0" hangingPunct="0"/>
            <a:r>
              <a:rPr lang="en-US" sz="1600" b="1" dirty="0">
                <a:solidFill>
                  <a:prstClr val="black"/>
                </a:solidFill>
                <a:latin typeface="Arial" charset="0"/>
                <a:cs typeface="Arial" charset="0"/>
              </a:rPr>
              <a:t>      99% of </a:t>
            </a:r>
            <a:r>
              <a:rPr lang="en-US" sz="1600" b="1" i="1" dirty="0">
                <a:solidFill>
                  <a:prstClr val="black"/>
                </a:solidFill>
                <a:latin typeface="Arial" charset="0"/>
                <a:cs typeface="Arial" charset="0"/>
              </a:rPr>
              <a:t>He</a:t>
            </a:r>
            <a:r>
              <a:rPr lang="en-US" sz="1600" b="1" i="1" baseline="30000" dirty="0">
                <a:solidFill>
                  <a:prstClr val="black"/>
                </a:solidFill>
                <a:latin typeface="Arial" charset="0"/>
                <a:cs typeface="Arial" charset="0"/>
              </a:rPr>
              <a:t>1+</a:t>
            </a:r>
            <a:endParaRPr lang="en-US" sz="1600" b="1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eaLnBrk="0" hangingPunct="0">
              <a:spcBef>
                <a:spcPts val="600"/>
              </a:spcBef>
              <a:buFont typeface="Wingdings" pitchFamily="2" charset="2"/>
              <a:buChar char="ü"/>
            </a:pPr>
            <a:r>
              <a:rPr lang="en-US" sz="1600" b="1" dirty="0">
                <a:solidFill>
                  <a:prstClr val="black"/>
                </a:solidFill>
                <a:latin typeface="Arial" charset="0"/>
                <a:cs typeface="Arial" charset="0"/>
              </a:rPr>
              <a:t> A/q = 4 more closer to the project beam for </a:t>
            </a:r>
          </a:p>
          <a:p>
            <a:pPr eaLnBrk="0" hangingPunct="0"/>
            <a:r>
              <a:rPr lang="en-US" sz="1600" b="1" dirty="0">
                <a:solidFill>
                  <a:prstClr val="black"/>
                </a:solidFill>
                <a:latin typeface="Arial" charset="0"/>
                <a:cs typeface="Arial" charset="0"/>
              </a:rPr>
              <a:t>    the linac and Booster ring (compare to   </a:t>
            </a:r>
          </a:p>
          <a:p>
            <a:pPr eaLnBrk="0" hangingPunct="0"/>
            <a:r>
              <a:rPr lang="en-US" sz="1600" b="1" dirty="0">
                <a:solidFill>
                  <a:prstClr val="black"/>
                </a:solidFill>
                <a:latin typeface="Arial" charset="0"/>
                <a:cs typeface="Arial" charset="0"/>
              </a:rPr>
              <a:t>    other possible ions). Magnetic rigidity. </a:t>
            </a:r>
          </a:p>
          <a:p>
            <a:pPr eaLnBrk="0" hangingPunct="0">
              <a:spcBef>
                <a:spcPts val="600"/>
              </a:spcBef>
              <a:buFont typeface="Wingdings" pitchFamily="2" charset="2"/>
              <a:buChar char="ü"/>
            </a:pPr>
            <a:r>
              <a:rPr lang="en-US" sz="1600" b="1" dirty="0">
                <a:solidFill>
                  <a:prstClr val="black"/>
                </a:solidFill>
                <a:latin typeface="Arial" charset="0"/>
                <a:cs typeface="Arial" charset="0"/>
              </a:rPr>
              <a:t> Good beam for measuring of integral </a:t>
            </a:r>
          </a:p>
          <a:p>
            <a:pPr eaLnBrk="0" hangingPunct="0"/>
            <a:r>
              <a:rPr lang="en-US" sz="1600" b="1" dirty="0">
                <a:solidFill>
                  <a:prstClr val="black"/>
                </a:solidFill>
                <a:latin typeface="Arial" charset="0"/>
                <a:cs typeface="Arial" charset="0"/>
              </a:rPr>
              <a:t>    vacuum conditions in the ring beam pipe.</a:t>
            </a:r>
          </a:p>
          <a:p>
            <a:pPr eaLnBrk="0" hangingPunct="0">
              <a:spcBef>
                <a:spcPts val="600"/>
              </a:spcBef>
              <a:buFont typeface="Wingdings" pitchFamily="2" charset="2"/>
              <a:buChar char="ü"/>
            </a:pPr>
            <a:r>
              <a:rPr lang="en-US" sz="1600" b="1" dirty="0">
                <a:solidFill>
                  <a:prstClr val="black"/>
                </a:solidFill>
                <a:latin typeface="Arial" charset="0"/>
                <a:cs typeface="Arial" charset="0"/>
              </a:rPr>
              <a:t> Very stable in time, high current, simple </a:t>
            </a:r>
          </a:p>
          <a:p>
            <a:pPr eaLnBrk="0" hangingPunct="0"/>
            <a:r>
              <a:rPr lang="en-US" sz="1600" b="1" dirty="0">
                <a:solidFill>
                  <a:prstClr val="black"/>
                </a:solidFill>
                <a:latin typeface="Arial" charset="0"/>
                <a:cs typeface="Arial" charset="0"/>
              </a:rPr>
              <a:t>    source in operation.</a:t>
            </a:r>
            <a:endParaRPr lang="ru-RU" sz="16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B3EC3D-CBB1-4426-B690-32F906A27DD3}"/>
              </a:ext>
            </a:extLst>
          </p:cNvPr>
          <p:cNvSpPr txBox="1"/>
          <p:nvPr/>
        </p:nvSpPr>
        <p:spPr>
          <a:xfrm>
            <a:off x="2698811" y="4118079"/>
            <a:ext cx="1500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600" dirty="0">
                <a:solidFill>
                  <a:srgbClr val="92D050"/>
                </a:solidFill>
                <a:latin typeface="Arial" charset="0"/>
                <a:cs typeface="Arial" charset="0"/>
              </a:rPr>
              <a:t>Beam at the entrance of the </a:t>
            </a:r>
            <a:r>
              <a:rPr lang="en-US" sz="1600" dirty="0" err="1">
                <a:solidFill>
                  <a:srgbClr val="92D050"/>
                </a:solidFill>
                <a:latin typeface="Arial" charset="0"/>
                <a:cs typeface="Arial" charset="0"/>
              </a:rPr>
              <a:t>Linac</a:t>
            </a:r>
            <a:endParaRPr lang="ru-RU" sz="1600" dirty="0">
              <a:solidFill>
                <a:srgbClr val="92D050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79B68C-1DED-43E0-884B-BE0FF488A248}"/>
              </a:ext>
            </a:extLst>
          </p:cNvPr>
          <p:cNvSpPr txBox="1"/>
          <p:nvPr/>
        </p:nvSpPr>
        <p:spPr>
          <a:xfrm>
            <a:off x="5135429" y="4118079"/>
            <a:ext cx="1265372" cy="156966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600" dirty="0">
                <a:solidFill>
                  <a:prstClr val="white"/>
                </a:solidFill>
                <a:latin typeface="Arial" charset="0"/>
                <a:cs typeface="Arial" charset="0"/>
              </a:rPr>
              <a:t>3.2 MeV/u beam at the </a:t>
            </a:r>
            <a:r>
              <a:rPr lang="en-US" sz="1600" dirty="0">
                <a:solidFill>
                  <a:srgbClr val="92D050"/>
                </a:solidFill>
                <a:latin typeface="Arial" charset="0"/>
                <a:cs typeface="Arial" charset="0"/>
              </a:rPr>
              <a:t>exit of the </a:t>
            </a:r>
            <a:r>
              <a:rPr lang="en-US" sz="1600" dirty="0" err="1">
                <a:solidFill>
                  <a:srgbClr val="92D050"/>
                </a:solidFill>
                <a:latin typeface="Arial" charset="0"/>
                <a:cs typeface="Arial" charset="0"/>
              </a:rPr>
              <a:t>Linac</a:t>
            </a:r>
            <a:r>
              <a:rPr lang="en-US" sz="1600" dirty="0">
                <a:solidFill>
                  <a:srgbClr val="92D050"/>
                </a:solidFill>
                <a:latin typeface="Arial" charset="0"/>
                <a:cs typeface="Arial" charset="0"/>
              </a:rPr>
              <a:t> </a:t>
            </a:r>
            <a:r>
              <a:rPr lang="en-US" sz="1600" dirty="0">
                <a:solidFill>
                  <a:prstClr val="white"/>
                </a:solidFill>
                <a:latin typeface="Arial" charset="0"/>
                <a:cs typeface="Arial" charset="0"/>
              </a:rPr>
              <a:t>and </a:t>
            </a:r>
          </a:p>
          <a:p>
            <a:pPr eaLnBrk="0" hangingPunct="0"/>
            <a:r>
              <a:rPr lang="en-US" sz="1600" dirty="0">
                <a:solidFill>
                  <a:srgbClr val="00B0F0"/>
                </a:solidFill>
                <a:latin typeface="Arial" charset="0"/>
                <a:cs typeface="Arial" charset="0"/>
              </a:rPr>
              <a:t>exit of the channel</a:t>
            </a:r>
            <a:endParaRPr lang="ru-RU" sz="1600" dirty="0">
              <a:solidFill>
                <a:srgbClr val="00B0F0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28314B-B821-496F-A854-53002486A246}"/>
              </a:ext>
            </a:extLst>
          </p:cNvPr>
          <p:cNvSpPr txBox="1"/>
          <p:nvPr/>
        </p:nvSpPr>
        <p:spPr>
          <a:xfrm>
            <a:off x="5088972" y="1114044"/>
            <a:ext cx="3364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600" dirty="0">
                <a:solidFill>
                  <a:prstClr val="black"/>
                </a:solidFill>
                <a:latin typeface="Arial" charset="0"/>
                <a:cs typeface="Arial" charset="0"/>
              </a:rPr>
              <a:t>Beam spectra from the ion source</a:t>
            </a:r>
            <a:endParaRPr lang="ru-RU" sz="16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Полилиния 22">
            <a:extLst>
              <a:ext uri="{FF2B5EF4-FFF2-40B4-BE49-F238E27FC236}">
                <a16:creationId xmlns:a16="http://schemas.microsoft.com/office/drawing/2014/main" id="{37261EAC-9667-4296-BB35-EC6E237B9128}"/>
              </a:ext>
            </a:extLst>
          </p:cNvPr>
          <p:cNvSpPr/>
          <p:nvPr/>
        </p:nvSpPr>
        <p:spPr>
          <a:xfrm rot="2159837">
            <a:off x="6202268" y="1531077"/>
            <a:ext cx="742445" cy="729106"/>
          </a:xfrm>
          <a:custGeom>
            <a:avLst/>
            <a:gdLst>
              <a:gd name="connsiteX0" fmla="*/ 2342226 w 3628008"/>
              <a:gd name="connsiteY0" fmla="*/ 28112 h 2503502"/>
              <a:gd name="connsiteX1" fmla="*/ 566692 w 3628008"/>
              <a:gd name="connsiteY1" fmla="*/ 480873 h 2503502"/>
              <a:gd name="connsiteX2" fmla="*/ 96175 w 3628008"/>
              <a:gd name="connsiteY2" fmla="*/ 1439662 h 2503502"/>
              <a:gd name="connsiteX3" fmla="*/ 1143740 w 3628008"/>
              <a:gd name="connsiteY3" fmla="*/ 2336306 h 2503502"/>
              <a:gd name="connsiteX4" fmla="*/ 2839375 w 3628008"/>
              <a:gd name="connsiteY4" fmla="*/ 2336306 h 2503502"/>
              <a:gd name="connsiteX5" fmla="*/ 3611732 w 3628008"/>
              <a:gd name="connsiteY5" fmla="*/ 1333130 h 2503502"/>
              <a:gd name="connsiteX6" fmla="*/ 2937030 w 3628008"/>
              <a:gd name="connsiteY6" fmla="*/ 463118 h 2503502"/>
              <a:gd name="connsiteX7" fmla="*/ 1552113 w 3628008"/>
              <a:gd name="connsiteY7" fmla="*/ 10357 h 250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28008" h="2503502">
                <a:moveTo>
                  <a:pt x="2342226" y="28112"/>
                </a:moveTo>
                <a:cubicBezTo>
                  <a:pt x="1641630" y="136863"/>
                  <a:pt x="941034" y="245615"/>
                  <a:pt x="566692" y="480873"/>
                </a:cubicBezTo>
                <a:cubicBezTo>
                  <a:pt x="192350" y="716131"/>
                  <a:pt x="0" y="1130423"/>
                  <a:pt x="96175" y="1439662"/>
                </a:cubicBezTo>
                <a:cubicBezTo>
                  <a:pt x="192350" y="1748901"/>
                  <a:pt x="686540" y="2186865"/>
                  <a:pt x="1143740" y="2336306"/>
                </a:cubicBezTo>
                <a:cubicBezTo>
                  <a:pt x="1600940" y="2485747"/>
                  <a:pt x="2428043" y="2503502"/>
                  <a:pt x="2839375" y="2336306"/>
                </a:cubicBezTo>
                <a:cubicBezTo>
                  <a:pt x="3250707" y="2169110"/>
                  <a:pt x="3595456" y="1645328"/>
                  <a:pt x="3611732" y="1333130"/>
                </a:cubicBezTo>
                <a:cubicBezTo>
                  <a:pt x="3628008" y="1020932"/>
                  <a:pt x="3280300" y="683580"/>
                  <a:pt x="2937030" y="463118"/>
                </a:cubicBezTo>
                <a:cubicBezTo>
                  <a:pt x="2593760" y="242656"/>
                  <a:pt x="1750381" y="0"/>
                  <a:pt x="1552113" y="10357"/>
                </a:cubicBezTo>
              </a:path>
            </a:pathLst>
          </a:custGeom>
          <a:noFill/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65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718" y="104436"/>
            <a:ext cx="6944245" cy="726944"/>
          </a:xfrm>
        </p:spPr>
        <p:txBody>
          <a:bodyPr>
            <a:normAutofit/>
          </a:bodyPr>
          <a:lstStyle/>
          <a:p>
            <a:r>
              <a:rPr lang="en-US" sz="3600" b="1" dirty="0" err="1"/>
              <a:t>HILac</a:t>
            </a:r>
            <a:r>
              <a:rPr lang="en-US" sz="3600" b="1" dirty="0"/>
              <a:t> status</a:t>
            </a:r>
            <a:endParaRPr lang="ru-RU" sz="36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4134" y="3505903"/>
            <a:ext cx="3374217" cy="28552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11813" y="2834256"/>
            <a:ext cx="34996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/>
            <a:r>
              <a:rPr lang="en-US" sz="1600" b="1" dirty="0">
                <a:solidFill>
                  <a:prstClr val="black"/>
                </a:solidFill>
                <a:latin typeface="Arial" charset="0"/>
                <a:cs typeface="Arial" charset="0"/>
              </a:rPr>
              <a:t>Phase probes signals</a:t>
            </a:r>
          </a:p>
          <a:p>
            <a:pPr algn="ctr" eaLnBrk="0" hangingPunct="0"/>
            <a:r>
              <a:rPr lang="en-US" sz="1600" b="1" dirty="0">
                <a:solidFill>
                  <a:srgbClr val="C00000"/>
                </a:solidFill>
                <a:latin typeface="Arial" charset="0"/>
                <a:cs typeface="Arial" charset="0"/>
              </a:rPr>
              <a:t>RFQ (red), </a:t>
            </a:r>
            <a:r>
              <a:rPr lang="en-US" sz="1600" b="1" dirty="0">
                <a:solidFill>
                  <a:srgbClr val="CC9900"/>
                </a:solidFill>
                <a:latin typeface="Arial" charset="0"/>
                <a:cs typeface="Arial" charset="0"/>
              </a:rPr>
              <a:t>IH1 (yellow), </a:t>
            </a:r>
            <a:r>
              <a:rPr lang="en-US" sz="1600" b="1" dirty="0">
                <a:solidFill>
                  <a:srgbClr val="0070C0"/>
                </a:solidFill>
                <a:latin typeface="Arial" charset="0"/>
                <a:cs typeface="Arial" charset="0"/>
              </a:rPr>
              <a:t>IH2 (blue) </a:t>
            </a:r>
            <a:endParaRPr lang="ru-RU" sz="16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pic>
        <p:nvPicPr>
          <p:cNvPr id="11" name="Picture 84" descr="D:\!Butenko\-=Work=-\=NICA=\HILAC\Photos\Photo HILAC\Untitled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425" y="1867546"/>
            <a:ext cx="5290384" cy="3119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/>
          </p:nvPr>
        </p:nvGraphicFramePr>
        <p:xfrm>
          <a:off x="338718" y="5193599"/>
          <a:ext cx="3759363" cy="1162752"/>
        </p:xfrm>
        <a:graphic>
          <a:graphicData uri="http://schemas.openxmlformats.org/drawingml/2006/table">
            <a:tbl>
              <a:tblPr/>
              <a:tblGrid>
                <a:gridCol w="2536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23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5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"/>
                        </a:rPr>
                        <a:t>A/q   (Target Ion</a:t>
                      </a:r>
                      <a:r>
                        <a:rPr lang="en-US" sz="1600" b="1" i="1" baseline="0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"/>
                        </a:rPr>
                        <a:t>Au</a:t>
                      </a:r>
                      <a:r>
                        <a:rPr lang="en-US" sz="1600" b="1" i="1" baseline="30000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"/>
                        </a:rPr>
                        <a:t>31+</a:t>
                      </a: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"/>
                        </a:rPr>
                        <a:t>)</a:t>
                      </a:r>
                      <a:endParaRPr lang="en-US" sz="16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6.25</a:t>
                      </a:r>
                      <a:endParaRPr lang="en-US" sz="16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231"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Beam current</a:t>
                      </a:r>
                      <a:endParaRPr lang="en-US" sz="16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&lt; 10 </a:t>
                      </a:r>
                      <a:r>
                        <a:rPr lang="en-US" sz="1600" b="1" i="1" noProof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emA</a:t>
                      </a:r>
                      <a:endParaRPr lang="en-US" sz="16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231"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1600" b="1" i="1" noProof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Repetition rate</a:t>
                      </a:r>
                      <a:endParaRPr lang="en-US" sz="1600" b="1" i="1" noProof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&lt; 10 Hz</a:t>
                      </a:r>
                      <a:endParaRPr lang="en-US" sz="16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536"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Output energy</a:t>
                      </a:r>
                      <a:endParaRPr lang="en-US" sz="16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3.2 </a:t>
                      </a:r>
                      <a:r>
                        <a:rPr lang="en-US" sz="1600" b="1" i="1" noProof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MeV</a:t>
                      </a: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/u</a:t>
                      </a:r>
                      <a:endParaRPr lang="en-US" sz="16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Заголовок 1"/>
          <p:cNvSpPr txBox="1">
            <a:spLocks/>
          </p:cNvSpPr>
          <p:nvPr/>
        </p:nvSpPr>
        <p:spPr>
          <a:xfrm>
            <a:off x="5710775" y="1384310"/>
            <a:ext cx="3433225" cy="1521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1700C0"/>
                </a:solidFill>
              </a:rPr>
              <a:t>Transmission of </a:t>
            </a:r>
            <a:r>
              <a:rPr lang="ru-RU" sz="3600" b="1" dirty="0">
                <a:solidFill>
                  <a:srgbClr val="1700C0"/>
                </a:solidFill>
              </a:rPr>
              <a:t>C</a:t>
            </a:r>
            <a:r>
              <a:rPr lang="en-US" sz="3600" b="1" dirty="0" err="1">
                <a:solidFill>
                  <a:srgbClr val="1700C0"/>
                </a:solidFill>
              </a:rPr>
              <a:t>arbon</a:t>
            </a:r>
            <a:r>
              <a:rPr lang="ru-RU" sz="3600" b="1" dirty="0">
                <a:solidFill>
                  <a:srgbClr val="1700C0"/>
                </a:solidFill>
              </a:rPr>
              <a:t> 3+</a:t>
            </a:r>
            <a:r>
              <a:rPr lang="en-US" sz="3600" b="1" dirty="0">
                <a:solidFill>
                  <a:srgbClr val="1700C0"/>
                </a:solidFill>
              </a:rPr>
              <a:t> ions about 75% from RFQ to the exit of </a:t>
            </a:r>
            <a:r>
              <a:rPr lang="ru-RU" sz="3600" b="1" dirty="0" err="1">
                <a:solidFill>
                  <a:srgbClr val="1700C0"/>
                </a:solidFill>
              </a:rPr>
              <a:t>the</a:t>
            </a:r>
            <a:r>
              <a:rPr lang="ru-RU" sz="3600" b="1" dirty="0">
                <a:solidFill>
                  <a:srgbClr val="1700C0"/>
                </a:solidFill>
              </a:rPr>
              <a:t> HILAc</a:t>
            </a:r>
            <a:r>
              <a:rPr lang="en-US" sz="3600" b="1" dirty="0">
                <a:solidFill>
                  <a:srgbClr val="1700C0"/>
                </a:solidFill>
              </a:rPr>
              <a:t>, </a:t>
            </a:r>
          </a:p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1700C0"/>
                </a:solidFill>
              </a:rPr>
              <a:t>3.2 MeV</a:t>
            </a:r>
            <a:r>
              <a:rPr lang="ru-RU" sz="3600" b="1" dirty="0">
                <a:solidFill>
                  <a:srgbClr val="1700C0"/>
                </a:solidFill>
              </a:rPr>
              <a:t>/</a:t>
            </a:r>
            <a:r>
              <a:rPr lang="en-US" sz="3600" b="1" dirty="0">
                <a:solidFill>
                  <a:srgbClr val="1700C0"/>
                </a:solidFill>
              </a:rPr>
              <a:t>u</a:t>
            </a:r>
            <a:endParaRPr lang="ru-RU" sz="3600" dirty="0">
              <a:solidFill>
                <a:srgbClr val="1700C0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 rot="20117511">
            <a:off x="1036995" y="3259619"/>
            <a:ext cx="3949780" cy="1145480"/>
          </a:xfrm>
          <a:prstGeom prst="rect">
            <a:avLst/>
          </a:prstGeom>
          <a:solidFill>
            <a:schemeClr val="bg1">
              <a:lumMod val="95000"/>
              <a:alpha val="69000"/>
            </a:schemeClr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51000"/>
              </a:prstClr>
            </a:outerShdw>
          </a:effectLst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FF0000"/>
                </a:solidFill>
              </a:rPr>
              <a:t>Commissioned &amp;</a:t>
            </a:r>
          </a:p>
          <a:p>
            <a:pPr algn="ctr">
              <a:spcBef>
                <a:spcPts val="600"/>
              </a:spcBef>
            </a:pPr>
            <a:r>
              <a:rPr lang="en-US" sz="3600" b="1" dirty="0">
                <a:solidFill>
                  <a:srgbClr val="FF0000"/>
                </a:solidFill>
              </a:rPr>
              <a:t>ready for Booster commissioning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10" name="Picture 9" descr="NICA_header_bl-wh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grpSp>
        <p:nvGrpSpPr>
          <p:cNvPr id="15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16" name="JINR_logo_alpha.png" descr="JINR_logo_alpha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7" name="NICA_logo_alpha.png" descr="NICA_logo_alpha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9" name="TextBox 3"/>
          <p:cNvSpPr txBox="1"/>
          <p:nvPr/>
        </p:nvSpPr>
        <p:spPr>
          <a:xfrm>
            <a:off x="0" y="0"/>
            <a:ext cx="2820473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ru-RU" sz="2800" b="1" i="1" dirty="0" err="1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HILAc</a:t>
            </a: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status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25839" y="1030695"/>
            <a:ext cx="8307173" cy="714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i="1" dirty="0">
                <a:solidFill>
                  <a:srgbClr val="1700C0"/>
                </a:solidFill>
              </a:rPr>
              <a:t>Last beam time in summer 2020 with </a:t>
            </a:r>
            <a:r>
              <a:rPr lang="ru-RU" sz="3600" b="1" i="1" dirty="0" err="1">
                <a:solidFill>
                  <a:srgbClr val="1700C0"/>
                </a:solidFill>
              </a:rPr>
              <a:t>the</a:t>
            </a:r>
            <a:r>
              <a:rPr lang="ru-RU" sz="3600" b="1" i="1" dirty="0">
                <a:solidFill>
                  <a:srgbClr val="1700C0"/>
                </a:solidFill>
              </a:rPr>
              <a:t> </a:t>
            </a:r>
            <a:r>
              <a:rPr lang="ru-RU" sz="3600" b="1" i="1" dirty="0" err="1">
                <a:solidFill>
                  <a:srgbClr val="1700C0"/>
                </a:solidFill>
              </a:rPr>
              <a:t>new</a:t>
            </a:r>
            <a:r>
              <a:rPr lang="en-US" sz="3600" b="1" i="1" dirty="0">
                <a:solidFill>
                  <a:srgbClr val="1700C0"/>
                </a:solidFill>
              </a:rPr>
              <a:t> source, He</a:t>
            </a:r>
            <a:r>
              <a:rPr lang="en-US" sz="3600" b="1" i="1" baseline="30000" dirty="0">
                <a:solidFill>
                  <a:srgbClr val="1700C0"/>
                </a:solidFill>
              </a:rPr>
              <a:t>1+ </a:t>
            </a:r>
            <a:r>
              <a:rPr lang="en-US" sz="3600" b="1" i="1" dirty="0">
                <a:solidFill>
                  <a:srgbClr val="1700C0"/>
                </a:solidFill>
              </a:rPr>
              <a:t>beam q</a:t>
            </a:r>
            <a:r>
              <a:rPr lang="ru-RU" sz="3600" b="1" i="1" dirty="0">
                <a:solidFill>
                  <a:srgbClr val="1700C0"/>
                </a:solidFill>
              </a:rPr>
              <a:t>/</a:t>
            </a:r>
            <a:r>
              <a:rPr lang="en-US" sz="3600" b="1" i="1" dirty="0">
                <a:solidFill>
                  <a:srgbClr val="1700C0"/>
                </a:solidFill>
              </a:rPr>
              <a:t>A=</a:t>
            </a:r>
            <a:r>
              <a:rPr lang="ru-RU" sz="3600" b="1" i="1" dirty="0">
                <a:solidFill>
                  <a:srgbClr val="1700C0"/>
                </a:solidFill>
              </a:rPr>
              <a:t>0.25</a:t>
            </a:r>
            <a:endParaRPr lang="ru-RU" sz="3600" i="1" dirty="0">
              <a:solidFill>
                <a:srgbClr val="1700C0"/>
              </a:solidFill>
            </a:endParaRPr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3B673-43DF-4DC9-B05E-6572BF4BEB5F}" type="slidenum">
              <a:rPr lang="ru-RU" altLang="ru-RU" smtClean="0"/>
              <a:pPr/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1695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9" y="0"/>
            <a:ext cx="4464496" cy="33483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992" y="0"/>
            <a:ext cx="4464496" cy="33483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40537"/>
            <a:ext cx="4572000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13" y="3429000"/>
            <a:ext cx="4520105" cy="33900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56289" y="33867"/>
            <a:ext cx="1433406" cy="646331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333C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r>
              <a:rPr lang="ru-RU" sz="3600" b="1" dirty="0" smtClean="0">
                <a:solidFill>
                  <a:srgbClr val="333C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</a:t>
            </a:r>
            <a:endParaRPr lang="ru-RU" sz="3600" b="1" dirty="0">
              <a:solidFill>
                <a:srgbClr val="333CF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445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D1F350-3255-48DA-981B-A56A5FC5E57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24744"/>
            <a:ext cx="6696744" cy="5023319"/>
          </a:xfrm>
          <a:prstGeom prst="rect">
            <a:avLst/>
          </a:prstGeom>
        </p:spPr>
      </p:pic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0" y="0"/>
            <a:ext cx="5530232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HILAC – Booster transfer line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95196" y="633077"/>
            <a:ext cx="1189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A.Tuzikov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437833"/>
      </p:ext>
    </p:extLst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89619</TotalTime>
  <Words>1620</Words>
  <Application>Microsoft Office PowerPoint</Application>
  <PresentationFormat>Экран (4:3)</PresentationFormat>
  <Paragraphs>341</Paragraphs>
  <Slides>34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13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34</vt:i4>
      </vt:variant>
    </vt:vector>
  </HeadingPairs>
  <TitlesOfParts>
    <vt:vector size="62" baseType="lpstr">
      <vt:lpstr>Calibri</vt:lpstr>
      <vt:lpstr>ＭＳ Ｐゴシック</vt:lpstr>
      <vt:lpstr>Arial</vt:lpstr>
      <vt:lpstr>Vladimir Script</vt:lpstr>
      <vt:lpstr>Abadi MT Condensed Extra Bold</vt:lpstr>
      <vt:lpstr>Times</vt:lpstr>
      <vt:lpstr>Trebuchet MS</vt:lpstr>
      <vt:lpstr>Bookman Old Style</vt:lpstr>
      <vt:lpstr>Georgia</vt:lpstr>
      <vt:lpstr>Times New Roman</vt:lpstr>
      <vt:lpstr>Calibri Light</vt:lpstr>
      <vt:lpstr>Wingdings</vt:lpstr>
      <vt:lpstr>Symbol</vt:lpstr>
      <vt:lpstr>Специальное оформление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Оформление по умолчанию</vt:lpstr>
      <vt:lpstr>8_Тема Office</vt:lpstr>
      <vt:lpstr>6_Тема Office</vt:lpstr>
      <vt:lpstr>7_Тема Office</vt:lpstr>
      <vt:lpstr>Воздушный поток</vt:lpstr>
      <vt:lpstr>9_Тема Office</vt:lpstr>
      <vt:lpstr>Document</vt:lpstr>
      <vt:lpstr>Graph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HILac status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1. Cooling of Booster half rings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JINR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Smirnov</dc:creator>
  <cp:lastModifiedBy>Евгений</cp:lastModifiedBy>
  <cp:revision>2108</cp:revision>
  <cp:lastPrinted>2021-04-15T14:34:07Z</cp:lastPrinted>
  <dcterms:created xsi:type="dcterms:W3CDTF">2007-06-18T11:06:55Z</dcterms:created>
  <dcterms:modified xsi:type="dcterms:W3CDTF">2021-04-19T10:27:52Z</dcterms:modified>
</cp:coreProperties>
</file>