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3" r:id="rId4"/>
    <p:sldId id="261" r:id="rId5"/>
    <p:sldId id="262" r:id="rId6"/>
    <p:sldId id="264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4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E24EE6-46B8-4AE1-A6C0-8B36C55EB0F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E6E147C-D361-4213-AA5E-F2FF7E21AE74}">
      <dgm:prSet phldrT="[Текст]"/>
      <dgm:spPr>
        <a:xfrm>
          <a:off x="4985" y="1637589"/>
          <a:ext cx="1911186" cy="518400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Detector</a:t>
          </a:r>
          <a:endParaRPr lang="ru-RU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4B52D50-1BA0-406B-8F63-E9357DB5DB5C}" type="parTrans" cxnId="{55605A80-01B9-4BEF-8366-CDE5599D08E4}">
      <dgm:prSet/>
      <dgm:spPr/>
      <dgm:t>
        <a:bodyPr/>
        <a:lstStyle/>
        <a:p>
          <a:endParaRPr lang="ru-RU"/>
        </a:p>
      </dgm:t>
    </dgm:pt>
    <dgm:pt modelId="{9236E650-E8B9-4A8D-BAD7-B3D4C3C5FC11}" type="sibTrans" cxnId="{55605A80-01B9-4BEF-8366-CDE5599D08E4}">
      <dgm:prSet/>
      <dgm:spPr/>
      <dgm:t>
        <a:bodyPr/>
        <a:lstStyle/>
        <a:p>
          <a:endParaRPr lang="ru-RU"/>
        </a:p>
      </dgm:t>
    </dgm:pt>
    <dgm:pt modelId="{27316E36-BDA8-4080-96A6-11A88DF9CC51}">
      <dgm:prSet phldrT="[Текст]"/>
      <dgm:spPr>
        <a:xfrm>
          <a:off x="4362491" y="1637589"/>
          <a:ext cx="1911186" cy="518400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ADC</a:t>
          </a:r>
          <a:endParaRPr lang="ru-RU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4B39AE6B-8252-461F-89FD-E0F3B2AF31E6}" type="parTrans" cxnId="{F2094673-CFC5-49C2-AA88-FD5EF9F9CB83}">
      <dgm:prSet/>
      <dgm:spPr/>
      <dgm:t>
        <a:bodyPr/>
        <a:lstStyle/>
        <a:p>
          <a:endParaRPr lang="ru-RU"/>
        </a:p>
      </dgm:t>
    </dgm:pt>
    <dgm:pt modelId="{2036A53E-1917-486D-951D-98844679D5AE}" type="sibTrans" cxnId="{F2094673-CFC5-49C2-AA88-FD5EF9F9CB83}">
      <dgm:prSet/>
      <dgm:spPr/>
      <dgm:t>
        <a:bodyPr/>
        <a:lstStyle/>
        <a:p>
          <a:endParaRPr lang="ru-RU"/>
        </a:p>
      </dgm:t>
    </dgm:pt>
    <dgm:pt modelId="{A221DFB4-6B2F-4AB9-8EF5-94DCAA480462}">
      <dgm:prSet phldrT="[Текст]"/>
      <dgm:spPr>
        <a:xfrm>
          <a:off x="6541244" y="1637589"/>
          <a:ext cx="1911186" cy="518400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Control Unit</a:t>
          </a:r>
          <a:endParaRPr lang="ru-RU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821B5D6-3D95-4755-AA16-BF27235A6D83}" type="parTrans" cxnId="{D8912AE8-7C24-4DEF-AFBC-7B17739461A8}">
      <dgm:prSet/>
      <dgm:spPr/>
      <dgm:t>
        <a:bodyPr/>
        <a:lstStyle/>
        <a:p>
          <a:endParaRPr lang="ru-RU"/>
        </a:p>
      </dgm:t>
    </dgm:pt>
    <dgm:pt modelId="{8D95A537-5A14-48C3-93DE-0077B7CCB5E7}" type="sibTrans" cxnId="{D8912AE8-7C24-4DEF-AFBC-7B17739461A8}">
      <dgm:prSet/>
      <dgm:spPr/>
      <dgm:t>
        <a:bodyPr/>
        <a:lstStyle/>
        <a:p>
          <a:endParaRPr lang="ru-RU"/>
        </a:p>
      </dgm:t>
    </dgm:pt>
    <dgm:pt modelId="{9C9866CC-4EF3-4E06-9A3B-6568A3F0020B}">
      <dgm:prSet/>
      <dgm:spPr>
        <a:xfrm>
          <a:off x="4985" y="2155989"/>
          <a:ext cx="1911186" cy="1087019"/>
        </a:xfrm>
        <a:prstGeom prst="rect">
          <a:avLst/>
        </a:prstGeo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Silicon</a:t>
          </a:r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2B5AE08-3BA8-4B19-B183-02307392FBA3}" type="parTrans" cxnId="{21326B84-B67D-453A-9B1C-415A7889C19D}">
      <dgm:prSet/>
      <dgm:spPr/>
      <dgm:t>
        <a:bodyPr/>
        <a:lstStyle/>
        <a:p>
          <a:endParaRPr lang="ru-RU"/>
        </a:p>
      </dgm:t>
    </dgm:pt>
    <dgm:pt modelId="{15BC7E90-E828-43EC-A2A7-CCA328A9B9FF}" type="sibTrans" cxnId="{21326B84-B67D-453A-9B1C-415A7889C19D}">
      <dgm:prSet/>
      <dgm:spPr/>
      <dgm:t>
        <a:bodyPr/>
        <a:lstStyle/>
        <a:p>
          <a:endParaRPr lang="ru-RU"/>
        </a:p>
      </dgm:t>
    </dgm:pt>
    <dgm:pt modelId="{1D70C0F5-EA41-4D1A-95F7-BD9651AA44F0}">
      <dgm:prSet/>
      <dgm:spPr>
        <a:xfrm>
          <a:off x="6541244" y="2155989"/>
          <a:ext cx="1911186" cy="1087019"/>
        </a:xfrm>
        <a:prstGeom prst="rect">
          <a:avLst/>
        </a:prstGeo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Based on FPGA</a:t>
          </a:r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996F73A2-124D-4D3B-99A2-78520D90598F}" type="parTrans" cxnId="{0D3D1FD7-289A-49A7-9C27-21C060492F74}">
      <dgm:prSet/>
      <dgm:spPr/>
      <dgm:t>
        <a:bodyPr/>
        <a:lstStyle/>
        <a:p>
          <a:endParaRPr lang="ru-RU"/>
        </a:p>
      </dgm:t>
    </dgm:pt>
    <dgm:pt modelId="{18190E51-A7F9-4129-9F1B-C29CDD7B2665}" type="sibTrans" cxnId="{0D3D1FD7-289A-49A7-9C27-21C060492F74}">
      <dgm:prSet/>
      <dgm:spPr/>
      <dgm:t>
        <a:bodyPr/>
        <a:lstStyle/>
        <a:p>
          <a:endParaRPr lang="ru-RU"/>
        </a:p>
      </dgm:t>
    </dgm:pt>
    <dgm:pt modelId="{1583084E-D8FD-4458-B8AB-BAA4BCA29674}">
      <dgm:prSet/>
      <dgm:spPr>
        <a:xfrm>
          <a:off x="4362491" y="2155989"/>
          <a:ext cx="1911186" cy="1087019"/>
        </a:xfrm>
        <a:prstGeom prst="rect">
          <a:avLst/>
        </a:prstGeo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Multichannel</a:t>
          </a:r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943DEBBF-B390-475C-B8FE-9FE3387EC55A}" type="parTrans" cxnId="{8BA8E54C-C989-4951-99D0-D6E966A5315C}">
      <dgm:prSet/>
      <dgm:spPr/>
      <dgm:t>
        <a:bodyPr/>
        <a:lstStyle/>
        <a:p>
          <a:endParaRPr lang="ru-RU"/>
        </a:p>
      </dgm:t>
    </dgm:pt>
    <dgm:pt modelId="{8FEA9E35-F48F-4D96-B80C-C7C204B7481A}" type="sibTrans" cxnId="{8BA8E54C-C989-4951-99D0-D6E966A5315C}">
      <dgm:prSet/>
      <dgm:spPr/>
      <dgm:t>
        <a:bodyPr/>
        <a:lstStyle/>
        <a:p>
          <a:endParaRPr lang="ru-RU"/>
        </a:p>
      </dgm:t>
    </dgm:pt>
    <dgm:pt modelId="{CB5236BC-3D90-4399-AFF9-8FEBDD4AA178}">
      <dgm:prSet/>
      <dgm:spPr>
        <a:xfrm>
          <a:off x="4362491" y="2155989"/>
          <a:ext cx="1911186" cy="1087019"/>
        </a:xfrm>
        <a:prstGeom prst="rect">
          <a:avLst/>
        </a:prstGeo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&gt; 50 MSPS</a:t>
          </a:r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8B50DEC2-CA19-48EA-87C5-F18C08FDBA9C}" type="parTrans" cxnId="{F78688C6-B0BB-4528-A422-C7464D1E1A8C}">
      <dgm:prSet/>
      <dgm:spPr/>
      <dgm:t>
        <a:bodyPr/>
        <a:lstStyle/>
        <a:p>
          <a:endParaRPr lang="ru-RU"/>
        </a:p>
      </dgm:t>
    </dgm:pt>
    <dgm:pt modelId="{93137DE6-9048-4D42-A194-9DC8F9E72E4E}" type="sibTrans" cxnId="{F78688C6-B0BB-4528-A422-C7464D1E1A8C}">
      <dgm:prSet/>
      <dgm:spPr/>
      <dgm:t>
        <a:bodyPr/>
        <a:lstStyle/>
        <a:p>
          <a:endParaRPr lang="ru-RU"/>
        </a:p>
      </dgm:t>
    </dgm:pt>
    <dgm:pt modelId="{76309BEC-120E-468C-B176-D4F9AD2C111D}">
      <dgm:prSet/>
      <dgm:spPr>
        <a:xfrm>
          <a:off x="8719997" y="1637589"/>
          <a:ext cx="1911186" cy="518400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DAQ System</a:t>
          </a:r>
          <a:endParaRPr lang="ru-RU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6BC2AE1-6B53-45A2-819B-0C0909C11865}" type="parTrans" cxnId="{0A938BC4-0BE6-4B6D-9F98-B13807DB861F}">
      <dgm:prSet/>
      <dgm:spPr/>
      <dgm:t>
        <a:bodyPr/>
        <a:lstStyle/>
        <a:p>
          <a:endParaRPr lang="ru-RU"/>
        </a:p>
      </dgm:t>
    </dgm:pt>
    <dgm:pt modelId="{CA6A44AF-42C2-4D95-96CD-EF61D1B9D473}" type="sibTrans" cxnId="{0A938BC4-0BE6-4B6D-9F98-B13807DB861F}">
      <dgm:prSet/>
      <dgm:spPr/>
      <dgm:t>
        <a:bodyPr/>
        <a:lstStyle/>
        <a:p>
          <a:endParaRPr lang="ru-RU"/>
        </a:p>
      </dgm:t>
    </dgm:pt>
    <dgm:pt modelId="{2C74EBE0-F7C0-4377-9BB7-3E0F200F9B04}">
      <dgm:prSet/>
      <dgm:spPr>
        <a:xfrm>
          <a:off x="2183738" y="2155989"/>
          <a:ext cx="1911186" cy="1087019"/>
        </a:xfrm>
        <a:prstGeom prst="rect">
          <a:avLst/>
        </a:prstGeo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VATAGP7.1</a:t>
          </a:r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E0AEF0CF-530F-49DE-9302-9CE3C7943698}">
      <dgm:prSet phldrT="[Текст]"/>
      <dgm:spPr>
        <a:xfrm>
          <a:off x="2183738" y="1637589"/>
          <a:ext cx="1911186" cy="518400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IDEAS ASICs</a:t>
          </a:r>
          <a:endParaRPr lang="ru-RU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7AB459E8-9C68-4B5B-87C7-CC4FF61C8F8C}" type="sibTrans" cxnId="{48B48A1E-97DA-42AB-BDAD-E3C4593ECD22}">
      <dgm:prSet/>
      <dgm:spPr/>
      <dgm:t>
        <a:bodyPr/>
        <a:lstStyle/>
        <a:p>
          <a:endParaRPr lang="ru-RU"/>
        </a:p>
      </dgm:t>
    </dgm:pt>
    <dgm:pt modelId="{E98568DA-4E83-4301-AC18-AC6D09DAC876}" type="parTrans" cxnId="{48B48A1E-97DA-42AB-BDAD-E3C4593ECD22}">
      <dgm:prSet/>
      <dgm:spPr/>
      <dgm:t>
        <a:bodyPr/>
        <a:lstStyle/>
        <a:p>
          <a:endParaRPr lang="ru-RU"/>
        </a:p>
      </dgm:t>
    </dgm:pt>
    <dgm:pt modelId="{15BEB12D-D83F-44F2-ADB5-7795B71ECB52}" type="sibTrans" cxnId="{7DEA8177-DDC9-44CF-91FE-E1299621EFDD}">
      <dgm:prSet/>
      <dgm:spPr/>
      <dgm:t>
        <a:bodyPr/>
        <a:lstStyle/>
        <a:p>
          <a:endParaRPr lang="ru-RU"/>
        </a:p>
      </dgm:t>
    </dgm:pt>
    <dgm:pt modelId="{0C38F300-1041-4E27-8DF0-77A60F7AC852}" type="parTrans" cxnId="{7DEA8177-DDC9-44CF-91FE-E1299621EFDD}">
      <dgm:prSet/>
      <dgm:spPr/>
      <dgm:t>
        <a:bodyPr/>
        <a:lstStyle/>
        <a:p>
          <a:endParaRPr lang="ru-RU"/>
        </a:p>
      </dgm:t>
    </dgm:pt>
    <dgm:pt modelId="{1D3954F7-F6F3-477B-B7F2-5E52EAD1A98B}" type="pres">
      <dgm:prSet presAssocID="{2EE24EE6-46B8-4AE1-A6C0-8B36C55EB0F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BF562A-39C7-4760-B76D-74C8598BB376}" type="pres">
      <dgm:prSet presAssocID="{CE6E147C-D361-4213-AA5E-F2FF7E21AE74}" presName="composite" presStyleCnt="0"/>
      <dgm:spPr/>
    </dgm:pt>
    <dgm:pt modelId="{DAA22CE6-2FFA-4AD3-83F5-5CD2AE3D2173}" type="pres">
      <dgm:prSet presAssocID="{CE6E147C-D361-4213-AA5E-F2FF7E21AE74}" presName="parTx" presStyleLbl="alignNode1" presStyleIdx="0" presStyleCnt="5" custLinFactX="100000" custLinFactY="-250601" custLinFactNeighborX="105297" custLinFactNeighborY="-3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057AB2-291B-422C-BED4-D8299841D645}" type="pres">
      <dgm:prSet presAssocID="{CE6E147C-D361-4213-AA5E-F2FF7E21AE74}" presName="desTx" presStyleLbl="alignAccFollowNode1" presStyleIdx="0" presStyleCnt="5" custScaleY="75724" custLinFactX="100000" custLinFactY="-172315" custLinFactNeighborX="105468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A01BAF-F3E3-4CC1-B77A-4FE190FBBFC9}" type="pres">
      <dgm:prSet presAssocID="{9236E650-E8B9-4A8D-BAD7-B3D4C3C5FC11}" presName="space" presStyleCnt="0"/>
      <dgm:spPr/>
    </dgm:pt>
    <dgm:pt modelId="{A8C546DE-4A9D-41B4-B958-5F3A3732C4A2}" type="pres">
      <dgm:prSet presAssocID="{E0AEF0CF-530F-49DE-9302-9CE3C7943698}" presName="composite" presStyleCnt="0"/>
      <dgm:spPr/>
    </dgm:pt>
    <dgm:pt modelId="{BDB5C4D0-B88F-4CA3-9156-3DD14B67F398}" type="pres">
      <dgm:prSet presAssocID="{E0AEF0CF-530F-49DE-9302-9CE3C7943698}" presName="parTx" presStyleLbl="alignNode1" presStyleIdx="1" presStyleCnt="5" custLinFactY="-100000" custLinFactNeighborX="92359" custLinFactNeighborY="-1641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F70179-0DA3-4A44-8FF3-7178EF660105}" type="pres">
      <dgm:prSet presAssocID="{E0AEF0CF-530F-49DE-9302-9CE3C7943698}" presName="desTx" presStyleLbl="alignAccFollowNode1" presStyleIdx="1" presStyleCnt="5" custScaleY="76163" custLinFactY="-92128" custLinFactNeighborX="92359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13EA67-AE05-4768-95A5-D9CC6D2F4FDF}" type="pres">
      <dgm:prSet presAssocID="{7AB459E8-9C68-4B5B-87C7-CC4FF61C8F8C}" presName="space" presStyleCnt="0"/>
      <dgm:spPr/>
    </dgm:pt>
    <dgm:pt modelId="{D257A620-72F6-4C70-BBA1-4CAD65D39908}" type="pres">
      <dgm:prSet presAssocID="{27316E36-BDA8-4080-96A6-11A88DF9CC51}" presName="composite" presStyleCnt="0"/>
      <dgm:spPr/>
    </dgm:pt>
    <dgm:pt modelId="{2475BE4F-BB55-4167-82E4-9ACF659DD8DC}" type="pres">
      <dgm:prSet presAssocID="{27316E36-BDA8-4080-96A6-11A88DF9CC51}" presName="parTx" presStyleLbl="alignNode1" presStyleIdx="2" presStyleCnt="5" custLinFactNeighborX="-23314" custLinFactNeighborY="198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4847DE-987F-4C28-8AE2-EA110FD66606}" type="pres">
      <dgm:prSet presAssocID="{27316E36-BDA8-4080-96A6-11A88DF9CC51}" presName="desTx" presStyleLbl="alignAccFollowNode1" presStyleIdx="2" presStyleCnt="5" custLinFactNeighborX="-23314" custLinFactNeighborY="130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17E92E-5EC1-4B9A-BB41-3E4F964FC9E6}" type="pres">
      <dgm:prSet presAssocID="{2036A53E-1917-486D-951D-98844679D5AE}" presName="space" presStyleCnt="0"/>
      <dgm:spPr/>
    </dgm:pt>
    <dgm:pt modelId="{958FDDEC-FA43-4869-B2EA-4BAB1D6EBB53}" type="pres">
      <dgm:prSet presAssocID="{A221DFB4-6B2F-4AB9-8EF5-94DCAA480462}" presName="composite" presStyleCnt="0"/>
      <dgm:spPr/>
    </dgm:pt>
    <dgm:pt modelId="{A55D81A1-29AA-4660-8DE7-134AE6B927E8}" type="pres">
      <dgm:prSet presAssocID="{A221DFB4-6B2F-4AB9-8EF5-94DCAA480462}" presName="parTx" presStyleLbl="alignNode1" presStyleIdx="3" presStyleCnt="5" custLinFactX="-37314" custLinFactY="132410" custLinFactNeighborX="-100000" custLinFactNeighborY="2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17CBC2-6A8E-4BBD-A165-9DD99836DF9E}" type="pres">
      <dgm:prSet presAssocID="{A221DFB4-6B2F-4AB9-8EF5-94DCAA480462}" presName="desTx" presStyleLbl="alignAccFollowNode1" presStyleIdx="3" presStyleCnt="5" custLinFactX="-37314" custLinFactY="100000" custLinFactNeighborX="-100000" custLinFactNeighborY="1179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A45CC1-5B02-4BEF-9F07-136BC6519755}" type="pres">
      <dgm:prSet presAssocID="{8D95A537-5A14-48C3-93DE-0077B7CCB5E7}" presName="space" presStyleCnt="0"/>
      <dgm:spPr/>
    </dgm:pt>
    <dgm:pt modelId="{2C7B1E51-D0FF-4CD4-9C3F-5F71A8362946}" type="pres">
      <dgm:prSet presAssocID="{76309BEC-120E-468C-B176-D4F9AD2C111D}" presName="composite" presStyleCnt="0"/>
      <dgm:spPr/>
    </dgm:pt>
    <dgm:pt modelId="{FC235869-B86A-4E8B-8A1A-037BC609135E}" type="pres">
      <dgm:prSet presAssocID="{76309BEC-120E-468C-B176-D4F9AD2C111D}" presName="parTx" presStyleLbl="alignNode1" presStyleIdx="4" presStyleCnt="5" custLinFactX="-100000" custLinFactY="400000" custLinFactNeighborX="-150202" custLinFactNeighborY="4222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CB73C5-7FF3-4602-8EBB-00E9529AC011}" type="pres">
      <dgm:prSet presAssocID="{76309BEC-120E-468C-B176-D4F9AD2C111D}" presName="desTx" presStyleLbl="alignAccFollowNode1" presStyleIdx="4" presStyleCnt="5" custLinFactX="-100000" custLinFactY="239187" custLinFactNeighborX="-150202" custLinFactNeighborY="300000">
        <dgm:presLayoutVars>
          <dgm:bulletEnabled val="1"/>
        </dgm:presLayoutVars>
      </dgm:prSet>
      <dgm:spPr>
        <a:xfrm>
          <a:off x="8719997" y="2155989"/>
          <a:ext cx="1911186" cy="1087019"/>
        </a:xfrm>
        <a:prstGeom prst="rect">
          <a:avLst/>
        </a:prstGeo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</dgm:ptLst>
  <dgm:cxnLst>
    <dgm:cxn modelId="{1BF743BC-3387-45D1-9A64-2C12A88337BE}" type="presOf" srcId="{2C74EBE0-F7C0-4377-9BB7-3E0F200F9B04}" destId="{E3F70179-0DA3-4A44-8FF3-7178EF660105}" srcOrd="0" destOrd="0" presId="urn:microsoft.com/office/officeart/2005/8/layout/hList1"/>
    <dgm:cxn modelId="{F2094673-CFC5-49C2-AA88-FD5EF9F9CB83}" srcId="{2EE24EE6-46B8-4AE1-A6C0-8B36C55EB0FF}" destId="{27316E36-BDA8-4080-96A6-11A88DF9CC51}" srcOrd="2" destOrd="0" parTransId="{4B39AE6B-8252-461F-89FD-E0F3B2AF31E6}" sibTransId="{2036A53E-1917-486D-951D-98844679D5AE}"/>
    <dgm:cxn modelId="{7DEA8177-DDC9-44CF-91FE-E1299621EFDD}" srcId="{E0AEF0CF-530F-49DE-9302-9CE3C7943698}" destId="{2C74EBE0-F7C0-4377-9BB7-3E0F200F9B04}" srcOrd="0" destOrd="0" parTransId="{0C38F300-1041-4E27-8DF0-77A60F7AC852}" sibTransId="{15BEB12D-D83F-44F2-ADB5-7795B71ECB52}"/>
    <dgm:cxn modelId="{850B058C-5690-4CB2-9F34-5F33571CC944}" type="presOf" srcId="{27316E36-BDA8-4080-96A6-11A88DF9CC51}" destId="{2475BE4F-BB55-4167-82E4-9ACF659DD8DC}" srcOrd="0" destOrd="0" presId="urn:microsoft.com/office/officeart/2005/8/layout/hList1"/>
    <dgm:cxn modelId="{6A7EE786-91E5-4025-8F0C-2E9993EA5E25}" type="presOf" srcId="{76309BEC-120E-468C-B176-D4F9AD2C111D}" destId="{FC235869-B86A-4E8B-8A1A-037BC609135E}" srcOrd="0" destOrd="0" presId="urn:microsoft.com/office/officeart/2005/8/layout/hList1"/>
    <dgm:cxn modelId="{5F76F743-8904-4D1A-861B-5A7EC6AC97D0}" type="presOf" srcId="{9C9866CC-4EF3-4E06-9A3B-6568A3F0020B}" destId="{27057AB2-291B-422C-BED4-D8299841D645}" srcOrd="0" destOrd="0" presId="urn:microsoft.com/office/officeart/2005/8/layout/hList1"/>
    <dgm:cxn modelId="{CF198144-F490-47F9-BAD5-2D3D0A309DC4}" type="presOf" srcId="{1D70C0F5-EA41-4D1A-95F7-BD9651AA44F0}" destId="{E317CBC2-6A8E-4BBD-A165-9DD99836DF9E}" srcOrd="0" destOrd="0" presId="urn:microsoft.com/office/officeart/2005/8/layout/hList1"/>
    <dgm:cxn modelId="{21326B84-B67D-453A-9B1C-415A7889C19D}" srcId="{CE6E147C-D361-4213-AA5E-F2FF7E21AE74}" destId="{9C9866CC-4EF3-4E06-9A3B-6568A3F0020B}" srcOrd="0" destOrd="0" parTransId="{12B5AE08-3BA8-4B19-B183-02307392FBA3}" sibTransId="{15BC7E90-E828-43EC-A2A7-CCA328A9B9FF}"/>
    <dgm:cxn modelId="{48B48A1E-97DA-42AB-BDAD-E3C4593ECD22}" srcId="{2EE24EE6-46B8-4AE1-A6C0-8B36C55EB0FF}" destId="{E0AEF0CF-530F-49DE-9302-9CE3C7943698}" srcOrd="1" destOrd="0" parTransId="{E98568DA-4E83-4301-AC18-AC6D09DAC876}" sibTransId="{7AB459E8-9C68-4B5B-87C7-CC4FF61C8F8C}"/>
    <dgm:cxn modelId="{6FEB9A1C-9AA6-4E28-88CD-21D6FA05D70B}" type="presOf" srcId="{A221DFB4-6B2F-4AB9-8EF5-94DCAA480462}" destId="{A55D81A1-29AA-4660-8DE7-134AE6B927E8}" srcOrd="0" destOrd="0" presId="urn:microsoft.com/office/officeart/2005/8/layout/hList1"/>
    <dgm:cxn modelId="{A979F915-60B6-42FB-9F42-8ABD02EDADD8}" type="presOf" srcId="{CB5236BC-3D90-4399-AFF9-8FEBDD4AA178}" destId="{BE4847DE-987F-4C28-8AE2-EA110FD66606}" srcOrd="0" destOrd="1" presId="urn:microsoft.com/office/officeart/2005/8/layout/hList1"/>
    <dgm:cxn modelId="{D8912AE8-7C24-4DEF-AFBC-7B17739461A8}" srcId="{2EE24EE6-46B8-4AE1-A6C0-8B36C55EB0FF}" destId="{A221DFB4-6B2F-4AB9-8EF5-94DCAA480462}" srcOrd="3" destOrd="0" parTransId="{8821B5D6-3D95-4755-AA16-BF27235A6D83}" sibTransId="{8D95A537-5A14-48C3-93DE-0077B7CCB5E7}"/>
    <dgm:cxn modelId="{2417ABE3-5987-415C-A7B2-61BE85914ABD}" type="presOf" srcId="{1583084E-D8FD-4458-B8AB-BAA4BCA29674}" destId="{BE4847DE-987F-4C28-8AE2-EA110FD66606}" srcOrd="0" destOrd="0" presId="urn:microsoft.com/office/officeart/2005/8/layout/hList1"/>
    <dgm:cxn modelId="{FDE428EC-6FCB-43F1-A38D-E01C9D789D7A}" type="presOf" srcId="{E0AEF0CF-530F-49DE-9302-9CE3C7943698}" destId="{BDB5C4D0-B88F-4CA3-9156-3DD14B67F398}" srcOrd="0" destOrd="0" presId="urn:microsoft.com/office/officeart/2005/8/layout/hList1"/>
    <dgm:cxn modelId="{F78688C6-B0BB-4528-A422-C7464D1E1A8C}" srcId="{27316E36-BDA8-4080-96A6-11A88DF9CC51}" destId="{CB5236BC-3D90-4399-AFF9-8FEBDD4AA178}" srcOrd="1" destOrd="0" parTransId="{8B50DEC2-CA19-48EA-87C5-F18C08FDBA9C}" sibTransId="{93137DE6-9048-4D42-A194-9DC8F9E72E4E}"/>
    <dgm:cxn modelId="{D29F5C3B-7BAC-4F24-B01E-12D04D4EE623}" type="presOf" srcId="{2EE24EE6-46B8-4AE1-A6C0-8B36C55EB0FF}" destId="{1D3954F7-F6F3-477B-B7F2-5E52EAD1A98B}" srcOrd="0" destOrd="0" presId="urn:microsoft.com/office/officeart/2005/8/layout/hList1"/>
    <dgm:cxn modelId="{0D3D1FD7-289A-49A7-9C27-21C060492F74}" srcId="{A221DFB4-6B2F-4AB9-8EF5-94DCAA480462}" destId="{1D70C0F5-EA41-4D1A-95F7-BD9651AA44F0}" srcOrd="0" destOrd="0" parTransId="{996F73A2-124D-4D3B-99A2-78520D90598F}" sibTransId="{18190E51-A7F9-4129-9F1B-C29CDD7B2665}"/>
    <dgm:cxn modelId="{9B3E1E8F-FA19-4C9A-BB32-AFFAEFCCDF09}" type="presOf" srcId="{CE6E147C-D361-4213-AA5E-F2FF7E21AE74}" destId="{DAA22CE6-2FFA-4AD3-83F5-5CD2AE3D2173}" srcOrd="0" destOrd="0" presId="urn:microsoft.com/office/officeart/2005/8/layout/hList1"/>
    <dgm:cxn modelId="{8BA8E54C-C989-4951-99D0-D6E966A5315C}" srcId="{27316E36-BDA8-4080-96A6-11A88DF9CC51}" destId="{1583084E-D8FD-4458-B8AB-BAA4BCA29674}" srcOrd="0" destOrd="0" parTransId="{943DEBBF-B390-475C-B8FE-9FE3387EC55A}" sibTransId="{8FEA9E35-F48F-4D96-B80C-C7C204B7481A}"/>
    <dgm:cxn modelId="{55605A80-01B9-4BEF-8366-CDE5599D08E4}" srcId="{2EE24EE6-46B8-4AE1-A6C0-8B36C55EB0FF}" destId="{CE6E147C-D361-4213-AA5E-F2FF7E21AE74}" srcOrd="0" destOrd="0" parTransId="{A4B52D50-1BA0-406B-8F63-E9357DB5DB5C}" sibTransId="{9236E650-E8B9-4A8D-BAD7-B3D4C3C5FC11}"/>
    <dgm:cxn modelId="{0A938BC4-0BE6-4B6D-9F98-B13807DB861F}" srcId="{2EE24EE6-46B8-4AE1-A6C0-8B36C55EB0FF}" destId="{76309BEC-120E-468C-B176-D4F9AD2C111D}" srcOrd="4" destOrd="0" parTransId="{A6BC2AE1-6B53-45A2-819B-0C0909C11865}" sibTransId="{CA6A44AF-42C2-4D95-96CD-EF61D1B9D473}"/>
    <dgm:cxn modelId="{72A4FF2B-EE1B-448A-8024-E40E6BD3BF8B}" type="presParOf" srcId="{1D3954F7-F6F3-477B-B7F2-5E52EAD1A98B}" destId="{FFBF562A-39C7-4760-B76D-74C8598BB376}" srcOrd="0" destOrd="0" presId="urn:microsoft.com/office/officeart/2005/8/layout/hList1"/>
    <dgm:cxn modelId="{6F73EFB3-09A1-4EB2-92C1-B0FF372F006F}" type="presParOf" srcId="{FFBF562A-39C7-4760-B76D-74C8598BB376}" destId="{DAA22CE6-2FFA-4AD3-83F5-5CD2AE3D2173}" srcOrd="0" destOrd="0" presId="urn:microsoft.com/office/officeart/2005/8/layout/hList1"/>
    <dgm:cxn modelId="{491A9A96-BE22-41ED-BC18-3C9BBC03C900}" type="presParOf" srcId="{FFBF562A-39C7-4760-B76D-74C8598BB376}" destId="{27057AB2-291B-422C-BED4-D8299841D645}" srcOrd="1" destOrd="0" presId="urn:microsoft.com/office/officeart/2005/8/layout/hList1"/>
    <dgm:cxn modelId="{07DFFDA3-EDD8-4216-8AB7-42D8410602E1}" type="presParOf" srcId="{1D3954F7-F6F3-477B-B7F2-5E52EAD1A98B}" destId="{76A01BAF-F3E3-4CC1-B77A-4FE190FBBFC9}" srcOrd="1" destOrd="0" presId="urn:microsoft.com/office/officeart/2005/8/layout/hList1"/>
    <dgm:cxn modelId="{EF450395-370D-4501-9E7B-1F7F7F9AB9D4}" type="presParOf" srcId="{1D3954F7-F6F3-477B-B7F2-5E52EAD1A98B}" destId="{A8C546DE-4A9D-41B4-B958-5F3A3732C4A2}" srcOrd="2" destOrd="0" presId="urn:microsoft.com/office/officeart/2005/8/layout/hList1"/>
    <dgm:cxn modelId="{50882DF8-B935-4575-B670-3BC6E255233D}" type="presParOf" srcId="{A8C546DE-4A9D-41B4-B958-5F3A3732C4A2}" destId="{BDB5C4D0-B88F-4CA3-9156-3DD14B67F398}" srcOrd="0" destOrd="0" presId="urn:microsoft.com/office/officeart/2005/8/layout/hList1"/>
    <dgm:cxn modelId="{E190A1DC-8BC0-48FB-A9EB-12DC80D1BDC3}" type="presParOf" srcId="{A8C546DE-4A9D-41B4-B958-5F3A3732C4A2}" destId="{E3F70179-0DA3-4A44-8FF3-7178EF660105}" srcOrd="1" destOrd="0" presId="urn:microsoft.com/office/officeart/2005/8/layout/hList1"/>
    <dgm:cxn modelId="{8D9BDD1D-CB2D-4C04-95E9-D65F980127BE}" type="presParOf" srcId="{1D3954F7-F6F3-477B-B7F2-5E52EAD1A98B}" destId="{F313EA67-AE05-4768-95A5-D9CC6D2F4FDF}" srcOrd="3" destOrd="0" presId="urn:microsoft.com/office/officeart/2005/8/layout/hList1"/>
    <dgm:cxn modelId="{CD966A33-528B-4282-9810-92021101CF0A}" type="presParOf" srcId="{1D3954F7-F6F3-477B-B7F2-5E52EAD1A98B}" destId="{D257A620-72F6-4C70-BBA1-4CAD65D39908}" srcOrd="4" destOrd="0" presId="urn:microsoft.com/office/officeart/2005/8/layout/hList1"/>
    <dgm:cxn modelId="{7F20FEE0-AF4E-478F-8EEE-17FB671F9DEE}" type="presParOf" srcId="{D257A620-72F6-4C70-BBA1-4CAD65D39908}" destId="{2475BE4F-BB55-4167-82E4-9ACF659DD8DC}" srcOrd="0" destOrd="0" presId="urn:microsoft.com/office/officeart/2005/8/layout/hList1"/>
    <dgm:cxn modelId="{0696E2AA-094F-4618-9D69-480B76D168D1}" type="presParOf" srcId="{D257A620-72F6-4C70-BBA1-4CAD65D39908}" destId="{BE4847DE-987F-4C28-8AE2-EA110FD66606}" srcOrd="1" destOrd="0" presId="urn:microsoft.com/office/officeart/2005/8/layout/hList1"/>
    <dgm:cxn modelId="{F8305503-C514-4776-830F-9FCF1FD8B6C4}" type="presParOf" srcId="{1D3954F7-F6F3-477B-B7F2-5E52EAD1A98B}" destId="{E517E92E-5EC1-4B9A-BB41-3E4F964FC9E6}" srcOrd="5" destOrd="0" presId="urn:microsoft.com/office/officeart/2005/8/layout/hList1"/>
    <dgm:cxn modelId="{372CBF97-BAA1-420B-8269-112FF7D45EEB}" type="presParOf" srcId="{1D3954F7-F6F3-477B-B7F2-5E52EAD1A98B}" destId="{958FDDEC-FA43-4869-B2EA-4BAB1D6EBB53}" srcOrd="6" destOrd="0" presId="urn:microsoft.com/office/officeart/2005/8/layout/hList1"/>
    <dgm:cxn modelId="{399DCB7A-0A63-4A22-B0C4-E6B055426E0D}" type="presParOf" srcId="{958FDDEC-FA43-4869-B2EA-4BAB1D6EBB53}" destId="{A55D81A1-29AA-4660-8DE7-134AE6B927E8}" srcOrd="0" destOrd="0" presId="urn:microsoft.com/office/officeart/2005/8/layout/hList1"/>
    <dgm:cxn modelId="{D2A425D0-B52F-423D-87B1-E671E9035A2E}" type="presParOf" srcId="{958FDDEC-FA43-4869-B2EA-4BAB1D6EBB53}" destId="{E317CBC2-6A8E-4BBD-A165-9DD99836DF9E}" srcOrd="1" destOrd="0" presId="urn:microsoft.com/office/officeart/2005/8/layout/hList1"/>
    <dgm:cxn modelId="{8611DBD3-431C-4B18-A288-6E01E2492A5F}" type="presParOf" srcId="{1D3954F7-F6F3-477B-B7F2-5E52EAD1A98B}" destId="{DFA45CC1-5B02-4BEF-9F07-136BC6519755}" srcOrd="7" destOrd="0" presId="urn:microsoft.com/office/officeart/2005/8/layout/hList1"/>
    <dgm:cxn modelId="{B4371841-DAAC-42C2-8EB2-A9AED6C83329}" type="presParOf" srcId="{1D3954F7-F6F3-477B-B7F2-5E52EAD1A98B}" destId="{2C7B1E51-D0FF-4CD4-9C3F-5F71A8362946}" srcOrd="8" destOrd="0" presId="urn:microsoft.com/office/officeart/2005/8/layout/hList1"/>
    <dgm:cxn modelId="{561619FE-94F9-4A6A-AA8F-ED0527EB8ED1}" type="presParOf" srcId="{2C7B1E51-D0FF-4CD4-9C3F-5F71A8362946}" destId="{FC235869-B86A-4E8B-8A1A-037BC609135E}" srcOrd="0" destOrd="0" presId="urn:microsoft.com/office/officeart/2005/8/layout/hList1"/>
    <dgm:cxn modelId="{0FD6A585-74C7-404B-8FEE-D547A1363BC5}" type="presParOf" srcId="{2C7B1E51-D0FF-4CD4-9C3F-5F71A8362946}" destId="{35CB73C5-7FF3-4602-8EBB-00E9529AC01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A22CE6-2FFA-4AD3-83F5-5CD2AE3D2173}">
      <dsp:nvSpPr>
        <dsp:cNvPr id="0" name=""/>
        <dsp:cNvSpPr/>
      </dsp:nvSpPr>
      <dsp:spPr>
        <a:xfrm>
          <a:off x="2153857" y="1172887"/>
          <a:ext cx="1047810" cy="316800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Detector</a:t>
          </a:r>
          <a:endParaRPr lang="ru-RU" sz="11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153857" y="1172887"/>
        <a:ext cx="1047810" cy="316800"/>
      </dsp:txXfrm>
    </dsp:sp>
    <dsp:sp modelId="{27057AB2-291B-422C-BED4-D8299841D645}">
      <dsp:nvSpPr>
        <dsp:cNvPr id="0" name=""/>
        <dsp:cNvSpPr/>
      </dsp:nvSpPr>
      <dsp:spPr>
        <a:xfrm>
          <a:off x="2155649" y="1493903"/>
          <a:ext cx="1047810" cy="365837"/>
        </a:xfrm>
        <a:prstGeom prst="rect">
          <a:avLst/>
        </a:prstGeo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Silicon</a:t>
          </a:r>
          <a:endParaRPr lang="ru-RU" sz="11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155649" y="1493903"/>
        <a:ext cx="1047810" cy="365837"/>
      </dsp:txXfrm>
    </dsp:sp>
    <dsp:sp modelId="{BDB5C4D0-B88F-4CA3-9156-3DD14B67F398}">
      <dsp:nvSpPr>
        <dsp:cNvPr id="0" name=""/>
        <dsp:cNvSpPr/>
      </dsp:nvSpPr>
      <dsp:spPr>
        <a:xfrm>
          <a:off x="2164985" y="2079754"/>
          <a:ext cx="1047810" cy="316800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IDEAS ASICs</a:t>
          </a:r>
          <a:endParaRPr lang="ru-RU" sz="11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164985" y="2079754"/>
        <a:ext cx="1047810" cy="316800"/>
      </dsp:txXfrm>
    </dsp:sp>
    <dsp:sp modelId="{E3F70179-0DA3-4A44-8FF3-7178EF660105}">
      <dsp:nvSpPr>
        <dsp:cNvPr id="0" name=""/>
        <dsp:cNvSpPr/>
      </dsp:nvSpPr>
      <dsp:spPr>
        <a:xfrm>
          <a:off x="2164985" y="2362832"/>
          <a:ext cx="1047810" cy="367958"/>
        </a:xfrm>
        <a:prstGeom prst="rect">
          <a:avLst/>
        </a:prstGeo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VATAGP7.1</a:t>
          </a:r>
          <a:endParaRPr lang="ru-RU" sz="11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164985" y="2362832"/>
        <a:ext cx="1047810" cy="367958"/>
      </dsp:txXfrm>
    </dsp:sp>
    <dsp:sp modelId="{2475BE4F-BB55-4167-82E4-9ACF659DD8DC}">
      <dsp:nvSpPr>
        <dsp:cNvPr id="0" name=""/>
        <dsp:cNvSpPr/>
      </dsp:nvSpPr>
      <dsp:spPr>
        <a:xfrm>
          <a:off x="2147455" y="2950726"/>
          <a:ext cx="1047810" cy="316800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ADC</a:t>
          </a:r>
          <a:endParaRPr lang="ru-RU" sz="11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147455" y="2950726"/>
        <a:ext cx="1047810" cy="316800"/>
      </dsp:txXfrm>
    </dsp:sp>
    <dsp:sp modelId="{BE4847DE-987F-4C28-8AE2-EA110FD66606}">
      <dsp:nvSpPr>
        <dsp:cNvPr id="0" name=""/>
        <dsp:cNvSpPr/>
      </dsp:nvSpPr>
      <dsp:spPr>
        <a:xfrm>
          <a:off x="2147455" y="3267524"/>
          <a:ext cx="1047810" cy="483120"/>
        </a:xfrm>
        <a:prstGeom prst="rect">
          <a:avLst/>
        </a:prstGeo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Multichannel</a:t>
          </a:r>
          <a:endParaRPr lang="ru-RU" sz="11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&gt; 50 MSPS</a:t>
          </a:r>
          <a:endParaRPr lang="ru-RU" sz="11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147455" y="3267524"/>
        <a:ext cx="1047810" cy="483120"/>
      </dsp:txXfrm>
    </dsp:sp>
    <dsp:sp modelId="{A55D81A1-29AA-4660-8DE7-134AE6B927E8}">
      <dsp:nvSpPr>
        <dsp:cNvPr id="0" name=""/>
        <dsp:cNvSpPr/>
      </dsp:nvSpPr>
      <dsp:spPr>
        <a:xfrm>
          <a:off x="2147455" y="3940945"/>
          <a:ext cx="1047810" cy="316800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Control Unit</a:t>
          </a:r>
          <a:endParaRPr lang="ru-RU" sz="11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147455" y="3940945"/>
        <a:ext cx="1047810" cy="316800"/>
      </dsp:txXfrm>
    </dsp:sp>
    <dsp:sp modelId="{E317CBC2-6A8E-4BBD-A165-9DD99836DF9E}">
      <dsp:nvSpPr>
        <dsp:cNvPr id="0" name=""/>
        <dsp:cNvSpPr/>
      </dsp:nvSpPr>
      <dsp:spPr>
        <a:xfrm>
          <a:off x="2147455" y="4257746"/>
          <a:ext cx="1047810" cy="483120"/>
        </a:xfrm>
        <a:prstGeom prst="rect">
          <a:avLst/>
        </a:prstGeo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Based on FPGA</a:t>
          </a:r>
          <a:endParaRPr lang="ru-RU" sz="11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147455" y="4257746"/>
        <a:ext cx="1047810" cy="483120"/>
      </dsp:txXfrm>
    </dsp:sp>
    <dsp:sp modelId="{FC235869-B86A-4E8B-8A1A-037BC609135E}">
      <dsp:nvSpPr>
        <dsp:cNvPr id="0" name=""/>
        <dsp:cNvSpPr/>
      </dsp:nvSpPr>
      <dsp:spPr>
        <a:xfrm>
          <a:off x="2159107" y="5492790"/>
          <a:ext cx="1047810" cy="316800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DAQ System</a:t>
          </a:r>
          <a:endParaRPr lang="ru-RU" sz="11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159107" y="5492790"/>
        <a:ext cx="1047810" cy="316800"/>
      </dsp:txXfrm>
    </dsp:sp>
    <dsp:sp modelId="{35CB73C5-7FF3-4602-8EBB-00E9529AC011}">
      <dsp:nvSpPr>
        <dsp:cNvPr id="0" name=""/>
        <dsp:cNvSpPr/>
      </dsp:nvSpPr>
      <dsp:spPr>
        <a:xfrm>
          <a:off x="2159107" y="5809590"/>
          <a:ext cx="1047810" cy="483120"/>
        </a:xfrm>
        <a:prstGeom prst="rect">
          <a:avLst/>
        </a:prstGeom>
        <a:solidFill>
          <a:srgbClr val="5B9BD5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C0E1E-977E-4D37-8B19-4D38CACF0FAB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4F39EB-92C3-48E6-A97C-3B4F7B76A5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333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C7EFE-D362-4172-A8CF-3C698C82E315}" type="datetime1">
              <a:rPr lang="ru-RU" smtClean="0"/>
              <a:t>23.03.2021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8CFD-4E4D-4257-A93B-24D5F1E5B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12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73652-AFCD-42AA-A5F5-C3B582571406}" type="datetime1">
              <a:rPr lang="ru-RU" smtClean="0"/>
              <a:t>23.03.2021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8CFD-4E4D-4257-A93B-24D5F1E5B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11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021B-9719-4D1A-A5AC-704F43CAA453}" type="datetime1">
              <a:rPr lang="ru-RU" smtClean="0"/>
              <a:t>23.03.2021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8CFD-4E4D-4257-A93B-24D5F1E5B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405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1A63B-40F3-43C3-938E-5B2E30672DDC}" type="datetime1">
              <a:rPr lang="ru-RU" smtClean="0"/>
              <a:t>23.03.2021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8CFD-4E4D-4257-A93B-24D5F1E5B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960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8BE7-E52F-4282-8AB9-C8A83522EB69}" type="datetime1">
              <a:rPr lang="ru-RU" smtClean="0"/>
              <a:t>23.03.2021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8CFD-4E4D-4257-A93B-24D5F1E5B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905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9C84A-B4F1-44F9-847C-BDFCBB24284E}" type="datetime1">
              <a:rPr lang="ru-RU" smtClean="0"/>
              <a:t>23.03.2021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8CFD-4E4D-4257-A93B-24D5F1E5B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277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AA191-9865-4691-A16E-E1ABFA404400}" type="datetime1">
              <a:rPr lang="ru-RU" smtClean="0"/>
              <a:t>23.03.2021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8CFD-4E4D-4257-A93B-24D5F1E5B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862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E0CC-681D-48F0-A769-DDC4EAF5A402}" type="datetime1">
              <a:rPr lang="ru-RU" smtClean="0"/>
              <a:t>23.03.2021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8CFD-4E4D-4257-A93B-24D5F1E5B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349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E852-0E94-4167-975A-AF37C2CD9D3F}" type="datetime1">
              <a:rPr lang="ru-RU" smtClean="0"/>
              <a:t>23.03.2021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8CFD-4E4D-4257-A93B-24D5F1E5B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071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448A-5A03-4AB2-B95C-23CBA0253CD0}" type="datetime1">
              <a:rPr lang="ru-RU" smtClean="0"/>
              <a:t>23.03.2021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8CFD-4E4D-4257-A93B-24D5F1E5B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09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2EE28-709E-4326-A862-F447DC607CA2}" type="datetime1">
              <a:rPr lang="ru-RU" smtClean="0"/>
              <a:t>23.03.2021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8CFD-4E4D-4257-A93B-24D5F1E5B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528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FA5F6-DFAE-43C6-A737-E1027BC25649}" type="datetime1">
              <a:rPr lang="ru-RU" smtClean="0"/>
              <a:t>23.03.2021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08CFD-4E4D-4257-A93B-24D5F1E5B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867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3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0.png"/><Relationship Id="rId5" Type="http://schemas.microsoft.com/office/2007/relationships/hdphoto" Target="../media/hdphoto1.wdp"/><Relationship Id="rId10" Type="http://schemas.openxmlformats.org/officeDocument/2006/relationships/image" Target="../media/image2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84960" y="1888718"/>
            <a:ext cx="9144000" cy="2387600"/>
          </a:xfrm>
        </p:spPr>
        <p:txBody>
          <a:bodyPr/>
          <a:lstStyle/>
          <a:p>
            <a:r>
              <a:rPr lang="en-US" dirty="0" smtClean="0"/>
              <a:t>Silicon Vertex Detector Front-end electronics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538842" y="6418217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25.03.2021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5744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3867"/>
            <a:ext cx="10515600" cy="1325563"/>
          </a:xfrm>
        </p:spPr>
        <p:txBody>
          <a:bodyPr/>
          <a:lstStyle/>
          <a:p>
            <a:r>
              <a:rPr lang="en-US" dirty="0" smtClean="0"/>
              <a:t>Relevant FEE DAQ numbers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819848"/>
              </p:ext>
            </p:extLst>
          </p:nvPr>
        </p:nvGraphicFramePr>
        <p:xfrm>
          <a:off x="838200" y="1029724"/>
          <a:ext cx="10787743" cy="571634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750217096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3949657593"/>
                    </a:ext>
                  </a:extLst>
                </a:gridCol>
                <a:gridCol w="1489166">
                  <a:extLst>
                    <a:ext uri="{9D8B030D-6E8A-4147-A177-3AD203B41FA5}">
                      <a16:colId xmlns:a16="http://schemas.microsoft.com/office/drawing/2014/main" val="3012141262"/>
                    </a:ext>
                  </a:extLst>
                </a:gridCol>
                <a:gridCol w="1445623">
                  <a:extLst>
                    <a:ext uri="{9D8B030D-6E8A-4147-A177-3AD203B41FA5}">
                      <a16:colId xmlns:a16="http://schemas.microsoft.com/office/drawing/2014/main" val="4238898702"/>
                    </a:ext>
                  </a:extLst>
                </a:gridCol>
                <a:gridCol w="1480457">
                  <a:extLst>
                    <a:ext uri="{9D8B030D-6E8A-4147-A177-3AD203B41FA5}">
                      <a16:colId xmlns:a16="http://schemas.microsoft.com/office/drawing/2014/main" val="2484487626"/>
                    </a:ext>
                  </a:extLst>
                </a:gridCol>
                <a:gridCol w="1148368">
                  <a:extLst>
                    <a:ext uri="{9D8B030D-6E8A-4147-A177-3AD203B41FA5}">
                      <a16:colId xmlns:a16="http://schemas.microsoft.com/office/drawing/2014/main" val="1386560646"/>
                    </a:ext>
                  </a:extLst>
                </a:gridCol>
                <a:gridCol w="1577415">
                  <a:extLst>
                    <a:ext uri="{9D8B030D-6E8A-4147-A177-3AD203B41FA5}">
                      <a16:colId xmlns:a16="http://schemas.microsoft.com/office/drawing/2014/main" val="2220068162"/>
                    </a:ext>
                  </a:extLst>
                </a:gridCol>
              </a:tblGrid>
              <a:tr h="329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# </a:t>
                      </a:r>
                      <a:r>
                        <a:rPr lang="ru-RU" sz="1600" dirty="0" err="1">
                          <a:effectLst/>
                        </a:rPr>
                        <a:t>layer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 (MAPS)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 (MAPS)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 (MAPS)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 (DSSD)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 (DSSD)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Total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extLst>
                  <a:ext uri="{0D108BD9-81ED-4DB2-BD59-A6C34878D82A}">
                    <a16:rowId xmlns:a16="http://schemas.microsoft.com/office/drawing/2014/main" val="1151931655"/>
                  </a:ext>
                </a:extLst>
              </a:tr>
              <a:tr h="7352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Sensor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numbers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/</a:t>
                      </a:r>
                      <a:r>
                        <a:rPr lang="ru-RU" sz="1600" dirty="0" err="1" smtClean="0">
                          <a:effectLst/>
                        </a:rPr>
                        <a:t>layer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44</a:t>
                      </a:r>
                      <a:r>
                        <a:rPr lang="en-US" sz="1600" dirty="0">
                          <a:effectLst/>
                        </a:rPr>
                        <a:t>8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840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1736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228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368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596(</a:t>
                      </a:r>
                      <a:r>
                        <a:rPr lang="ru-RU" sz="1600">
                          <a:effectLst/>
                        </a:rPr>
                        <a:t>DSSD</a:t>
                      </a:r>
                      <a:r>
                        <a:rPr lang="en-US" sz="1600">
                          <a:effectLst/>
                        </a:rPr>
                        <a:t>)</a:t>
                      </a:r>
                      <a:endParaRPr lang="ru-RU" sz="1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+ </a:t>
                      </a:r>
                      <a:endParaRPr lang="ru-RU" sz="1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3024(</a:t>
                      </a:r>
                      <a:r>
                        <a:rPr lang="ru-RU" sz="1600">
                          <a:effectLst/>
                        </a:rPr>
                        <a:t>MAPS</a:t>
                      </a:r>
                      <a:r>
                        <a:rPr lang="en-US" sz="1600">
                          <a:effectLst/>
                        </a:rPr>
                        <a:t>)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extLst>
                  <a:ext uri="{0D108BD9-81ED-4DB2-BD59-A6C34878D82A}">
                    <a16:rowId xmlns:a16="http://schemas.microsoft.com/office/drawing/2014/main" val="3112935062"/>
                  </a:ext>
                </a:extLst>
              </a:tr>
              <a:tr h="5129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Ladder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numbers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28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19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23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101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extLst>
                  <a:ext uri="{0D108BD9-81ED-4DB2-BD59-A6C34878D82A}">
                    <a16:rowId xmlns:a16="http://schemas.microsoft.com/office/drawing/2014/main" val="537578316"/>
                  </a:ext>
                </a:extLst>
              </a:tr>
              <a:tr h="705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Sensor numbers /stave (module)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28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28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28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extLst>
                  <a:ext uri="{0D108BD9-81ED-4DB2-BD59-A6C34878D82A}">
                    <a16:rowId xmlns:a16="http://schemas.microsoft.com/office/drawing/2014/main" val="4156463247"/>
                  </a:ext>
                </a:extLst>
              </a:tr>
              <a:tr h="705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Numbers stave (modules</a:t>
                      </a:r>
                      <a:r>
                        <a:rPr lang="en-US" sz="1600" dirty="0" smtClean="0">
                          <a:effectLst/>
                        </a:rPr>
                        <a:t>)/layer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16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62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114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184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extLst>
                  <a:ext uri="{0D108BD9-81ED-4DB2-BD59-A6C34878D82A}">
                    <a16:rowId xmlns:a16="http://schemas.microsoft.com/office/drawing/2014/main" val="3609056024"/>
                  </a:ext>
                </a:extLst>
              </a:tr>
              <a:tr h="5129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Numbers e-links/stave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extLst>
                  <a:ext uri="{0D108BD9-81ED-4DB2-BD59-A6C34878D82A}">
                    <a16:rowId xmlns:a16="http://schemas.microsoft.com/office/drawing/2014/main" val="931417496"/>
                  </a:ext>
                </a:extLst>
              </a:tr>
              <a:tr h="705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Numbers analog MUX-OUT/module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extLst>
                  <a:ext uri="{0D108BD9-81ED-4DB2-BD59-A6C34878D82A}">
                    <a16:rowId xmlns:a16="http://schemas.microsoft.com/office/drawing/2014/main" val="2734391739"/>
                  </a:ext>
                </a:extLst>
              </a:tr>
              <a:tr h="8636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Read-out channels / layer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12</a:t>
                      </a:r>
                      <a:r>
                        <a:rPr lang="ru-RU" sz="1600" dirty="0">
                          <a:effectLst/>
                        </a:rPr>
                        <a:t>8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e-</a:t>
                      </a:r>
                      <a:r>
                        <a:rPr lang="ru-RU" sz="1600" dirty="0" err="1">
                          <a:effectLst/>
                        </a:rPr>
                        <a:t>links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240 </a:t>
                      </a:r>
                      <a:endParaRPr lang="ru-RU" sz="1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e-links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496 </a:t>
                      </a:r>
                      <a:endParaRPr lang="ru-RU" sz="1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e-links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1140 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1840 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864 </a:t>
                      </a:r>
                      <a:r>
                        <a:rPr lang="ru-RU" sz="1600" dirty="0">
                          <a:effectLst/>
                        </a:rPr>
                        <a:t>e-</a:t>
                      </a:r>
                      <a:r>
                        <a:rPr lang="ru-RU" sz="1600" dirty="0" err="1">
                          <a:effectLst/>
                        </a:rPr>
                        <a:t>links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+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2980 </a:t>
                      </a:r>
                      <a:r>
                        <a:rPr lang="en-US" sz="1600" dirty="0">
                          <a:effectLst/>
                        </a:rPr>
                        <a:t>analog MUX-OUT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4938" marR="54938" marT="54938" marB="54938"/>
                </a:tc>
                <a:extLst>
                  <a:ext uri="{0D108BD9-81ED-4DB2-BD59-A6C34878D82A}">
                    <a16:rowId xmlns:a16="http://schemas.microsoft.com/office/drawing/2014/main" val="3325282747"/>
                  </a:ext>
                </a:extLst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8CFD-4E4D-4257-A93B-24D5F1E5B4A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196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Рисунок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4821">
            <a:off x="6446323" y="2756635"/>
            <a:ext cx="4957618" cy="4122446"/>
          </a:xfrm>
          <a:prstGeom prst="round2Diag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 rotWithShape="1">
          <a:blip r:embed="rId3"/>
          <a:srcRect r="1703" b="6163"/>
          <a:stretch/>
        </p:blipFill>
        <p:spPr>
          <a:xfrm rot="21400743">
            <a:off x="4236205" y="1286495"/>
            <a:ext cx="4821264" cy="3132780"/>
          </a:xfrm>
          <a:prstGeom prst="round2DiagRect">
            <a:avLst/>
          </a:prstGeom>
        </p:spPr>
      </p:pic>
      <p:pic>
        <p:nvPicPr>
          <p:cNvPr id="1047" name="Рисунок 1046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238" t="11092" r="28485" b="14653"/>
          <a:stretch/>
        </p:blipFill>
        <p:spPr>
          <a:xfrm rot="16200000">
            <a:off x="1245251" y="52590"/>
            <a:ext cx="1683135" cy="3070245"/>
          </a:xfrm>
          <a:prstGeom prst="snip2DiagRect">
            <a:avLst>
              <a:gd name="adj1" fmla="val 0"/>
              <a:gd name="adj2" fmla="val 0"/>
            </a:avLst>
          </a:prstGeom>
          <a:ln>
            <a:solidFill>
              <a:schemeClr val="tx1"/>
            </a:solidFill>
          </a:ln>
        </p:spPr>
      </p:pic>
      <p:sp>
        <p:nvSpPr>
          <p:cNvPr id="6" name="TextBox 5"/>
          <p:cNvSpPr txBox="1"/>
          <p:nvPr/>
        </p:nvSpPr>
        <p:spPr>
          <a:xfrm rot="3171277">
            <a:off x="8373399" y="1184031"/>
            <a:ext cx="13965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FEE n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  <a:p>
            <a:pPr algn="ctr"/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589 channels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 rot="2983190">
                <a:off x="3774049" y="4067959"/>
                <a:ext cx="1834423" cy="3786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u="sng" smtClean="0">
                        <a:latin typeface="Cambria Math"/>
                      </a:rPr>
                      <m:t>𝑧</m:t>
                    </m:r>
                  </m:oMath>
                </a14:m>
                <a:r>
                  <a:rPr lang="en-US" u="sng" dirty="0">
                    <a:latin typeface="Times New Roman" pitchFamily="18" charset="0"/>
                    <a:cs typeface="Times New Roman" pitchFamily="18" charset="0"/>
                  </a:rPr>
                  <a:t> –coordinates</a:t>
                </a:r>
                <a:endParaRPr lang="ru-RU" u="sng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983190">
                <a:off x="3774049" y="4067959"/>
                <a:ext cx="1834423" cy="3786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 rot="3191322">
            <a:off x="10576421" y="2944009"/>
            <a:ext cx="13965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FEE p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  <a:p>
            <a:pPr algn="ctr"/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640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channels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 rot="3209411">
                <a:off x="5906127" y="6031696"/>
                <a:ext cx="1643336" cy="3229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u="sng" smtClean="0">
                        <a:latin typeface="Cambria Math"/>
                        <a:ea typeface="Cambria Math"/>
                        <a:cs typeface="Times New Roman" pitchFamily="18" charset="0"/>
                      </a:rPr>
                      <m:t>𝜑</m:t>
                    </m:r>
                  </m:oMath>
                </a14:m>
                <a:r>
                  <a:rPr lang="en-US" u="sng" dirty="0">
                    <a:latin typeface="Times New Roman" pitchFamily="18" charset="0"/>
                    <a:cs typeface="Times New Roman" pitchFamily="18" charset="0"/>
                  </a:rPr>
                  <a:t> –coordinates</a:t>
                </a:r>
                <a:endParaRPr lang="ru-RU" u="sng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209411">
                <a:off x="5906127" y="6031696"/>
                <a:ext cx="1643336" cy="322959"/>
              </a:xfrm>
              <a:prstGeom prst="rect">
                <a:avLst/>
              </a:prstGeom>
              <a:blipFill>
                <a:blip r:embed="rId7"/>
                <a:stretch>
                  <a:fillRect l="-4412" r="-980" b="-4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118769" y="5743144"/>
            <a:ext cx="56989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module consists of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silicon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detector,</a:t>
            </a:r>
            <a:endParaRPr lang="en-US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glued to the frame and connected with front-end electronics</a:t>
            </a:r>
          </a:p>
          <a:p>
            <a:pPr algn="ctr"/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via thin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polyimide 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cable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FEE based on VATAGP7.1 ASICs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2" name="TextBox 1061"/>
          <p:cNvSpPr txBox="1"/>
          <p:nvPr/>
        </p:nvSpPr>
        <p:spPr>
          <a:xfrm>
            <a:off x="1138982" y="2435598"/>
            <a:ext cx="2026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BM@N Si-Module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3" name="Стрелка вправо 1062"/>
          <p:cNvSpPr/>
          <p:nvPr/>
        </p:nvSpPr>
        <p:spPr>
          <a:xfrm rot="2008026">
            <a:off x="3648031" y="2084188"/>
            <a:ext cx="1927599" cy="484632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35690" y="3540628"/>
                <a:ext cx="3701654" cy="16004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Tx/>
                  <a:buChar char="-"/>
                </a:pPr>
                <a:r>
                  <a:rPr lang="en-US" sz="1400" dirty="0" smtClean="0">
                    <a:latin typeface="Times New Roman" pitchFamily="18" charset="0"/>
                    <a:cs typeface="Times New Roman" pitchFamily="18" charset="0"/>
                  </a:rPr>
                  <a:t>Size: 63x63x0.3 </a:t>
                </a: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mm</a:t>
                </a:r>
                <a:r>
                  <a:rPr lang="en-US" sz="1400" baseline="3000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 (on 4</a:t>
                </a:r>
                <a:r>
                  <a:rPr lang="en-US" sz="1400" dirty="0" smtClean="0">
                    <a:latin typeface="Times New Roman" pitchFamily="18" charset="0"/>
                    <a:cs typeface="Times New Roman" pitchFamily="18" charset="0"/>
                  </a:rPr>
                  <a:t>” </a:t>
                </a: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– FZ-Si wafers)</a:t>
                </a:r>
              </a:p>
              <a:p>
                <a:pPr marL="285750" indent="-285750">
                  <a:buFontTx/>
                  <a:buChar char="-"/>
                </a:pP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Topology: double side </a:t>
                </a:r>
                <a:r>
                  <a:rPr lang="en-US" sz="1400" dirty="0" err="1">
                    <a:latin typeface="Times New Roman" pitchFamily="18" charset="0"/>
                    <a:cs typeface="Times New Roman" pitchFamily="18" charset="0"/>
                  </a:rPr>
                  <a:t>microstrip</a:t>
                </a: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  (DSSD)</a:t>
                </a:r>
              </a:p>
              <a:p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     (DC coupling)</a:t>
                </a:r>
              </a:p>
              <a:p>
                <a:pPr marL="285750" indent="-285750">
                  <a:buFontTx/>
                  <a:buChar char="-"/>
                </a:pP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Pitch p</a:t>
                </a:r>
                <a:r>
                  <a:rPr lang="en-US" sz="1400" baseline="30000" dirty="0"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 strips: 95</a:t>
                </a:r>
                <a:r>
                  <a:rPr lang="el-GR" sz="1400" dirty="0">
                    <a:latin typeface="Times New Roman" pitchFamily="18" charset="0"/>
                    <a:cs typeface="Times New Roman" pitchFamily="18" charset="0"/>
                  </a:rPr>
                  <a:t> μ</a:t>
                </a: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m;  </a:t>
                </a:r>
              </a:p>
              <a:p>
                <a:pPr marL="285750" indent="-285750">
                  <a:buFontTx/>
                  <a:buChar char="-"/>
                </a:pP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Pitch n</a:t>
                </a:r>
                <a:r>
                  <a:rPr lang="en-US" sz="1400" baseline="30000" dirty="0"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 strips </a:t>
                </a:r>
                <a:r>
                  <a:rPr lang="en-US" sz="1400" dirty="0" smtClean="0">
                    <a:latin typeface="Times New Roman" pitchFamily="18" charset="0"/>
                    <a:cs typeface="Times New Roman" pitchFamily="18" charset="0"/>
                  </a:rPr>
                  <a:t>103 </a:t>
                </a:r>
                <a:r>
                  <a:rPr lang="el-GR" sz="1400" dirty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m;</a:t>
                </a:r>
              </a:p>
              <a:p>
                <a:pPr marL="285750" indent="-285750">
                  <a:buFontTx/>
                  <a:buChar char="-"/>
                </a:pP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Stereo angle between p</a:t>
                </a:r>
                <a:r>
                  <a:rPr lang="en-US" sz="1400" baseline="30000" dirty="0"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/n</a:t>
                </a:r>
                <a:r>
                  <a:rPr lang="ru-RU" sz="1400" baseline="30000" dirty="0"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ru-RU" sz="1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 strips: </a:t>
                </a:r>
                <a:r>
                  <a:rPr lang="en-US" sz="1400" dirty="0" smtClean="0">
                    <a:latin typeface="Times New Roman" pitchFamily="18" charset="0"/>
                    <a:cs typeface="Times New Roman" pitchFamily="18" charset="0"/>
                  </a:rPr>
                  <a:t>2.5</a:t>
                </a:r>
                <a:r>
                  <a:rPr lang="en-US" sz="1400" baseline="30000" dirty="0" smtClean="0"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sz="1400" baseline="30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285750" indent="-285750">
                  <a:buFontTx/>
                  <a:buChar char="-"/>
                </a:pP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Number of strips: 640 (p</a:t>
                </a:r>
                <a:r>
                  <a:rPr lang="en-US" sz="1400" baseline="30000" dirty="0"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×</m:t>
                    </m:r>
                  </m:oMath>
                </a14:m>
                <a:r>
                  <a:rPr lang="en-US" sz="1400" dirty="0" smtClean="0">
                    <a:latin typeface="Times New Roman" pitchFamily="18" charset="0"/>
                    <a:cs typeface="Times New Roman" pitchFamily="18" charset="0"/>
                  </a:rPr>
                  <a:t> 614(n</a:t>
                </a:r>
                <a:r>
                  <a:rPr lang="en-US" sz="1400" baseline="30000" dirty="0"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) </a:t>
                </a:r>
                <a:endParaRPr lang="ru-RU" sz="1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690" y="3540628"/>
                <a:ext cx="3701654" cy="1600438"/>
              </a:xfrm>
              <a:prstGeom prst="rect">
                <a:avLst/>
              </a:prstGeom>
              <a:blipFill>
                <a:blip r:embed="rId10"/>
                <a:stretch>
                  <a:fillRect l="-165" t="-763" b="-30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975762" y="3285418"/>
            <a:ext cx="17203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DSSD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parameters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04013" y="4409392"/>
            <a:ext cx="7072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DSSD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86416" y="3317166"/>
            <a:ext cx="22749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Polyimide </a:t>
            </a:r>
            <a:r>
              <a:rPr lang="en-US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microcables</a:t>
            </a:r>
            <a:r>
              <a:rPr lang="en-U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(300 and 600 mm length)</a:t>
            </a:r>
            <a:endParaRPr lang="ru-RU" sz="1600" dirty="0"/>
          </a:p>
        </p:txBody>
      </p:sp>
      <p:cxnSp>
        <p:nvCxnSpPr>
          <p:cNvPr id="13" name="Прямая со стрелкой 12"/>
          <p:cNvCxnSpPr>
            <a:stCxn id="5" idx="2"/>
          </p:cNvCxnSpPr>
          <p:nvPr/>
        </p:nvCxnSpPr>
        <p:spPr>
          <a:xfrm>
            <a:off x="6257636" y="4747946"/>
            <a:ext cx="872776" cy="8095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stCxn id="5" idx="2"/>
          </p:cNvCxnSpPr>
          <p:nvPr/>
        </p:nvCxnSpPr>
        <p:spPr>
          <a:xfrm flipH="1" flipV="1">
            <a:off x="5057512" y="4123883"/>
            <a:ext cx="1200124" cy="62406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flipH="1" flipV="1">
            <a:off x="5654569" y="3783963"/>
            <a:ext cx="2154074" cy="1012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>
            <a:stCxn id="7" idx="2"/>
          </p:cNvCxnSpPr>
          <p:nvPr/>
        </p:nvCxnSpPr>
        <p:spPr>
          <a:xfrm>
            <a:off x="7823907" y="3901941"/>
            <a:ext cx="0" cy="13988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Заголовок 1"/>
          <p:cNvSpPr>
            <a:spLocks noGrp="1"/>
          </p:cNvSpPr>
          <p:nvPr>
            <p:ph type="title"/>
          </p:nvPr>
        </p:nvSpPr>
        <p:spPr>
          <a:xfrm>
            <a:off x="551695" y="-192814"/>
            <a:ext cx="10515600" cy="1325563"/>
          </a:xfrm>
        </p:spPr>
        <p:txBody>
          <a:bodyPr/>
          <a:lstStyle/>
          <a:p>
            <a:r>
              <a:rPr lang="en-US" dirty="0" smtClean="0"/>
              <a:t>Current SPD Si module prototype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8CFD-4E4D-4257-A93B-24D5F1E5B4A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60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3958" y="210583"/>
            <a:ext cx="10327783" cy="935637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Parameters of read-out chips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Таблица 6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901557" y="1120454"/>
              <a:ext cx="8425498" cy="494749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14298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28251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latin typeface="Times New Roman" pitchFamily="18" charset="0"/>
                              <a:cs typeface="Times New Roman" pitchFamily="18" charset="0"/>
                            </a:rPr>
                            <a:t>ASIC VATAGP7.1</a:t>
                          </a:r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Number</a:t>
                          </a:r>
                          <a:r>
                            <a:rPr lang="en-US" baseline="0" dirty="0">
                              <a:latin typeface="Times New Roman" pitchFamily="18" charset="0"/>
                              <a:cs typeface="Times New Roman" pitchFamily="18" charset="0"/>
                            </a:rPr>
                            <a:t> of CSA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128 channels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Input charges (dynamic range)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ru-RU" i="1" smtClean="0">
                                  <a:latin typeface="Cambria Math"/>
                                  <a:ea typeface="Cambria Math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30 </a:t>
                          </a:r>
                          <a:r>
                            <a:rPr lang="en-US" dirty="0" err="1">
                              <a:latin typeface="Times New Roman" pitchFamily="18" charset="0"/>
                              <a:cs typeface="Times New Roman" pitchFamily="18" charset="0"/>
                            </a:rPr>
                            <a:t>fC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Peaking time (slow shaper)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500 ns (typ</a:t>
                          </a:r>
                          <a:r>
                            <a:rPr lang="en-US" baseline="0" dirty="0">
                              <a:latin typeface="Times New Roman" pitchFamily="18" charset="0"/>
                              <a:cs typeface="Times New Roman" pitchFamily="18" charset="0"/>
                            </a:rPr>
                            <a:t>.)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Peaking time (fast shaper)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50 ns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Noise (ENC)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70e +12e/pF (typ.)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Lowest threshold (no capacitance) 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0.12 </a:t>
                          </a:r>
                          <a:r>
                            <a:rPr lang="en-US" dirty="0" err="1">
                              <a:latin typeface="Times New Roman" pitchFamily="18" charset="0"/>
                              <a:cs typeface="Times New Roman" pitchFamily="18" charset="0"/>
                            </a:rPr>
                            <a:t>fC</a:t>
                          </a:r>
                          <a:endParaRPr lang="en-US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ctr"/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43137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Voltage supply 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+1.5V, -2.0 V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Gain from input to output buffer (diff. output currents) 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16.5 µA/</a:t>
                          </a:r>
                          <a:r>
                            <a:rPr lang="en-US" dirty="0" err="1">
                              <a:latin typeface="Times New Roman" pitchFamily="18" charset="0"/>
                              <a:cs typeface="Times New Roman" pitchFamily="18" charset="0"/>
                            </a:rPr>
                            <a:t>fC</a:t>
                          </a:r>
                          <a:endParaRPr lang="en-US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Output Serial analog multiplexer clock speed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3.9 MHz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Power dissipation per channel 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2.2 </a:t>
                          </a:r>
                          <a:r>
                            <a:rPr lang="en-US" dirty="0" err="1">
                              <a:latin typeface="Times New Roman" pitchFamily="18" charset="0"/>
                              <a:cs typeface="Times New Roman" pitchFamily="18" charset="0"/>
                            </a:rPr>
                            <a:t>mW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Таблица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3241551"/>
                  </p:ext>
                </p:extLst>
              </p:nvPr>
            </p:nvGraphicFramePr>
            <p:xfrm>
              <a:off x="1901557" y="1120454"/>
              <a:ext cx="8425498" cy="494749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142983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0"/>
                        </a:ext>
                      </a:extLst>
                    </a:gridCol>
                    <a:gridCol w="4282515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latin typeface="Times New Roman" pitchFamily="18" charset="0"/>
                              <a:cs typeface="Times New Roman" pitchFamily="18" charset="0"/>
                            </a:rPr>
                            <a:t>ASIC VATAGP7.1</a:t>
                          </a:r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Number</a:t>
                          </a:r>
                          <a:r>
                            <a:rPr lang="en-US" baseline="0" dirty="0">
                              <a:latin typeface="Times New Roman" pitchFamily="18" charset="0"/>
                              <a:cs typeface="Times New Roman" pitchFamily="18" charset="0"/>
                            </a:rPr>
                            <a:t> of CSA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128 channels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Input charges (dynamic range)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97009" t="-213333" r="-142" b="-107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Peaking time (slow shaper)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500 ns (typ</a:t>
                          </a:r>
                          <a:r>
                            <a:rPr lang="en-US" baseline="0" dirty="0">
                              <a:latin typeface="Times New Roman" pitchFamily="18" charset="0"/>
                              <a:cs typeface="Times New Roman" pitchFamily="18" charset="0"/>
                            </a:rPr>
                            <a:t>.)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Peaking time (fast shaper)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50 ns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Noise (ENC)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70e +12e/pF (typ.)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5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Lowest threshold (no capacitance) 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0.12 </a:t>
                          </a:r>
                          <a:r>
                            <a:rPr lang="en-US" dirty="0" err="1">
                              <a:latin typeface="Times New Roman" pitchFamily="18" charset="0"/>
                              <a:cs typeface="Times New Roman" pitchFamily="18" charset="0"/>
                            </a:rPr>
                            <a:t>fC</a:t>
                          </a:r>
                          <a:endParaRPr lang="en-US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ctr"/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6"/>
                      </a:ext>
                    </a:extLst>
                  </a:tr>
                  <a:tr h="43137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Voltage supply 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+1.5V, -2.0 V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7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Gain from input to output buffer (diff. output currents) 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16.5 µA/</a:t>
                          </a:r>
                          <a:r>
                            <a:rPr lang="en-US" dirty="0" err="1">
                              <a:latin typeface="Times New Roman" pitchFamily="18" charset="0"/>
                              <a:cs typeface="Times New Roman" pitchFamily="18" charset="0"/>
                            </a:rPr>
                            <a:t>fC</a:t>
                          </a:r>
                          <a:endParaRPr lang="en-US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8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Output Serial analog multiplexer clock speed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3.9 MHz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Power dissipation per channel 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latin typeface="Times New Roman" pitchFamily="18" charset="0"/>
                              <a:cs typeface="Times New Roman" pitchFamily="18" charset="0"/>
                            </a:rPr>
                            <a:t>2.2 </a:t>
                          </a:r>
                          <a:r>
                            <a:rPr lang="en-US" dirty="0" err="1">
                              <a:latin typeface="Times New Roman" pitchFamily="18" charset="0"/>
                              <a:cs typeface="Times New Roman" pitchFamily="18" charset="0"/>
                            </a:rPr>
                            <a:t>mW</a:t>
                          </a:r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1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8CFD-4E4D-4257-A93B-24D5F1E5B4A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04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993" y="814943"/>
            <a:ext cx="8930339" cy="48362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5894" y="0"/>
            <a:ext cx="10327783" cy="935637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Serial read-out diagram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Объект 4"/>
          <p:cNvGraphicFramePr>
            <a:graphicFrameLocks noGrp="1"/>
          </p:cNvGraphicFramePr>
          <p:nvPr>
            <p:ph idx="1"/>
            <p:extLst/>
          </p:nvPr>
        </p:nvGraphicFramePr>
        <p:xfrm>
          <a:off x="-1315955" y="0"/>
          <a:ext cx="5831295" cy="6575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06880" y="1968034"/>
            <a:ext cx="2196934" cy="3161661"/>
          </a:xfrm>
          <a:prstGeom prst="rect">
            <a:avLst/>
          </a:prstGeom>
          <a:noFill/>
          <a:ln w="1905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1306286" y="1855219"/>
            <a:ext cx="0" cy="225632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443744" y="3137755"/>
            <a:ext cx="399404" cy="0"/>
          </a:xfrm>
          <a:prstGeom prst="straightConnector1">
            <a:avLst/>
          </a:prstGeom>
          <a:ln w="38100" cap="flat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V="1">
            <a:off x="443744" y="3137756"/>
            <a:ext cx="0" cy="949767"/>
          </a:xfrm>
          <a:prstGeom prst="straightConnector1">
            <a:avLst/>
          </a:prstGeom>
          <a:ln w="38100" cap="flat"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>
            <a:off x="467494" y="4087523"/>
            <a:ext cx="375654" cy="0"/>
          </a:xfrm>
          <a:prstGeom prst="straightConnector1">
            <a:avLst/>
          </a:prstGeom>
          <a:ln w="38100" cap="flat"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flipV="1">
            <a:off x="288562" y="2223355"/>
            <a:ext cx="554586" cy="1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flipV="1">
            <a:off x="288562" y="2223355"/>
            <a:ext cx="0" cy="1981685"/>
          </a:xfrm>
          <a:prstGeom prst="straightConnector1">
            <a:avLst/>
          </a:prstGeom>
          <a:ln>
            <a:solidFill>
              <a:srgbClr val="92D050"/>
            </a:solidFill>
            <a:tailEnd type="non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 flipH="1">
            <a:off x="288562" y="4205038"/>
            <a:ext cx="554586" cy="0"/>
          </a:xfrm>
          <a:prstGeom prst="straightConnector1">
            <a:avLst/>
          </a:prstGeom>
          <a:ln>
            <a:solidFill>
              <a:srgbClr val="92D050"/>
            </a:solidFill>
            <a:tailEnd type="non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1306286" y="2725095"/>
            <a:ext cx="0" cy="225632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1306286" y="3739436"/>
            <a:ext cx="0" cy="225632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1326078" y="4750819"/>
            <a:ext cx="0" cy="757755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88562" y="4772778"/>
            <a:ext cx="22314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Front–end electronics</a:t>
            </a:r>
            <a:endParaRPr lang="ru-RU" sz="1600" dirty="0"/>
          </a:p>
        </p:txBody>
      </p:sp>
      <p:sp>
        <p:nvSpPr>
          <p:cNvPr id="42" name="Овал 41"/>
          <p:cNvSpPr/>
          <p:nvPr/>
        </p:nvSpPr>
        <p:spPr>
          <a:xfrm>
            <a:off x="2519969" y="1603169"/>
            <a:ext cx="816997" cy="25205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2519969" y="2725095"/>
            <a:ext cx="816997" cy="1362428"/>
          </a:xfrm>
          <a:prstGeom prst="ellipse">
            <a:avLst/>
          </a:prstGeom>
          <a:noFill/>
          <a:ln>
            <a:solidFill>
              <a:srgbClr val="92D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2375540" y="4895720"/>
            <a:ext cx="1105854" cy="43122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7" name="Прямая со стрелкой 46"/>
          <p:cNvCxnSpPr>
            <a:endCxn id="42" idx="2"/>
          </p:cNvCxnSpPr>
          <p:nvPr/>
        </p:nvCxnSpPr>
        <p:spPr>
          <a:xfrm>
            <a:off x="1888177" y="1729194"/>
            <a:ext cx="631792" cy="0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>
            <a:endCxn id="43" idx="3"/>
          </p:cNvCxnSpPr>
          <p:nvPr/>
        </p:nvCxnSpPr>
        <p:spPr>
          <a:xfrm flipV="1">
            <a:off x="1888177" y="3888000"/>
            <a:ext cx="751438" cy="588997"/>
          </a:xfrm>
          <a:prstGeom prst="straightConnector1">
            <a:avLst/>
          </a:prstGeom>
          <a:ln>
            <a:solidFill>
              <a:srgbClr val="92D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endCxn id="51" idx="1"/>
          </p:cNvCxnSpPr>
          <p:nvPr/>
        </p:nvCxnSpPr>
        <p:spPr>
          <a:xfrm>
            <a:off x="1888177" y="2600696"/>
            <a:ext cx="649312" cy="2358175"/>
          </a:xfrm>
          <a:prstGeom prst="straightConnector1">
            <a:avLst/>
          </a:prstGeom>
          <a:ln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8CFD-4E4D-4257-A93B-24D5F1E5B4A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20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5894" y="0"/>
            <a:ext cx="10327783" cy="935637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Possible solutions for ASIC read-out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243116"/>
              </p:ext>
            </p:extLst>
          </p:nvPr>
        </p:nvGraphicFramePr>
        <p:xfrm>
          <a:off x="1589590" y="935637"/>
          <a:ext cx="9220392" cy="54097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6732">
                  <a:extLst>
                    <a:ext uri="{9D8B030D-6E8A-4147-A177-3AD203B41FA5}">
                      <a16:colId xmlns:a16="http://schemas.microsoft.com/office/drawing/2014/main" val="3059881003"/>
                    </a:ext>
                  </a:extLst>
                </a:gridCol>
                <a:gridCol w="1536732">
                  <a:extLst>
                    <a:ext uri="{9D8B030D-6E8A-4147-A177-3AD203B41FA5}">
                      <a16:colId xmlns:a16="http://schemas.microsoft.com/office/drawing/2014/main" val="3723863869"/>
                    </a:ext>
                  </a:extLst>
                </a:gridCol>
                <a:gridCol w="1536732">
                  <a:extLst>
                    <a:ext uri="{9D8B030D-6E8A-4147-A177-3AD203B41FA5}">
                      <a16:colId xmlns:a16="http://schemas.microsoft.com/office/drawing/2014/main" val="2494481350"/>
                    </a:ext>
                  </a:extLst>
                </a:gridCol>
                <a:gridCol w="1536732">
                  <a:extLst>
                    <a:ext uri="{9D8B030D-6E8A-4147-A177-3AD203B41FA5}">
                      <a16:colId xmlns:a16="http://schemas.microsoft.com/office/drawing/2014/main" val="1667131288"/>
                    </a:ext>
                  </a:extLst>
                </a:gridCol>
                <a:gridCol w="1536732">
                  <a:extLst>
                    <a:ext uri="{9D8B030D-6E8A-4147-A177-3AD203B41FA5}">
                      <a16:colId xmlns:a16="http://schemas.microsoft.com/office/drawing/2014/main" val="3795560924"/>
                    </a:ext>
                  </a:extLst>
                </a:gridCol>
                <a:gridCol w="1536732">
                  <a:extLst>
                    <a:ext uri="{9D8B030D-6E8A-4147-A177-3AD203B41FA5}">
                      <a16:colId xmlns:a16="http://schemas.microsoft.com/office/drawing/2014/main" val="1713771437"/>
                    </a:ext>
                  </a:extLst>
                </a:gridCol>
              </a:tblGrid>
              <a:tr h="4021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ASIC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APV25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VATAGP7.3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n-XYTER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TIGER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ToASt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2064532"/>
                  </a:ext>
                </a:extLst>
              </a:tr>
              <a:tr h="7538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Channels </a:t>
                      </a:r>
                      <a:endParaRPr lang="ru-RU" sz="1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number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128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128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128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64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4075971"/>
                  </a:ext>
                </a:extLst>
              </a:tr>
              <a:tr h="7538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Dynamic Range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-40fC ÷ 40fC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-30fC ÷ 30fC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Input current 10nA </a:t>
                      </a:r>
                      <a:endParaRPr lang="ru-RU" sz="1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Polarity - and+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1÷50fC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effectLst/>
                        </a:rPr>
                        <a:t>1÷40fC</a:t>
                      </a:r>
                      <a:endParaRPr lang="ru-RU" sz="16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1190456"/>
                  </a:ext>
                </a:extLst>
              </a:tr>
              <a:tr h="365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Gain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25mV/fC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20µA/fC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 59.4 mV/fC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10.35mV/fc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</a:t>
                      </a:r>
                      <a:r>
                        <a:rPr lang="en-US" sz="160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gain 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40ns/</a:t>
                      </a:r>
                      <a:r>
                        <a:rPr lang="en-US" sz="16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fC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9383806"/>
                  </a:ext>
                </a:extLst>
              </a:tr>
              <a:tr h="365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Noise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246e</a:t>
                      </a:r>
                      <a:r>
                        <a:rPr lang="en-US" sz="1600" kern="1200" baseline="30000">
                          <a:effectLst/>
                        </a:rPr>
                        <a:t>-</a:t>
                      </a:r>
                      <a:r>
                        <a:rPr lang="en-US" sz="1600" kern="1200">
                          <a:effectLst/>
                        </a:rPr>
                        <a:t>+36 e</a:t>
                      </a:r>
                      <a:r>
                        <a:rPr lang="en-US" sz="1600" kern="1200" baseline="30000">
                          <a:effectLst/>
                        </a:rPr>
                        <a:t>-</a:t>
                      </a:r>
                      <a:r>
                        <a:rPr lang="en-US" sz="1600" kern="1200">
                          <a:effectLst/>
                        </a:rPr>
                        <a:t>/pF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70e</a:t>
                      </a:r>
                      <a:r>
                        <a:rPr lang="en-US" sz="1600" kern="1200" baseline="30000">
                          <a:effectLst/>
                        </a:rPr>
                        <a:t>-</a:t>
                      </a:r>
                      <a:r>
                        <a:rPr lang="en-US" sz="1600" kern="1200">
                          <a:effectLst/>
                        </a:rPr>
                        <a:t>+12 e</a:t>
                      </a:r>
                      <a:r>
                        <a:rPr lang="en-US" sz="1600" kern="1200" baseline="30000">
                          <a:effectLst/>
                        </a:rPr>
                        <a:t>-</a:t>
                      </a:r>
                      <a:r>
                        <a:rPr lang="en-US" sz="1600" kern="1200">
                          <a:effectLst/>
                        </a:rPr>
                        <a:t>/pF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900e</a:t>
                      </a:r>
                      <a:r>
                        <a:rPr lang="en-US" sz="1600" kern="1200" baseline="30000">
                          <a:effectLst/>
                        </a:rPr>
                        <a:t>-</a:t>
                      </a:r>
                      <a:r>
                        <a:rPr lang="en-US" sz="1600" kern="1200">
                          <a:effectLst/>
                        </a:rPr>
                        <a:t>  at 30pF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2000e</a:t>
                      </a:r>
                      <a:r>
                        <a:rPr lang="en-US" sz="1600" kern="1200" baseline="30000" dirty="0">
                          <a:effectLst/>
                        </a:rPr>
                        <a:t>-</a:t>
                      </a:r>
                      <a:r>
                        <a:rPr lang="en-US" sz="1600" kern="1200" dirty="0">
                          <a:effectLst/>
                        </a:rPr>
                        <a:t>  at 100pF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effectLst/>
                        </a:rPr>
                        <a:t>1500e</a:t>
                      </a:r>
                      <a:r>
                        <a:rPr lang="en-US" sz="1600" kern="1200" baseline="30000" dirty="0" smtClean="0">
                          <a:effectLst/>
                        </a:rPr>
                        <a:t>-</a:t>
                      </a:r>
                      <a:r>
                        <a:rPr lang="en-US" sz="1600" kern="1200" dirty="0" smtClean="0">
                          <a:effectLst/>
                        </a:rPr>
                        <a:t>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7979471"/>
                  </a:ext>
                </a:extLst>
              </a:tr>
              <a:tr h="365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Peaking time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50ns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50ns/500ns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30ns/ 280ns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60ns/ 170ns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 / ≥ 100ns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9595168"/>
                  </a:ext>
                </a:extLst>
              </a:tr>
              <a:tr h="7538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Power consumption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1.15mW/ch.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2.18mW/ch.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10mW/ch.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12mW/ch.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4mW/</a:t>
                      </a:r>
                      <a:r>
                        <a:rPr lang="en-US" sz="16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4512618"/>
                  </a:ext>
                </a:extLst>
              </a:tr>
              <a:tr h="7538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ADC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No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No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16fC, 5 bit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10-bit Wilkinson ADC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bit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458346"/>
                  </a:ext>
                </a:extLst>
              </a:tr>
              <a:tr h="7538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TDC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No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No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effectLst/>
                        </a:rPr>
                        <a:t>Timestamp resolution &lt; 3.125ns</a:t>
                      </a:r>
                      <a:endParaRPr lang="ru-RU" sz="16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effectLst/>
                        </a:rPr>
                        <a:t>Timestamp resolution &lt; 5ns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effectLst/>
                        </a:rPr>
                        <a:t>Timestamp resolution &lt; 6.25ns</a:t>
                      </a:r>
                      <a:endParaRPr lang="ru-RU" sz="16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2435846"/>
                  </a:ext>
                </a:extLst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8CFD-4E4D-4257-A93B-24D5F1E5B4A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66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472</Words>
  <Application>Microsoft Office PowerPoint</Application>
  <PresentationFormat>Широкоэкранный</PresentationFormat>
  <Paragraphs>184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Times New Roman</vt:lpstr>
      <vt:lpstr>Тема Office</vt:lpstr>
      <vt:lpstr>Silicon Vertex Detector Front-end electronics</vt:lpstr>
      <vt:lpstr>Relevant FEE DAQ numbers</vt:lpstr>
      <vt:lpstr>Current SPD Si module prototype</vt:lpstr>
      <vt:lpstr>Parameters of read-out chips</vt:lpstr>
      <vt:lpstr>Serial read-out diagram</vt:lpstr>
      <vt:lpstr>Possible solutions for ASIC read-out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Silicon Vertex Detector Front-end electronics</dc:title>
  <dc:creator>Bogdan Topko</dc:creator>
  <cp:lastModifiedBy>Bogdan Topko</cp:lastModifiedBy>
  <cp:revision>17</cp:revision>
  <dcterms:created xsi:type="dcterms:W3CDTF">2021-03-23T08:08:19Z</dcterms:created>
  <dcterms:modified xsi:type="dcterms:W3CDTF">2021-03-23T11:33:46Z</dcterms:modified>
</cp:coreProperties>
</file>