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2" r:id="rId2"/>
    <p:sldId id="307" r:id="rId3"/>
    <p:sldId id="310" r:id="rId4"/>
    <p:sldId id="309" r:id="rId5"/>
    <p:sldId id="308" r:id="rId6"/>
    <p:sldId id="311" r:id="rId7"/>
    <p:sldId id="312" r:id="rId8"/>
    <p:sldId id="297" r:id="rId9"/>
    <p:sldId id="298" r:id="rId10"/>
    <p:sldId id="313" r:id="rId11"/>
    <p:sldId id="30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C0E0F-2F7A-4853-A4C4-47573B34BD3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AB389-9825-4021-8EB4-760F0DA4C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5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C085-6562-4383-B1AF-7A28499E50F4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13DC-2B81-4B9F-8BC0-4A35FE46D21C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1B2A-5E5D-4C17-8177-72429156C507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129F-4745-4CE8-81AC-46A1BDE1C903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6033-8EF5-4E12-A7CA-2D2CEFE0DA5F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418C-9DD1-4BDE-B746-FB4A7521B6C9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B60A-8036-4B8E-9921-515BA4373DC5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A72D-5F48-4ED2-B3A7-914188128DA8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6434-28F8-4EA7-AF76-E26446092EC5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8DD9-A180-432E-8D07-06ED0D1C9867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F9CA-F920-4358-94FB-58422EFF66FC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F566-1A25-4BAE-85DA-CED15DC48E9C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505DC-EC3D-47BF-8889-B6C9508A4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afi-project.jinr.ru/projects/adc64ecal/wik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afi.jinr.ru/ADC6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hvsys.ru/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0" y="-11632"/>
            <a:ext cx="7907490" cy="68696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3384376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SPD-setup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129F-4745-4CE8-81AC-46A1BDE1C903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unit for Front END card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5429250" cy="4410075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129F-4745-4CE8-81AC-46A1BDE1C903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84168" y="1628800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H/V control: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operate with 128 Front End Card: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Ethernet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RS 485 interface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Power ~150 Wt. for Output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  220 V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</a:t>
            </a:r>
            <a:r>
              <a:rPr lang="en-US" dirty="0" smtClean="0"/>
              <a:t> Unit/per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32 Units/per Barrel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32 Units/per 2 End Cups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61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of Report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 for  attention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129F-4745-4CE8-81AC-46A1BDE1C903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2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ECAL Front End Readout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Front End electronic for SPD ECAL based of: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ADC-64 – 14 bit digitizer, 64 MHz – 64 channels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16 channels Front END card with Power control for </a:t>
            </a:r>
            <a:r>
              <a:rPr lang="en-US" sz="2400" dirty="0" err="1" smtClean="0"/>
              <a:t>SiPms</a:t>
            </a: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16 </a:t>
            </a:r>
            <a:r>
              <a:rPr lang="en-US" sz="2400" dirty="0" err="1" smtClean="0"/>
              <a:t>SiPM</a:t>
            </a:r>
            <a:r>
              <a:rPr lang="en-US" sz="2400" dirty="0" smtClean="0"/>
              <a:t> board + 1 Temperature sensor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129F-4745-4CE8-81AC-46A1BDE1C903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ECAL Barrel</a:t>
            </a:r>
            <a:r>
              <a:rPr lang="ru-RU" dirty="0" smtClean="0"/>
              <a:t> </a:t>
            </a:r>
            <a:r>
              <a:rPr lang="en-US" dirty="0" smtClean="0"/>
              <a:t>= 8 Sectors</a:t>
            </a:r>
            <a:endParaRPr lang="ru-RU" dirty="0"/>
          </a:p>
        </p:txBody>
      </p:sp>
      <p:pic>
        <p:nvPicPr>
          <p:cNvPr id="4" name="Содержимое 3" descr="ecal_40_barrl-te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0564" y="1600200"/>
            <a:ext cx="5002872" cy="4525963"/>
          </a:xfrm>
        </p:spPr>
      </p:pic>
    </p:spTree>
    <p:extLst>
      <p:ext uri="{BB962C8B-B14F-4D97-AF65-F5344CB8AC3E}">
        <p14:creationId xmlns:p14="http://schemas.microsoft.com/office/powerpoint/2010/main" val="19244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Sector</a:t>
            </a:r>
            <a:endParaRPr lang="ru-RU" dirty="0"/>
          </a:p>
        </p:txBody>
      </p:sp>
      <p:pic>
        <p:nvPicPr>
          <p:cNvPr id="4" name="Содержимое 3" descr="ecal_40_gasket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9786" y="1600200"/>
            <a:ext cx="6044427" cy="4525963"/>
          </a:xfrm>
        </p:spPr>
      </p:pic>
    </p:spTree>
    <p:extLst>
      <p:ext uri="{BB962C8B-B14F-4D97-AF65-F5344CB8AC3E}">
        <p14:creationId xmlns:p14="http://schemas.microsoft.com/office/powerpoint/2010/main" val="355455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ecal_40_28.01.21-gask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3600400" cy="62013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61928"/>
            <a:ext cx="4392488" cy="62194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600" dirty="0" smtClean="0"/>
              <a:t>One Sector</a:t>
            </a:r>
            <a:r>
              <a:rPr lang="ru-RU" sz="3600" dirty="0" smtClean="0"/>
              <a:t> </a:t>
            </a:r>
            <a:r>
              <a:rPr lang="en-US" sz="3600" dirty="0" smtClean="0"/>
              <a:t>= 1/8 ECAL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en-US" sz="3600" dirty="0" smtClean="0"/>
              <a:t>The </a:t>
            </a:r>
            <a:r>
              <a:rPr lang="en-US" sz="3200" dirty="0" smtClean="0"/>
              <a:t>Frame divided on </a:t>
            </a:r>
            <a:r>
              <a:rPr lang="ru-RU" sz="3200" dirty="0" smtClean="0"/>
              <a:t>8 </a:t>
            </a:r>
            <a:r>
              <a:rPr lang="en-US" sz="3200" dirty="0" smtClean="0"/>
              <a:t>Sectors</a:t>
            </a:r>
            <a:br>
              <a:rPr lang="en-US" sz="32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2400" dirty="0" smtClean="0"/>
              <a:t>Each sector has </a:t>
            </a:r>
            <a:r>
              <a:rPr lang="ru-RU" sz="2400" dirty="0" smtClean="0"/>
              <a:t>4 </a:t>
            </a:r>
            <a:r>
              <a:rPr lang="en-US" sz="2400" dirty="0" smtClean="0"/>
              <a:t>Gaskets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Each Gasket has </a:t>
            </a:r>
            <a:r>
              <a:rPr lang="ru-RU" sz="2700" dirty="0" smtClean="0"/>
              <a:t>10 </a:t>
            </a:r>
            <a:r>
              <a:rPr lang="en-US" sz="2700" dirty="0"/>
              <a:t>S</a:t>
            </a:r>
            <a:r>
              <a:rPr lang="en-US" sz="2700" dirty="0" smtClean="0"/>
              <a:t>ections</a:t>
            </a:r>
            <a:br>
              <a:rPr lang="en-US" sz="2700" dirty="0" smtClean="0"/>
            </a:br>
            <a:r>
              <a:rPr lang="en-US" sz="2700" dirty="0" smtClean="0"/>
              <a:t>One Sector </a:t>
            </a:r>
            <a:r>
              <a:rPr lang="ru-RU" sz="2700" dirty="0" smtClean="0"/>
              <a:t>– </a:t>
            </a:r>
            <a:r>
              <a:rPr lang="en-US" sz="2700" dirty="0" smtClean="0"/>
              <a:t>consist of</a:t>
            </a:r>
            <a:r>
              <a:rPr lang="ru-RU" sz="2700" dirty="0" smtClean="0"/>
              <a:t> 64 </a:t>
            </a:r>
            <a:r>
              <a:rPr lang="en-US" sz="2700" dirty="0" smtClean="0"/>
              <a:t>cells</a:t>
            </a:r>
            <a:br>
              <a:rPr lang="en-US" sz="2700" dirty="0" smtClean="0"/>
            </a:br>
            <a:r>
              <a:rPr lang="ru-RU" sz="2200" dirty="0" smtClean="0"/>
              <a:t>64 </a:t>
            </a:r>
            <a:r>
              <a:rPr lang="en-US" sz="2200" dirty="0" smtClean="0"/>
              <a:t>cells readout of one ADC-64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700" dirty="0" err="1" smtClean="0"/>
              <a:t>ADC-64</a:t>
            </a:r>
            <a:r>
              <a:rPr lang="en-US" sz="2700" dirty="0" smtClean="0"/>
              <a:t> Numbers for:</a:t>
            </a:r>
            <a:br>
              <a:rPr lang="en-US" sz="2700" dirty="0" smtClean="0"/>
            </a:br>
            <a:r>
              <a:rPr lang="en-US" sz="2700" dirty="0" smtClean="0"/>
              <a:t>One Sector</a:t>
            </a:r>
            <a:r>
              <a:rPr lang="ru-RU" sz="2700" dirty="0" smtClean="0"/>
              <a:t> = 40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smtClean="0"/>
              <a:t>One Barrel </a:t>
            </a:r>
            <a:r>
              <a:rPr lang="en-US" sz="2700" dirty="0" smtClean="0"/>
              <a:t>of 8 Sect.= </a:t>
            </a:r>
            <a:r>
              <a:rPr lang="en-US" sz="2700" dirty="0" smtClean="0"/>
              <a:t>40x8=320 </a:t>
            </a:r>
            <a:br>
              <a:rPr lang="en-US" sz="2700" dirty="0" smtClean="0"/>
            </a:br>
            <a:r>
              <a:rPr lang="en-US" sz="2700" dirty="0" smtClean="0"/>
              <a:t>Two  End Cups </a:t>
            </a:r>
            <a:r>
              <a:rPr lang="en-US" sz="2700" dirty="0" smtClean="0"/>
              <a:t>         = 75x2=150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err="1" smtClean="0"/>
              <a:t>N_Front_End_Card</a:t>
            </a:r>
            <a:r>
              <a:rPr lang="en-US" sz="2700" dirty="0" smtClean="0"/>
              <a:t>=4 x N_ADC </a:t>
            </a:r>
            <a:br>
              <a:rPr lang="en-US" sz="2700" dirty="0" smtClean="0"/>
            </a:br>
            <a:endParaRPr lang="ru-RU" sz="2700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836712"/>
            <a:ext cx="115212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Sector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2204864"/>
            <a:ext cx="115212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asket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3501008"/>
            <a:ext cx="115212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Section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059832" y="1268760"/>
            <a:ext cx="864096" cy="504056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483768" y="2564904"/>
            <a:ext cx="1584176" cy="648072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843808" y="3861048"/>
            <a:ext cx="936104" cy="432048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60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64 channel Wave form digitizer Specially designed for ECAL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ADC_64Ecal </a:t>
            </a:r>
            <a:r>
              <a:rPr lang="en-US" sz="2400" dirty="0"/>
              <a:t>– 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afi-project.jinr.ru/projects/adc64ecal/wiki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7" y="1484784"/>
            <a:ext cx="5388195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129F-4745-4CE8-81AC-46A1BDE1C903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96136" y="1700808"/>
            <a:ext cx="3347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64 MHz – samples frequency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14 – bit/per sample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White Rabbit provides sub-nanosecond synchronization </a:t>
            </a:r>
            <a:r>
              <a:rPr lang="en-US" dirty="0" smtClean="0"/>
              <a:t>accuracy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Zero suppression mode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Can operate in Streamer mode – Trigger less DAQ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Water cooling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Can operate </a:t>
            </a:r>
            <a:r>
              <a:rPr lang="en-US" dirty="0" smtClean="0"/>
              <a:t>in Magnetic Field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Power : ~ 50 Wt.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95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64 channel Wave form </a:t>
            </a:r>
            <a:r>
              <a:rPr lang="en-US" sz="2800" dirty="0" smtClean="0"/>
              <a:t>digitizer – general purposes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ADC_64s2 –  </a:t>
            </a:r>
            <a:r>
              <a:rPr lang="en-US" sz="2800" dirty="0"/>
              <a:t>produced in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afi.jinr.ru/ADC64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5375451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129F-4745-4CE8-81AC-46A1BDE1C903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228184" y="1700808"/>
            <a:ext cx="288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64 MHz – samples frequency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12-14 – bit/per sample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White Rabbit provides sub-nanosecond synchronization </a:t>
            </a:r>
            <a:r>
              <a:rPr lang="en-US" dirty="0" smtClean="0"/>
              <a:t>accuracy.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Can operate in Streamer mode – Trigger less DAQ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Air cooling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Not operate </a:t>
            </a:r>
            <a:r>
              <a:rPr lang="en-US" dirty="0" smtClean="0"/>
              <a:t>in Magnetic Field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Power ~ 50 Wt.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92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PCB board with 4 MPPC 6x6 mm2 (left)</a:t>
            </a:r>
            <a:br>
              <a:rPr lang="en-US" sz="2400" dirty="0" smtClean="0"/>
            </a:br>
            <a:r>
              <a:rPr lang="en-US" sz="2400" dirty="0" smtClean="0"/>
              <a:t>Single MPPS type S14160-6050 or S14160-6015 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070581" cy="305293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129F-4745-4CE8-81AC-46A1BDE1C903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8258"/>
            <a:ext cx="3528392" cy="2961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663836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MPPC series of S14160-6050 (6015):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Operation Power: 40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temperature dependencies : 0.034 mv/</a:t>
            </a:r>
            <a:r>
              <a:rPr lang="en-US" baseline="30000" dirty="0" smtClean="0"/>
              <a:t>0</a:t>
            </a:r>
            <a:r>
              <a:rPr lang="en-US" dirty="0" smtClean="0"/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PDE : 50% for 480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Pixel </a:t>
            </a:r>
            <a:r>
              <a:rPr lang="en-US" dirty="0"/>
              <a:t>pitch = 50 </a:t>
            </a:r>
            <a:r>
              <a:rPr lang="en-US" dirty="0" smtClean="0"/>
              <a:t>mc – or 15 mc – should designed in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Pixel Number =14.400 (160.000)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4663836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-------------------------------</a:t>
            </a:r>
          </a:p>
          <a:p>
            <a:r>
              <a:rPr lang="en-US" dirty="0" smtClean="0"/>
              <a:t>Hamamatsu promise produce</a:t>
            </a:r>
          </a:p>
          <a:p>
            <a:r>
              <a:rPr lang="en-US" dirty="0" smtClean="0"/>
              <a:t>the MPPC series type with Pitch 15 mc – in 2021</a:t>
            </a:r>
          </a:p>
          <a:p>
            <a:r>
              <a:rPr lang="en-US" dirty="0" smtClean="0"/>
              <a:t>Pixel Number = 160.000</a:t>
            </a:r>
          </a:p>
        </p:txBody>
      </p:sp>
    </p:spTree>
    <p:extLst>
      <p:ext uri="{BB962C8B-B14F-4D97-AF65-F5344CB8AC3E}">
        <p14:creationId xmlns:p14="http://schemas.microsoft.com/office/powerpoint/2010/main" val="250447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16 channels Front End – card</a:t>
            </a:r>
            <a:br>
              <a:rPr lang="en-US" sz="3600" dirty="0" smtClean="0"/>
            </a:br>
            <a:r>
              <a:rPr lang="en-US" sz="3600" dirty="0" smtClean="0"/>
              <a:t>Produced in  </a:t>
            </a:r>
            <a:r>
              <a:rPr lang="en-US" sz="3600" dirty="0" smtClean="0">
                <a:hlinkClick r:id="rId2"/>
              </a:rPr>
              <a:t>http</a:t>
            </a:r>
            <a:r>
              <a:rPr lang="en-US" sz="3600" dirty="0">
                <a:hlinkClick r:id="rId2"/>
              </a:rPr>
              <a:t>://</a:t>
            </a:r>
            <a:r>
              <a:rPr lang="en-US" sz="3600" dirty="0" smtClean="0">
                <a:hlinkClick r:id="rId2"/>
              </a:rPr>
              <a:t>hvsys.ru/en</a:t>
            </a:r>
            <a:r>
              <a:rPr lang="en-US" sz="3600" dirty="0"/>
              <a:t/>
            </a:r>
            <a:br>
              <a:rPr lang="en-US" sz="3600" dirty="0"/>
            </a:b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5327609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129F-4745-4CE8-81AC-46A1BDE1C903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Gavrishchuk O.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148064" y="1700808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board controlled  of 16 MPPC H/V power: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36 – 44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Connected to ADC – with differential input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Flat cable with twist pail ~ 1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 the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Controlled using RS485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4-pair of flat cable up to 100 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Remote  control by Ethernet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H/V Temperature compensation done with software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160 – board / per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Power: ~ 1 </a:t>
            </a:r>
            <a:r>
              <a:rPr lang="en-US" dirty="0" err="1" smtClean="0"/>
              <a:t>Wt</a:t>
            </a:r>
            <a:r>
              <a:rPr lang="en-US" dirty="0" smtClean="0"/>
              <a:t> / per 16 </a:t>
            </a:r>
            <a:r>
              <a:rPr lang="en-US" dirty="0" err="1" smtClean="0"/>
              <a:t>ch.</a:t>
            </a:r>
            <a:r>
              <a:rPr lang="en-US" dirty="0" smtClean="0"/>
              <a:t>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923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398</Words>
  <Application>Microsoft Office PowerPoint</Application>
  <PresentationFormat>Экран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SPD-setup</vt:lpstr>
      <vt:lpstr>ECAL Front End Readout </vt:lpstr>
      <vt:lpstr>ECAL Barrel = 8 Sectors</vt:lpstr>
      <vt:lpstr>One Sector</vt:lpstr>
      <vt:lpstr>One Sector = 1/8 ECAL  The Frame divided on 8 Sectors  Each sector has 4 Gaskets Each Gasket has 10 Sections One Sector – consist of 64 cells 64 cells readout of one ADC-64  ADC-64 Numbers for: One Sector = 40  One Barrel of 8 Sect.= 40x8=320  Two  End Cups          = 75x2=150  N_Front_End_Card=4 x N_ADC  </vt:lpstr>
      <vt:lpstr>64 channel Wave form digitizer Specially designed for ECAL ADC_64Ecal –  https://afi-project.jinr.ru/projects/adc64ecal/wiki </vt:lpstr>
      <vt:lpstr>64 channel Wave form digitizer – general purposes  ADC_64s2 –  produced in https://afi.jinr.ru/ADC64 </vt:lpstr>
      <vt:lpstr>PCB board with 4 MPPC 6x6 mm2 (left) Single MPPS type S14160-6050 or S14160-6015 </vt:lpstr>
      <vt:lpstr>16 channels Front End – card Produced in  http://hvsys.ru/en </vt:lpstr>
      <vt:lpstr>Control unit for Front END card </vt:lpstr>
      <vt:lpstr>End of Report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SPD assembling</dc:title>
  <dc:creator>oleg</dc:creator>
  <cp:lastModifiedBy>oleg</cp:lastModifiedBy>
  <cp:revision>127</cp:revision>
  <dcterms:created xsi:type="dcterms:W3CDTF">2020-05-27T19:02:23Z</dcterms:created>
  <dcterms:modified xsi:type="dcterms:W3CDTF">2021-03-25T10:03:07Z</dcterms:modified>
</cp:coreProperties>
</file>