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7"/>
  </p:notesMasterIdLst>
  <p:sldIdLst>
    <p:sldId id="256" r:id="rId2"/>
    <p:sldId id="386" r:id="rId3"/>
    <p:sldId id="257" r:id="rId4"/>
    <p:sldId id="268" r:id="rId5"/>
    <p:sldId id="385" r:id="rId6"/>
    <p:sldId id="262" r:id="rId7"/>
    <p:sldId id="264" r:id="rId8"/>
    <p:sldId id="387" r:id="rId9"/>
    <p:sldId id="388" r:id="rId10"/>
    <p:sldId id="261" r:id="rId11"/>
    <p:sldId id="389" r:id="rId12"/>
    <p:sldId id="263" r:id="rId13"/>
    <p:sldId id="390" r:id="rId14"/>
    <p:sldId id="267" r:id="rId15"/>
    <p:sldId id="26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вгения Грицкова" initials="ЕГ" lastIdx="3" clrIdx="0">
    <p:extLst>
      <p:ext uri="{19B8F6BF-5375-455C-9EA6-DF929625EA0E}">
        <p15:presenceInfo xmlns:p15="http://schemas.microsoft.com/office/powerpoint/2012/main" userId="Евгения Грицкова" providerId="None"/>
      </p:ext>
    </p:extLst>
  </p:cmAuthor>
  <p:cmAuthor id="2" name="Stepan Shirkov" initials="SS" lastIdx="1" clrIdx="1">
    <p:extLst>
      <p:ext uri="{19B8F6BF-5375-455C-9EA6-DF929625EA0E}">
        <p15:presenceInfo xmlns:p15="http://schemas.microsoft.com/office/powerpoint/2012/main" userId="Stepan Shirkov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74270" autoAdjust="0"/>
  </p:normalViewPr>
  <p:slideViewPr>
    <p:cSldViewPr snapToGrid="0">
      <p:cViewPr varScale="1">
        <p:scale>
          <a:sx n="64" d="100"/>
          <a:sy n="64" d="100"/>
        </p:scale>
        <p:origin x="610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2866" y="8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27T08:39:55.669" idx="3">
    <p:pos x="10" y="10"/>
    <p:text>Лучевая терапия в целом, протонная терапия, пик Брэгга</p:text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2F4ABD-5E5C-4B39-BCD9-0AE5866CC878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00E6C-BE28-45F6-BA17-C846D951A4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03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00E6C-BE28-45F6-BA17-C846D951A46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367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00E6C-BE28-45F6-BA17-C846D951A46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141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00E6C-BE28-45F6-BA17-C846D951A46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466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00E6C-BE28-45F6-BA17-C846D951A46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7472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00E6C-BE28-45F6-BA17-C846D951A46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716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00E6C-BE28-45F6-BA17-C846D951A46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109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00E6C-BE28-45F6-BA17-C846D951A46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944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00E6C-BE28-45F6-BA17-C846D951A46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48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00E6C-BE28-45F6-BA17-C846D951A46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806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00E6C-BE28-45F6-BA17-C846D951A46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205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Основные отличия традиционной протонной терапии и Флэш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00E6C-BE28-45F6-BA17-C846D951A46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2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00E6C-BE28-45F6-BA17-C846D951A46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016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00E6C-BE28-45F6-BA17-C846D951A46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315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52BDB-DFE0-4E32-B21F-3B60EB4636B8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96F8C-1E51-4DBC-B850-CCFA4A6DA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965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52BDB-DFE0-4E32-B21F-3B60EB4636B8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96F8C-1E51-4DBC-B850-CCFA4A6DA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076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52BDB-DFE0-4E32-B21F-3B60EB4636B8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96F8C-1E51-4DBC-B850-CCFA4A6DA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279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52BDB-DFE0-4E32-B21F-3B60EB4636B8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96F8C-1E51-4DBC-B850-CCFA4A6DA13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7794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52BDB-DFE0-4E32-B21F-3B60EB4636B8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96F8C-1E51-4DBC-B850-CCFA4A6DA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115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52BDB-DFE0-4E32-B21F-3B60EB4636B8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96F8C-1E51-4DBC-B850-CCFA4A6DA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353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52BDB-DFE0-4E32-B21F-3B60EB4636B8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96F8C-1E51-4DBC-B850-CCFA4A6DA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063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52BDB-DFE0-4E32-B21F-3B60EB4636B8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96F8C-1E51-4DBC-B850-CCFA4A6DA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997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52BDB-DFE0-4E32-B21F-3B60EB4636B8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96F8C-1E51-4DBC-B850-CCFA4A6DA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942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52BDB-DFE0-4E32-B21F-3B60EB4636B8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96F8C-1E51-4DBC-B850-CCFA4A6DA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146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52BDB-DFE0-4E32-B21F-3B60EB4636B8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96F8C-1E51-4DBC-B850-CCFA4A6DA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893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52BDB-DFE0-4E32-B21F-3B60EB4636B8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96F8C-1E51-4DBC-B850-CCFA4A6DA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042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52BDB-DFE0-4E32-B21F-3B60EB4636B8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96F8C-1E51-4DBC-B850-CCFA4A6DA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307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52BDB-DFE0-4E32-B21F-3B60EB4636B8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96F8C-1E51-4DBC-B850-CCFA4A6DA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851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52BDB-DFE0-4E32-B21F-3B60EB4636B8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96F8C-1E51-4DBC-B850-CCFA4A6DA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876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52BDB-DFE0-4E32-B21F-3B60EB4636B8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96F8C-1E51-4DBC-B850-CCFA4A6DA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801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52BDB-DFE0-4E32-B21F-3B60EB4636B8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96F8C-1E51-4DBC-B850-CCFA4A6DA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19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75252BDB-DFE0-4E32-B21F-3B60EB4636B8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2CC96F8C-1E51-4DBC-B850-CCFA4A6DA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1696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BD7780-4417-47B0-8266-2AED70C98F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Proton radiation therapy</a:t>
            </a:r>
            <a:br>
              <a:rPr lang="ru-RU" dirty="0"/>
            </a:br>
            <a:r>
              <a:rPr lang="en-US" sz="4400" dirty="0"/>
              <a:t>FLASH Therapy Method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4A00B5-787A-467E-A326-F08516260F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4335" y="5691833"/>
            <a:ext cx="9440034" cy="1049867"/>
          </a:xfrm>
        </p:spPr>
        <p:txBody>
          <a:bodyPr/>
          <a:lstStyle/>
          <a:p>
            <a:r>
              <a:rPr lang="en-US" dirty="0"/>
              <a:t>JINR</a:t>
            </a:r>
            <a:r>
              <a:rPr lang="ru-RU" dirty="0"/>
              <a:t> </a:t>
            </a:r>
            <a:r>
              <a:rPr lang="en-US" dirty="0" err="1"/>
              <a:t>Alushta</a:t>
            </a:r>
            <a:endParaRPr lang="ru-RU" dirty="0"/>
          </a:p>
          <a:p>
            <a:r>
              <a:rPr lang="ru-RU" dirty="0"/>
              <a:t>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B0FBBA-5E2B-411C-9411-DC7D1B5ED066}"/>
              </a:ext>
            </a:extLst>
          </p:cNvPr>
          <p:cNvSpPr txBox="1"/>
          <p:nvPr/>
        </p:nvSpPr>
        <p:spPr>
          <a:xfrm>
            <a:off x="8349881" y="4542663"/>
            <a:ext cx="3186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Speaker</a:t>
            </a:r>
            <a:r>
              <a:rPr lang="ru-RU" sz="20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: </a:t>
            </a:r>
            <a:r>
              <a:rPr lang="en-US" sz="20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Gritskova</a:t>
            </a:r>
            <a:r>
              <a:rPr lang="en-US" sz="20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Evgenia</a:t>
            </a:r>
            <a:endParaRPr lang="ru-RU" sz="20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87609F-C14A-4B88-8228-D564FD1AB870}"/>
              </a:ext>
            </a:extLst>
          </p:cNvPr>
          <p:cNvSpPr txBox="1"/>
          <p:nvPr/>
        </p:nvSpPr>
        <p:spPr>
          <a:xfrm>
            <a:off x="8493895" y="4917193"/>
            <a:ext cx="3042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С</a:t>
            </a:r>
            <a:r>
              <a:rPr lang="en-US" sz="20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o-author</a:t>
            </a:r>
            <a:r>
              <a:rPr lang="ru-RU" sz="20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: </a:t>
            </a:r>
            <a:r>
              <a:rPr lang="en-US" sz="20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Shirkov</a:t>
            </a:r>
            <a:r>
              <a:rPr lang="en-US" sz="20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Stepan</a:t>
            </a:r>
            <a:endParaRPr lang="ru-RU" sz="20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6179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EE88D5-3109-4BCF-8481-6987A4B8B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383662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en-US" dirty="0"/>
              <a:t>Comparison of Tissue in Traditional Proton Therapy and FLASH Therapy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BBE5B6CC-4E5A-4A5E-A8A1-62C22CBBD92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40125" y="1580050"/>
            <a:ext cx="7311749" cy="18489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B02FC0-A764-46C3-AC8B-01A64A758C20}"/>
              </a:ext>
            </a:extLst>
          </p:cNvPr>
          <p:cNvSpPr txBox="1"/>
          <p:nvPr/>
        </p:nvSpPr>
        <p:spPr>
          <a:xfrm>
            <a:off x="1816769" y="3362689"/>
            <a:ext cx="9035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20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Analysis of fibrosis of the small intestine after irradiation of the abdominal cavity</a:t>
            </a:r>
            <a:endParaRPr lang="ru-RU" sz="20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6EE406F-082E-478E-9C56-2DD49E7F5D3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434802" y="3880877"/>
            <a:ext cx="7311748" cy="16757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1F312CD-F797-4C0F-B743-D02CD616385D}"/>
              </a:ext>
            </a:extLst>
          </p:cNvPr>
          <p:cNvSpPr txBox="1"/>
          <p:nvPr/>
        </p:nvSpPr>
        <p:spPr>
          <a:xfrm>
            <a:off x="2434802" y="5556642"/>
            <a:ext cx="7311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dirty="0"/>
              <a:t>Ultra-high dose rate of FLASH radiation increases differential response between normal and tumor tissues in mice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3843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AB6BDB-5295-461C-9918-48817DC35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biological effect of FLASH therapy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5B5312-6D83-4DE9-B227-3876C6299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7119160" cy="4058751"/>
          </a:xfrm>
        </p:spPr>
        <p:txBody>
          <a:bodyPr>
            <a:normAutofit/>
          </a:bodyPr>
          <a:lstStyle/>
          <a:p>
            <a:r>
              <a:rPr lang="en-US" sz="2800" dirty="0"/>
              <a:t>Main hypotheses</a:t>
            </a:r>
            <a:r>
              <a:rPr lang="ru-RU" sz="2800" dirty="0"/>
              <a:t>:</a:t>
            </a:r>
          </a:p>
          <a:p>
            <a:pPr lvl="1"/>
            <a:r>
              <a:rPr lang="en-US" sz="2400" dirty="0"/>
              <a:t>Oxygen depletion (hypoxia)</a:t>
            </a:r>
          </a:p>
          <a:p>
            <a:pPr lvl="1"/>
            <a:r>
              <a:rPr lang="en-US" sz="2400" dirty="0"/>
              <a:t>ROS (Reactive oxygen species)</a:t>
            </a:r>
            <a:endParaRPr lang="ru-RU" dirty="0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6ED1F32-F587-4C31-BBE9-20BA9FB54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9578" y="1580050"/>
            <a:ext cx="3639318" cy="465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914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18242D-CD3E-4BDC-A8B7-C946549EB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8" y="128337"/>
            <a:ext cx="10353762" cy="970450"/>
          </a:xfrm>
        </p:spPr>
        <p:txBody>
          <a:bodyPr>
            <a:normAutofit/>
          </a:bodyPr>
          <a:lstStyle/>
          <a:p>
            <a:r>
              <a:rPr lang="en-US" dirty="0"/>
              <a:t>Beam delivery methods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CB75C8-81EA-447F-B7D1-4859E82E0FE5}"/>
              </a:ext>
            </a:extLst>
          </p:cNvPr>
          <p:cNvSpPr txBox="1"/>
          <p:nvPr/>
        </p:nvSpPr>
        <p:spPr>
          <a:xfrm>
            <a:off x="8510395" y="4931511"/>
            <a:ext cx="3148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Pencil-beam scanning</a:t>
            </a:r>
            <a:endParaRPr lang="ru-RU" sz="24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E5796F-DE52-4E93-864B-33B90626894F}"/>
              </a:ext>
            </a:extLst>
          </p:cNvPr>
          <p:cNvSpPr txBox="1"/>
          <p:nvPr/>
        </p:nvSpPr>
        <p:spPr>
          <a:xfrm>
            <a:off x="8542294" y="2201483"/>
            <a:ext cx="3020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Wide-beam scanning</a:t>
            </a:r>
            <a:endParaRPr lang="ru-RU" sz="24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11BABD1-9306-417B-9EF5-1343088AF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574" y="1329225"/>
            <a:ext cx="6789821" cy="511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581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AB6BDB-5295-461C-9918-48817DC35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Flash therapy at JINR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5B5312-6D83-4DE9-B227-3876C6299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668" y="1580050"/>
            <a:ext cx="4510260" cy="4058751"/>
          </a:xfrm>
        </p:spPr>
        <p:txBody>
          <a:bodyPr/>
          <a:lstStyle/>
          <a:p>
            <a:endParaRPr lang="ru-RU" dirty="0"/>
          </a:p>
          <a:p>
            <a:r>
              <a:rPr lang="en-US" sz="2800" dirty="0"/>
              <a:t>A proton FLASH beam with a dose rate of 80 </a:t>
            </a:r>
            <a:r>
              <a:rPr lang="en-US" sz="2800" dirty="0" err="1"/>
              <a:t>Gy</a:t>
            </a:r>
            <a:r>
              <a:rPr lang="en-US" sz="2800" dirty="0"/>
              <a:t>/sec and an aperture of 4x4 cm was obtained at the </a:t>
            </a:r>
            <a:r>
              <a:rPr lang="en-US" sz="2800" dirty="0" err="1"/>
              <a:t>phasotron</a:t>
            </a:r>
            <a:endParaRPr lang="ru-RU" sz="2800" dirty="0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78C83FF5-E3D3-4568-99E3-0901FDCB6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753" y="1921388"/>
            <a:ext cx="6164192" cy="43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2924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E5DABB-0D00-4B92-9830-584A684F6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Unresolved tasks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F8A207-28EE-4D96-B5FD-BD5A8CBC4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Building a high current accelerator</a:t>
            </a:r>
          </a:p>
          <a:p>
            <a:r>
              <a:rPr lang="en-US" sz="2800" dirty="0"/>
              <a:t>Patient safety system</a:t>
            </a:r>
          </a:p>
          <a:p>
            <a:r>
              <a:rPr lang="en-US" sz="2800" dirty="0"/>
              <a:t>Dosimetry</a:t>
            </a:r>
          </a:p>
          <a:p>
            <a:r>
              <a:rPr lang="en-US" sz="2800" dirty="0"/>
              <a:t>Electronics system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6874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89E2024-9D80-47BD-B801-B41FD29746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Thanks for attention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8826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719B4-0670-4073-98E1-95628BD34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JINR Innovative research center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6E82E8-0CF6-471C-B00A-1462A585D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116912"/>
            <a:ext cx="10353762" cy="4058751"/>
          </a:xfrm>
        </p:spPr>
        <p:txBody>
          <a:bodyPr/>
          <a:lstStyle/>
          <a:p>
            <a:r>
              <a:rPr lang="en-US" sz="2800" dirty="0"/>
              <a:t>One of the tasks of the center is to study the method of FLASH proton radiation therapy</a:t>
            </a:r>
          </a:p>
          <a:p>
            <a:r>
              <a:rPr lang="en-US" sz="2800" dirty="0"/>
              <a:t>Development of a research complex based on a superconducting cyclotron SC230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6102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93C6D3-E8D4-43B7-B14B-6660C2FD1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577516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2DBB35-2D65-4725-A909-592EBFF4DDE0}"/>
              </a:ext>
            </a:extLst>
          </p:cNvPr>
          <p:cNvSpPr txBox="1"/>
          <p:nvPr/>
        </p:nvSpPr>
        <p:spPr>
          <a:xfrm>
            <a:off x="857647" y="1279176"/>
            <a:ext cx="1035376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Radiation therapy - treatment with ionizing radiation</a:t>
            </a:r>
          </a:p>
          <a:p>
            <a:endParaRPr lang="ru-RU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+mj-lt"/>
              <a:ea typeface="+mj-ea"/>
            </a:endParaRPr>
          </a:p>
          <a:p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Purpose: to maximize the irradiation of the tumor and the minimum to irradiate healthy tissue</a:t>
            </a:r>
            <a:endParaRPr lang="ru-RU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+mj-lt"/>
              <a:ea typeface="+mj-ea"/>
            </a:endParaRPr>
          </a:p>
          <a:p>
            <a:endParaRPr lang="ru-RU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+mj-lt"/>
              <a:ea typeface="+mj-ea"/>
            </a:endParaRPr>
          </a:p>
          <a:p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Radiation therapy methods</a:t>
            </a:r>
            <a:r>
              <a:rPr lang="ru-RU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Electrons</a:t>
            </a:r>
            <a:endParaRPr lang="ru-RU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+mj-lt"/>
              <a:ea typeface="+mj-e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Photons</a:t>
            </a:r>
            <a:endParaRPr lang="ru-RU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+mj-lt"/>
              <a:ea typeface="+mj-e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Protons</a:t>
            </a:r>
            <a:endParaRPr lang="ru-RU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+mj-lt"/>
              <a:ea typeface="+mj-e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Heavy ions</a:t>
            </a:r>
            <a:endParaRPr lang="ru-RU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+mj-lt"/>
              <a:ea typeface="+mj-e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+mj-lt"/>
              <a:ea typeface="+mj-ea"/>
            </a:endParaRPr>
          </a:p>
          <a:p>
            <a:endParaRPr lang="ru-RU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794737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93C6D3-E8D4-43B7-B14B-6660C2FD1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57751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en-US" sz="3600" dirty="0"/>
              <a:t>Interaction of ionizing radiation with matter</a:t>
            </a:r>
            <a:br>
              <a:rPr lang="ru-RU" altLang="en-US" sz="3600" dirty="0"/>
            </a:br>
            <a:r>
              <a:rPr lang="en-US" altLang="en-US" sz="3600" dirty="0"/>
              <a:t>Dose field formation</a:t>
            </a:r>
            <a:endParaRPr lang="ru-RU" altLang="en-US" sz="3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221F42-66B4-4F22-83DD-016CEEE65A7B}"/>
              </a:ext>
            </a:extLst>
          </p:cNvPr>
          <p:cNvSpPr txBox="1"/>
          <p:nvPr/>
        </p:nvSpPr>
        <p:spPr>
          <a:xfrm>
            <a:off x="306611" y="5082521"/>
            <a:ext cx="47569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Depth distribution of the absorbed dose in water for different types of ionizing radiation</a:t>
            </a:r>
            <a:endParaRPr lang="ru-RU" sz="20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EE7CC9-03BA-4B87-8223-4AF39E706FE6}"/>
              </a:ext>
            </a:extLst>
          </p:cNvPr>
          <p:cNvSpPr txBox="1"/>
          <p:nvPr/>
        </p:nvSpPr>
        <p:spPr>
          <a:xfrm>
            <a:off x="7701140" y="4294581"/>
            <a:ext cx="41842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Qualitative comparison of doses generated in different areas by beams of photons and protons</a:t>
            </a:r>
            <a:endParaRPr lang="ru-RU" sz="20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17B9B9-1D9A-4AD1-A217-1C081692E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5340" y="1539309"/>
            <a:ext cx="4495848" cy="240307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1E4534-2BBF-4489-A2D9-63D7330E55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697" y="1707350"/>
            <a:ext cx="4756946" cy="341822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632867F-82C1-4634-A1B8-13FD3C1331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8043" y="3988203"/>
            <a:ext cx="2243097" cy="266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10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480F9C-4545-431D-864E-882342337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Proton beam characteristics</a:t>
            </a:r>
            <a:endParaRPr lang="ru-RU" dirty="0"/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E0632AD6-25B2-4EE4-AA42-84AE02E701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950907"/>
              </p:ext>
            </p:extLst>
          </p:nvPr>
        </p:nvGraphicFramePr>
        <p:xfrm>
          <a:off x="1844959" y="2240857"/>
          <a:ext cx="8306959" cy="2743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278698">
                  <a:extLst>
                    <a:ext uri="{9D8B030D-6E8A-4147-A177-3AD203B41FA5}">
                      <a16:colId xmlns:a16="http://schemas.microsoft.com/office/drawing/2014/main" val="3806539866"/>
                    </a:ext>
                  </a:extLst>
                </a:gridCol>
                <a:gridCol w="2028261">
                  <a:extLst>
                    <a:ext uri="{9D8B030D-6E8A-4147-A177-3AD203B41FA5}">
                      <a16:colId xmlns:a16="http://schemas.microsoft.com/office/drawing/2014/main" val="953316983"/>
                    </a:ext>
                  </a:extLst>
                </a:gridCol>
              </a:tblGrid>
              <a:tr h="4393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Parameter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Value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6412081"/>
                  </a:ext>
                </a:extLst>
              </a:tr>
              <a:tr h="439997">
                <a:tc>
                  <a:txBody>
                    <a:bodyPr/>
                    <a:lstStyle/>
                    <a:p>
                      <a:r>
                        <a:rPr lang="en-US" sz="2400" dirty="0"/>
                        <a:t>Energy of protons</a:t>
                      </a:r>
                      <a:r>
                        <a:rPr lang="ru-RU" sz="2400" dirty="0"/>
                        <a:t>, </a:t>
                      </a:r>
                      <a:r>
                        <a:rPr lang="en-US" sz="2400" dirty="0"/>
                        <a:t>MeV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60-230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7888497"/>
                  </a:ext>
                </a:extLst>
              </a:tr>
              <a:tr h="439997">
                <a:tc>
                  <a:txBody>
                    <a:bodyPr/>
                    <a:lstStyle/>
                    <a:p>
                      <a:r>
                        <a:rPr lang="en-US" sz="2400" dirty="0"/>
                        <a:t>Depth of path of beam particles in tissues</a:t>
                      </a:r>
                      <a:r>
                        <a:rPr lang="ru-RU" sz="2400" dirty="0"/>
                        <a:t>, </a:t>
                      </a:r>
                      <a:r>
                        <a:rPr lang="en-US" sz="2400" dirty="0"/>
                        <a:t>cm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1-30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244315"/>
                  </a:ext>
                </a:extLst>
              </a:tr>
              <a:tr h="439997">
                <a:tc>
                  <a:txBody>
                    <a:bodyPr/>
                    <a:lstStyle/>
                    <a:p>
                      <a:r>
                        <a:rPr lang="en-US" sz="2400" dirty="0"/>
                        <a:t>Radiation dose</a:t>
                      </a:r>
                      <a:r>
                        <a:rPr lang="ru-RU" sz="2400" dirty="0"/>
                        <a:t>, </a:t>
                      </a:r>
                      <a:r>
                        <a:rPr lang="en-US" sz="2400" dirty="0" err="1"/>
                        <a:t>Gy</a:t>
                      </a:r>
                      <a:r>
                        <a:rPr lang="ru-RU" sz="2400" dirty="0"/>
                        <a:t>/</a:t>
                      </a:r>
                      <a:r>
                        <a:rPr lang="en-US" sz="2400" dirty="0"/>
                        <a:t>fraction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2-4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411645"/>
                  </a:ext>
                </a:extLst>
              </a:tr>
              <a:tr h="439997">
                <a:tc>
                  <a:txBody>
                    <a:bodyPr/>
                    <a:lstStyle/>
                    <a:p>
                      <a:r>
                        <a:rPr lang="en-US" sz="2400" dirty="0"/>
                        <a:t>Average number of fractions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10-30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59131"/>
                  </a:ext>
                </a:extLst>
              </a:tr>
              <a:tr h="439997">
                <a:tc>
                  <a:txBody>
                    <a:bodyPr/>
                    <a:lstStyle/>
                    <a:p>
                      <a:r>
                        <a:rPr lang="en-US" sz="2400" dirty="0"/>
                        <a:t>Irradiation time</a:t>
                      </a:r>
                      <a:r>
                        <a:rPr lang="ru-RU" sz="2400" dirty="0"/>
                        <a:t>, </a:t>
                      </a:r>
                      <a:r>
                        <a:rPr lang="en-US" sz="2400" dirty="0"/>
                        <a:t>min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1-3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0756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9946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82E7E-CF6B-4BDA-BAF1-3264C0D2A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19936"/>
            <a:ext cx="10353762" cy="970450"/>
          </a:xfrm>
        </p:spPr>
        <p:txBody>
          <a:bodyPr/>
          <a:lstStyle/>
          <a:p>
            <a:r>
              <a:rPr lang="en-US" dirty="0"/>
              <a:t>Historical reference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4846B3-9C3B-4025-BAC8-FE459CBB9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461417"/>
            <a:ext cx="10353762" cy="4949774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n-US" sz="2900" dirty="0"/>
              <a:t>Proposed by Robert R. Wilson in 1946 in the article "Radiological Uses of Fast Protons“</a:t>
            </a:r>
          </a:p>
          <a:p>
            <a:pPr lvl="1"/>
            <a:r>
              <a:rPr lang="en-US" sz="2900" dirty="0"/>
              <a:t>First experiments on irradiation of patients: Radiation laboratory in Berkeley in 1954 and at the University of Uppsala (Sweden) in 1957</a:t>
            </a:r>
          </a:p>
          <a:p>
            <a:pPr lvl="1"/>
            <a:r>
              <a:rPr lang="en-US" sz="2900" dirty="0"/>
              <a:t>Harvard, USA - 1961, before closing in 2002</a:t>
            </a:r>
          </a:p>
          <a:p>
            <a:pPr lvl="1"/>
            <a:r>
              <a:rPr lang="en-US" sz="2900" dirty="0"/>
              <a:t>1990 - Loma Linda University Medical Center (LLUMC) (recently renamed James M. Slater Proton Therapy Center) built a dedicated proton therapy clinical center in Loma Linda, California</a:t>
            </a:r>
            <a:endParaRPr lang="ru-RU" sz="2900" dirty="0"/>
          </a:p>
          <a:p>
            <a:pPr lvl="1"/>
            <a:endParaRPr lang="ru-RU" sz="2900" dirty="0"/>
          </a:p>
          <a:p>
            <a:pPr lvl="1"/>
            <a:r>
              <a:rPr lang="en-US" sz="2900" dirty="0"/>
              <a:t>1967 - JINR</a:t>
            </a:r>
          </a:p>
          <a:p>
            <a:pPr lvl="1"/>
            <a:r>
              <a:rPr lang="en-US" sz="2900" dirty="0"/>
              <a:t>1969 - ITEP in Moscow</a:t>
            </a:r>
          </a:p>
          <a:p>
            <a:pPr lvl="1"/>
            <a:r>
              <a:rPr lang="en-US" altLang="fr-FR" sz="2900" dirty="0"/>
              <a:t>Currently: MIBS (St. Petersburg), </a:t>
            </a:r>
            <a:r>
              <a:rPr lang="en-US" altLang="fr-FR" sz="2900" dirty="0" err="1"/>
              <a:t>Dimitrovgrad</a:t>
            </a:r>
            <a:r>
              <a:rPr lang="en-US" altLang="fr-FR" sz="2900" dirty="0"/>
              <a:t>, </a:t>
            </a:r>
            <a:r>
              <a:rPr lang="en-US" altLang="fr-FR" sz="2900" dirty="0" err="1"/>
              <a:t>Obninsk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7E6EFD-9FC9-4684-9C58-725BCA977B6B}"/>
              </a:ext>
            </a:extLst>
          </p:cNvPr>
          <p:cNvSpPr txBox="1"/>
          <p:nvPr/>
        </p:nvSpPr>
        <p:spPr>
          <a:xfrm>
            <a:off x="1511710" y="1092085"/>
            <a:ext cx="799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World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074118-9D36-4E58-B923-37D3F7621711}"/>
              </a:ext>
            </a:extLst>
          </p:cNvPr>
          <p:cNvSpPr txBox="1"/>
          <p:nvPr/>
        </p:nvSpPr>
        <p:spPr>
          <a:xfrm>
            <a:off x="1511710" y="4529346"/>
            <a:ext cx="827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Russia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6092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582CBF-4DA5-407B-BF4F-460946501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JINR experience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FFE299-5B7E-472B-8FC2-798EEC7A9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079787" cy="4058751"/>
          </a:xfrm>
        </p:spPr>
        <p:txBody>
          <a:bodyPr>
            <a:normAutofit/>
          </a:bodyPr>
          <a:lstStyle/>
          <a:p>
            <a:r>
              <a:rPr lang="en-US" altLang="fr-FR" sz="2400" dirty="0"/>
              <a:t>1967 - the beginning of research on proton therapy at JINR, </a:t>
            </a:r>
            <a:r>
              <a:rPr lang="en-US" altLang="fr-FR" sz="2400" dirty="0" err="1"/>
              <a:t>Dubna</a:t>
            </a:r>
            <a:endParaRPr lang="ru-RU" altLang="fr-FR" sz="2400" dirty="0"/>
          </a:p>
        </p:txBody>
      </p:sp>
      <p:pic>
        <p:nvPicPr>
          <p:cNvPr id="1026" name="Picture 2" descr=" ">
            <a:extLst>
              <a:ext uri="{FF2B5EF4-FFF2-40B4-BE49-F238E27FC236}">
                <a16:creationId xmlns:a16="http://schemas.microsoft.com/office/drawing/2014/main" id="{A045E85F-B8D9-4B98-8789-42D559AA0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546" y="2316989"/>
            <a:ext cx="6116659" cy="400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17C554-73CC-4F8A-9814-1460A0EED108}"/>
              </a:ext>
            </a:extLst>
          </p:cNvPr>
          <p:cNvSpPr txBox="1"/>
          <p:nvPr/>
        </p:nvSpPr>
        <p:spPr>
          <a:xfrm>
            <a:off x="913795" y="2459504"/>
            <a:ext cx="43336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060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</a:pPr>
            <a:r>
              <a:rPr lang="en-US" sz="2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For the first time in Russia, a technique of three-dimensional conformal irradiation with a proton beam has been implemented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5771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D89DB6-E4C3-465F-9CDE-FC668E28B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96350"/>
            <a:ext cx="10353762" cy="970450"/>
          </a:xfrm>
        </p:spPr>
        <p:txBody>
          <a:bodyPr/>
          <a:lstStyle/>
          <a:p>
            <a:r>
              <a:rPr lang="en-US" dirty="0"/>
              <a:t>FLASH proton therapy</a:t>
            </a:r>
            <a:endParaRPr lang="ru-RU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80519A29-3EFA-4C1F-ACA9-124F46AABB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346691"/>
              </p:ext>
            </p:extLst>
          </p:nvPr>
        </p:nvGraphicFramePr>
        <p:xfrm>
          <a:off x="2596922" y="4770006"/>
          <a:ext cx="6800472" cy="148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763002">
                  <a:extLst>
                    <a:ext uri="{9D8B030D-6E8A-4147-A177-3AD203B41FA5}">
                      <a16:colId xmlns:a16="http://schemas.microsoft.com/office/drawing/2014/main" val="3849177868"/>
                    </a:ext>
                  </a:extLst>
                </a:gridCol>
                <a:gridCol w="1812186">
                  <a:extLst>
                    <a:ext uri="{9D8B030D-6E8A-4147-A177-3AD203B41FA5}">
                      <a16:colId xmlns:a16="http://schemas.microsoft.com/office/drawing/2014/main" val="3906635966"/>
                    </a:ext>
                  </a:extLst>
                </a:gridCol>
                <a:gridCol w="1225284">
                  <a:extLst>
                    <a:ext uri="{9D8B030D-6E8A-4147-A177-3AD203B41FA5}">
                      <a16:colId xmlns:a16="http://schemas.microsoft.com/office/drawing/2014/main" val="22241036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Parameter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Traditional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FLASH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88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Energy</a:t>
                      </a:r>
                      <a:r>
                        <a:rPr lang="ru-RU" dirty="0"/>
                        <a:t>, </a:t>
                      </a:r>
                      <a:r>
                        <a:rPr lang="en-US" dirty="0"/>
                        <a:t>MeV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60-230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60-230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3159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Radiation dose per fraction</a:t>
                      </a:r>
                      <a:r>
                        <a:rPr lang="ru-RU" dirty="0"/>
                        <a:t>, </a:t>
                      </a:r>
                      <a:r>
                        <a:rPr lang="en-US" dirty="0" err="1"/>
                        <a:t>Gy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&gt;</a:t>
                      </a:r>
                      <a:r>
                        <a:rPr lang="ru-RU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4185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Irradiation time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3-4 </a:t>
                      </a:r>
                      <a:r>
                        <a:rPr lang="en-US" dirty="0"/>
                        <a:t>min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&lt;0,5 sec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475838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5EEA11E-42DD-43AD-BE33-33DAEFFE988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272532" y="1066800"/>
            <a:ext cx="5299712" cy="355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368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AB6BDB-5295-461C-9918-48817DC35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533401"/>
            <a:ext cx="10353762" cy="970450"/>
          </a:xfrm>
        </p:spPr>
        <p:txBody>
          <a:bodyPr/>
          <a:lstStyle/>
          <a:p>
            <a:r>
              <a:rPr lang="en-US" dirty="0"/>
              <a:t>Damage mechanisms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5B5312-6D83-4DE9-B227-3876C6299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7119160" cy="4058751"/>
          </a:xfrm>
        </p:spPr>
        <p:txBody>
          <a:bodyPr>
            <a:noAutofit/>
          </a:bodyPr>
          <a:lstStyle/>
          <a:p>
            <a:r>
              <a:rPr lang="en-US" altLang="ru-RU" sz="2400" dirty="0"/>
              <a:t>The method of radiation therapy is based on the modifying effect of beams of carbon ions or protons on biological structures. It leads to single- and double-stranded breaks of DNA molecules due to direct ionization</a:t>
            </a:r>
          </a:p>
          <a:p>
            <a:r>
              <a:rPr lang="en-US" altLang="ru-RU" sz="2400" dirty="0"/>
              <a:t>The resulting secondary particles (slow electrons) lead to DNA ionization along their trajectories, as a result of which radiation damage occurs in the track region with transverse dimensions of several nm - on the order of the transverse dimensions of the DNA molecule</a:t>
            </a:r>
            <a:endParaRPr lang="ru-RU" sz="2400" dirty="0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6ED1F32-F587-4C31-BBE9-20BA9FB54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2432" y="1580050"/>
            <a:ext cx="3639318" cy="465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003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анец">
  <a:themeElements>
    <a:clrScheme name="Сланец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Сланец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анец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TM04033929[[fn=Сланец]]</Template>
  <TotalTime>2127</TotalTime>
  <Words>546</Words>
  <Application>Microsoft Office PowerPoint</Application>
  <PresentationFormat>Широкоэкранный</PresentationFormat>
  <Paragraphs>97</Paragraphs>
  <Slides>15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Calisto MT</vt:lpstr>
      <vt:lpstr>Wingdings 2</vt:lpstr>
      <vt:lpstr>Сланец</vt:lpstr>
      <vt:lpstr>Proton radiation therapy FLASH Therapy Method</vt:lpstr>
      <vt:lpstr>JINR Innovative research center </vt:lpstr>
      <vt:lpstr>Introduction</vt:lpstr>
      <vt:lpstr>Interaction of ionizing radiation with matter Dose field formation</vt:lpstr>
      <vt:lpstr>Proton beam characteristics</vt:lpstr>
      <vt:lpstr>Historical reference</vt:lpstr>
      <vt:lpstr>JINR experience</vt:lpstr>
      <vt:lpstr>FLASH proton therapy</vt:lpstr>
      <vt:lpstr>Damage mechanisms</vt:lpstr>
      <vt:lpstr>Comparison of Tissue in Traditional Proton Therapy and FLASH Therapy</vt:lpstr>
      <vt:lpstr>The biological effect of FLASH therapy</vt:lpstr>
      <vt:lpstr>Beam delivery methods</vt:lpstr>
      <vt:lpstr>Flash therapy at JINR</vt:lpstr>
      <vt:lpstr>Unresolved tasks</vt:lpstr>
      <vt:lpstr>Thanks for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 протонной  флэш-терапии</dc:title>
  <dc:creator>Евгения Грицкова</dc:creator>
  <cp:lastModifiedBy>Евгения Грицкова</cp:lastModifiedBy>
  <cp:revision>52</cp:revision>
  <dcterms:created xsi:type="dcterms:W3CDTF">2021-05-27T05:22:08Z</dcterms:created>
  <dcterms:modified xsi:type="dcterms:W3CDTF">2021-06-08T19:49:58Z</dcterms:modified>
</cp:coreProperties>
</file>