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422" r:id="rId2"/>
    <p:sldId id="413" r:id="rId3"/>
    <p:sldId id="387" r:id="rId4"/>
    <p:sldId id="419" r:id="rId5"/>
    <p:sldId id="421" r:id="rId6"/>
    <p:sldId id="418" r:id="rId7"/>
    <p:sldId id="404" r:id="rId8"/>
    <p:sldId id="414" r:id="rId9"/>
    <p:sldId id="405" r:id="rId10"/>
    <p:sldId id="366" r:id="rId11"/>
    <p:sldId id="410" r:id="rId12"/>
    <p:sldId id="425" r:id="rId13"/>
    <p:sldId id="424" r:id="rId14"/>
    <p:sldId id="367" r:id="rId15"/>
    <p:sldId id="41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434" autoAdjust="0"/>
  </p:normalViewPr>
  <p:slideViewPr>
    <p:cSldViewPr>
      <p:cViewPr varScale="1">
        <p:scale>
          <a:sx n="70" d="100"/>
          <a:sy n="70" d="100"/>
        </p:scale>
        <p:origin x="14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9A365-3F21-45C9-8FD0-6D6EEBA1CD5A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D1A9A-6741-402D-AE80-9C002E0E8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68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1A9A-6741-402D-AE80-9C002E0E8B9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44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1A9A-6741-402D-AE80-9C002E0E8B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48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1A9A-6741-402D-AE80-9C002E0E8B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78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1A9A-6741-402D-AE80-9C002E0E8B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62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1A9A-6741-402D-AE80-9C002E0E8B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17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1A9A-6741-402D-AE80-9C002E0E8B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60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1A9A-6741-402D-AE80-9C002E0E8B9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40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 analysis</a:t>
            </a:r>
            <a:r>
              <a:rPr lang="en-US" baseline="0" dirty="0" smtClean="0"/>
              <a:t> of gas porosity was carried out at a voltage of 200 kV</a:t>
            </a:r>
          </a:p>
          <a:p>
            <a:r>
              <a:rPr lang="en-US" baseline="0" dirty="0" smtClean="0"/>
              <a:t>Here we used a brigh field mode to obtain images of gas bubbles due to the Fresnel contrast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1A9A-6741-402D-AE80-9C002E0E8B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55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1A9A-6741-402D-AE80-9C002E0E8B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93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Comparing the helium porosity</a:t>
            </a:r>
            <a:r>
              <a:rPr lang="en-US" baseline="0" dirty="0" smtClean="0"/>
              <a:t> parameters in these samples shows that the overall swelling of EP450 ODS is much higher than that of conventional and Cr16 ODS samples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1A9A-6741-402D-AE80-9C002E0E8B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86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D1A9A-6741-402D-AE80-9C002E0E8B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25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5EDF680F-EEDC-4578-9CF3-FBFA933B910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9E99CC4-3CDA-4420-AAF7-32BFC0FD55A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680F-EEDC-4578-9CF3-FBFA933B910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9CC4-3CDA-4420-AAF7-32BFC0FD5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680F-EEDC-4578-9CF3-FBFA933B910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9CC4-3CDA-4420-AAF7-32BFC0FD5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680F-EEDC-4578-9CF3-FBFA933B910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9CC4-3CDA-4420-AAF7-32BFC0FD5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680F-EEDC-4578-9CF3-FBFA933B910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9CC4-3CDA-4420-AAF7-32BFC0FD5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680F-EEDC-4578-9CF3-FBFA933B910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9CC4-3CDA-4420-AAF7-32BFC0FD55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680F-EEDC-4578-9CF3-FBFA933B910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9CC4-3CDA-4420-AAF7-32BFC0FD55A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680F-EEDC-4578-9CF3-FBFA933B910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9CC4-3CDA-4420-AAF7-32BFC0FD5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680F-EEDC-4578-9CF3-FBFA933B910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9CC4-3CDA-4420-AAF7-32BFC0FD5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680F-EEDC-4578-9CF3-FBFA933B910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9CC4-3CDA-4420-AAF7-32BFC0FD5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680F-EEDC-4578-9CF3-FBFA933B910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9CC4-3CDA-4420-AAF7-32BFC0FD5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5EDF680F-EEDC-4578-9CF3-FBFA933B910E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9E99CC4-3CDA-4420-AAF7-32BFC0FD55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jpe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Relationship Id="rId9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4.wmf"/><Relationship Id="rId12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8.png"/><Relationship Id="rId5" Type="http://schemas.openxmlformats.org/officeDocument/2006/relationships/image" Target="../media/image33.wmf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6.png"/><Relationship Id="rId14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wmf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jpeg"/><Relationship Id="rId7" Type="http://schemas.openxmlformats.org/officeDocument/2006/relationships/image" Target="../media/image5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emf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ERICA home p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0525"/>
            <a:ext cx="18288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780" y="5410200"/>
            <a:ext cx="1786283" cy="4938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1759" y="326274"/>
            <a:ext cx="1371600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412" y="2057400"/>
            <a:ext cx="9757318" cy="196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3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28800" y="2823688"/>
            <a:ext cx="13907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solidFill>
                  <a:schemeClr val="bg1"/>
                </a:solidFill>
              </a:rPr>
              <a:t>(Cr,W)</a:t>
            </a:r>
            <a:r>
              <a:rPr lang="ru-RU" altLang="en-US" sz="2000" b="1" baseline="-25000" dirty="0" smtClean="0">
                <a:solidFill>
                  <a:schemeClr val="bg1"/>
                </a:solidFill>
              </a:rPr>
              <a:t>23</a:t>
            </a:r>
            <a:r>
              <a:rPr lang="ru-RU" altLang="en-US" sz="2000" b="1" dirty="0" smtClean="0">
                <a:solidFill>
                  <a:schemeClr val="bg1"/>
                </a:solidFill>
              </a:rPr>
              <a:t>C</a:t>
            </a:r>
            <a:r>
              <a:rPr lang="ru-RU" altLang="en-US" sz="2000" b="1" baseline="-25000" dirty="0" smtClean="0">
                <a:solidFill>
                  <a:schemeClr val="bg1"/>
                </a:solidFill>
              </a:rPr>
              <a:t>6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62752" y="1509205"/>
            <a:ext cx="8948483" cy="3429186"/>
            <a:chOff x="126047" y="1523996"/>
            <a:chExt cx="8948483" cy="3429186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126047" y="1523996"/>
              <a:ext cx="8853847" cy="3429186"/>
              <a:chOff x="-872" y="1675"/>
              <a:chExt cx="23913" cy="7914"/>
            </a:xfrm>
          </p:grpSpPr>
          <p:pic>
            <p:nvPicPr>
              <p:cNvPr id="8" name="Picture 6" descr="04_BF_40k_H270n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72" y="1675"/>
                <a:ext cx="11871" cy="79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01_BF_50k_H270n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69" y="1675"/>
                <a:ext cx="11872" cy="79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Прямоугольник 9"/>
            <p:cNvSpPr/>
            <p:nvPr/>
          </p:nvSpPr>
          <p:spPr>
            <a:xfrm>
              <a:off x="2133600" y="1523996"/>
              <a:ext cx="302895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[He] = 0.2 </a:t>
              </a:r>
              <a:r>
                <a:rPr lang="en-US" sz="1600" b="1" dirty="0" smtClean="0">
                  <a:solidFill>
                    <a:schemeClr val="bg1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at%, </a:t>
              </a:r>
              <a:r>
                <a:rPr lang="en-US" sz="1600" b="1" dirty="0">
                  <a:solidFill>
                    <a:schemeClr val="bg1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0.04 </a:t>
              </a:r>
              <a:r>
                <a:rPr lang="en-US" sz="1600" b="1" dirty="0" err="1" smtClean="0">
                  <a:solidFill>
                    <a:schemeClr val="bg1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dpa</a:t>
              </a:r>
              <a:endParaRPr lang="en-US" sz="16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934200" y="1539264"/>
              <a:ext cx="21403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[He] = 1 </a:t>
              </a:r>
              <a:r>
                <a:rPr lang="en-US" sz="1600" b="1" dirty="0" smtClean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at%, </a:t>
              </a:r>
              <a:r>
                <a:rPr lang="en-US" sz="1600" b="1" dirty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0.2 </a:t>
              </a:r>
              <a:r>
                <a:rPr lang="en-US" sz="1600" b="1" dirty="0" err="1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dpa</a:t>
              </a:r>
              <a:endParaRPr lang="en-US" sz="16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971" y="5257800"/>
            <a:ext cx="10184839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96" y="210402"/>
            <a:ext cx="9077731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9475" y="3429000"/>
            <a:ext cx="7543800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62" y="228600"/>
            <a:ext cx="8888738" cy="9754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" y="1524000"/>
            <a:ext cx="857058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7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9"/>
          <p:cNvGrpSpPr/>
          <p:nvPr/>
        </p:nvGrpSpPr>
        <p:grpSpPr>
          <a:xfrm>
            <a:off x="1524000" y="1724025"/>
            <a:ext cx="4958715" cy="2009775"/>
            <a:chOff x="-57150" y="0"/>
            <a:chExt cx="4958715" cy="2009775"/>
          </a:xfrm>
        </p:grpSpPr>
        <p:grpSp>
          <p:nvGrpSpPr>
            <p:cNvPr id="3" name="Group 206"/>
            <p:cNvGrpSpPr/>
            <p:nvPr/>
          </p:nvGrpSpPr>
          <p:grpSpPr>
            <a:xfrm>
              <a:off x="-57150" y="0"/>
              <a:ext cx="4958715" cy="2009775"/>
              <a:chOff x="-57150" y="0"/>
              <a:chExt cx="4958715" cy="2009775"/>
            </a:xfrm>
          </p:grpSpPr>
          <p:grpSp>
            <p:nvGrpSpPr>
              <p:cNvPr id="5" name="Group 255"/>
              <p:cNvGrpSpPr/>
              <p:nvPr/>
            </p:nvGrpSpPr>
            <p:grpSpPr>
              <a:xfrm>
                <a:off x="-57150" y="0"/>
                <a:ext cx="4958715" cy="2009775"/>
                <a:chOff x="-57150" y="0"/>
                <a:chExt cx="4958715" cy="2009775"/>
              </a:xfrm>
            </p:grpSpPr>
            <p:sp>
              <p:nvSpPr>
                <p:cNvPr id="8" name="Rectangle 228"/>
                <p:cNvSpPr/>
                <p:nvPr/>
              </p:nvSpPr>
              <p:spPr>
                <a:xfrm>
                  <a:off x="-57150" y="0"/>
                  <a:ext cx="4958715" cy="2009775"/>
                </a:xfrm>
                <a:prstGeom prst="rect">
                  <a:avLst/>
                </a:prstGeom>
                <a:solidFill>
                  <a:srgbClr val="C0C0C0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9" name="Group 236"/>
                <p:cNvGrpSpPr/>
                <p:nvPr/>
              </p:nvGrpSpPr>
              <p:grpSpPr>
                <a:xfrm>
                  <a:off x="76200" y="742950"/>
                  <a:ext cx="1651636" cy="798195"/>
                  <a:chOff x="0" y="0"/>
                  <a:chExt cx="1651809" cy="798824"/>
                </a:xfrm>
              </p:grpSpPr>
              <p:sp>
                <p:nvSpPr>
                  <p:cNvPr id="26" name="Flowchart: Connector 229"/>
                  <p:cNvSpPr/>
                  <p:nvPr/>
                </p:nvSpPr>
                <p:spPr>
                  <a:xfrm>
                    <a:off x="859809" y="6824"/>
                    <a:ext cx="792000" cy="792000"/>
                  </a:xfrm>
                  <a:prstGeom prst="flowChartConnector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Flowchart: Connector 233"/>
                  <p:cNvSpPr/>
                  <p:nvPr/>
                </p:nvSpPr>
                <p:spPr>
                  <a:xfrm>
                    <a:off x="0" y="0"/>
                    <a:ext cx="792000" cy="792000"/>
                  </a:xfrm>
                  <a:prstGeom prst="flowChartConnector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" name="Group 247"/>
                <p:cNvGrpSpPr/>
                <p:nvPr/>
              </p:nvGrpSpPr>
              <p:grpSpPr>
                <a:xfrm>
                  <a:off x="2152650" y="742950"/>
                  <a:ext cx="1069340" cy="791210"/>
                  <a:chOff x="-9528" y="0"/>
                  <a:chExt cx="1069632" cy="791381"/>
                </a:xfrm>
              </p:grpSpPr>
              <p:grpSp>
                <p:nvGrpSpPr>
                  <p:cNvPr id="19" name="Group 237"/>
                  <p:cNvGrpSpPr/>
                  <p:nvPr/>
                </p:nvGrpSpPr>
                <p:grpSpPr>
                  <a:xfrm>
                    <a:off x="-9528" y="0"/>
                    <a:ext cx="1069632" cy="791381"/>
                    <a:chOff x="-111967" y="-5"/>
                    <a:chExt cx="1070451" cy="792005"/>
                  </a:xfrm>
                </p:grpSpPr>
                <p:sp>
                  <p:nvSpPr>
                    <p:cNvPr id="24" name="Flowchart: Connector 231"/>
                    <p:cNvSpPr/>
                    <p:nvPr/>
                  </p:nvSpPr>
                  <p:spPr>
                    <a:xfrm>
                      <a:off x="166484" y="0"/>
                      <a:ext cx="792000" cy="792000"/>
                    </a:xfrm>
                    <a:prstGeom prst="flowChartConnector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" name="Flowchart: Connector 234"/>
                    <p:cNvSpPr/>
                    <p:nvPr/>
                  </p:nvSpPr>
                  <p:spPr>
                    <a:xfrm>
                      <a:off x="-111967" y="-5"/>
                      <a:ext cx="792000" cy="792000"/>
                    </a:xfrm>
                    <a:prstGeom prst="flowChartConnector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0" name="Group 243"/>
                  <p:cNvGrpSpPr/>
                  <p:nvPr/>
                </p:nvGrpSpPr>
                <p:grpSpPr>
                  <a:xfrm>
                    <a:off x="402609" y="34119"/>
                    <a:ext cx="437899" cy="720012"/>
                    <a:chOff x="0" y="6824"/>
                    <a:chExt cx="437899" cy="720012"/>
                  </a:xfrm>
                </p:grpSpPr>
                <p:sp>
                  <p:nvSpPr>
                    <p:cNvPr id="21" name="Rounded Rectangle 238"/>
                    <p:cNvSpPr/>
                    <p:nvPr/>
                  </p:nvSpPr>
                  <p:spPr>
                    <a:xfrm>
                      <a:off x="0" y="672861"/>
                      <a:ext cx="245110" cy="53975"/>
                    </a:xfrm>
                    <a:prstGeom prst="round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" name="Rounded Rectangle 239"/>
                    <p:cNvSpPr/>
                    <p:nvPr/>
                  </p:nvSpPr>
                  <p:spPr>
                    <a:xfrm>
                      <a:off x="34119" y="6824"/>
                      <a:ext cx="245110" cy="53975"/>
                    </a:xfrm>
                    <a:prstGeom prst="round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" name="Rounded Rectangle 240"/>
                    <p:cNvSpPr/>
                    <p:nvPr/>
                  </p:nvSpPr>
                  <p:spPr>
                    <a:xfrm>
                      <a:off x="184245" y="47767"/>
                      <a:ext cx="253654" cy="648269"/>
                    </a:xfrm>
                    <a:prstGeom prst="round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1" name="Group 246"/>
                <p:cNvGrpSpPr/>
                <p:nvPr/>
              </p:nvGrpSpPr>
              <p:grpSpPr>
                <a:xfrm>
                  <a:off x="3667125" y="581025"/>
                  <a:ext cx="1079500" cy="1079500"/>
                  <a:chOff x="0" y="0"/>
                  <a:chExt cx="1080000" cy="1080000"/>
                </a:xfrm>
              </p:grpSpPr>
              <p:sp>
                <p:nvSpPr>
                  <p:cNvPr id="17" name="Flowchart: Connector 245"/>
                  <p:cNvSpPr/>
                  <p:nvPr/>
                </p:nvSpPr>
                <p:spPr>
                  <a:xfrm>
                    <a:off x="0" y="0"/>
                    <a:ext cx="1080000" cy="1080000"/>
                  </a:xfrm>
                  <a:prstGeom prst="flowChartConnector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" name="Flowchart: Connector 244"/>
                  <p:cNvSpPr/>
                  <p:nvPr/>
                </p:nvSpPr>
                <p:spPr>
                  <a:xfrm>
                    <a:off x="88710" y="88710"/>
                    <a:ext cx="900000" cy="900000"/>
                  </a:xfrm>
                  <a:prstGeom prst="flowChartConnector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dash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2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10466" y="118572"/>
                  <a:ext cx="1317370" cy="5511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Tow</a:t>
                  </a:r>
                  <a:r>
                    <a:rPr kumimoji="0" lang="en-US" sz="14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bubbles before contact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2298573" y="92505"/>
                  <a:ext cx="997077" cy="444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lvl="0">
                    <a:lnSpc>
                      <a:spcPct val="105000"/>
                    </a:lnSpc>
                    <a:spcAft>
                      <a:spcPts val="800"/>
                    </a:spcAft>
                  </a:pPr>
                  <a:r>
                    <a:rPr lang="en-US" sz="1400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On contact and merge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676650" y="63500"/>
                  <a:ext cx="1224915" cy="454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lvl="0">
                    <a:lnSpc>
                      <a:spcPct val="105000"/>
                    </a:lnSpc>
                  </a:pPr>
                  <a:r>
                    <a:rPr lang="en-US" sz="1400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After </a:t>
                  </a:r>
                  <a:r>
                    <a:rPr lang="en-US" sz="1400" kern="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merge </a:t>
                  </a:r>
                  <a:r>
                    <a:rPr lang="en-US" sz="1400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and relaxation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Right Arrow 251"/>
                <p:cNvSpPr/>
                <p:nvPr/>
              </p:nvSpPr>
              <p:spPr>
                <a:xfrm>
                  <a:off x="1809750" y="1104900"/>
                  <a:ext cx="285750" cy="45719"/>
                </a:xfrm>
                <a:prstGeom prst="rightArrow">
                  <a:avLst/>
                </a:prstGeom>
                <a:solidFill>
                  <a:sysClr val="windowText" lastClr="000000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ight Arrow 252"/>
                <p:cNvSpPr/>
                <p:nvPr/>
              </p:nvSpPr>
              <p:spPr>
                <a:xfrm>
                  <a:off x="3295650" y="1085850"/>
                  <a:ext cx="285750" cy="45719"/>
                </a:xfrm>
                <a:prstGeom prst="rightArrow">
                  <a:avLst/>
                </a:prstGeom>
                <a:solidFill>
                  <a:sysClr val="windowText" lastClr="000000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5750" y="990600"/>
                    <a:ext cx="415290" cy="35433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5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marL="0" marR="0" lvl="0" indent="0" algn="just" defTabSz="914400" eaLnBrk="1" fontAlgn="auto" latinLnBrk="0" hangingPunct="1">
                      <a:lnSpc>
                        <a:spcPct val="105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 </a:t>
                    </a: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" name="Text 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85750" y="990600"/>
                    <a:ext cx="415290" cy="354330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3475" y="971550"/>
                    <a:ext cx="415290" cy="35433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5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marL="0" marR="0" lvl="0" indent="0" algn="just" defTabSz="914400" eaLnBrk="1" fontAlgn="auto" latinLnBrk="0" hangingPunct="1">
                      <a:lnSpc>
                        <a:spcPct val="105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 </a:t>
                    </a: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" name="Text 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33475" y="971550"/>
                    <a:ext cx="415290" cy="35433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705225" y="952500"/>
                  <a:ext cx="1044575" cy="354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oMath>
                    </m:oMathPara>
                  </a14:m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0" marR="0" lvl="0" indent="0" algn="just" defTabSz="914400" eaLnBrk="1" fontAlgn="auto" latinLnBrk="0" hangingPunct="1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05225" y="952500"/>
                  <a:ext cx="1044575" cy="35433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Группа 63"/>
          <p:cNvGrpSpPr/>
          <p:nvPr/>
        </p:nvGrpSpPr>
        <p:grpSpPr>
          <a:xfrm>
            <a:off x="1524000" y="4648200"/>
            <a:ext cx="4958715" cy="1908401"/>
            <a:chOff x="1839216" y="4141915"/>
            <a:chExt cx="4958715" cy="1908401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1839216" y="4141915"/>
              <a:ext cx="4958715" cy="1908401"/>
              <a:chOff x="1976149" y="4567928"/>
              <a:chExt cx="4958715" cy="1908401"/>
            </a:xfrm>
          </p:grpSpPr>
          <p:grpSp>
            <p:nvGrpSpPr>
              <p:cNvPr id="60" name="Группа 59"/>
              <p:cNvGrpSpPr/>
              <p:nvPr/>
            </p:nvGrpSpPr>
            <p:grpSpPr>
              <a:xfrm>
                <a:off x="1976149" y="4567928"/>
                <a:ext cx="4958715" cy="1908401"/>
                <a:chOff x="1976149" y="4567928"/>
                <a:chExt cx="4958715" cy="1908401"/>
              </a:xfrm>
            </p:grpSpPr>
            <p:grpSp>
              <p:nvGrpSpPr>
                <p:cNvPr id="30" name="Group 221"/>
                <p:cNvGrpSpPr/>
                <p:nvPr/>
              </p:nvGrpSpPr>
              <p:grpSpPr>
                <a:xfrm>
                  <a:off x="1976149" y="4567928"/>
                  <a:ext cx="4958715" cy="1908401"/>
                  <a:chOff x="-384043" y="-233163"/>
                  <a:chExt cx="4959040" cy="1908401"/>
                </a:xfrm>
              </p:grpSpPr>
              <p:grpSp>
                <p:nvGrpSpPr>
                  <p:cNvPr id="31" name="Group 207"/>
                  <p:cNvGrpSpPr/>
                  <p:nvPr/>
                </p:nvGrpSpPr>
                <p:grpSpPr>
                  <a:xfrm>
                    <a:off x="-384043" y="-233163"/>
                    <a:ext cx="4959040" cy="1908401"/>
                    <a:chOff x="-384043" y="-233163"/>
                    <a:chExt cx="4959040" cy="1908401"/>
                  </a:xfrm>
                </p:grpSpPr>
                <p:sp>
                  <p:nvSpPr>
                    <p:cNvPr id="33" name="Rectangle 205"/>
                    <p:cNvSpPr/>
                    <p:nvPr/>
                  </p:nvSpPr>
                  <p:spPr>
                    <a:xfrm>
                      <a:off x="-384043" y="-233163"/>
                      <a:ext cx="4959040" cy="1908401"/>
                    </a:xfrm>
                    <a:prstGeom prst="rect">
                      <a:avLst/>
                    </a:prstGeom>
                    <a:solidFill>
                      <a:sysClr val="window" lastClr="FFFFFF">
                        <a:lumMod val="75000"/>
                      </a:sysClr>
                    </a:solidFill>
                    <a:ln w="12700" cap="flat" cmpd="sng" algn="ctr">
                      <a:solidFill>
                        <a:srgbClr val="C0C0C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34" name="Группа 33"/>
                    <p:cNvGrpSpPr/>
                    <p:nvPr/>
                  </p:nvGrpSpPr>
                  <p:grpSpPr>
                    <a:xfrm>
                      <a:off x="593674" y="428030"/>
                      <a:ext cx="3670787" cy="914400"/>
                      <a:chOff x="593767" y="450244"/>
                      <a:chExt cx="3671363" cy="914761"/>
                    </a:xfrm>
                  </p:grpSpPr>
                  <p:grpSp>
                    <p:nvGrpSpPr>
                      <p:cNvPr id="38" name="Group 12"/>
                      <p:cNvGrpSpPr/>
                      <p:nvPr/>
                    </p:nvGrpSpPr>
                    <p:grpSpPr>
                      <a:xfrm>
                        <a:off x="593767" y="450244"/>
                        <a:ext cx="3671363" cy="914761"/>
                        <a:chOff x="593767" y="450244"/>
                        <a:chExt cx="3671363" cy="914761"/>
                      </a:xfrm>
                    </p:grpSpPr>
                    <p:sp>
                      <p:nvSpPr>
                        <p:cNvPr id="42" name="Flowchart: Connector 1"/>
                        <p:cNvSpPr/>
                        <p:nvPr/>
                      </p:nvSpPr>
                      <p:spPr>
                        <a:xfrm>
                          <a:off x="593767" y="676893"/>
                          <a:ext cx="457200" cy="457200"/>
                        </a:xfrm>
                        <a:prstGeom prst="flowChartConnector">
                          <a:avLst/>
                        </a:prstGeom>
                        <a:solidFill>
                          <a:sysClr val="window" lastClr="FFFFFF"/>
                        </a:solidFill>
                        <a:ln w="6350" cap="flat" cmpd="sng" algn="ctr">
                          <a:solidFill>
                            <a:sysClr val="windowText" lastClr="000000"/>
                          </a:solidFill>
                          <a:prstDash val="dash"/>
                          <a:miter lim="800000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1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p:txBody>
                    </p:sp>
                    <p:sp>
                      <p:nvSpPr>
                        <p:cNvPr id="43" name="Flowchart: Connector 2"/>
                        <p:cNvSpPr/>
                        <p:nvPr/>
                      </p:nvSpPr>
                      <p:spPr>
                        <a:xfrm>
                          <a:off x="3350527" y="450244"/>
                          <a:ext cx="914603" cy="914761"/>
                        </a:xfrm>
                        <a:prstGeom prst="flowChartConnector">
                          <a:avLst/>
                        </a:prstGeom>
                        <a:solidFill>
                          <a:sysClr val="window" lastClr="FFFFFF"/>
                        </a:solidFill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1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p:txBody>
                    </p:sp>
                    <p:cxnSp>
                      <p:nvCxnSpPr>
                        <p:cNvPr id="46" name="Straight Arrow Connector 10"/>
                        <p:cNvCxnSpPr/>
                        <p:nvPr/>
                      </p:nvCxnSpPr>
                      <p:spPr>
                        <a:xfrm flipV="1">
                          <a:off x="1626119" y="866900"/>
                          <a:ext cx="1267107" cy="31247"/>
                        </a:xfrm>
                        <a:prstGeom prst="straightConnector1">
                          <a:avLst/>
                        </a:prstGeom>
                        <a:noFill/>
                        <a:ln w="635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  <a:tailEnd type="triangle"/>
                        </a:ln>
                        <a:effectLst/>
                      </p:spPr>
                    </p:cxnSp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36" name="Flowchart: Connector 2"/>
                          <p:cNvSpPr/>
                          <p:nvPr/>
                        </p:nvSpPr>
                        <p:spPr>
                          <a:xfrm>
                            <a:off x="3457232" y="539589"/>
                            <a:ext cx="731682" cy="731809"/>
                          </a:xfrm>
                          <a:prstGeom prst="flowChartConnector">
                            <a:avLst/>
                          </a:prstGeom>
                          <a:solidFill>
                            <a:sysClr val="window" lastClr="FFFFFF"/>
                          </a:solidFill>
                          <a:ln w="6350" cap="flat" cmpd="sng" algn="ctr">
                            <a:solidFill>
                              <a:sysClr val="windowText" lastClr="000000"/>
                            </a:solidFill>
                            <a:prstDash val="dash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5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kumimoji="0" lang="en-US" sz="10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ru-RU" sz="10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kumimoji="0" lang="ru-RU" sz="10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kumimoji="0" lang="en-US" sz="11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36" name="Flowchart: Connector 2"/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457232" y="539589"/>
                            <a:ext cx="731682" cy="731809"/>
                          </a:xfrm>
                          <a:prstGeom prst="flowChartConnector">
                            <a:avLst/>
                          </a:prstGeom>
                          <a:blipFill rotWithShape="0">
                            <a:blip r:embed="rId5"/>
                            <a:stretch>
                              <a:fillRect/>
                            </a:stretch>
                          </a:blipFill>
                          <a:ln w="6350" cap="flat" cmpd="sng" algn="ctr">
                            <a:solidFill>
                              <a:sysClr val="windowText" lastClr="000000"/>
                            </a:solidFill>
                            <a:prstDash val="dash"/>
                            <a:miter lim="800000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37" name="Flowchart: Connector 1"/>
                          <p:cNvSpPr/>
                          <p:nvPr/>
                        </p:nvSpPr>
                        <p:spPr>
                          <a:xfrm>
                            <a:off x="643607" y="724674"/>
                            <a:ext cx="365817" cy="365904"/>
                          </a:xfrm>
                          <a:prstGeom prst="flowChartConnector">
                            <a:avLst/>
                          </a:prstGeom>
                          <a:solidFill>
                            <a:sysClr val="window" lastClr="FFFFFF"/>
                          </a:solidFill>
                          <a:ln w="12700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5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kumimoji="0" lang="en-US" sz="10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ru-RU" sz="10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kumimoji="0" lang="ru-RU" sz="10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kumimoji="0" lang="en-US" sz="11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37" name="Flowchart: Connector 1"/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643607" y="724674"/>
                            <a:ext cx="365817" cy="365904"/>
                          </a:xfrm>
                          <a:prstGeom prst="flowChartConnector">
                            <a:avLst/>
                          </a:prstGeom>
                          <a:blipFill rotWithShape="0">
                            <a:blip r:embed="rId6"/>
                            <a:stretch>
                              <a:fillRect/>
                            </a:stretch>
                          </a:blipFill>
                          <a:ln w="12700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</p:grpSp>
              <p:sp>
                <p:nvSpPr>
                  <p:cNvPr id="32" name="Rectangle 220"/>
                  <p:cNvSpPr/>
                  <p:nvPr/>
                </p:nvSpPr>
                <p:spPr>
                  <a:xfrm>
                    <a:off x="1631849" y="1248860"/>
                    <a:ext cx="1337128" cy="399315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5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Matrix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9" name="Group 219"/>
                <p:cNvGrpSpPr/>
                <p:nvPr/>
              </p:nvGrpSpPr>
              <p:grpSpPr>
                <a:xfrm>
                  <a:off x="2598365" y="5071802"/>
                  <a:ext cx="1123950" cy="1188085"/>
                  <a:chOff x="0" y="0"/>
                  <a:chExt cx="1123950" cy="1188085"/>
                </a:xfrm>
              </p:grpSpPr>
              <p:cxnSp>
                <p:nvCxnSpPr>
                  <p:cNvPr id="50" name="Straight Arrow Connector 210"/>
                  <p:cNvCxnSpPr/>
                  <p:nvPr/>
                </p:nvCxnSpPr>
                <p:spPr>
                  <a:xfrm flipH="1" flipV="1">
                    <a:off x="571500" y="0"/>
                    <a:ext cx="9525" cy="34290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211"/>
                  <p:cNvCxnSpPr/>
                  <p:nvPr/>
                </p:nvCxnSpPr>
                <p:spPr>
                  <a:xfrm flipV="1">
                    <a:off x="809625" y="209550"/>
                    <a:ext cx="314325" cy="19050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Arrow Connector 212"/>
                  <p:cNvCxnSpPr/>
                  <p:nvPr/>
                </p:nvCxnSpPr>
                <p:spPr>
                  <a:xfrm flipH="1" flipV="1">
                    <a:off x="133350" y="190500"/>
                    <a:ext cx="200025" cy="238125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Arrow Connector 214"/>
                  <p:cNvCxnSpPr/>
                  <p:nvPr/>
                </p:nvCxnSpPr>
                <p:spPr>
                  <a:xfrm flipH="1">
                    <a:off x="0" y="762000"/>
                    <a:ext cx="314325" cy="13589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Arrow Connector 216"/>
                  <p:cNvCxnSpPr/>
                  <p:nvPr/>
                </p:nvCxnSpPr>
                <p:spPr>
                  <a:xfrm>
                    <a:off x="847725" y="781050"/>
                    <a:ext cx="276225" cy="238125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Arrow Connector 218"/>
                  <p:cNvCxnSpPr/>
                  <p:nvPr/>
                </p:nvCxnSpPr>
                <p:spPr>
                  <a:xfrm>
                    <a:off x="590550" y="923925"/>
                    <a:ext cx="0" cy="26416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6" name="Text Box 2"/>
              <p:cNvSpPr txBox="1">
                <a:spLocks noChangeArrowheads="1"/>
              </p:cNvSpPr>
              <p:nvPr/>
            </p:nvSpPr>
            <p:spPr bwMode="auto">
              <a:xfrm>
                <a:off x="3911214" y="5100673"/>
                <a:ext cx="1798735" cy="444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lvl="0"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en-US" sz="1400" kern="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Diffusion of helium atoms and vacancies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2" name="Text Box 2"/>
            <p:cNvSpPr txBox="1">
              <a:spLocks noChangeArrowheads="1"/>
            </p:cNvSpPr>
            <p:nvPr/>
          </p:nvSpPr>
          <p:spPr bwMode="auto">
            <a:xfrm>
              <a:off x="2607788" y="4372500"/>
              <a:ext cx="1247188" cy="319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lvl="0">
                <a:lnSpc>
                  <a:spcPct val="105000"/>
                </a:lnSpc>
                <a:spcAft>
                  <a:spcPts val="800"/>
                </a:spcAft>
              </a:pPr>
              <a:r>
                <a:rPr lang="en-US" sz="1400" kern="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Small bubble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 Box 2"/>
            <p:cNvSpPr txBox="1">
              <a:spLocks noChangeArrowheads="1"/>
            </p:cNvSpPr>
            <p:nvPr/>
          </p:nvSpPr>
          <p:spPr bwMode="auto">
            <a:xfrm>
              <a:off x="5500205" y="4371475"/>
              <a:ext cx="1203492" cy="29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lvl="0">
                <a:lnSpc>
                  <a:spcPct val="105000"/>
                </a:lnSpc>
                <a:spcAft>
                  <a:spcPts val="800"/>
                </a:spcAft>
              </a:pPr>
              <a:r>
                <a:rPr lang="en-US" sz="1400" kern="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Large bubble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490" y="880186"/>
            <a:ext cx="9108369" cy="84077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442" y="-3691"/>
            <a:ext cx="8187638" cy="97544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490" y="3744279"/>
            <a:ext cx="8382727" cy="768163"/>
          </a:xfrm>
          <a:prstGeom prst="rect">
            <a:avLst/>
          </a:prstGeom>
        </p:spPr>
      </p:pic>
      <p:sp>
        <p:nvSpPr>
          <p:cNvPr id="65" name="Прямоугольник 8"/>
          <p:cNvSpPr>
            <a:spLocks noChangeArrowheads="1"/>
          </p:cNvSpPr>
          <p:nvPr/>
        </p:nvSpPr>
        <p:spPr bwMode="auto">
          <a:xfrm>
            <a:off x="354771" y="2499062"/>
            <a:ext cx="8789229" cy="1200329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400" b="1" dirty="0"/>
              <a:t>Regadless of the type of material, the bubble growth occurs by the mechanism of bubble migration and coalescence during high-temperature annealing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9555" y="1753041"/>
            <a:ext cx="2554445" cy="5974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25706" y="4807340"/>
            <a:ext cx="2213040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4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2517814" y="1419980"/>
            <a:ext cx="3730586" cy="4142619"/>
            <a:chOff x="304800" y="1492302"/>
            <a:chExt cx="3730586" cy="368929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04800" y="1492302"/>
              <a:ext cx="3730586" cy="3689298"/>
              <a:chOff x="304800" y="1492302"/>
              <a:chExt cx="3730586" cy="3689298"/>
            </a:xfrm>
          </p:grpSpPr>
          <p:grpSp>
            <p:nvGrpSpPr>
              <p:cNvPr id="10" name="Группа 9"/>
              <p:cNvGrpSpPr/>
              <p:nvPr/>
            </p:nvGrpSpPr>
            <p:grpSpPr>
              <a:xfrm>
                <a:off x="304800" y="1492302"/>
                <a:ext cx="3730586" cy="3689298"/>
                <a:chOff x="533400" y="1040549"/>
                <a:chExt cx="3730586" cy="3689298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533400" y="1040549"/>
                  <a:ext cx="3730586" cy="3689298"/>
                  <a:chOff x="813204" y="1644702"/>
                  <a:chExt cx="3730586" cy="3689298"/>
                </a:xfrm>
              </p:grpSpPr>
              <p:pic>
                <p:nvPicPr>
                  <p:cNvPr id="2" name="Picture 11" descr="01_BF2_60k_crop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13204" y="1649274"/>
                    <a:ext cx="1851752" cy="18196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" name="Picture 12" descr="01_BF_50k_merge1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06439" y="3505200"/>
                    <a:ext cx="1837351" cy="18288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" name="Picture 13" descr="01_BF_50k_merge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33076" y="3505200"/>
                    <a:ext cx="1831880" cy="18288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" name="Picture 14" descr="01_BF_50k_merge3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06439" y="1644702"/>
                    <a:ext cx="1829144" cy="18288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cxnSp>
              <p:nvCxnSpPr>
                <p:cNvPr id="12" name="Прямая со стрелкой 11"/>
                <p:cNvCxnSpPr/>
                <p:nvPr/>
              </p:nvCxnSpPr>
              <p:spPr>
                <a:xfrm flipH="1" flipV="1">
                  <a:off x="1461271" y="1891513"/>
                  <a:ext cx="603716" cy="787412"/>
                </a:xfrm>
                <a:prstGeom prst="straightConnector1">
                  <a:avLst/>
                </a:prstGeom>
                <a:ln w="63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 стрелкой 13"/>
                <p:cNvCxnSpPr/>
                <p:nvPr/>
              </p:nvCxnSpPr>
              <p:spPr>
                <a:xfrm flipV="1">
                  <a:off x="2793299" y="1869391"/>
                  <a:ext cx="645828" cy="809534"/>
                </a:xfrm>
                <a:prstGeom prst="straightConnector1">
                  <a:avLst/>
                </a:prstGeom>
                <a:ln w="63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5536" y="2886608"/>
                <a:ext cx="1890895" cy="891525"/>
              </a:xfrm>
              <a:prstGeom prst="rect">
                <a:avLst/>
              </a:prstGeom>
            </p:spPr>
          </p:pic>
        </p:grpSp>
        <p:cxnSp>
          <p:nvCxnSpPr>
            <p:cNvPr id="22" name="Прямая со стрелкой 21"/>
            <p:cNvCxnSpPr/>
            <p:nvPr/>
          </p:nvCxnSpPr>
          <p:spPr>
            <a:xfrm flipH="1">
              <a:off x="1358469" y="3421174"/>
              <a:ext cx="516632" cy="837217"/>
            </a:xfrm>
            <a:prstGeom prst="straightConnector1">
              <a:avLst/>
            </a:prstGeom>
            <a:ln w="63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2470547" y="3363400"/>
              <a:ext cx="578756" cy="972088"/>
            </a:xfrm>
            <a:prstGeom prst="straightConnector1">
              <a:avLst/>
            </a:prstGeom>
            <a:ln w="63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758" y="21357"/>
            <a:ext cx="8187638" cy="9754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1005" y="896810"/>
            <a:ext cx="2720195" cy="5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5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762000" y="1340228"/>
            <a:ext cx="7619221" cy="3765172"/>
            <a:chOff x="767236" y="1162946"/>
            <a:chExt cx="7619221" cy="376517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767236" y="1200944"/>
              <a:ext cx="3657600" cy="3727174"/>
              <a:chOff x="767236" y="1200944"/>
              <a:chExt cx="3657600" cy="3727174"/>
            </a:xfrm>
          </p:grpSpPr>
          <p:pic>
            <p:nvPicPr>
              <p:cNvPr id="24" name="Picture 60" descr="04_BFuf_50k_Tiep_crop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236" y="1270518"/>
                <a:ext cx="3657600" cy="3657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ectangle 2"/>
              <p:cNvSpPr txBox="1">
                <a:spLocks noChangeArrowheads="1"/>
              </p:cNvSpPr>
              <p:nvPr/>
            </p:nvSpPr>
            <p:spPr>
              <a:xfrm>
                <a:off x="811336" y="1200944"/>
                <a:ext cx="2667000" cy="55431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l"/>
                <a:r>
                  <a:rPr lang="en-US" altLang="en-US" sz="1800" b="1" dirty="0" smtClean="0">
                    <a:solidFill>
                      <a:schemeClr val="bg1"/>
                    </a:solidFill>
                  </a:rPr>
                  <a:t>Cr16 ODS alloy</a:t>
                </a:r>
                <a:endParaRPr lang="ru-RU" altLang="en-US" sz="1800" b="1" baseline="300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4728857" y="1162946"/>
              <a:ext cx="3657600" cy="3765172"/>
              <a:chOff x="4728857" y="1162946"/>
              <a:chExt cx="3657600" cy="3765172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8857" y="1270518"/>
                <a:ext cx="3657600" cy="3657600"/>
              </a:xfrm>
              <a:prstGeom prst="rect">
                <a:avLst/>
              </a:prstGeom>
            </p:spPr>
          </p:pic>
          <p:sp>
            <p:nvSpPr>
              <p:cNvPr id="25" name="Rectangle 2"/>
              <p:cNvSpPr txBox="1">
                <a:spLocks noChangeArrowheads="1"/>
              </p:cNvSpPr>
              <p:nvPr/>
            </p:nvSpPr>
            <p:spPr>
              <a:xfrm>
                <a:off x="4728857" y="1162946"/>
                <a:ext cx="2667000" cy="57626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l"/>
                <a:r>
                  <a:rPr lang="en-US" altLang="en-US" sz="1800" b="1" dirty="0" smtClean="0">
                    <a:solidFill>
                      <a:schemeClr val="bg1"/>
                    </a:solidFill>
                  </a:rPr>
                  <a:t>EP450 ODS alloy</a:t>
                </a:r>
                <a:endParaRPr lang="ru-RU" altLang="en-US" sz="1800" b="1" baseline="30000" dirty="0" smtClean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2157536" y="2846073"/>
            <a:ext cx="1219200" cy="533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Rage Italic" pitchFamily="66" charset="0"/>
              <a:buNone/>
            </a:pPr>
            <a:r>
              <a:rPr lang="en-US" altLang="en-US" sz="2000" b="1" dirty="0" smtClean="0">
                <a:solidFill>
                  <a:schemeClr val="bg1"/>
                </a:solidFill>
              </a:rPr>
              <a:t>Y</a:t>
            </a:r>
            <a:r>
              <a:rPr lang="en-US" altLang="en-US" sz="2000" b="1" baseline="-25000" dirty="0" smtClean="0">
                <a:solidFill>
                  <a:schemeClr val="bg1"/>
                </a:solidFill>
              </a:rPr>
              <a:t>2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Ti</a:t>
            </a:r>
            <a:r>
              <a:rPr lang="en-US" altLang="en-US" sz="2000" b="1" baseline="-25000" dirty="0" smtClean="0">
                <a:solidFill>
                  <a:schemeClr val="bg1"/>
                </a:solidFill>
              </a:rPr>
              <a:t>2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O</a:t>
            </a:r>
            <a:r>
              <a:rPr lang="en-US" altLang="en-US" sz="2000" b="1" baseline="-25000" dirty="0" smtClean="0">
                <a:solidFill>
                  <a:schemeClr val="bg1"/>
                </a:solidFill>
              </a:rPr>
              <a:t>7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6075057" y="3007611"/>
            <a:ext cx="1219200" cy="533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Rage Italic" pitchFamily="66" charset="0"/>
              <a:buNone/>
            </a:pPr>
            <a:r>
              <a:rPr lang="en-US" altLang="en-US" sz="2000" b="1" dirty="0" smtClean="0">
                <a:solidFill>
                  <a:schemeClr val="bg1"/>
                </a:solidFill>
              </a:rPr>
              <a:t>Y</a:t>
            </a:r>
            <a:r>
              <a:rPr lang="en-US" altLang="en-US" sz="2000" b="1" baseline="-25000" dirty="0" smtClean="0">
                <a:solidFill>
                  <a:schemeClr val="bg1"/>
                </a:solidFill>
              </a:rPr>
              <a:t>2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Ti</a:t>
            </a:r>
            <a:r>
              <a:rPr lang="en-US" altLang="en-US" sz="2000" b="1" baseline="-25000" dirty="0" smtClean="0">
                <a:solidFill>
                  <a:schemeClr val="bg1"/>
                </a:solidFill>
              </a:rPr>
              <a:t>2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O</a:t>
            </a:r>
            <a:r>
              <a:rPr lang="en-US" altLang="en-US" sz="2000" b="1" baseline="-25000" dirty="0" smtClean="0">
                <a:solidFill>
                  <a:schemeClr val="bg1"/>
                </a:solidFill>
              </a:rPr>
              <a:t>7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1096737" y="2846073"/>
            <a:ext cx="1219200" cy="533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Rage Italic" pitchFamily="66" charset="0"/>
              <a:buNone/>
            </a:pPr>
            <a:r>
              <a:rPr lang="en-US" altLang="en-US" sz="2000" b="1" dirty="0" smtClean="0">
                <a:solidFill>
                  <a:schemeClr val="bg1"/>
                </a:solidFill>
              </a:rPr>
              <a:t>Al</a:t>
            </a:r>
            <a:r>
              <a:rPr lang="en-US" altLang="en-US" sz="2000" b="1" baseline="-25000" dirty="0" smtClean="0">
                <a:solidFill>
                  <a:schemeClr val="bg1"/>
                </a:solidFill>
              </a:rPr>
              <a:t>2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O</a:t>
            </a:r>
            <a:r>
              <a:rPr lang="en-US" altLang="en-US" sz="2000" b="1" baseline="-25000" dirty="0" smtClean="0">
                <a:solidFill>
                  <a:schemeClr val="bg1"/>
                </a:solidFill>
              </a:rPr>
              <a:t>3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55" y="0"/>
            <a:ext cx="9053345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9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2133600" y="2971801"/>
            <a:ext cx="1219200" cy="533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Rage Italic" pitchFamily="66" charset="0"/>
              <a:buNone/>
            </a:pPr>
            <a:r>
              <a:rPr lang="en-US" altLang="en-US" sz="2000" b="1" dirty="0" smtClean="0">
                <a:solidFill>
                  <a:schemeClr val="bg1"/>
                </a:solidFill>
              </a:rPr>
              <a:t>Y</a:t>
            </a:r>
            <a:r>
              <a:rPr lang="en-US" altLang="en-US" sz="2000" b="1" baseline="-25000" dirty="0" smtClean="0">
                <a:solidFill>
                  <a:schemeClr val="bg1"/>
                </a:solidFill>
              </a:rPr>
              <a:t>2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Ti</a:t>
            </a:r>
            <a:r>
              <a:rPr lang="en-US" altLang="en-US" sz="2000" b="1" baseline="-25000" dirty="0" smtClean="0">
                <a:solidFill>
                  <a:schemeClr val="bg1"/>
                </a:solidFill>
              </a:rPr>
              <a:t>2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O</a:t>
            </a:r>
            <a:r>
              <a:rPr lang="en-US" altLang="en-US" sz="2000" b="1" baseline="-25000" dirty="0" smtClean="0">
                <a:solidFill>
                  <a:schemeClr val="bg1"/>
                </a:solidFill>
              </a:rPr>
              <a:t>7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6276976" y="3288098"/>
            <a:ext cx="1219200" cy="533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Rage Italic" pitchFamily="66" charset="0"/>
              <a:buNone/>
            </a:pPr>
            <a:r>
              <a:rPr lang="en-US" altLang="en-US" sz="2000" b="1" dirty="0" smtClean="0">
                <a:solidFill>
                  <a:schemeClr val="bg1"/>
                </a:solidFill>
              </a:rPr>
              <a:t>Y</a:t>
            </a:r>
            <a:r>
              <a:rPr lang="en-US" altLang="en-US" sz="2000" b="1" baseline="-25000" dirty="0" smtClean="0">
                <a:solidFill>
                  <a:schemeClr val="bg1"/>
                </a:solidFill>
              </a:rPr>
              <a:t>2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Ti</a:t>
            </a:r>
            <a:r>
              <a:rPr lang="en-US" altLang="en-US" sz="2000" b="1" baseline="-25000" dirty="0" smtClean="0">
                <a:solidFill>
                  <a:schemeClr val="bg1"/>
                </a:solidFill>
              </a:rPr>
              <a:t>2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O</a:t>
            </a:r>
            <a:r>
              <a:rPr lang="en-US" altLang="en-US" sz="2000" b="1" baseline="-25000" dirty="0" smtClean="0">
                <a:solidFill>
                  <a:schemeClr val="bg1"/>
                </a:solidFill>
              </a:rPr>
              <a:t>7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587984" y="2677104"/>
            <a:ext cx="1219200" cy="533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Rage Italic" pitchFamily="66" charset="0"/>
              <a:buNone/>
            </a:pPr>
            <a:r>
              <a:rPr lang="en-US" altLang="en-US" sz="2000" b="1" dirty="0" smtClean="0">
                <a:solidFill>
                  <a:schemeClr val="bg1"/>
                </a:solidFill>
              </a:rPr>
              <a:t>Al</a:t>
            </a:r>
            <a:r>
              <a:rPr lang="en-US" altLang="en-US" sz="2000" b="1" baseline="-25000" dirty="0" smtClean="0">
                <a:solidFill>
                  <a:schemeClr val="bg1"/>
                </a:solidFill>
              </a:rPr>
              <a:t>2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O</a:t>
            </a:r>
            <a:r>
              <a:rPr lang="en-US" altLang="en-US" sz="2000" b="1" baseline="-25000" dirty="0" smtClean="0">
                <a:solidFill>
                  <a:schemeClr val="bg1"/>
                </a:solidFill>
              </a:rPr>
              <a:t>3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609599" y="665823"/>
            <a:ext cx="5761037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71" y="0"/>
            <a:ext cx="7880369" cy="835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30" y="1164180"/>
            <a:ext cx="8358340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9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4000"/>
            <a:ext cx="9123254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-32943"/>
            <a:ext cx="2667000" cy="905312"/>
          </a:xfrm>
          <a:prstGeom prst="rect">
            <a:avLst/>
          </a:prstGeom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609599" y="665823"/>
            <a:ext cx="5761037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5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09599" y="665823"/>
            <a:ext cx="5761037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Группа 12"/>
          <p:cNvGrpSpPr/>
          <p:nvPr/>
        </p:nvGrpSpPr>
        <p:grpSpPr>
          <a:xfrm>
            <a:off x="4321275" y="1873707"/>
            <a:ext cx="4978330" cy="2393493"/>
            <a:chOff x="4349578" y="1672507"/>
            <a:chExt cx="4978330" cy="2393493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4349578" y="1672507"/>
              <a:ext cx="4978330" cy="2393493"/>
              <a:chOff x="4349578" y="1672507"/>
              <a:chExt cx="4978330" cy="2393493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4349578" y="1672507"/>
                <a:ext cx="4617357" cy="2011680"/>
                <a:chOff x="4311892" y="3220799"/>
                <a:chExt cx="4617357" cy="2011680"/>
              </a:xfrm>
            </p:grpSpPr>
            <p:pic>
              <p:nvPicPr>
                <p:cNvPr id="14" name="Рисунок 13"/>
                <p:cNvPicPr/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1892" y="3220799"/>
                  <a:ext cx="2560320" cy="2011680"/>
                </a:xfrm>
                <a:prstGeom prst="rect">
                  <a:avLst/>
                </a:prstGeom>
              </p:spPr>
            </p:pic>
            <p:pic>
              <p:nvPicPr>
                <p:cNvPr id="15" name="Рисунок 14"/>
                <p:cNvPicPr/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17569" y="3220799"/>
                  <a:ext cx="2011680" cy="2011680"/>
                </a:xfrm>
                <a:prstGeom prst="rect">
                  <a:avLst/>
                </a:prstGeom>
              </p:spPr>
            </p:pic>
          </p:grpSp>
          <p:sp>
            <p:nvSpPr>
              <p:cNvPr id="22" name="Прямоугольник 21"/>
              <p:cNvSpPr/>
              <p:nvPr/>
            </p:nvSpPr>
            <p:spPr>
              <a:xfrm>
                <a:off x="5181600" y="3727446"/>
                <a:ext cx="414630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i="1" dirty="0" smtClean="0">
                    <a:latin typeface="+mj-lt"/>
                  </a:rPr>
                  <a:t>EP450 ODS steel (VNINM, Moscow)</a:t>
                </a:r>
                <a:endParaRPr lang="en-US" sz="1600" dirty="0">
                  <a:latin typeface="+mj-lt"/>
                </a:endParaRPr>
              </a:p>
            </p:txBody>
          </p:sp>
        </p:grpSp>
        <p:sp>
          <p:nvSpPr>
            <p:cNvPr id="21" name="Прямоугольник 20"/>
            <p:cNvSpPr/>
            <p:nvPr/>
          </p:nvSpPr>
          <p:spPr>
            <a:xfrm>
              <a:off x="4409365" y="3205013"/>
              <a:ext cx="25458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</a:rPr>
                <a:t>Y</a:t>
              </a:r>
              <a:r>
                <a:rPr lang="en-US" b="1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b="1" dirty="0" smtClean="0">
                  <a:solidFill>
                    <a:schemeClr val="bg1"/>
                  </a:solidFill>
                </a:rPr>
                <a:t>Ti</a:t>
              </a:r>
              <a:r>
                <a:rPr lang="en-US" b="1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b="1" dirty="0" smtClean="0">
                  <a:solidFill>
                    <a:schemeClr val="bg1"/>
                  </a:solidFill>
                </a:rPr>
                <a:t>O</a:t>
              </a:r>
              <a:r>
                <a:rPr lang="en-US" b="1" baseline="-25000" dirty="0">
                  <a:solidFill>
                    <a:schemeClr val="bg1"/>
                  </a:solidFill>
                </a:rPr>
                <a:t>7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>
                  <a:solidFill>
                    <a:schemeClr val="bg1"/>
                  </a:solidFill>
                </a:rPr>
                <a:t>nanoparticles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940" y="1524000"/>
            <a:ext cx="4122865" cy="26171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547" y="0"/>
            <a:ext cx="2517866" cy="859611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933697" y="4185296"/>
            <a:ext cx="5232319" cy="2520304"/>
            <a:chOff x="933697" y="4038047"/>
            <a:chExt cx="5232319" cy="252030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933697" y="4038047"/>
              <a:ext cx="3200400" cy="2133599"/>
              <a:chOff x="689343" y="4037493"/>
              <a:chExt cx="3200400" cy="2133599"/>
            </a:xfrm>
          </p:grpSpPr>
          <p:pic>
            <p:nvPicPr>
              <p:cNvPr id="16" name="Рисунок 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343" y="4037493"/>
                <a:ext cx="3200400" cy="2133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238580" y="5691598"/>
                <a:ext cx="2547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 Y</a:t>
                </a:r>
                <a:r>
                  <a:rPr lang="en-US" b="1" baseline="-25000" dirty="0" smtClean="0">
                    <a:solidFill>
                      <a:schemeClr val="bg1"/>
                    </a:solidFill>
                  </a:rPr>
                  <a:t>4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Al</a:t>
                </a:r>
                <a:r>
                  <a:rPr lang="en-US" b="1" baseline="-25000" dirty="0" smtClean="0">
                    <a:solidFill>
                      <a:schemeClr val="bg1"/>
                    </a:solidFill>
                  </a:rPr>
                  <a:t>2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O</a:t>
                </a:r>
                <a:r>
                  <a:rPr lang="en-US" b="1" baseline="-25000" dirty="0" smtClean="0">
                    <a:solidFill>
                      <a:schemeClr val="bg1"/>
                    </a:solidFill>
                  </a:rPr>
                  <a:t>9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nanoparticles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82934" y="6144461"/>
              <a:ext cx="4683082" cy="41389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708665"/>
            <a:ext cx="9160520" cy="76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3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5"/>
          <p:cNvGrpSpPr>
            <a:grpSpLocks noChangeAspect="1"/>
          </p:cNvGrpSpPr>
          <p:nvPr/>
        </p:nvGrpSpPr>
        <p:grpSpPr bwMode="auto">
          <a:xfrm>
            <a:off x="612775" y="234950"/>
            <a:ext cx="3217863" cy="4935538"/>
            <a:chOff x="964" y="366"/>
            <a:chExt cx="5069" cy="7775"/>
          </a:xfrm>
        </p:grpSpPr>
        <p:pic>
          <p:nvPicPr>
            <p:cNvPr id="6154" name="Picture 6" descr="nmat4224-f2_crop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" y="366"/>
              <a:ext cx="5069" cy="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Text Box 7"/>
            <p:cNvSpPr txBox="1">
              <a:spLocks noChangeAspect="1" noChangeArrowheads="1"/>
            </p:cNvSpPr>
            <p:nvPr/>
          </p:nvSpPr>
          <p:spPr bwMode="auto">
            <a:xfrm>
              <a:off x="5448" y="374"/>
              <a:ext cx="585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sz="1600">
                  <a:latin typeface="Arial" panose="020B0604020202020204" pitchFamily="34" charset="0"/>
                </a:rPr>
                <a:t>А</a:t>
              </a:r>
              <a:endParaRPr lang="ru-RU" sz="1800" b="0">
                <a:latin typeface="Arial" panose="020B0604020202020204" pitchFamily="34" charset="0"/>
              </a:endParaRPr>
            </a:p>
          </p:txBody>
        </p:sp>
      </p:grpSp>
      <p:grpSp>
        <p:nvGrpSpPr>
          <p:cNvPr id="6148" name="Group 8"/>
          <p:cNvGrpSpPr>
            <a:grpSpLocks noChangeAspect="1"/>
          </p:cNvGrpSpPr>
          <p:nvPr/>
        </p:nvGrpSpPr>
        <p:grpSpPr bwMode="auto">
          <a:xfrm>
            <a:off x="4696732" y="246062"/>
            <a:ext cx="3165475" cy="3059113"/>
            <a:chOff x="7375" y="389"/>
            <a:chExt cx="4985" cy="4819"/>
          </a:xfrm>
        </p:grpSpPr>
        <p:pic>
          <p:nvPicPr>
            <p:cNvPr id="6152" name="Picture 9" descr="swelling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5" y="389"/>
              <a:ext cx="4985" cy="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Text Box 10"/>
            <p:cNvSpPr txBox="1">
              <a:spLocks noChangeAspect="1" noChangeArrowheads="1"/>
            </p:cNvSpPr>
            <p:nvPr/>
          </p:nvSpPr>
          <p:spPr bwMode="auto">
            <a:xfrm>
              <a:off x="11790" y="446"/>
              <a:ext cx="570" cy="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FFFFFF"/>
                  </a:solidFill>
                  <a:latin typeface="Arial" panose="020B0604020202020204" pitchFamily="34" charset="0"/>
                </a:rPr>
                <a:t>B</a:t>
              </a:r>
              <a:endParaRPr lang="ru-RU" sz="1800" b="0">
                <a:latin typeface="Arial" panose="020B0604020202020204" pitchFamily="34" charset="0"/>
              </a:endParaRPr>
            </a:p>
          </p:txBody>
        </p:sp>
      </p:grpSp>
      <p:grpSp>
        <p:nvGrpSpPr>
          <p:cNvPr id="6149" name="Group 11"/>
          <p:cNvGrpSpPr>
            <a:grpSpLocks noChangeAspect="1"/>
          </p:cNvGrpSpPr>
          <p:nvPr/>
        </p:nvGrpSpPr>
        <p:grpSpPr bwMode="auto">
          <a:xfrm>
            <a:off x="4229100" y="3395663"/>
            <a:ext cx="4306888" cy="1792287"/>
            <a:chOff x="6375" y="5348"/>
            <a:chExt cx="7068" cy="2941"/>
          </a:xfrm>
        </p:grpSpPr>
        <p:pic>
          <p:nvPicPr>
            <p:cNvPr id="6150" name="Picture 12" descr="images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5" y="5348"/>
              <a:ext cx="7037" cy="2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1" name="Text Box 13"/>
            <p:cNvSpPr txBox="1">
              <a:spLocks noChangeAspect="1" noChangeArrowheads="1"/>
            </p:cNvSpPr>
            <p:nvPr/>
          </p:nvSpPr>
          <p:spPr bwMode="auto">
            <a:xfrm>
              <a:off x="12930" y="5348"/>
              <a:ext cx="513" cy="4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600">
                  <a:latin typeface="Arial" panose="020B0604020202020204" pitchFamily="34" charset="0"/>
                </a:rPr>
                <a:t>C</a:t>
              </a:r>
              <a:endParaRPr lang="ru-RU" sz="1800" b="0">
                <a:latin typeface="Arial" panose="020B060402020202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224" y="5181661"/>
            <a:ext cx="8401016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533400" y="609600"/>
            <a:ext cx="5761037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75936"/>
            <a:ext cx="4687674" cy="22610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703320" y="3500711"/>
            <a:ext cx="5579583" cy="2671489"/>
            <a:chOff x="3703320" y="3500711"/>
            <a:chExt cx="5579583" cy="2671489"/>
          </a:xfrm>
        </p:grpSpPr>
        <p:grpSp>
          <p:nvGrpSpPr>
            <p:cNvPr id="3" name="Group 2"/>
            <p:cNvGrpSpPr/>
            <p:nvPr/>
          </p:nvGrpSpPr>
          <p:grpSpPr>
            <a:xfrm>
              <a:off x="3703320" y="3500711"/>
              <a:ext cx="5579583" cy="2671489"/>
              <a:chOff x="3703320" y="3500711"/>
              <a:chExt cx="5579583" cy="2671489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703320" y="3500711"/>
                <a:ext cx="5212080" cy="2138089"/>
                <a:chOff x="3276600" y="3465516"/>
                <a:chExt cx="5669280" cy="2366689"/>
              </a:xfrm>
            </p:grpSpPr>
            <p:pic>
              <p:nvPicPr>
                <p:cNvPr id="18436" name="Picture 4" descr="Káº¿t quáº£ hÃ¬nh áº£nh cho Post-irradiation annealing behavior of helium in irradiated Fe and ferriticmartensitic steels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76600" y="3465516"/>
                  <a:ext cx="5669280" cy="23666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" name="Rectangle 12"/>
                <p:cNvSpPr/>
                <p:nvPr/>
              </p:nvSpPr>
              <p:spPr>
                <a:xfrm>
                  <a:off x="4805458" y="3591744"/>
                  <a:ext cx="126538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chemeClr val="bg1"/>
                      </a:solidFill>
                    </a:rPr>
                    <a:t>Helium bubble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 flipH="1" flipV="1">
                  <a:off x="4394444" y="3853298"/>
                  <a:ext cx="411014" cy="5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16501" y="5752836"/>
                <a:ext cx="4566402" cy="419364"/>
              </a:xfrm>
              <a:prstGeom prst="rect">
                <a:avLst/>
              </a:prstGeom>
            </p:spPr>
          </p:pic>
        </p:grpSp>
        <p:sp>
          <p:nvSpPr>
            <p:cNvPr id="2" name="Прямоугольник 1"/>
            <p:cNvSpPr/>
            <p:nvPr/>
          </p:nvSpPr>
          <p:spPr>
            <a:xfrm>
              <a:off x="7634441" y="3584824"/>
              <a:ext cx="12570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Fe82H-ODS</a:t>
              </a:r>
              <a:endParaRPr lang="en-US" sz="16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76400" y="1199859"/>
            <a:ext cx="12653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Helium bubble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959" y="2984675"/>
            <a:ext cx="4400736" cy="4561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834" y="3765981"/>
            <a:ext cx="3414006" cy="10695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779" y="-80611"/>
            <a:ext cx="2517866" cy="859611"/>
          </a:xfrm>
          <a:prstGeom prst="rect">
            <a:avLst/>
          </a:prstGeom>
        </p:spPr>
      </p:pic>
      <p:sp>
        <p:nvSpPr>
          <p:cNvPr id="19" name="Прямоугольник 8"/>
          <p:cNvSpPr>
            <a:spLocks noChangeArrowheads="1"/>
          </p:cNvSpPr>
          <p:nvPr/>
        </p:nvSpPr>
        <p:spPr bwMode="auto">
          <a:xfrm>
            <a:off x="293493" y="2799994"/>
            <a:ext cx="8789229" cy="156966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400" b="1" dirty="0" smtClean="0"/>
              <a:t>The mechanical state of ODS alloys can affect the gas swelling of these materials, which has not yet been investigated.</a:t>
            </a:r>
          </a:p>
          <a:p>
            <a:r>
              <a:rPr lang="en-US" sz="2400" b="1" dirty="0"/>
              <a:t>The mechanism of bubble growth</a:t>
            </a:r>
            <a:r>
              <a:rPr lang="vi-VN" sz="2400" b="1" dirty="0"/>
              <a:t> during high temperature annealing</a:t>
            </a:r>
            <a:r>
              <a:rPr lang="en-US" sz="2400" b="1" dirty="0"/>
              <a:t> is still unclear.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6525" y="925730"/>
            <a:ext cx="4200188" cy="51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6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415453" y="2514600"/>
            <a:ext cx="2423747" cy="96121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304799" y="609600"/>
            <a:ext cx="5761037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412592"/>
              </p:ext>
            </p:extLst>
          </p:nvPr>
        </p:nvGraphicFramePr>
        <p:xfrm>
          <a:off x="5979954" y="3092566"/>
          <a:ext cx="477872" cy="343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2" name="Equation" r:id="rId4" imgW="444307" imgH="330057" progId="Equation.DSMT4">
                  <p:embed/>
                </p:oleObj>
              </mc:Choice>
              <mc:Fallback>
                <p:oleObj name="Equation" r:id="rId4" imgW="444307" imgH="3300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9954" y="3092566"/>
                        <a:ext cx="477872" cy="34373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5501516" y="3919512"/>
            <a:ext cx="3546375" cy="2557488"/>
            <a:chOff x="1896554" y="778992"/>
            <a:chExt cx="5500372" cy="5507427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9885237"/>
                </p:ext>
              </p:extLst>
            </p:nvPr>
          </p:nvGraphicFramePr>
          <p:xfrm>
            <a:off x="1896554" y="778992"/>
            <a:ext cx="5500372" cy="5129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93" name="Graph" r:id="rId6" imgW="2592000" imgH="1728000" progId="Origin50.Graph">
                    <p:embed/>
                  </p:oleObj>
                </mc:Choice>
                <mc:Fallback>
                  <p:oleObj name="Graph" r:id="rId6" imgW="2592000" imgH="172800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6554" y="778992"/>
                          <a:ext cx="5500372" cy="512938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Прямоугольник 5"/>
            <p:cNvSpPr/>
            <p:nvPr/>
          </p:nvSpPr>
          <p:spPr>
            <a:xfrm>
              <a:off x="2438400" y="5530334"/>
              <a:ext cx="4572000" cy="75608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en-US" altLang="en-US" b="1" dirty="0"/>
            </a:p>
          </p:txBody>
        </p:sp>
      </p:grpSp>
      <p:cxnSp>
        <p:nvCxnSpPr>
          <p:cNvPr id="13" name="Прямая со стрелкой 12"/>
          <p:cNvCxnSpPr/>
          <p:nvPr/>
        </p:nvCxnSpPr>
        <p:spPr>
          <a:xfrm flipV="1">
            <a:off x="7430066" y="3567994"/>
            <a:ext cx="197260" cy="10909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255" y="533400"/>
            <a:ext cx="1676545" cy="5913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57" y="-76200"/>
            <a:ext cx="3042168" cy="8596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2316" y="5968308"/>
            <a:ext cx="4904867" cy="43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9827" y="961119"/>
            <a:ext cx="8694881" cy="254408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52255" y="4041997"/>
            <a:ext cx="5486400" cy="1828800"/>
            <a:chOff x="304800" y="1524000"/>
            <a:chExt cx="8533765" cy="2743200"/>
          </a:xfrm>
        </p:grpSpPr>
        <p:grpSp>
          <p:nvGrpSpPr>
            <p:cNvPr id="33" name="Group 32"/>
            <p:cNvGrpSpPr/>
            <p:nvPr/>
          </p:nvGrpSpPr>
          <p:grpSpPr>
            <a:xfrm>
              <a:off x="304800" y="1524000"/>
              <a:ext cx="8533765" cy="2743200"/>
              <a:chOff x="304800" y="1905000"/>
              <a:chExt cx="8533765" cy="274320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3219862" y="1905000"/>
                <a:ext cx="2743200" cy="2743200"/>
                <a:chOff x="3219862" y="1850617"/>
                <a:chExt cx="2743200" cy="2743200"/>
              </a:xfrm>
            </p:grpSpPr>
            <p:pic>
              <p:nvPicPr>
                <p:cNvPr id="40" name="Picture 39" descr="O7_BF_25k_crop"/>
                <p:cNvPicPr/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9862" y="1850617"/>
                  <a:ext cx="2743200" cy="2743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1" name="Rectangle 40"/>
                <p:cNvSpPr/>
                <p:nvPr/>
              </p:nvSpPr>
              <p:spPr>
                <a:xfrm>
                  <a:off x="3382830" y="1904999"/>
                  <a:ext cx="1765808" cy="5539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Cr16 ODS</a:t>
                  </a: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304800" y="1905000"/>
                <a:ext cx="2743200" cy="2743200"/>
                <a:chOff x="304800" y="1828800"/>
                <a:chExt cx="2743200" cy="2743200"/>
              </a:xfrm>
            </p:grpSpPr>
            <p:pic>
              <p:nvPicPr>
                <p:cNvPr id="38" name="Picture 37" descr="08_BF_50k_crop"/>
                <p:cNvPicPr/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800" y="1828800"/>
                  <a:ext cx="2743200" cy="2743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Rectangle 38"/>
                <p:cNvSpPr/>
                <p:nvPr/>
              </p:nvSpPr>
              <p:spPr>
                <a:xfrm>
                  <a:off x="457200" y="1896881"/>
                  <a:ext cx="1698487" cy="5539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AISI410S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37" name="Picture 36" descr="03_BF_150k_tilt0"/>
              <p:cNvPicPr/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1905635"/>
                <a:ext cx="2742565" cy="2742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4" name="Rectangle 33"/>
            <p:cNvSpPr/>
            <p:nvPr/>
          </p:nvSpPr>
          <p:spPr>
            <a:xfrm>
              <a:off x="6379530" y="1598331"/>
              <a:ext cx="2025119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EP450 </a:t>
              </a:r>
              <a:r>
                <a:rPr lang="en-US" dirty="0">
                  <a:solidFill>
                    <a:schemeClr val="bg1"/>
                  </a:solidFill>
                </a:rPr>
                <a:t>ODS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01021" y="5886623"/>
            <a:ext cx="5845901" cy="42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93" name="Group 29"/>
          <p:cNvGrpSpPr>
            <a:grpSpLocks/>
          </p:cNvGrpSpPr>
          <p:nvPr/>
        </p:nvGrpSpPr>
        <p:grpSpPr bwMode="auto">
          <a:xfrm>
            <a:off x="417820" y="4024413"/>
            <a:ext cx="1417637" cy="736600"/>
            <a:chOff x="858" y="6938"/>
            <a:chExt cx="2233" cy="1158"/>
          </a:xfrm>
        </p:grpSpPr>
        <p:grpSp>
          <p:nvGrpSpPr>
            <p:cNvPr id="62494" name="Group 30"/>
            <p:cNvGrpSpPr>
              <a:grpSpLocks/>
            </p:cNvGrpSpPr>
            <p:nvPr/>
          </p:nvGrpSpPr>
          <p:grpSpPr bwMode="auto">
            <a:xfrm>
              <a:off x="858" y="7310"/>
              <a:ext cx="2233" cy="786"/>
              <a:chOff x="858" y="7310"/>
              <a:chExt cx="2233" cy="786"/>
            </a:xfrm>
          </p:grpSpPr>
          <p:sp>
            <p:nvSpPr>
              <p:cNvPr id="62495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858" y="7475"/>
                <a:ext cx="2233" cy="621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6" name="Rectangle 32" descr="80%"/>
              <p:cNvSpPr>
                <a:spLocks noChangeAspect="1" noChangeArrowheads="1"/>
              </p:cNvSpPr>
              <p:nvPr/>
            </p:nvSpPr>
            <p:spPr bwMode="auto">
              <a:xfrm>
                <a:off x="858" y="7475"/>
                <a:ext cx="2233" cy="207"/>
              </a:xfrm>
              <a:prstGeom prst="rect">
                <a:avLst/>
              </a:prstGeom>
              <a:pattFill prst="pct80">
                <a:fgClr>
                  <a:srgbClr val="FF99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7" name="Line 33"/>
              <p:cNvSpPr>
                <a:spLocks noChangeAspect="1" noChangeShapeType="1"/>
              </p:cNvSpPr>
              <p:nvPr/>
            </p:nvSpPr>
            <p:spPr bwMode="auto">
              <a:xfrm>
                <a:off x="858" y="7310"/>
                <a:ext cx="223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8" name="Rectangle 34" descr="40%"/>
              <p:cNvSpPr>
                <a:spLocks noChangeAspect="1" noChangeArrowheads="1"/>
              </p:cNvSpPr>
              <p:nvPr/>
            </p:nvSpPr>
            <p:spPr bwMode="auto">
              <a:xfrm>
                <a:off x="858" y="7641"/>
                <a:ext cx="2233" cy="83"/>
              </a:xfrm>
              <a:prstGeom prst="rect">
                <a:avLst/>
              </a:prstGeom>
              <a:pattFill prst="pct40">
                <a:fgClr>
                  <a:srgbClr val="FF99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9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858" y="7475"/>
                <a:ext cx="2233" cy="62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500" name="Group 36"/>
            <p:cNvGrpSpPr>
              <a:grpSpLocks/>
            </p:cNvGrpSpPr>
            <p:nvPr/>
          </p:nvGrpSpPr>
          <p:grpSpPr bwMode="auto">
            <a:xfrm>
              <a:off x="1106" y="6938"/>
              <a:ext cx="1985" cy="496"/>
              <a:chOff x="1106" y="6938"/>
              <a:chExt cx="1985" cy="496"/>
            </a:xfrm>
          </p:grpSpPr>
          <p:sp>
            <p:nvSpPr>
              <p:cNvPr id="62501" name="Line 37"/>
              <p:cNvSpPr>
                <a:spLocks noChangeAspect="1" noChangeShapeType="1"/>
              </p:cNvSpPr>
              <p:nvPr/>
            </p:nvSpPr>
            <p:spPr bwMode="auto">
              <a:xfrm flipV="1">
                <a:off x="1106" y="6938"/>
                <a:ext cx="827" cy="4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arrow" w="med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02" name="Line 38"/>
              <p:cNvSpPr>
                <a:spLocks noChangeAspect="1" noChangeShapeType="1"/>
              </p:cNvSpPr>
              <p:nvPr/>
            </p:nvSpPr>
            <p:spPr bwMode="auto">
              <a:xfrm flipV="1">
                <a:off x="1685" y="6938"/>
                <a:ext cx="827" cy="4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arrow" w="med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03" name="Line 39"/>
              <p:cNvSpPr>
                <a:spLocks noChangeAspect="1" noChangeShapeType="1"/>
              </p:cNvSpPr>
              <p:nvPr/>
            </p:nvSpPr>
            <p:spPr bwMode="auto">
              <a:xfrm flipV="1">
                <a:off x="2264" y="6938"/>
                <a:ext cx="827" cy="4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arrow" w="med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2505" name="Group 41"/>
          <p:cNvGrpSpPr>
            <a:grpSpLocks/>
          </p:cNvGrpSpPr>
          <p:nvPr/>
        </p:nvGrpSpPr>
        <p:grpSpPr bwMode="auto">
          <a:xfrm>
            <a:off x="392444" y="5463425"/>
            <a:ext cx="1417637" cy="525462"/>
            <a:chOff x="858" y="9689"/>
            <a:chExt cx="2233" cy="827"/>
          </a:xfrm>
        </p:grpSpPr>
        <p:sp>
          <p:nvSpPr>
            <p:cNvPr id="62506" name="Rectangle 42"/>
            <p:cNvSpPr>
              <a:spLocks noChangeAspect="1" noChangeArrowheads="1"/>
            </p:cNvSpPr>
            <p:nvPr/>
          </p:nvSpPr>
          <p:spPr bwMode="auto">
            <a:xfrm>
              <a:off x="858" y="9730"/>
              <a:ext cx="2233" cy="497"/>
            </a:xfrm>
            <a:prstGeom prst="rect">
              <a:avLst/>
            </a:prstGeom>
            <a:solidFill>
              <a:srgbClr val="3366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07" name="Rectangle 43"/>
            <p:cNvSpPr>
              <a:spLocks noChangeAspect="1" noChangeArrowheads="1"/>
            </p:cNvSpPr>
            <p:nvPr/>
          </p:nvSpPr>
          <p:spPr bwMode="auto">
            <a:xfrm>
              <a:off x="858" y="9730"/>
              <a:ext cx="2233" cy="497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08" name="Rectangle 44" descr="80%"/>
            <p:cNvSpPr>
              <a:spLocks noChangeAspect="1" noChangeArrowheads="1"/>
            </p:cNvSpPr>
            <p:nvPr/>
          </p:nvSpPr>
          <p:spPr bwMode="auto">
            <a:xfrm>
              <a:off x="858" y="9730"/>
              <a:ext cx="2233" cy="207"/>
            </a:xfrm>
            <a:prstGeom prst="rect">
              <a:avLst/>
            </a:prstGeom>
            <a:pattFill prst="pct80">
              <a:fgClr>
                <a:srgbClr val="FF99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9" name="Rectangle 45" descr="40%"/>
            <p:cNvSpPr>
              <a:spLocks noChangeAspect="1" noChangeArrowheads="1"/>
            </p:cNvSpPr>
            <p:nvPr/>
          </p:nvSpPr>
          <p:spPr bwMode="auto">
            <a:xfrm>
              <a:off x="858" y="9854"/>
              <a:ext cx="2233" cy="83"/>
            </a:xfrm>
            <a:prstGeom prst="rect">
              <a:avLst/>
            </a:prstGeom>
            <a:pattFill prst="pct40">
              <a:fgClr>
                <a:srgbClr val="FF99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10" name="Arc 46"/>
            <p:cNvSpPr>
              <a:spLocks noChangeAspect="1"/>
            </p:cNvSpPr>
            <p:nvPr/>
          </p:nvSpPr>
          <p:spPr bwMode="auto">
            <a:xfrm>
              <a:off x="858" y="9773"/>
              <a:ext cx="2233" cy="743"/>
            </a:xfrm>
            <a:custGeom>
              <a:avLst/>
              <a:gdLst>
                <a:gd name="G0" fmla="+- 20238 0 0"/>
                <a:gd name="G1" fmla="+- 21600 0 0"/>
                <a:gd name="G2" fmla="+- 21600 0 0"/>
                <a:gd name="T0" fmla="*/ 0 w 40306"/>
                <a:gd name="T1" fmla="*/ 14052 h 21600"/>
                <a:gd name="T2" fmla="*/ 40306 w 40306"/>
                <a:gd name="T3" fmla="*/ 13611 h 21600"/>
                <a:gd name="T4" fmla="*/ 20238 w 4030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306" h="21600" fill="none" extrusionOk="0">
                  <a:moveTo>
                    <a:pt x="-1" y="14051"/>
                  </a:moveTo>
                  <a:cubicBezTo>
                    <a:pt x="3151" y="5602"/>
                    <a:pt x="11220" y="0"/>
                    <a:pt x="20238" y="0"/>
                  </a:cubicBezTo>
                  <a:cubicBezTo>
                    <a:pt x="29083" y="0"/>
                    <a:pt x="37034" y="5392"/>
                    <a:pt x="40306" y="13610"/>
                  </a:cubicBezTo>
                </a:path>
                <a:path w="40306" h="21600" stroke="0" extrusionOk="0">
                  <a:moveTo>
                    <a:pt x="-1" y="14051"/>
                  </a:moveTo>
                  <a:cubicBezTo>
                    <a:pt x="3151" y="5602"/>
                    <a:pt x="11220" y="0"/>
                    <a:pt x="20238" y="0"/>
                  </a:cubicBezTo>
                  <a:cubicBezTo>
                    <a:pt x="29083" y="0"/>
                    <a:pt x="37034" y="5392"/>
                    <a:pt x="40306" y="13610"/>
                  </a:cubicBezTo>
                  <a:lnTo>
                    <a:pt x="20238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511" name="Group 47"/>
            <p:cNvGrpSpPr>
              <a:grpSpLocks/>
            </p:cNvGrpSpPr>
            <p:nvPr/>
          </p:nvGrpSpPr>
          <p:grpSpPr bwMode="auto">
            <a:xfrm>
              <a:off x="1892" y="9689"/>
              <a:ext cx="124" cy="124"/>
              <a:chOff x="1892" y="9689"/>
              <a:chExt cx="124" cy="124"/>
            </a:xfrm>
          </p:grpSpPr>
          <p:sp>
            <p:nvSpPr>
              <p:cNvPr id="62512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1892" y="9689"/>
                <a:ext cx="124" cy="1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13" name="Line 49"/>
              <p:cNvSpPr>
                <a:spLocks noChangeAspect="1" noChangeShapeType="1"/>
              </p:cNvSpPr>
              <p:nvPr/>
            </p:nvSpPr>
            <p:spPr bwMode="auto">
              <a:xfrm>
                <a:off x="2016" y="9730"/>
                <a:ext cx="0" cy="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14" name="Line 50"/>
              <p:cNvSpPr>
                <a:spLocks noChangeAspect="1" noChangeShapeType="1"/>
              </p:cNvSpPr>
              <p:nvPr/>
            </p:nvSpPr>
            <p:spPr bwMode="auto">
              <a:xfrm>
                <a:off x="1892" y="9730"/>
                <a:ext cx="0" cy="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2516" name="Rectangle 52"/>
          <p:cNvSpPr>
            <a:spLocks noChangeAspect="1" noChangeArrowheads="1"/>
          </p:cNvSpPr>
          <p:nvPr/>
        </p:nvSpPr>
        <p:spPr bwMode="auto">
          <a:xfrm>
            <a:off x="458717" y="893801"/>
            <a:ext cx="1417637" cy="500342"/>
          </a:xfrm>
          <a:prstGeom prst="rect">
            <a:avLst/>
          </a:prstGeom>
          <a:solidFill>
            <a:srgbClr val="99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2527" name="Group 63"/>
          <p:cNvGrpSpPr>
            <a:grpSpLocks/>
          </p:cNvGrpSpPr>
          <p:nvPr/>
        </p:nvGrpSpPr>
        <p:grpSpPr bwMode="auto">
          <a:xfrm>
            <a:off x="487363" y="1715336"/>
            <a:ext cx="1417637" cy="768975"/>
            <a:chOff x="677" y="2695"/>
            <a:chExt cx="2233" cy="1210"/>
          </a:xfrm>
        </p:grpSpPr>
        <p:grpSp>
          <p:nvGrpSpPr>
            <p:cNvPr id="62528" name="Group 64"/>
            <p:cNvGrpSpPr>
              <a:grpSpLocks/>
            </p:cNvGrpSpPr>
            <p:nvPr/>
          </p:nvGrpSpPr>
          <p:grpSpPr bwMode="auto">
            <a:xfrm>
              <a:off x="677" y="3117"/>
              <a:ext cx="2233" cy="788"/>
              <a:chOff x="677" y="3117"/>
              <a:chExt cx="2233" cy="788"/>
            </a:xfrm>
          </p:grpSpPr>
          <p:sp>
            <p:nvSpPr>
              <p:cNvPr id="62529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677" y="3117"/>
                <a:ext cx="2233" cy="788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35" name="Rectangle 71" descr="40%"/>
              <p:cNvSpPr>
                <a:spLocks noChangeAspect="1" noChangeArrowheads="1"/>
              </p:cNvSpPr>
              <p:nvPr/>
            </p:nvSpPr>
            <p:spPr bwMode="auto">
              <a:xfrm>
                <a:off x="677" y="3117"/>
                <a:ext cx="2233" cy="124"/>
              </a:xfrm>
              <a:prstGeom prst="rect">
                <a:avLst/>
              </a:prstGeom>
              <a:pattFill prst="pct40">
                <a:fgClr>
                  <a:srgbClr val="FF99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36" name="Rectangle 72" descr="80%"/>
              <p:cNvSpPr>
                <a:spLocks noChangeAspect="1" noChangeArrowheads="1"/>
              </p:cNvSpPr>
              <p:nvPr/>
            </p:nvSpPr>
            <p:spPr bwMode="auto">
              <a:xfrm>
                <a:off x="677" y="3200"/>
                <a:ext cx="2233" cy="291"/>
              </a:xfrm>
              <a:prstGeom prst="rect">
                <a:avLst/>
              </a:prstGeom>
              <a:pattFill prst="pct80">
                <a:fgClr>
                  <a:srgbClr val="FF99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37" name="Rectangle 73" descr="40%"/>
              <p:cNvSpPr>
                <a:spLocks noChangeAspect="1" noChangeArrowheads="1"/>
              </p:cNvSpPr>
              <p:nvPr/>
            </p:nvSpPr>
            <p:spPr bwMode="auto">
              <a:xfrm>
                <a:off x="677" y="3449"/>
                <a:ext cx="2233" cy="83"/>
              </a:xfrm>
              <a:prstGeom prst="rect">
                <a:avLst/>
              </a:prstGeom>
              <a:pattFill prst="pct40">
                <a:fgClr>
                  <a:srgbClr val="FF99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38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677" y="3117"/>
                <a:ext cx="2233" cy="78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66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39" name="Text Box 75"/>
              <p:cNvSpPr txBox="1">
                <a:spLocks noChangeAspect="1" noChangeArrowheads="1"/>
              </p:cNvSpPr>
              <p:nvPr/>
            </p:nvSpPr>
            <p:spPr bwMode="auto">
              <a:xfrm>
                <a:off x="732" y="3148"/>
                <a:ext cx="2109" cy="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6969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en-US" sz="1400" dirty="0">
                    <a:latin typeface="Calibri" panose="020F0502020204030204" pitchFamily="34" charset="0"/>
                  </a:rPr>
                  <a:t>Implantation area</a:t>
                </a:r>
                <a:endParaRPr lang="ru-RU" altLang="en-US" dirty="0"/>
              </a:p>
            </p:txBody>
          </p:sp>
        </p:grpSp>
        <p:grpSp>
          <p:nvGrpSpPr>
            <p:cNvPr id="62540" name="Group 76"/>
            <p:cNvGrpSpPr>
              <a:grpSpLocks/>
            </p:cNvGrpSpPr>
            <p:nvPr/>
          </p:nvGrpSpPr>
          <p:grpSpPr bwMode="auto">
            <a:xfrm>
              <a:off x="925" y="2695"/>
              <a:ext cx="1802" cy="373"/>
              <a:chOff x="925" y="2726"/>
              <a:chExt cx="1802" cy="373"/>
            </a:xfrm>
          </p:grpSpPr>
          <p:sp>
            <p:nvSpPr>
              <p:cNvPr id="62541" name="Line 77"/>
              <p:cNvSpPr>
                <a:spLocks noChangeAspect="1" noChangeShapeType="1"/>
              </p:cNvSpPr>
              <p:nvPr/>
            </p:nvSpPr>
            <p:spPr bwMode="auto">
              <a:xfrm>
                <a:off x="2271" y="2726"/>
                <a:ext cx="0" cy="373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42" name="Line 78"/>
              <p:cNvSpPr>
                <a:spLocks noChangeAspect="1" noChangeShapeType="1"/>
              </p:cNvSpPr>
              <p:nvPr/>
            </p:nvSpPr>
            <p:spPr bwMode="auto">
              <a:xfrm>
                <a:off x="1815" y="2726"/>
                <a:ext cx="0" cy="373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43" name="Line 79"/>
              <p:cNvSpPr>
                <a:spLocks noChangeAspect="1" noChangeShapeType="1"/>
              </p:cNvSpPr>
              <p:nvPr/>
            </p:nvSpPr>
            <p:spPr bwMode="auto">
              <a:xfrm>
                <a:off x="1359" y="2726"/>
                <a:ext cx="0" cy="373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44" name="Line 80"/>
              <p:cNvSpPr>
                <a:spLocks noChangeAspect="1" noChangeShapeType="1"/>
              </p:cNvSpPr>
              <p:nvPr/>
            </p:nvSpPr>
            <p:spPr bwMode="auto">
              <a:xfrm>
                <a:off x="925" y="2726"/>
                <a:ext cx="0" cy="373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45" name="Line 81"/>
              <p:cNvSpPr>
                <a:spLocks noChangeAspect="1" noChangeShapeType="1"/>
              </p:cNvSpPr>
              <p:nvPr/>
            </p:nvSpPr>
            <p:spPr bwMode="auto">
              <a:xfrm>
                <a:off x="2727" y="2726"/>
                <a:ext cx="0" cy="373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" name="Группа 18"/>
          <p:cNvGrpSpPr/>
          <p:nvPr/>
        </p:nvGrpSpPr>
        <p:grpSpPr>
          <a:xfrm>
            <a:off x="9448800" y="4648200"/>
            <a:ext cx="2879275" cy="762000"/>
            <a:chOff x="2420935" y="4219992"/>
            <a:chExt cx="2879275" cy="762000"/>
          </a:xfrm>
        </p:grpSpPr>
        <p:grpSp>
          <p:nvGrpSpPr>
            <p:cNvPr id="62478" name="Group 14"/>
            <p:cNvGrpSpPr>
              <a:grpSpLocks/>
            </p:cNvGrpSpPr>
            <p:nvPr/>
          </p:nvGrpSpPr>
          <p:grpSpPr bwMode="auto">
            <a:xfrm>
              <a:off x="2420935" y="4229822"/>
              <a:ext cx="1519238" cy="703263"/>
              <a:chOff x="4050" y="8267"/>
              <a:chExt cx="2394" cy="1105"/>
            </a:xfrm>
          </p:grpSpPr>
          <p:grpSp>
            <p:nvGrpSpPr>
              <p:cNvPr id="62479" name="Group 15"/>
              <p:cNvGrpSpPr>
                <a:grpSpLocks/>
              </p:cNvGrpSpPr>
              <p:nvPr/>
            </p:nvGrpSpPr>
            <p:grpSpPr bwMode="auto">
              <a:xfrm>
                <a:off x="4050" y="8666"/>
                <a:ext cx="1657" cy="706"/>
                <a:chOff x="4050" y="8666"/>
                <a:chExt cx="1657" cy="706"/>
              </a:xfrm>
            </p:grpSpPr>
            <p:sp>
              <p:nvSpPr>
                <p:cNvPr id="62480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4050" y="8912"/>
                  <a:ext cx="1657" cy="460"/>
                </a:xfrm>
                <a:prstGeom prst="rect">
                  <a:avLst/>
                </a:prstGeom>
                <a:solidFill>
                  <a:srgbClr val="99CC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2481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4050" y="8666"/>
                  <a:ext cx="829" cy="123"/>
                </a:xfrm>
                <a:prstGeom prst="rect">
                  <a:avLst/>
                </a:prstGeom>
                <a:solidFill>
                  <a:srgbClr val="9933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62482" name="Group 18"/>
                <p:cNvGrpSpPr>
                  <a:grpSpLocks noChangeAspect="1"/>
                </p:cNvGrpSpPr>
                <p:nvPr/>
              </p:nvGrpSpPr>
              <p:grpSpPr bwMode="auto">
                <a:xfrm>
                  <a:off x="4050" y="8789"/>
                  <a:ext cx="829" cy="153"/>
                  <a:chOff x="8598" y="6317"/>
                  <a:chExt cx="1539" cy="285"/>
                </a:xfrm>
              </p:grpSpPr>
              <p:sp>
                <p:nvSpPr>
                  <p:cNvPr id="62483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598" y="6317"/>
                    <a:ext cx="1539" cy="285"/>
                  </a:xfrm>
                  <a:prstGeom prst="rect">
                    <a:avLst/>
                  </a:prstGeom>
                  <a:solidFill>
                    <a:srgbClr val="99CC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grpSp>
                <p:nvGrpSpPr>
                  <p:cNvPr id="62484" name="Group 2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598" y="6317"/>
                    <a:ext cx="1539" cy="228"/>
                    <a:chOff x="9852" y="8027"/>
                    <a:chExt cx="1539" cy="1306"/>
                  </a:xfrm>
                </p:grpSpPr>
                <p:sp>
                  <p:nvSpPr>
                    <p:cNvPr id="62485" name="Line 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9852" y="8027"/>
                      <a:ext cx="0" cy="130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2486" name="Line 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1391" y="8027"/>
                      <a:ext cx="0" cy="130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2487" name="Line 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9852" y="8027"/>
                      <a:ext cx="1539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62488" name="Group 24"/>
              <p:cNvGrpSpPr>
                <a:grpSpLocks/>
              </p:cNvGrpSpPr>
              <p:nvPr/>
            </p:nvGrpSpPr>
            <p:grpSpPr bwMode="auto">
              <a:xfrm>
                <a:off x="4480" y="8267"/>
                <a:ext cx="1964" cy="614"/>
                <a:chOff x="4480" y="8267"/>
                <a:chExt cx="1964" cy="614"/>
              </a:xfrm>
            </p:grpSpPr>
            <p:sp>
              <p:nvSpPr>
                <p:cNvPr id="62489" name="Line 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431" y="8267"/>
                  <a:ext cx="1013" cy="61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arrow" w="med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2490" name="Line 2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971" y="8267"/>
                  <a:ext cx="1013" cy="61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arrow" w="med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2491" name="Line 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80" y="8267"/>
                  <a:ext cx="614" cy="36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arrow" w="med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2492" name="Line 2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910" y="8267"/>
                  <a:ext cx="613" cy="368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arrow" w="med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62504" name="Picture 40" descr="5_IMG_0612_p3_crop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00" b="20000"/>
            <a:stretch>
              <a:fillRect/>
            </a:stretch>
          </p:blipFill>
          <p:spPr bwMode="auto">
            <a:xfrm>
              <a:off x="4033385" y="4219992"/>
              <a:ext cx="12668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Прямоугольник 10"/>
          <p:cNvSpPr/>
          <p:nvPr/>
        </p:nvSpPr>
        <p:spPr>
          <a:xfrm>
            <a:off x="40908" y="928421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altLang="en-US" b="1" dirty="0">
                <a:cs typeface="Arial" panose="020B0604020202020204" pitchFamily="34" charset="0"/>
              </a:rPr>
              <a:t>1.</a:t>
            </a:r>
            <a:r>
              <a:rPr lang="sv-SE" altLang="en-US" dirty="0"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715" y="2046074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cs typeface="Arial" panose="020B0604020202020204" pitchFamily="34" charset="0"/>
              </a:rPr>
              <a:t>2. </a:t>
            </a: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652" y="4331544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cs typeface="Arial" panose="020B0604020202020204" pitchFamily="34" charset="0"/>
              </a:rPr>
              <a:t>4. </a:t>
            </a: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476" y="5426402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cs typeface="Arial" panose="020B0604020202020204" pitchFamily="34" charset="0"/>
              </a:rPr>
              <a:t>5</a:t>
            </a:r>
            <a:r>
              <a:rPr lang="en-US" altLang="en-US" b="1" dirty="0" smtClean="0">
                <a:cs typeface="Arial" panose="020B0604020202020204" pitchFamily="34" charset="0"/>
              </a:rPr>
              <a:t>. </a:t>
            </a: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3895" y="3275724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cs typeface="Arial" panose="020B0604020202020204" pitchFamily="34" charset="0"/>
              </a:rPr>
              <a:t>3. </a:t>
            </a:r>
            <a:endParaRPr lang="en-US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928992" y="2105478"/>
            <a:ext cx="423235" cy="227922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1088248" y="5647369"/>
            <a:ext cx="0" cy="4635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64"/>
          <p:cNvGrpSpPr>
            <a:grpSpLocks/>
          </p:cNvGrpSpPr>
          <p:nvPr/>
        </p:nvGrpSpPr>
        <p:grpSpPr bwMode="auto">
          <a:xfrm>
            <a:off x="427251" y="3203641"/>
            <a:ext cx="1417637" cy="500787"/>
            <a:chOff x="677" y="3117"/>
            <a:chExt cx="2233" cy="788"/>
          </a:xfrm>
        </p:grpSpPr>
        <p:sp>
          <p:nvSpPr>
            <p:cNvPr id="87" name="Rectangle 65"/>
            <p:cNvSpPr>
              <a:spLocks noChangeAspect="1" noChangeArrowheads="1"/>
            </p:cNvSpPr>
            <p:nvPr/>
          </p:nvSpPr>
          <p:spPr bwMode="auto">
            <a:xfrm>
              <a:off x="677" y="3117"/>
              <a:ext cx="2233" cy="788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Rectangle 71" descr="40%"/>
            <p:cNvSpPr>
              <a:spLocks noChangeAspect="1" noChangeArrowheads="1"/>
            </p:cNvSpPr>
            <p:nvPr/>
          </p:nvSpPr>
          <p:spPr bwMode="auto">
            <a:xfrm>
              <a:off x="677" y="3117"/>
              <a:ext cx="2233" cy="124"/>
            </a:xfrm>
            <a:prstGeom prst="rect">
              <a:avLst/>
            </a:prstGeom>
            <a:pattFill prst="pct40">
              <a:fgClr>
                <a:srgbClr val="FF99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Rectangle 72" descr="80%"/>
            <p:cNvSpPr>
              <a:spLocks noChangeAspect="1" noChangeArrowheads="1"/>
            </p:cNvSpPr>
            <p:nvPr/>
          </p:nvSpPr>
          <p:spPr bwMode="auto">
            <a:xfrm>
              <a:off x="677" y="3200"/>
              <a:ext cx="2233" cy="291"/>
            </a:xfrm>
            <a:prstGeom prst="rect">
              <a:avLst/>
            </a:prstGeom>
            <a:pattFill prst="pct80">
              <a:fgClr>
                <a:srgbClr val="FF99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Rectangle 73" descr="40%"/>
            <p:cNvSpPr>
              <a:spLocks noChangeAspect="1" noChangeArrowheads="1"/>
            </p:cNvSpPr>
            <p:nvPr/>
          </p:nvSpPr>
          <p:spPr bwMode="auto">
            <a:xfrm>
              <a:off x="677" y="3449"/>
              <a:ext cx="2233" cy="83"/>
            </a:xfrm>
            <a:prstGeom prst="rect">
              <a:avLst/>
            </a:prstGeom>
            <a:pattFill prst="pct40">
              <a:fgClr>
                <a:srgbClr val="FF99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Rectangle 74"/>
            <p:cNvSpPr>
              <a:spLocks noChangeAspect="1" noChangeArrowheads="1"/>
            </p:cNvSpPr>
            <p:nvPr/>
          </p:nvSpPr>
          <p:spPr bwMode="auto">
            <a:xfrm>
              <a:off x="677" y="3117"/>
              <a:ext cx="2233" cy="78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Text Box 75"/>
            <p:cNvSpPr txBox="1">
              <a:spLocks noChangeAspect="1" noChangeArrowheads="1"/>
            </p:cNvSpPr>
            <p:nvPr/>
          </p:nvSpPr>
          <p:spPr bwMode="auto">
            <a:xfrm>
              <a:off x="732" y="3148"/>
              <a:ext cx="2109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en-US" sz="1400" dirty="0">
                  <a:latin typeface="Calibri" panose="020F0502020204030204" pitchFamily="34" charset="0"/>
                </a:rPr>
                <a:t>Implantation area</a:t>
              </a:r>
              <a:endParaRPr lang="ru-RU" altLang="en-US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463819" y="1066800"/>
            <a:ext cx="3558939" cy="2364211"/>
            <a:chOff x="5463819" y="1235788"/>
            <a:chExt cx="3471237" cy="2195223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5463819" y="1235788"/>
              <a:ext cx="3471237" cy="2195223"/>
              <a:chOff x="5463819" y="1235788"/>
              <a:chExt cx="3471237" cy="2195223"/>
            </a:xfrm>
          </p:grpSpPr>
          <p:grpSp>
            <p:nvGrpSpPr>
              <p:cNvPr id="82" name="Группа 81"/>
              <p:cNvGrpSpPr/>
              <p:nvPr/>
            </p:nvGrpSpPr>
            <p:grpSpPr>
              <a:xfrm>
                <a:off x="5463819" y="1235788"/>
                <a:ext cx="3471237" cy="2195223"/>
                <a:chOff x="0" y="0"/>
                <a:chExt cx="4630419" cy="2882265"/>
              </a:xfrm>
            </p:grpSpPr>
            <p:sp>
              <p:nvSpPr>
                <p:cNvPr id="83" name="Прямоугольник 82" descr="Контурные ромбики"/>
                <p:cNvSpPr>
                  <a:spLocks noChangeArrowheads="1"/>
                </p:cNvSpPr>
                <p:nvPr/>
              </p:nvSpPr>
              <p:spPr bwMode="auto">
                <a:xfrm>
                  <a:off x="552893" y="42530"/>
                  <a:ext cx="1129665" cy="2360295"/>
                </a:xfrm>
                <a:prstGeom prst="rect">
                  <a:avLst/>
                </a:prstGeom>
                <a:pattFill prst="ltUpDiag">
                  <a:fgClr>
                    <a:srgbClr val="FFC000">
                      <a:alpha val="41000"/>
                    </a:srgbClr>
                  </a:fgClr>
                  <a:bgClr>
                    <a:srgbClr val="FFFFFF">
                      <a:alpha val="41000"/>
                    </a:srgbClr>
                  </a:bgClr>
                </a:pattFill>
                <a:ln>
                  <a:noFill/>
                </a:ln>
                <a:extLst/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" name="Прямоугольник 83" descr="Контурные ромбики"/>
                <p:cNvSpPr>
                  <a:spLocks noChangeArrowheads="1"/>
                </p:cNvSpPr>
                <p:nvPr/>
              </p:nvSpPr>
              <p:spPr bwMode="auto">
                <a:xfrm>
                  <a:off x="2509283" y="63795"/>
                  <a:ext cx="2014220" cy="2360295"/>
                </a:xfrm>
                <a:prstGeom prst="rect">
                  <a:avLst/>
                </a:prstGeom>
                <a:pattFill prst="ltDnDiag">
                  <a:fgClr>
                    <a:srgbClr val="FFC000">
                      <a:alpha val="41000"/>
                    </a:srgbClr>
                  </a:fgClr>
                  <a:bgClr>
                    <a:srgbClr val="FFFFFF">
                      <a:alpha val="41000"/>
                    </a:srgbClr>
                  </a:bgClr>
                </a:pattFill>
                <a:ln>
                  <a:noFill/>
                </a:ln>
                <a:extLst/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/>
                </a:p>
              </p:txBody>
            </p:sp>
            <p:pic>
              <p:nvPicPr>
                <p:cNvPr id="85" name="Рисунок 84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570" t="4311" r="11487" b="47169"/>
                <a:stretch/>
              </p:blipFill>
              <p:spPr bwMode="auto">
                <a:xfrm>
                  <a:off x="0" y="0"/>
                  <a:ext cx="4630419" cy="28822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6725164" y="1284376"/>
                <a:ext cx="0" cy="1781478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/>
              <p:cNvCxnSpPr/>
              <p:nvPr/>
            </p:nvCxnSpPr>
            <p:spPr>
              <a:xfrm>
                <a:off x="7344927" y="1266522"/>
                <a:ext cx="0" cy="1781478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Прямая со стрелкой 23"/>
            <p:cNvCxnSpPr/>
            <p:nvPr/>
          </p:nvCxnSpPr>
          <p:spPr>
            <a:xfrm flipV="1">
              <a:off x="6725164" y="2036272"/>
              <a:ext cx="619763" cy="980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8865" y="901832"/>
            <a:ext cx="3676602" cy="4454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4999" y="1365238"/>
            <a:ext cx="3283291" cy="169158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707" y="1374703"/>
            <a:ext cx="1102533" cy="3974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0146" y="3048000"/>
            <a:ext cx="3657754" cy="70244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3857541"/>
            <a:ext cx="4031635" cy="120131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9386" y="5249369"/>
            <a:ext cx="4074070" cy="122930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2002" y="6052584"/>
            <a:ext cx="1406761" cy="42608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75531" y="3419303"/>
            <a:ext cx="3728915" cy="589524"/>
          </a:xfrm>
          <a:prstGeom prst="rect">
            <a:avLst/>
          </a:prstGeom>
        </p:spPr>
      </p:pic>
      <p:pic>
        <p:nvPicPr>
          <p:cNvPr id="62515" name="Рисунок 625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1210" y="-28296"/>
            <a:ext cx="4878002" cy="78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620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90600" y="5881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3744752" y="2643014"/>
            <a:ext cx="4572000" cy="3318524"/>
            <a:chOff x="3810000" y="2895600"/>
            <a:chExt cx="4376713" cy="3186159"/>
          </a:xfrm>
        </p:grpSpPr>
        <p:pic>
          <p:nvPicPr>
            <p:cNvPr id="22530" name="Picture 2" descr="Káº¿t quáº£ hÃ¬nh áº£nh cho 2Centre for HRTEM, Nelson Mandela Metropolitan University, Port Elizabeth, South Afric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2895600"/>
              <a:ext cx="4376713" cy="2715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4432755" y="5756709"/>
              <a:ext cx="3753958" cy="3250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dirty="0">
                  <a:solidFill>
                    <a:srgbClr val="131313"/>
                  </a:solidFill>
                  <a:latin typeface="+mj-lt"/>
                </a:rPr>
                <a:t>JEOL JEM </a:t>
              </a:r>
              <a:r>
                <a:rPr lang="en-US" sz="1600" i="1" dirty="0" smtClean="0">
                  <a:solidFill>
                    <a:srgbClr val="131313"/>
                  </a:solidFill>
                  <a:latin typeface="+mj-lt"/>
                </a:rPr>
                <a:t>– 2100 TEM (HRTEM, NMMU, SA) </a:t>
              </a:r>
              <a:endParaRPr lang="en-US" sz="1600" i="1" dirty="0">
                <a:latin typeface="+mj-lt"/>
              </a:endParaRPr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698194" y="3047999"/>
            <a:ext cx="121920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10000" y="317355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09" y="114211"/>
            <a:ext cx="4779678" cy="6462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119" y="811462"/>
            <a:ext cx="9068562" cy="17432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006" y="2702283"/>
            <a:ext cx="1616188" cy="6635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" y="3572088"/>
            <a:ext cx="1616188" cy="9450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6678" y="4699544"/>
            <a:ext cx="1454570" cy="88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57200" y="1070264"/>
            <a:ext cx="8335653" cy="4187536"/>
            <a:chOff x="389336" y="696354"/>
            <a:chExt cx="8335653" cy="4187536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89336" y="696354"/>
              <a:ext cx="8335653" cy="4187536"/>
              <a:chOff x="389336" y="696354"/>
              <a:chExt cx="8335653" cy="4187536"/>
            </a:xfrm>
          </p:grpSpPr>
          <p:grpSp>
            <p:nvGrpSpPr>
              <p:cNvPr id="2" name="Группа 1"/>
              <p:cNvGrpSpPr/>
              <p:nvPr/>
            </p:nvGrpSpPr>
            <p:grpSpPr>
              <a:xfrm>
                <a:off x="389336" y="696354"/>
                <a:ext cx="8335653" cy="4187536"/>
                <a:chOff x="381000" y="1146464"/>
                <a:chExt cx="8335653" cy="4187536"/>
              </a:xfrm>
            </p:grpSpPr>
            <p:grpSp>
              <p:nvGrpSpPr>
                <p:cNvPr id="36" name="Группа 35"/>
                <p:cNvGrpSpPr/>
                <p:nvPr/>
              </p:nvGrpSpPr>
              <p:grpSpPr>
                <a:xfrm>
                  <a:off x="381000" y="3276600"/>
                  <a:ext cx="4114800" cy="2057400"/>
                  <a:chOff x="4662349" y="1506746"/>
                  <a:chExt cx="4114800" cy="2057400"/>
                </a:xfrm>
              </p:grpSpPr>
              <p:pic>
                <p:nvPicPr>
                  <p:cNvPr id="18" name="Рисунок 17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662349" y="1506746"/>
                    <a:ext cx="4114800" cy="2057400"/>
                  </a:xfrm>
                  <a:prstGeom prst="rect">
                    <a:avLst/>
                  </a:prstGeom>
                </p:spPr>
              </p:pic>
              <p:sp>
                <p:nvSpPr>
                  <p:cNvPr id="19" name="Прямоугольник 18"/>
                  <p:cNvSpPr/>
                  <p:nvPr/>
                </p:nvSpPr>
                <p:spPr>
                  <a:xfrm>
                    <a:off x="6719748" y="1752600"/>
                    <a:ext cx="129073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Dislocation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1" name="Группа 20"/>
                <p:cNvGrpSpPr/>
                <p:nvPr/>
              </p:nvGrpSpPr>
              <p:grpSpPr>
                <a:xfrm>
                  <a:off x="4601853" y="3275982"/>
                  <a:ext cx="4114800" cy="2057400"/>
                  <a:chOff x="363901" y="3425182"/>
                  <a:chExt cx="4114800" cy="2057400"/>
                </a:xfrm>
              </p:grpSpPr>
              <p:grpSp>
                <p:nvGrpSpPr>
                  <p:cNvPr id="16" name="Группа 15"/>
                  <p:cNvGrpSpPr/>
                  <p:nvPr/>
                </p:nvGrpSpPr>
                <p:grpSpPr>
                  <a:xfrm>
                    <a:off x="363901" y="3425182"/>
                    <a:ext cx="4114800" cy="2057400"/>
                    <a:chOff x="363901" y="3454490"/>
                    <a:chExt cx="4114800" cy="2057400"/>
                  </a:xfrm>
                </p:grpSpPr>
                <p:pic>
                  <p:nvPicPr>
                    <p:cNvPr id="7" name="Picture 78" descr="02_BF_60k_new_Crop"/>
                    <p:cNvPicPr/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63901" y="3454490"/>
                      <a:ext cx="4114800" cy="20574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cxnSp>
                  <p:nvCxnSpPr>
                    <p:cNvPr id="12290" name="AutoShape 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383157" y="3752327"/>
                      <a:ext cx="27162" cy="1744163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sp>
                <p:nvSpPr>
                  <p:cNvPr id="25" name="Прямоугольник 24"/>
                  <p:cNvSpPr/>
                  <p:nvPr/>
                </p:nvSpPr>
                <p:spPr>
                  <a:xfrm>
                    <a:off x="3671845" y="4199035"/>
                    <a:ext cx="48442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GB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3" name="Группа 22"/>
                <p:cNvGrpSpPr/>
                <p:nvPr/>
              </p:nvGrpSpPr>
              <p:grpSpPr>
                <a:xfrm>
                  <a:off x="381000" y="1166264"/>
                  <a:ext cx="4114800" cy="2057400"/>
                  <a:chOff x="381000" y="1550195"/>
                  <a:chExt cx="4114800" cy="2057400"/>
                </a:xfrm>
              </p:grpSpPr>
              <p:grpSp>
                <p:nvGrpSpPr>
                  <p:cNvPr id="15" name="Группа 14"/>
                  <p:cNvGrpSpPr/>
                  <p:nvPr/>
                </p:nvGrpSpPr>
                <p:grpSpPr>
                  <a:xfrm>
                    <a:off x="381000" y="1550195"/>
                    <a:ext cx="4114800" cy="2057400"/>
                    <a:chOff x="381000" y="1522430"/>
                    <a:chExt cx="4114800" cy="2057400"/>
                  </a:xfrm>
                </p:grpSpPr>
                <p:pic>
                  <p:nvPicPr>
                    <p:cNvPr id="6" name="Picture 26" descr="02_BF2_50k_-187"/>
                    <p:cNvPicPr/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81000" y="1522430"/>
                      <a:ext cx="4114800" cy="20574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cxnSp>
                  <p:nvCxnSpPr>
                    <p:cNvPr id="12" name="AutoShape 2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1771612" y="1807430"/>
                      <a:ext cx="57188" cy="174070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sp>
                <p:nvSpPr>
                  <p:cNvPr id="24" name="Прямоугольник 23"/>
                  <p:cNvSpPr/>
                  <p:nvPr/>
                </p:nvSpPr>
                <p:spPr>
                  <a:xfrm>
                    <a:off x="4010363" y="2222779"/>
                    <a:ext cx="48442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GB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Прямоугольник 28"/>
                  <p:cNvSpPr/>
                  <p:nvPr/>
                </p:nvSpPr>
                <p:spPr>
                  <a:xfrm>
                    <a:off x="812462" y="2280524"/>
                    <a:ext cx="1625937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GI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35" name="Группа 34"/>
                <p:cNvGrpSpPr/>
                <p:nvPr/>
              </p:nvGrpSpPr>
              <p:grpSpPr>
                <a:xfrm>
                  <a:off x="4593095" y="1146464"/>
                  <a:ext cx="4114800" cy="2057400"/>
                  <a:chOff x="4653590" y="3882956"/>
                  <a:chExt cx="4114800" cy="2057400"/>
                </a:xfrm>
              </p:grpSpPr>
              <p:grpSp>
                <p:nvGrpSpPr>
                  <p:cNvPr id="17" name="Группа 16"/>
                  <p:cNvGrpSpPr/>
                  <p:nvPr/>
                </p:nvGrpSpPr>
                <p:grpSpPr>
                  <a:xfrm>
                    <a:off x="4653590" y="3882956"/>
                    <a:ext cx="4114800" cy="2057400"/>
                    <a:chOff x="4653590" y="3882956"/>
                    <a:chExt cx="4114800" cy="2057400"/>
                  </a:xfrm>
                </p:grpSpPr>
                <p:pic>
                  <p:nvPicPr>
                    <p:cNvPr id="5" name="Picture 1" descr="D:\TAI LIEU HOC TAP\ARTICES\TEM_DATA\May 2018\AISI410_He1at%_800C_#215_4f\01_BF_50k_Tiep_Crop.jpg"/>
                    <p:cNvPicPr/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53590" y="3882956"/>
                      <a:ext cx="4114800" cy="20574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10" name="Полилиния 9"/>
                    <p:cNvSpPr/>
                    <p:nvPr/>
                  </p:nvSpPr>
                  <p:spPr>
                    <a:xfrm>
                      <a:off x="6104817" y="3907502"/>
                      <a:ext cx="1229861" cy="1987061"/>
                    </a:xfrm>
                    <a:custGeom>
                      <a:avLst/>
                      <a:gdLst>
                        <a:gd name="connsiteX0" fmla="*/ 1151792 w 1229861"/>
                        <a:gd name="connsiteY0" fmla="*/ 0 h 1987061"/>
                        <a:gd name="connsiteX1" fmla="*/ 1107831 w 1229861"/>
                        <a:gd name="connsiteY1" fmla="*/ 430823 h 1987061"/>
                        <a:gd name="connsiteX2" fmla="*/ 0 w 1229861"/>
                        <a:gd name="connsiteY2" fmla="*/ 1987061 h 19870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229861" h="1987061">
                          <a:moveTo>
                            <a:pt x="1151792" y="0"/>
                          </a:moveTo>
                          <a:cubicBezTo>
                            <a:pt x="1225794" y="49823"/>
                            <a:pt x="1299796" y="99646"/>
                            <a:pt x="1107831" y="430823"/>
                          </a:cubicBezTo>
                          <a:cubicBezTo>
                            <a:pt x="915866" y="762000"/>
                            <a:pt x="457933" y="1374530"/>
                            <a:pt x="0" y="1987061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2">
                          <a:lumMod val="50000"/>
                        </a:schemeClr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Полилиния 10"/>
                    <p:cNvSpPr/>
                    <p:nvPr/>
                  </p:nvSpPr>
                  <p:spPr>
                    <a:xfrm>
                      <a:off x="8454720" y="3917631"/>
                      <a:ext cx="313670" cy="474785"/>
                    </a:xfrm>
                    <a:custGeom>
                      <a:avLst/>
                      <a:gdLst>
                        <a:gd name="connsiteX0" fmla="*/ 5939 w 313670"/>
                        <a:gd name="connsiteY0" fmla="*/ 0 h 474785"/>
                        <a:gd name="connsiteX1" fmla="*/ 41109 w 313670"/>
                        <a:gd name="connsiteY1" fmla="*/ 263769 h 474785"/>
                        <a:gd name="connsiteX2" fmla="*/ 313670 w 313670"/>
                        <a:gd name="connsiteY2" fmla="*/ 474785 h 4747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13670" h="474785">
                          <a:moveTo>
                            <a:pt x="5939" y="0"/>
                          </a:moveTo>
                          <a:cubicBezTo>
                            <a:pt x="-2120" y="92319"/>
                            <a:pt x="-10179" y="184638"/>
                            <a:pt x="41109" y="263769"/>
                          </a:cubicBezTo>
                          <a:cubicBezTo>
                            <a:pt x="92397" y="342900"/>
                            <a:pt x="203033" y="408842"/>
                            <a:pt x="313670" y="474785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2">
                          <a:lumMod val="50000"/>
                        </a:schemeClr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Полилиния 12"/>
                    <p:cNvSpPr/>
                    <p:nvPr/>
                  </p:nvSpPr>
                  <p:spPr>
                    <a:xfrm>
                      <a:off x="7655343" y="5423053"/>
                      <a:ext cx="1055077" cy="448528"/>
                    </a:xfrm>
                    <a:custGeom>
                      <a:avLst/>
                      <a:gdLst>
                        <a:gd name="connsiteX0" fmla="*/ 0 w 1055077"/>
                        <a:gd name="connsiteY0" fmla="*/ 448528 h 448528"/>
                        <a:gd name="connsiteX1" fmla="*/ 246184 w 1055077"/>
                        <a:gd name="connsiteY1" fmla="*/ 120 h 448528"/>
                        <a:gd name="connsiteX2" fmla="*/ 1055077 w 1055077"/>
                        <a:gd name="connsiteY2" fmla="*/ 413359 h 4485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55077" h="448528">
                          <a:moveTo>
                            <a:pt x="0" y="448528"/>
                          </a:moveTo>
                          <a:cubicBezTo>
                            <a:pt x="35169" y="227254"/>
                            <a:pt x="70338" y="5981"/>
                            <a:pt x="246184" y="120"/>
                          </a:cubicBezTo>
                          <a:cubicBezTo>
                            <a:pt x="422030" y="-5741"/>
                            <a:pt x="738553" y="203809"/>
                            <a:pt x="1055077" y="413359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2">
                          <a:lumMod val="50000"/>
                        </a:schemeClr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" name="Прямоугольник 25"/>
                  <p:cNvSpPr/>
                  <p:nvPr/>
                </p:nvSpPr>
                <p:spPr>
                  <a:xfrm>
                    <a:off x="7591389" y="4368646"/>
                    <a:ext cx="48442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GB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40" name="Прямоугольник 39"/>
                <p:cNvSpPr/>
                <p:nvPr/>
              </p:nvSpPr>
              <p:spPr>
                <a:xfrm>
                  <a:off x="4984744" y="1146464"/>
                  <a:ext cx="36024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AISI 410S, [He] = 1</a:t>
                  </a:r>
                  <a:r>
                    <a:rPr lang="en-US" b="1" dirty="0" smtClean="0">
                      <a:solidFill>
                        <a:schemeClr val="bg1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b="1" dirty="0">
                      <a:solidFill>
                        <a:schemeClr val="bg1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at</a:t>
                  </a:r>
                  <a:r>
                    <a:rPr lang="ru-RU" b="1" dirty="0">
                      <a:solidFill>
                        <a:schemeClr val="bg1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b="1" dirty="0" smtClean="0">
                      <a:solidFill>
                        <a:schemeClr val="bg1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%, 0.2 </a:t>
                  </a:r>
                  <a:r>
                    <a:rPr lang="en-US" b="1" dirty="0" err="1" smtClean="0">
                      <a:solidFill>
                        <a:schemeClr val="bg1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dpa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Прямоугольник 40"/>
                <p:cNvSpPr/>
                <p:nvPr/>
              </p:nvSpPr>
              <p:spPr>
                <a:xfrm>
                  <a:off x="5062161" y="3277087"/>
                  <a:ext cx="359765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Cr16 ODS, </a:t>
                  </a:r>
                  <a:r>
                    <a:rPr lang="en-US" b="1" dirty="0">
                      <a:solidFill>
                        <a:schemeClr val="bg1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[He] = 1</a:t>
                  </a:r>
                  <a:r>
                    <a:rPr lang="en-US" b="1" dirty="0" smtClean="0">
                      <a:solidFill>
                        <a:schemeClr val="bg1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b="1" dirty="0">
                      <a:solidFill>
                        <a:schemeClr val="bg1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at</a:t>
                  </a:r>
                  <a:r>
                    <a:rPr lang="ru-RU" b="1" dirty="0">
                      <a:solidFill>
                        <a:schemeClr val="bg1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b="1" dirty="0" smtClean="0">
                      <a:solidFill>
                        <a:schemeClr val="bg1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%, 0.2 </a:t>
                  </a:r>
                  <a:r>
                    <a:rPr lang="en-US" b="1" dirty="0" err="1" smtClean="0">
                      <a:solidFill>
                        <a:schemeClr val="bg1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dpa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533257" y="1156888"/>
                  <a:ext cx="39278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AISI 410S, [He] = 0.2 at</a:t>
                  </a:r>
                  <a:r>
                    <a:rPr lang="ru-RU" b="1" dirty="0">
                      <a:solidFill>
                        <a:schemeClr val="bg1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b="1" dirty="0" smtClean="0">
                      <a:solidFill>
                        <a:schemeClr val="bg1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%, 0.04 </a:t>
                  </a:r>
                  <a:r>
                    <a:rPr lang="en-US" b="1" dirty="0" err="1" smtClean="0">
                      <a:solidFill>
                        <a:schemeClr val="bg1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dpa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3" name="Прямоугольник 42"/>
              <p:cNvSpPr/>
              <p:nvPr/>
            </p:nvSpPr>
            <p:spPr>
              <a:xfrm>
                <a:off x="4918937" y="3615356"/>
                <a:ext cx="158373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Прямоугольник 41"/>
            <p:cNvSpPr/>
            <p:nvPr/>
          </p:nvSpPr>
          <p:spPr>
            <a:xfrm>
              <a:off x="4918937" y="1248396"/>
              <a:ext cx="16712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GI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9253" y="6278261"/>
            <a:ext cx="6410093" cy="4273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5191186"/>
            <a:ext cx="9594152" cy="1209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429" y="32895"/>
            <a:ext cx="9077731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Тетрадь для рисования</Template>
  <TotalTime>33290</TotalTime>
  <Words>284</Words>
  <Application>Microsoft Office PowerPoint</Application>
  <PresentationFormat>On-screen Show (4:3)</PresentationFormat>
  <Paragraphs>76</Paragraphs>
  <Slides>15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Bradley Hand ITC TT-Bold</vt:lpstr>
      <vt:lpstr>Calibri</vt:lpstr>
      <vt:lpstr>Cambria</vt:lpstr>
      <vt:lpstr>Cambria Math</vt:lpstr>
      <vt:lpstr>Rage Italic</vt:lpstr>
      <vt:lpstr>Times New Roman</vt:lpstr>
      <vt:lpstr>Sketchbook</vt:lpstr>
      <vt:lpstr>Equation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skuratov</dc:creator>
  <cp:lastModifiedBy>Nguyen Tiep</cp:lastModifiedBy>
  <cp:revision>1518</cp:revision>
  <dcterms:created xsi:type="dcterms:W3CDTF">2014-09-15T18:20:10Z</dcterms:created>
  <dcterms:modified xsi:type="dcterms:W3CDTF">2021-06-09T08:24:49Z</dcterms:modified>
</cp:coreProperties>
</file>