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sldIdLst>
    <p:sldId id="268" r:id="rId2"/>
    <p:sldId id="256" r:id="rId3"/>
    <p:sldId id="259" r:id="rId4"/>
    <p:sldId id="260" r:id="rId5"/>
    <p:sldId id="262" r:id="rId6"/>
    <p:sldId id="258" r:id="rId7"/>
    <p:sldId id="261" r:id="rId8"/>
    <p:sldId id="264" r:id="rId9"/>
    <p:sldId id="265" r:id="rId10"/>
    <p:sldId id="270" r:id="rId11"/>
    <p:sldId id="271" r:id="rId12"/>
    <p:sldId id="269" r:id="rId13"/>
    <p:sldId id="263" r:id="rId14"/>
    <p:sldId id="267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62461-62AD-4668-8C9C-523DBE6BDC90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1139D-7DA7-4A3E-9CFC-867EBA77C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985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19.04.2021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Rumyantseva Nadya | OMC4DBD Collaboration Meeting | 19-20.04.2021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1404-75C4-4DCF-91B6-77A55664A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008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19.04.2021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Rumyantseva Nadya | OMC4DBD Collaboration Meeting | 19-20.04.2021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1404-75C4-4DCF-91B6-77A55664A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35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19.04.2021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Rumyantseva Nadya | OMC4DBD Collaboration Meeting | 19-20.04.2021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1404-75C4-4DCF-91B6-77A55664A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816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19.04.2021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Rumyantseva Nadya | OMC4DBD Collaboration Meeting | 19-20.04.2021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1404-75C4-4DCF-91B6-77A55664A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313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19.04.2021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Rumyantseva Nadya | OMC4DBD Collaboration Meeting | 19-20.04.2021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1404-75C4-4DCF-91B6-77A55664A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472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19.04.2021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Rumyantseva Nadya | OMC4DBD Collaboration Meeting | 19-20.04.2021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1404-75C4-4DCF-91B6-77A55664A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105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19.04.2021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Rumyantseva Nadya | OMC4DBD Collaboration Meeting | 19-20.04.2021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1404-75C4-4DCF-91B6-77A55664A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172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19.04.2021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Rumyantseva Nadya | OMC4DBD Collaboration Meeting | 19-20.04.2021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1404-75C4-4DCF-91B6-77A55664A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37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19.04.2021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Rumyantseva Nadya | OMC4DBD Collaboration Meeting | 19-20.04.2021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1404-75C4-4DCF-91B6-77A55664A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598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19.04.2021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Rumyantseva Nadya | OMC4DBD Collaboration Meeting | 19-20.04.2021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1404-75C4-4DCF-91B6-77A55664A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01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19.04.2021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Rumyantseva Nadya | OMC4DBD Collaboration Meeting | 19-20.04.2021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1404-75C4-4DCF-91B6-77A55664A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772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19.04.2021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Rumyantseva Nadya | OMC4DBD Collaboration Meeting | 19-20.04.2021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D1404-75C4-4DCF-91B6-77A55664A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14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47943" y="1505521"/>
            <a:ext cx="5048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Efficiency of the detectors</a:t>
            </a:r>
            <a:endParaRPr lang="ru-RU" sz="32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96168" y="5329882"/>
            <a:ext cx="214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err="1">
                <a:latin typeface="Cambria" panose="02040503050406030204" pitchFamily="18" charset="0"/>
                <a:ea typeface="Cambria" panose="02040503050406030204" pitchFamily="18" charset="0"/>
              </a:rPr>
              <a:t>Rumyantseva</a:t>
            </a:r>
            <a:r>
              <a:rPr lang="ru-RU" i="1" dirty="0">
                <a:latin typeface="Cambria" panose="02040503050406030204" pitchFamily="18" charset="0"/>
                <a:ea typeface="Cambria" panose="02040503050406030204" pitchFamily="18" charset="0"/>
              </a:rPr>
              <a:t> N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adya</a:t>
            </a:r>
            <a:endParaRPr lang="ru-RU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735" t="4165" r="6834" b="5141"/>
          <a:stretch/>
        </p:blipFill>
        <p:spPr>
          <a:xfrm>
            <a:off x="7953553" y="131804"/>
            <a:ext cx="985839" cy="90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599" y="2279739"/>
            <a:ext cx="411480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48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352" y="456553"/>
            <a:ext cx="4655295" cy="316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6279" y="97539"/>
            <a:ext cx="7611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Efficiency lines for MB18B</a:t>
            </a:r>
            <a:r>
              <a:rPr lang="ru-RU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with</a:t>
            </a:r>
            <a:r>
              <a:rPr lang="ru-RU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sz="2800" b="1" dirty="0">
                <a:latin typeface="Cambria" panose="02040503050406030204" pitchFamily="18" charset="0"/>
                <a:ea typeface="Cambria" panose="02040503050406030204" pitchFamily="18" charset="0"/>
              </a:rPr>
              <a:t>μ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ru-RU" sz="2800" b="1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ru-RU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ray</a:t>
            </a:r>
            <a:r>
              <a:rPr lang="ru-RU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-24</a:t>
            </a:r>
            <a:endParaRPr lang="ru-RU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09" y="3149330"/>
            <a:ext cx="933347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Energies (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keV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2"/>
            <a:r>
              <a:rPr lang="ru-RU" sz="1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296.5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2"/>
            <a:endParaRPr lang="en-US" sz="16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2"/>
            <a:r>
              <a:rPr lang="en-US" sz="1600" b="1" i="1" dirty="0">
                <a:latin typeface="Cambria" panose="02040503050406030204" pitchFamily="18" charset="0"/>
                <a:ea typeface="Cambria" panose="02040503050406030204" pitchFamily="18" charset="0"/>
              </a:rPr>
              <a:t>Au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: 899.1, 2474.2, 5590.7</a:t>
            </a:r>
          </a:p>
          <a:p>
            <a:pPr lvl="2"/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2"/>
            <a:r>
              <a:rPr lang="en-US" sz="1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Eu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: 121.8, 244.7, 344.3, 411.1, 443.9, 778.9, 867.3, 964.1, 1085.8, 1112.1, 1408</a:t>
            </a:r>
          </a:p>
          <a:p>
            <a:pPr lvl="2"/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2"/>
            <a:r>
              <a:rPr lang="en-US" sz="1600" b="1" i="1" dirty="0">
                <a:latin typeface="Cambria" panose="02040503050406030204" pitchFamily="18" charset="0"/>
                <a:ea typeface="Cambria" panose="02040503050406030204" pitchFamily="18" charset="0"/>
              </a:rPr>
              <a:t>Co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: 1173.2, 1332.5</a:t>
            </a:r>
          </a:p>
          <a:p>
            <a:pPr lvl="2"/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2"/>
            <a:r>
              <a:rPr lang="en-US" sz="1600" b="1" i="1" dirty="0"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: 898.04, 1836.06</a:t>
            </a:r>
            <a:endParaRPr lang="ru-RU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49222" y="6453408"/>
            <a:ext cx="4885243" cy="365125"/>
          </a:xfrm>
        </p:spPr>
        <p:txBody>
          <a:bodyPr/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Rumyantseva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Nadya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| OMC4DBD Collaboration Meeting | 19-20.04.2021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1093" y="6416659"/>
            <a:ext cx="2057400" cy="365125"/>
          </a:xfrm>
        </p:spPr>
        <p:txBody>
          <a:bodyPr/>
          <a:lstStyle/>
          <a:p>
            <a:fld id="{650D1404-75C4-4DCF-91B6-77A55664AAEB}" type="slidenum">
              <a:rPr lang="ru-RU" smtClean="0">
                <a:latin typeface="Cambria" panose="02040503050406030204" pitchFamily="18" charset="0"/>
                <a:ea typeface="Cambria" panose="02040503050406030204" pitchFamily="18" charset="0"/>
              </a:rPr>
              <a:t>10</a:t>
            </a:fld>
            <a:endParaRPr lang="ru-RU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377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7178" y="1058591"/>
            <a:ext cx="8369643" cy="4195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b="1" u="sng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Efficiency calibration procedure has been developed using sources &amp; muonic X-rays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Discrepancies between different sources has been observed. The reason is unknown.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Is correction can be used, how to validate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It seems that usage of corrected efficiencies is ok for some analysis of Mg-24 data (comments from Dana?).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What can be done in order to improve the situation?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Нижний колонтитул 1"/>
          <p:cNvSpPr txBox="1">
            <a:spLocks/>
          </p:cNvSpPr>
          <p:nvPr/>
        </p:nvSpPr>
        <p:spPr>
          <a:xfrm>
            <a:off x="49222" y="6453408"/>
            <a:ext cx="48934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Rumyantseva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Nadya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| OMC4DBD Collaboration Meeting | 19-20.04.2021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Номер слайда 2"/>
          <p:cNvSpPr txBox="1">
            <a:spLocks/>
          </p:cNvSpPr>
          <p:nvPr/>
        </p:nvSpPr>
        <p:spPr>
          <a:xfrm>
            <a:off x="7011093" y="64166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0D1404-75C4-4DCF-91B6-77A55664AAEB}" type="slidenum">
              <a:rPr lang="ru-RU" smtClean="0">
                <a:latin typeface="Cambria" panose="02040503050406030204" pitchFamily="18" charset="0"/>
                <a:ea typeface="Cambria" panose="02040503050406030204" pitchFamily="18" charset="0"/>
              </a:rPr>
              <a:pPr/>
              <a:t>11</a:t>
            </a:fld>
            <a:endParaRPr lang="ru-RU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0A57F5-0B00-4049-9EFC-79DEAF6932EC}"/>
              </a:ext>
            </a:extLst>
          </p:cNvPr>
          <p:cNvSpPr txBox="1"/>
          <p:nvPr/>
        </p:nvSpPr>
        <p:spPr>
          <a:xfrm>
            <a:off x="1674123" y="76216"/>
            <a:ext cx="5795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Conclusion, 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Questions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&amp; Remarks</a:t>
            </a:r>
            <a:endParaRPr lang="ru-RU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449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06812" y="2702011"/>
            <a:ext cx="3096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Backup</a:t>
            </a:r>
            <a:r>
              <a:rPr lang="ru-RU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slides</a:t>
            </a:r>
            <a:endParaRPr lang="ru-RU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Rumyantseva Nadya | OMC4DBD Collaboration Meeting | 19-20.04.2021</a:t>
            </a:r>
            <a:endParaRPr lang="ru-RU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1404-75C4-4DCF-91B6-77A55664AAEB}" type="slidenum">
              <a:rPr lang="ru-RU" smtClean="0">
                <a:latin typeface="Cambria" panose="02040503050406030204" pitchFamily="18" charset="0"/>
                <a:ea typeface="Cambria" panose="02040503050406030204" pitchFamily="18" charset="0"/>
              </a:rPr>
              <a:t>12</a:t>
            </a:fld>
            <a:endParaRPr lang="ru-RU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425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7" t="10625" r="7577" b="7446"/>
          <a:stretch/>
        </p:blipFill>
        <p:spPr>
          <a:xfrm>
            <a:off x="115326" y="741404"/>
            <a:ext cx="4838903" cy="360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2686" y="372072"/>
            <a:ext cx="327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Total Efficiency of the detectors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54229" y="36027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totalEfficiencies</a:t>
            </a:r>
            <a:r>
              <a:rPr lang="en-US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en-US" dirty="0" err="1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] += Content / </a:t>
            </a:r>
            <a:r>
              <a:rPr lang="en-US" dirty="0" err="1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numberOfDecaysInRun</a:t>
            </a:r>
            <a:endParaRPr lang="en-US" dirty="0">
              <a:solidFill>
                <a:srgbClr val="22222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97705" y="4710736"/>
            <a:ext cx="835317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TF1 *f</a:t>
            </a:r>
            <a:r>
              <a:rPr kumimoji="0" lang="en-US" altLang="ru-RU" sz="160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it</a:t>
            </a:r>
            <a:r>
              <a:rPr kumimoji="0" lang="ru-RU" altLang="ru-RU" sz="160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= </a:t>
            </a:r>
            <a:r>
              <a:rPr kumimoji="0" lang="ru-RU" altLang="ru-RU" sz="160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new</a:t>
            </a:r>
            <a:r>
              <a:rPr kumimoji="0" lang="ru-RU" altLang="ru-RU" sz="160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TF1 ("</a:t>
            </a:r>
            <a:r>
              <a:rPr kumimoji="0" lang="ru-RU" altLang="ru-RU" sz="160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func</a:t>
            </a:r>
            <a:r>
              <a:rPr kumimoji="0" lang="ru-RU" altLang="ru-RU" sz="160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", </a:t>
            </a:r>
            <a:r>
              <a:rPr kumimoji="0" lang="ru-RU" altLang="ru-RU" sz="1600" b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"</a:t>
            </a:r>
            <a:r>
              <a:rPr kumimoji="0" lang="ru-RU" altLang="ru-RU" sz="1600" b="1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exp</a:t>
            </a:r>
            <a:r>
              <a:rPr kumimoji="0" lang="ru-RU" altLang="ru-RU" sz="1600" b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([0]+[1]*</a:t>
            </a:r>
            <a:r>
              <a:rPr kumimoji="0" lang="ru-RU" altLang="ru-RU" sz="1600" b="1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TMath</a:t>
            </a:r>
            <a:r>
              <a:rPr kumimoji="0" lang="ru-RU" altLang="ru-RU" sz="1600" b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::</a:t>
            </a:r>
            <a:r>
              <a:rPr kumimoji="0" lang="ru-RU" altLang="ru-RU" sz="1600" b="1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Log</a:t>
            </a:r>
            <a:r>
              <a:rPr kumimoji="0" lang="ru-RU" altLang="ru-RU" sz="1600" b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(x)+[2]*</a:t>
            </a:r>
            <a:r>
              <a:rPr kumimoji="0" lang="ru-RU" altLang="ru-RU" sz="1600" b="1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pow</a:t>
            </a:r>
            <a:r>
              <a:rPr kumimoji="0" lang="ru-RU" altLang="ru-RU" sz="1600" b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(</a:t>
            </a:r>
            <a:r>
              <a:rPr kumimoji="0" lang="ru-RU" altLang="ru-RU" sz="1600" b="1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TMath</a:t>
            </a:r>
            <a:r>
              <a:rPr kumimoji="0" lang="ru-RU" altLang="ru-RU" sz="1600" b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::</a:t>
            </a:r>
            <a:r>
              <a:rPr kumimoji="0" lang="ru-RU" altLang="ru-RU" sz="1600" b="1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Log</a:t>
            </a:r>
            <a:r>
              <a:rPr kumimoji="0" lang="ru-RU" altLang="ru-RU" sz="1600" b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(x),2.)+[3]*</a:t>
            </a:r>
            <a:r>
              <a:rPr kumimoji="0" lang="ru-RU" altLang="ru-RU" sz="1600" b="1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pow</a:t>
            </a:r>
            <a:r>
              <a:rPr kumimoji="0" lang="ru-RU" altLang="ru-RU" sz="1600" b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(</a:t>
            </a:r>
            <a:r>
              <a:rPr kumimoji="0" lang="ru-RU" altLang="ru-RU" sz="1600" b="1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TMath</a:t>
            </a:r>
            <a:r>
              <a:rPr kumimoji="0" lang="ru-RU" altLang="ru-RU" sz="1600" b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::</a:t>
            </a:r>
            <a:r>
              <a:rPr kumimoji="0" lang="ru-RU" altLang="ru-RU" sz="1600" b="1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Log</a:t>
            </a:r>
            <a:r>
              <a:rPr kumimoji="0" lang="ru-RU" altLang="ru-RU" sz="1600" b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(x),3.)+[4]*</a:t>
            </a:r>
            <a:r>
              <a:rPr kumimoji="0" lang="ru-RU" altLang="ru-RU" sz="1600" b="1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pow</a:t>
            </a:r>
            <a:r>
              <a:rPr kumimoji="0" lang="ru-RU" altLang="ru-RU" sz="1600" b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(</a:t>
            </a:r>
            <a:r>
              <a:rPr kumimoji="0" lang="ru-RU" altLang="ru-RU" sz="1600" b="1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TMath</a:t>
            </a:r>
            <a:r>
              <a:rPr kumimoji="0" lang="ru-RU" altLang="ru-RU" sz="1600" b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::</a:t>
            </a:r>
            <a:r>
              <a:rPr kumimoji="0" lang="ru-RU" altLang="ru-RU" sz="1600" b="1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Log</a:t>
            </a:r>
            <a:r>
              <a:rPr kumimoji="0" lang="ru-RU" altLang="ru-RU" sz="1600" b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(x),4.)+[5]*</a:t>
            </a:r>
            <a:r>
              <a:rPr kumimoji="0" lang="ru-RU" altLang="ru-RU" sz="1600" b="1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pow</a:t>
            </a:r>
            <a:r>
              <a:rPr kumimoji="0" lang="ru-RU" altLang="ru-RU" sz="1600" b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(</a:t>
            </a:r>
            <a:r>
              <a:rPr kumimoji="0" lang="ru-RU" altLang="ru-RU" sz="1600" b="1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TMath</a:t>
            </a:r>
            <a:r>
              <a:rPr kumimoji="0" lang="ru-RU" altLang="ru-RU" sz="1600" b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::</a:t>
            </a:r>
            <a:r>
              <a:rPr kumimoji="0" lang="ru-RU" altLang="ru-RU" sz="1600" b="1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Log</a:t>
            </a:r>
            <a:r>
              <a:rPr kumimoji="0" lang="ru-RU" altLang="ru-RU" sz="1600" b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(x),5.))") </a:t>
            </a:r>
            <a:endParaRPr kumimoji="0" lang="ru-RU" altLang="ru-RU" sz="16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Нижний колонтитул 1"/>
          <p:cNvSpPr txBox="1">
            <a:spLocks/>
          </p:cNvSpPr>
          <p:nvPr/>
        </p:nvSpPr>
        <p:spPr>
          <a:xfrm>
            <a:off x="49222" y="6453408"/>
            <a:ext cx="4905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Rumyantseva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Nadya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| OMC4DBD Collaboration Meeting | 19-20.04.2021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>
          <a:xfrm>
            <a:off x="7011093" y="64166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0D1404-75C4-4DCF-91B6-77A55664AAEB}" type="slidenum">
              <a:rPr lang="ru-RU" smtClean="0">
                <a:latin typeface="Cambria" panose="02040503050406030204" pitchFamily="18" charset="0"/>
                <a:ea typeface="Cambria" panose="02040503050406030204" pitchFamily="18" charset="0"/>
              </a:rPr>
              <a:pPr/>
              <a:t>13</a:t>
            </a:fld>
            <a:endParaRPr lang="ru-RU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083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" t="9727" r="7502" b="6979"/>
          <a:stretch/>
        </p:blipFill>
        <p:spPr>
          <a:xfrm>
            <a:off x="2205975" y="3358345"/>
            <a:ext cx="5100326" cy="324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6" t="10212" r="7681" b="6952"/>
          <a:stretch/>
        </p:blipFill>
        <p:spPr>
          <a:xfrm>
            <a:off x="1944125" y="263611"/>
            <a:ext cx="5558121" cy="324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38617" y="0"/>
            <a:ext cx="6235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Total Efficiency of the detectors w/o and with corrections</a:t>
            </a:r>
            <a:endParaRPr lang="ru-RU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Нижний колонтитул 1"/>
          <p:cNvSpPr txBox="1">
            <a:spLocks/>
          </p:cNvSpPr>
          <p:nvPr/>
        </p:nvSpPr>
        <p:spPr>
          <a:xfrm>
            <a:off x="49222" y="6453408"/>
            <a:ext cx="48852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Rumyantseva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Nadya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| OMC4DBD Collaboration Meeting | 19-20.04.2021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>
          <a:xfrm>
            <a:off x="7011093" y="64166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0D1404-75C4-4DCF-91B6-77A55664AAEB}" type="slidenum">
              <a:rPr lang="ru-RU" smtClean="0">
                <a:latin typeface="Cambria" panose="02040503050406030204" pitchFamily="18" charset="0"/>
                <a:ea typeface="Cambria" panose="02040503050406030204" pitchFamily="18" charset="0"/>
              </a:rPr>
              <a:pPr/>
              <a:t>14</a:t>
            </a:fld>
            <a:endParaRPr lang="ru-RU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727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13600" r="15433" b="9057"/>
          <a:stretch/>
        </p:blipFill>
        <p:spPr>
          <a:xfrm>
            <a:off x="855781" y="0"/>
            <a:ext cx="5914438" cy="324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1" t="15415" r="16206" b="6750"/>
          <a:stretch/>
        </p:blipFill>
        <p:spPr>
          <a:xfrm>
            <a:off x="1019584" y="3296694"/>
            <a:ext cx="5586832" cy="31000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25730" y="90616"/>
            <a:ext cx="1748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Fit parameters</a:t>
            </a:r>
            <a:endParaRPr lang="ru-RU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Нижний колонтитул 1"/>
          <p:cNvSpPr txBox="1">
            <a:spLocks/>
          </p:cNvSpPr>
          <p:nvPr/>
        </p:nvSpPr>
        <p:spPr>
          <a:xfrm>
            <a:off x="49222" y="6453408"/>
            <a:ext cx="49017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Rumyantseva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Nadya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| OMC4DBD Collaboration Meeting | 19-20.04.2021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>
          <a:xfrm>
            <a:off x="7011093" y="64166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0D1404-75C4-4DCF-91B6-77A55664AAEB}" type="slidenum">
              <a:rPr lang="ru-RU" smtClean="0">
                <a:latin typeface="Cambria" panose="02040503050406030204" pitchFamily="18" charset="0"/>
                <a:ea typeface="Cambria" panose="02040503050406030204" pitchFamily="18" charset="0"/>
              </a:rPr>
              <a:pPr/>
              <a:t>15</a:t>
            </a:fld>
            <a:endParaRPr lang="ru-RU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121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18826"/>
              </p:ext>
            </p:extLst>
          </p:nvPr>
        </p:nvGraphicFramePr>
        <p:xfrm>
          <a:off x="98650" y="2065388"/>
          <a:ext cx="8921580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7827">
                  <a:extLst>
                    <a:ext uri="{9D8B030D-6E8A-4147-A177-3AD203B41FA5}">
                      <a16:colId xmlns:a16="http://schemas.microsoft.com/office/drawing/2014/main" val="658553813"/>
                    </a:ext>
                  </a:extLst>
                </a:gridCol>
                <a:gridCol w="2183027">
                  <a:extLst>
                    <a:ext uri="{9D8B030D-6E8A-4147-A177-3AD203B41FA5}">
                      <a16:colId xmlns:a16="http://schemas.microsoft.com/office/drawing/2014/main" val="2552547727"/>
                    </a:ext>
                  </a:extLst>
                </a:gridCol>
                <a:gridCol w="2020331">
                  <a:extLst>
                    <a:ext uri="{9D8B030D-6E8A-4147-A177-3AD203B41FA5}">
                      <a16:colId xmlns:a16="http://schemas.microsoft.com/office/drawing/2014/main" val="2177328982"/>
                    </a:ext>
                  </a:extLst>
                </a:gridCol>
                <a:gridCol w="2230395">
                  <a:extLst>
                    <a:ext uri="{9D8B030D-6E8A-4147-A177-3AD203B41FA5}">
                      <a16:colId xmlns:a16="http://schemas.microsoft.com/office/drawing/2014/main" val="610763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Source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Eu-152</a:t>
                      </a:r>
                      <a:endParaRPr lang="ru-RU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Y-88</a:t>
                      </a:r>
                      <a:endParaRPr lang="ru-RU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Co-60</a:t>
                      </a:r>
                      <a:endParaRPr lang="ru-RU" sz="20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065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i="1" dirty="0"/>
                        <a:t>Activity (day of</a:t>
                      </a:r>
                      <a:r>
                        <a:rPr lang="en-US" sz="1800" i="1" baseline="0" dirty="0"/>
                        <a:t> measurement), </a:t>
                      </a:r>
                      <a:r>
                        <a:rPr lang="en-US" sz="1800" i="1" baseline="0" dirty="0" err="1"/>
                        <a:t>kBk</a:t>
                      </a:r>
                      <a:endParaRPr lang="ru-RU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17.482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29.45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030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i="1" dirty="0"/>
                        <a:t>Time of measurement, s</a:t>
                      </a:r>
                      <a:endParaRPr lang="ru-RU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1502.36</a:t>
                      </a:r>
                      <a:endParaRPr lang="ru-RU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2080.98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01439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0043" y="3801960"/>
            <a:ext cx="74796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For 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Th-232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&amp; 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Au-197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l-GR" sz="2000" dirty="0">
                <a:latin typeface="Cambria" panose="02040503050406030204" pitchFamily="18" charset="0"/>
                <a:ea typeface="Cambria" panose="02040503050406030204" pitchFamily="18" charset="0"/>
              </a:rPr>
              <a:t>μ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X-ray)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Number of </a:t>
            </a:r>
            <a:r>
              <a:rPr lang="el-GR" sz="2000" dirty="0">
                <a:latin typeface="Cambria" panose="02040503050406030204" pitchFamily="18" charset="0"/>
                <a:ea typeface="Cambria" panose="02040503050406030204" pitchFamily="18" charset="0"/>
              </a:rPr>
              <a:t>μ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in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run – 5.3·10</a:t>
            </a:r>
            <a:r>
              <a:rPr lang="en-US" sz="20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Number of </a:t>
            </a:r>
            <a:r>
              <a:rPr lang="el-GR" sz="2000" dirty="0">
                <a:latin typeface="Cambria" panose="02040503050406030204" pitchFamily="18" charset="0"/>
                <a:ea typeface="Cambria" panose="02040503050406030204" pitchFamily="18" charset="0"/>
              </a:rPr>
              <a:t>μ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in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Au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run – 11·10</a:t>
            </a:r>
            <a:r>
              <a:rPr lang="en-US" sz="20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Number of decay in run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= Number of </a:t>
            </a:r>
            <a:r>
              <a:rPr lang="el-GR" sz="2000" dirty="0">
                <a:latin typeface="Cambria" panose="02040503050406030204" pitchFamily="18" charset="0"/>
                <a:ea typeface="Cambria" panose="02040503050406030204" pitchFamily="18" charset="0"/>
              </a:rPr>
              <a:t>μ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in run · relative intensities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043" y="1455660"/>
            <a:ext cx="84518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Number of decay in run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= activity · measurement time · relative intensities</a:t>
            </a:r>
          </a:p>
          <a:p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043" y="971282"/>
            <a:ext cx="76035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u="sng" dirty="0">
                <a:latin typeface="Cambria" panose="02040503050406030204" pitchFamily="18" charset="0"/>
                <a:ea typeface="Cambria" panose="02040503050406030204" pitchFamily="18" charset="0"/>
              </a:rPr>
              <a:t>Total Efficiency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= Content(integral) /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Number of decay in run </a:t>
            </a:r>
            <a:endParaRPr lang="ru-RU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8393" y="39509"/>
            <a:ext cx="4107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Calculation of efficiency</a:t>
            </a:r>
            <a:endParaRPr lang="ru-RU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49222" y="6453408"/>
            <a:ext cx="4852292" cy="365125"/>
          </a:xfrm>
        </p:spPr>
        <p:txBody>
          <a:bodyPr/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Rumyantseva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Nadya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| OMC4DBD Collaboration Meeting | 19-20.04.2021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1093" y="6416659"/>
            <a:ext cx="2057400" cy="365125"/>
          </a:xfrm>
        </p:spPr>
        <p:txBody>
          <a:bodyPr/>
          <a:lstStyle/>
          <a:p>
            <a:fld id="{650D1404-75C4-4DCF-91B6-77A55664AAEB}" type="slidenum">
              <a:rPr lang="ru-RU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fld>
            <a:endParaRPr lang="ru-RU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189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4717017" y="518996"/>
            <a:ext cx="3322776" cy="2952000"/>
            <a:chOff x="5379536" y="1390369"/>
            <a:chExt cx="3322776" cy="29520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79536" y="1390369"/>
              <a:ext cx="3322776" cy="29520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407648" y="1390369"/>
              <a:ext cx="6206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Y-88</a:t>
              </a:r>
              <a:endParaRPr lang="ru-RU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626318" y="3367217"/>
            <a:ext cx="3420823" cy="2746378"/>
            <a:chOff x="3596588" y="3367217"/>
            <a:chExt cx="3420823" cy="2746378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96588" y="3449595"/>
              <a:ext cx="3420823" cy="26640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722747" y="3367217"/>
              <a:ext cx="729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Co-60</a:t>
              </a:r>
              <a:endParaRPr lang="ru-RU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929986" y="6057473"/>
            <a:ext cx="3412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https://www.nndc.bnl.gov/nudat2/dec_searchi.jsp</a:t>
            </a:r>
            <a:endParaRPr lang="ru-RU" sz="12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31676" y="2613903"/>
            <a:ext cx="2468410" cy="107634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376651" y="689904"/>
            <a:ext cx="2695183" cy="5676906"/>
            <a:chOff x="-44039" y="-196202"/>
            <a:chExt cx="3115873" cy="6563013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4"/>
            <a:srcRect l="-3853" t="-4993" r="897" b="58885"/>
            <a:stretch/>
          </p:blipFill>
          <p:spPr>
            <a:xfrm>
              <a:off x="-44039" y="2850261"/>
              <a:ext cx="2861379" cy="1825879"/>
            </a:xfrm>
            <a:prstGeom prst="rect">
              <a:avLst/>
            </a:prstGeom>
          </p:spPr>
        </p:pic>
        <p:grpSp>
          <p:nvGrpSpPr>
            <p:cNvPr id="44" name="Группа 43"/>
            <p:cNvGrpSpPr/>
            <p:nvPr/>
          </p:nvGrpSpPr>
          <p:grpSpPr>
            <a:xfrm>
              <a:off x="49222" y="-196202"/>
              <a:ext cx="3022612" cy="6563013"/>
              <a:chOff x="49222" y="-212678"/>
              <a:chExt cx="3022612" cy="6563013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1560528" y="-212678"/>
                <a:ext cx="85812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Eu-152</a:t>
                </a:r>
                <a:endParaRPr lang="ru-RU" sz="1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grpSp>
            <p:nvGrpSpPr>
              <p:cNvPr id="33" name="Группа 32"/>
              <p:cNvGrpSpPr/>
              <p:nvPr/>
            </p:nvGrpSpPr>
            <p:grpSpPr>
              <a:xfrm>
                <a:off x="49222" y="220596"/>
                <a:ext cx="3022612" cy="2430475"/>
                <a:chOff x="164554" y="220596"/>
                <a:chExt cx="3022612" cy="2430475"/>
              </a:xfrm>
            </p:grpSpPr>
            <p:pic>
              <p:nvPicPr>
                <p:cNvPr id="30" name="Рисунок 29"/>
                <p:cNvPicPr>
                  <a:picLocks noChangeAspect="1"/>
                </p:cNvPicPr>
                <p:nvPr/>
              </p:nvPicPr>
              <p:blipFill rotWithShape="1">
                <a:blip r:embed="rId5"/>
                <a:srcRect b="84942"/>
                <a:stretch/>
              </p:blipFill>
              <p:spPr>
                <a:xfrm>
                  <a:off x="164554" y="2368651"/>
                  <a:ext cx="3022612" cy="144000"/>
                </a:xfrm>
                <a:prstGeom prst="rect">
                  <a:avLst/>
                </a:prstGeom>
              </p:spPr>
            </p:pic>
            <p:grpSp>
              <p:nvGrpSpPr>
                <p:cNvPr id="32" name="Группа 31"/>
                <p:cNvGrpSpPr/>
                <p:nvPr/>
              </p:nvGrpSpPr>
              <p:grpSpPr>
                <a:xfrm>
                  <a:off x="189471" y="220596"/>
                  <a:ext cx="2829045" cy="2430475"/>
                  <a:chOff x="189471" y="220596"/>
                  <a:chExt cx="2829045" cy="2430475"/>
                </a:xfrm>
              </p:grpSpPr>
              <p:grpSp>
                <p:nvGrpSpPr>
                  <p:cNvPr id="26" name="Группа 25"/>
                  <p:cNvGrpSpPr/>
                  <p:nvPr/>
                </p:nvGrpSpPr>
                <p:grpSpPr>
                  <a:xfrm>
                    <a:off x="189471" y="2518758"/>
                    <a:ext cx="2778041" cy="132313"/>
                    <a:chOff x="247077" y="1896474"/>
                    <a:chExt cx="2778041" cy="132313"/>
                  </a:xfrm>
                </p:grpSpPr>
                <p:pic>
                  <p:nvPicPr>
                    <p:cNvPr id="23" name="Рисунок 22"/>
                    <p:cNvPicPr>
                      <a:picLocks noChangeAspect="1"/>
                    </p:cNvPicPr>
                    <p:nvPr/>
                  </p:nvPicPr>
                  <p:blipFill rotWithShape="1">
                    <a:blip r:embed="rId6"/>
                    <a:srcRect l="6385" b="95639"/>
                    <a:stretch/>
                  </p:blipFill>
                  <p:spPr>
                    <a:xfrm>
                      <a:off x="247077" y="1896474"/>
                      <a:ext cx="2778041" cy="125588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2" name="Прямоугольник 21"/>
                    <p:cNvSpPr/>
                    <p:nvPr/>
                  </p:nvSpPr>
                  <p:spPr>
                    <a:xfrm>
                      <a:off x="307156" y="1921153"/>
                      <a:ext cx="2633752" cy="107634"/>
                    </a:xfrm>
                    <a:prstGeom prst="rect">
                      <a:avLst/>
                    </a:prstGeom>
                    <a:solidFill>
                      <a:srgbClr val="FFFF00">
                        <a:alpha val="31000"/>
                      </a:srgbClr>
                    </a:solidFill>
                    <a:ln>
                      <a:solidFill>
                        <a:srgbClr val="FFFF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pic>
                <p:nvPicPr>
                  <p:cNvPr id="27" name="Рисунок 26"/>
                  <p:cNvPicPr>
                    <a:picLocks noChangeAspect="1"/>
                  </p:cNvPicPr>
                  <p:nvPr/>
                </p:nvPicPr>
                <p:blipFill rotWithShape="1">
                  <a:blip r:embed="rId7"/>
                  <a:srcRect l="4055"/>
                  <a:stretch/>
                </p:blipFill>
                <p:spPr>
                  <a:xfrm>
                    <a:off x="205947" y="220596"/>
                    <a:ext cx="2812569" cy="2160000"/>
                  </a:xfrm>
                  <a:prstGeom prst="rect">
                    <a:avLst/>
                  </a:prstGeom>
                </p:spPr>
              </p:pic>
              <p:sp>
                <p:nvSpPr>
                  <p:cNvPr id="28" name="Прямоугольник 27"/>
                  <p:cNvSpPr/>
                  <p:nvPr/>
                </p:nvSpPr>
                <p:spPr>
                  <a:xfrm>
                    <a:off x="235925" y="257255"/>
                    <a:ext cx="2731587" cy="105210"/>
                  </a:xfrm>
                  <a:prstGeom prst="rect">
                    <a:avLst/>
                  </a:prstGeom>
                  <a:solidFill>
                    <a:srgbClr val="FFFF00">
                      <a:alpha val="31000"/>
                    </a:srgbClr>
                  </a:solidFill>
                  <a:ln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29" name="Прямоугольник 28"/>
                  <p:cNvSpPr/>
                  <p:nvPr/>
                </p:nvSpPr>
                <p:spPr>
                  <a:xfrm>
                    <a:off x="235925" y="2249019"/>
                    <a:ext cx="2731587" cy="105210"/>
                  </a:xfrm>
                  <a:prstGeom prst="rect">
                    <a:avLst/>
                  </a:prstGeom>
                  <a:solidFill>
                    <a:srgbClr val="FFFF00">
                      <a:alpha val="31000"/>
                    </a:srgbClr>
                  </a:solidFill>
                  <a:ln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31" name="Прямоугольник 30"/>
                  <p:cNvSpPr/>
                  <p:nvPr/>
                </p:nvSpPr>
                <p:spPr>
                  <a:xfrm>
                    <a:off x="249550" y="2401209"/>
                    <a:ext cx="2731587" cy="105210"/>
                  </a:xfrm>
                  <a:prstGeom prst="rect">
                    <a:avLst/>
                  </a:prstGeom>
                  <a:solidFill>
                    <a:srgbClr val="FFFF00">
                      <a:alpha val="31000"/>
                    </a:srgbClr>
                  </a:solidFill>
                  <a:ln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</p:grpSp>
          <p:pic>
            <p:nvPicPr>
              <p:cNvPr id="35" name="Рисунок 34"/>
              <p:cNvPicPr>
                <a:picLocks noChangeAspect="1"/>
              </p:cNvPicPr>
              <p:nvPr/>
            </p:nvPicPr>
            <p:blipFill rotWithShape="1">
              <a:blip r:embed="rId4"/>
              <a:srcRect t="57118"/>
              <a:stretch/>
            </p:blipFill>
            <p:spPr>
              <a:xfrm>
                <a:off x="69143" y="4652221"/>
                <a:ext cx="2779224" cy="1698114"/>
              </a:xfrm>
              <a:prstGeom prst="rect">
                <a:avLst/>
              </a:prstGeom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 rotWithShape="1">
              <a:blip r:embed="rId6"/>
              <a:srcRect l="6385" t="94308"/>
              <a:stretch/>
            </p:blipFill>
            <p:spPr>
              <a:xfrm>
                <a:off x="70326" y="2835275"/>
                <a:ext cx="2778041" cy="163943"/>
              </a:xfrm>
              <a:prstGeom prst="rect">
                <a:avLst/>
              </a:prstGeom>
            </p:spPr>
          </p:pic>
          <p:sp>
            <p:nvSpPr>
              <p:cNvPr id="21" name="Прямоугольник 20"/>
              <p:cNvSpPr/>
              <p:nvPr/>
            </p:nvSpPr>
            <p:spPr>
              <a:xfrm>
                <a:off x="126956" y="2875229"/>
                <a:ext cx="2649251" cy="91741"/>
              </a:xfrm>
              <a:prstGeom prst="rect">
                <a:avLst/>
              </a:prstGeom>
              <a:solidFill>
                <a:srgbClr val="FFFF00">
                  <a:alpha val="31000"/>
                </a:srgb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126956" y="3013876"/>
                <a:ext cx="2633752" cy="107634"/>
              </a:xfrm>
              <a:prstGeom prst="rect">
                <a:avLst/>
              </a:prstGeom>
              <a:solidFill>
                <a:srgbClr val="FFFF00">
                  <a:alpha val="31000"/>
                </a:srgb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101434" y="4552030"/>
                <a:ext cx="2633752" cy="107634"/>
              </a:xfrm>
              <a:prstGeom prst="rect">
                <a:avLst/>
              </a:prstGeom>
              <a:solidFill>
                <a:srgbClr val="FFFF00">
                  <a:alpha val="31000"/>
                </a:srgb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101434" y="4676642"/>
                <a:ext cx="2633752" cy="107634"/>
              </a:xfrm>
              <a:prstGeom prst="rect">
                <a:avLst/>
              </a:prstGeom>
              <a:solidFill>
                <a:srgbClr val="FFFF00">
                  <a:alpha val="31000"/>
                </a:srgb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101434" y="4818023"/>
                <a:ext cx="2633752" cy="107634"/>
              </a:xfrm>
              <a:prstGeom prst="rect">
                <a:avLst/>
              </a:prstGeom>
              <a:solidFill>
                <a:srgbClr val="FFFF00">
                  <a:alpha val="31000"/>
                </a:srgb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90615" y="6194226"/>
                <a:ext cx="2633752" cy="107634"/>
              </a:xfrm>
              <a:prstGeom prst="rect">
                <a:avLst/>
              </a:prstGeom>
              <a:solidFill>
                <a:srgbClr val="FFFF00">
                  <a:alpha val="31000"/>
                </a:srgb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9143" y="2705609"/>
              <a:ext cx="2808000" cy="156000"/>
            </a:xfrm>
            <a:prstGeom prst="rect">
              <a:avLst/>
            </a:prstGeom>
          </p:spPr>
        </p:pic>
        <p:sp>
          <p:nvSpPr>
            <p:cNvPr id="46" name="Прямоугольник 45"/>
            <p:cNvSpPr/>
            <p:nvPr/>
          </p:nvSpPr>
          <p:spPr>
            <a:xfrm>
              <a:off x="134218" y="2738611"/>
              <a:ext cx="2674974" cy="103161"/>
            </a:xfrm>
            <a:prstGeom prst="rect">
              <a:avLst/>
            </a:prstGeom>
            <a:solidFill>
              <a:srgbClr val="FFFF00">
                <a:alpha val="31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48" name="Прямоугольник 47"/>
          <p:cNvSpPr/>
          <p:nvPr/>
        </p:nvSpPr>
        <p:spPr>
          <a:xfrm>
            <a:off x="5369893" y="2938195"/>
            <a:ext cx="2468410" cy="107634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144199" y="5344572"/>
            <a:ext cx="2694103" cy="141827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144199" y="5508064"/>
            <a:ext cx="2830028" cy="159568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49222" y="6453408"/>
            <a:ext cx="4880764" cy="365125"/>
          </a:xfrm>
        </p:spPr>
        <p:txBody>
          <a:bodyPr/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Rumyantseva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Nadya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| OMC4DBD Collaboration Meeting | 19-20.04.2021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1093" y="6416659"/>
            <a:ext cx="2057400" cy="365125"/>
          </a:xfrm>
        </p:spPr>
        <p:txBody>
          <a:bodyPr/>
          <a:lstStyle/>
          <a:p>
            <a:fld id="{650D1404-75C4-4DCF-91B6-77A55664AAEB}" type="slidenum">
              <a:rPr lang="ru-RU" smtClean="0">
                <a:latin typeface="Cambria" panose="02040503050406030204" pitchFamily="18" charset="0"/>
                <a:ea typeface="Cambria" panose="02040503050406030204" pitchFamily="18" charset="0"/>
              </a:rPr>
              <a:t>3</a:t>
            </a:fld>
            <a:endParaRPr lang="ru-RU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31103E-642D-446F-AB20-8733BB87D0B0}"/>
              </a:ext>
            </a:extLst>
          </p:cNvPr>
          <p:cNvSpPr txBox="1"/>
          <p:nvPr/>
        </p:nvSpPr>
        <p:spPr>
          <a:xfrm>
            <a:off x="1166966" y="-28696"/>
            <a:ext cx="5934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Source 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𝛾-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lines used for calibrations</a:t>
            </a:r>
            <a:endParaRPr lang="ru-RU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667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9679" y="4194340"/>
            <a:ext cx="38816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>
                <a:latin typeface="Cambria" panose="02040503050406030204" pitchFamily="18" charset="0"/>
                <a:ea typeface="Cambria" panose="02040503050406030204" pitchFamily="18" charset="0"/>
              </a:rPr>
              <a:t>https://arxiv.org/pdf/nucl-ex/0104030.pdf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19679" y="1102807"/>
            <a:ext cx="4366056" cy="2932671"/>
            <a:chOff x="24711" y="914399"/>
            <a:chExt cx="4366056" cy="2932671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/>
            <a:srcRect l="3404" t="3333" r="3050" b="450"/>
            <a:stretch/>
          </p:blipFill>
          <p:spPr>
            <a:xfrm>
              <a:off x="24711" y="914399"/>
              <a:ext cx="4366056" cy="293267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067873" y="914399"/>
              <a:ext cx="8696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Au-197</a:t>
              </a:r>
              <a:endParaRPr lang="ru-RU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1168179" y="2519716"/>
            <a:ext cx="3361038" cy="205946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7547" y="5908460"/>
            <a:ext cx="55852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latin typeface="Cambria" panose="02040503050406030204" pitchFamily="18" charset="0"/>
                <a:ea typeface="Cambria" panose="02040503050406030204" pitchFamily="18" charset="0"/>
              </a:rPr>
              <a:t>https://journals.aps.org/prc/pdf/10.1103/PhysRevC.17.1433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5362" t="4885"/>
          <a:stretch/>
        </p:blipFill>
        <p:spPr>
          <a:xfrm>
            <a:off x="5914767" y="1250942"/>
            <a:ext cx="2235543" cy="53361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06446" y="827503"/>
            <a:ext cx="8723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Th-232</a:t>
            </a:r>
            <a:endParaRPr lang="ru-RU" sz="1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68179" y="2781551"/>
            <a:ext cx="3361038" cy="205946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68179" y="3291090"/>
            <a:ext cx="3361038" cy="205946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68179" y="3552925"/>
            <a:ext cx="3435178" cy="205946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68179" y="3794201"/>
            <a:ext cx="3435178" cy="205946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10833" y="1902542"/>
            <a:ext cx="1639477" cy="119449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10833" y="4831093"/>
            <a:ext cx="1639477" cy="119449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10833" y="5454707"/>
            <a:ext cx="1639477" cy="119449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510833" y="5901469"/>
            <a:ext cx="1639477" cy="119449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510833" y="6053266"/>
            <a:ext cx="1639477" cy="119449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49222" y="6453408"/>
            <a:ext cx="4852292" cy="365125"/>
          </a:xfrm>
        </p:spPr>
        <p:txBody>
          <a:bodyPr/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Rumyantseva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Nadya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| OMC4DBD Collaboration Meeting | 19-20.04.2021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1093" y="6416659"/>
            <a:ext cx="2057400" cy="365125"/>
          </a:xfrm>
        </p:spPr>
        <p:txBody>
          <a:bodyPr/>
          <a:lstStyle/>
          <a:p>
            <a:fld id="{650D1404-75C4-4DCF-91B6-77A55664AAEB}" type="slidenum">
              <a:rPr lang="ru-RU" smtClean="0">
                <a:latin typeface="Cambria" panose="02040503050406030204" pitchFamily="18" charset="0"/>
                <a:ea typeface="Cambria" panose="02040503050406030204" pitchFamily="18" charset="0"/>
              </a:rPr>
              <a:t>4</a:t>
            </a:fld>
            <a:endParaRPr lang="ru-RU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2961AD-ED76-40B5-BA87-9E69ACAD6D36}"/>
              </a:ext>
            </a:extLst>
          </p:cNvPr>
          <p:cNvSpPr txBox="1"/>
          <p:nvPr/>
        </p:nvSpPr>
        <p:spPr>
          <a:xfrm>
            <a:off x="1570473" y="31527"/>
            <a:ext cx="6003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Muonic X-rays used for calibrations</a:t>
            </a:r>
            <a:endParaRPr lang="ru-RU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513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27" y="370395"/>
            <a:ext cx="7979194" cy="622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53269" y="-54473"/>
            <a:ext cx="3837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Fit peaks from MB18B</a:t>
            </a:r>
            <a:endParaRPr lang="ru-RU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Нижний колонтитул 1"/>
          <p:cNvSpPr txBox="1">
            <a:spLocks/>
          </p:cNvSpPr>
          <p:nvPr/>
        </p:nvSpPr>
        <p:spPr>
          <a:xfrm>
            <a:off x="49222" y="6453408"/>
            <a:ext cx="4868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Rumyantseva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Nadya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| OMC4DBD Collaboration Meeting | 19-20.04.2021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>
          <a:xfrm>
            <a:off x="7011093" y="64166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0D1404-75C4-4DCF-91B6-77A55664AAEB}" type="slidenum">
              <a:rPr lang="ru-RU" smtClean="0">
                <a:latin typeface="Cambria" panose="02040503050406030204" pitchFamily="18" charset="0"/>
                <a:ea typeface="Cambria" panose="02040503050406030204" pitchFamily="18" charset="0"/>
              </a:rPr>
              <a:pPr/>
              <a:t>5</a:t>
            </a:fld>
            <a:endParaRPr lang="ru-RU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297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21224" y="39467"/>
            <a:ext cx="45015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Efficiency lines for MB18B</a:t>
            </a:r>
            <a:endParaRPr lang="ru-RU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162" y="3314087"/>
            <a:ext cx="933347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Energies (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keV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2"/>
            <a:r>
              <a:rPr lang="en-US" sz="1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: 1126.27, 1143.85, 1185.74, 3125.07, 6053.3</a:t>
            </a:r>
          </a:p>
          <a:p>
            <a:pPr lvl="2"/>
            <a:endParaRPr lang="en-US" sz="16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2"/>
            <a:r>
              <a:rPr lang="en-US" sz="1600" b="1" i="1" dirty="0">
                <a:latin typeface="Cambria" panose="02040503050406030204" pitchFamily="18" charset="0"/>
                <a:ea typeface="Cambria" panose="02040503050406030204" pitchFamily="18" charset="0"/>
              </a:rPr>
              <a:t>Au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: 869.9, 899.1, 2474.2, 5590.7, 5762.6</a:t>
            </a:r>
          </a:p>
          <a:p>
            <a:pPr lvl="2"/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2"/>
            <a:r>
              <a:rPr lang="en-US" sz="1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Eu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: 121.8, 244.7, 344.3, 411.1, 443.9, 778.9, 867.3, 964.1, 1085.8, 1112.1, 1408</a:t>
            </a:r>
          </a:p>
          <a:p>
            <a:pPr lvl="2"/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2"/>
            <a:r>
              <a:rPr lang="en-US" sz="1600" b="1" i="1" dirty="0">
                <a:latin typeface="Cambria" panose="02040503050406030204" pitchFamily="18" charset="0"/>
                <a:ea typeface="Cambria" panose="02040503050406030204" pitchFamily="18" charset="0"/>
              </a:rPr>
              <a:t>Co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: 1173.2, 1332.5</a:t>
            </a:r>
          </a:p>
          <a:p>
            <a:pPr lvl="2"/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2"/>
            <a:r>
              <a:rPr lang="en-US" sz="1600" b="1" i="1" dirty="0"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: 898.04, 1836.06</a:t>
            </a:r>
            <a:endParaRPr lang="ru-RU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7" t="9290" r="7857" b="6329"/>
          <a:stretch/>
        </p:blipFill>
        <p:spPr>
          <a:xfrm>
            <a:off x="1993557" y="682083"/>
            <a:ext cx="4416652" cy="2808000"/>
          </a:xfrm>
          <a:prstGeom prst="rect">
            <a:avLst/>
          </a:prstGeom>
        </p:spPr>
      </p:pic>
      <p:sp>
        <p:nvSpPr>
          <p:cNvPr id="7" name="Нижний колонтитул 1"/>
          <p:cNvSpPr txBox="1">
            <a:spLocks/>
          </p:cNvSpPr>
          <p:nvPr/>
        </p:nvSpPr>
        <p:spPr>
          <a:xfrm>
            <a:off x="49222" y="6453408"/>
            <a:ext cx="48852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Rumyantseva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Nadya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| OMC4DBD Collaboration Meeting | 19-20.04.2021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>
          <a:xfrm>
            <a:off x="7011093" y="64166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0D1404-75C4-4DCF-91B6-77A55664AAEB}" type="slidenum">
              <a:rPr lang="ru-RU" smtClean="0">
                <a:latin typeface="Cambria" panose="02040503050406030204" pitchFamily="18" charset="0"/>
                <a:ea typeface="Cambria" panose="02040503050406030204" pitchFamily="18" charset="0"/>
              </a:rPr>
              <a:pPr/>
              <a:t>6</a:t>
            </a:fld>
            <a:endParaRPr lang="ru-RU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452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804" y="235694"/>
            <a:ext cx="6442020" cy="432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7099" y="4555694"/>
            <a:ext cx="88474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Number of decay in run = activity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Co-60) 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·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measurement 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time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·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relative intensities 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·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0.82</a:t>
            </a:r>
            <a:endParaRPr lang="ru-RU" sz="1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Number of decay in run = activity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Y-88) 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·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measurement 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time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·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relative intensities 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·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0.77</a:t>
            </a:r>
            <a:endParaRPr lang="ru-RU" sz="1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Number of decay in run = (Th-232) Number of </a:t>
            </a:r>
            <a:r>
              <a:rPr lang="el-GR" sz="1600" dirty="0">
                <a:latin typeface="Cambria" panose="02040503050406030204" pitchFamily="18" charset="0"/>
                <a:ea typeface="Cambria" panose="02040503050406030204" pitchFamily="18" charset="0"/>
              </a:rPr>
              <a:t>μ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in run 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·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relative intensities 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·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0.26</a:t>
            </a:r>
          </a:p>
          <a:p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Number of decay in run = (Au-197) Number of </a:t>
            </a:r>
            <a:r>
              <a:rPr lang="el-GR" sz="1600" dirty="0">
                <a:latin typeface="Cambria" panose="02040503050406030204" pitchFamily="18" charset="0"/>
                <a:ea typeface="Cambria" panose="02040503050406030204" pitchFamily="18" charset="0"/>
              </a:rPr>
              <a:t>μ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in run 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· 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relative 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intensities 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· </a:t>
            </a:r>
            <a:r>
              <a:rPr lang="en-US" sz="16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0.75</a:t>
            </a:r>
            <a:endParaRPr lang="en-US" sz="1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60503" y="76216"/>
            <a:ext cx="6022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Corrected efficiency line for MB18B</a:t>
            </a:r>
            <a:endParaRPr lang="ru-RU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Нижний колонтитул 1"/>
          <p:cNvSpPr txBox="1">
            <a:spLocks/>
          </p:cNvSpPr>
          <p:nvPr/>
        </p:nvSpPr>
        <p:spPr>
          <a:xfrm>
            <a:off x="49222" y="6453408"/>
            <a:ext cx="48934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Rumyantseva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Nadya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| OMC4DBD Collaboration Meeting | 19-20.04.2021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Номер слайда 2"/>
          <p:cNvSpPr txBox="1">
            <a:spLocks/>
          </p:cNvSpPr>
          <p:nvPr/>
        </p:nvSpPr>
        <p:spPr>
          <a:xfrm>
            <a:off x="7011093" y="64166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0D1404-75C4-4DCF-91B6-77A55664AAEB}" type="slidenum">
              <a:rPr lang="ru-RU" smtClean="0">
                <a:latin typeface="Cambria" panose="02040503050406030204" pitchFamily="18" charset="0"/>
                <a:ea typeface="Cambria" panose="02040503050406030204" pitchFamily="18" charset="0"/>
              </a:rPr>
              <a:pPr/>
              <a:t>7</a:t>
            </a:fld>
            <a:endParaRPr lang="ru-RU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195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45" y="319985"/>
            <a:ext cx="8071439" cy="630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53269" y="-65555"/>
            <a:ext cx="3837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Fit peaks from MB23A</a:t>
            </a:r>
            <a:endParaRPr lang="ru-RU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Нижний колонтитул 1"/>
          <p:cNvSpPr txBox="1">
            <a:spLocks/>
          </p:cNvSpPr>
          <p:nvPr/>
        </p:nvSpPr>
        <p:spPr>
          <a:xfrm>
            <a:off x="49222" y="6453408"/>
            <a:ext cx="49181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Rumyantseva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Nadya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| OMC4DBD Collaboration Meeting | 19-20.04.2021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>
          <a:xfrm>
            <a:off x="7011093" y="64166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0D1404-75C4-4DCF-91B6-77A55664AAEB}" type="slidenum">
              <a:rPr lang="ru-RU" smtClean="0">
                <a:latin typeface="Cambria" panose="02040503050406030204" pitchFamily="18" charset="0"/>
                <a:ea typeface="Cambria" panose="02040503050406030204" pitchFamily="18" charset="0"/>
              </a:rPr>
              <a:pPr/>
              <a:t>8</a:t>
            </a:fld>
            <a:endParaRPr lang="ru-RU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684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08" y="3513726"/>
            <a:ext cx="4239389" cy="32009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8" y="524945"/>
            <a:ext cx="4656310" cy="32500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9950" y="574044"/>
            <a:ext cx="4338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Not corrected efficiency line for MB23A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9717" y="3535477"/>
            <a:ext cx="3937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Corrected efficiency line for MB23A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362726"/>
              </p:ext>
            </p:extLst>
          </p:nvPr>
        </p:nvGraphicFramePr>
        <p:xfrm>
          <a:off x="5437891" y="673100"/>
          <a:ext cx="2092414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6207">
                  <a:extLst>
                    <a:ext uri="{9D8B030D-6E8A-4147-A177-3AD203B41FA5}">
                      <a16:colId xmlns:a16="http://schemas.microsoft.com/office/drawing/2014/main" val="2452114110"/>
                    </a:ext>
                  </a:extLst>
                </a:gridCol>
                <a:gridCol w="1046207">
                  <a:extLst>
                    <a:ext uri="{9D8B030D-6E8A-4147-A177-3AD203B41FA5}">
                      <a16:colId xmlns:a16="http://schemas.microsoft.com/office/drawing/2014/main" val="1596756583"/>
                    </a:ext>
                  </a:extLst>
                </a:gridCol>
              </a:tblGrid>
              <a:tr h="230259"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Energies, </a:t>
                      </a:r>
                      <a:r>
                        <a:rPr lang="en-US" sz="105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keV</a:t>
                      </a:r>
                      <a:endParaRPr lang="ru-RU" sz="105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Eff,</a:t>
                      </a:r>
                      <a:r>
                        <a:rPr lang="en-US" sz="105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05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10</a:t>
                      </a:r>
                      <a:r>
                        <a:rPr lang="en-US" sz="1050" b="1" baseline="30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-5 </a:t>
                      </a:r>
                      <a:r>
                        <a:rPr lang="en-US" sz="105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a.e</a:t>
                      </a:r>
                      <a:r>
                        <a:rPr lang="en-US" sz="105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  <a:endParaRPr lang="ru-RU" sz="105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070329"/>
                  </a:ext>
                </a:extLst>
              </a:tr>
              <a:tr h="230259"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296.5</a:t>
                      </a:r>
                      <a:endParaRPr lang="ru-RU" sz="105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311.7</a:t>
                      </a:r>
                      <a:endParaRPr lang="ru-RU" sz="105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917685"/>
                  </a:ext>
                </a:extLst>
              </a:tr>
              <a:tr h="230259"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352.6</a:t>
                      </a:r>
                      <a:endParaRPr lang="ru-RU" sz="105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276.4</a:t>
                      </a:r>
                      <a:endParaRPr lang="ru-RU" sz="105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753218"/>
                  </a:ext>
                </a:extLst>
              </a:tr>
              <a:tr h="230259"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372.3</a:t>
                      </a:r>
                      <a:endParaRPr lang="ru-RU" sz="105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265.9</a:t>
                      </a:r>
                      <a:endParaRPr lang="ru-RU" sz="105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263131"/>
                  </a:ext>
                </a:extLst>
              </a:tr>
              <a:tr h="230259"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381.4</a:t>
                      </a:r>
                      <a:endParaRPr lang="ru-RU" sz="105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261.3</a:t>
                      </a:r>
                      <a:endParaRPr lang="ru-RU" sz="105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717031"/>
                  </a:ext>
                </a:extLst>
              </a:tr>
              <a:tr h="230259"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386.3</a:t>
                      </a:r>
                      <a:endParaRPr lang="ru-RU" sz="105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258.9</a:t>
                      </a:r>
                      <a:endParaRPr lang="ru-RU" sz="105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577611"/>
                  </a:ext>
                </a:extLst>
              </a:tr>
              <a:tr h="230259"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389.4</a:t>
                      </a:r>
                      <a:endParaRPr lang="ru-RU" sz="105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257.4</a:t>
                      </a:r>
                      <a:endParaRPr lang="ru-RU" sz="105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668380"/>
                  </a:ext>
                </a:extLst>
              </a:tr>
              <a:tr h="230259"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439.9</a:t>
                      </a:r>
                      <a:endParaRPr lang="ru-RU" sz="105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235.7</a:t>
                      </a:r>
                      <a:endParaRPr lang="ru-RU" sz="105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3450939"/>
                  </a:ext>
                </a:extLst>
              </a:tr>
              <a:tr h="230259"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472.2</a:t>
                      </a:r>
                      <a:endParaRPr lang="ru-RU" sz="105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223.9</a:t>
                      </a:r>
                      <a:endParaRPr lang="ru-RU" sz="105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5228051"/>
                  </a:ext>
                </a:extLst>
              </a:tr>
              <a:tr h="230259"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1368.6</a:t>
                      </a:r>
                      <a:endParaRPr lang="ru-RU" sz="105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106.8</a:t>
                      </a:r>
                      <a:endParaRPr lang="ru-RU" sz="105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124119"/>
                  </a:ext>
                </a:extLst>
              </a:tr>
              <a:tr h="230259"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1633.6</a:t>
                      </a:r>
                      <a:endParaRPr lang="ru-RU" sz="105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94.1</a:t>
                      </a:r>
                      <a:endParaRPr lang="ru-RU" sz="105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848315"/>
                  </a:ext>
                </a:extLst>
              </a:tr>
              <a:tr h="230259"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2754.0</a:t>
                      </a:r>
                      <a:endParaRPr lang="ru-RU" sz="105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59.1</a:t>
                      </a:r>
                      <a:endParaRPr lang="ru-RU" sz="105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747348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106947"/>
              </p:ext>
            </p:extLst>
          </p:nvPr>
        </p:nvGraphicFramePr>
        <p:xfrm>
          <a:off x="5437891" y="3764201"/>
          <a:ext cx="2092414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6207">
                  <a:extLst>
                    <a:ext uri="{9D8B030D-6E8A-4147-A177-3AD203B41FA5}">
                      <a16:colId xmlns:a16="http://schemas.microsoft.com/office/drawing/2014/main" val="2452114110"/>
                    </a:ext>
                  </a:extLst>
                </a:gridCol>
                <a:gridCol w="1046207">
                  <a:extLst>
                    <a:ext uri="{9D8B030D-6E8A-4147-A177-3AD203B41FA5}">
                      <a16:colId xmlns:a16="http://schemas.microsoft.com/office/drawing/2014/main" val="1596756583"/>
                    </a:ext>
                  </a:extLst>
                </a:gridCol>
              </a:tblGrid>
              <a:tr h="230259"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Energies, </a:t>
                      </a:r>
                      <a:r>
                        <a:rPr lang="en-US" sz="105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keV</a:t>
                      </a:r>
                      <a:endParaRPr lang="ru-RU" sz="105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Eff,</a:t>
                      </a:r>
                      <a:r>
                        <a:rPr lang="en-US" sz="105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05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10</a:t>
                      </a:r>
                      <a:r>
                        <a:rPr lang="en-US" sz="1050" b="1" baseline="30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-5 </a:t>
                      </a:r>
                      <a:r>
                        <a:rPr lang="en-US" sz="105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a.e</a:t>
                      </a:r>
                      <a:r>
                        <a:rPr lang="en-US" sz="105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  <a:endParaRPr lang="ru-RU" sz="105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070329"/>
                  </a:ext>
                </a:extLst>
              </a:tr>
              <a:tr h="230259"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296.5</a:t>
                      </a:r>
                      <a:endParaRPr lang="ru-RU" sz="105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312.9</a:t>
                      </a:r>
                      <a:endParaRPr lang="ru-RU" sz="105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917685"/>
                  </a:ext>
                </a:extLst>
              </a:tr>
              <a:tr h="230259"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352.6</a:t>
                      </a:r>
                      <a:endParaRPr lang="ru-RU" sz="105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278.4</a:t>
                      </a:r>
                      <a:endParaRPr lang="ru-RU" sz="105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753218"/>
                  </a:ext>
                </a:extLst>
              </a:tr>
              <a:tr h="230259"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372.3</a:t>
                      </a:r>
                      <a:endParaRPr lang="ru-RU" sz="105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268.2</a:t>
                      </a:r>
                      <a:endParaRPr lang="ru-RU" sz="105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263131"/>
                  </a:ext>
                </a:extLst>
              </a:tr>
              <a:tr h="230259"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381.4</a:t>
                      </a:r>
                      <a:endParaRPr lang="ru-RU" sz="105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263.7</a:t>
                      </a:r>
                      <a:endParaRPr lang="ru-RU" sz="105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717031"/>
                  </a:ext>
                </a:extLst>
              </a:tr>
              <a:tr h="230259"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386.3</a:t>
                      </a:r>
                      <a:endParaRPr lang="ru-RU" sz="105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261.4</a:t>
                      </a:r>
                      <a:endParaRPr lang="ru-RU" sz="105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577611"/>
                  </a:ext>
                </a:extLst>
              </a:tr>
              <a:tr h="230259"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389.4</a:t>
                      </a:r>
                      <a:endParaRPr lang="ru-RU" sz="105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259.9</a:t>
                      </a:r>
                      <a:endParaRPr lang="ru-RU" sz="105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668380"/>
                  </a:ext>
                </a:extLst>
              </a:tr>
              <a:tr h="230259"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439.9</a:t>
                      </a:r>
                      <a:endParaRPr lang="ru-RU" sz="105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238.8</a:t>
                      </a:r>
                      <a:endParaRPr lang="ru-RU" sz="105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3450939"/>
                  </a:ext>
                </a:extLst>
              </a:tr>
              <a:tr h="230259"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472.2</a:t>
                      </a:r>
                      <a:endParaRPr lang="ru-RU" sz="105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227.3</a:t>
                      </a:r>
                      <a:endParaRPr lang="ru-RU" sz="105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5228051"/>
                  </a:ext>
                </a:extLst>
              </a:tr>
              <a:tr h="230259"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1368.6</a:t>
                      </a:r>
                      <a:endParaRPr lang="ru-RU" sz="105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114.2</a:t>
                      </a:r>
                      <a:endParaRPr lang="ru-RU" sz="105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124119"/>
                  </a:ext>
                </a:extLst>
              </a:tr>
              <a:tr h="230259"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1633.6</a:t>
                      </a:r>
                      <a:endParaRPr lang="ru-RU" sz="105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101.9</a:t>
                      </a:r>
                      <a:endParaRPr lang="ru-RU" sz="105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848315"/>
                  </a:ext>
                </a:extLst>
              </a:tr>
              <a:tr h="230259"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2754.0</a:t>
                      </a:r>
                      <a:endParaRPr lang="ru-RU" sz="105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67.2</a:t>
                      </a:r>
                      <a:endParaRPr lang="ru-RU" sz="105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74734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 rot="17403168">
            <a:off x="5292090" y="3579535"/>
            <a:ext cx="1933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Preliminary results</a:t>
            </a:r>
            <a:endParaRPr lang="ru-RU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Нижний колонтитул 1"/>
          <p:cNvSpPr txBox="1">
            <a:spLocks/>
          </p:cNvSpPr>
          <p:nvPr/>
        </p:nvSpPr>
        <p:spPr>
          <a:xfrm>
            <a:off x="49222" y="6453408"/>
            <a:ext cx="4888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Rumyantseva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Nadya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| OMC4DBD Collaboration Meeting | 19-20.04.2021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7011093" y="64166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0D1404-75C4-4DCF-91B6-77A55664AAEB}" type="slidenum">
              <a:rPr lang="ru-RU" smtClean="0">
                <a:latin typeface="Cambria" panose="02040503050406030204" pitchFamily="18" charset="0"/>
                <a:ea typeface="Cambria" panose="02040503050406030204" pitchFamily="18" charset="0"/>
              </a:rPr>
              <a:pPr/>
              <a:t>9</a:t>
            </a:fld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14D208-0744-4F8F-AD0F-35F5C9A891FB}"/>
              </a:ext>
            </a:extLst>
          </p:cNvPr>
          <p:cNvSpPr txBox="1"/>
          <p:nvPr/>
        </p:nvSpPr>
        <p:spPr>
          <a:xfrm>
            <a:off x="764002" y="-12272"/>
            <a:ext cx="7615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MB23A: corrected vs uncorrected efficiencies</a:t>
            </a:r>
            <a:endParaRPr lang="ru-RU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931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11954</TotalTime>
  <Words>678</Words>
  <Application>Microsoft Office PowerPoint</Application>
  <PresentationFormat>Экран (4:3)</PresentationFormat>
  <Paragraphs>155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46</cp:revision>
  <dcterms:created xsi:type="dcterms:W3CDTF">2020-12-01T09:21:54Z</dcterms:created>
  <dcterms:modified xsi:type="dcterms:W3CDTF">2021-04-19T15:44:20Z</dcterms:modified>
</cp:coreProperties>
</file>