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1" r:id="rId1"/>
  </p:sldMasterIdLst>
  <p:notesMasterIdLst>
    <p:notesMasterId r:id="rId6"/>
  </p:notesMasterIdLst>
  <p:handoutMasterIdLst>
    <p:handoutMasterId r:id="rId7"/>
  </p:handoutMasterIdLst>
  <p:sldIdLst>
    <p:sldId id="290" r:id="rId2"/>
    <p:sldId id="516" r:id="rId3"/>
    <p:sldId id="515" r:id="rId4"/>
    <p:sldId id="291" r:id="rId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C6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96327" autoAdjust="0"/>
  </p:normalViewPr>
  <p:slideViewPr>
    <p:cSldViewPr snapToGrid="0" snapToObjects="1">
      <p:cViewPr varScale="1">
        <p:scale>
          <a:sx n="124" d="100"/>
          <a:sy n="124" d="100"/>
        </p:scale>
        <p:origin x="520" y="168"/>
      </p:cViewPr>
      <p:guideLst>
        <p:guide orient="horz" pos="2137"/>
        <p:guide pos="28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8581B-3BE6-7944-BC36-B5BDA3C2DD48}" type="datetimeFigureOut">
              <a:rPr lang="en-US" smtClean="0"/>
              <a:t>3/31/21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15DDC-4086-D94F-A684-6B70759B4A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734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40FA074-D563-4AA4-93B7-D49961C6B1F6}" type="datetimeFigureOut">
              <a:rPr lang="en-US"/>
              <a:pPr>
                <a:defRPr/>
              </a:pPr>
              <a:t>3/31/21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78F435B-6F10-4082-985C-D988053CEF4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907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150F-63A2-A54E-8446-1463A9C95D8C}" type="datetime1">
              <a:rPr lang="de-DE" smtClean="0"/>
              <a:t>31.03.21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Hans Rudolf Schmidt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DA1D-7319-4A38-BECC-A2BD080A36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85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0"/>
            <a:ext cx="6425920" cy="78377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Clr>
                <a:schemeClr val="accent2">
                  <a:lumMod val="75000"/>
                </a:schemeClr>
              </a:buClr>
              <a:defRPr/>
            </a:lvl3pPr>
            <a:lvl4pPr>
              <a:buClr>
                <a:schemeClr val="accent2">
                  <a:lumMod val="75000"/>
                </a:schemeClr>
              </a:buClr>
              <a:defRPr/>
            </a:lvl4pPr>
            <a:lvl5pPr>
              <a:buClr>
                <a:schemeClr val="accent2">
                  <a:lumMod val="75000"/>
                </a:schemeClr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5214-D842-B248-BBB2-53CF8DB65325}" type="datetime1">
              <a:rPr lang="de-DE" smtClean="0"/>
              <a:t>31.03.21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Hans Rudolf Schmidt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DA1D-7319-4A38-BECC-A2BD080A36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718549" cy="765860"/>
          </a:xfrm>
          <a:prstGeom prst="rect">
            <a:avLst/>
          </a:prstGeom>
          <a:solidFill>
            <a:srgbClr val="0000FE"/>
          </a:solidFill>
        </p:spPr>
        <p:txBody>
          <a:bodyPr anchor="ctr">
            <a:normAutofit/>
          </a:bodyPr>
          <a:lstStyle>
            <a:lvl1pPr marL="133350" indent="0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78600"/>
            <a:ext cx="2508250" cy="279400"/>
          </a:xfrm>
          <a:prstGeom prst="rect">
            <a:avLst/>
          </a:prstGeom>
          <a:solidFill>
            <a:srgbClr val="0000FE"/>
          </a:solidFill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05/03/2021 - 37th CBM Collaboration Meeting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8250" y="6578600"/>
            <a:ext cx="4127500" cy="279400"/>
          </a:xfrm>
          <a:prstGeom prst="rect">
            <a:avLst/>
          </a:prstGeom>
          <a:solidFill>
            <a:srgbClr val="0000FE"/>
          </a:solidFill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K. Agarwal - STS Cooling: Concept and Design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5750" y="6578600"/>
            <a:ext cx="2508250" cy="279400"/>
          </a:xfrm>
          <a:prstGeom prst="rect">
            <a:avLst/>
          </a:prstGeom>
          <a:solidFill>
            <a:srgbClr val="0000FE"/>
          </a:solidFill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2A4535BA-AEF2-4785-BF1B-EDE950106C20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7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550" y="1"/>
            <a:ext cx="425450" cy="765861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196850" y="914401"/>
            <a:ext cx="8769350" cy="5477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381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7013749" cy="783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336" y="886769"/>
            <a:ext cx="9003323" cy="5383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1D2B7DA-5676-2C4A-AF3C-A5A99557AAE1}" type="datetime1">
              <a:rPr lang="de-DE" smtClean="0"/>
              <a:pPr/>
              <a:t>31.03.21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Hans Rudolf Schmidt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1DA1D-7319-4A38-BECC-A2BD080A36DA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45" y="10071"/>
            <a:ext cx="568897" cy="7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BM@N Mainframe &amp; Cooling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14.4.2021</a:t>
            </a:r>
          </a:p>
        </p:txBody>
      </p:sp>
    </p:spTree>
    <p:extLst>
      <p:ext uri="{BB962C8B-B14F-4D97-AF65-F5344CB8AC3E}">
        <p14:creationId xmlns:p14="http://schemas.microsoft.com/office/powerpoint/2010/main" val="3780494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274E52-8A9B-6D4E-8992-64FC0DC9D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BM@N: New Cooling Plate Design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034A68C-455A-D84F-8CAD-8AD54274E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Hans Rudolf Schmidt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BE8124B-C45C-2C42-A3F7-F800B62BB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DA1D-7319-4A38-BECC-A2BD080A36DA}" type="slidenum">
              <a:rPr lang="en-US" smtClean="0"/>
              <a:t>2</a:t>
            </a:fld>
            <a:endParaRPr lang="en-US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7C08C85-2D87-6244-B46C-E7E5103E6C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07" t="5089" r="16742" b="12086"/>
          <a:stretch/>
        </p:blipFill>
        <p:spPr>
          <a:xfrm>
            <a:off x="2732925" y="698643"/>
            <a:ext cx="6277510" cy="3708970"/>
          </a:xfrm>
          <a:prstGeom prst="rect">
            <a:avLst/>
          </a:prstGeom>
        </p:spPr>
      </p:pic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3B4D4DF-D0C4-A347-AA04-30EA3A066C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96" t="1" r="35851" b="43297"/>
          <a:stretch/>
        </p:blipFill>
        <p:spPr>
          <a:xfrm>
            <a:off x="137008" y="3392488"/>
            <a:ext cx="4859873" cy="2843925"/>
          </a:xfrm>
          <a:prstGeom prst="rect">
            <a:avLst/>
          </a:prstGeom>
        </p:spPr>
      </p:pic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1CB5A791-CFFA-244D-AD7F-0FEE73ABE1FB}"/>
              </a:ext>
            </a:extLst>
          </p:cNvPr>
          <p:cNvCxnSpPr>
            <a:cxnSpLocks/>
          </p:cNvCxnSpPr>
          <p:nvPr/>
        </p:nvCxnSpPr>
        <p:spPr>
          <a:xfrm flipV="1">
            <a:off x="4941870" y="3277456"/>
            <a:ext cx="1253447" cy="11503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4E6AE0E7-587D-D44B-8027-EB9A18C59A44}"/>
              </a:ext>
            </a:extLst>
          </p:cNvPr>
          <p:cNvCxnSpPr>
            <a:cxnSpLocks/>
          </p:cNvCxnSpPr>
          <p:nvPr/>
        </p:nvCxnSpPr>
        <p:spPr>
          <a:xfrm flipV="1">
            <a:off x="4982966" y="3626778"/>
            <a:ext cx="1623317" cy="131509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A87FACF0-1CF5-3742-8764-90CCEAE26D71}"/>
                  </a:ext>
                </a:extLst>
              </p:cNvPr>
              <p:cNvSpPr txBox="1"/>
              <p:nvPr/>
            </p:nvSpPr>
            <p:spPr>
              <a:xfrm>
                <a:off x="174661" y="1160980"/>
                <a:ext cx="3611373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+ high heat transfer coefficient (HTC) </a:t>
                </a:r>
              </a:p>
              <a:p>
                <a:r>
                  <a:rPr lang="en-US" sz="1600" dirty="0"/>
                  <a:t>-  long channels</a:t>
                </a:r>
              </a:p>
              <a:p>
                <a:pPr marL="742950" lvl="1" indent="-285750">
                  <a:buFontTx/>
                  <a:buChar char="-"/>
                </a:pPr>
                <a:r>
                  <a:rPr lang="en-US" sz="1600" dirty="0"/>
                  <a:t>high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600" b="0" i="0" smtClean="0">
                        <a:latin typeface="Cambria Math" panose="02040503050406030204" pitchFamily="18" charset="0"/>
                      </a:rPr>
                      <m:t>Δp</m:t>
                    </m:r>
                  </m:oMath>
                </a14:m>
                <a:endParaRPr lang="de-DE" sz="1600" b="0" dirty="0"/>
              </a:p>
              <a:p>
                <a:pPr marL="742950" lvl="1" indent="-285750">
                  <a:buFontTx/>
                  <a:buChar char="-"/>
                </a:pPr>
                <a:r>
                  <a:rPr lang="en-US" sz="1600" dirty="0"/>
                  <a:t>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endParaRPr lang="en-US" sz="1600" dirty="0"/>
              </a:p>
            </p:txBody>
          </p:sp>
        </mc:Choice>
        <mc:Fallback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A87FACF0-1CF5-3742-8764-90CCEAE26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61" y="1160980"/>
                <a:ext cx="3611373" cy="1077218"/>
              </a:xfrm>
              <a:prstGeom prst="rect">
                <a:avLst/>
              </a:prstGeom>
              <a:blipFill>
                <a:blip r:embed="rId4"/>
                <a:stretch>
                  <a:fillRect l="-699" t="-1163" b="-5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741025C6-A882-8A41-9A8A-BC6AB9091806}"/>
              </a:ext>
            </a:extLst>
          </p:cNvPr>
          <p:cNvGrpSpPr/>
          <p:nvPr/>
        </p:nvGrpSpPr>
        <p:grpSpPr>
          <a:xfrm>
            <a:off x="2958957" y="1078787"/>
            <a:ext cx="5523759" cy="4714627"/>
            <a:chOff x="2958957" y="1078787"/>
            <a:chExt cx="5523759" cy="4714627"/>
          </a:xfrm>
        </p:grpSpPr>
        <p:sp>
          <p:nvSpPr>
            <p:cNvPr id="24" name="Freihandform 23">
              <a:extLst>
                <a:ext uri="{FF2B5EF4-FFF2-40B4-BE49-F238E27FC236}">
                  <a16:creationId xmlns:a16="http://schemas.microsoft.com/office/drawing/2014/main" id="{FDEA8336-55CA-8249-9F7D-3871AA253842}"/>
                </a:ext>
              </a:extLst>
            </p:cNvPr>
            <p:cNvSpPr/>
            <p:nvPr/>
          </p:nvSpPr>
          <p:spPr>
            <a:xfrm>
              <a:off x="5486400" y="2743200"/>
              <a:ext cx="2054831" cy="1345914"/>
            </a:xfrm>
            <a:custGeom>
              <a:avLst/>
              <a:gdLst>
                <a:gd name="connsiteX0" fmla="*/ 0 w 2054831"/>
                <a:gd name="connsiteY0" fmla="*/ 955496 h 1345914"/>
                <a:gd name="connsiteX1" fmla="*/ 1571946 w 2054831"/>
                <a:gd name="connsiteY1" fmla="*/ 0 h 1345914"/>
                <a:gd name="connsiteX2" fmla="*/ 2054831 w 2054831"/>
                <a:gd name="connsiteY2" fmla="*/ 339047 h 1345914"/>
                <a:gd name="connsiteX3" fmla="*/ 575352 w 2054831"/>
                <a:gd name="connsiteY3" fmla="*/ 1345914 h 1345914"/>
                <a:gd name="connsiteX4" fmla="*/ 0 w 2054831"/>
                <a:gd name="connsiteY4" fmla="*/ 955496 h 1345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4831" h="1345914">
                  <a:moveTo>
                    <a:pt x="0" y="955496"/>
                  </a:moveTo>
                  <a:lnTo>
                    <a:pt x="1571946" y="0"/>
                  </a:lnTo>
                  <a:lnTo>
                    <a:pt x="2054831" y="339047"/>
                  </a:lnTo>
                  <a:lnTo>
                    <a:pt x="575352" y="1345914"/>
                  </a:lnTo>
                  <a:lnTo>
                    <a:pt x="0" y="955496"/>
                  </a:lnTo>
                  <a:close/>
                </a:path>
              </a:pathLst>
            </a:custGeom>
            <a:solidFill>
              <a:srgbClr val="FF0000">
                <a:alpha val="46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ihandform 26">
              <a:extLst>
                <a:ext uri="{FF2B5EF4-FFF2-40B4-BE49-F238E27FC236}">
                  <a16:creationId xmlns:a16="http://schemas.microsoft.com/office/drawing/2014/main" id="{13CFAC26-A22C-5042-A4D1-51449B79CC18}"/>
                </a:ext>
              </a:extLst>
            </p:cNvPr>
            <p:cNvSpPr/>
            <p:nvPr/>
          </p:nvSpPr>
          <p:spPr>
            <a:xfrm>
              <a:off x="5126804" y="1078787"/>
              <a:ext cx="2876765" cy="1469204"/>
            </a:xfrm>
            <a:custGeom>
              <a:avLst/>
              <a:gdLst>
                <a:gd name="connsiteX0" fmla="*/ 0 w 2876765"/>
                <a:gd name="connsiteY0" fmla="*/ 421240 h 1469204"/>
                <a:gd name="connsiteX1" fmla="*/ 852756 w 2876765"/>
                <a:gd name="connsiteY1" fmla="*/ 0 h 1469204"/>
                <a:gd name="connsiteX2" fmla="*/ 2876765 w 2876765"/>
                <a:gd name="connsiteY2" fmla="*/ 945222 h 1469204"/>
                <a:gd name="connsiteX3" fmla="*/ 1972639 w 2876765"/>
                <a:gd name="connsiteY3" fmla="*/ 1469204 h 1469204"/>
                <a:gd name="connsiteX4" fmla="*/ 0 w 2876765"/>
                <a:gd name="connsiteY4" fmla="*/ 421240 h 146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6765" h="1469204">
                  <a:moveTo>
                    <a:pt x="0" y="421240"/>
                  </a:moveTo>
                  <a:lnTo>
                    <a:pt x="852756" y="0"/>
                  </a:lnTo>
                  <a:lnTo>
                    <a:pt x="2876765" y="945222"/>
                  </a:lnTo>
                  <a:lnTo>
                    <a:pt x="1972639" y="1469204"/>
                  </a:lnTo>
                  <a:lnTo>
                    <a:pt x="0" y="42124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ihandform 28">
              <a:extLst>
                <a:ext uri="{FF2B5EF4-FFF2-40B4-BE49-F238E27FC236}">
                  <a16:creationId xmlns:a16="http://schemas.microsoft.com/office/drawing/2014/main" id="{0B5B5C36-E68C-6A4A-A18A-5246D9C36BE5}"/>
                </a:ext>
              </a:extLst>
            </p:cNvPr>
            <p:cNvSpPr/>
            <p:nvPr/>
          </p:nvSpPr>
          <p:spPr>
            <a:xfrm>
              <a:off x="2958957" y="1345915"/>
              <a:ext cx="1941816" cy="955496"/>
            </a:xfrm>
            <a:custGeom>
              <a:avLst/>
              <a:gdLst>
                <a:gd name="connsiteX0" fmla="*/ 1941816 w 1941816"/>
                <a:gd name="connsiteY0" fmla="*/ 215757 h 955496"/>
                <a:gd name="connsiteX1" fmla="*/ 410967 w 1941816"/>
                <a:gd name="connsiteY1" fmla="*/ 955496 h 955496"/>
                <a:gd name="connsiteX2" fmla="*/ 0 w 1941816"/>
                <a:gd name="connsiteY2" fmla="*/ 678094 h 955496"/>
                <a:gd name="connsiteX3" fmla="*/ 1623317 w 1941816"/>
                <a:gd name="connsiteY3" fmla="*/ 0 h 955496"/>
                <a:gd name="connsiteX4" fmla="*/ 1941816 w 1941816"/>
                <a:gd name="connsiteY4" fmla="*/ 215757 h 95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1816" h="955496">
                  <a:moveTo>
                    <a:pt x="1941816" y="215757"/>
                  </a:moveTo>
                  <a:lnTo>
                    <a:pt x="410967" y="955496"/>
                  </a:lnTo>
                  <a:lnTo>
                    <a:pt x="0" y="678094"/>
                  </a:lnTo>
                  <a:lnTo>
                    <a:pt x="1623317" y="0"/>
                  </a:lnTo>
                  <a:lnTo>
                    <a:pt x="1941816" y="215757"/>
                  </a:lnTo>
                  <a:close/>
                </a:path>
              </a:pathLst>
            </a:custGeom>
            <a:solidFill>
              <a:srgbClr val="FF0000">
                <a:alpha val="49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E544BB07-59A0-7B48-AE6D-3A30B5BBC1F3}"/>
                </a:ext>
              </a:extLst>
            </p:cNvPr>
            <p:cNvSpPr txBox="1"/>
            <p:nvPr/>
          </p:nvSpPr>
          <p:spPr>
            <a:xfrm>
              <a:off x="5034336" y="4962417"/>
              <a:ext cx="344838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for calculation of thermal properties: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area &amp; power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cooling liquid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950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F00C70-1EEF-D844-99B3-C517D6774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8" y="0"/>
            <a:ext cx="8556171" cy="783771"/>
          </a:xfrm>
        </p:spPr>
        <p:txBody>
          <a:bodyPr>
            <a:normAutofit/>
          </a:bodyPr>
          <a:lstStyle/>
          <a:p>
            <a:r>
              <a:rPr lang="en-US" dirty="0"/>
              <a:t>Kinematic Viscosity: NOVEC vs H</a:t>
            </a:r>
            <a:r>
              <a:rPr lang="en-US" baseline="-25000" dirty="0"/>
              <a:t>2</a:t>
            </a:r>
            <a:r>
              <a:rPr lang="en-US" dirty="0"/>
              <a:t>O-Glycol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256AE1F-3CBA-B94E-A1E6-9CE94E89F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Hans Rudolf Schmidt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8C477B3-7FEE-9B43-99F3-BDC0C3F55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DA1D-7319-4A38-BECC-A2BD080A36DA}" type="slidenum">
              <a:rPr lang="en-US" smtClean="0"/>
              <a:t>3</a:t>
            </a:fld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5C05BEF-93D6-224D-BC12-A77DEBF82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083" y="1027415"/>
            <a:ext cx="6634809" cy="5270643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4FDF83C5-57D0-274D-9336-558311D08F9E}"/>
              </a:ext>
            </a:extLst>
          </p:cNvPr>
          <p:cNvSpPr/>
          <p:nvPr/>
        </p:nvSpPr>
        <p:spPr>
          <a:xfrm>
            <a:off x="5404207" y="2075382"/>
            <a:ext cx="92468" cy="924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C059B68-083D-324A-AE49-BCE91D313B18}"/>
              </a:ext>
            </a:extLst>
          </p:cNvPr>
          <p:cNvSpPr/>
          <p:nvPr/>
        </p:nvSpPr>
        <p:spPr>
          <a:xfrm>
            <a:off x="5967573" y="2484635"/>
            <a:ext cx="92468" cy="924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76C7213-F2B2-C84B-BB3A-50C22C468F1F}"/>
              </a:ext>
            </a:extLst>
          </p:cNvPr>
          <p:cNvSpPr/>
          <p:nvPr/>
        </p:nvSpPr>
        <p:spPr>
          <a:xfrm>
            <a:off x="6500117" y="2965806"/>
            <a:ext cx="92468" cy="924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C0E4FD3-79E9-5246-8E72-46AAF6A70DF0}"/>
              </a:ext>
            </a:extLst>
          </p:cNvPr>
          <p:cNvSpPr/>
          <p:nvPr/>
        </p:nvSpPr>
        <p:spPr>
          <a:xfrm>
            <a:off x="6991561" y="3292864"/>
            <a:ext cx="92468" cy="924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C656294-DA77-D24B-81AF-988CB72C5A61}"/>
              </a:ext>
            </a:extLst>
          </p:cNvPr>
          <p:cNvSpPr/>
          <p:nvPr/>
        </p:nvSpPr>
        <p:spPr>
          <a:xfrm>
            <a:off x="5402497" y="1590789"/>
            <a:ext cx="92468" cy="9246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2107C57-5E8C-FF46-A608-C79783E15C82}"/>
              </a:ext>
            </a:extLst>
          </p:cNvPr>
          <p:cNvSpPr/>
          <p:nvPr/>
        </p:nvSpPr>
        <p:spPr>
          <a:xfrm>
            <a:off x="5965861" y="2041135"/>
            <a:ext cx="92468" cy="9246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8071AD4-DA3A-DD40-86A4-2D6BB12D5BFB}"/>
              </a:ext>
            </a:extLst>
          </p:cNvPr>
          <p:cNvSpPr/>
          <p:nvPr/>
        </p:nvSpPr>
        <p:spPr>
          <a:xfrm>
            <a:off x="6508677" y="2491481"/>
            <a:ext cx="92468" cy="9246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C370E99-45ED-5448-B28F-2DD71710FD57}"/>
              </a:ext>
            </a:extLst>
          </p:cNvPr>
          <p:cNvSpPr/>
          <p:nvPr/>
        </p:nvSpPr>
        <p:spPr>
          <a:xfrm>
            <a:off x="6989849" y="2962375"/>
            <a:ext cx="92468" cy="9246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C7D8228E-F3DD-0D40-8C6E-F9C060DE92F6}"/>
              </a:ext>
            </a:extLst>
          </p:cNvPr>
          <p:cNvCxnSpPr/>
          <p:nvPr/>
        </p:nvCxnSpPr>
        <p:spPr>
          <a:xfrm>
            <a:off x="5352836" y="1551398"/>
            <a:ext cx="1859622" cy="158222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A71EDF1E-9C20-2148-8B8C-993CC60E0D59}"/>
              </a:ext>
            </a:extLst>
          </p:cNvPr>
          <p:cNvCxnSpPr/>
          <p:nvPr/>
        </p:nvCxnSpPr>
        <p:spPr>
          <a:xfrm>
            <a:off x="5330576" y="2012023"/>
            <a:ext cx="1859622" cy="15822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>
            <a:extLst>
              <a:ext uri="{FF2B5EF4-FFF2-40B4-BE49-F238E27FC236}">
                <a16:creationId xmlns:a16="http://schemas.microsoft.com/office/drawing/2014/main" id="{14C12430-1E24-4D44-9ED8-5657DE8E89FB}"/>
              </a:ext>
            </a:extLst>
          </p:cNvPr>
          <p:cNvSpPr/>
          <p:nvPr/>
        </p:nvSpPr>
        <p:spPr>
          <a:xfrm>
            <a:off x="2753716" y="4538878"/>
            <a:ext cx="23487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/>
              <a:t>34% </a:t>
            </a:r>
            <a:r>
              <a:rPr lang="de-DE" sz="1600" dirty="0" err="1"/>
              <a:t>Monoethylenglycol</a:t>
            </a:r>
            <a:endParaRPr lang="en-US" sz="1600" dirty="0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05F96D8-4A9A-D54C-971D-002C4BCF0C1D}"/>
              </a:ext>
            </a:extLst>
          </p:cNvPr>
          <p:cNvSpPr/>
          <p:nvPr/>
        </p:nvSpPr>
        <p:spPr>
          <a:xfrm>
            <a:off x="2753716" y="4826554"/>
            <a:ext cx="23374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/>
              <a:t>38% 1,2-Propylenglycol</a:t>
            </a:r>
            <a:endParaRPr lang="en-US" sz="1600" dirty="0"/>
          </a:p>
        </p:txBody>
      </p:sp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5294A917-A763-834F-9963-9165288BC888}"/>
              </a:ext>
            </a:extLst>
          </p:cNvPr>
          <p:cNvCxnSpPr>
            <a:cxnSpLocks/>
          </p:cNvCxnSpPr>
          <p:nvPr/>
        </p:nvCxnSpPr>
        <p:spPr>
          <a:xfrm>
            <a:off x="2328810" y="4681591"/>
            <a:ext cx="47603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>
            <a:extLst>
              <a:ext uri="{FF2B5EF4-FFF2-40B4-BE49-F238E27FC236}">
                <a16:creationId xmlns:a16="http://schemas.microsoft.com/office/drawing/2014/main" id="{FE875456-3205-9545-8D6C-30A154281F73}"/>
              </a:ext>
            </a:extLst>
          </p:cNvPr>
          <p:cNvCxnSpPr>
            <a:cxnSpLocks/>
          </p:cNvCxnSpPr>
          <p:nvPr/>
        </p:nvCxnSpPr>
        <p:spPr>
          <a:xfrm>
            <a:off x="2340796" y="4981253"/>
            <a:ext cx="433227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317F66D1-C6BE-9343-B678-B24EFC02E49F}"/>
              </a:ext>
            </a:extLst>
          </p:cNvPr>
          <p:cNvSpPr txBox="1"/>
          <p:nvPr/>
        </p:nvSpPr>
        <p:spPr>
          <a:xfrm>
            <a:off x="2825393" y="1695236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freezing point</a:t>
            </a:r>
          </a:p>
        </p:txBody>
      </p: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5BF800E6-82B4-984A-A10A-3CD13A55A19F}"/>
              </a:ext>
            </a:extLst>
          </p:cNvPr>
          <p:cNvCxnSpPr/>
          <p:nvPr/>
        </p:nvCxnSpPr>
        <p:spPr>
          <a:xfrm flipH="1">
            <a:off x="2496620" y="1869897"/>
            <a:ext cx="2979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hteck 31">
            <a:extLst>
              <a:ext uri="{FF2B5EF4-FFF2-40B4-BE49-F238E27FC236}">
                <a16:creationId xmlns:a16="http://schemas.microsoft.com/office/drawing/2014/main" id="{2F0A9B7F-2E4F-D74A-9389-D0D80A6578D3}"/>
              </a:ext>
            </a:extLst>
          </p:cNvPr>
          <p:cNvSpPr/>
          <p:nvPr/>
        </p:nvSpPr>
        <p:spPr>
          <a:xfrm>
            <a:off x="5194730" y="5145054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boiling point</a:t>
            </a:r>
          </a:p>
        </p:txBody>
      </p: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3C8E2746-BB60-DC44-BD0C-7D7D595DB172}"/>
              </a:ext>
            </a:extLst>
          </p:cNvPr>
          <p:cNvCxnSpPr>
            <a:cxnSpLocks/>
          </p:cNvCxnSpPr>
          <p:nvPr/>
        </p:nvCxnSpPr>
        <p:spPr>
          <a:xfrm>
            <a:off x="6647380" y="5404207"/>
            <a:ext cx="56507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7EF7549B-35FA-EC4E-AED5-85CB7D08CB74}"/>
              </a:ext>
            </a:extLst>
          </p:cNvPr>
          <p:cNvSpPr/>
          <p:nvPr/>
        </p:nvSpPr>
        <p:spPr>
          <a:xfrm>
            <a:off x="4787757" y="3688422"/>
            <a:ext cx="113016" cy="1130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083303DA-4336-BC4B-8952-55EE16612268}"/>
              </a:ext>
            </a:extLst>
          </p:cNvPr>
          <p:cNvSpPr txBox="1"/>
          <p:nvPr/>
        </p:nvSpPr>
        <p:spPr>
          <a:xfrm>
            <a:off x="3441841" y="3606230"/>
            <a:ext cx="1438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</a:t>
            </a:r>
            <a:r>
              <a:rPr lang="en-US" sz="1600" baseline="-25000" dirty="0"/>
              <a:t>2</a:t>
            </a:r>
            <a:r>
              <a:rPr lang="en-US" sz="1600" dirty="0"/>
              <a:t>O @ 20</a:t>
            </a:r>
            <a:r>
              <a:rPr lang="en-US" sz="1600" baseline="30000" dirty="0"/>
              <a:t>o</a:t>
            </a:r>
            <a:r>
              <a:rPr lang="en-US" sz="1600" dirty="0"/>
              <a:t> C</a:t>
            </a:r>
          </a:p>
        </p:txBody>
      </p: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79D3EF15-2014-7146-9D84-C600DAD3E874}"/>
              </a:ext>
            </a:extLst>
          </p:cNvPr>
          <p:cNvCxnSpPr/>
          <p:nvPr/>
        </p:nvCxnSpPr>
        <p:spPr>
          <a:xfrm flipV="1">
            <a:off x="5743254" y="2363056"/>
            <a:ext cx="0" cy="189044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>
            <a:extLst>
              <a:ext uri="{FF2B5EF4-FFF2-40B4-BE49-F238E27FC236}">
                <a16:creationId xmlns:a16="http://schemas.microsoft.com/office/drawing/2014/main" id="{7DF65F8F-F576-834E-9964-9F184FE66BDD}"/>
              </a:ext>
            </a:extLst>
          </p:cNvPr>
          <p:cNvSpPr txBox="1"/>
          <p:nvPr/>
        </p:nvSpPr>
        <p:spPr>
          <a:xfrm>
            <a:off x="5712432" y="320782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10</a:t>
            </a:r>
          </a:p>
        </p:txBody>
      </p:sp>
    </p:spTree>
    <p:extLst>
      <p:ext uri="{BB962C8B-B14F-4D97-AF65-F5344CB8AC3E}">
        <p14:creationId xmlns:p14="http://schemas.microsoft.com/office/powerpoint/2010/main" val="2248402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B12FA8-ED62-BB44-A78C-15D11B179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8" y="0"/>
            <a:ext cx="8556171" cy="783771"/>
          </a:xfrm>
        </p:spPr>
        <p:txBody>
          <a:bodyPr/>
          <a:lstStyle/>
          <a:p>
            <a:r>
              <a:rPr lang="en-GB" dirty="0">
                <a:solidFill>
                  <a:prstClr val="white">
                    <a:lumMod val="50000"/>
                  </a:prstClr>
                </a:solidFill>
                <a:latin typeface="Calibri Light" panose="020F0302020204030204"/>
              </a:rPr>
              <a:t>Adjustment to BM@N Requirements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78DBCD2-4578-FC41-A89D-E0F23B429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Hans Rudolf Schmidt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1F53B71-2ED9-1B46-A428-F0A705D33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DA1D-7319-4A38-BECC-A2BD080A36DA}" type="slidenum">
              <a:rPr lang="en-US" smtClean="0"/>
              <a:t>4</a:t>
            </a:fld>
            <a:endParaRPr lang="en-US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7D7B76A-1666-0D45-835E-5C6617B82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3908"/>
            <a:ext cx="9144000" cy="274603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E4CE05D-8DB4-5A40-A290-2D27E42C1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56" y="3904822"/>
            <a:ext cx="3410164" cy="25576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ACDB14A9-BCCD-4742-86F6-402B07F0C55D}"/>
                  </a:ext>
                </a:extLst>
              </p:cNvPr>
              <p:cNvSpPr txBox="1"/>
              <p:nvPr/>
            </p:nvSpPr>
            <p:spPr>
              <a:xfrm>
                <a:off x="3791165" y="4058292"/>
                <a:ext cx="4818579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cooling liquid: NOVEC 649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pressure loss: 1.3 bar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flow: 3 l/min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CBM setup with cooling liquid at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−10°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gives an electronics temperature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17°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maximum =&gt; stable temp. of environment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10 kW CO</a:t>
                </a:r>
                <a:r>
                  <a:rPr lang="en-US" baseline="-25000" dirty="0"/>
                  <a:t>2</a:t>
                </a:r>
                <a:r>
                  <a:rPr lang="en-US" dirty="0"/>
                  <a:t> + NOVEC plant would be ok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ACDB14A9-BCCD-4742-86F6-402B07F0C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165" y="4058292"/>
                <a:ext cx="4818579" cy="2308324"/>
              </a:xfrm>
              <a:prstGeom prst="rect">
                <a:avLst/>
              </a:prstGeom>
              <a:blipFill>
                <a:blip r:embed="rId4"/>
                <a:stretch>
                  <a:fillRect l="-789" t="-1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78956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BM-EKUT" id="{9811BE45-C535-D54E-9611-D1E7932F5056}" vid="{F6335667-EB2E-8346-9231-DADD332AFA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0</TotalTime>
  <Words>134</Words>
  <Application>Microsoft Macintosh PowerPoint</Application>
  <PresentationFormat>Bildschirmpräsentation (4:3)</PresentationFormat>
  <Paragraphs>30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Cambria Math</vt:lpstr>
      <vt:lpstr>Custom Design</vt:lpstr>
      <vt:lpstr>BM@N Mainframe &amp; Cooling</vt:lpstr>
      <vt:lpstr>BM@N: New Cooling Plate Design</vt:lpstr>
      <vt:lpstr>Kinematic Viscosity: NOVEC vs H2O-Glycol</vt:lpstr>
      <vt:lpstr>Adjustment to BM@N Requirements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Hans-Rudolf Schmidt</dc:creator>
  <cp:lastModifiedBy>Hans-Rudolf Schmidt</cp:lastModifiedBy>
  <cp:revision>32</cp:revision>
  <dcterms:created xsi:type="dcterms:W3CDTF">2021-03-22T15:25:50Z</dcterms:created>
  <dcterms:modified xsi:type="dcterms:W3CDTF">2021-04-13T15:12:59Z</dcterms:modified>
</cp:coreProperties>
</file>