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8" r:id="rId1"/>
    <p:sldMasterId id="2147483706" r:id="rId2"/>
  </p:sldMasterIdLst>
  <p:notesMasterIdLst>
    <p:notesMasterId r:id="rId36"/>
  </p:notesMasterIdLst>
  <p:handoutMasterIdLst>
    <p:handoutMasterId r:id="rId37"/>
  </p:handoutMasterIdLst>
  <p:sldIdLst>
    <p:sldId id="256" r:id="rId3"/>
    <p:sldId id="405" r:id="rId4"/>
    <p:sldId id="393" r:id="rId5"/>
    <p:sldId id="472" r:id="rId6"/>
    <p:sldId id="474" r:id="rId7"/>
    <p:sldId id="473" r:id="rId8"/>
    <p:sldId id="475" r:id="rId9"/>
    <p:sldId id="404" r:id="rId10"/>
    <p:sldId id="409" r:id="rId11"/>
    <p:sldId id="390" r:id="rId12"/>
    <p:sldId id="408" r:id="rId13"/>
    <p:sldId id="477" r:id="rId14"/>
    <p:sldId id="411" r:id="rId15"/>
    <p:sldId id="480" r:id="rId16"/>
    <p:sldId id="481" r:id="rId17"/>
    <p:sldId id="482" r:id="rId18"/>
    <p:sldId id="478" r:id="rId19"/>
    <p:sldId id="479" r:id="rId20"/>
    <p:sldId id="416" r:id="rId21"/>
    <p:sldId id="484" r:id="rId22"/>
    <p:sldId id="422" r:id="rId23"/>
    <p:sldId id="431" r:id="rId24"/>
    <p:sldId id="432" r:id="rId25"/>
    <p:sldId id="433" r:id="rId26"/>
    <p:sldId id="467" r:id="rId27"/>
    <p:sldId id="466" r:id="rId28"/>
    <p:sldId id="434" r:id="rId29"/>
    <p:sldId id="435" r:id="rId30"/>
    <p:sldId id="436" r:id="rId31"/>
    <p:sldId id="471" r:id="rId32"/>
    <p:sldId id="451" r:id="rId33"/>
    <p:sldId id="445" r:id="rId34"/>
    <p:sldId id="441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9">
          <p15:clr>
            <a:srgbClr val="000000"/>
          </p15:clr>
        </p15:guide>
        <p15:guide id="2" pos="25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h/QC6DhQq9hldofp4+NfBqZ2cw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69" autoAdjust="0"/>
  </p:normalViewPr>
  <p:slideViewPr>
    <p:cSldViewPr snapToGrid="0">
      <p:cViewPr>
        <p:scale>
          <a:sx n="100" d="100"/>
          <a:sy n="100" d="100"/>
        </p:scale>
        <p:origin x="-1416" y="-72"/>
      </p:cViewPr>
      <p:guideLst>
        <p:guide orient="horz" pos="119"/>
        <p:guide pos="2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2" Type="http://customschemas.google.com/relationships/presentationmetadata" Target="metadata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5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C22E1-C4A9-4A4D-B1CC-6B3EC67C346A}" type="datetimeFigureOut">
              <a:rPr lang="en-US" smtClean="0"/>
              <a:t>14.04.21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2D620-FA48-5748-96F8-242C73C0E13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111;p1" descr="NICA-Logo_4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13659" y="-90754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778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81104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:notes"/>
          <p:cNvSpPr txBox="1"/>
          <p:nvPr/>
        </p:nvSpPr>
        <p:spPr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:notes"/>
          <p:cNvSpPr/>
          <p:nvPr/>
        </p:nvSpPr>
        <p:spPr>
          <a:xfrm>
            <a:off x="228600" y="1127125"/>
            <a:ext cx="4572000" cy="34448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 JINR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Dubna</a:t>
            </a:r>
            <a:r>
              <a:rPr lang="en-US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4311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a44661b58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a44661b58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ga44661b58c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3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3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2042" y="256043"/>
            <a:ext cx="7808492" cy="114533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3600" b="1" i="1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72042" y="1780870"/>
            <a:ext cx="7957726" cy="447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29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1590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85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2042" y="256043"/>
            <a:ext cx="7808492" cy="114533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3600" b="1" i="1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72042" y="1780870"/>
            <a:ext cx="7957726" cy="447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29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159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5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6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9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0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1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4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704" r:id="rId12"/>
    <p:sldLayoutId id="2147483705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409C59D-D48C-DC49-A317-69EF4600EFDA}" type="datetimeFigureOut">
              <a:rPr lang="en-US" smtClean="0"/>
              <a:t>14.04.21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lowNICA/CentralityFramework" TargetMode="External"/><Relationship Id="rId4" Type="http://schemas.openxmlformats.org/officeDocument/2006/relationships/hyperlink" Target="https://github.com/Dim23/GammaFit" TargetMode="External"/><Relationship Id="rId5" Type="http://schemas.openxmlformats.org/officeDocument/2006/relationships/hyperlink" Target="https://github.com/FlowNICA/CentralityFramework/blob/master/Documentation/Centrality_AnalysisNote.pdf" TargetMode="External"/><Relationship Id="rId6" Type="http://schemas.openxmlformats.org/officeDocument/2006/relationships/hyperlink" Target="https://indico.jinr.ru/event/2066/" TargetMode="External"/><Relationship Id="rId7" Type="http://schemas.openxmlformats.org/officeDocument/2006/relationships/hyperlink" Target="https://indico.jinr.ru/event/1469/contributions/9905/attachments/8135/12126/ivashkin_RFBR_2020.pdf" TargetMode="External"/><Relationship Id="rId8" Type="http://schemas.openxmlformats.org/officeDocument/2006/relationships/hyperlink" Target="https://github.com/qweek2/Centrality_NICA/tree/master" TargetMode="Externa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indico.jinr.ru/event/2065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mailto:genis@jinr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vashkin@inr.ru" TargetMode="External"/><Relationship Id="rId4" Type="http://schemas.openxmlformats.org/officeDocument/2006/relationships/hyperlink" Target="mailto:g.feofilov@spbu.ru" TargetMode="External"/><Relationship Id="rId5" Type="http://schemas.openxmlformats.org/officeDocument/2006/relationships/hyperlink" Target="https://indico.jinr.ru/category/343/" TargetMode="External"/><Relationship Id="rId6" Type="http://schemas.openxmlformats.org/officeDocument/2006/relationships/hyperlink" Target="https://indico.jinr.ru/event/1469/" TargetMode="Externa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jinr.ru/event/1286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indico.jinr.ru/event/1223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indico.jinr.ru/event/160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indico.jinr.ru/event/1600/" TargetMode="External"/><Relationship Id="rId3" Type="http://schemas.openxmlformats.org/officeDocument/2006/relationships/hyperlink" Target="https://indico.jinr.ru/event/1689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jinr.ru/event/2066/" TargetMode="External"/><Relationship Id="rId4" Type="http://schemas.openxmlformats.org/officeDocument/2006/relationships/hyperlink" Target="https://indico.jinr.ru/event/2099/" TargetMode="External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indico.jinr.ru/event/1771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0" y="1154924"/>
            <a:ext cx="8978900" cy="202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000" i="0" u="none" strike="noStrike" cap="none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Draft-00</a:t>
            </a:r>
            <a:endParaRPr lang="ru-RU" sz="3200" i="0" u="none" strike="noStrike" cap="none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observables in heavy-ion collisions at NICA.</a:t>
            </a:r>
          </a:p>
          <a:p>
            <a:pPr lvl="0" algn="ctr"/>
            <a:r>
              <a:rPr lang="en-US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 status </a:t>
            </a:r>
            <a:r>
              <a:rPr lang="en-US" sz="28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 </a:t>
            </a:r>
            <a:endParaRPr lang="en-US" sz="28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5940152" y="4725144"/>
            <a:ext cx="3016108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5075" rIns="90000" bIns="45000" anchor="t" anchorCtr="0">
            <a:noAutofit/>
          </a:bodyPr>
          <a:lstStyle/>
          <a:p>
            <a:pPr marL="0" marR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0" y="3349236"/>
            <a:ext cx="9144000" cy="24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7675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2000" b="1" i="1" u="sng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2000" b="1" i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000" b="1" i="1" u="sng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sng" strike="noStrike" cap="none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Feofilov</a:t>
            </a:r>
            <a:r>
              <a:rPr lang="en-US" sz="2000" b="1" i="1" u="sng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i="1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</a:t>
            </a:r>
            <a:r>
              <a:rPr lang="en-US" sz="2000" b="1" i="1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behalf of the </a:t>
            </a:r>
            <a:r>
              <a:rPr lang="en-US" sz="2000" b="1" i="1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PWG1/MPD team </a:t>
            </a:r>
            <a:endParaRPr lang="en-US" sz="2000" b="1" i="1" u="none" strike="noStrike" cap="none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i="0" u="none" strike="noStrike" cap="none" dirty="0" err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V.Fock</a:t>
            </a:r>
            <a:r>
              <a:rPr lang="en-US" sz="1400" i="0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Institute for Physics, Laboratory of Ultra-High Energy Physics, Saint-Petersburg State </a:t>
            </a:r>
            <a:r>
              <a:rPr lang="en-US" sz="1400" i="0" u="none" strike="noStrike" cap="none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</a:t>
            </a:r>
            <a:endParaRPr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024" y="124325"/>
            <a:ext cx="1020353" cy="8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/>
          <p:nvPr/>
        </p:nvSpPr>
        <p:spPr>
          <a:xfrm>
            <a:off x="6378799" y="3717032"/>
            <a:ext cx="184666" cy="20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1169400" y="5720675"/>
            <a:ext cx="6805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MPD Collaboration </a:t>
            </a: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meeting </a:t>
            </a:r>
            <a:r>
              <a:rPr lang="en-US" sz="1600" b="1" i="1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21.04.2021—23</a:t>
            </a:r>
            <a:r>
              <a:rPr lang="en-US" sz="16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.04.2021, JINR, </a:t>
            </a:r>
            <a:r>
              <a:rPr lang="en-US" sz="1600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Dubna</a:t>
            </a:r>
            <a:endParaRPr lang="en-US" sz="1600" b="1" i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1" descr="NICA-Logo_4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0171" y="188646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0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T</a:t>
            </a:r>
            <a:r>
              <a:rPr lang="en-US" sz="3200" b="1" dirty="0" smtClean="0">
                <a:solidFill>
                  <a:srgbClr val="0000FF"/>
                </a:solidFill>
              </a:rPr>
              <a:t>wo main approaches </a:t>
            </a:r>
            <a:r>
              <a:rPr lang="en-US" sz="3200" b="1" dirty="0" smtClean="0">
                <a:solidFill>
                  <a:srgbClr val="0000FF"/>
                </a:solidFill>
              </a:rPr>
              <a:t>to   determination of classes of centrality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5600" y="5956300"/>
            <a:ext cx="965200" cy="474052"/>
          </a:xfrm>
        </p:spPr>
        <p:txBody>
          <a:bodyPr>
            <a:normAutofit/>
          </a:bodyPr>
          <a:lstStyle/>
          <a:p>
            <a:pPr marL="349250" lvl="1" indent="0">
              <a:lnSpc>
                <a:spcPct val="80000"/>
              </a:lnSpc>
              <a:buClrTx/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.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10</a:t>
            </a:fld>
            <a:endParaRPr lang="en-US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01600" y="1314206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0" y="1336120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FF"/>
              </a:buClr>
              <a:buFont typeface="Wingdings" charset="2"/>
              <a:buChar char="Ø"/>
            </a:pPr>
            <a:r>
              <a:rPr lang="en-US" sz="2000" b="1" dirty="0">
                <a:solidFill>
                  <a:srgbClr val="0000FF"/>
                </a:solidFill>
              </a:rPr>
              <a:t>Multiplicity in TPC as centrality </a:t>
            </a:r>
            <a:r>
              <a:rPr lang="en-US" sz="2000" b="1" dirty="0" smtClean="0">
                <a:solidFill>
                  <a:srgbClr val="0000FF"/>
                </a:solidFill>
              </a:rPr>
              <a:t>class estimator 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dirty="0"/>
              <a:t> 	-- method was suggested by MEPHI/GSI </a:t>
            </a:r>
            <a:r>
              <a:rPr lang="en-US" sz="2000" dirty="0" smtClean="0"/>
              <a:t>team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eport  by </a:t>
            </a:r>
            <a:r>
              <a:rPr lang="en-US" sz="2000" dirty="0" err="1" smtClean="0"/>
              <a:t>Petr</a:t>
            </a:r>
            <a:r>
              <a:rPr lang="en-US" sz="2000" dirty="0" smtClean="0"/>
              <a:t> </a:t>
            </a:r>
            <a:r>
              <a:rPr lang="en-US" sz="2000" dirty="0" err="1" smtClean="0"/>
              <a:t>Parfenov</a:t>
            </a:r>
            <a:r>
              <a:rPr lang="en-US" sz="2000" dirty="0" smtClean="0"/>
              <a:t> at the MPD </a:t>
            </a:r>
            <a:r>
              <a:rPr lang="en-US" sz="2000" dirty="0"/>
              <a:t>Physics </a:t>
            </a:r>
            <a:r>
              <a:rPr lang="en-US" sz="2000" dirty="0" smtClean="0">
                <a:solidFill>
                  <a:schemeClr val="tx1"/>
                </a:solidFill>
              </a:rPr>
              <a:t>forum </a:t>
            </a:r>
            <a:r>
              <a:rPr lang="en-US" sz="2000" dirty="0" smtClean="0">
                <a:solidFill>
                  <a:srgbClr val="FF0000"/>
                </a:solidFill>
              </a:rPr>
              <a:t>15.04.2021</a:t>
            </a:r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dirty="0"/>
              <a:t>:   </a:t>
            </a:r>
            <a:endParaRPr lang="en-US" sz="2000" dirty="0" smtClean="0"/>
          </a:p>
          <a:p>
            <a:r>
              <a:rPr lang="en-US" sz="2000" dirty="0" smtClean="0"/>
              <a:t>See</a:t>
            </a:r>
            <a:r>
              <a:rPr lang="en-US" sz="2000" dirty="0" smtClean="0"/>
              <a:t>  </a:t>
            </a:r>
            <a:r>
              <a:rPr lang="en-US" sz="2000" dirty="0" smtClean="0"/>
              <a:t>	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://indico.jinr.ru/event/2065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https://github.com/FlowNICA/</a:t>
            </a:r>
            <a:r>
              <a:rPr lang="en-US" sz="2000" dirty="0" smtClean="0">
                <a:hlinkClick r:id="rId3"/>
              </a:rPr>
              <a:t>CentralityFramework</a:t>
            </a:r>
            <a:endParaRPr lang="en-US" sz="2000" dirty="0" smtClean="0"/>
          </a:p>
          <a:p>
            <a:r>
              <a:rPr lang="en-US" sz="2000" dirty="0">
                <a:hlinkClick r:id="rId4"/>
              </a:rPr>
              <a:t>https://github.com/Dim23/</a:t>
            </a:r>
            <a:r>
              <a:rPr lang="en-US" sz="2000" dirty="0" smtClean="0">
                <a:hlinkClick r:id="rId4"/>
              </a:rPr>
              <a:t>GammaFit</a:t>
            </a:r>
            <a:endParaRPr lang="en-US" sz="2000" dirty="0" smtClean="0"/>
          </a:p>
          <a:p>
            <a:r>
              <a:rPr lang="en-US" sz="2000" dirty="0" smtClean="0"/>
              <a:t>      </a:t>
            </a:r>
            <a:r>
              <a:rPr lang="en-US" sz="2000" dirty="0"/>
              <a:t>Draft of analysis note: </a:t>
            </a:r>
            <a:r>
              <a:rPr lang="en-US" sz="2000" dirty="0" smtClean="0"/>
              <a:t>   </a:t>
            </a:r>
          </a:p>
          <a:p>
            <a:r>
              <a:rPr lang="en-US" sz="2000" dirty="0">
                <a:hlinkClick r:id="rId5"/>
              </a:rPr>
              <a:t>https://github.com/FlowNICA/CentralityFramework/blob/master/Documentation/</a:t>
            </a:r>
            <a:r>
              <a:rPr lang="en-US" sz="2000" dirty="0" smtClean="0">
                <a:hlinkClick r:id="rId5"/>
              </a:rPr>
              <a:t>Centrality_AnalysisNote.pdf</a:t>
            </a:r>
            <a:endParaRPr lang="en-US" sz="2000" dirty="0" smtClean="0"/>
          </a:p>
          <a:p>
            <a:endParaRPr lang="en-US" sz="2000" dirty="0"/>
          </a:p>
          <a:p>
            <a:pPr marL="342900" indent="-342900">
              <a:buClr>
                <a:srgbClr val="0000FF"/>
              </a:buClr>
              <a:buFont typeface="Wingdings" charset="2"/>
              <a:buChar char="Ø"/>
            </a:pPr>
            <a:r>
              <a:rPr lang="en-US" sz="2000" b="1" dirty="0">
                <a:solidFill>
                  <a:srgbClr val="0000FF"/>
                </a:solidFill>
              </a:rPr>
              <a:t>Spectator nucleons with </a:t>
            </a:r>
            <a:r>
              <a:rPr lang="en-US" sz="2000" b="1" dirty="0" err="1">
                <a:solidFill>
                  <a:srgbClr val="0000FF"/>
                </a:solidFill>
              </a:rPr>
              <a:t>FHCal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</a:p>
          <a:p>
            <a:r>
              <a:rPr lang="en-US" sz="2000" dirty="0"/>
              <a:t>   – by the INR RAS </a:t>
            </a:r>
            <a:r>
              <a:rPr lang="en-US" sz="2000" dirty="0" smtClean="0"/>
              <a:t>team,</a:t>
            </a:r>
            <a:r>
              <a:rPr lang="en-US" sz="2000" dirty="0"/>
              <a:t> </a:t>
            </a:r>
            <a:r>
              <a:rPr lang="en-US" sz="2000" dirty="0" smtClean="0"/>
              <a:t>see </a:t>
            </a:r>
            <a:r>
              <a:rPr lang="en-US" sz="2000" dirty="0"/>
              <a:t>the PWG1 meetings </a:t>
            </a:r>
            <a:r>
              <a:rPr lang="en-US" sz="2000" dirty="0" smtClean="0"/>
              <a:t>Report  </a:t>
            </a:r>
            <a:r>
              <a:rPr lang="en-US" sz="2000" dirty="0"/>
              <a:t>by </a:t>
            </a:r>
            <a:r>
              <a:rPr lang="en-US" sz="2000" dirty="0" err="1">
                <a:latin typeface="Times New Roman"/>
                <a:cs typeface="Times New Roman"/>
              </a:rPr>
              <a:t>Vadim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Volkov</a:t>
            </a:r>
            <a:r>
              <a:rPr lang="en-US" sz="2000" dirty="0" smtClean="0">
                <a:latin typeface="Times New Roman"/>
                <a:cs typeface="Times New Roman"/>
              </a:rPr>
              <a:t>     at </a:t>
            </a:r>
            <a:r>
              <a:rPr lang="en-US" sz="2000" dirty="0" smtClean="0"/>
              <a:t>the </a:t>
            </a:r>
            <a:r>
              <a:rPr lang="en-US" sz="2000" dirty="0"/>
              <a:t>PWG1 </a:t>
            </a:r>
            <a:r>
              <a:rPr lang="en-US" sz="2000" dirty="0" smtClean="0"/>
              <a:t>meeting </a:t>
            </a:r>
            <a:r>
              <a:rPr lang="en-US" sz="2000" b="1" dirty="0" smtClean="0">
                <a:solidFill>
                  <a:srgbClr val="FF0000"/>
                </a:solidFill>
              </a:rPr>
              <a:t>01 </a:t>
            </a:r>
            <a:r>
              <a:rPr lang="en-US" sz="2000" b="1" dirty="0">
                <a:solidFill>
                  <a:srgbClr val="FF0000"/>
                </a:solidFill>
              </a:rPr>
              <a:t>April </a:t>
            </a:r>
            <a:r>
              <a:rPr lang="en-US" sz="2000" b="1" dirty="0" smtClean="0">
                <a:solidFill>
                  <a:srgbClr val="FF0000"/>
                </a:solidFill>
              </a:rPr>
              <a:t>2021</a:t>
            </a:r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>
                <a:hlinkClick r:id="rId6"/>
              </a:rPr>
              <a:t>https://indico.jinr.ru/event/2066</a:t>
            </a:r>
            <a:r>
              <a:rPr lang="en-US" sz="2000" dirty="0" smtClean="0">
                <a:hlinkClick r:id="rId6"/>
              </a:rPr>
              <a:t>/</a:t>
            </a:r>
            <a:endParaRPr lang="en-US" sz="2000" dirty="0" smtClean="0"/>
          </a:p>
          <a:p>
            <a:r>
              <a:rPr lang="en-US" sz="2000" dirty="0" smtClean="0"/>
              <a:t>or </a:t>
            </a:r>
            <a:r>
              <a:rPr lang="en-US" sz="2000" dirty="0"/>
              <a:t>RFBR conference: </a:t>
            </a:r>
          </a:p>
          <a:p>
            <a:r>
              <a:rPr lang="en-US" sz="2000" dirty="0" smtClean="0">
                <a:hlinkClick r:id="rId7"/>
              </a:rPr>
              <a:t>https</a:t>
            </a:r>
            <a:r>
              <a:rPr lang="en-US" sz="2000" dirty="0">
                <a:hlinkClick r:id="rId7"/>
              </a:rPr>
              <a:t>://indico.jinr.ru/event/1469/contributions/9905/attachments/8135/12126/ivashkin_RFBR_2020.</a:t>
            </a:r>
            <a:r>
              <a:rPr lang="en-US" sz="2000" dirty="0" smtClean="0">
                <a:hlinkClick r:id="rId7"/>
              </a:rPr>
              <a:t>pdf</a:t>
            </a:r>
            <a:endParaRPr lang="en-US" sz="2000" dirty="0" smtClean="0"/>
          </a:p>
          <a:p>
            <a:r>
              <a:rPr lang="en-US" sz="2000" dirty="0" smtClean="0"/>
              <a:t>Codes: </a:t>
            </a:r>
            <a:r>
              <a:rPr lang="en-US" sz="2000" dirty="0">
                <a:hlinkClick r:id="rId8"/>
              </a:rPr>
              <a:t>https://github.com/qweek2/Centrality_NICA/tree/</a:t>
            </a:r>
            <a:r>
              <a:rPr lang="en-US" sz="2000" dirty="0" smtClean="0">
                <a:hlinkClick r:id="rId8"/>
              </a:rPr>
              <a:t>master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7" name="Google Shape;111;p1" descr="NICA-Logo_4c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26400" y="0"/>
            <a:ext cx="1117600" cy="4082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03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07576"/>
            <a:ext cx="8337551" cy="1289424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The 1</a:t>
            </a:r>
            <a:r>
              <a:rPr lang="en-US" b="1" baseline="30000" dirty="0" smtClean="0">
                <a:solidFill>
                  <a:srgbClr val="0000FF"/>
                </a:solidFill>
              </a:rPr>
              <a:t>st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aproach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multiplicity classes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1701" b="170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cxnSp>
        <p:nvCxnSpPr>
          <p:cNvPr id="6" name="AutoShape 5"/>
          <p:cNvCxnSpPr>
            <a:cxnSpLocks noChangeShapeType="1"/>
          </p:cNvCxnSpPr>
          <p:nvPr/>
        </p:nvCxnSpPr>
        <p:spPr bwMode="auto">
          <a:xfrm>
            <a:off x="114300" y="1244600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oogle Shape;111;p1" descr="NICA-Logo_4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6400" y="0"/>
            <a:ext cx="1117600" cy="4082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61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65" r="265"/>
          <a:stretch>
            <a:fillRect/>
          </a:stretch>
        </p:blipFill>
        <p:spPr>
          <a:xfrm>
            <a:off x="461853" y="482600"/>
            <a:ext cx="8536098" cy="4610099"/>
          </a:xfrm>
        </p:spPr>
      </p:pic>
    </p:spTree>
    <p:extLst>
      <p:ext uri="{BB962C8B-B14F-4D97-AF65-F5344CB8AC3E}">
        <p14:creationId xmlns:p14="http://schemas.microsoft.com/office/powerpoint/2010/main" val="356038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540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4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3596" b="3596"/>
          <a:stretch>
            <a:fillRect/>
          </a:stretch>
        </p:blipFill>
        <p:spPr>
          <a:xfrm>
            <a:off x="0" y="419100"/>
            <a:ext cx="9053438" cy="4889499"/>
          </a:xfrm>
        </p:spPr>
      </p:pic>
    </p:spTree>
    <p:extLst>
      <p:ext uri="{BB962C8B-B14F-4D97-AF65-F5344CB8AC3E}">
        <p14:creationId xmlns:p14="http://schemas.microsoft.com/office/powerpoint/2010/main" val="2045818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695" b="4797"/>
          <a:stretch/>
        </p:blipFill>
        <p:spPr>
          <a:xfrm>
            <a:off x="295274" y="315700"/>
            <a:ext cx="8555729" cy="5005600"/>
          </a:xfrm>
        </p:spPr>
      </p:pic>
    </p:spTree>
    <p:extLst>
      <p:ext uri="{BB962C8B-B14F-4D97-AF65-F5344CB8AC3E}">
        <p14:creationId xmlns:p14="http://schemas.microsoft.com/office/powerpoint/2010/main" val="1670391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…some examples…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77" b="2277"/>
          <a:stretch>
            <a:fillRect/>
          </a:stretch>
        </p:blipFill>
        <p:spPr>
          <a:xfrm>
            <a:off x="511175" y="1854201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245334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for Multiplicity method (from talk by </a:t>
            </a:r>
            <a:r>
              <a:rPr lang="en-US" dirty="0" err="1" smtClean="0"/>
              <a:t>Petr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26" b="326"/>
          <a:stretch>
            <a:fillRect/>
          </a:stretch>
        </p:blipFill>
        <p:spPr>
          <a:xfrm>
            <a:off x="-36232" y="1549400"/>
            <a:ext cx="9180232" cy="4957977"/>
          </a:xfrm>
        </p:spPr>
      </p:pic>
    </p:spTree>
    <p:extLst>
      <p:ext uri="{BB962C8B-B14F-4D97-AF65-F5344CB8AC3E}">
        <p14:creationId xmlns:p14="http://schemas.microsoft.com/office/powerpoint/2010/main" val="1935062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???Comments to Multiplicity-based methods??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Very detailed analysis +documentation in two approaches</a:t>
            </a:r>
          </a:p>
          <a:p>
            <a:r>
              <a:rPr lang="en-US" dirty="0" smtClean="0"/>
              <a:t>Important for comparison with RHIC data</a:t>
            </a:r>
          </a:p>
          <a:p>
            <a:pPr marL="0" indent="0">
              <a:buNone/>
            </a:pPr>
            <a:r>
              <a:rPr lang="en-US" dirty="0" smtClean="0"/>
              <a:t>… but :</a:t>
            </a:r>
          </a:p>
          <a:p>
            <a:r>
              <a:rPr lang="en-US" dirty="0" smtClean="0"/>
              <a:t>It is used  currently at </a:t>
            </a:r>
            <a:r>
              <a:rPr lang="en-US" dirty="0" err="1" smtClean="0"/>
              <a:t>midrapiidty</a:t>
            </a:r>
            <a:r>
              <a:rPr lang="ru-RU" dirty="0"/>
              <a:t> </a:t>
            </a:r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 |&lt;0.5 (– self-correlations might be possible in the following analysis)</a:t>
            </a:r>
          </a:p>
          <a:p>
            <a:r>
              <a:rPr lang="en-US" dirty="0" smtClean="0"/>
              <a:t>Three parameters (f, μ, k)…</a:t>
            </a:r>
          </a:p>
          <a:p>
            <a:r>
              <a:rPr lang="en-US" dirty="0" smtClean="0"/>
              <a:t>Constant width  for all  centrality classes (should be optimized)</a:t>
            </a:r>
          </a:p>
          <a:p>
            <a:r>
              <a:rPr lang="en-US" dirty="0" smtClean="0"/>
              <a:t> Systematic errors and effects of various cuts on multiplicity  distribution….</a:t>
            </a:r>
          </a:p>
          <a:p>
            <a:r>
              <a:rPr lang="en-US" dirty="0" err="1" smtClean="0"/>
              <a:t>Glauber</a:t>
            </a:r>
            <a:r>
              <a:rPr lang="en-US" dirty="0"/>
              <a:t>-</a:t>
            </a:r>
            <a:r>
              <a:rPr lang="en-US" dirty="0" smtClean="0"/>
              <a:t>based  approach produces  shift to the number of </a:t>
            </a:r>
            <a:r>
              <a:rPr lang="en-US" dirty="0" err="1" smtClean="0"/>
              <a:t>Ncoll</a:t>
            </a:r>
            <a:r>
              <a:rPr lang="en-US" dirty="0" smtClean="0"/>
              <a:t>…</a:t>
            </a:r>
            <a:r>
              <a:rPr lang="en-US" dirty="0" smtClean="0">
                <a:solidFill>
                  <a:srgbClr val="FF0000"/>
                </a:solidFill>
              </a:rPr>
              <a:t>.it is  the old problem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01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7576"/>
            <a:ext cx="8083551" cy="79412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The 2</a:t>
            </a:r>
            <a:r>
              <a:rPr lang="en-US" sz="3200" b="1" baseline="30000" dirty="0" smtClean="0">
                <a:solidFill>
                  <a:srgbClr val="0000FF"/>
                </a:solidFill>
              </a:rPr>
              <a:t>nd</a:t>
            </a:r>
            <a:r>
              <a:rPr lang="en-US" sz="3200" b="1" dirty="0" smtClean="0">
                <a:solidFill>
                  <a:srgbClr val="0000FF"/>
                </a:solidFill>
              </a:rPr>
              <a:t> approach: spectators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1690" b="1690"/>
          <a:stretch>
            <a:fillRect/>
          </a:stretch>
        </p:blipFill>
        <p:spPr>
          <a:xfrm>
            <a:off x="55452" y="1600200"/>
            <a:ext cx="8809147" cy="47575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cxnSp>
        <p:nvCxnSpPr>
          <p:cNvPr id="6" name="AutoShape 5"/>
          <p:cNvCxnSpPr>
            <a:cxnSpLocks noChangeShapeType="1"/>
          </p:cNvCxnSpPr>
          <p:nvPr/>
        </p:nvCxnSpPr>
        <p:spPr bwMode="auto">
          <a:xfrm>
            <a:off x="114300" y="1244600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oogle Shape;111;p1" descr="NICA-Logo_4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6400" y="0"/>
            <a:ext cx="1117600" cy="4082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40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0730" cy="588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6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298076"/>
            <a:ext cx="8042276" cy="1336956"/>
          </a:xfrm>
        </p:spPr>
        <p:txBody>
          <a:bodyPr/>
          <a:lstStyle/>
          <a:p>
            <a:r>
              <a:rPr lang="en-US" dirty="0" smtClean="0"/>
              <a:t>Conclusion (</a:t>
            </a:r>
            <a:r>
              <a:rPr lang="en-US" dirty="0" err="1" smtClean="0"/>
              <a:t>Vadim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5569" b="15569"/>
          <a:stretch>
            <a:fillRect/>
          </a:stretch>
        </p:blipFill>
        <p:spPr>
          <a:xfrm>
            <a:off x="749300" y="1930400"/>
            <a:ext cx="7213600" cy="4076700"/>
          </a:xfrm>
        </p:spPr>
      </p:pic>
    </p:spTree>
    <p:extLst>
      <p:ext uri="{BB962C8B-B14F-4D97-AF65-F5344CB8AC3E}">
        <p14:creationId xmlns:p14="http://schemas.microsoft.com/office/powerpoint/2010/main" val="1333870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0"/>
            <a:ext cx="8229600" cy="85957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Summary for the </a:t>
            </a:r>
            <a:r>
              <a:rPr lang="en-US" sz="3200" b="1" dirty="0" smtClean="0">
                <a:solidFill>
                  <a:srgbClr val="0000FF"/>
                </a:solidFill>
              </a:rPr>
              <a:t>2</a:t>
            </a:r>
            <a:r>
              <a:rPr lang="en-US" sz="3200" b="1" baseline="30000" dirty="0" smtClean="0">
                <a:solidFill>
                  <a:srgbClr val="0000FF"/>
                </a:solidFill>
              </a:rPr>
              <a:t>nd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approach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54000" y="1310054"/>
            <a:ext cx="8309708" cy="4925646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A few approaches for the centrality measurements with spectators are under development;</a:t>
            </a:r>
          </a:p>
          <a:p>
            <a:r>
              <a:rPr lang="en-US" sz="2200" dirty="0" smtClean="0"/>
              <a:t>They are relied on the space distribution of the deposited energies in </a:t>
            </a:r>
            <a:r>
              <a:rPr lang="en-US" sz="2200" dirty="0" err="1" smtClean="0"/>
              <a:t>FHCal</a:t>
            </a:r>
            <a:r>
              <a:rPr lang="en-US" sz="2200" dirty="0" smtClean="0"/>
              <a:t> modules;</a:t>
            </a:r>
          </a:p>
          <a:p>
            <a:r>
              <a:rPr lang="en-US" sz="2200" dirty="0" smtClean="0"/>
              <a:t>The results are strongly dependent on the used fragmentation model.</a:t>
            </a:r>
          </a:p>
          <a:p>
            <a:endParaRPr lang="en-US" sz="2200" dirty="0"/>
          </a:p>
          <a:p>
            <a:pPr marL="114300" indent="0">
              <a:buNone/>
            </a:pPr>
            <a:r>
              <a:rPr lang="en-US" sz="2200" dirty="0" smtClean="0"/>
              <a:t>       </a:t>
            </a:r>
            <a:r>
              <a:rPr lang="en-US" sz="2200" b="1" dirty="0" smtClean="0">
                <a:solidFill>
                  <a:srgbClr val="0000FF"/>
                </a:solidFill>
              </a:rPr>
              <a:t>Future plans:</a:t>
            </a:r>
          </a:p>
          <a:p>
            <a:pPr>
              <a:buFont typeface="Wingdings" charset="2"/>
              <a:buChar char="Ø"/>
            </a:pPr>
            <a:r>
              <a:rPr lang="en-US" sz="2200" b="1" dirty="0" smtClean="0">
                <a:solidFill>
                  <a:srgbClr val="0000FF"/>
                </a:solidFill>
              </a:rPr>
              <a:t>Further development of the centrality determination with the spectators;</a:t>
            </a:r>
          </a:p>
          <a:p>
            <a:pPr>
              <a:buFont typeface="Wingdings" charset="2"/>
              <a:buChar char="Ø"/>
            </a:pPr>
            <a:r>
              <a:rPr lang="en-US" sz="2200" b="1" dirty="0" smtClean="0">
                <a:solidFill>
                  <a:srgbClr val="0000FF"/>
                </a:solidFill>
              </a:rPr>
              <a:t>Unification and comparison of both (particles multiplicity and spectators) approaches.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14300" y="1244600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Google Shape;111;p1" descr="NICA-Logo_4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26400" y="0"/>
            <a:ext cx="1117600" cy="4082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32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99" y="107576"/>
            <a:ext cx="7956551" cy="80682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Theoretical </a:t>
            </a:r>
            <a:r>
              <a:rPr lang="en-US" sz="3200" b="1" dirty="0" err="1" smtClean="0">
                <a:solidFill>
                  <a:srgbClr val="0000FF"/>
                </a:solidFill>
              </a:rPr>
              <a:t>modelling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Igor </a:t>
            </a:r>
            <a:r>
              <a:rPr lang="en-US" sz="2000" b="1" dirty="0">
                <a:solidFill>
                  <a:srgbClr val="FF0000"/>
                </a:solidFill>
              </a:rPr>
              <a:t>PSHENICHNOV,  </a:t>
            </a:r>
            <a:r>
              <a:rPr lang="en-US" sz="2000" dirty="0">
                <a:solidFill>
                  <a:srgbClr val="FF0000"/>
                </a:solidFill>
              </a:rPr>
              <a:t>«What can we learn from remnants of spectator matter in central nucleus-nucleus collisions?»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 err="1">
                <a:solidFill>
                  <a:srgbClr val="FF0000"/>
                </a:solidFill>
              </a:rPr>
              <a:t>Genis</a:t>
            </a:r>
            <a:r>
              <a:rPr lang="en-US" sz="2000" b="1" dirty="0">
                <a:solidFill>
                  <a:srgbClr val="FF0000"/>
                </a:solidFill>
              </a:rPr>
              <a:t>  MUSULMANBEKOV, </a:t>
            </a:r>
            <a:r>
              <a:rPr lang="en-US" sz="2000" dirty="0">
                <a:solidFill>
                  <a:srgbClr val="FF0000"/>
                </a:solidFill>
              </a:rPr>
              <a:t>«Modification of hadron properties in a dense and hot baryonic matter»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14300" y="1244600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Google Shape;111;p1" descr="NICA-Logo_4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26400" y="0"/>
            <a:ext cx="1117600" cy="4082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78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7176289" y="2492500"/>
            <a:ext cx="761844" cy="13843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2"/>
          <p:cNvSpPr/>
          <p:nvPr/>
        </p:nvSpPr>
        <p:spPr>
          <a:xfrm>
            <a:off x="6963704" y="3621506"/>
            <a:ext cx="1052148" cy="30927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3"/>
          <p:cNvSpPr/>
          <p:nvPr/>
        </p:nvSpPr>
        <p:spPr>
          <a:xfrm>
            <a:off x="4943332" y="1327243"/>
            <a:ext cx="8015525" cy="129066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4"/>
          <p:cNvSpPr/>
          <p:nvPr/>
        </p:nvSpPr>
        <p:spPr>
          <a:xfrm>
            <a:off x="4943332" y="1336714"/>
            <a:ext cx="8015525" cy="129066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TextShape 5"/>
          <p:cNvSpPr txBox="1"/>
          <p:nvPr/>
        </p:nvSpPr>
        <p:spPr>
          <a:xfrm>
            <a:off x="271038" y="359244"/>
            <a:ext cx="8601358" cy="17635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300" b="1" i="1" spc="-1" dirty="0" smtClean="0">
                <a:solidFill>
                  <a:srgbClr val="FF0000"/>
                </a:solidFill>
              </a:rPr>
              <a:t>TEOR-1:</a:t>
            </a:r>
          </a:p>
          <a:p>
            <a:endParaRPr lang="en-US" sz="3300" b="1" i="1" spc="-1" dirty="0" smtClean="0">
              <a:solidFill>
                <a:srgbClr val="0000FF"/>
              </a:solidFill>
            </a:endParaRPr>
          </a:p>
          <a:p>
            <a:pPr algn="ctr"/>
            <a:r>
              <a:rPr lang="x-none" sz="3300" b="1" i="1" spc="-1" dirty="0" smtClean="0">
                <a:solidFill>
                  <a:srgbClr val="000080"/>
                </a:solidFill>
              </a:rPr>
              <a:t>Properties </a:t>
            </a:r>
            <a:r>
              <a:rPr lang="x-none" sz="3300" b="1" i="1" spc="-1" dirty="0">
                <a:solidFill>
                  <a:srgbClr val="000080"/>
                </a:solidFill>
              </a:rPr>
              <a:t>of Spectator Matter in Nuclear Collisions at NICA </a:t>
            </a:r>
            <a:endParaRPr lang="en-US" sz="3300" b="1" i="1" spc="-1" dirty="0">
              <a:solidFill>
                <a:srgbClr val="000080"/>
              </a:solidFill>
            </a:endParaRPr>
          </a:p>
        </p:txBody>
      </p:sp>
      <p:sp>
        <p:nvSpPr>
          <p:cNvPr id="126" name="TextShape 6"/>
          <p:cNvSpPr txBox="1"/>
          <p:nvPr/>
        </p:nvSpPr>
        <p:spPr>
          <a:xfrm>
            <a:off x="395454" y="2511115"/>
            <a:ext cx="8289175" cy="3385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x-none" sz="2500" b="1" u="sng" spc="-1" dirty="0">
                <a:solidFill>
                  <a:srgbClr val="7E0021"/>
                </a:solidFill>
                <a:latin typeface="Times New Roman"/>
              </a:rPr>
              <a:t>I.A. Pshenichnov</a:t>
            </a:r>
            <a:r>
              <a:rPr lang="x-none" sz="2500" b="1" spc="-1" baseline="33000" dirty="0">
                <a:solidFill>
                  <a:srgbClr val="7E0021"/>
                </a:solidFill>
                <a:latin typeface="Times New Roman"/>
              </a:rPr>
              <a:t>1,2,*</a:t>
            </a:r>
            <a:r>
              <a:rPr lang="x-none" sz="2500" b="1" spc="-1" dirty="0">
                <a:solidFill>
                  <a:srgbClr val="7E0021"/>
                </a:solidFill>
                <a:latin typeface="Times New Roman"/>
              </a:rPr>
              <a:t>, </a:t>
            </a:r>
            <a:r>
              <a:rPr lang="x-none" sz="2500" b="1" spc="-1" baseline="-9000" dirty="0">
                <a:solidFill>
                  <a:srgbClr val="7E0021"/>
                </a:solidFill>
                <a:latin typeface="Times New Roman"/>
              </a:rPr>
              <a:t> </a:t>
            </a:r>
            <a:r>
              <a:rPr lang="x-none" sz="2500" b="1" spc="-1" dirty="0">
                <a:solidFill>
                  <a:srgbClr val="7E0021"/>
                </a:solidFill>
                <a:latin typeface="Times New Roman"/>
              </a:rPr>
              <a:t>N.A. Kozyrev</a:t>
            </a:r>
            <a:r>
              <a:rPr lang="x-none" sz="2500" b="1" spc="-1" baseline="33000" dirty="0">
                <a:solidFill>
                  <a:srgbClr val="7E0021"/>
                </a:solidFill>
                <a:latin typeface="Times New Roman"/>
              </a:rPr>
              <a:t>1,2</a:t>
            </a:r>
            <a:r>
              <a:rPr lang="x-none" sz="2500" b="1" spc="-1" dirty="0">
                <a:solidFill>
                  <a:srgbClr val="7E0021"/>
                </a:solidFill>
                <a:latin typeface="Times New Roman"/>
              </a:rPr>
              <a:t>, R.S. Nepeyvoda</a:t>
            </a:r>
            <a:r>
              <a:rPr lang="x-none" sz="2500" b="1" spc="-1" baseline="33000" dirty="0">
                <a:solidFill>
                  <a:srgbClr val="7E0021"/>
                </a:solidFill>
                <a:latin typeface="Times New Roman"/>
              </a:rPr>
              <a:t>1,2</a:t>
            </a:r>
            <a:r>
              <a:rPr lang="x-none" sz="2500" b="1" spc="-1" dirty="0">
                <a:solidFill>
                  <a:srgbClr val="7E0021"/>
                </a:solidFill>
                <a:latin typeface="Times New Roman"/>
              </a:rPr>
              <a:t> </a:t>
            </a:r>
            <a:endParaRPr lang="en-US" sz="2500" spc="-1" dirty="0">
              <a:latin typeface="Times New Roman"/>
            </a:endParaRPr>
          </a:p>
          <a:p>
            <a:pPr algn="ctr"/>
            <a:r>
              <a:rPr lang="x-none" sz="2500" b="1" spc="-1" dirty="0">
                <a:solidFill>
                  <a:srgbClr val="7E0021"/>
                </a:solidFill>
                <a:latin typeface="Times New Roman"/>
              </a:rPr>
              <a:t>A.O. Svetlichnyi</a:t>
            </a:r>
            <a:r>
              <a:rPr lang="x-none" sz="2500" b="1" spc="-1" baseline="33000" dirty="0">
                <a:solidFill>
                  <a:srgbClr val="7E0021"/>
                </a:solidFill>
                <a:latin typeface="Times New Roman"/>
              </a:rPr>
              <a:t>1,2</a:t>
            </a:r>
            <a:r>
              <a:rPr lang="x-none" sz="2500" b="1" spc="-1" dirty="0">
                <a:solidFill>
                  <a:srgbClr val="7E0021"/>
                </a:solidFill>
                <a:latin typeface="Times New Roman"/>
              </a:rPr>
              <a:t>, U.A. Dmitrieva</a:t>
            </a:r>
            <a:r>
              <a:rPr lang="x-none" sz="2500" b="1" spc="-1" baseline="33000" dirty="0">
                <a:solidFill>
                  <a:srgbClr val="7E0021"/>
                </a:solidFill>
                <a:latin typeface="Times New Roman"/>
              </a:rPr>
              <a:t>1,2</a:t>
            </a:r>
            <a:endParaRPr lang="en-US" sz="2500" spc="-1" dirty="0">
              <a:latin typeface="Times New Roman"/>
            </a:endParaRPr>
          </a:p>
          <a:p>
            <a:pPr algn="ctr"/>
            <a:endParaRPr lang="en-US" sz="2500" spc="-1" dirty="0">
              <a:latin typeface="Times New Roman"/>
            </a:endParaRPr>
          </a:p>
          <a:p>
            <a:pPr algn="ctr"/>
            <a:r>
              <a:rPr lang="x-none" sz="2200" spc="-1" baseline="33000" dirty="0">
                <a:solidFill>
                  <a:srgbClr val="7E0021"/>
                </a:solidFill>
                <a:latin typeface="Times New Roman"/>
              </a:rPr>
              <a:t>1</a:t>
            </a:r>
            <a:r>
              <a:rPr lang="x-none" sz="2200" spc="-1" dirty="0">
                <a:solidFill>
                  <a:srgbClr val="7E0021"/>
                </a:solidFill>
                <a:latin typeface="Times New Roman"/>
              </a:rPr>
              <a:t>Moscow Institute of Physics and Technology, Dolgoprudny, Russia</a:t>
            </a:r>
            <a:endParaRPr lang="en-US" sz="2200" spc="-1" dirty="0">
              <a:latin typeface="Times New Roman"/>
            </a:endParaRPr>
          </a:p>
          <a:p>
            <a:pPr algn="ctr"/>
            <a:r>
              <a:rPr lang="x-none" sz="2200" spc="-1" baseline="33000" dirty="0">
                <a:solidFill>
                  <a:srgbClr val="7E0021"/>
                </a:solidFill>
                <a:latin typeface="Times New Roman"/>
              </a:rPr>
              <a:t>2</a:t>
            </a:r>
            <a:r>
              <a:rPr lang="x-none" sz="2200" spc="-1" dirty="0">
                <a:solidFill>
                  <a:srgbClr val="7E0021"/>
                </a:solidFill>
                <a:latin typeface="Times New Roman"/>
              </a:rPr>
              <a:t>Institute for Nuclear Research, Moscow, Russia</a:t>
            </a:r>
            <a:endParaRPr lang="en-US" sz="2200" spc="-1" dirty="0">
              <a:latin typeface="Times New Roman"/>
            </a:endParaRPr>
          </a:p>
          <a:p>
            <a:pPr algn="ctr"/>
            <a:r>
              <a:rPr lang="x-none" sz="2200" spc="-1" dirty="0">
                <a:solidFill>
                  <a:srgbClr val="7E0021"/>
                </a:solidFill>
                <a:latin typeface="Times New Roman"/>
              </a:rPr>
              <a:t>*e-mail: pshenich@inr.ru</a:t>
            </a:r>
            <a:endParaRPr lang="en-US" sz="2200" spc="-1" dirty="0">
              <a:latin typeface="Times New Roman"/>
            </a:endParaRPr>
          </a:p>
          <a:p>
            <a:pPr algn="ctr"/>
            <a:endParaRPr lang="en-US" sz="2200" spc="-1" dirty="0">
              <a:latin typeface="Times New Roman"/>
            </a:endParaRPr>
          </a:p>
          <a:p>
            <a:pPr algn="ctr"/>
            <a:r>
              <a:rPr lang="x-none" sz="2200" spc="-1" dirty="0">
                <a:solidFill>
                  <a:srgbClr val="7E0021"/>
                </a:solidFill>
                <a:latin typeface="Times New Roman"/>
              </a:rPr>
              <a:t>The Conference "RFBR Grants for NICA"</a:t>
            </a:r>
            <a:endParaRPr lang="en-US" sz="2200" spc="-1" dirty="0">
              <a:latin typeface="Times New Roman"/>
            </a:endParaRPr>
          </a:p>
          <a:p>
            <a:pPr algn="ctr"/>
            <a:r>
              <a:rPr lang="x-none" sz="2200" spc="-1" dirty="0">
                <a:solidFill>
                  <a:srgbClr val="7E0021"/>
                </a:solidFill>
                <a:latin typeface="Times New Roman"/>
              </a:rPr>
              <a:t>20-23 October 2020</a:t>
            </a:r>
            <a:endParaRPr lang="en-US" sz="2200" spc="-1" dirty="0">
              <a:latin typeface="Times New Roman"/>
            </a:endParaRPr>
          </a:p>
          <a:p>
            <a:pPr algn="ctr"/>
            <a:r>
              <a:rPr lang="x-none" sz="2200" spc="-1" dirty="0">
                <a:solidFill>
                  <a:srgbClr val="7E0021"/>
                </a:solidFill>
                <a:latin typeface="Times New Roman"/>
              </a:rPr>
              <a:t>VBLHEP, JINR, Dubna, RUSSIA</a:t>
            </a:r>
            <a:endParaRPr lang="en-US" sz="2200" spc="-1" dirty="0">
              <a:latin typeface="Times New Roman"/>
            </a:endParaRPr>
          </a:p>
        </p:txBody>
      </p:sp>
      <p:pic>
        <p:nvPicPr>
          <p:cNvPr id="127" name="Picture 126"/>
          <p:cNvPicPr/>
          <p:nvPr/>
        </p:nvPicPr>
        <p:blipFill>
          <a:blip r:embed="rId2"/>
          <a:stretch/>
        </p:blipFill>
        <p:spPr>
          <a:xfrm>
            <a:off x="7589376" y="5845553"/>
            <a:ext cx="1400905" cy="757678"/>
          </a:xfrm>
          <a:prstGeom prst="rect">
            <a:avLst/>
          </a:prstGeom>
          <a:ln>
            <a:noFill/>
          </a:ln>
        </p:spPr>
      </p:pic>
      <p:pic>
        <p:nvPicPr>
          <p:cNvPr id="128" name="Picture 127"/>
          <p:cNvPicPr/>
          <p:nvPr/>
        </p:nvPicPr>
        <p:blipFill>
          <a:blip r:embed="rId3"/>
          <a:stretch/>
        </p:blipFill>
        <p:spPr>
          <a:xfrm>
            <a:off x="395453" y="5839022"/>
            <a:ext cx="845768" cy="845856"/>
          </a:xfrm>
          <a:prstGeom prst="rect">
            <a:avLst/>
          </a:prstGeom>
          <a:ln>
            <a:noFill/>
          </a:ln>
        </p:spPr>
      </p:pic>
      <p:cxnSp>
        <p:nvCxnSpPr>
          <p:cNvPr id="10" name="AutoShape 5"/>
          <p:cNvCxnSpPr>
            <a:cxnSpLocks noChangeShapeType="1"/>
          </p:cNvCxnSpPr>
          <p:nvPr/>
        </p:nvCxnSpPr>
        <p:spPr bwMode="auto">
          <a:xfrm>
            <a:off x="114300" y="939800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9780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973513" y="1017748"/>
            <a:ext cx="7119469" cy="4647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300" b="1" i="1" spc="-1" dirty="0">
                <a:solidFill>
                  <a:srgbClr val="000080"/>
                </a:solidFill>
              </a:rPr>
              <a:t>I. Our model: AAMCC   (or A</a:t>
            </a:r>
            <a:r>
              <a:rPr lang="en-US" sz="3300" b="1" i="1" spc="-1" baseline="33000" dirty="0">
                <a:solidFill>
                  <a:srgbClr val="000080"/>
                </a:solidFill>
              </a:rPr>
              <a:t>2</a:t>
            </a:r>
            <a:r>
              <a:rPr lang="en-US" sz="3300" b="1" i="1" spc="-1" dirty="0">
                <a:solidFill>
                  <a:srgbClr val="000080"/>
                </a:solidFill>
              </a:rPr>
              <a:t>MC</a:t>
            </a:r>
            <a:r>
              <a:rPr lang="en-US" sz="3300" b="1" i="1" spc="-1" baseline="33000" dirty="0">
                <a:solidFill>
                  <a:srgbClr val="000080"/>
                </a:solidFill>
              </a:rPr>
              <a:t>2</a:t>
            </a:r>
            <a:r>
              <a:rPr lang="en-US" sz="3300" b="1" i="1" spc="-1" dirty="0">
                <a:solidFill>
                  <a:srgbClr val="000080"/>
                </a:solidFill>
              </a:rPr>
              <a:t>)</a:t>
            </a:r>
          </a:p>
        </p:txBody>
      </p:sp>
      <p:sp>
        <p:nvSpPr>
          <p:cNvPr id="136" name="TextShape 2"/>
          <p:cNvSpPr txBox="1"/>
          <p:nvPr/>
        </p:nvSpPr>
        <p:spPr>
          <a:xfrm>
            <a:off x="172632" y="1549144"/>
            <a:ext cx="8792064" cy="59438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383717" indent="-285750">
              <a:buSzPct val="45000"/>
              <a:buFont typeface="Wingdings" charset="2"/>
              <a:buChar char="§"/>
            </a:pPr>
            <a:r>
              <a:rPr lang="en-US" sz="1800" spc="-1" dirty="0" smtClean="0">
                <a:latin typeface="Times New Roman"/>
              </a:rPr>
              <a:t>Our </a:t>
            </a:r>
            <a:r>
              <a:rPr lang="en-US" sz="1800" spc="-1" dirty="0">
                <a:latin typeface="Times New Roman"/>
              </a:rPr>
              <a:t>model </a:t>
            </a:r>
            <a:r>
              <a:rPr lang="en-US" sz="1800" b="1" spc="-1" dirty="0">
                <a:latin typeface="Times New Roman"/>
              </a:rPr>
              <a:t>Abrasion-Ablation Monte Carlo for Colliders</a:t>
            </a:r>
            <a:r>
              <a:rPr lang="en-US" sz="1800" spc="-1" dirty="0">
                <a:latin typeface="Times New Roman"/>
              </a:rPr>
              <a:t> </a:t>
            </a:r>
            <a:r>
              <a:rPr lang="en-US" sz="1800" b="1" spc="-1" dirty="0">
                <a:latin typeface="Times New Roman"/>
              </a:rPr>
              <a:t>(AAMCC)</a:t>
            </a:r>
            <a:r>
              <a:rPr lang="en-US" sz="1800" spc="-1" baseline="33000" dirty="0">
                <a:latin typeface="Times New Roman"/>
              </a:rPr>
              <a:t>1)</a:t>
            </a:r>
            <a:r>
              <a:rPr lang="en-US" sz="1800" spc="-1" dirty="0">
                <a:latin typeface="Times New Roman"/>
              </a:rPr>
              <a:t> is based on the famous </a:t>
            </a:r>
            <a:r>
              <a:rPr lang="en-US" sz="1800" spc="-1" dirty="0" err="1">
                <a:latin typeface="Times New Roman"/>
              </a:rPr>
              <a:t>Glauber</a:t>
            </a:r>
            <a:r>
              <a:rPr lang="en-US" sz="1800" spc="-1" dirty="0">
                <a:latin typeface="Times New Roman"/>
              </a:rPr>
              <a:t> Monte Carlo version 3</a:t>
            </a:r>
            <a:r>
              <a:rPr lang="en-US" sz="1800" spc="-1" baseline="33000" dirty="0">
                <a:latin typeface="Times New Roman"/>
              </a:rPr>
              <a:t>2)</a:t>
            </a:r>
            <a:r>
              <a:rPr lang="en-US" sz="1800" spc="-1" dirty="0">
                <a:latin typeface="Times New Roman"/>
              </a:rPr>
              <a:t> and models of decays of excited nuclei from Geant4 toolkit</a:t>
            </a:r>
            <a:r>
              <a:rPr lang="en-US" sz="1800" spc="-1" baseline="33000" dirty="0">
                <a:latin typeface="Times New Roman"/>
              </a:rPr>
              <a:t>3)</a:t>
            </a:r>
            <a:r>
              <a:rPr lang="en-US" sz="1800" spc="-1" dirty="0">
                <a:latin typeface="Times New Roman"/>
              </a:rPr>
              <a:t> (G4Evaporation, G4SMM, G4FermiBreakUp)</a:t>
            </a:r>
            <a:r>
              <a:rPr lang="en-US" sz="1800" spc="-1" dirty="0" smtClean="0">
                <a:latin typeface="Times New Roman"/>
              </a:rPr>
              <a:t>.</a:t>
            </a:r>
          </a:p>
          <a:p>
            <a:pPr marL="391867" indent="-293900">
              <a:buSzPct val="45000"/>
              <a:buFont typeface="Wingdings" charset="2"/>
              <a:buChar char=""/>
            </a:pPr>
            <a:r>
              <a:rPr lang="en-US" sz="1800" spc="-1" dirty="0" smtClean="0">
                <a:latin typeface="Times New Roman"/>
                <a:ea typeface="Noto Sans CJK SC"/>
              </a:rPr>
              <a:t>A </a:t>
            </a:r>
            <a:r>
              <a:rPr lang="en-US" sz="1800" spc="-1" dirty="0">
                <a:latin typeface="Times New Roman"/>
                <a:ea typeface="Noto Sans CJK SC"/>
              </a:rPr>
              <a:t>difference in proton and neutron density distributions in colliding nuclei is taken into account in </a:t>
            </a:r>
            <a:r>
              <a:rPr lang="en-US" sz="1800" spc="-1" dirty="0" err="1">
                <a:latin typeface="Times New Roman"/>
                <a:ea typeface="Noto Sans CJK SC"/>
              </a:rPr>
              <a:t>GlauberMC</a:t>
            </a:r>
            <a:r>
              <a:rPr lang="en-US" sz="1800" spc="-1" dirty="0">
                <a:latin typeface="Times New Roman"/>
                <a:ea typeface="Noto Sans CJK SC"/>
              </a:rPr>
              <a:t> v.</a:t>
            </a:r>
            <a:r>
              <a:rPr lang="en-US" sz="1800" spc="-1" dirty="0" smtClean="0">
                <a:latin typeface="Times New Roman"/>
                <a:ea typeface="Noto Sans CJK SC"/>
              </a:rPr>
              <a:t>3</a:t>
            </a:r>
            <a:endParaRPr lang="en-US" sz="1800" spc="-1" dirty="0">
              <a:latin typeface="Times New Roman"/>
            </a:endParaRPr>
          </a:p>
          <a:p>
            <a:pPr marL="391867" indent="-293900">
              <a:buSzPct val="45000"/>
              <a:buFont typeface="Wingdings" charset="2"/>
              <a:buChar char=""/>
            </a:pPr>
            <a:r>
              <a:rPr lang="en-US" sz="1800" spc="-1" dirty="0">
                <a:latin typeface="Times New Roman"/>
              </a:rPr>
              <a:t>We tested and improved</a:t>
            </a:r>
            <a:r>
              <a:rPr lang="en-US" sz="1800" spc="-1" baseline="33000" dirty="0">
                <a:latin typeface="Times New Roman"/>
              </a:rPr>
              <a:t>4) </a:t>
            </a:r>
            <a:r>
              <a:rPr lang="en-US" sz="1800" spc="-1" dirty="0">
                <a:latin typeface="Times New Roman"/>
              </a:rPr>
              <a:t>G4SMM (</a:t>
            </a:r>
            <a:r>
              <a:rPr lang="en-US" sz="1800" i="1" spc="-1" dirty="0">
                <a:latin typeface="Times New Roman"/>
              </a:rPr>
              <a:t>E</a:t>
            </a:r>
            <a:r>
              <a:rPr lang="en-US" sz="1800" spc="-1" dirty="0">
                <a:latin typeface="Times New Roman"/>
              </a:rPr>
              <a:t>*/</a:t>
            </a:r>
            <a:r>
              <a:rPr lang="en-US" sz="1800" spc="-1" dirty="0" err="1">
                <a:latin typeface="Times New Roman"/>
              </a:rPr>
              <a:t>A</a:t>
            </a:r>
            <a:r>
              <a:rPr lang="en-US" sz="1800" spc="-1" baseline="-33000" dirty="0" err="1">
                <a:latin typeface="Times New Roman"/>
              </a:rPr>
              <a:t>pf</a:t>
            </a:r>
            <a:r>
              <a:rPr lang="en-US" sz="1800" spc="-1" dirty="0">
                <a:latin typeface="Times New Roman"/>
              </a:rPr>
              <a:t> &gt; 3 MeV) and G4FermiBreakUp (the latter is for explosive decays of  Z &lt; 9, A &lt; 19 nuclei)</a:t>
            </a:r>
            <a:r>
              <a:rPr lang="en-US" sz="1800" spc="-1" dirty="0" smtClean="0">
                <a:latin typeface="Times New Roman"/>
              </a:rPr>
              <a:t>.</a:t>
            </a:r>
            <a:endParaRPr lang="en-US" sz="1800" spc="-1" dirty="0">
              <a:latin typeface="Times New Roman"/>
            </a:endParaRPr>
          </a:p>
          <a:p>
            <a:pPr marL="391867" indent="-293900">
              <a:buSzPct val="45000"/>
              <a:buFont typeface="Wingdings" charset="2"/>
              <a:buChar char=""/>
            </a:pPr>
            <a:r>
              <a:rPr lang="en-US" sz="1800" spc="-1" dirty="0">
                <a:latin typeface="Times New Roman"/>
              </a:rPr>
              <a:t>A key ingredient of the model is the calculation of the excitation energy of </a:t>
            </a:r>
            <a:r>
              <a:rPr lang="en-US" sz="1800" spc="-1" dirty="0" err="1">
                <a:latin typeface="Times New Roman"/>
              </a:rPr>
              <a:t>prefragments</a:t>
            </a:r>
            <a:r>
              <a:rPr lang="en-US" sz="1800" spc="-1" dirty="0">
                <a:latin typeface="Times New Roman"/>
              </a:rPr>
              <a:t>. Either Ericson</a:t>
            </a:r>
            <a:r>
              <a:rPr lang="en-US" sz="1800" spc="-1" baseline="33000" dirty="0">
                <a:latin typeface="Times New Roman"/>
              </a:rPr>
              <a:t>5)</a:t>
            </a:r>
            <a:r>
              <a:rPr lang="en-US" sz="1800" spc="-1" dirty="0">
                <a:latin typeface="Times New Roman"/>
              </a:rPr>
              <a:t> formula (based on level densities in initial nuclei) or a phenomenological approximation based on ALADIN data</a:t>
            </a:r>
            <a:r>
              <a:rPr lang="en-US" sz="1800" spc="-1" baseline="33000" dirty="0">
                <a:latin typeface="Times New Roman"/>
              </a:rPr>
              <a:t>6)</a:t>
            </a:r>
            <a:r>
              <a:rPr lang="en-US" sz="1800" spc="-1" dirty="0">
                <a:latin typeface="Times New Roman"/>
              </a:rPr>
              <a:t> is used. </a:t>
            </a:r>
            <a:endParaRPr lang="en-US" sz="1800" spc="-1" dirty="0" smtClean="0">
              <a:latin typeface="Times New Roman"/>
            </a:endParaRPr>
          </a:p>
          <a:p>
            <a:pPr marL="391867" indent="-293900">
              <a:buSzPct val="45000"/>
              <a:buFont typeface="Wingdings" charset="2"/>
              <a:buChar char=""/>
            </a:pPr>
            <a:endParaRPr lang="en-US" sz="1800" spc="-1" dirty="0">
              <a:latin typeface="Times New Roman"/>
            </a:endParaRPr>
          </a:p>
          <a:p>
            <a:pPr marL="391867" indent="-293900">
              <a:buSzPct val="45000"/>
              <a:buFont typeface="Wingdings" charset="2"/>
              <a:buChar char=""/>
            </a:pPr>
            <a:endParaRPr lang="en-US" sz="1800" spc="-1" dirty="0">
              <a:latin typeface="Times New Roman"/>
            </a:endParaRPr>
          </a:p>
          <a:p>
            <a:pPr marL="391867" indent="-293900">
              <a:buSzPct val="45000"/>
              <a:buFont typeface="Wingdings" charset="2"/>
              <a:buChar char=""/>
            </a:pPr>
            <a:endParaRPr lang="en-US" sz="1800" spc="-1" dirty="0">
              <a:latin typeface="Times New Roman"/>
            </a:endParaRPr>
          </a:p>
          <a:p>
            <a:pPr marL="97967">
              <a:buSzPct val="45000"/>
            </a:pPr>
            <a:endParaRPr lang="en-US" sz="1800" spc="-1" dirty="0">
              <a:latin typeface="Times New Roman"/>
            </a:endParaRPr>
          </a:p>
          <a:p>
            <a:pPr marL="391867" indent="-293900">
              <a:buSzPct val="45000"/>
              <a:buFont typeface="Wingdings" charset="2"/>
              <a:buChar char=""/>
            </a:pPr>
            <a:r>
              <a:rPr lang="en-US" sz="1500" spc="-1" baseline="33000" dirty="0">
                <a:latin typeface="Times New Roman"/>
              </a:rPr>
              <a:t>1)   </a:t>
            </a:r>
            <a:r>
              <a:rPr lang="en-US" sz="1500" spc="-1" dirty="0">
                <a:latin typeface="Times New Roman"/>
              </a:rPr>
              <a:t>A. </a:t>
            </a:r>
            <a:r>
              <a:rPr lang="en-US" sz="1500" spc="-1" dirty="0" err="1">
                <a:latin typeface="Times New Roman"/>
              </a:rPr>
              <a:t>Sveltichnyi</a:t>
            </a:r>
            <a:r>
              <a:rPr lang="en-US" sz="1500" spc="-1" dirty="0">
                <a:latin typeface="Times New Roman"/>
              </a:rPr>
              <a:t>., I.P. Bull. RAS: Phys. </a:t>
            </a:r>
            <a:r>
              <a:rPr lang="en-US" sz="1500" b="1" spc="-1" dirty="0">
                <a:latin typeface="Times New Roman"/>
              </a:rPr>
              <a:t>84</a:t>
            </a:r>
            <a:r>
              <a:rPr lang="en-US" sz="1500" spc="-1" dirty="0">
                <a:latin typeface="Times New Roman"/>
              </a:rPr>
              <a:t> (2020) 1103  </a:t>
            </a:r>
          </a:p>
          <a:p>
            <a:pPr marL="391867" indent="-293900">
              <a:buSzPct val="45000"/>
              <a:buFont typeface="Wingdings" charset="2"/>
              <a:buChar char=""/>
            </a:pPr>
            <a:r>
              <a:rPr lang="en-US" sz="1500" spc="-1" baseline="33000" dirty="0">
                <a:latin typeface="Times New Roman"/>
              </a:rPr>
              <a:t>2)</a:t>
            </a:r>
            <a:r>
              <a:rPr lang="en-US" sz="1500" spc="-1" dirty="0">
                <a:latin typeface="Times New Roman"/>
              </a:rPr>
              <a:t>  C. </a:t>
            </a:r>
            <a:r>
              <a:rPr lang="en-US" sz="1500" spc="-1" dirty="0" err="1">
                <a:latin typeface="Times New Roman"/>
              </a:rPr>
              <a:t>Loizides</a:t>
            </a:r>
            <a:r>
              <a:rPr lang="en-US" sz="1500" spc="-1" dirty="0">
                <a:latin typeface="Times New Roman"/>
              </a:rPr>
              <a:t>, </a:t>
            </a:r>
            <a:r>
              <a:rPr lang="en-US" sz="1500" spc="-1" dirty="0" err="1">
                <a:latin typeface="Times New Roman"/>
              </a:rPr>
              <a:t>J.Kamin</a:t>
            </a:r>
            <a:r>
              <a:rPr lang="en-US" sz="1500" spc="-1" dirty="0">
                <a:latin typeface="Times New Roman"/>
              </a:rPr>
              <a:t>, D. </a:t>
            </a:r>
            <a:r>
              <a:rPr lang="en-US" sz="1500" spc="-1" dirty="0" err="1">
                <a:latin typeface="Times New Roman"/>
              </a:rPr>
              <a:t>d’Enterria</a:t>
            </a:r>
            <a:r>
              <a:rPr lang="en-US" sz="1500" spc="-1" dirty="0">
                <a:latin typeface="Times New Roman"/>
              </a:rPr>
              <a:t>, PRC </a:t>
            </a:r>
            <a:r>
              <a:rPr lang="en-US" sz="1500" b="1" spc="-1" dirty="0">
                <a:latin typeface="Times New Roman"/>
              </a:rPr>
              <a:t>97</a:t>
            </a:r>
            <a:r>
              <a:rPr lang="en-US" sz="1500" spc="-1" dirty="0">
                <a:latin typeface="Times New Roman"/>
              </a:rPr>
              <a:t> (2018) 054910</a:t>
            </a:r>
          </a:p>
          <a:p>
            <a:pPr marL="391867" indent="-293900">
              <a:buSzPct val="45000"/>
              <a:buFont typeface="Wingdings" charset="2"/>
              <a:buChar char=""/>
            </a:pPr>
            <a:r>
              <a:rPr lang="en-US" sz="1500" spc="-1" baseline="33000" dirty="0">
                <a:latin typeface="Times New Roman"/>
              </a:rPr>
              <a:t>3)</a:t>
            </a:r>
            <a:r>
              <a:rPr lang="en-US" sz="1500" spc="-1" dirty="0">
                <a:latin typeface="Times New Roman"/>
              </a:rPr>
              <a:t>  J.M. </a:t>
            </a:r>
            <a:r>
              <a:rPr lang="en-US" sz="1500" spc="-1" dirty="0" err="1">
                <a:latin typeface="Times New Roman"/>
              </a:rPr>
              <a:t>Quesada,V</a:t>
            </a:r>
            <a:r>
              <a:rPr lang="en-US" sz="1500" spc="-1" dirty="0">
                <a:latin typeface="Times New Roman"/>
              </a:rPr>
              <a:t>. </a:t>
            </a:r>
            <a:r>
              <a:rPr lang="en-US" sz="1500" spc="-1" dirty="0" err="1">
                <a:latin typeface="Times New Roman"/>
              </a:rPr>
              <a:t>Ivanchenko</a:t>
            </a:r>
            <a:r>
              <a:rPr lang="en-US" sz="1500" spc="-1" dirty="0">
                <a:latin typeface="Times New Roman"/>
              </a:rPr>
              <a:t>, A. </a:t>
            </a:r>
            <a:r>
              <a:rPr lang="en-US" sz="1500" spc="-1" dirty="0" err="1">
                <a:latin typeface="Times New Roman"/>
              </a:rPr>
              <a:t>Ivanchenko</a:t>
            </a:r>
            <a:r>
              <a:rPr lang="en-US" sz="1500" spc="-1" dirty="0">
                <a:latin typeface="Times New Roman"/>
              </a:rPr>
              <a:t> et al., </a:t>
            </a:r>
            <a:r>
              <a:rPr lang="en-US" sz="1500" spc="-1" dirty="0" err="1">
                <a:latin typeface="Times New Roman"/>
              </a:rPr>
              <a:t>Prog</a:t>
            </a:r>
            <a:r>
              <a:rPr lang="en-US" sz="1500" spc="-1" dirty="0">
                <a:latin typeface="Times New Roman"/>
              </a:rPr>
              <a:t>. </a:t>
            </a:r>
            <a:r>
              <a:rPr lang="en-US" sz="1500" spc="-1" dirty="0" err="1">
                <a:latin typeface="Times New Roman"/>
              </a:rPr>
              <a:t>Nucl</a:t>
            </a:r>
            <a:r>
              <a:rPr lang="en-US" sz="1500" spc="-1" dirty="0">
                <a:latin typeface="Times New Roman"/>
              </a:rPr>
              <a:t>. Sci. Tech. </a:t>
            </a:r>
            <a:r>
              <a:rPr lang="en-US" sz="1500" b="1" spc="-1" dirty="0">
                <a:latin typeface="Times New Roman"/>
              </a:rPr>
              <a:t>2</a:t>
            </a:r>
            <a:r>
              <a:rPr lang="en-US" sz="1500" spc="-1" dirty="0">
                <a:latin typeface="Times New Roman"/>
              </a:rPr>
              <a:t> (2011) 936</a:t>
            </a:r>
          </a:p>
          <a:p>
            <a:pPr marL="391867" indent="-293900">
              <a:buSzPct val="45000"/>
              <a:buFont typeface="Wingdings" charset="2"/>
              <a:buChar char=""/>
            </a:pPr>
            <a:r>
              <a:rPr lang="en-US" sz="1500" spc="-1" baseline="33000" dirty="0">
                <a:latin typeface="Times New Roman"/>
              </a:rPr>
              <a:t>4)</a:t>
            </a:r>
            <a:r>
              <a:rPr lang="en-US" sz="1500" spc="-1" dirty="0">
                <a:latin typeface="Times New Roman"/>
              </a:rPr>
              <a:t>  I.P., A.S. </a:t>
            </a:r>
            <a:r>
              <a:rPr lang="en-US" sz="1500" spc="-1" dirty="0" err="1">
                <a:latin typeface="Times New Roman"/>
              </a:rPr>
              <a:t>Botvina</a:t>
            </a:r>
            <a:r>
              <a:rPr lang="en-US" sz="1500" spc="-1" dirty="0">
                <a:latin typeface="Times New Roman"/>
              </a:rPr>
              <a:t>, I. </a:t>
            </a:r>
            <a:r>
              <a:rPr lang="en-US" sz="1500" spc="-1" dirty="0" err="1">
                <a:latin typeface="Times New Roman"/>
              </a:rPr>
              <a:t>Mishustin</a:t>
            </a:r>
            <a:r>
              <a:rPr lang="en-US" sz="1500" spc="-1" dirty="0">
                <a:latin typeface="Times New Roman"/>
              </a:rPr>
              <a:t>, W. Greiner, NIMB </a:t>
            </a:r>
            <a:r>
              <a:rPr lang="en-US" sz="1500" b="1" spc="-1" dirty="0">
                <a:latin typeface="Times New Roman"/>
              </a:rPr>
              <a:t>268 </a:t>
            </a:r>
            <a:r>
              <a:rPr lang="en-US" sz="1500" spc="-1" dirty="0">
                <a:latin typeface="Times New Roman"/>
              </a:rPr>
              <a:t>(2010) 604 </a:t>
            </a:r>
          </a:p>
          <a:p>
            <a:pPr marL="391867" indent="-293900">
              <a:buSzPct val="45000"/>
              <a:buFont typeface="Wingdings" charset="2"/>
              <a:buChar char=""/>
            </a:pPr>
            <a:r>
              <a:rPr lang="en-US" sz="1500" spc="-1" baseline="33000" dirty="0">
                <a:latin typeface="Times New Roman"/>
              </a:rPr>
              <a:t>5)   </a:t>
            </a:r>
            <a:r>
              <a:rPr lang="en-US" sz="1500" spc="-1" dirty="0">
                <a:latin typeface="Times New Roman"/>
              </a:rPr>
              <a:t>T. Ericson, Adv. Phys. 9, 425 (1960).</a:t>
            </a:r>
          </a:p>
          <a:p>
            <a:pPr marL="391867" indent="-293900">
              <a:buSzPct val="45000"/>
              <a:buFont typeface="Wingdings" charset="2"/>
              <a:buChar char=""/>
            </a:pPr>
            <a:r>
              <a:rPr lang="en-US" sz="1500" spc="-1" baseline="33000" dirty="0">
                <a:latin typeface="Times New Roman"/>
              </a:rPr>
              <a:t>6)  </a:t>
            </a:r>
            <a:r>
              <a:rPr lang="en-US" sz="1500" spc="-1" dirty="0">
                <a:latin typeface="Times New Roman"/>
              </a:rPr>
              <a:t>A.S. </a:t>
            </a:r>
            <a:r>
              <a:rPr lang="en-US" sz="1500" spc="-1" dirty="0" err="1" smtClean="0">
                <a:latin typeface="Times New Roman"/>
              </a:rPr>
              <a:t>Botvina</a:t>
            </a:r>
            <a:r>
              <a:rPr lang="en-US" sz="1500" spc="-1" dirty="0" smtClean="0">
                <a:latin typeface="Times New Roman"/>
              </a:rPr>
              <a:t> </a:t>
            </a:r>
            <a:r>
              <a:rPr lang="en-US" sz="1500" spc="-1" dirty="0">
                <a:latin typeface="Times New Roman"/>
              </a:rPr>
              <a:t>et al., NPA </a:t>
            </a:r>
            <a:r>
              <a:rPr lang="en-US" sz="1500" b="1" spc="-1" dirty="0">
                <a:latin typeface="Times New Roman"/>
              </a:rPr>
              <a:t>584</a:t>
            </a:r>
            <a:r>
              <a:rPr lang="en-US" sz="1500" spc="-1" dirty="0">
                <a:latin typeface="Times New Roman"/>
              </a:rPr>
              <a:t>, 737 (1995)</a:t>
            </a:r>
          </a:p>
        </p:txBody>
      </p:sp>
      <p:sp>
        <p:nvSpPr>
          <p:cNvPr id="137" name="TextShape 3"/>
          <p:cNvSpPr txBox="1"/>
          <p:nvPr/>
        </p:nvSpPr>
        <p:spPr>
          <a:xfrm>
            <a:off x="8250315" y="6299180"/>
            <a:ext cx="1159257" cy="3340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fld id="{C0C8EA1D-729F-43A4-97BE-8A91D6374DBA}" type="slidenum">
              <a:rPr lang="en-GB" sz="2200" spc="-1">
                <a:latin typeface="Times New Roman"/>
              </a:rPr>
              <a:t>24</a:t>
            </a:fld>
            <a:endParaRPr lang="en-US" sz="2200" spc="-1">
              <a:latin typeface="Times New Roman"/>
            </a:endParaRPr>
          </a:p>
        </p:txBody>
      </p:sp>
      <p:grpSp>
        <p:nvGrpSpPr>
          <p:cNvPr id="138" name="Group 4"/>
          <p:cNvGrpSpPr/>
          <p:nvPr/>
        </p:nvGrpSpPr>
        <p:grpSpPr>
          <a:xfrm>
            <a:off x="1207423" y="4128910"/>
            <a:ext cx="7041423" cy="1361861"/>
            <a:chOff x="1009080" y="4509360"/>
            <a:chExt cx="7762680" cy="1501200"/>
          </a:xfrm>
        </p:grpSpPr>
        <p:sp>
          <p:nvSpPr>
            <p:cNvPr id="139" name="CustomShape 5"/>
            <p:cNvSpPr/>
            <p:nvPr/>
          </p:nvSpPr>
          <p:spPr>
            <a:xfrm>
              <a:off x="4375800" y="4742640"/>
              <a:ext cx="551520" cy="551880"/>
            </a:xfrm>
            <a:prstGeom prst="ellipse">
              <a:avLst/>
            </a:prstGeom>
            <a:solidFill>
              <a:srgbClr val="CFE7F5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6"/>
            <p:cNvSpPr/>
            <p:nvPr/>
          </p:nvSpPr>
          <p:spPr>
            <a:xfrm>
              <a:off x="4375440" y="4742280"/>
              <a:ext cx="551520" cy="551880"/>
            </a:xfrm>
            <a:prstGeom prst="ellipse">
              <a:avLst/>
            </a:prstGeom>
            <a:solidFill>
              <a:srgbClr val="CFE7F5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7"/>
            <p:cNvSpPr/>
            <p:nvPr/>
          </p:nvSpPr>
          <p:spPr>
            <a:xfrm>
              <a:off x="4794120" y="5104440"/>
              <a:ext cx="8316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8"/>
            <p:cNvSpPr/>
            <p:nvPr/>
          </p:nvSpPr>
          <p:spPr>
            <a:xfrm>
              <a:off x="4608000" y="5030640"/>
              <a:ext cx="82800" cy="7776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9"/>
            <p:cNvSpPr/>
            <p:nvPr/>
          </p:nvSpPr>
          <p:spPr>
            <a:xfrm>
              <a:off x="4621680" y="4902840"/>
              <a:ext cx="8280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10"/>
            <p:cNvSpPr/>
            <p:nvPr/>
          </p:nvSpPr>
          <p:spPr>
            <a:xfrm>
              <a:off x="4460400" y="506160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CustomShape 11"/>
            <p:cNvSpPr/>
            <p:nvPr/>
          </p:nvSpPr>
          <p:spPr>
            <a:xfrm>
              <a:off x="4375800" y="496296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12"/>
            <p:cNvSpPr/>
            <p:nvPr/>
          </p:nvSpPr>
          <p:spPr>
            <a:xfrm>
              <a:off x="4497120" y="479412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13"/>
            <p:cNvSpPr/>
            <p:nvPr/>
          </p:nvSpPr>
          <p:spPr>
            <a:xfrm>
              <a:off x="4725360" y="492984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14"/>
            <p:cNvSpPr/>
            <p:nvPr/>
          </p:nvSpPr>
          <p:spPr>
            <a:xfrm>
              <a:off x="4526640" y="514944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15"/>
            <p:cNvSpPr/>
            <p:nvPr/>
          </p:nvSpPr>
          <p:spPr>
            <a:xfrm>
              <a:off x="6251040" y="5028480"/>
              <a:ext cx="83520" cy="7776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16"/>
            <p:cNvSpPr/>
            <p:nvPr/>
          </p:nvSpPr>
          <p:spPr>
            <a:xfrm>
              <a:off x="6799680" y="5304960"/>
              <a:ext cx="83520" cy="7848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17"/>
            <p:cNvSpPr/>
            <p:nvPr/>
          </p:nvSpPr>
          <p:spPr>
            <a:xfrm>
              <a:off x="6971400" y="5477040"/>
              <a:ext cx="83520" cy="7776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18"/>
            <p:cNvSpPr/>
            <p:nvPr/>
          </p:nvSpPr>
          <p:spPr>
            <a:xfrm>
              <a:off x="6703560" y="476892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19"/>
            <p:cNvSpPr/>
            <p:nvPr/>
          </p:nvSpPr>
          <p:spPr>
            <a:xfrm>
              <a:off x="7118280" y="5315400"/>
              <a:ext cx="8280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20"/>
            <p:cNvSpPr/>
            <p:nvPr/>
          </p:nvSpPr>
          <p:spPr>
            <a:xfrm>
              <a:off x="6451920" y="4902840"/>
              <a:ext cx="8352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21"/>
            <p:cNvSpPr/>
            <p:nvPr/>
          </p:nvSpPr>
          <p:spPr>
            <a:xfrm rot="16200000">
              <a:off x="4691880" y="4874040"/>
              <a:ext cx="8352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22"/>
            <p:cNvSpPr/>
            <p:nvPr/>
          </p:nvSpPr>
          <p:spPr>
            <a:xfrm rot="16200000">
              <a:off x="4589640" y="4885560"/>
              <a:ext cx="8316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23"/>
            <p:cNvSpPr/>
            <p:nvPr/>
          </p:nvSpPr>
          <p:spPr>
            <a:xfrm rot="16200000">
              <a:off x="4748040" y="504648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24"/>
            <p:cNvSpPr/>
            <p:nvPr/>
          </p:nvSpPr>
          <p:spPr>
            <a:xfrm rot="16200000">
              <a:off x="4649760" y="513108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25"/>
            <p:cNvSpPr/>
            <p:nvPr/>
          </p:nvSpPr>
          <p:spPr>
            <a:xfrm rot="16200000">
              <a:off x="4480560" y="500976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CustomShape 26"/>
            <p:cNvSpPr/>
            <p:nvPr/>
          </p:nvSpPr>
          <p:spPr>
            <a:xfrm rot="16200000">
              <a:off x="4616640" y="478152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CustomShape 27"/>
            <p:cNvSpPr/>
            <p:nvPr/>
          </p:nvSpPr>
          <p:spPr>
            <a:xfrm rot="16200000">
              <a:off x="4835880" y="498024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" name="CustomShape 28"/>
            <p:cNvSpPr/>
            <p:nvPr/>
          </p:nvSpPr>
          <p:spPr>
            <a:xfrm rot="16200000">
              <a:off x="4753800" y="4794840"/>
              <a:ext cx="83160" cy="7848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" name="CustomShape 29"/>
            <p:cNvSpPr/>
            <p:nvPr/>
          </p:nvSpPr>
          <p:spPr>
            <a:xfrm rot="16200000">
              <a:off x="4464360" y="4885200"/>
              <a:ext cx="8316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" name="CustomShape 30"/>
            <p:cNvSpPr/>
            <p:nvPr/>
          </p:nvSpPr>
          <p:spPr>
            <a:xfrm rot="16200000">
              <a:off x="4722840" y="504612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" name="CustomShape 31"/>
            <p:cNvSpPr/>
            <p:nvPr/>
          </p:nvSpPr>
          <p:spPr>
            <a:xfrm rot="16200000">
              <a:off x="4649760" y="515592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" name="CustomShape 32"/>
            <p:cNvSpPr/>
            <p:nvPr/>
          </p:nvSpPr>
          <p:spPr>
            <a:xfrm rot="16200000">
              <a:off x="4480560" y="500940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" name="CustomShape 33"/>
            <p:cNvSpPr/>
            <p:nvPr/>
          </p:nvSpPr>
          <p:spPr>
            <a:xfrm rot="16200000">
              <a:off x="4616640" y="478116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" name="CustomShape 34"/>
            <p:cNvSpPr/>
            <p:nvPr/>
          </p:nvSpPr>
          <p:spPr>
            <a:xfrm rot="16200000">
              <a:off x="4835880" y="497988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" name="CustomShape 35"/>
            <p:cNvSpPr/>
            <p:nvPr/>
          </p:nvSpPr>
          <p:spPr>
            <a:xfrm>
              <a:off x="4401000" y="5119200"/>
              <a:ext cx="551520" cy="551160"/>
            </a:xfrm>
            <a:prstGeom prst="ellipse">
              <a:avLst/>
            </a:prstGeom>
            <a:solidFill>
              <a:srgbClr val="CFE7F5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" name="CustomShape 36"/>
            <p:cNvSpPr/>
            <p:nvPr/>
          </p:nvSpPr>
          <p:spPr>
            <a:xfrm rot="18000000">
              <a:off x="4842720" y="5248080"/>
              <a:ext cx="8316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" name="CustomShape 37"/>
            <p:cNvSpPr/>
            <p:nvPr/>
          </p:nvSpPr>
          <p:spPr>
            <a:xfrm rot="18000000">
              <a:off x="4685400" y="5372640"/>
              <a:ext cx="83520" cy="7776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" name="CustomShape 38"/>
            <p:cNvSpPr/>
            <p:nvPr/>
          </p:nvSpPr>
          <p:spPr>
            <a:xfrm rot="18000000">
              <a:off x="4581720" y="5296680"/>
              <a:ext cx="8352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" name="CustomShape 39"/>
            <p:cNvSpPr/>
            <p:nvPr/>
          </p:nvSpPr>
          <p:spPr>
            <a:xfrm rot="18000000">
              <a:off x="4638600" y="551520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" name="CustomShape 40"/>
            <p:cNvSpPr/>
            <p:nvPr/>
          </p:nvSpPr>
          <p:spPr>
            <a:xfrm rot="18000000">
              <a:off x="4511160" y="553968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" name="CustomShape 41"/>
            <p:cNvSpPr/>
            <p:nvPr/>
          </p:nvSpPr>
          <p:spPr>
            <a:xfrm rot="18000000">
              <a:off x="4425840" y="5349960"/>
              <a:ext cx="8316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" name="CustomShape 42"/>
            <p:cNvSpPr/>
            <p:nvPr/>
          </p:nvSpPr>
          <p:spPr>
            <a:xfrm rot="18000000">
              <a:off x="4657320" y="5220360"/>
              <a:ext cx="8316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" name="CustomShape 43"/>
            <p:cNvSpPr/>
            <p:nvPr/>
          </p:nvSpPr>
          <p:spPr>
            <a:xfrm rot="18000000">
              <a:off x="4748040" y="550188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" name="CustomShape 44"/>
            <p:cNvSpPr/>
            <p:nvPr/>
          </p:nvSpPr>
          <p:spPr>
            <a:xfrm rot="12600000">
              <a:off x="4592160" y="5221080"/>
              <a:ext cx="8352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" name="CustomShape 45"/>
            <p:cNvSpPr/>
            <p:nvPr/>
          </p:nvSpPr>
          <p:spPr>
            <a:xfrm rot="12600000">
              <a:off x="4550400" y="5315760"/>
              <a:ext cx="8352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" name="CustomShape 46"/>
            <p:cNvSpPr/>
            <p:nvPr/>
          </p:nvSpPr>
          <p:spPr>
            <a:xfrm rot="12600000">
              <a:off x="4769640" y="5258520"/>
              <a:ext cx="83520" cy="7884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" name="CustomShape 47"/>
            <p:cNvSpPr/>
            <p:nvPr/>
          </p:nvSpPr>
          <p:spPr>
            <a:xfrm rot="12600000">
              <a:off x="4793760" y="538596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CustomShape 48"/>
            <p:cNvSpPr/>
            <p:nvPr/>
          </p:nvSpPr>
          <p:spPr>
            <a:xfrm rot="12600000">
              <a:off x="4604040" y="547200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" name="CustomShape 49"/>
            <p:cNvSpPr/>
            <p:nvPr/>
          </p:nvSpPr>
          <p:spPr>
            <a:xfrm rot="12600000">
              <a:off x="4474440" y="5240520"/>
              <a:ext cx="83520" cy="7776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" name="CustomShape 50"/>
            <p:cNvSpPr/>
            <p:nvPr/>
          </p:nvSpPr>
          <p:spPr>
            <a:xfrm rot="12600000">
              <a:off x="4756320" y="5149800"/>
              <a:ext cx="8280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" name="CustomShape 51"/>
            <p:cNvSpPr/>
            <p:nvPr/>
          </p:nvSpPr>
          <p:spPr>
            <a:xfrm rot="12600000">
              <a:off x="4554720" y="5128200"/>
              <a:ext cx="83520" cy="7776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" name="CustomShape 52"/>
            <p:cNvSpPr/>
            <p:nvPr/>
          </p:nvSpPr>
          <p:spPr>
            <a:xfrm rot="12600000">
              <a:off x="4488120" y="5424120"/>
              <a:ext cx="83520" cy="7848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" name="CustomShape 53"/>
            <p:cNvSpPr/>
            <p:nvPr/>
          </p:nvSpPr>
          <p:spPr>
            <a:xfrm rot="12600000">
              <a:off x="4756680" y="528012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" name="CustomShape 54"/>
            <p:cNvSpPr/>
            <p:nvPr/>
          </p:nvSpPr>
          <p:spPr>
            <a:xfrm rot="12600000">
              <a:off x="4815360" y="539856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" name="CustomShape 55"/>
            <p:cNvSpPr/>
            <p:nvPr/>
          </p:nvSpPr>
          <p:spPr>
            <a:xfrm rot="12600000">
              <a:off x="4603680" y="547200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" name="CustomShape 56"/>
            <p:cNvSpPr/>
            <p:nvPr/>
          </p:nvSpPr>
          <p:spPr>
            <a:xfrm rot="12600000">
              <a:off x="4474080" y="524016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" name="CustomShape 57"/>
            <p:cNvSpPr/>
            <p:nvPr/>
          </p:nvSpPr>
          <p:spPr>
            <a:xfrm rot="12600000">
              <a:off x="4755960" y="514908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" name="CustomShape 58"/>
            <p:cNvSpPr/>
            <p:nvPr/>
          </p:nvSpPr>
          <p:spPr>
            <a:xfrm>
              <a:off x="4375800" y="4742640"/>
              <a:ext cx="551520" cy="551880"/>
            </a:xfrm>
            <a:prstGeom prst="ellipse">
              <a:avLst/>
            </a:prstGeom>
            <a:solidFill>
              <a:srgbClr val="CFE7F5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" name="CustomShape 59"/>
            <p:cNvSpPr/>
            <p:nvPr/>
          </p:nvSpPr>
          <p:spPr>
            <a:xfrm>
              <a:off x="4794480" y="5104800"/>
              <a:ext cx="8280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" name="CustomShape 60"/>
            <p:cNvSpPr/>
            <p:nvPr/>
          </p:nvSpPr>
          <p:spPr>
            <a:xfrm>
              <a:off x="4608000" y="5030640"/>
              <a:ext cx="8316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" name="CustomShape 61"/>
            <p:cNvSpPr/>
            <p:nvPr/>
          </p:nvSpPr>
          <p:spPr>
            <a:xfrm>
              <a:off x="4621680" y="4903200"/>
              <a:ext cx="8316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" name="CustomShape 62"/>
            <p:cNvSpPr/>
            <p:nvPr/>
          </p:nvSpPr>
          <p:spPr>
            <a:xfrm>
              <a:off x="4460760" y="506160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" name="CustomShape 63"/>
            <p:cNvSpPr/>
            <p:nvPr/>
          </p:nvSpPr>
          <p:spPr>
            <a:xfrm>
              <a:off x="4376160" y="496332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" name="CustomShape 64"/>
            <p:cNvSpPr/>
            <p:nvPr/>
          </p:nvSpPr>
          <p:spPr>
            <a:xfrm>
              <a:off x="4497480" y="4794480"/>
              <a:ext cx="8316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" name="CustomShape 65"/>
            <p:cNvSpPr/>
            <p:nvPr/>
          </p:nvSpPr>
          <p:spPr>
            <a:xfrm>
              <a:off x="4725720" y="4930200"/>
              <a:ext cx="8280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66"/>
            <p:cNvSpPr/>
            <p:nvPr/>
          </p:nvSpPr>
          <p:spPr>
            <a:xfrm>
              <a:off x="4527000" y="514944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CustomShape 67"/>
            <p:cNvSpPr/>
            <p:nvPr/>
          </p:nvSpPr>
          <p:spPr>
            <a:xfrm rot="16200000">
              <a:off x="4692240" y="4874400"/>
              <a:ext cx="83160" cy="7776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68"/>
            <p:cNvSpPr/>
            <p:nvPr/>
          </p:nvSpPr>
          <p:spPr>
            <a:xfrm rot="16200000">
              <a:off x="4589640" y="4885560"/>
              <a:ext cx="83520" cy="7848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69"/>
            <p:cNvSpPr/>
            <p:nvPr/>
          </p:nvSpPr>
          <p:spPr>
            <a:xfrm rot="16200000">
              <a:off x="4748400" y="504648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70"/>
            <p:cNvSpPr/>
            <p:nvPr/>
          </p:nvSpPr>
          <p:spPr>
            <a:xfrm rot="16200000">
              <a:off x="4650120" y="513144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71"/>
            <p:cNvSpPr/>
            <p:nvPr/>
          </p:nvSpPr>
          <p:spPr>
            <a:xfrm rot="16200000">
              <a:off x="4481280" y="5010120"/>
              <a:ext cx="8316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CustomShape 72"/>
            <p:cNvSpPr/>
            <p:nvPr/>
          </p:nvSpPr>
          <p:spPr>
            <a:xfrm rot="16200000">
              <a:off x="4616640" y="478188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CustomShape 73"/>
            <p:cNvSpPr/>
            <p:nvPr/>
          </p:nvSpPr>
          <p:spPr>
            <a:xfrm rot="16200000">
              <a:off x="4836240" y="498060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CustomShape 74"/>
            <p:cNvSpPr/>
            <p:nvPr/>
          </p:nvSpPr>
          <p:spPr>
            <a:xfrm rot="16200000">
              <a:off x="4754160" y="4795200"/>
              <a:ext cx="83160" cy="7848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CustomShape 75"/>
            <p:cNvSpPr/>
            <p:nvPr/>
          </p:nvSpPr>
          <p:spPr>
            <a:xfrm rot="16200000">
              <a:off x="4464360" y="4885560"/>
              <a:ext cx="83160" cy="7776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76"/>
            <p:cNvSpPr/>
            <p:nvPr/>
          </p:nvSpPr>
          <p:spPr>
            <a:xfrm rot="16200000">
              <a:off x="4723200" y="504648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" name="CustomShape 77"/>
            <p:cNvSpPr/>
            <p:nvPr/>
          </p:nvSpPr>
          <p:spPr>
            <a:xfrm rot="16200000">
              <a:off x="4650120" y="515628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" name="CustomShape 78"/>
            <p:cNvSpPr/>
            <p:nvPr/>
          </p:nvSpPr>
          <p:spPr>
            <a:xfrm rot="16200000">
              <a:off x="4480920" y="500976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79"/>
            <p:cNvSpPr/>
            <p:nvPr/>
          </p:nvSpPr>
          <p:spPr>
            <a:xfrm rot="16200000">
              <a:off x="4616640" y="478152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CustomShape 80"/>
            <p:cNvSpPr/>
            <p:nvPr/>
          </p:nvSpPr>
          <p:spPr>
            <a:xfrm rot="16200000">
              <a:off x="4836240" y="498024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CustomShape 81"/>
            <p:cNvSpPr/>
            <p:nvPr/>
          </p:nvSpPr>
          <p:spPr>
            <a:xfrm>
              <a:off x="4794480" y="5104800"/>
              <a:ext cx="8280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CustomShape 82"/>
            <p:cNvSpPr/>
            <p:nvPr/>
          </p:nvSpPr>
          <p:spPr>
            <a:xfrm>
              <a:off x="4608000" y="5030640"/>
              <a:ext cx="8316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83"/>
            <p:cNvSpPr/>
            <p:nvPr/>
          </p:nvSpPr>
          <p:spPr>
            <a:xfrm>
              <a:off x="4621680" y="4903200"/>
              <a:ext cx="8316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CustomShape 84"/>
            <p:cNvSpPr/>
            <p:nvPr/>
          </p:nvSpPr>
          <p:spPr>
            <a:xfrm>
              <a:off x="4460760" y="506160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CustomShape 85"/>
            <p:cNvSpPr/>
            <p:nvPr/>
          </p:nvSpPr>
          <p:spPr>
            <a:xfrm>
              <a:off x="4376160" y="496332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" name="CustomShape 86"/>
            <p:cNvSpPr/>
            <p:nvPr/>
          </p:nvSpPr>
          <p:spPr>
            <a:xfrm>
              <a:off x="4497480" y="4794480"/>
              <a:ext cx="8316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CustomShape 87"/>
            <p:cNvSpPr/>
            <p:nvPr/>
          </p:nvSpPr>
          <p:spPr>
            <a:xfrm>
              <a:off x="4725720" y="4930200"/>
              <a:ext cx="8280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CustomShape 88"/>
            <p:cNvSpPr/>
            <p:nvPr/>
          </p:nvSpPr>
          <p:spPr>
            <a:xfrm>
              <a:off x="4527000" y="514944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CustomShape 89"/>
            <p:cNvSpPr/>
            <p:nvPr/>
          </p:nvSpPr>
          <p:spPr>
            <a:xfrm rot="16200000">
              <a:off x="4692240" y="4874400"/>
              <a:ext cx="83160" cy="7776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CustomShape 90"/>
            <p:cNvSpPr/>
            <p:nvPr/>
          </p:nvSpPr>
          <p:spPr>
            <a:xfrm rot="16200000">
              <a:off x="4589640" y="4885560"/>
              <a:ext cx="83520" cy="7848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" name="CustomShape 91"/>
            <p:cNvSpPr/>
            <p:nvPr/>
          </p:nvSpPr>
          <p:spPr>
            <a:xfrm rot="16200000">
              <a:off x="4748400" y="504648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" name="CustomShape 92"/>
            <p:cNvSpPr/>
            <p:nvPr/>
          </p:nvSpPr>
          <p:spPr>
            <a:xfrm rot="16200000">
              <a:off x="4650120" y="513144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" name="CustomShape 93"/>
            <p:cNvSpPr/>
            <p:nvPr/>
          </p:nvSpPr>
          <p:spPr>
            <a:xfrm rot="16200000">
              <a:off x="4481280" y="5010120"/>
              <a:ext cx="8316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" name="CustomShape 94"/>
            <p:cNvSpPr/>
            <p:nvPr/>
          </p:nvSpPr>
          <p:spPr>
            <a:xfrm rot="16200000">
              <a:off x="4616640" y="478188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" name="CustomShape 95"/>
            <p:cNvSpPr/>
            <p:nvPr/>
          </p:nvSpPr>
          <p:spPr>
            <a:xfrm rot="16200000">
              <a:off x="4836240" y="498060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" name="CustomShape 96"/>
            <p:cNvSpPr/>
            <p:nvPr/>
          </p:nvSpPr>
          <p:spPr>
            <a:xfrm rot="16200000">
              <a:off x="4754160" y="4795200"/>
              <a:ext cx="83160" cy="7848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" name="CustomShape 97"/>
            <p:cNvSpPr/>
            <p:nvPr/>
          </p:nvSpPr>
          <p:spPr>
            <a:xfrm rot="16200000">
              <a:off x="4464360" y="4885560"/>
              <a:ext cx="83160" cy="7776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CustomShape 98"/>
            <p:cNvSpPr/>
            <p:nvPr/>
          </p:nvSpPr>
          <p:spPr>
            <a:xfrm rot="16200000">
              <a:off x="4723200" y="504648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" name="CustomShape 99"/>
            <p:cNvSpPr/>
            <p:nvPr/>
          </p:nvSpPr>
          <p:spPr>
            <a:xfrm rot="16200000">
              <a:off x="4650120" y="515628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" name="CustomShape 100"/>
            <p:cNvSpPr/>
            <p:nvPr/>
          </p:nvSpPr>
          <p:spPr>
            <a:xfrm rot="16200000">
              <a:off x="4480920" y="500976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" name="CustomShape 101"/>
            <p:cNvSpPr/>
            <p:nvPr/>
          </p:nvSpPr>
          <p:spPr>
            <a:xfrm rot="16200000">
              <a:off x="4616640" y="478152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CustomShape 102"/>
            <p:cNvSpPr/>
            <p:nvPr/>
          </p:nvSpPr>
          <p:spPr>
            <a:xfrm rot="16200000">
              <a:off x="4836240" y="498024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" name="CustomShape 103"/>
            <p:cNvSpPr/>
            <p:nvPr/>
          </p:nvSpPr>
          <p:spPr>
            <a:xfrm>
              <a:off x="6882480" y="4742640"/>
              <a:ext cx="551880" cy="551880"/>
            </a:xfrm>
            <a:prstGeom prst="ellipse">
              <a:avLst/>
            </a:prstGeom>
            <a:solidFill>
              <a:srgbClr val="CFE7F5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CustomShape 104"/>
            <p:cNvSpPr/>
            <p:nvPr/>
          </p:nvSpPr>
          <p:spPr>
            <a:xfrm>
              <a:off x="7301160" y="5104800"/>
              <a:ext cx="8316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CustomShape 105"/>
            <p:cNvSpPr/>
            <p:nvPr/>
          </p:nvSpPr>
          <p:spPr>
            <a:xfrm>
              <a:off x="7115040" y="5030640"/>
              <a:ext cx="8316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" name="CustomShape 106"/>
            <p:cNvSpPr/>
            <p:nvPr/>
          </p:nvSpPr>
          <p:spPr>
            <a:xfrm>
              <a:off x="7128720" y="4903200"/>
              <a:ext cx="8316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" name="CustomShape 107"/>
            <p:cNvSpPr/>
            <p:nvPr/>
          </p:nvSpPr>
          <p:spPr>
            <a:xfrm>
              <a:off x="6967440" y="506160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" name="CustomShape 108"/>
            <p:cNvSpPr/>
            <p:nvPr/>
          </p:nvSpPr>
          <p:spPr>
            <a:xfrm>
              <a:off x="6882840" y="496332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" name="CustomShape 109"/>
            <p:cNvSpPr/>
            <p:nvPr/>
          </p:nvSpPr>
          <p:spPr>
            <a:xfrm>
              <a:off x="7004160" y="479448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CustomShape 110"/>
            <p:cNvSpPr/>
            <p:nvPr/>
          </p:nvSpPr>
          <p:spPr>
            <a:xfrm>
              <a:off x="7232400" y="493020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CustomShape 111"/>
            <p:cNvSpPr/>
            <p:nvPr/>
          </p:nvSpPr>
          <p:spPr>
            <a:xfrm>
              <a:off x="7033680" y="514944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CustomShape 112"/>
            <p:cNvSpPr/>
            <p:nvPr/>
          </p:nvSpPr>
          <p:spPr>
            <a:xfrm rot="16200000">
              <a:off x="7199280" y="4874040"/>
              <a:ext cx="83160" cy="7848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CustomShape 113"/>
            <p:cNvSpPr/>
            <p:nvPr/>
          </p:nvSpPr>
          <p:spPr>
            <a:xfrm rot="16200000">
              <a:off x="7096680" y="4885560"/>
              <a:ext cx="83520" cy="7848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CustomShape 114"/>
            <p:cNvSpPr/>
            <p:nvPr/>
          </p:nvSpPr>
          <p:spPr>
            <a:xfrm rot="16200000">
              <a:off x="7255440" y="5046840"/>
              <a:ext cx="8316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CustomShape 115"/>
            <p:cNvSpPr/>
            <p:nvPr/>
          </p:nvSpPr>
          <p:spPr>
            <a:xfrm rot="16200000">
              <a:off x="7156800" y="513144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CustomShape 116"/>
            <p:cNvSpPr/>
            <p:nvPr/>
          </p:nvSpPr>
          <p:spPr>
            <a:xfrm rot="16200000">
              <a:off x="6987960" y="500976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CustomShape 117"/>
            <p:cNvSpPr/>
            <p:nvPr/>
          </p:nvSpPr>
          <p:spPr>
            <a:xfrm rot="16200000">
              <a:off x="7123680" y="478188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" name="CustomShape 118"/>
            <p:cNvSpPr/>
            <p:nvPr/>
          </p:nvSpPr>
          <p:spPr>
            <a:xfrm rot="16200000">
              <a:off x="7343280" y="498060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" name="CustomShape 119"/>
            <p:cNvSpPr/>
            <p:nvPr/>
          </p:nvSpPr>
          <p:spPr>
            <a:xfrm rot="16200000">
              <a:off x="7261200" y="4795560"/>
              <a:ext cx="83160" cy="7776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" name="CustomShape 120"/>
            <p:cNvSpPr/>
            <p:nvPr/>
          </p:nvSpPr>
          <p:spPr>
            <a:xfrm rot="16200000">
              <a:off x="6971400" y="4885200"/>
              <a:ext cx="83160" cy="7848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CustomShape 121"/>
            <p:cNvSpPr/>
            <p:nvPr/>
          </p:nvSpPr>
          <p:spPr>
            <a:xfrm rot="16200000">
              <a:off x="7229880" y="504648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" name="CustomShape 122"/>
            <p:cNvSpPr/>
            <p:nvPr/>
          </p:nvSpPr>
          <p:spPr>
            <a:xfrm rot="16200000">
              <a:off x="7156800" y="515628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" name="CustomShape 123"/>
            <p:cNvSpPr/>
            <p:nvPr/>
          </p:nvSpPr>
          <p:spPr>
            <a:xfrm rot="16200000">
              <a:off x="6987960" y="500976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" name="CustomShape 124"/>
            <p:cNvSpPr/>
            <p:nvPr/>
          </p:nvSpPr>
          <p:spPr>
            <a:xfrm rot="16200000">
              <a:off x="7123680" y="478152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" name="CustomShape 125"/>
            <p:cNvSpPr/>
            <p:nvPr/>
          </p:nvSpPr>
          <p:spPr>
            <a:xfrm rot="16200000">
              <a:off x="7343280" y="498024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" name="CustomShape 126"/>
            <p:cNvSpPr/>
            <p:nvPr/>
          </p:nvSpPr>
          <p:spPr>
            <a:xfrm>
              <a:off x="7301520" y="5105160"/>
              <a:ext cx="83160" cy="7776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" name="CustomShape 127"/>
            <p:cNvSpPr/>
            <p:nvPr/>
          </p:nvSpPr>
          <p:spPr>
            <a:xfrm>
              <a:off x="7115400" y="5031000"/>
              <a:ext cx="8280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" name="CustomShape 128"/>
            <p:cNvSpPr/>
            <p:nvPr/>
          </p:nvSpPr>
          <p:spPr>
            <a:xfrm>
              <a:off x="7129080" y="4903200"/>
              <a:ext cx="82800" cy="7848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" name="CustomShape 129"/>
            <p:cNvSpPr/>
            <p:nvPr/>
          </p:nvSpPr>
          <p:spPr>
            <a:xfrm>
              <a:off x="6967800" y="5061600"/>
              <a:ext cx="83520" cy="7884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" name="CustomShape 130"/>
            <p:cNvSpPr/>
            <p:nvPr/>
          </p:nvSpPr>
          <p:spPr>
            <a:xfrm>
              <a:off x="6883200" y="4963320"/>
              <a:ext cx="83160" cy="7884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" name="CustomShape 131"/>
            <p:cNvSpPr/>
            <p:nvPr/>
          </p:nvSpPr>
          <p:spPr>
            <a:xfrm>
              <a:off x="7004520" y="479448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CustomShape 132"/>
            <p:cNvSpPr/>
            <p:nvPr/>
          </p:nvSpPr>
          <p:spPr>
            <a:xfrm>
              <a:off x="7232760" y="493020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CustomShape 133"/>
            <p:cNvSpPr/>
            <p:nvPr/>
          </p:nvSpPr>
          <p:spPr>
            <a:xfrm>
              <a:off x="7034040" y="514980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CustomShape 134"/>
            <p:cNvSpPr/>
            <p:nvPr/>
          </p:nvSpPr>
          <p:spPr>
            <a:xfrm rot="16200000">
              <a:off x="7199640" y="4874760"/>
              <a:ext cx="8316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CustomShape 135"/>
            <p:cNvSpPr/>
            <p:nvPr/>
          </p:nvSpPr>
          <p:spPr>
            <a:xfrm rot="16200000">
              <a:off x="7096680" y="4885920"/>
              <a:ext cx="8352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CustomShape 136"/>
            <p:cNvSpPr/>
            <p:nvPr/>
          </p:nvSpPr>
          <p:spPr>
            <a:xfrm rot="16200000">
              <a:off x="7255800" y="5046840"/>
              <a:ext cx="8280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CustomShape 137"/>
            <p:cNvSpPr/>
            <p:nvPr/>
          </p:nvSpPr>
          <p:spPr>
            <a:xfrm rot="16200000">
              <a:off x="7157160" y="513144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" name="CustomShape 138"/>
            <p:cNvSpPr/>
            <p:nvPr/>
          </p:nvSpPr>
          <p:spPr>
            <a:xfrm rot="16200000">
              <a:off x="6988320" y="5010480"/>
              <a:ext cx="8316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139"/>
            <p:cNvSpPr/>
            <p:nvPr/>
          </p:nvSpPr>
          <p:spPr>
            <a:xfrm rot="16200000">
              <a:off x="7123680" y="478224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140"/>
            <p:cNvSpPr/>
            <p:nvPr/>
          </p:nvSpPr>
          <p:spPr>
            <a:xfrm rot="16200000">
              <a:off x="7343640" y="4980960"/>
              <a:ext cx="8316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141"/>
            <p:cNvSpPr/>
            <p:nvPr/>
          </p:nvSpPr>
          <p:spPr>
            <a:xfrm rot="16200000">
              <a:off x="7261560" y="4795920"/>
              <a:ext cx="8316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CustomShape 142"/>
            <p:cNvSpPr/>
            <p:nvPr/>
          </p:nvSpPr>
          <p:spPr>
            <a:xfrm rot="16200000">
              <a:off x="6971400" y="4885560"/>
              <a:ext cx="8352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" name="CustomShape 143"/>
            <p:cNvSpPr/>
            <p:nvPr/>
          </p:nvSpPr>
          <p:spPr>
            <a:xfrm rot="16200000">
              <a:off x="7230600" y="5046840"/>
              <a:ext cx="8316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" name="CustomShape 144"/>
            <p:cNvSpPr/>
            <p:nvPr/>
          </p:nvSpPr>
          <p:spPr>
            <a:xfrm rot="16200000">
              <a:off x="7157160" y="515628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" name="CustomShape 145"/>
            <p:cNvSpPr/>
            <p:nvPr/>
          </p:nvSpPr>
          <p:spPr>
            <a:xfrm rot="16200000">
              <a:off x="6988320" y="5010120"/>
              <a:ext cx="8316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" name="CustomShape 146"/>
            <p:cNvSpPr/>
            <p:nvPr/>
          </p:nvSpPr>
          <p:spPr>
            <a:xfrm rot="16200000">
              <a:off x="7123680" y="478188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" name="CustomShape 147"/>
            <p:cNvSpPr/>
            <p:nvPr/>
          </p:nvSpPr>
          <p:spPr>
            <a:xfrm rot="16200000">
              <a:off x="7343280" y="498060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" name="CustomShape 148"/>
            <p:cNvSpPr/>
            <p:nvPr/>
          </p:nvSpPr>
          <p:spPr>
            <a:xfrm>
              <a:off x="7301520" y="5105160"/>
              <a:ext cx="83160" cy="7776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" name="CustomShape 149"/>
            <p:cNvSpPr/>
            <p:nvPr/>
          </p:nvSpPr>
          <p:spPr>
            <a:xfrm>
              <a:off x="7115400" y="5031000"/>
              <a:ext cx="82800" cy="781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" name="CustomShape 150"/>
            <p:cNvSpPr/>
            <p:nvPr/>
          </p:nvSpPr>
          <p:spPr>
            <a:xfrm>
              <a:off x="7129080" y="4903200"/>
              <a:ext cx="82800" cy="7848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" name="CustomShape 151"/>
            <p:cNvSpPr/>
            <p:nvPr/>
          </p:nvSpPr>
          <p:spPr>
            <a:xfrm>
              <a:off x="6967800" y="5061600"/>
              <a:ext cx="83520" cy="7884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152"/>
            <p:cNvSpPr/>
            <p:nvPr/>
          </p:nvSpPr>
          <p:spPr>
            <a:xfrm>
              <a:off x="6883200" y="4963320"/>
              <a:ext cx="83160" cy="7884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153"/>
            <p:cNvSpPr/>
            <p:nvPr/>
          </p:nvSpPr>
          <p:spPr>
            <a:xfrm>
              <a:off x="7004520" y="479448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154"/>
            <p:cNvSpPr/>
            <p:nvPr/>
          </p:nvSpPr>
          <p:spPr>
            <a:xfrm>
              <a:off x="7232760" y="493020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155"/>
            <p:cNvSpPr/>
            <p:nvPr/>
          </p:nvSpPr>
          <p:spPr>
            <a:xfrm>
              <a:off x="7034040" y="5149800"/>
              <a:ext cx="83520" cy="7848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CustomShape 156"/>
            <p:cNvSpPr/>
            <p:nvPr/>
          </p:nvSpPr>
          <p:spPr>
            <a:xfrm rot="16200000">
              <a:off x="7199640" y="4874760"/>
              <a:ext cx="8316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CustomShape 157"/>
            <p:cNvSpPr/>
            <p:nvPr/>
          </p:nvSpPr>
          <p:spPr>
            <a:xfrm rot="16200000">
              <a:off x="7096680" y="4885920"/>
              <a:ext cx="8352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CustomShape 158"/>
            <p:cNvSpPr/>
            <p:nvPr/>
          </p:nvSpPr>
          <p:spPr>
            <a:xfrm rot="16200000">
              <a:off x="7255800" y="5046840"/>
              <a:ext cx="8280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159"/>
            <p:cNvSpPr/>
            <p:nvPr/>
          </p:nvSpPr>
          <p:spPr>
            <a:xfrm rot="16200000">
              <a:off x="7157160" y="513144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CustomShape 160"/>
            <p:cNvSpPr/>
            <p:nvPr/>
          </p:nvSpPr>
          <p:spPr>
            <a:xfrm rot="16200000">
              <a:off x="6988320" y="5010480"/>
              <a:ext cx="8316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CustomShape 161"/>
            <p:cNvSpPr/>
            <p:nvPr/>
          </p:nvSpPr>
          <p:spPr>
            <a:xfrm rot="16200000">
              <a:off x="7123680" y="478224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CustomShape 162"/>
            <p:cNvSpPr/>
            <p:nvPr/>
          </p:nvSpPr>
          <p:spPr>
            <a:xfrm rot="16200000">
              <a:off x="7343640" y="4980960"/>
              <a:ext cx="8316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" name="CustomShape 163"/>
            <p:cNvSpPr/>
            <p:nvPr/>
          </p:nvSpPr>
          <p:spPr>
            <a:xfrm rot="16200000">
              <a:off x="7261560" y="4795920"/>
              <a:ext cx="8316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" name="CustomShape 164"/>
            <p:cNvSpPr/>
            <p:nvPr/>
          </p:nvSpPr>
          <p:spPr>
            <a:xfrm rot="16200000">
              <a:off x="6971400" y="4885560"/>
              <a:ext cx="8352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" name="CustomShape 165"/>
            <p:cNvSpPr/>
            <p:nvPr/>
          </p:nvSpPr>
          <p:spPr>
            <a:xfrm rot="16200000">
              <a:off x="7230600" y="5046840"/>
              <a:ext cx="8316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" name="CustomShape 166"/>
            <p:cNvSpPr/>
            <p:nvPr/>
          </p:nvSpPr>
          <p:spPr>
            <a:xfrm rot="16200000">
              <a:off x="7157160" y="515628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" name="CustomShape 167"/>
            <p:cNvSpPr/>
            <p:nvPr/>
          </p:nvSpPr>
          <p:spPr>
            <a:xfrm rot="16200000">
              <a:off x="6988320" y="5010120"/>
              <a:ext cx="8316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" name="CustomShape 168"/>
            <p:cNvSpPr/>
            <p:nvPr/>
          </p:nvSpPr>
          <p:spPr>
            <a:xfrm rot="16200000">
              <a:off x="7123680" y="478188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" name="CustomShape 169"/>
            <p:cNvSpPr/>
            <p:nvPr/>
          </p:nvSpPr>
          <p:spPr>
            <a:xfrm rot="16200000">
              <a:off x="7343280" y="498060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" name="Line 170"/>
            <p:cNvSpPr/>
            <p:nvPr/>
          </p:nvSpPr>
          <p:spPr>
            <a:xfrm>
              <a:off x="4944600" y="4998240"/>
              <a:ext cx="363600" cy="3600"/>
            </a:xfrm>
            <a:prstGeom prst="line">
              <a:avLst/>
            </a:prstGeom>
            <a:ln>
              <a:solidFill>
                <a:srgbClr val="3465A4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" name="Line 171"/>
            <p:cNvSpPr/>
            <p:nvPr/>
          </p:nvSpPr>
          <p:spPr>
            <a:xfrm flipH="1">
              <a:off x="4084920" y="5429520"/>
              <a:ext cx="312120" cy="0"/>
            </a:xfrm>
            <a:prstGeom prst="line">
              <a:avLst/>
            </a:prstGeom>
            <a:ln>
              <a:solidFill>
                <a:srgbClr val="3465A4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" name="CustomShape 172"/>
            <p:cNvSpPr/>
            <p:nvPr/>
          </p:nvSpPr>
          <p:spPr>
            <a:xfrm>
              <a:off x="6206400" y="5119200"/>
              <a:ext cx="551520" cy="551520"/>
            </a:xfrm>
            <a:prstGeom prst="ellipse">
              <a:avLst/>
            </a:prstGeom>
            <a:solidFill>
              <a:srgbClr val="CFE7F5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" name="CustomShape 173"/>
            <p:cNvSpPr/>
            <p:nvPr/>
          </p:nvSpPr>
          <p:spPr>
            <a:xfrm rot="18000000">
              <a:off x="6648120" y="5248440"/>
              <a:ext cx="83160" cy="7848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" name="CustomShape 174"/>
            <p:cNvSpPr/>
            <p:nvPr/>
          </p:nvSpPr>
          <p:spPr>
            <a:xfrm rot="18000000">
              <a:off x="6491160" y="5372640"/>
              <a:ext cx="8316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" name="CustomShape 175"/>
            <p:cNvSpPr/>
            <p:nvPr/>
          </p:nvSpPr>
          <p:spPr>
            <a:xfrm rot="18000000">
              <a:off x="6387120" y="5297040"/>
              <a:ext cx="8352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CustomShape 176"/>
            <p:cNvSpPr/>
            <p:nvPr/>
          </p:nvSpPr>
          <p:spPr>
            <a:xfrm rot="18000000">
              <a:off x="6444360" y="5515560"/>
              <a:ext cx="8316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CustomShape 177"/>
            <p:cNvSpPr/>
            <p:nvPr/>
          </p:nvSpPr>
          <p:spPr>
            <a:xfrm rot="18000000">
              <a:off x="6316200" y="5540040"/>
              <a:ext cx="8352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CustomShape 178"/>
            <p:cNvSpPr/>
            <p:nvPr/>
          </p:nvSpPr>
          <p:spPr>
            <a:xfrm rot="18000000">
              <a:off x="6231240" y="5349960"/>
              <a:ext cx="82800" cy="7920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" name="CustomShape 179"/>
            <p:cNvSpPr/>
            <p:nvPr/>
          </p:nvSpPr>
          <p:spPr>
            <a:xfrm rot="18000000">
              <a:off x="6462720" y="5220360"/>
              <a:ext cx="8316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" name="CustomShape 180"/>
            <p:cNvSpPr/>
            <p:nvPr/>
          </p:nvSpPr>
          <p:spPr>
            <a:xfrm rot="18000000">
              <a:off x="6553440" y="550224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" name="CustomShape 181"/>
            <p:cNvSpPr/>
            <p:nvPr/>
          </p:nvSpPr>
          <p:spPr>
            <a:xfrm rot="12600000">
              <a:off x="6397920" y="5221440"/>
              <a:ext cx="83520" cy="777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CustomShape 182"/>
            <p:cNvSpPr/>
            <p:nvPr/>
          </p:nvSpPr>
          <p:spPr>
            <a:xfrm rot="12600000">
              <a:off x="6356160" y="5316120"/>
              <a:ext cx="83520" cy="7776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CustomShape 183"/>
            <p:cNvSpPr/>
            <p:nvPr/>
          </p:nvSpPr>
          <p:spPr>
            <a:xfrm rot="12600000">
              <a:off x="6575040" y="525888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" name="CustomShape 184"/>
            <p:cNvSpPr/>
            <p:nvPr/>
          </p:nvSpPr>
          <p:spPr>
            <a:xfrm rot="12600000">
              <a:off x="6599160" y="5386320"/>
              <a:ext cx="8316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CustomShape 185"/>
            <p:cNvSpPr/>
            <p:nvPr/>
          </p:nvSpPr>
          <p:spPr>
            <a:xfrm rot="12600000">
              <a:off x="6409800" y="547200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CustomShape 186"/>
            <p:cNvSpPr/>
            <p:nvPr/>
          </p:nvSpPr>
          <p:spPr>
            <a:xfrm rot="12600000">
              <a:off x="6280200" y="5240520"/>
              <a:ext cx="83160" cy="7812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CustomShape 187"/>
            <p:cNvSpPr/>
            <p:nvPr/>
          </p:nvSpPr>
          <p:spPr>
            <a:xfrm rot="12600000">
              <a:off x="6561720" y="514944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CustomShape 188"/>
            <p:cNvSpPr/>
            <p:nvPr/>
          </p:nvSpPr>
          <p:spPr>
            <a:xfrm rot="12600000">
              <a:off x="6360480" y="5128560"/>
              <a:ext cx="82800" cy="777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CustomShape 189"/>
            <p:cNvSpPr/>
            <p:nvPr/>
          </p:nvSpPr>
          <p:spPr>
            <a:xfrm rot="12600000">
              <a:off x="6293160" y="5424480"/>
              <a:ext cx="83520" cy="78120"/>
            </a:xfrm>
            <a:prstGeom prst="ellipse">
              <a:avLst/>
            </a:prstGeom>
            <a:solidFill>
              <a:srgbClr val="AEC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CustomShape 190"/>
            <p:cNvSpPr/>
            <p:nvPr/>
          </p:nvSpPr>
          <p:spPr>
            <a:xfrm rot="12600000">
              <a:off x="6562440" y="5280480"/>
              <a:ext cx="8352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CustomShape 191"/>
            <p:cNvSpPr/>
            <p:nvPr/>
          </p:nvSpPr>
          <p:spPr>
            <a:xfrm rot="12600000">
              <a:off x="6621120" y="5398560"/>
              <a:ext cx="83160" cy="7884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CustomShape 192"/>
            <p:cNvSpPr/>
            <p:nvPr/>
          </p:nvSpPr>
          <p:spPr>
            <a:xfrm rot="12600000">
              <a:off x="6409440" y="5472000"/>
              <a:ext cx="83160" cy="7848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CustomShape 193"/>
            <p:cNvSpPr/>
            <p:nvPr/>
          </p:nvSpPr>
          <p:spPr>
            <a:xfrm rot="12600000">
              <a:off x="6279840" y="5240880"/>
              <a:ext cx="83520" cy="7740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" name="CustomShape 194"/>
            <p:cNvSpPr/>
            <p:nvPr/>
          </p:nvSpPr>
          <p:spPr>
            <a:xfrm rot="12600000">
              <a:off x="6561360" y="5149080"/>
              <a:ext cx="83520" cy="7848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" name="Line 195"/>
            <p:cNvSpPr/>
            <p:nvPr/>
          </p:nvSpPr>
          <p:spPr>
            <a:xfrm>
              <a:off x="7426440" y="4998960"/>
              <a:ext cx="363600" cy="3600"/>
            </a:xfrm>
            <a:prstGeom prst="line">
              <a:avLst/>
            </a:prstGeom>
            <a:ln>
              <a:solidFill>
                <a:srgbClr val="3465A4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" name="Line 196"/>
            <p:cNvSpPr/>
            <p:nvPr/>
          </p:nvSpPr>
          <p:spPr>
            <a:xfrm>
              <a:off x="4919400" y="4998960"/>
              <a:ext cx="363600" cy="3600"/>
            </a:xfrm>
            <a:prstGeom prst="line">
              <a:avLst/>
            </a:prstGeom>
            <a:ln>
              <a:solidFill>
                <a:srgbClr val="3465A4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Line 197"/>
            <p:cNvSpPr/>
            <p:nvPr/>
          </p:nvSpPr>
          <p:spPr>
            <a:xfrm flipH="1">
              <a:off x="5890320" y="5429520"/>
              <a:ext cx="312120" cy="0"/>
            </a:xfrm>
            <a:prstGeom prst="line">
              <a:avLst/>
            </a:prstGeom>
            <a:ln>
              <a:solidFill>
                <a:srgbClr val="3465A4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2" name="Line 198"/>
            <p:cNvSpPr/>
            <p:nvPr/>
          </p:nvSpPr>
          <p:spPr>
            <a:xfrm flipH="1" flipV="1">
              <a:off x="6211800" y="4735080"/>
              <a:ext cx="255600" cy="187920"/>
            </a:xfrm>
            <a:prstGeom prst="line">
              <a:avLst/>
            </a:prstGeom>
            <a:ln>
              <a:solidFill>
                <a:srgbClr val="3465A4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" name="Line 199"/>
            <p:cNvSpPr/>
            <p:nvPr/>
          </p:nvSpPr>
          <p:spPr>
            <a:xfrm>
              <a:off x="7195680" y="5393160"/>
              <a:ext cx="274680" cy="260640"/>
            </a:xfrm>
            <a:prstGeom prst="line">
              <a:avLst/>
            </a:prstGeom>
            <a:ln>
              <a:solidFill>
                <a:srgbClr val="3465A4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" name="Line 200"/>
            <p:cNvSpPr/>
            <p:nvPr/>
          </p:nvSpPr>
          <p:spPr>
            <a:xfrm flipH="1">
              <a:off x="6768360" y="5390640"/>
              <a:ext cx="64080" cy="290880"/>
            </a:xfrm>
            <a:prstGeom prst="line">
              <a:avLst/>
            </a:prstGeom>
            <a:ln>
              <a:solidFill>
                <a:srgbClr val="3465A4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" name="Line 201"/>
            <p:cNvSpPr/>
            <p:nvPr/>
          </p:nvSpPr>
          <p:spPr>
            <a:xfrm flipH="1" flipV="1">
              <a:off x="6104160" y="4974480"/>
              <a:ext cx="145440" cy="77760"/>
            </a:xfrm>
            <a:prstGeom prst="line">
              <a:avLst/>
            </a:prstGeom>
            <a:ln>
              <a:solidFill>
                <a:srgbClr val="3465A4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" name="Line 202"/>
            <p:cNvSpPr/>
            <p:nvPr/>
          </p:nvSpPr>
          <p:spPr>
            <a:xfrm flipV="1">
              <a:off x="6789600" y="4697280"/>
              <a:ext cx="115200" cy="85320"/>
            </a:xfrm>
            <a:prstGeom prst="line">
              <a:avLst/>
            </a:prstGeom>
            <a:ln>
              <a:solidFill>
                <a:srgbClr val="3465A4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" name="Line 203"/>
            <p:cNvSpPr/>
            <p:nvPr/>
          </p:nvSpPr>
          <p:spPr>
            <a:xfrm>
              <a:off x="7046640" y="5538600"/>
              <a:ext cx="158040" cy="141840"/>
            </a:xfrm>
            <a:prstGeom prst="line">
              <a:avLst/>
            </a:prstGeom>
            <a:ln>
              <a:solidFill>
                <a:srgbClr val="3465A4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" name="TextShape 204"/>
            <p:cNvSpPr txBox="1"/>
            <p:nvPr/>
          </p:nvSpPr>
          <p:spPr>
            <a:xfrm>
              <a:off x="7252560" y="4509360"/>
              <a:ext cx="1512360" cy="3308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>
              <a:noAutofit/>
            </a:bodyPr>
            <a:lstStyle/>
            <a:p>
              <a:r>
                <a:rPr lang="en-US" sz="1500" spc="-1">
                  <a:latin typeface="Times New Roman"/>
                </a:rPr>
                <a:t>prefragment A </a:t>
              </a:r>
            </a:p>
          </p:txBody>
        </p:sp>
        <p:sp>
          <p:nvSpPr>
            <p:cNvPr id="339" name="TextShape 205"/>
            <p:cNvSpPr txBox="1"/>
            <p:nvPr/>
          </p:nvSpPr>
          <p:spPr>
            <a:xfrm>
              <a:off x="5507280" y="5679720"/>
              <a:ext cx="1524600" cy="3308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>
              <a:noAutofit/>
            </a:bodyPr>
            <a:lstStyle/>
            <a:p>
              <a:r>
                <a:rPr lang="en-US" sz="1500" spc="-1">
                  <a:latin typeface="Times New Roman"/>
                </a:rPr>
                <a:t>prefragment B </a:t>
              </a:r>
            </a:p>
          </p:txBody>
        </p:sp>
        <p:sp>
          <p:nvSpPr>
            <p:cNvPr id="340" name="TextShape 206"/>
            <p:cNvSpPr txBox="1"/>
            <p:nvPr/>
          </p:nvSpPr>
          <p:spPr>
            <a:xfrm>
              <a:off x="7301880" y="5184720"/>
              <a:ext cx="1469880" cy="3571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>
              <a:noAutofit/>
            </a:bodyPr>
            <a:lstStyle/>
            <a:p>
              <a:r>
                <a:rPr lang="en-US" sz="1500" spc="-1">
                  <a:latin typeface="Times New Roman"/>
                </a:rPr>
                <a:t>participants </a:t>
              </a:r>
            </a:p>
          </p:txBody>
        </p:sp>
        <p:sp>
          <p:nvSpPr>
            <p:cNvPr id="341" name="TextShape 207"/>
            <p:cNvSpPr txBox="1"/>
            <p:nvPr/>
          </p:nvSpPr>
          <p:spPr>
            <a:xfrm>
              <a:off x="1009080" y="4842360"/>
              <a:ext cx="2955960" cy="7675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>
              <a:noAutofit/>
            </a:bodyPr>
            <a:lstStyle/>
            <a:p>
              <a:r>
                <a:rPr lang="en-US" sz="1500" spc="-1" dirty="0">
                  <a:latin typeface="Times New Roman"/>
                </a:rPr>
                <a:t>Both </a:t>
              </a:r>
              <a:r>
                <a:rPr lang="en-US" sz="1500" spc="-1" dirty="0" err="1">
                  <a:latin typeface="Times New Roman"/>
                </a:rPr>
                <a:t>prefragments</a:t>
              </a:r>
              <a:r>
                <a:rPr lang="en-US" sz="1500" spc="-1" dirty="0">
                  <a:latin typeface="Times New Roman"/>
                </a:rPr>
                <a:t> are </a:t>
              </a:r>
              <a:r>
                <a:rPr lang="en-US" sz="1500" spc="-1" dirty="0" err="1">
                  <a:latin typeface="Times New Roman"/>
                </a:rPr>
                <a:t>modelled</a:t>
              </a:r>
              <a:r>
                <a:rPr lang="en-US" sz="1500" spc="-1" dirty="0">
                  <a:latin typeface="Times New Roman"/>
                </a:rPr>
                <a:t>.</a:t>
              </a:r>
            </a:p>
            <a:p>
              <a:r>
                <a:rPr lang="en-US" sz="1500" spc="-1" dirty="0">
                  <a:latin typeface="Times New Roman"/>
                </a:rPr>
                <a:t> </a:t>
              </a:r>
            </a:p>
            <a:p>
              <a:r>
                <a:rPr lang="en-US" sz="1500" spc="-1" dirty="0">
                  <a:latin typeface="Times New Roman"/>
                </a:rPr>
                <a:t>AAMCC is suitable for colliders. </a:t>
              </a:r>
            </a:p>
          </p:txBody>
        </p:sp>
      </p:grpSp>
      <p:cxnSp>
        <p:nvCxnSpPr>
          <p:cNvPr id="342" name="AutoShape 5"/>
          <p:cNvCxnSpPr>
            <a:cxnSpLocks noChangeShapeType="1"/>
          </p:cNvCxnSpPr>
          <p:nvPr/>
        </p:nvCxnSpPr>
        <p:spPr bwMode="auto">
          <a:xfrm>
            <a:off x="127000" y="1003300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454381" y="252512"/>
            <a:ext cx="19258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spc="-1" dirty="0">
                <a:solidFill>
                  <a:srgbClr val="FF0000"/>
                </a:solidFill>
              </a:rPr>
              <a:t>TEOR-1:</a:t>
            </a:r>
          </a:p>
        </p:txBody>
      </p:sp>
    </p:spTree>
    <p:extLst>
      <p:ext uri="{BB962C8B-B14F-4D97-AF65-F5344CB8AC3E}">
        <p14:creationId xmlns:p14="http://schemas.microsoft.com/office/powerpoint/2010/main" val="223580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extShape 1"/>
          <p:cNvSpPr txBox="1"/>
          <p:nvPr/>
        </p:nvSpPr>
        <p:spPr>
          <a:xfrm>
            <a:off x="261241" y="156108"/>
            <a:ext cx="8033159" cy="52972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900" b="1" i="1" spc="-1">
                <a:solidFill>
                  <a:srgbClr val="000080"/>
                </a:solidFill>
              </a:rPr>
              <a:t>II. Forward-backward asymmetry in a collider</a:t>
            </a:r>
          </a:p>
        </p:txBody>
      </p:sp>
      <p:sp>
        <p:nvSpPr>
          <p:cNvPr id="424" name="TextShape 2"/>
          <p:cNvSpPr txBox="1"/>
          <p:nvPr/>
        </p:nvSpPr>
        <p:spPr>
          <a:xfrm>
            <a:off x="392188" y="4572197"/>
            <a:ext cx="8228763" cy="12753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2000" spc="-1">
                <a:latin typeface="Times New Roman"/>
              </a:rPr>
              <a:t>The forward-backward asymmetry of a quantity </a:t>
            </a:r>
            <a:r>
              <a:rPr lang="en-US" sz="2000" i="1" spc="-1">
                <a:latin typeface="Times New Roman"/>
              </a:rPr>
              <a:t>N</a:t>
            </a:r>
            <a:r>
              <a:rPr lang="en-US" sz="2000" spc="-1">
                <a:latin typeface="Times New Roman"/>
              </a:rPr>
              <a:t> is defined as:</a:t>
            </a:r>
          </a:p>
          <a:p>
            <a:endParaRPr lang="en-US" sz="2000" spc="-1">
              <a:latin typeface="Times New Roman"/>
            </a:endParaRPr>
          </a:p>
          <a:p>
            <a:endParaRPr lang="en-US" sz="2000" spc="-1">
              <a:latin typeface="Times New Roman"/>
            </a:endParaRPr>
          </a:p>
        </p:txBody>
      </p:sp>
      <p:grpSp>
        <p:nvGrpSpPr>
          <p:cNvPr id="425" name="Group 3"/>
          <p:cNvGrpSpPr/>
          <p:nvPr/>
        </p:nvGrpSpPr>
        <p:grpSpPr>
          <a:xfrm>
            <a:off x="979654" y="5119227"/>
            <a:ext cx="2194424" cy="516332"/>
            <a:chOff x="1080000" y="5643000"/>
            <a:chExt cx="2419200" cy="569160"/>
          </a:xfrm>
        </p:grpSpPr>
        <p:pic>
          <p:nvPicPr>
            <p:cNvPr id="426" name="Picture 425"/>
            <p:cNvPicPr/>
            <p:nvPr/>
          </p:nvPicPr>
          <p:blipFill>
            <a:blip r:embed="rId2"/>
            <a:stretch/>
          </p:blipFill>
          <p:spPr>
            <a:xfrm>
              <a:off x="1080000" y="5643000"/>
              <a:ext cx="2419200" cy="5691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27" name="TextShape 4"/>
          <p:cNvSpPr txBox="1"/>
          <p:nvPr/>
        </p:nvSpPr>
        <p:spPr>
          <a:xfrm>
            <a:off x="261241" y="5943202"/>
            <a:ext cx="5497163" cy="541152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>
            <a:noAutofit/>
          </a:bodyPr>
          <a:lstStyle/>
          <a:p>
            <a:r>
              <a:rPr lang="en-US" sz="1600" spc="-1">
                <a:latin typeface="Times New Roman"/>
              </a:rPr>
              <a:t>L.P. Csernai, G. Eyyubova, V.K. Magas, PRC </a:t>
            </a:r>
            <a:r>
              <a:rPr lang="en-US" sz="1600" b="1" spc="-1">
                <a:latin typeface="Times New Roman"/>
              </a:rPr>
              <a:t>86</a:t>
            </a:r>
            <a:r>
              <a:rPr lang="en-US" sz="1600" spc="-1">
                <a:latin typeface="Times New Roman"/>
              </a:rPr>
              <a:t> (2012) 024912</a:t>
            </a:r>
          </a:p>
          <a:p>
            <a:r>
              <a:rPr lang="en-US" sz="1600" spc="-1">
                <a:latin typeface="Times New Roman"/>
                <a:ea typeface="Noto Sans CJK SC"/>
              </a:rPr>
              <a:t>R. Raniwala, R. Raniwala, C. Loizides, PRC </a:t>
            </a:r>
            <a:r>
              <a:rPr lang="en-US" sz="1600" b="1" spc="-1">
                <a:latin typeface="Times New Roman"/>
                <a:ea typeface="Noto Sans CJK SC"/>
              </a:rPr>
              <a:t>97</a:t>
            </a:r>
            <a:r>
              <a:rPr lang="en-US" sz="1600" spc="-1">
                <a:latin typeface="Times New Roman"/>
                <a:ea typeface="Noto Sans CJK SC"/>
              </a:rPr>
              <a:t> </a:t>
            </a:r>
            <a:r>
              <a:rPr lang="en-US" sz="1600" spc="-1">
                <a:latin typeface="Times New Roman"/>
              </a:rPr>
              <a:t> (2018) 024912</a:t>
            </a:r>
          </a:p>
        </p:txBody>
      </p:sp>
      <p:grpSp>
        <p:nvGrpSpPr>
          <p:cNvPr id="428" name="Group 5"/>
          <p:cNvGrpSpPr/>
          <p:nvPr/>
        </p:nvGrpSpPr>
        <p:grpSpPr>
          <a:xfrm>
            <a:off x="450314" y="751147"/>
            <a:ext cx="3664231" cy="1274010"/>
            <a:chOff x="496440" y="828000"/>
            <a:chExt cx="4039560" cy="1404360"/>
          </a:xfrm>
        </p:grpSpPr>
        <p:sp>
          <p:nvSpPr>
            <p:cNvPr id="429" name="CustomShape 6"/>
            <p:cNvSpPr/>
            <p:nvPr/>
          </p:nvSpPr>
          <p:spPr>
            <a:xfrm>
              <a:off x="2340360" y="1728360"/>
              <a:ext cx="504000" cy="504000"/>
            </a:xfrm>
            <a:prstGeom prst="ellipse">
              <a:avLst/>
            </a:prstGeom>
            <a:solidFill>
              <a:srgbClr val="ADC5E7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" name="CustomShape 7"/>
            <p:cNvSpPr/>
            <p:nvPr/>
          </p:nvSpPr>
          <p:spPr>
            <a:xfrm>
              <a:off x="1980000" y="900000"/>
              <a:ext cx="504000" cy="504000"/>
            </a:xfrm>
            <a:prstGeom prst="ellipse">
              <a:avLst/>
            </a:prstGeom>
            <a:solidFill>
              <a:srgbClr val="ADC5E7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" name="CustomShape 8"/>
            <p:cNvSpPr/>
            <p:nvPr/>
          </p:nvSpPr>
          <p:spPr>
            <a:xfrm>
              <a:off x="2340360" y="900360"/>
              <a:ext cx="504000" cy="504000"/>
            </a:xfrm>
            <a:prstGeom prst="ellipse">
              <a:avLst/>
            </a:prstGeom>
            <a:solidFill>
              <a:srgbClr val="ADC5E7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2" name="CustomShape 9"/>
            <p:cNvSpPr/>
            <p:nvPr/>
          </p:nvSpPr>
          <p:spPr>
            <a:xfrm>
              <a:off x="1836360" y="1152360"/>
              <a:ext cx="504000" cy="504000"/>
            </a:xfrm>
            <a:prstGeom prst="ellipse">
              <a:avLst/>
            </a:prstGeom>
            <a:solidFill>
              <a:srgbClr val="ADC5E7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3" name="CustomShape 10"/>
            <p:cNvSpPr/>
            <p:nvPr/>
          </p:nvSpPr>
          <p:spPr>
            <a:xfrm>
              <a:off x="1908360" y="1548360"/>
              <a:ext cx="504000" cy="504000"/>
            </a:xfrm>
            <a:prstGeom prst="ellipse">
              <a:avLst/>
            </a:prstGeom>
            <a:solidFill>
              <a:srgbClr val="ADC5E7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4" name="CustomShape 11"/>
            <p:cNvSpPr/>
            <p:nvPr/>
          </p:nvSpPr>
          <p:spPr>
            <a:xfrm>
              <a:off x="2664360" y="1260360"/>
              <a:ext cx="504000" cy="504000"/>
            </a:xfrm>
            <a:prstGeom prst="ellipse">
              <a:avLst/>
            </a:prstGeom>
            <a:solidFill>
              <a:srgbClr val="ADC5E7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5" name="CustomShape 12"/>
            <p:cNvSpPr/>
            <p:nvPr/>
          </p:nvSpPr>
          <p:spPr>
            <a:xfrm>
              <a:off x="2628360" y="1008360"/>
              <a:ext cx="504000" cy="504000"/>
            </a:xfrm>
            <a:prstGeom prst="ellipse">
              <a:avLst/>
            </a:prstGeom>
            <a:solidFill>
              <a:srgbClr val="ADC5E7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6" name="CustomShape 13"/>
            <p:cNvSpPr/>
            <p:nvPr/>
          </p:nvSpPr>
          <p:spPr>
            <a:xfrm>
              <a:off x="2664360" y="1476360"/>
              <a:ext cx="504000" cy="504000"/>
            </a:xfrm>
            <a:prstGeom prst="ellipse">
              <a:avLst/>
            </a:prstGeom>
            <a:solidFill>
              <a:srgbClr val="ADC5E7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7" name="CustomShape 14"/>
            <p:cNvSpPr/>
            <p:nvPr/>
          </p:nvSpPr>
          <p:spPr>
            <a:xfrm>
              <a:off x="2232360" y="1332360"/>
              <a:ext cx="504000" cy="504000"/>
            </a:xfrm>
            <a:prstGeom prst="ellipse">
              <a:avLst/>
            </a:prstGeom>
            <a:solidFill>
              <a:srgbClr val="ADC5E7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8" name="Line 15"/>
            <p:cNvSpPr/>
            <p:nvPr/>
          </p:nvSpPr>
          <p:spPr>
            <a:xfrm>
              <a:off x="3276000" y="1548000"/>
              <a:ext cx="1260000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9" name="TextShape 16"/>
            <p:cNvSpPr txBox="1"/>
            <p:nvPr/>
          </p:nvSpPr>
          <p:spPr>
            <a:xfrm>
              <a:off x="496440" y="828000"/>
              <a:ext cx="1159560" cy="4561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>
              <a:noAutofit/>
            </a:bodyPr>
            <a:lstStyle/>
            <a:p>
              <a:r>
                <a:rPr lang="en-US" sz="2200" b="1" spc="-1">
                  <a:latin typeface="Times New Roman"/>
                </a:rPr>
                <a:t>Side A</a:t>
              </a:r>
              <a:endParaRPr lang="en-US" sz="2200" spc="-1">
                <a:latin typeface="Times New Roman"/>
              </a:endParaRPr>
            </a:p>
          </p:txBody>
        </p:sp>
      </p:grpSp>
      <p:grpSp>
        <p:nvGrpSpPr>
          <p:cNvPr id="440" name="Group 17"/>
          <p:cNvGrpSpPr/>
          <p:nvPr/>
        </p:nvGrpSpPr>
        <p:grpSpPr>
          <a:xfrm>
            <a:off x="4571717" y="1143376"/>
            <a:ext cx="3711907" cy="1437303"/>
            <a:chOff x="5040000" y="1260360"/>
            <a:chExt cx="4092120" cy="1584360"/>
          </a:xfrm>
        </p:grpSpPr>
        <p:sp>
          <p:nvSpPr>
            <p:cNvPr id="441" name="CustomShape 18"/>
            <p:cNvSpPr/>
            <p:nvPr/>
          </p:nvSpPr>
          <p:spPr>
            <a:xfrm flipH="1">
              <a:off x="6840000" y="1584360"/>
              <a:ext cx="504000" cy="504000"/>
            </a:xfrm>
            <a:prstGeom prst="ellipse">
              <a:avLst/>
            </a:prstGeom>
            <a:solidFill>
              <a:srgbClr val="FCD4D1"/>
            </a:solidFill>
            <a:ln>
              <a:solidFill>
                <a:srgbClr val="ED1C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2" name="CustomShape 19"/>
            <p:cNvSpPr/>
            <p:nvPr/>
          </p:nvSpPr>
          <p:spPr>
            <a:xfrm flipH="1">
              <a:off x="6479640" y="1584720"/>
              <a:ext cx="504000" cy="504000"/>
            </a:xfrm>
            <a:prstGeom prst="ellipse">
              <a:avLst/>
            </a:prstGeom>
            <a:solidFill>
              <a:srgbClr val="FCD4D1"/>
            </a:solidFill>
            <a:ln>
              <a:solidFill>
                <a:srgbClr val="ED1C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" name="CustomShape 20"/>
            <p:cNvSpPr/>
            <p:nvPr/>
          </p:nvSpPr>
          <p:spPr>
            <a:xfrm flipH="1">
              <a:off x="6983640" y="1836720"/>
              <a:ext cx="504000" cy="504000"/>
            </a:xfrm>
            <a:prstGeom prst="ellipse">
              <a:avLst/>
            </a:prstGeom>
            <a:solidFill>
              <a:srgbClr val="FCD4D1"/>
            </a:solidFill>
            <a:ln>
              <a:solidFill>
                <a:srgbClr val="ED1C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4" name="CustomShape 21"/>
            <p:cNvSpPr/>
            <p:nvPr/>
          </p:nvSpPr>
          <p:spPr>
            <a:xfrm flipH="1">
              <a:off x="6911640" y="2232720"/>
              <a:ext cx="504000" cy="504000"/>
            </a:xfrm>
            <a:prstGeom prst="ellipse">
              <a:avLst/>
            </a:prstGeom>
            <a:solidFill>
              <a:srgbClr val="FCD4D1"/>
            </a:solidFill>
            <a:ln>
              <a:solidFill>
                <a:srgbClr val="ED1C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5" name="CustomShape 22"/>
            <p:cNvSpPr/>
            <p:nvPr/>
          </p:nvSpPr>
          <p:spPr>
            <a:xfrm flipH="1">
              <a:off x="6155640" y="1944720"/>
              <a:ext cx="504000" cy="504000"/>
            </a:xfrm>
            <a:prstGeom prst="ellipse">
              <a:avLst/>
            </a:prstGeom>
            <a:solidFill>
              <a:srgbClr val="FCD4D1"/>
            </a:solidFill>
            <a:ln>
              <a:solidFill>
                <a:srgbClr val="ED1C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6" name="CustomShape 23"/>
            <p:cNvSpPr/>
            <p:nvPr/>
          </p:nvSpPr>
          <p:spPr>
            <a:xfrm flipH="1">
              <a:off x="6479640" y="2340720"/>
              <a:ext cx="504000" cy="504000"/>
            </a:xfrm>
            <a:prstGeom prst="ellipse">
              <a:avLst/>
            </a:prstGeom>
            <a:solidFill>
              <a:srgbClr val="FCD4D1"/>
            </a:solidFill>
            <a:ln>
              <a:solidFill>
                <a:srgbClr val="ED1C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7" name="CustomShape 24"/>
            <p:cNvSpPr/>
            <p:nvPr/>
          </p:nvSpPr>
          <p:spPr>
            <a:xfrm flipH="1">
              <a:off x="6191640" y="1692720"/>
              <a:ext cx="504000" cy="504000"/>
            </a:xfrm>
            <a:prstGeom prst="ellipse">
              <a:avLst/>
            </a:prstGeom>
            <a:solidFill>
              <a:srgbClr val="FCD4D1"/>
            </a:solidFill>
            <a:ln>
              <a:solidFill>
                <a:srgbClr val="ED1C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" name="CustomShape 25"/>
            <p:cNvSpPr/>
            <p:nvPr/>
          </p:nvSpPr>
          <p:spPr>
            <a:xfrm flipH="1">
              <a:off x="6155640" y="2160720"/>
              <a:ext cx="504000" cy="504000"/>
            </a:xfrm>
            <a:prstGeom prst="ellipse">
              <a:avLst/>
            </a:prstGeom>
            <a:solidFill>
              <a:srgbClr val="FCD4D1"/>
            </a:solidFill>
            <a:ln>
              <a:solidFill>
                <a:srgbClr val="ED1C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" name="CustomShape 26"/>
            <p:cNvSpPr/>
            <p:nvPr/>
          </p:nvSpPr>
          <p:spPr>
            <a:xfrm flipH="1">
              <a:off x="6587640" y="2016720"/>
              <a:ext cx="504000" cy="504000"/>
            </a:xfrm>
            <a:prstGeom prst="ellipse">
              <a:avLst/>
            </a:prstGeom>
            <a:solidFill>
              <a:srgbClr val="FCD4D1"/>
            </a:solidFill>
            <a:ln>
              <a:solidFill>
                <a:srgbClr val="ED1C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0" name="Line 27"/>
            <p:cNvSpPr/>
            <p:nvPr/>
          </p:nvSpPr>
          <p:spPr>
            <a:xfrm flipH="1">
              <a:off x="5040000" y="2232360"/>
              <a:ext cx="1008000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1" name="TextShape 28"/>
            <p:cNvSpPr txBox="1"/>
            <p:nvPr/>
          </p:nvSpPr>
          <p:spPr>
            <a:xfrm>
              <a:off x="7488360" y="1260360"/>
              <a:ext cx="1643760" cy="4561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>
              <a:noAutofit/>
            </a:bodyPr>
            <a:lstStyle/>
            <a:p>
              <a:r>
                <a:rPr lang="en-US" sz="2200" b="1" spc="-1">
                  <a:latin typeface="Times New Roman"/>
                </a:rPr>
                <a:t>Side B</a:t>
              </a:r>
              <a:endParaRPr lang="en-US" sz="2200" spc="-1">
                <a:latin typeface="Times New Roman"/>
              </a:endParaRPr>
            </a:p>
          </p:txBody>
        </p:sp>
      </p:grpSp>
      <p:grpSp>
        <p:nvGrpSpPr>
          <p:cNvPr id="452" name="Group 29"/>
          <p:cNvGrpSpPr/>
          <p:nvPr/>
        </p:nvGrpSpPr>
        <p:grpSpPr>
          <a:xfrm>
            <a:off x="391861" y="979756"/>
            <a:ext cx="5827959" cy="3462786"/>
            <a:chOff x="432000" y="1080000"/>
            <a:chExt cx="6424920" cy="3817080"/>
          </a:xfrm>
        </p:grpSpPr>
        <p:sp>
          <p:nvSpPr>
            <p:cNvPr id="453" name="CustomShape 30"/>
            <p:cNvSpPr/>
            <p:nvPr/>
          </p:nvSpPr>
          <p:spPr>
            <a:xfrm>
              <a:off x="4248000" y="2880360"/>
              <a:ext cx="504000" cy="504000"/>
            </a:xfrm>
            <a:prstGeom prst="ellipse">
              <a:avLst/>
            </a:prstGeom>
            <a:solidFill>
              <a:srgbClr val="ADC5E7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4" name="CustomShape 31"/>
            <p:cNvSpPr/>
            <p:nvPr/>
          </p:nvSpPr>
          <p:spPr>
            <a:xfrm>
              <a:off x="4608360" y="2880720"/>
              <a:ext cx="504000" cy="504000"/>
            </a:xfrm>
            <a:prstGeom prst="ellipse">
              <a:avLst/>
            </a:prstGeom>
            <a:solidFill>
              <a:srgbClr val="ADC5E7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5" name="CustomShape 32"/>
            <p:cNvSpPr/>
            <p:nvPr/>
          </p:nvSpPr>
          <p:spPr>
            <a:xfrm>
              <a:off x="4104360" y="3132720"/>
              <a:ext cx="504000" cy="504000"/>
            </a:xfrm>
            <a:prstGeom prst="ellipse">
              <a:avLst/>
            </a:prstGeom>
            <a:solidFill>
              <a:srgbClr val="ADC5E7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6" name="CustomShape 33"/>
            <p:cNvSpPr/>
            <p:nvPr/>
          </p:nvSpPr>
          <p:spPr>
            <a:xfrm>
              <a:off x="4176360" y="3528720"/>
              <a:ext cx="504000" cy="504000"/>
            </a:xfrm>
            <a:prstGeom prst="ellipse">
              <a:avLst/>
            </a:prstGeom>
            <a:solidFill>
              <a:srgbClr val="ADC5E7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" name="CustomShape 34"/>
            <p:cNvSpPr/>
            <p:nvPr/>
          </p:nvSpPr>
          <p:spPr>
            <a:xfrm>
              <a:off x="4932360" y="3240720"/>
              <a:ext cx="504000" cy="504000"/>
            </a:xfrm>
            <a:prstGeom prst="ellipse">
              <a:avLst/>
            </a:prstGeom>
            <a:solidFill>
              <a:srgbClr val="ADC5E7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8" name="CustomShape 35"/>
            <p:cNvSpPr/>
            <p:nvPr/>
          </p:nvSpPr>
          <p:spPr>
            <a:xfrm>
              <a:off x="4608360" y="3636720"/>
              <a:ext cx="504000" cy="504000"/>
            </a:xfrm>
            <a:prstGeom prst="ellipse">
              <a:avLst/>
            </a:prstGeom>
            <a:solidFill>
              <a:srgbClr val="EEEEE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9" name="CustomShape 36"/>
            <p:cNvSpPr/>
            <p:nvPr/>
          </p:nvSpPr>
          <p:spPr>
            <a:xfrm>
              <a:off x="4896360" y="2988720"/>
              <a:ext cx="504000" cy="504000"/>
            </a:xfrm>
            <a:prstGeom prst="ellipse">
              <a:avLst/>
            </a:prstGeom>
            <a:solidFill>
              <a:srgbClr val="ADC5E7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0" name="CustomShape 37"/>
            <p:cNvSpPr/>
            <p:nvPr/>
          </p:nvSpPr>
          <p:spPr>
            <a:xfrm>
              <a:off x="4932360" y="3456720"/>
              <a:ext cx="504000" cy="504000"/>
            </a:xfrm>
            <a:prstGeom prst="ellipse">
              <a:avLst/>
            </a:prstGeom>
            <a:solidFill>
              <a:srgbClr val="EEEEEE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1" name="CustomShape 38"/>
            <p:cNvSpPr/>
            <p:nvPr/>
          </p:nvSpPr>
          <p:spPr>
            <a:xfrm>
              <a:off x="4500360" y="3312720"/>
              <a:ext cx="504000" cy="504000"/>
            </a:xfrm>
            <a:prstGeom prst="ellipse">
              <a:avLst/>
            </a:prstGeom>
            <a:solidFill>
              <a:srgbClr val="ADC5E7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2" name="Line 39"/>
            <p:cNvSpPr/>
            <p:nvPr/>
          </p:nvSpPr>
          <p:spPr>
            <a:xfrm>
              <a:off x="5616000" y="3312360"/>
              <a:ext cx="1008000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3" name="CustomShape 40"/>
            <p:cNvSpPr/>
            <p:nvPr/>
          </p:nvSpPr>
          <p:spPr>
            <a:xfrm flipH="1">
              <a:off x="5472000" y="3636720"/>
              <a:ext cx="504000" cy="504000"/>
            </a:xfrm>
            <a:prstGeom prst="ellipse">
              <a:avLst/>
            </a:prstGeom>
            <a:solidFill>
              <a:srgbClr val="EEEEEE"/>
            </a:solidFill>
            <a:ln>
              <a:solidFill>
                <a:srgbClr val="ED1C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4" name="CustomShape 41"/>
            <p:cNvSpPr/>
            <p:nvPr/>
          </p:nvSpPr>
          <p:spPr>
            <a:xfrm flipH="1">
              <a:off x="5111640" y="3637080"/>
              <a:ext cx="504000" cy="504000"/>
            </a:xfrm>
            <a:prstGeom prst="ellipse">
              <a:avLst/>
            </a:prstGeom>
            <a:solidFill>
              <a:srgbClr val="EEEEEE"/>
            </a:solidFill>
            <a:ln>
              <a:solidFill>
                <a:srgbClr val="ED1C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" name="CustomShape 42"/>
            <p:cNvSpPr/>
            <p:nvPr/>
          </p:nvSpPr>
          <p:spPr>
            <a:xfrm flipH="1">
              <a:off x="5615640" y="3889080"/>
              <a:ext cx="504000" cy="504000"/>
            </a:xfrm>
            <a:prstGeom prst="ellipse">
              <a:avLst/>
            </a:prstGeom>
            <a:solidFill>
              <a:srgbClr val="FCD4D1"/>
            </a:solidFill>
            <a:ln>
              <a:solidFill>
                <a:srgbClr val="ED1C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6" name="CustomShape 43"/>
            <p:cNvSpPr/>
            <p:nvPr/>
          </p:nvSpPr>
          <p:spPr>
            <a:xfrm flipH="1">
              <a:off x="5543640" y="4285080"/>
              <a:ext cx="504000" cy="504000"/>
            </a:xfrm>
            <a:prstGeom prst="ellipse">
              <a:avLst/>
            </a:prstGeom>
            <a:solidFill>
              <a:srgbClr val="FCD4D1"/>
            </a:solidFill>
            <a:ln>
              <a:solidFill>
                <a:srgbClr val="ED1C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7" name="CustomShape 44"/>
            <p:cNvSpPr/>
            <p:nvPr/>
          </p:nvSpPr>
          <p:spPr>
            <a:xfrm flipH="1">
              <a:off x="4787640" y="3997080"/>
              <a:ext cx="504000" cy="504000"/>
            </a:xfrm>
            <a:prstGeom prst="ellipse">
              <a:avLst/>
            </a:prstGeom>
            <a:solidFill>
              <a:srgbClr val="FCD4D1"/>
            </a:solidFill>
            <a:ln>
              <a:solidFill>
                <a:srgbClr val="ED1C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" name="CustomShape 45"/>
            <p:cNvSpPr/>
            <p:nvPr/>
          </p:nvSpPr>
          <p:spPr>
            <a:xfrm flipH="1">
              <a:off x="5111640" y="4393080"/>
              <a:ext cx="504000" cy="504000"/>
            </a:xfrm>
            <a:prstGeom prst="ellipse">
              <a:avLst/>
            </a:prstGeom>
            <a:solidFill>
              <a:srgbClr val="FCD4D1"/>
            </a:solidFill>
            <a:ln>
              <a:solidFill>
                <a:srgbClr val="ED1C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9" name="CustomShape 46"/>
            <p:cNvSpPr/>
            <p:nvPr/>
          </p:nvSpPr>
          <p:spPr>
            <a:xfrm flipH="1">
              <a:off x="4823640" y="3745080"/>
              <a:ext cx="504000" cy="504000"/>
            </a:xfrm>
            <a:prstGeom prst="ellipse">
              <a:avLst/>
            </a:prstGeom>
            <a:solidFill>
              <a:srgbClr val="EEEEEE"/>
            </a:solidFill>
            <a:ln>
              <a:solidFill>
                <a:srgbClr val="ED1C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" name="CustomShape 47"/>
            <p:cNvSpPr/>
            <p:nvPr/>
          </p:nvSpPr>
          <p:spPr>
            <a:xfrm flipH="1">
              <a:off x="4787640" y="4213080"/>
              <a:ext cx="504000" cy="504000"/>
            </a:xfrm>
            <a:prstGeom prst="ellipse">
              <a:avLst/>
            </a:prstGeom>
            <a:solidFill>
              <a:srgbClr val="FCD4D1"/>
            </a:solidFill>
            <a:ln>
              <a:solidFill>
                <a:srgbClr val="ED1C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" name="CustomShape 48"/>
            <p:cNvSpPr/>
            <p:nvPr/>
          </p:nvSpPr>
          <p:spPr>
            <a:xfrm flipH="1">
              <a:off x="5219640" y="4069080"/>
              <a:ext cx="504000" cy="504000"/>
            </a:xfrm>
            <a:prstGeom prst="ellipse">
              <a:avLst/>
            </a:prstGeom>
            <a:solidFill>
              <a:srgbClr val="FCD4D1"/>
            </a:solidFill>
            <a:ln>
              <a:solidFill>
                <a:srgbClr val="ED1C2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2" name="Line 49"/>
            <p:cNvSpPr/>
            <p:nvPr/>
          </p:nvSpPr>
          <p:spPr>
            <a:xfrm flipH="1">
              <a:off x="3960000" y="4428720"/>
              <a:ext cx="720000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3" name="TextShape 50"/>
            <p:cNvSpPr txBox="1"/>
            <p:nvPr/>
          </p:nvSpPr>
          <p:spPr>
            <a:xfrm>
              <a:off x="432000" y="3744000"/>
              <a:ext cx="3096000" cy="5965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>
              <a:noAutofit/>
            </a:bodyPr>
            <a:lstStyle/>
            <a:p>
              <a:r>
                <a:rPr lang="en-US" sz="1600" spc="-1">
                  <a:latin typeface="Times New Roman"/>
                </a:rPr>
                <a:t>Unequal numbers of spectator nucleons </a:t>
              </a:r>
            </a:p>
          </p:txBody>
        </p:sp>
        <p:sp>
          <p:nvSpPr>
            <p:cNvPr id="474" name="TextShape 51"/>
            <p:cNvSpPr txBox="1"/>
            <p:nvPr/>
          </p:nvSpPr>
          <p:spPr>
            <a:xfrm>
              <a:off x="4032000" y="1080000"/>
              <a:ext cx="2824920" cy="3434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>
              <a:noAutofit/>
            </a:bodyPr>
            <a:lstStyle/>
            <a:p>
              <a:r>
                <a:rPr lang="en-US" sz="1600" spc="-1">
                  <a:latin typeface="Times New Roman"/>
                </a:rPr>
                <a:t>Collisions of identical nuclei</a:t>
              </a:r>
            </a:p>
          </p:txBody>
        </p:sp>
      </p:grpSp>
      <p:sp>
        <p:nvSpPr>
          <p:cNvPr id="475" name="TextShape 52"/>
          <p:cNvSpPr txBox="1"/>
          <p:nvPr/>
        </p:nvSpPr>
        <p:spPr>
          <a:xfrm>
            <a:off x="4016580" y="4962466"/>
            <a:ext cx="3545366" cy="911827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>
            <a:noAutofit/>
          </a:bodyPr>
          <a:lstStyle/>
          <a:p>
            <a:pPr algn="r"/>
            <a:r>
              <a:rPr lang="en-US" sz="1800" spc="-1">
                <a:latin typeface="Times New Roman"/>
              </a:rPr>
              <a:t> stand for the numbers of </a:t>
            </a:r>
          </a:p>
          <a:p>
            <a:pPr algn="r"/>
            <a:r>
              <a:rPr lang="en-US" sz="1800" spc="-1">
                <a:latin typeface="Times New Roman"/>
              </a:rPr>
              <a:t>spectator nucleons, neutrons etc. </a:t>
            </a:r>
          </a:p>
          <a:p>
            <a:pPr algn="r"/>
            <a:r>
              <a:rPr lang="en-US" sz="1800" spc="-1">
                <a:latin typeface="Times New Roman"/>
              </a:rPr>
              <a:t> at the sides </a:t>
            </a:r>
            <a:r>
              <a:rPr lang="en-US" sz="1800" i="1" spc="-1">
                <a:latin typeface="Times New Roman"/>
              </a:rPr>
              <a:t>A</a:t>
            </a:r>
            <a:r>
              <a:rPr lang="en-US" sz="1800" spc="-1">
                <a:latin typeface="Times New Roman"/>
              </a:rPr>
              <a:t> and </a:t>
            </a:r>
            <a:r>
              <a:rPr lang="en-US" sz="1800" i="1" spc="-1">
                <a:latin typeface="Times New Roman"/>
              </a:rPr>
              <a:t>B</a:t>
            </a:r>
            <a:r>
              <a:rPr lang="en-US" sz="1800" spc="-1">
                <a:latin typeface="Times New Roman"/>
              </a:rPr>
              <a:t>, respectively. </a:t>
            </a:r>
          </a:p>
        </p:txBody>
      </p:sp>
      <p:grpSp>
        <p:nvGrpSpPr>
          <p:cNvPr id="476" name="Group 53"/>
          <p:cNvGrpSpPr/>
          <p:nvPr/>
        </p:nvGrpSpPr>
        <p:grpSpPr>
          <a:xfrm>
            <a:off x="4179202" y="5075791"/>
            <a:ext cx="678900" cy="180602"/>
            <a:chOff x="4607280" y="5595120"/>
            <a:chExt cx="748440" cy="199080"/>
          </a:xfrm>
        </p:grpSpPr>
        <p:pic>
          <p:nvPicPr>
            <p:cNvPr id="477" name="Picture 476"/>
            <p:cNvPicPr/>
            <p:nvPr/>
          </p:nvPicPr>
          <p:blipFill>
            <a:blip r:embed="rId3"/>
            <a:stretch/>
          </p:blipFill>
          <p:spPr>
            <a:xfrm>
              <a:off x="4607280" y="5595120"/>
              <a:ext cx="748440" cy="199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78" name="TextShape 54"/>
          <p:cNvSpPr txBox="1"/>
          <p:nvPr/>
        </p:nvSpPr>
        <p:spPr>
          <a:xfrm>
            <a:off x="326551" y="2155464"/>
            <a:ext cx="2913490" cy="541152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>
            <a:noAutofit/>
          </a:bodyPr>
          <a:lstStyle/>
          <a:p>
            <a:r>
              <a:rPr lang="en-US" sz="1600" spc="-1">
                <a:latin typeface="Times New Roman"/>
              </a:rPr>
              <a:t>Fluctuations of nuclear densities,</a:t>
            </a:r>
          </a:p>
          <a:p>
            <a:r>
              <a:rPr lang="en-US" sz="1600" spc="-1">
                <a:latin typeface="Times New Roman"/>
              </a:rPr>
              <a:t>stochasticity of  NN collisions</a:t>
            </a:r>
          </a:p>
        </p:txBody>
      </p:sp>
      <p:sp>
        <p:nvSpPr>
          <p:cNvPr id="479" name="CustomShape 55"/>
          <p:cNvSpPr/>
          <p:nvPr/>
        </p:nvSpPr>
        <p:spPr>
          <a:xfrm>
            <a:off x="1404170" y="2729275"/>
            <a:ext cx="326551" cy="634556"/>
          </a:xfrm>
          <a:custGeom>
            <a:avLst/>
            <a:gdLst/>
            <a:ahLst/>
            <a:cxnLst/>
            <a:rect l="0" t="0" r="r" b="b"/>
            <a:pathLst>
              <a:path w="1002" h="1945">
                <a:moveTo>
                  <a:pt x="250" y="0"/>
                </a:moveTo>
                <a:lnTo>
                  <a:pt x="250" y="1458"/>
                </a:lnTo>
                <a:lnTo>
                  <a:pt x="0" y="1458"/>
                </a:lnTo>
                <a:lnTo>
                  <a:pt x="500" y="1944"/>
                </a:lnTo>
                <a:lnTo>
                  <a:pt x="1001" y="1458"/>
                </a:lnTo>
                <a:lnTo>
                  <a:pt x="750" y="1458"/>
                </a:lnTo>
                <a:lnTo>
                  <a:pt x="750" y="0"/>
                </a:lnTo>
                <a:lnTo>
                  <a:pt x="25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0" name="TextShape 56"/>
          <p:cNvSpPr txBox="1"/>
          <p:nvPr/>
        </p:nvSpPr>
        <p:spPr>
          <a:xfrm>
            <a:off x="8250642" y="6299834"/>
            <a:ext cx="1159257" cy="3340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fld id="{ADBD25A2-96DD-46FE-8758-91C2925B89AC}" type="slidenum">
              <a:rPr lang="en-GB" sz="2200" spc="-1">
                <a:latin typeface="Times New Roman"/>
              </a:rPr>
              <a:t>25</a:t>
            </a:fld>
            <a:endParaRPr lang="en-US" sz="22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50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489827" y="121816"/>
            <a:ext cx="8098469" cy="890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800" b="1" i="1" spc="-1" dirty="0">
                <a:solidFill>
                  <a:srgbClr val="FF0000"/>
                </a:solidFill>
              </a:rPr>
              <a:t>TEOR-1:</a:t>
            </a:r>
          </a:p>
          <a:p>
            <a:r>
              <a:rPr lang="en-US" sz="2900" b="1" i="1" spc="-1" dirty="0" smtClean="0">
                <a:solidFill>
                  <a:srgbClr val="000080"/>
                </a:solidFill>
              </a:rPr>
              <a:t>Asymmetry </a:t>
            </a:r>
            <a:r>
              <a:rPr lang="en-US" sz="2900" b="1" i="1" spc="-1" dirty="0">
                <a:solidFill>
                  <a:srgbClr val="000080"/>
                </a:solidFill>
              </a:rPr>
              <a:t>of the total spectator volume and of free spectator nucleons</a:t>
            </a:r>
          </a:p>
        </p:txBody>
      </p:sp>
      <p:sp>
        <p:nvSpPr>
          <p:cNvPr id="482" name="TextShape 2"/>
          <p:cNvSpPr txBox="1"/>
          <p:nvPr/>
        </p:nvSpPr>
        <p:spPr>
          <a:xfrm>
            <a:off x="4832957" y="4278269"/>
            <a:ext cx="4114545" cy="238897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>
            <a:noAutofit/>
          </a:bodyPr>
          <a:lstStyle/>
          <a:p>
            <a:pPr marL="195934" indent="-195934">
              <a:buSzPct val="45000"/>
              <a:buFont typeface="Wingdings" charset="2"/>
              <a:buChar char=""/>
            </a:pPr>
            <a:r>
              <a:rPr lang="en-US" sz="1600" spc="-1">
                <a:latin typeface="Times New Roman"/>
              </a:rPr>
              <a:t>The dependence on </a:t>
            </a:r>
            <a:r>
              <a:rPr lang="en-US" sz="1600" i="1" spc="-1">
                <a:latin typeface="Times New Roman"/>
              </a:rPr>
              <a:t>b</a:t>
            </a:r>
            <a:r>
              <a:rPr lang="en-US" sz="1600" spc="-1">
                <a:latin typeface="Times New Roman"/>
              </a:rPr>
              <a:t> is not monotonic </a:t>
            </a:r>
            <a:endParaRPr lang="en-US" sz="1600" spc="-1"/>
          </a:p>
          <a:p>
            <a:pPr marL="195934" indent="-195934">
              <a:buSzPct val="45000"/>
              <a:buFont typeface="Wingdings" charset="2"/>
              <a:buChar char=""/>
            </a:pPr>
            <a:endParaRPr lang="en-US" sz="1600" spc="-1"/>
          </a:p>
          <a:p>
            <a:pPr marL="195934" indent="-195934">
              <a:buSzPct val="45000"/>
              <a:buFont typeface="Wingdings" charset="2"/>
              <a:buChar char=""/>
            </a:pPr>
            <a:r>
              <a:rPr lang="en-US" sz="1600" spc="-1">
                <a:latin typeface="Times New Roman"/>
              </a:rPr>
              <a:t>The stochasticity of nucleon evaporation in peripheral events adds extra fluctuations. </a:t>
            </a:r>
            <a:endParaRPr lang="en-US" sz="1600" spc="-1"/>
          </a:p>
          <a:p>
            <a:pPr marL="195934" indent="-195934">
              <a:buSzPct val="45000"/>
              <a:buFont typeface="Wingdings" charset="2"/>
              <a:buChar char=""/>
            </a:pPr>
            <a:endParaRPr lang="en-US" sz="1600" spc="-1"/>
          </a:p>
          <a:p>
            <a:pPr marL="195934" indent="-195934">
              <a:buSzPct val="45000"/>
              <a:buFont typeface="Wingdings" charset="2"/>
              <a:buChar char=""/>
            </a:pPr>
            <a:r>
              <a:rPr lang="en-US" sz="1600" spc="-1">
                <a:latin typeface="Times New Roman"/>
              </a:rPr>
              <a:t>According to AAMCC, events with low nucleon asymmetry can be classified with confidence as semi-peripheral events.</a:t>
            </a:r>
            <a:endParaRPr lang="en-US" sz="1600" spc="-1"/>
          </a:p>
        </p:txBody>
      </p:sp>
      <p:sp>
        <p:nvSpPr>
          <p:cNvPr id="483" name="TextShape 3"/>
          <p:cNvSpPr txBox="1"/>
          <p:nvPr/>
        </p:nvSpPr>
        <p:spPr>
          <a:xfrm>
            <a:off x="97965" y="4275330"/>
            <a:ext cx="4426728" cy="242718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>
            <a:noAutofit/>
          </a:bodyPr>
          <a:lstStyle/>
          <a:p>
            <a:pPr marL="195934" indent="-195934">
              <a:buSzPct val="45000"/>
              <a:buFont typeface="Wingdings" charset="2"/>
              <a:buChar char=""/>
            </a:pPr>
            <a:r>
              <a:rPr lang="en-US" sz="1600" spc="-1">
                <a:latin typeface="Times New Roman"/>
              </a:rPr>
              <a:t>The total spectator volumes (=</a:t>
            </a:r>
            <a:r>
              <a:rPr lang="en-US" sz="1600" i="1" spc="-1">
                <a:latin typeface="Times New Roman"/>
              </a:rPr>
              <a:t>A</a:t>
            </a:r>
            <a:r>
              <a:rPr lang="en-US" sz="1600" spc="-1" baseline="-33000">
                <a:latin typeface="Times New Roman"/>
              </a:rPr>
              <a:t>pf</a:t>
            </a:r>
            <a:r>
              <a:rPr lang="en-US" sz="1600" spc="-1">
                <a:latin typeface="Times New Roman"/>
              </a:rPr>
              <a:t>)  includes all </a:t>
            </a:r>
            <a:endParaRPr lang="en-US" sz="1600" spc="-1"/>
          </a:p>
          <a:p>
            <a:pPr marL="195934" indent="-195934">
              <a:buSzPct val="45000"/>
              <a:buFont typeface="Wingdings" charset="2"/>
              <a:buChar char=""/>
            </a:pPr>
            <a:r>
              <a:rPr lang="en-US" sz="1600" spc="-1">
                <a:latin typeface="Times New Roman"/>
              </a:rPr>
              <a:t>nuclear fragments and nucleons</a:t>
            </a:r>
            <a:endParaRPr lang="en-US" sz="1600" spc="-1"/>
          </a:p>
          <a:p>
            <a:pPr marL="195934" indent="-195934">
              <a:buSzPct val="45000"/>
              <a:buFont typeface="Wingdings" charset="2"/>
              <a:buChar char=""/>
            </a:pPr>
            <a:r>
              <a:rPr lang="en-US" sz="1600" spc="-1">
                <a:latin typeface="Times New Roman"/>
              </a:rPr>
              <a:t> </a:t>
            </a:r>
            <a:endParaRPr lang="en-US" sz="1600" spc="-1"/>
          </a:p>
          <a:p>
            <a:pPr marL="195934" indent="-195934">
              <a:buSzPct val="45000"/>
              <a:buFont typeface="Wingdings" charset="2"/>
              <a:buChar char=""/>
            </a:pPr>
            <a:r>
              <a:rPr lang="en-US" sz="1600" spc="-1">
                <a:latin typeface="Times New Roman"/>
              </a:rPr>
              <a:t>Asymmetry decreases from central to peripheral </a:t>
            </a:r>
            <a:endParaRPr lang="en-US" sz="1600" spc="-1"/>
          </a:p>
          <a:p>
            <a:r>
              <a:rPr lang="en-US" sz="1600" spc="-1">
                <a:latin typeface="Times New Roman"/>
              </a:rPr>
              <a:t>collisions.</a:t>
            </a:r>
            <a:endParaRPr lang="en-US" sz="1600" spc="-1"/>
          </a:p>
          <a:p>
            <a:endParaRPr lang="en-US" sz="1600" spc="-1"/>
          </a:p>
          <a:p>
            <a:pPr marL="195934" indent="-195934">
              <a:buSzPct val="45000"/>
              <a:buFont typeface="Wingdings" charset="2"/>
              <a:buChar char=""/>
            </a:pPr>
            <a:r>
              <a:rPr lang="en-US" sz="1600" spc="-1">
                <a:latin typeface="Times New Roman"/>
              </a:rPr>
              <a:t>Only small parts of large spectator volumes are </a:t>
            </a:r>
            <a:endParaRPr lang="en-US" sz="1600" spc="-1"/>
          </a:p>
          <a:p>
            <a:r>
              <a:rPr lang="en-US" sz="1600" spc="-1">
                <a:latin typeface="Times New Roman"/>
              </a:rPr>
              <a:t>affected by fluctuations in numbers of participants.</a:t>
            </a:r>
            <a:endParaRPr lang="en-US" sz="1600" spc="-1"/>
          </a:p>
          <a:p>
            <a:endParaRPr lang="en-US" sz="1600" spc="-1"/>
          </a:p>
          <a:p>
            <a:pPr marL="195934" indent="-195934">
              <a:buSzPct val="45000"/>
              <a:buFont typeface="Wingdings" charset="2"/>
              <a:buChar char=""/>
            </a:pPr>
            <a:r>
              <a:rPr lang="en-US" sz="1600" spc="-1">
                <a:latin typeface="Times New Roman"/>
              </a:rPr>
              <a:t>This effect is of trivial statistical nature.</a:t>
            </a:r>
            <a:endParaRPr lang="en-US" sz="1600" spc="-1"/>
          </a:p>
        </p:txBody>
      </p:sp>
      <p:pic>
        <p:nvPicPr>
          <p:cNvPr id="484" name="Picture 483"/>
          <p:cNvPicPr/>
          <p:nvPr/>
        </p:nvPicPr>
        <p:blipFill>
          <a:blip r:embed="rId2"/>
          <a:stretch/>
        </p:blipFill>
        <p:spPr>
          <a:xfrm>
            <a:off x="169807" y="1178974"/>
            <a:ext cx="4205979" cy="3001320"/>
          </a:xfrm>
          <a:prstGeom prst="rect">
            <a:avLst/>
          </a:prstGeom>
          <a:ln>
            <a:noFill/>
          </a:ln>
        </p:spPr>
      </p:pic>
      <p:pic>
        <p:nvPicPr>
          <p:cNvPr id="485" name="Picture 484"/>
          <p:cNvPicPr/>
          <p:nvPr/>
        </p:nvPicPr>
        <p:blipFill>
          <a:blip r:embed="rId3"/>
          <a:stretch/>
        </p:blipFill>
        <p:spPr>
          <a:xfrm>
            <a:off x="4676213" y="1143049"/>
            <a:ext cx="4205979" cy="3014384"/>
          </a:xfrm>
          <a:prstGeom prst="rect">
            <a:avLst/>
          </a:prstGeom>
          <a:ln>
            <a:noFill/>
          </a:ln>
        </p:spPr>
      </p:pic>
      <p:sp>
        <p:nvSpPr>
          <p:cNvPr id="486" name="TextShape 4"/>
          <p:cNvSpPr txBox="1"/>
          <p:nvPr/>
        </p:nvSpPr>
        <p:spPr>
          <a:xfrm>
            <a:off x="8250642" y="6299834"/>
            <a:ext cx="1159257" cy="3340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fld id="{61BB9AB8-A1AA-4F37-B075-FEE2EE73B83D}" type="slidenum">
              <a:rPr lang="en-GB" sz="2200" spc="-1">
                <a:latin typeface="Times New Roman"/>
              </a:rPr>
              <a:t>26</a:t>
            </a:fld>
            <a:endParaRPr lang="en-US" sz="22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59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Shape 1"/>
          <p:cNvSpPr txBox="1"/>
          <p:nvPr/>
        </p:nvSpPr>
        <p:spPr>
          <a:xfrm>
            <a:off x="737225" y="295734"/>
            <a:ext cx="8228763" cy="8301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900" b="1" i="1" spc="-1" smtClean="0">
                <a:solidFill>
                  <a:srgbClr val="000080"/>
                </a:solidFill>
              </a:rPr>
              <a:t>III. Sum of squares of fragment charges per spectator nucleon</a:t>
            </a:r>
            <a:endParaRPr lang="en-US" sz="2900" b="1" i="1" spc="-1">
              <a:solidFill>
                <a:srgbClr val="000080"/>
              </a:solidFill>
            </a:endParaRPr>
          </a:p>
        </p:txBody>
      </p:sp>
      <p:pic>
        <p:nvPicPr>
          <p:cNvPr id="488" name="Picture 487"/>
          <p:cNvPicPr/>
          <p:nvPr/>
        </p:nvPicPr>
        <p:blipFill>
          <a:blip r:embed="rId2"/>
          <a:stretch/>
        </p:blipFill>
        <p:spPr>
          <a:xfrm>
            <a:off x="326551" y="1149581"/>
            <a:ext cx="3918614" cy="2377542"/>
          </a:xfrm>
          <a:prstGeom prst="rect">
            <a:avLst/>
          </a:prstGeom>
          <a:ln>
            <a:noFill/>
          </a:ln>
        </p:spPr>
      </p:pic>
      <p:pic>
        <p:nvPicPr>
          <p:cNvPr id="489" name="Picture 488"/>
          <p:cNvPicPr/>
          <p:nvPr/>
        </p:nvPicPr>
        <p:blipFill>
          <a:blip r:embed="rId3"/>
          <a:stretch/>
        </p:blipFill>
        <p:spPr>
          <a:xfrm>
            <a:off x="4823161" y="1143049"/>
            <a:ext cx="3918614" cy="2348150"/>
          </a:xfrm>
          <a:prstGeom prst="rect">
            <a:avLst/>
          </a:prstGeom>
          <a:ln>
            <a:noFill/>
          </a:ln>
        </p:spPr>
      </p:pic>
      <p:sp>
        <p:nvSpPr>
          <p:cNvPr id="490" name="TextShape 2"/>
          <p:cNvSpPr txBox="1"/>
          <p:nvPr/>
        </p:nvSpPr>
        <p:spPr>
          <a:xfrm>
            <a:off x="881688" y="1861537"/>
            <a:ext cx="798418" cy="31156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>
            <a:noAutofit/>
          </a:bodyPr>
          <a:lstStyle/>
          <a:p>
            <a:r>
              <a:rPr lang="en-US" sz="1600" spc="-1">
                <a:latin typeface="Times New Roman"/>
              </a:rPr>
              <a:t>Ericson</a:t>
            </a:r>
          </a:p>
        </p:txBody>
      </p:sp>
      <p:sp>
        <p:nvSpPr>
          <p:cNvPr id="491" name="TextShape 3"/>
          <p:cNvSpPr txBox="1"/>
          <p:nvPr/>
        </p:nvSpPr>
        <p:spPr>
          <a:xfrm>
            <a:off x="5420750" y="1894195"/>
            <a:ext cx="957448" cy="31156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>
            <a:noAutofit/>
          </a:bodyPr>
          <a:lstStyle/>
          <a:p>
            <a:r>
              <a:rPr lang="en-US" sz="1600" spc="-1">
                <a:latin typeface="Times New Roman"/>
              </a:rPr>
              <a:t>ALADIN</a:t>
            </a:r>
          </a:p>
        </p:txBody>
      </p:sp>
      <p:sp>
        <p:nvSpPr>
          <p:cNvPr id="492" name="TextShape 4"/>
          <p:cNvSpPr txBox="1"/>
          <p:nvPr/>
        </p:nvSpPr>
        <p:spPr>
          <a:xfrm>
            <a:off x="163276" y="3755733"/>
            <a:ext cx="8839740" cy="2606805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>
            <a:noAutofit/>
          </a:bodyPr>
          <a:lstStyle/>
          <a:p>
            <a:r>
              <a:rPr lang="en-US" sz="2000" spc="-1" dirty="0">
                <a:latin typeface="Times New Roman"/>
              </a:rPr>
              <a:t>Providing that a scintillator detector is installed in front of a calorimeter,                     </a:t>
            </a:r>
          </a:p>
          <a:p>
            <a:r>
              <a:rPr lang="en-US" sz="2000" spc="-1" dirty="0">
                <a:latin typeface="Times New Roman"/>
              </a:rPr>
              <a:t>can be measured  along with the total spectator energy (or        )</a:t>
            </a:r>
          </a:p>
          <a:p>
            <a:endParaRPr lang="en-US" sz="2000" spc="-1" dirty="0">
              <a:latin typeface="Times New Roman"/>
            </a:endParaRPr>
          </a:p>
          <a:p>
            <a:r>
              <a:rPr lang="en-US" sz="2000" spc="-1" dirty="0">
                <a:latin typeface="Times New Roman"/>
              </a:rPr>
              <a:t>                               </a:t>
            </a:r>
            <a:r>
              <a:rPr lang="en-US" sz="2000" spc="-1" dirty="0" err="1">
                <a:latin typeface="Times New Roman"/>
              </a:rPr>
              <a:t>сan</a:t>
            </a:r>
            <a:r>
              <a:rPr lang="en-US" sz="2000" spc="-1" dirty="0">
                <a:latin typeface="Times New Roman"/>
              </a:rPr>
              <a:t> be proposed as an additional measure of centrality because </a:t>
            </a:r>
          </a:p>
          <a:p>
            <a:r>
              <a:rPr lang="en-US" sz="2000" spc="-1" dirty="0">
                <a:latin typeface="Times New Roman"/>
              </a:rPr>
              <a:t>of its monotonic dependence on impact parameter</a:t>
            </a:r>
            <a:r>
              <a:rPr lang="en-US" sz="2000" i="1" spc="-1" dirty="0">
                <a:latin typeface="Times New Roman"/>
              </a:rPr>
              <a:t> b</a:t>
            </a:r>
            <a:r>
              <a:rPr lang="en-US" sz="2000" spc="-1" dirty="0">
                <a:latin typeface="Times New Roman"/>
              </a:rPr>
              <a:t>.</a:t>
            </a:r>
          </a:p>
          <a:p>
            <a:endParaRPr lang="en-US" sz="2000" spc="-1" dirty="0">
              <a:latin typeface="Times New Roman"/>
            </a:endParaRPr>
          </a:p>
          <a:p>
            <a:r>
              <a:rPr lang="en-US" sz="2000" spc="-1" dirty="0">
                <a:latin typeface="Times New Roman"/>
              </a:rPr>
              <a:t>Large values can be attributed to peripheral events, but the exact procedure depends </a:t>
            </a:r>
          </a:p>
          <a:p>
            <a:r>
              <a:rPr lang="en-US" sz="2000" spc="-1" dirty="0">
                <a:latin typeface="Times New Roman"/>
              </a:rPr>
              <a:t>on AAMCC tuning – subject of future work.     </a:t>
            </a:r>
          </a:p>
          <a:p>
            <a:endParaRPr lang="en-US" sz="2000" spc="-1" dirty="0">
              <a:latin typeface="Times New Roman"/>
            </a:endParaRPr>
          </a:p>
        </p:txBody>
      </p:sp>
      <p:sp>
        <p:nvSpPr>
          <p:cNvPr id="493" name="TextShape 5"/>
          <p:cNvSpPr txBox="1"/>
          <p:nvPr/>
        </p:nvSpPr>
        <p:spPr>
          <a:xfrm>
            <a:off x="8250642" y="6299834"/>
            <a:ext cx="1159257" cy="3340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fld id="{DB47A59B-8190-4DE3-912B-4AF4028473BA}" type="slidenum">
              <a:rPr lang="en-GB" sz="2200" spc="-1">
                <a:latin typeface="Times New Roman"/>
              </a:rPr>
              <a:t>27</a:t>
            </a:fld>
            <a:endParaRPr lang="en-US" sz="2200" spc="-1">
              <a:latin typeface="Times New Roman"/>
            </a:endParaRPr>
          </a:p>
        </p:txBody>
      </p:sp>
      <p:grpSp>
        <p:nvGrpSpPr>
          <p:cNvPr id="494" name="Group 6"/>
          <p:cNvGrpSpPr/>
          <p:nvPr/>
        </p:nvGrpSpPr>
        <p:grpSpPr>
          <a:xfrm>
            <a:off x="7664809" y="3802435"/>
            <a:ext cx="753027" cy="332464"/>
            <a:chOff x="8449920" y="4191480"/>
            <a:chExt cx="830160" cy="366480"/>
          </a:xfrm>
        </p:grpSpPr>
        <p:pic>
          <p:nvPicPr>
            <p:cNvPr id="495" name="Picture 494"/>
            <p:cNvPicPr/>
            <p:nvPr/>
          </p:nvPicPr>
          <p:blipFill>
            <a:blip r:embed="rId4"/>
            <a:stretch/>
          </p:blipFill>
          <p:spPr>
            <a:xfrm>
              <a:off x="8449920" y="4191480"/>
              <a:ext cx="830160" cy="3664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96" name="Group 7"/>
          <p:cNvGrpSpPr/>
          <p:nvPr/>
        </p:nvGrpSpPr>
        <p:grpSpPr>
          <a:xfrm>
            <a:off x="6125774" y="4096362"/>
            <a:ext cx="424843" cy="296213"/>
            <a:chOff x="6753240" y="4515480"/>
            <a:chExt cx="468360" cy="326520"/>
          </a:xfrm>
        </p:grpSpPr>
        <p:pic>
          <p:nvPicPr>
            <p:cNvPr id="497" name="Picture 496"/>
            <p:cNvPicPr/>
            <p:nvPr/>
          </p:nvPicPr>
          <p:blipFill>
            <a:blip r:embed="rId5"/>
            <a:stretch/>
          </p:blipFill>
          <p:spPr>
            <a:xfrm>
              <a:off x="6753240" y="4515480"/>
              <a:ext cx="468360" cy="3265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98" name="Group 8"/>
          <p:cNvGrpSpPr/>
          <p:nvPr/>
        </p:nvGrpSpPr>
        <p:grpSpPr>
          <a:xfrm>
            <a:off x="561668" y="4544110"/>
            <a:ext cx="1500503" cy="363816"/>
            <a:chOff x="619200" y="5009040"/>
            <a:chExt cx="1654200" cy="401040"/>
          </a:xfrm>
        </p:grpSpPr>
        <p:pic>
          <p:nvPicPr>
            <p:cNvPr id="499" name="Picture 498"/>
            <p:cNvPicPr/>
            <p:nvPr/>
          </p:nvPicPr>
          <p:blipFill>
            <a:blip r:embed="rId6"/>
            <a:stretch/>
          </p:blipFill>
          <p:spPr>
            <a:xfrm>
              <a:off x="619200" y="5009040"/>
              <a:ext cx="1654200" cy="4010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98781" y="0"/>
            <a:ext cx="945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pc="-1" dirty="0">
                <a:solidFill>
                  <a:srgbClr val="FF0000"/>
                </a:solidFill>
              </a:rPr>
              <a:t>TEOR-1:</a:t>
            </a:r>
          </a:p>
        </p:txBody>
      </p:sp>
    </p:spTree>
    <p:extLst>
      <p:ext uri="{BB962C8B-B14F-4D97-AF65-F5344CB8AC3E}">
        <p14:creationId xmlns:p14="http://schemas.microsoft.com/office/powerpoint/2010/main" val="37298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4986"/>
            <a:ext cx="8229600" cy="751014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</a:rPr>
              <a:t>The </a:t>
            </a:r>
            <a:r>
              <a:rPr lang="en-US" sz="2000" dirty="0">
                <a:solidFill>
                  <a:srgbClr val="0000FF"/>
                </a:solidFill>
              </a:rPr>
              <a:t>average maximum </a:t>
            </a:r>
            <a:r>
              <a:rPr lang="en-US" sz="2000" dirty="0" smtClean="0">
                <a:solidFill>
                  <a:srgbClr val="0000FF"/>
                </a:solidFill>
              </a:rPr>
              <a:t>charge and multiplicity of  fragments as a function </a:t>
            </a:r>
            <a:r>
              <a:rPr lang="en-US" sz="2000" dirty="0">
                <a:solidFill>
                  <a:srgbClr val="0000FF"/>
                </a:solidFill>
              </a:rPr>
              <a:t>of </a:t>
            </a:r>
            <a:r>
              <a:rPr lang="en-US" sz="2000" dirty="0" smtClean="0">
                <a:solidFill>
                  <a:srgbClr val="0000FF"/>
                </a:solidFill>
              </a:rPr>
              <a:t>fragment charges [1]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0" y="4156924"/>
            <a:ext cx="8826500" cy="99060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sz="1200" dirty="0" smtClean="0"/>
              <a:t>Fig.1.</a:t>
            </a:r>
            <a:r>
              <a:rPr lang="en-US" sz="1200" dirty="0"/>
              <a:t> </a:t>
            </a:r>
            <a:r>
              <a:rPr lang="en-US" sz="1200" dirty="0" smtClean="0"/>
              <a:t>Circles</a:t>
            </a:r>
            <a:r>
              <a:rPr lang="en-US" sz="1200" dirty="0"/>
              <a:t>: the average maximum charge of fragment &lt; </a:t>
            </a:r>
            <a:r>
              <a:rPr lang="en-US" sz="1200" dirty="0" err="1"/>
              <a:t>Zmax</a:t>
            </a:r>
            <a:r>
              <a:rPr lang="en-US" sz="1200" dirty="0"/>
              <a:t> &gt;, the average </a:t>
            </a:r>
            <a:r>
              <a:rPr lang="en-US" sz="1200" dirty="0" smtClean="0"/>
              <a:t>multiplicity of </a:t>
            </a:r>
            <a:r>
              <a:rPr lang="en-US" sz="1200" dirty="0"/>
              <a:t>intermediate mass fragments &lt; MIMF &gt; with 3 &lt; Z &lt; 30, the average number of </a:t>
            </a:r>
            <a:r>
              <a:rPr lang="en-US" sz="1200" dirty="0" smtClean="0"/>
              <a:t>hydrogen and </a:t>
            </a:r>
            <a:r>
              <a:rPr lang="en-US" sz="1200" dirty="0"/>
              <a:t>helium fragments, NZ=1 and NZ=2, produced in fragmentation of 197Au calculated </a:t>
            </a:r>
            <a:r>
              <a:rPr lang="en-US" sz="1200" dirty="0" smtClean="0"/>
              <a:t>with AAMCC </a:t>
            </a:r>
            <a:r>
              <a:rPr lang="en-US" sz="1200" dirty="0"/>
              <a:t>as functions of Zb3 or </a:t>
            </a:r>
            <a:r>
              <a:rPr lang="en-US" sz="1200" dirty="0" err="1"/>
              <a:t>Zbound</a:t>
            </a:r>
            <a:r>
              <a:rPr lang="en-US" sz="1200" dirty="0"/>
              <a:t>, see text for details. Triangles represent data [18] collected</a:t>
            </a:r>
            <a:br>
              <a:rPr lang="en-US" sz="1200" dirty="0"/>
            </a:br>
            <a:r>
              <a:rPr lang="en-US" sz="1200" dirty="0"/>
              <a:t>with NIKFI BR-2 </a:t>
            </a:r>
            <a:r>
              <a:rPr lang="en-US" sz="1200" dirty="0" err="1"/>
              <a:t>photoemulsion</a:t>
            </a:r>
            <a:r>
              <a:rPr lang="en-US" sz="1200" dirty="0"/>
              <a:t> (</a:t>
            </a:r>
            <a:r>
              <a:rPr lang="en-US" sz="1200" dirty="0" err="1"/>
              <a:t>AgBrC</a:t>
            </a:r>
            <a:r>
              <a:rPr lang="en-US" sz="1200" dirty="0"/>
              <a:t>) at 10.7A </a:t>
            </a:r>
            <a:r>
              <a:rPr lang="en-US" sz="1200" dirty="0" err="1"/>
              <a:t>GeV</a:t>
            </a:r>
            <a:r>
              <a:rPr lang="en-US" sz="1200" dirty="0"/>
              <a:t>, stars - with Cu target and ALADIN</a:t>
            </a:r>
            <a:br>
              <a:rPr lang="en-US" sz="1200" dirty="0"/>
            </a:br>
            <a:r>
              <a:rPr lang="en-US" sz="1200" dirty="0" smtClean="0"/>
              <a:t> detector[15|. See </a:t>
            </a:r>
            <a:r>
              <a:rPr lang="en-US" sz="1200" dirty="0" err="1" smtClean="0"/>
              <a:t>refernces</a:t>
            </a:r>
            <a:r>
              <a:rPr lang="en-US" sz="1200" dirty="0" smtClean="0"/>
              <a:t> in [1],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65671" y="6245225"/>
            <a:ext cx="2133600" cy="4762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523" y="1154875"/>
            <a:ext cx="4597401" cy="31967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1042" y="5113795"/>
            <a:ext cx="8191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[1] I.A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r>
              <a:rPr lang="en-US" b="1" dirty="0" err="1" smtClean="0">
                <a:solidFill>
                  <a:srgbClr val="0000FF"/>
                </a:solidFill>
              </a:rPr>
              <a:t>Pshenichnov</a:t>
            </a:r>
            <a:r>
              <a:rPr lang="en-US" b="1" dirty="0" smtClean="0">
                <a:solidFill>
                  <a:srgbClr val="0000FF"/>
                </a:solidFill>
              </a:rPr>
              <a:t> et al., Properties </a:t>
            </a:r>
            <a:r>
              <a:rPr lang="en-US" b="1" dirty="0">
                <a:solidFill>
                  <a:srgbClr val="0000FF"/>
                </a:solidFill>
              </a:rPr>
              <a:t>of Spectator Matter in Nuclear Collisions at </a:t>
            </a:r>
            <a:r>
              <a:rPr lang="en-US" b="1" dirty="0" smtClean="0">
                <a:solidFill>
                  <a:srgbClr val="0000FF"/>
                </a:solidFill>
              </a:rPr>
              <a:t>NICA.  to be published in PEPAN………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5250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spc="-1" dirty="0">
                <a:solidFill>
                  <a:srgbClr val="FF0000"/>
                </a:solidFill>
              </a:rPr>
              <a:t>TEOR-1</a:t>
            </a:r>
            <a:r>
              <a:rPr lang="en-US" sz="3200" b="1" i="1" spc="-1" dirty="0" smtClean="0">
                <a:solidFill>
                  <a:srgbClr val="FF0000"/>
                </a:solidFill>
              </a:rPr>
              <a:t>:                 </a:t>
            </a:r>
            <a:r>
              <a:rPr lang="en-US" sz="3200" b="1" i="1" spc="-1" dirty="0" smtClean="0">
                <a:solidFill>
                  <a:srgbClr val="0000FF"/>
                </a:solidFill>
              </a:rPr>
              <a:t>AAMCC</a:t>
            </a:r>
            <a:r>
              <a:rPr lang="en-US" sz="3200" b="1" i="1" spc="-1" dirty="0">
                <a:solidFill>
                  <a:srgbClr val="0000FF"/>
                </a:solidFill>
              </a:rPr>
              <a:t>: </a:t>
            </a:r>
            <a:endParaRPr lang="en-US" sz="3200" b="1" i="1" spc="-1" dirty="0">
              <a:solidFill>
                <a:srgbClr val="FF0000"/>
              </a:solidFill>
            </a:endParaRPr>
          </a:p>
        </p:txBody>
      </p:sp>
      <p:cxnSp>
        <p:nvCxnSpPr>
          <p:cNvPr id="8" name="Google Shape;323;p13"/>
          <p:cNvCxnSpPr/>
          <p:nvPr/>
        </p:nvCxnSpPr>
        <p:spPr>
          <a:xfrm>
            <a:off x="137220" y="599852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Rectangle 8"/>
          <p:cNvSpPr/>
          <p:nvPr/>
        </p:nvSpPr>
        <p:spPr>
          <a:xfrm>
            <a:off x="269835" y="5506851"/>
            <a:ext cx="8272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charset="2"/>
              <a:buChar char="Ø"/>
            </a:pPr>
            <a:r>
              <a:rPr lang="en-US" sz="2000" b="1" i="1" spc="-1" dirty="0" smtClean="0">
                <a:solidFill>
                  <a:srgbClr val="FF0000"/>
                </a:solidFill>
              </a:rPr>
              <a:t>AAMCC gives a nice  physics description of fragment charges</a:t>
            </a:r>
          </a:p>
          <a:p>
            <a:pPr>
              <a:buClrTx/>
            </a:pPr>
            <a:r>
              <a:rPr lang="en-US" sz="2000" b="1" i="1" spc="-1" dirty="0" smtClean="0">
                <a:solidFill>
                  <a:srgbClr val="FF0000"/>
                </a:solidFill>
              </a:rPr>
              <a:t>in AA collisions</a:t>
            </a:r>
          </a:p>
          <a:p>
            <a:pPr marL="285750" indent="-285750">
              <a:buClrTx/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Additional observables for centrality is proposed: </a:t>
            </a:r>
          </a:p>
          <a:p>
            <a:pPr>
              <a:buClrTx/>
            </a:pPr>
            <a:r>
              <a:rPr lang="en-US" sz="2000" dirty="0" smtClean="0">
                <a:solidFill>
                  <a:srgbClr val="FF0000"/>
                </a:solidFill>
              </a:rPr>
              <a:t>                                (a sum of fragment charges}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/{total </a:t>
            </a:r>
            <a:r>
              <a:rPr lang="en-US" sz="2000" dirty="0" err="1" smtClean="0">
                <a:solidFill>
                  <a:srgbClr val="FF0000"/>
                </a:solidFill>
              </a:rPr>
              <a:t>Spect.Energy</a:t>
            </a:r>
            <a:r>
              <a:rPr lang="en-US" sz="2000" dirty="0" smtClean="0">
                <a:solidFill>
                  <a:srgbClr val="FF0000"/>
                </a:solidFill>
              </a:rPr>
              <a:t>|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4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46" y="-85"/>
            <a:ext cx="2179427" cy="1143000"/>
          </a:xfrm>
        </p:spPr>
        <p:txBody>
          <a:bodyPr/>
          <a:lstStyle/>
          <a:p>
            <a:pPr algn="r"/>
            <a:r>
              <a:rPr lang="en-US" sz="3200" b="1" i="1" spc="-1" dirty="0">
                <a:solidFill>
                  <a:srgbClr val="FF0000"/>
                </a:solidFill>
              </a:rPr>
              <a:t>TEOR</a:t>
            </a:r>
            <a:r>
              <a:rPr lang="en-US" sz="3200" b="1" i="1" spc="-1" dirty="0" smtClean="0">
                <a:solidFill>
                  <a:srgbClr val="FF0000"/>
                </a:solidFill>
              </a:rPr>
              <a:t>-2:</a:t>
            </a:r>
            <a:r>
              <a:rPr lang="en-US" b="1" i="1" spc="-1" dirty="0" smtClean="0">
                <a:solidFill>
                  <a:srgbClr val="FF0000"/>
                </a:solidFill>
              </a:rPr>
              <a:t/>
            </a:r>
            <a:br>
              <a:rPr lang="en-US" b="1" i="1" spc="-1" dirty="0" smtClean="0">
                <a:solidFill>
                  <a:srgbClr val="FF0000"/>
                </a:solidFill>
              </a:rPr>
            </a:b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cxnSp>
        <p:nvCxnSpPr>
          <p:cNvPr id="6" name="Google Shape;323;p13"/>
          <p:cNvCxnSpPr/>
          <p:nvPr/>
        </p:nvCxnSpPr>
        <p:spPr>
          <a:xfrm>
            <a:off x="331912" y="1142915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457922" y="2819315"/>
            <a:ext cx="431958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8675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/>
            </a:pPr>
            <a:r>
              <a:rPr lang="en-US" sz="2000" i="1" u="sng" kern="1200" dirty="0">
                <a:solidFill>
                  <a:srgbClr val="3333CC"/>
                </a:solidFill>
                <a:latin typeface="Times New Roman" pitchFamily="18" charset="0"/>
                <a:ea typeface="+mn-ea"/>
                <a:cs typeface="+mn-cs"/>
              </a:rPr>
              <a:t>G. Musulmanbekov</a:t>
            </a:r>
            <a:r>
              <a:rPr lang="en-US" sz="2000" i="1" u="sng" kern="1200" baseline="30000" dirty="0">
                <a:solidFill>
                  <a:srgbClr val="3333CC"/>
                </a:solidFill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2000" i="1" u="sng" kern="1200" dirty="0">
                <a:solidFill>
                  <a:srgbClr val="3333CC"/>
                </a:solidFill>
                <a:latin typeface="Times New Roman" pitchFamily="18" charset="0"/>
                <a:ea typeface="+mn-ea"/>
                <a:cs typeface="+mn-cs"/>
              </a:rPr>
              <a:t> , V. </a:t>
            </a:r>
            <a:r>
              <a:rPr lang="en-US" sz="2000" i="1" u="sng" kern="1200" dirty="0" err="1">
                <a:solidFill>
                  <a:srgbClr val="3333CC"/>
                </a:solidFill>
                <a:latin typeface="Times New Roman" pitchFamily="18" charset="0"/>
                <a:ea typeface="+mn-ea"/>
                <a:cs typeface="+mn-cs"/>
              </a:rPr>
              <a:t>Zhezher</a:t>
            </a:r>
            <a:r>
              <a:rPr lang="en-US" sz="2000" i="1" u="sng" kern="1200" dirty="0">
                <a:solidFill>
                  <a:srgbClr val="3333CC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algn="ctr" defTabSz="828675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/>
            </a:pPr>
            <a:r>
              <a:rPr lang="en-US" sz="2000" i="1" kern="1200" dirty="0">
                <a:solidFill>
                  <a:srgbClr val="3333CC"/>
                </a:solidFill>
                <a:latin typeface="Times New Roman" pitchFamily="18" charset="0"/>
                <a:ea typeface="+mn-ea"/>
                <a:cs typeface="+mn-cs"/>
                <a:hlinkClick r:id="rId2"/>
              </a:rPr>
              <a:t>genis@jinr.ru</a:t>
            </a:r>
            <a:r>
              <a:rPr lang="en-US" sz="2000" i="1" kern="1200" baseline="30000" dirty="0">
                <a:solidFill>
                  <a:srgbClr val="3333CC"/>
                </a:solidFill>
                <a:latin typeface="Times New Roman" pitchFamily="18" charset="0"/>
                <a:ea typeface="+mn-ea"/>
                <a:cs typeface="+mn-cs"/>
              </a:rPr>
              <a:t>*</a:t>
            </a:r>
            <a:endParaRPr lang="en-US" sz="2000" i="1" kern="1200" dirty="0">
              <a:solidFill>
                <a:srgbClr val="3333CC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ctr" defTabSz="828675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/>
            </a:pPr>
            <a:r>
              <a:rPr lang="en-US" sz="2000" kern="1200" dirty="0">
                <a:solidFill>
                  <a:srgbClr val="3333CC"/>
                </a:solidFill>
                <a:latin typeface="Times New Roman" pitchFamily="18" charset="0"/>
                <a:ea typeface="+mn-ea"/>
                <a:cs typeface="+mn-cs"/>
              </a:rPr>
              <a:t>JINR</a:t>
            </a:r>
            <a:endParaRPr lang="de-DE" sz="2000" b="1" kern="120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+mn-cs"/>
            </a:endParaRPr>
          </a:p>
          <a:p>
            <a:pPr algn="ctr" defTabSz="828675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/>
            </a:pPr>
            <a:endParaRPr lang="de-DE" sz="1600" b="1" kern="1200" dirty="0">
              <a:solidFill>
                <a:srgbClr val="66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86569" y="1142915"/>
            <a:ext cx="8458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879676" y="3923818"/>
            <a:ext cx="7789761" cy="263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ru-RU" sz="2400" b="1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ct val="0"/>
              </a:spcBef>
            </a:pPr>
            <a:endParaRPr lang="en-US" altLang="ru-RU" sz="2200" b="0" dirty="0" smtClean="0"/>
          </a:p>
          <a:p>
            <a:pPr marL="342900" indent="-342900">
              <a:spcBef>
                <a:spcPct val="0"/>
              </a:spcBef>
            </a:pPr>
            <a:endParaRPr lang="en-US" altLang="ru-RU" sz="2200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037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34938"/>
            <a:ext cx="8267700" cy="550862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PWG1-MPD </a:t>
            </a:r>
            <a:r>
              <a:rPr lang="en-US" sz="3200" b="1" dirty="0" smtClean="0">
                <a:solidFill>
                  <a:srgbClr val="0000FF"/>
                </a:solidFill>
              </a:rPr>
              <a:t> status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257300"/>
            <a:ext cx="8636000" cy="4876800"/>
          </a:xfrm>
        </p:spPr>
        <p:txBody>
          <a:bodyPr anchor="t">
            <a:normAutofit fontScale="25000" lnSpcReduction="20000"/>
          </a:bodyPr>
          <a:lstStyle/>
          <a:p>
            <a:pPr marL="0" lvl="0" indent="0">
              <a:lnSpc>
                <a:spcPct val="70000"/>
              </a:lnSpc>
              <a:buNone/>
            </a:pPr>
            <a:r>
              <a:rPr lang="en-US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Institutes </a:t>
            </a:r>
            <a:r>
              <a:rPr lang="en-US" sz="8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– participants of the PWG1 activity: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8000" dirty="0" err="1" smtClean="0">
                <a:latin typeface="Times New Roman"/>
                <a:cs typeface="Times New Roman"/>
              </a:rPr>
              <a:t>SPbSU</a:t>
            </a:r>
            <a:r>
              <a:rPr lang="en-US" sz="8000" dirty="0" smtClean="0">
                <a:latin typeface="Times New Roman"/>
                <a:cs typeface="Times New Roman"/>
              </a:rPr>
              <a:t> (</a:t>
            </a:r>
            <a:r>
              <a:rPr lang="en-US" sz="8000" dirty="0" err="1" smtClean="0">
                <a:latin typeface="Times New Roman"/>
                <a:cs typeface="Times New Roman"/>
              </a:rPr>
              <a:t>St.Petersburg</a:t>
            </a:r>
            <a:r>
              <a:rPr lang="en-US" sz="8000" dirty="0" smtClean="0">
                <a:latin typeface="Times New Roman"/>
                <a:cs typeface="Times New Roman"/>
              </a:rPr>
              <a:t>), 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8000" dirty="0" smtClean="0">
                <a:latin typeface="Times New Roman"/>
                <a:cs typeface="Times New Roman"/>
              </a:rPr>
              <a:t>INR RAS (</a:t>
            </a:r>
            <a:r>
              <a:rPr lang="en-US" sz="8000" dirty="0" err="1" smtClean="0">
                <a:latin typeface="Times New Roman"/>
                <a:cs typeface="Times New Roman"/>
              </a:rPr>
              <a:t>Troitsk</a:t>
            </a:r>
            <a:r>
              <a:rPr lang="en-US" sz="8000" dirty="0" smtClean="0">
                <a:latin typeface="Times New Roman"/>
                <a:cs typeface="Times New Roman"/>
              </a:rPr>
              <a:t>, Moscow), 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8000" dirty="0" err="1" smtClean="0">
                <a:latin typeface="Times New Roman"/>
                <a:cs typeface="Times New Roman"/>
              </a:rPr>
              <a:t>MEPhI</a:t>
            </a:r>
            <a:r>
              <a:rPr lang="en-US" sz="8000" dirty="0" smtClean="0">
                <a:latin typeface="Times New Roman"/>
                <a:cs typeface="Times New Roman"/>
              </a:rPr>
              <a:t> (Moscow) and  </a:t>
            </a:r>
          </a:p>
          <a:p>
            <a:pPr marL="0" lvl="0" indent="0">
              <a:lnSpc>
                <a:spcPct val="70000"/>
              </a:lnSpc>
              <a:buNone/>
            </a:pPr>
            <a:r>
              <a:rPr lang="en-US" sz="8000" dirty="0" err="1" smtClean="0">
                <a:latin typeface="Times New Roman"/>
                <a:cs typeface="Times New Roman"/>
              </a:rPr>
              <a:t>MexNICA</a:t>
            </a:r>
            <a:r>
              <a:rPr lang="en-US" sz="8000" dirty="0" smtClean="0">
                <a:latin typeface="Times New Roman"/>
                <a:cs typeface="Times New Roman"/>
              </a:rPr>
              <a:t>  Collaboration (</a:t>
            </a:r>
            <a:r>
              <a:rPr lang="ru-RU" sz="8000" dirty="0" err="1" smtClean="0">
                <a:latin typeface="Times New Roman"/>
                <a:cs typeface="Times New Roman"/>
              </a:rPr>
              <a:t>Mexic</a:t>
            </a:r>
            <a:r>
              <a:rPr lang="en-US" sz="8000" dirty="0" smtClean="0">
                <a:latin typeface="Times New Roman"/>
                <a:cs typeface="Times New Roman"/>
              </a:rPr>
              <a:t>a)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PWG1 </a:t>
            </a:r>
            <a:r>
              <a:rPr lang="en-US" sz="8000" b="1" dirty="0">
                <a:solidFill>
                  <a:srgbClr val="0000FF"/>
                </a:solidFill>
                <a:latin typeface="Times New Roman"/>
                <a:cs typeface="Times New Roman"/>
              </a:rPr>
              <a:t>co-conveners: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8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</a:t>
            </a:r>
            <a:r>
              <a:rPr lang="en-US" sz="8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Alexander </a:t>
            </a:r>
            <a:r>
              <a:rPr lang="en-US" sz="8000" dirty="0" err="1">
                <a:solidFill>
                  <a:schemeClr val="tx1"/>
                </a:solidFill>
                <a:latin typeface="Times New Roman"/>
                <a:cs typeface="Times New Roman"/>
              </a:rPr>
              <a:t>Ivashkin</a:t>
            </a:r>
            <a:r>
              <a:rPr lang="en-US" sz="8000" dirty="0">
                <a:solidFill>
                  <a:schemeClr val="tx1"/>
                </a:solidFill>
                <a:latin typeface="Times New Roman"/>
                <a:cs typeface="Times New Roman"/>
              </a:rPr>
              <a:t> (INR RAS, RF) </a:t>
            </a:r>
            <a:r>
              <a:rPr lang="en-US" sz="8000" dirty="0">
                <a:solidFill>
                  <a:schemeClr val="tx1"/>
                </a:solidFill>
                <a:latin typeface="Times New Roman"/>
                <a:cs typeface="Times New Roman"/>
                <a:hlinkClick r:id="rId3"/>
              </a:rPr>
              <a:t>ivashkin@inr.ru</a:t>
            </a:r>
            <a:endParaRPr lang="en-US" sz="8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8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		Grigory </a:t>
            </a:r>
            <a:r>
              <a:rPr lang="en-US" sz="8000" dirty="0" err="1">
                <a:solidFill>
                  <a:schemeClr val="tx1"/>
                </a:solidFill>
                <a:latin typeface="Times New Roman"/>
                <a:cs typeface="Times New Roman"/>
              </a:rPr>
              <a:t>Feofilov</a:t>
            </a:r>
            <a:r>
              <a:rPr lang="en-US" sz="8000" dirty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lang="en-US" sz="8000" dirty="0" err="1">
                <a:solidFill>
                  <a:schemeClr val="tx1"/>
                </a:solidFill>
                <a:latin typeface="Times New Roman"/>
                <a:cs typeface="Times New Roman"/>
              </a:rPr>
              <a:t>SPbSU,RF</a:t>
            </a:r>
            <a:r>
              <a:rPr lang="en-US" sz="8000" dirty="0">
                <a:solidFill>
                  <a:schemeClr val="tx1"/>
                </a:solidFill>
                <a:latin typeface="Times New Roman"/>
                <a:cs typeface="Times New Roman"/>
              </a:rPr>
              <a:t>) </a:t>
            </a:r>
            <a:r>
              <a:rPr lang="en-US" sz="8000" dirty="0">
                <a:latin typeface="Times New Roman"/>
                <a:cs typeface="Times New Roman"/>
                <a:hlinkClick r:id="rId4"/>
              </a:rPr>
              <a:t>g.feofilov@</a:t>
            </a:r>
            <a:r>
              <a:rPr lang="en-US" sz="8000" dirty="0" smtClean="0">
                <a:latin typeface="Times New Roman"/>
                <a:cs typeface="Times New Roman"/>
                <a:hlinkClick r:id="rId4"/>
              </a:rPr>
              <a:t>spbu.ru</a:t>
            </a:r>
            <a:endParaRPr lang="en-US" sz="80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Regular </a:t>
            </a:r>
            <a:r>
              <a:rPr lang="en-US" sz="8000" b="1" dirty="0">
                <a:solidFill>
                  <a:srgbClr val="0000FF"/>
                </a:solidFill>
                <a:latin typeface="Times New Roman"/>
                <a:cs typeface="Times New Roman"/>
              </a:rPr>
              <a:t>meetings in O</a:t>
            </a:r>
            <a:r>
              <a:rPr lang="en-US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ctober 2020 –April 2021: </a:t>
            </a:r>
            <a:r>
              <a:rPr lang="en-US" sz="8000" dirty="0" smtClean="0">
                <a:latin typeface="Times New Roman"/>
                <a:cs typeface="Times New Roman"/>
              </a:rPr>
              <a:t>6 </a:t>
            </a:r>
            <a:r>
              <a:rPr lang="en-US" sz="8000" dirty="0">
                <a:latin typeface="Times New Roman"/>
                <a:cs typeface="Times New Roman"/>
              </a:rPr>
              <a:t>PWG1 </a:t>
            </a:r>
            <a:r>
              <a:rPr lang="en-US" sz="8000" dirty="0" smtClean="0">
                <a:latin typeface="Times New Roman"/>
                <a:cs typeface="Times New Roman"/>
              </a:rPr>
              <a:t>meetings</a:t>
            </a:r>
            <a:endParaRPr lang="en-US" sz="8000" dirty="0" smtClean="0">
              <a:latin typeface="Times New Roman"/>
              <a:cs typeface="Times New Roman"/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en-US" sz="8000" dirty="0" smtClean="0">
                <a:latin typeface="Times New Roman"/>
                <a:cs typeface="Times New Roman"/>
                <a:hlinkClick r:id="rId5"/>
              </a:rPr>
              <a:t>https</a:t>
            </a:r>
            <a:r>
              <a:rPr lang="en-US" sz="8000" dirty="0">
                <a:latin typeface="Times New Roman"/>
                <a:cs typeface="Times New Roman"/>
                <a:hlinkClick r:id="rId5"/>
              </a:rPr>
              <a:t>://indico.jinr.ru/category/343</a:t>
            </a:r>
            <a:r>
              <a:rPr lang="en-US" sz="8000" dirty="0" smtClean="0">
                <a:latin typeface="Times New Roman"/>
                <a:cs typeface="Times New Roman"/>
                <a:hlinkClick r:id="rId5"/>
              </a:rPr>
              <a:t>/</a:t>
            </a:r>
            <a:endParaRPr lang="en-US" sz="8000" dirty="0" smtClean="0">
              <a:latin typeface="Times New Roman"/>
              <a:cs typeface="Times New Roman"/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en-US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Conferences: </a:t>
            </a:r>
            <a:r>
              <a:rPr lang="en-US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--</a:t>
            </a:r>
            <a:r>
              <a:rPr lang="en-US" sz="8000" b="1" dirty="0">
                <a:solidFill>
                  <a:srgbClr val="0000FF"/>
                </a:solidFill>
                <a:latin typeface="Times New Roman"/>
                <a:cs typeface="Times New Roman"/>
              </a:rPr>
              <a:t>only </a:t>
            </a:r>
            <a:r>
              <a:rPr lang="en-US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RFBR</a:t>
            </a:r>
            <a:r>
              <a:rPr lang="en-US" sz="80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 Oct 2020,   </a:t>
            </a:r>
            <a:r>
              <a:rPr lang="en-US" sz="8000" b="1" dirty="0" smtClean="0">
                <a:solidFill>
                  <a:srgbClr val="0000FF"/>
                </a:solidFill>
                <a:latin typeface="Times New Roman"/>
                <a:cs typeface="Times New Roman"/>
                <a:hlinkClick r:id="rId6"/>
              </a:rPr>
              <a:t>https</a:t>
            </a:r>
            <a:r>
              <a:rPr lang="en-US" sz="8000" b="1" dirty="0">
                <a:solidFill>
                  <a:srgbClr val="0000FF"/>
                </a:solidFill>
                <a:latin typeface="Times New Roman"/>
                <a:cs typeface="Times New Roman"/>
                <a:hlinkClick r:id="rId6"/>
              </a:rPr>
              <a:t>://indico.jinr.ru/event/1469/</a:t>
            </a:r>
            <a:endParaRPr lang="en-US" sz="8000" b="1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en-US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Please</a:t>
            </a:r>
            <a:r>
              <a:rPr lang="en-US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visit our PWG1 WEB page:</a:t>
            </a:r>
            <a:r>
              <a:rPr lang="en-US" sz="80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</a:t>
            </a:r>
            <a:r>
              <a:rPr lang="en-US" sz="8000" dirty="0" smtClean="0">
                <a:latin typeface="Times New Roman"/>
                <a:cs typeface="Times New Roman"/>
                <a:hlinkClick r:id="rId5"/>
              </a:rPr>
              <a:t>https</a:t>
            </a:r>
            <a:r>
              <a:rPr lang="en-US" sz="8000" dirty="0">
                <a:latin typeface="Times New Roman"/>
                <a:cs typeface="Times New Roman"/>
                <a:hlinkClick r:id="rId5"/>
              </a:rPr>
              <a:t>://indico.jinr.ru/category/343</a:t>
            </a:r>
            <a:r>
              <a:rPr lang="en-US" sz="8000" dirty="0" smtClean="0">
                <a:latin typeface="Times New Roman"/>
                <a:cs typeface="Times New Roman"/>
                <a:hlinkClick r:id="rId5"/>
              </a:rPr>
              <a:t>/</a:t>
            </a:r>
            <a:endParaRPr lang="ru-RU" sz="80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3</a:t>
            </a:fld>
            <a:endParaRPr lang="en-US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317500" y="1016000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oogle Shape;111;p1" descr="NICA-Logo_4c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74000" y="0"/>
            <a:ext cx="1270000" cy="584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008328" y="6056412"/>
            <a:ext cx="4493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Ø"/>
            </a:pPr>
            <a:r>
              <a:rPr lang="en-US" sz="2000" i="1" dirty="0">
                <a:solidFill>
                  <a:srgbClr val="FF0000"/>
                </a:solidFill>
              </a:rPr>
              <a:t>Send us an e-mail to join the </a:t>
            </a:r>
            <a:r>
              <a:rPr lang="en-US" sz="2000" i="1" dirty="0" smtClean="0">
                <a:solidFill>
                  <a:srgbClr val="FF0000"/>
                </a:solidFill>
              </a:rPr>
              <a:t>group!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1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434"/>
            <a:ext cx="8792592" cy="1705666"/>
          </a:xfrm>
        </p:spPr>
        <p:txBody>
          <a:bodyPr/>
          <a:lstStyle/>
          <a:p>
            <a:pPr lvl="0"/>
            <a:r>
              <a:rPr lang="en-US" sz="3200" b="1" dirty="0" smtClean="0">
                <a:solidFill>
                  <a:srgbClr val="0000FF"/>
                </a:solidFill>
              </a:rPr>
              <a:t/>
            </a:r>
            <a:br>
              <a:rPr lang="en-US" sz="3200" b="1" dirty="0" smtClean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PWG1 plans of application of codes </a:t>
            </a:r>
            <a:br>
              <a:rPr lang="en-US" sz="3200" b="1" dirty="0" smtClean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within the </a:t>
            </a:r>
            <a:r>
              <a:rPr lang="en-US" sz="3200" b="1" dirty="0" err="1" smtClean="0">
                <a:solidFill>
                  <a:srgbClr val="0000FF"/>
                </a:solidFill>
              </a:rPr>
              <a:t>MPDRoot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391525" cy="43434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000" dirty="0" smtClean="0"/>
              <a:t>Some codes are already in the rather good </a:t>
            </a:r>
            <a:r>
              <a:rPr lang="en-US" sz="2000" dirty="0"/>
              <a:t>shape </a:t>
            </a:r>
            <a:r>
              <a:rPr lang="en-US" sz="2000" dirty="0" smtClean="0"/>
              <a:t>and are available </a:t>
            </a:r>
            <a:r>
              <a:rPr lang="en-US" sz="2000" b="1" dirty="0" smtClean="0"/>
              <a:t>in </a:t>
            </a:r>
            <a:r>
              <a:rPr lang="en-US" sz="2000" b="1" dirty="0" err="1" smtClean="0"/>
              <a:t>git</a:t>
            </a:r>
            <a:r>
              <a:rPr lang="en-US" sz="2000" b="1" dirty="0" smtClean="0"/>
              <a:t> </a:t>
            </a:r>
            <a:r>
              <a:rPr lang="en-US" sz="2000" b="1" dirty="0"/>
              <a:t>repositories  </a:t>
            </a:r>
            <a:endParaRPr lang="en-US" sz="2000" b="1" dirty="0" smtClean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000" dirty="0" smtClean="0"/>
              <a:t>Should be the common methods  available for MPD collaboration </a:t>
            </a:r>
            <a:r>
              <a:rPr lang="en-US" sz="2000" b="1" i="1" dirty="0" smtClean="0">
                <a:solidFill>
                  <a:srgbClr val="0000FF"/>
                </a:solidFill>
              </a:rPr>
              <a:t>within the  </a:t>
            </a:r>
            <a:r>
              <a:rPr lang="en-US" sz="2000" b="1" i="1" dirty="0" err="1">
                <a:solidFill>
                  <a:srgbClr val="0000FF"/>
                </a:solidFill>
              </a:rPr>
              <a:t>MpdRoot</a:t>
            </a:r>
            <a:endParaRPr lang="en-US" sz="2000" dirty="0" smtClean="0"/>
          </a:p>
          <a:p>
            <a:pPr marL="342900" lvl="0">
              <a:spcBef>
                <a:spcPts val="1600"/>
              </a:spcBef>
              <a:spcAft>
                <a:spcPts val="1600"/>
              </a:spcAft>
              <a:buFont typeface="Wingdings" charset="2"/>
              <a:buChar char="Ø"/>
            </a:pPr>
            <a:r>
              <a:rPr lang="en-US" sz="2000" dirty="0" smtClean="0"/>
              <a:t>Local discussion </a:t>
            </a:r>
            <a:r>
              <a:rPr lang="en-US" sz="2000" dirty="0"/>
              <a:t>on April 1, </a:t>
            </a:r>
            <a:r>
              <a:rPr lang="en-US" sz="2000" dirty="0" smtClean="0"/>
              <a:t>2020 on the existing </a:t>
            </a:r>
            <a:r>
              <a:rPr lang="en-US" sz="2000" dirty="0"/>
              <a:t>productions: QA, issues/</a:t>
            </a:r>
            <a:r>
              <a:rPr lang="en-US" sz="2000" dirty="0" smtClean="0"/>
              <a:t>questions, see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://indico.jinr.ru/event/1223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marL="342900" lvl="0">
              <a:spcBef>
                <a:spcPts val="0"/>
              </a:spcBef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Discussion at  the PWG</a:t>
            </a:r>
            <a:r>
              <a:rPr lang="en-US" sz="2000" dirty="0">
                <a:solidFill>
                  <a:srgbClr val="0000FF"/>
                </a:solidFill>
              </a:rPr>
              <a:t>-</a:t>
            </a:r>
            <a:r>
              <a:rPr lang="en-US" sz="2000" dirty="0" smtClean="0">
                <a:solidFill>
                  <a:srgbClr val="0000FF"/>
                </a:solidFill>
              </a:rPr>
              <a:t>1 </a:t>
            </a:r>
            <a:r>
              <a:rPr lang="en-US" sz="2000" dirty="0">
                <a:solidFill>
                  <a:srgbClr val="0000FF"/>
                </a:solidFill>
              </a:rPr>
              <a:t>. the 30</a:t>
            </a:r>
            <a:r>
              <a:rPr lang="en-US" sz="2000" baseline="30000" dirty="0">
                <a:solidFill>
                  <a:srgbClr val="0000FF"/>
                </a:solidFill>
              </a:rPr>
              <a:t>th</a:t>
            </a:r>
            <a:r>
              <a:rPr lang="en-US" sz="2000" dirty="0">
                <a:solidFill>
                  <a:srgbClr val="0000FF"/>
                </a:solidFill>
              </a:rPr>
              <a:t> of April </a:t>
            </a:r>
            <a:r>
              <a:rPr lang="en-US" sz="2000" dirty="0" smtClean="0">
                <a:solidFill>
                  <a:srgbClr val="0000FF"/>
                </a:solidFill>
              </a:rPr>
              <a:t>2020,                     </a:t>
            </a:r>
            <a:r>
              <a:rPr lang="en-US" sz="2000" b="1" i="1" dirty="0" smtClean="0">
                <a:solidFill>
                  <a:srgbClr val="0000FF"/>
                </a:solidFill>
              </a:rPr>
              <a:t>On </a:t>
            </a:r>
            <a:r>
              <a:rPr lang="en-US" sz="2000" b="1" i="1" dirty="0">
                <a:solidFill>
                  <a:srgbClr val="0000FF"/>
                </a:solidFill>
              </a:rPr>
              <a:t>c</a:t>
            </a:r>
            <a:r>
              <a:rPr lang="en-US" sz="2000" b="1" i="1" dirty="0" smtClean="0">
                <a:solidFill>
                  <a:srgbClr val="0000FF"/>
                </a:solidFill>
              </a:rPr>
              <a:t>entrality determination within </a:t>
            </a:r>
            <a:r>
              <a:rPr lang="en-US" sz="2000" b="1" i="1" dirty="0" err="1">
                <a:solidFill>
                  <a:srgbClr val="0000FF"/>
                </a:solidFill>
              </a:rPr>
              <a:t>MpdRoot</a:t>
            </a:r>
            <a:r>
              <a:rPr lang="en-US" sz="2000" b="1" i="1" dirty="0">
                <a:solidFill>
                  <a:srgbClr val="0000FF"/>
                </a:solidFill>
              </a:rPr>
              <a:t>, urgent tasks for PWG-</a:t>
            </a:r>
            <a:r>
              <a:rPr lang="en-US" sz="2000" b="1" i="1" dirty="0" smtClean="0">
                <a:solidFill>
                  <a:srgbClr val="0000FF"/>
                </a:solidFill>
              </a:rPr>
              <a:t>1</a:t>
            </a:r>
            <a:r>
              <a:rPr lang="en-US" sz="2000" dirty="0" smtClean="0">
                <a:solidFill>
                  <a:srgbClr val="0000FF"/>
                </a:solidFill>
              </a:rPr>
              <a:t>,  </a:t>
            </a:r>
            <a:r>
              <a:rPr lang="en-US" sz="2000" dirty="0">
                <a:solidFill>
                  <a:srgbClr val="0000FF"/>
                </a:solidFill>
              </a:rPr>
              <a:t>see: </a:t>
            </a:r>
            <a:r>
              <a:rPr lang="en-US" sz="2000" dirty="0">
                <a:hlinkClick r:id="rId3"/>
              </a:rPr>
              <a:t>https://indico.jinr.ru/event/1286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marL="342900" lvl="0">
              <a:spcBef>
                <a:spcPts val="0"/>
              </a:spcBef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A couple of discussions on the codes availability and access also took place during the ongoing  VI-</a:t>
            </a:r>
            <a:r>
              <a:rPr lang="en-US" sz="2000" dirty="0" err="1" smtClean="0">
                <a:solidFill>
                  <a:srgbClr val="0000FF"/>
                </a:solidFill>
              </a:rPr>
              <a:t>th</a:t>
            </a:r>
            <a:r>
              <a:rPr lang="en-US" sz="2000" dirty="0" smtClean="0">
                <a:solidFill>
                  <a:srgbClr val="0000FF"/>
                </a:solidFill>
              </a:rPr>
              <a:t> MPD meeting</a:t>
            </a:r>
          </a:p>
          <a:p>
            <a:pPr marL="342900" lvl="0">
              <a:spcBef>
                <a:spcPts val="0"/>
              </a:spcBef>
              <a:buFont typeface="Wingdings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The concrete  steps hopefully will be defined in near time at the joint PWG  conveners meeting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14300" y="1244600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Google Shape;111;p1" descr="NICA-Logo_4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6400" y="0"/>
            <a:ext cx="1117600" cy="4082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92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646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/>
              <a:t>Two approaches for determination of </a:t>
            </a:r>
            <a:r>
              <a:rPr lang="en-US" sz="2000" dirty="0" smtClean="0">
                <a:solidFill>
                  <a:srgbClr val="0000FF"/>
                </a:solidFill>
              </a:rPr>
              <a:t>centrality classes </a:t>
            </a:r>
            <a:r>
              <a:rPr lang="en-US" sz="2000" dirty="0" smtClean="0"/>
              <a:t>(TPC multiplicity-- and novel, </a:t>
            </a:r>
            <a:r>
              <a:rPr lang="en-US" sz="2000" dirty="0" err="1" smtClean="0"/>
              <a:t>FHCal</a:t>
            </a:r>
            <a:r>
              <a:rPr lang="en-US" sz="2000" dirty="0" smtClean="0"/>
              <a:t> spectator energies-based classes) </a:t>
            </a:r>
            <a:r>
              <a:rPr lang="en-US" sz="2000" dirty="0"/>
              <a:t>are </a:t>
            </a:r>
            <a:r>
              <a:rPr lang="en-US" sz="2000" dirty="0" smtClean="0"/>
              <a:t>developed and tested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Both approaches were also tested for the  </a:t>
            </a:r>
            <a:r>
              <a:rPr lang="en-US" sz="2000" dirty="0" smtClean="0">
                <a:solidFill>
                  <a:srgbClr val="0000FF"/>
                </a:solidFill>
              </a:rPr>
              <a:t>reaction plane </a:t>
            </a:r>
            <a:r>
              <a:rPr lang="en-US" sz="2000" dirty="0" smtClean="0"/>
              <a:t>determination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Model estimates of the </a:t>
            </a:r>
            <a:r>
              <a:rPr lang="en-US" sz="2000" dirty="0" smtClean="0">
                <a:solidFill>
                  <a:srgbClr val="0000FF"/>
                </a:solidFill>
              </a:rPr>
              <a:t>total multiplicity </a:t>
            </a:r>
            <a:r>
              <a:rPr lang="en-US" sz="2000" dirty="0" smtClean="0"/>
              <a:t>of charged particles in </a:t>
            </a:r>
            <a:r>
              <a:rPr lang="en-US" sz="2000" dirty="0" err="1" smtClean="0"/>
              <a:t>Au+Au</a:t>
            </a:r>
            <a:r>
              <a:rPr lang="en-US" sz="2000" dirty="0" smtClean="0"/>
              <a:t> collisions at NICA energies were done</a:t>
            </a:r>
          </a:p>
          <a:p>
            <a:pPr>
              <a:buFont typeface="Wingdings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vailability to the collaboration of the codes in the </a:t>
            </a:r>
            <a:r>
              <a:rPr lang="en-US" sz="2000" dirty="0" err="1" smtClean="0">
                <a:solidFill>
                  <a:schemeClr val="tx1"/>
                </a:solidFill>
              </a:rPr>
              <a:t>MPDRoot</a:t>
            </a:r>
            <a:r>
              <a:rPr lang="en-US" sz="2000" dirty="0" smtClean="0">
                <a:solidFill>
                  <a:schemeClr val="tx1"/>
                </a:solidFill>
              </a:rPr>
              <a:t> is planned to be ensured  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Theoretical studies of the multi-fragmentation processes in heavy-ion collisions at NICA energies are in progress. This will improve the understanding of the collision dynamics and </a:t>
            </a:r>
            <a:r>
              <a:rPr lang="en-US" sz="2000" dirty="0" smtClean="0">
                <a:solidFill>
                  <a:srgbClr val="0000FF"/>
                </a:solidFill>
              </a:rPr>
              <a:t>spectator measurements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he ideas could be developed and used for the more precise selection of the central events 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Different theoretical estimates of </a:t>
            </a:r>
            <a:r>
              <a:rPr lang="en-US" sz="2000" dirty="0" smtClean="0">
                <a:solidFill>
                  <a:srgbClr val="0000FF"/>
                </a:solidFill>
              </a:rPr>
              <a:t>number of binary nucleon-nucleon collisions </a:t>
            </a:r>
            <a:r>
              <a:rPr lang="en-US" sz="2000" dirty="0" smtClean="0">
                <a:solidFill>
                  <a:schemeClr val="tx1"/>
                </a:solidFill>
              </a:rPr>
              <a:t>at NICA energies - the quantity that is widely used as a proxy for centrality in the experimental data normalization, show deviations from the standard </a:t>
            </a:r>
            <a:r>
              <a:rPr lang="en-US" sz="2000" dirty="0" err="1" smtClean="0">
                <a:solidFill>
                  <a:schemeClr val="tx1"/>
                </a:solidFill>
              </a:rPr>
              <a:t>Glauber</a:t>
            </a:r>
            <a:r>
              <a:rPr lang="en-US" sz="2000" dirty="0" smtClean="0">
                <a:solidFill>
                  <a:schemeClr val="tx1"/>
                </a:solidFill>
              </a:rPr>
              <a:t> values. This will be taken into account in the  future MPD data analysis.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cxnSp>
        <p:nvCxnSpPr>
          <p:cNvPr id="5" name="Google Shape;323;p13"/>
          <p:cNvCxnSpPr/>
          <p:nvPr/>
        </p:nvCxnSpPr>
        <p:spPr>
          <a:xfrm>
            <a:off x="251520" y="1374552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Google Shape;491;ga44661b58c_2_0" descr="NICA-Logo_4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75600" y="0"/>
            <a:ext cx="1168400" cy="4336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3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a44661b58c_2_0"/>
          <p:cNvSpPr txBox="1">
            <a:spLocks noGrp="1"/>
          </p:cNvSpPr>
          <p:nvPr>
            <p:ph type="title"/>
          </p:nvPr>
        </p:nvSpPr>
        <p:spPr>
          <a:xfrm>
            <a:off x="568725" y="2323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Thank you for your attention!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8" name="Google Shape;488;ga44661b58c_2_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pic>
        <p:nvPicPr>
          <p:cNvPr id="489" name="Google Shape;489;ga44661b58c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024" y="124325"/>
            <a:ext cx="1020353" cy="8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ga44661b58c_2_0" descr="NICA-Logo_4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371" y="188646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56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/>
          <a:lstStyle/>
          <a:p>
            <a:pPr algn="r"/>
            <a:r>
              <a:rPr lang="en-US" b="1" i="1" spc="-1" dirty="0">
                <a:solidFill>
                  <a:srgbClr val="FF0000"/>
                </a:solidFill>
              </a:rPr>
              <a:t>TEOR-2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158"/>
            <a:ext cx="8280400" cy="5216551"/>
          </a:xfrm>
          <a:prstGeom prst="rect">
            <a:avLst/>
          </a:prstGeom>
        </p:spPr>
      </p:pic>
      <p:cxnSp>
        <p:nvCxnSpPr>
          <p:cNvPr id="6" name="Google Shape;323;p13"/>
          <p:cNvCxnSpPr/>
          <p:nvPr/>
        </p:nvCxnSpPr>
        <p:spPr>
          <a:xfrm>
            <a:off x="340420" y="980852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262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PWG1 meetings in October 2020-April 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455025" cy="43434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/>
              <a:t>1 October 2020  Talks approval session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>https://indico.jinr.ru/event/1600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Vladimir </a:t>
            </a:r>
            <a:r>
              <a:rPr lang="en-US" dirty="0" err="1"/>
              <a:t>Zherebchevsky</a:t>
            </a:r>
            <a:r>
              <a:rPr lang="en-US" dirty="0"/>
              <a:t> (Saint-Petersburg State University) </a:t>
            </a:r>
            <a:r>
              <a:rPr lang="en-US" dirty="0" smtClean="0"/>
              <a:t>, «</a:t>
            </a:r>
            <a:r>
              <a:rPr lang="en-US" dirty="0"/>
              <a:t>Silicon pixel detectors for the Inner Tracking System of MPD experiment at the NICA collider» </a:t>
            </a:r>
            <a:r>
              <a:rPr lang="en-US" dirty="0" smtClean="0"/>
              <a:t>and “Detection </a:t>
            </a:r>
            <a:r>
              <a:rPr lang="en-US" dirty="0"/>
              <a:t>methods and data analysis for silicon pixel vertex detectors for the experimental set-ups of the NICA complex»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Musulmanbekov</a:t>
            </a:r>
            <a:r>
              <a:rPr lang="en-US" dirty="0"/>
              <a:t> (JINR, LIT</a:t>
            </a:r>
            <a:r>
              <a:rPr lang="en-US" dirty="0" smtClean="0"/>
              <a:t>), “</a:t>
            </a:r>
            <a:r>
              <a:rPr lang="en-US" dirty="0"/>
              <a:t>Spectator matter in M-C generators DCM-QGSM and DCM-SMM”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Grigory </a:t>
            </a:r>
            <a:r>
              <a:rPr lang="en-US" dirty="0" err="1"/>
              <a:t>Feofilov</a:t>
            </a:r>
            <a:r>
              <a:rPr lang="en-US" dirty="0"/>
              <a:t> (Saint-Petersburg State University</a:t>
            </a:r>
            <a:r>
              <a:rPr lang="en-US" dirty="0" smtClean="0"/>
              <a:t>), “Investigation </a:t>
            </a:r>
            <a:r>
              <a:rPr lang="en-US" dirty="0"/>
              <a:t>of initial states and development of methods for their analysis in proton and nuclear collisions at energies of the NICA collider</a:t>
            </a:r>
            <a:r>
              <a:rPr lang="en-US" dirty="0" smtClean="0"/>
              <a:t>.”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8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PWG1 meetings in October 2020-April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455025" cy="43434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/>
              <a:t>8  October 2020  Talks approval session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>https://indico.jinr.ru/event/</a:t>
            </a:r>
            <a:r>
              <a:rPr lang="en-US" dirty="0" smtClean="0">
                <a:hlinkClick r:id="rId2"/>
              </a:rPr>
              <a:t>1620/</a:t>
            </a:r>
            <a:endParaRPr lang="en-US" dirty="0"/>
          </a:p>
          <a:p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Musulmanbekov</a:t>
            </a:r>
            <a:r>
              <a:rPr lang="en-US" dirty="0"/>
              <a:t> (JINR, LIT</a:t>
            </a:r>
            <a:r>
              <a:rPr lang="en-US" dirty="0" smtClean="0"/>
              <a:t>), “</a:t>
            </a:r>
            <a:r>
              <a:rPr lang="en-US" dirty="0"/>
              <a:t>Spectator matter in M-C generators DCM-QGSM and DCM-SMM</a:t>
            </a:r>
            <a:r>
              <a:rPr lang="en-US" dirty="0" smtClean="0"/>
              <a:t>”</a:t>
            </a:r>
            <a:endParaRPr lang="en-US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/>
              <a:t>12 November, Meeting </a:t>
            </a:r>
            <a:r>
              <a:rPr lang="en-US" b="1" dirty="0"/>
              <a:t>on Be-Be detector issues </a:t>
            </a:r>
            <a:endParaRPr lang="en-US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hlinkClick r:id="rId3"/>
              </a:rPr>
              <a:t>https://indico.jinr.ru/event/1689/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Discussion </a:t>
            </a:r>
            <a:r>
              <a:rPr lang="en-US" dirty="0"/>
              <a:t>of Be-Be proposal by </a:t>
            </a:r>
            <a:r>
              <a:rPr lang="en-US" dirty="0" err="1"/>
              <a:t>MexNICA</a:t>
            </a:r>
            <a:endParaRPr lang="en-US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6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PWG1 meetings in October 2020-April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/>
              <a:t>17 December 2020,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>https://indico.jinr.ru/event/1771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G.Feofilov</a:t>
            </a:r>
            <a:r>
              <a:rPr lang="en-US" dirty="0"/>
              <a:t>, </a:t>
            </a:r>
            <a:r>
              <a:rPr lang="en-US" dirty="0" err="1"/>
              <a:t>A.Ivashkin</a:t>
            </a:r>
            <a:r>
              <a:rPr lang="en-US" dirty="0"/>
              <a:t>, PWG1 plans for </a:t>
            </a:r>
            <a:r>
              <a:rPr lang="en-US" dirty="0" smtClean="0"/>
              <a:t>2021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Alexey </a:t>
            </a:r>
            <a:r>
              <a:rPr lang="en-US" dirty="0" err="1"/>
              <a:t>Aparin</a:t>
            </a:r>
            <a:r>
              <a:rPr lang="en-US" dirty="0"/>
              <a:t> "A brief overview of requirements on centrality classes by </a:t>
            </a:r>
            <a:r>
              <a:rPr lang="en-US" dirty="0" smtClean="0"/>
              <a:t>different </a:t>
            </a:r>
            <a:r>
              <a:rPr lang="en-US" dirty="0"/>
              <a:t>PWG </a:t>
            </a:r>
            <a:r>
              <a:rPr lang="en-US" dirty="0" smtClean="0"/>
              <a:t>groups”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/>
              <a:t>01 April 2021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https://indico.jinr.ru/event/2066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dirty="0" err="1" smtClean="0"/>
              <a:t>Vadim</a:t>
            </a:r>
            <a:r>
              <a:rPr lang="en-US" dirty="0" smtClean="0"/>
              <a:t> </a:t>
            </a:r>
            <a:r>
              <a:rPr lang="en-US" dirty="0" err="1"/>
              <a:t>Volkov</a:t>
            </a:r>
            <a:r>
              <a:rPr lang="en-US" dirty="0"/>
              <a:t> (INR RAS) </a:t>
            </a:r>
            <a:r>
              <a:rPr lang="en-US" dirty="0" smtClean="0"/>
              <a:t>, "</a:t>
            </a:r>
            <a:r>
              <a:rPr lang="en-US" dirty="0"/>
              <a:t>Comparison of two methods for </a:t>
            </a:r>
            <a:r>
              <a:rPr lang="en-US" dirty="0" smtClean="0"/>
              <a:t> centrality </a:t>
            </a:r>
            <a:r>
              <a:rPr lang="en-US" dirty="0"/>
              <a:t>measurements in MPD </a:t>
            </a:r>
            <a:r>
              <a:rPr lang="en-US" dirty="0" smtClean="0"/>
              <a:t>experiment”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15 April 2021</a:t>
            </a:r>
            <a:r>
              <a:rPr lang="en-US" dirty="0" smtClean="0"/>
              <a:t>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hlinkClick r:id="rId4"/>
              </a:rPr>
              <a:t>https://indico.jinr.ru/event/2099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Musulmanbekov</a:t>
            </a:r>
            <a:r>
              <a:rPr lang="en-US" dirty="0"/>
              <a:t>(JINR, LIT)</a:t>
            </a:r>
            <a:r>
              <a:rPr lang="en-US" dirty="0" smtClean="0"/>
              <a:t>, “On </a:t>
            </a:r>
            <a:r>
              <a:rPr lang="en-US" dirty="0"/>
              <a:t>difference between DCM and </a:t>
            </a:r>
            <a:r>
              <a:rPr lang="en-US" dirty="0" err="1"/>
              <a:t>Glauber</a:t>
            </a:r>
            <a:r>
              <a:rPr lang="en-US" dirty="0"/>
              <a:t> </a:t>
            </a:r>
            <a:r>
              <a:rPr lang="en-US" dirty="0" smtClean="0"/>
              <a:t>model”.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6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318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PWG1 </a:t>
            </a:r>
            <a:r>
              <a:rPr lang="en-US" sz="3200" b="1" dirty="0" smtClean="0">
                <a:solidFill>
                  <a:srgbClr val="0000FF"/>
                </a:solidFill>
              </a:rPr>
              <a:t>reports </a:t>
            </a:r>
            <a:r>
              <a:rPr lang="en-US" sz="3200" b="1" dirty="0" smtClean="0">
                <a:solidFill>
                  <a:srgbClr val="0000FF"/>
                </a:solidFill>
              </a:rPr>
              <a:t>at  </a:t>
            </a:r>
            <a:r>
              <a:rPr lang="en-US" sz="3200" b="1" dirty="0" smtClean="0">
                <a:solidFill>
                  <a:srgbClr val="0000FF"/>
                </a:solidFill>
              </a:rPr>
              <a:t>conferences in 2020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0" y="5168900"/>
            <a:ext cx="1841500" cy="30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61121" y="6483350"/>
            <a:ext cx="45448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charset="2"/>
              <a:buChar char="Ø"/>
            </a:pPr>
            <a:r>
              <a:rPr lang="en-US" b="1" dirty="0" smtClean="0">
                <a:solidFill>
                  <a:srgbClr val="0000FF"/>
                </a:solidFill>
              </a:rPr>
              <a:t>SOME </a:t>
            </a:r>
            <a:r>
              <a:rPr lang="en-US" b="1" dirty="0">
                <a:solidFill>
                  <a:srgbClr val="0000FF"/>
                </a:solidFill>
              </a:rPr>
              <a:t>HIGHLIGHTS ARE PRESENTED  </a:t>
            </a:r>
            <a:r>
              <a:rPr lang="en-US" b="1" dirty="0" smtClean="0">
                <a:solidFill>
                  <a:srgbClr val="0000FF"/>
                </a:solidFill>
              </a:rPr>
              <a:t>BELOW: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6" name="AutoShape 5"/>
          <p:cNvCxnSpPr>
            <a:cxnSpLocks noChangeShapeType="1"/>
          </p:cNvCxnSpPr>
          <p:nvPr/>
        </p:nvCxnSpPr>
        <p:spPr bwMode="auto">
          <a:xfrm>
            <a:off x="139700" y="933938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/>
          <p:cNvSpPr/>
          <p:nvPr/>
        </p:nvSpPr>
        <p:spPr>
          <a:xfrm>
            <a:off x="292100" y="733248"/>
            <a:ext cx="8851900" cy="6124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ICPPA-2020</a:t>
            </a:r>
            <a:r>
              <a:rPr lang="en-US" dirty="0"/>
              <a:t>: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Vadim</a:t>
            </a:r>
            <a:r>
              <a:rPr lang="en-US" b="1" dirty="0">
                <a:solidFill>
                  <a:srgbClr val="FF0000"/>
                </a:solidFill>
              </a:rPr>
              <a:t> VOLKOV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Approaches in centrality measurements of heavy ion collisions with forward calorimeters at MPD/NICA facility,</a:t>
            </a:r>
          </a:p>
          <a:p>
            <a:r>
              <a:rPr lang="en-US" b="1" dirty="0" err="1"/>
              <a:t>Nikolay</a:t>
            </a:r>
            <a:r>
              <a:rPr lang="en-US" b="1" dirty="0"/>
              <a:t> KARPUSHKIN</a:t>
            </a:r>
            <a:r>
              <a:rPr lang="en-US" b="1" dirty="0" smtClean="0"/>
              <a:t>, </a:t>
            </a:r>
            <a:r>
              <a:rPr lang="en-US" dirty="0"/>
              <a:t>Application of Machine Learning methods for centrality determination in heavy ion reactions at the BM@N and MPD@NICA</a:t>
            </a:r>
          </a:p>
          <a:p>
            <a:r>
              <a:rPr lang="en-US" b="1" dirty="0">
                <a:solidFill>
                  <a:srgbClr val="0000FF"/>
                </a:solidFill>
              </a:rPr>
              <a:t>NUCLEUS 2020:  </a:t>
            </a:r>
          </a:p>
          <a:p>
            <a:r>
              <a:rPr lang="en-US" b="1" dirty="0" err="1"/>
              <a:t>Vladislav</a:t>
            </a:r>
            <a:r>
              <a:rPr lang="en-US" b="1" dirty="0"/>
              <a:t> SANDUL, </a:t>
            </a:r>
            <a:r>
              <a:rPr lang="en-US" dirty="0"/>
              <a:t>"MC simulations of beam-beam collisions monitor for event-by-event studies at NICA» ,</a:t>
            </a:r>
          </a:p>
          <a:p>
            <a:r>
              <a:rPr lang="en-US" b="1" dirty="0" smtClean="0"/>
              <a:t>Alexander </a:t>
            </a:r>
            <a:r>
              <a:rPr lang="en-US" b="1" dirty="0"/>
              <a:t>IVASHKIN, </a:t>
            </a:r>
            <a:r>
              <a:rPr lang="en-US" dirty="0"/>
              <a:t>«Physics with spectators in MPD/NICA experiment»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Genis</a:t>
            </a:r>
            <a:r>
              <a:rPr lang="en-US" b="1" dirty="0">
                <a:solidFill>
                  <a:srgbClr val="FF0000"/>
                </a:solidFill>
              </a:rPr>
              <a:t>  MUSULMANBEKOV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«Modification </a:t>
            </a:r>
            <a:r>
              <a:rPr lang="en-US" dirty="0">
                <a:solidFill>
                  <a:srgbClr val="FF0000"/>
                </a:solidFill>
              </a:rPr>
              <a:t>of hadron properties in a dense and hot baryonic matter» </a:t>
            </a:r>
          </a:p>
          <a:p>
            <a:r>
              <a:rPr lang="en-US" b="1" dirty="0">
                <a:solidFill>
                  <a:srgbClr val="FF0000"/>
                </a:solidFill>
              </a:rPr>
              <a:t>Igor PSHENICHNOV,  </a:t>
            </a:r>
            <a:r>
              <a:rPr lang="en-US" dirty="0">
                <a:solidFill>
                  <a:srgbClr val="FF0000"/>
                </a:solidFill>
              </a:rPr>
              <a:t>«What can we learn from remnants of spectator matter in central nucleus-nucleus collisions?»</a:t>
            </a:r>
          </a:p>
          <a:p>
            <a:r>
              <a:rPr lang="en-US" b="1" dirty="0"/>
              <a:t>Vladimir </a:t>
            </a:r>
            <a:r>
              <a:rPr lang="en-US" b="1" dirty="0" smtClean="0"/>
              <a:t>ZHEREBCHEVSKY, </a:t>
            </a:r>
            <a:r>
              <a:rPr lang="en-US" dirty="0"/>
              <a:t>«Silicon pixel detectors for the Inner Tracking System of MPD experiment at the NICA collider»</a:t>
            </a:r>
          </a:p>
          <a:p>
            <a:r>
              <a:rPr lang="en-US" b="1" dirty="0">
                <a:solidFill>
                  <a:srgbClr val="0000FF"/>
                </a:solidFill>
              </a:rPr>
              <a:t>RFBR grants for NICA: </a:t>
            </a:r>
            <a:r>
              <a:rPr lang="en-US" dirty="0"/>
              <a:t>  </a:t>
            </a:r>
          </a:p>
          <a:p>
            <a:r>
              <a:rPr lang="en-US" b="1" dirty="0"/>
              <a:t>Grigory </a:t>
            </a:r>
            <a:r>
              <a:rPr lang="en-US" b="1" dirty="0" smtClean="0"/>
              <a:t>FEOFILOV, </a:t>
            </a:r>
            <a:r>
              <a:rPr lang="en-US" dirty="0"/>
              <a:t>Investigation of initial states and development of methods for their analysis in proton and nuclear collisions at energies of the NICA collider.</a:t>
            </a:r>
          </a:p>
          <a:p>
            <a:r>
              <a:rPr lang="en-US" b="1" dirty="0"/>
              <a:t>Vladimir VECHERNIN, </a:t>
            </a:r>
            <a:r>
              <a:rPr lang="en-US" dirty="0"/>
              <a:t>“Clusters of cold dense nuclear matter and their registration with the MPD vertex detector. “</a:t>
            </a:r>
          </a:p>
          <a:p>
            <a:r>
              <a:rPr lang="en-US" b="1" dirty="0"/>
              <a:t>Vladimir </a:t>
            </a:r>
            <a:r>
              <a:rPr lang="en-US" b="1" dirty="0" err="1"/>
              <a:t>ZHEREBCHEVSKY</a:t>
            </a:r>
            <a:r>
              <a:rPr lang="en-US" b="1" dirty="0" err="1" smtClean="0"/>
              <a:t>,</a:t>
            </a:r>
            <a:r>
              <a:rPr lang="en-US" dirty="0" err="1" smtClean="0"/>
              <a:t>«</a:t>
            </a:r>
            <a:r>
              <a:rPr lang="en-US" dirty="0" err="1"/>
              <a:t>Detection</a:t>
            </a:r>
            <a:r>
              <a:rPr lang="en-US" dirty="0"/>
              <a:t> methods and data analysis for silicon pixel vertex detectors for the experimental set-ups of the NICA complex»</a:t>
            </a:r>
          </a:p>
          <a:p>
            <a:r>
              <a:rPr lang="en-US" b="1" dirty="0"/>
              <a:t>Alexander IVASHKIN, </a:t>
            </a:r>
            <a:r>
              <a:rPr lang="en-US" dirty="0"/>
              <a:t>«Measurements of spectators with forward hadron calorimeter at MPD/NICA experiment” </a:t>
            </a:r>
          </a:p>
          <a:p>
            <a:r>
              <a:rPr lang="en-US" b="1" dirty="0"/>
              <a:t>Vera ERMAKOVA , </a:t>
            </a:r>
            <a:r>
              <a:rPr lang="en-US" dirty="0"/>
              <a:t>"Stopping of protons in </a:t>
            </a:r>
            <a:r>
              <a:rPr lang="en-US" dirty="0" err="1"/>
              <a:t>pA</a:t>
            </a:r>
            <a:r>
              <a:rPr lang="en-US" dirty="0"/>
              <a:t> collisions at SPS and NICA energies in analytical hydrodynamic model and in SMASH  event generator" </a:t>
            </a:r>
          </a:p>
          <a:p>
            <a:r>
              <a:rPr lang="en-US" b="1" dirty="0" err="1"/>
              <a:t>Ivonne</a:t>
            </a:r>
            <a:r>
              <a:rPr lang="en-US" b="1" dirty="0"/>
              <a:t> MALDONADO, </a:t>
            </a:r>
            <a:r>
              <a:rPr lang="en-US" dirty="0"/>
              <a:t>“Hyperons in </a:t>
            </a:r>
            <a:r>
              <a:rPr lang="en-US" dirty="0" err="1"/>
              <a:t>Bi+Bi</a:t>
            </a:r>
            <a:r>
              <a:rPr lang="en-US" dirty="0"/>
              <a:t> collisions at MPD-NICA: Preliminary analysis of production at generation, simulation and reconstruction level</a:t>
            </a:r>
            <a:r>
              <a:rPr lang="en-US" dirty="0" smtClean="0"/>
              <a:t>”</a:t>
            </a:r>
          </a:p>
          <a:p>
            <a:r>
              <a:rPr lang="en-US" b="1" dirty="0">
                <a:solidFill>
                  <a:srgbClr val="FF0000"/>
                </a:solidFill>
              </a:rPr>
              <a:t>Igor PSHENICHNOV,  </a:t>
            </a:r>
            <a:r>
              <a:rPr lang="en-US" dirty="0" smtClean="0">
                <a:solidFill>
                  <a:srgbClr val="FF0000"/>
                </a:solidFill>
              </a:rPr>
              <a:t>«</a:t>
            </a:r>
            <a:r>
              <a:rPr lang="x-none" b="1" i="1" spc="-1" dirty="0">
                <a:solidFill>
                  <a:srgbClr val="FF0000"/>
                </a:solidFill>
              </a:rPr>
              <a:t>Properties of Spectator Matter in Nuclear Collisions at </a:t>
            </a:r>
            <a:r>
              <a:rPr lang="x-none" b="1" i="1" spc="-1" dirty="0" smtClean="0">
                <a:solidFill>
                  <a:srgbClr val="FF0000"/>
                </a:solidFill>
              </a:rPr>
              <a:t>NICA</a:t>
            </a:r>
            <a:r>
              <a:rPr lang="en-US" b="1" i="1" spc="-1" dirty="0" smtClean="0">
                <a:solidFill>
                  <a:srgbClr val="FF0000"/>
                </a:solidFill>
              </a:rPr>
              <a:t>”</a:t>
            </a:r>
            <a:endParaRPr lang="en-US" b="1" i="1" spc="-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263900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Google Shape;111;p1" descr="NICA-Logo_4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3700" y="431800"/>
            <a:ext cx="1130300" cy="52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11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3989"/>
            <a:ext cx="9017000" cy="796289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>
                <a:solidFill>
                  <a:srgbClr val="0000FF"/>
                </a:solidFill>
              </a:rPr>
              <a:t>Layout of the talk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927100"/>
            <a:ext cx="8369299" cy="453390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1371600" lvl="0" indent="-137160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en-US" sz="8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Introduction</a:t>
            </a:r>
          </a:p>
          <a:p>
            <a:pPr marL="1371600" lvl="0" indent="-137160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en-US" sz="8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Two approaches to centrality classes determination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8000" dirty="0">
                <a:solidFill>
                  <a:schemeClr val="tx1"/>
                </a:solidFill>
                <a:latin typeface="Times New Roman"/>
                <a:cs typeface="Times New Roman"/>
              </a:rPr>
              <a:t>Some </a:t>
            </a:r>
            <a:r>
              <a:rPr lang="en-US" sz="8000" dirty="0">
                <a:latin typeface="Times New Roman"/>
                <a:cs typeface="Times New Roman"/>
              </a:rPr>
              <a:t>slides  by </a:t>
            </a:r>
            <a:r>
              <a:rPr lang="en-US" sz="8000" dirty="0" err="1" smtClean="0">
                <a:latin typeface="Times New Roman"/>
                <a:cs typeface="Times New Roman"/>
              </a:rPr>
              <a:t>Petr</a:t>
            </a:r>
            <a:r>
              <a:rPr lang="en-US" sz="8000" dirty="0" smtClean="0">
                <a:latin typeface="Times New Roman"/>
                <a:cs typeface="Times New Roman"/>
              </a:rPr>
              <a:t> </a:t>
            </a:r>
            <a:r>
              <a:rPr lang="en-US" sz="8000" dirty="0" err="1" smtClean="0">
                <a:latin typeface="Times New Roman"/>
                <a:cs typeface="Times New Roman"/>
              </a:rPr>
              <a:t>Parfenov</a:t>
            </a:r>
            <a:r>
              <a:rPr lang="en-US" sz="8000" dirty="0" smtClean="0">
                <a:latin typeface="Times New Roman"/>
                <a:cs typeface="Times New Roman"/>
              </a:rPr>
              <a:t> (</a:t>
            </a:r>
            <a:r>
              <a:rPr lang="en-US" sz="8000" dirty="0" err="1" smtClean="0">
                <a:latin typeface="Times New Roman"/>
                <a:cs typeface="Times New Roman"/>
              </a:rPr>
              <a:t>MEPhi</a:t>
            </a:r>
            <a:r>
              <a:rPr lang="en-US" sz="8000" dirty="0" smtClean="0">
                <a:latin typeface="Times New Roman"/>
                <a:cs typeface="Times New Roman"/>
              </a:rPr>
              <a:t>), ”Centrality </a:t>
            </a:r>
            <a:r>
              <a:rPr lang="en-US" sz="8000" dirty="0" err="1" smtClean="0">
                <a:latin typeface="Times New Roman"/>
                <a:cs typeface="Times New Roman"/>
              </a:rPr>
              <a:t>deternination</a:t>
            </a:r>
            <a:r>
              <a:rPr lang="en-US" sz="8000" dirty="0" smtClean="0">
                <a:latin typeface="Times New Roman"/>
                <a:cs typeface="Times New Roman"/>
              </a:rPr>
              <a:t> based on charged  particles  multiplicity”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8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Some </a:t>
            </a:r>
            <a:r>
              <a:rPr lang="en-US" sz="8000" dirty="0">
                <a:latin typeface="Times New Roman"/>
                <a:cs typeface="Times New Roman"/>
              </a:rPr>
              <a:t>slides </a:t>
            </a:r>
            <a:r>
              <a:rPr lang="en-US" sz="8000" dirty="0" smtClean="0">
                <a:latin typeface="Times New Roman"/>
                <a:cs typeface="Times New Roman"/>
              </a:rPr>
              <a:t> by </a:t>
            </a:r>
            <a:r>
              <a:rPr lang="en-US" sz="8000" dirty="0" err="1" smtClean="0">
                <a:latin typeface="Times New Roman"/>
                <a:cs typeface="Times New Roman"/>
              </a:rPr>
              <a:t>Vadim</a:t>
            </a:r>
            <a:r>
              <a:rPr lang="en-US" sz="8000" dirty="0" smtClean="0">
                <a:latin typeface="Times New Roman"/>
                <a:cs typeface="Times New Roman"/>
              </a:rPr>
              <a:t> </a:t>
            </a:r>
            <a:r>
              <a:rPr lang="en-US" sz="8000" dirty="0" err="1">
                <a:latin typeface="Times New Roman"/>
                <a:cs typeface="Times New Roman"/>
              </a:rPr>
              <a:t>Volkov</a:t>
            </a:r>
            <a:r>
              <a:rPr lang="en-US" sz="8000" dirty="0">
                <a:latin typeface="Times New Roman"/>
                <a:cs typeface="Times New Roman"/>
              </a:rPr>
              <a:t> (INR RAS) , "Comparison of two methods for  centrality measurements in MPD experiment</a:t>
            </a:r>
            <a:r>
              <a:rPr lang="en-US" sz="8000" dirty="0" smtClean="0">
                <a:latin typeface="Times New Roman"/>
                <a:cs typeface="Times New Roman"/>
              </a:rPr>
              <a:t>”</a:t>
            </a:r>
            <a:endParaRPr lang="en-US" sz="80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0" indent="-1371600">
              <a:lnSpc>
                <a:spcPct val="120000"/>
              </a:lnSpc>
              <a:spcBef>
                <a:spcPts val="0"/>
              </a:spcBef>
              <a:buAutoNum type="arabicParenR" startAt="4"/>
            </a:pPr>
            <a:r>
              <a:rPr lang="en-US" sz="8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Theoretical modeling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8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Some </a:t>
            </a:r>
            <a:r>
              <a:rPr lang="en-US" sz="8000" dirty="0">
                <a:latin typeface="Times New Roman"/>
                <a:cs typeface="Times New Roman"/>
              </a:rPr>
              <a:t>slides </a:t>
            </a:r>
            <a:r>
              <a:rPr lang="en-US" sz="8000" dirty="0" smtClean="0">
                <a:latin typeface="Times New Roman"/>
                <a:cs typeface="Times New Roman"/>
              </a:rPr>
              <a:t> </a:t>
            </a:r>
            <a:r>
              <a:rPr lang="en-US" sz="8000" dirty="0">
                <a:latin typeface="Times New Roman"/>
                <a:cs typeface="Times New Roman"/>
              </a:rPr>
              <a:t>by </a:t>
            </a:r>
            <a:r>
              <a:rPr lang="en-US" sz="8000" dirty="0" err="1" smtClean="0">
                <a:latin typeface="Times New Roman"/>
                <a:cs typeface="Times New Roman"/>
              </a:rPr>
              <a:t>Genis</a:t>
            </a:r>
            <a:r>
              <a:rPr lang="en-US" sz="8000" dirty="0" smtClean="0">
                <a:latin typeface="Times New Roman"/>
                <a:cs typeface="Times New Roman"/>
              </a:rPr>
              <a:t> </a:t>
            </a:r>
            <a:r>
              <a:rPr lang="en-US" sz="8000" dirty="0" err="1" smtClean="0">
                <a:latin typeface="Times New Roman"/>
                <a:cs typeface="Times New Roman"/>
              </a:rPr>
              <a:t>Musulmanbekov</a:t>
            </a:r>
            <a:r>
              <a:rPr lang="en-US" sz="8000" dirty="0" smtClean="0">
                <a:latin typeface="Times New Roman"/>
                <a:cs typeface="Times New Roman"/>
              </a:rPr>
              <a:t> (JINR), </a:t>
            </a:r>
            <a:r>
              <a:rPr lang="en-US" sz="8000" dirty="0">
                <a:latin typeface="Times New Roman"/>
                <a:cs typeface="Times New Roman"/>
              </a:rPr>
              <a:t>“On difference between DCM and </a:t>
            </a:r>
            <a:r>
              <a:rPr lang="en-US" sz="8000" dirty="0" err="1">
                <a:latin typeface="Times New Roman"/>
                <a:cs typeface="Times New Roman"/>
              </a:rPr>
              <a:t>Glauber</a:t>
            </a:r>
            <a:r>
              <a:rPr lang="en-US" sz="8000" dirty="0">
                <a:latin typeface="Times New Roman"/>
                <a:cs typeface="Times New Roman"/>
              </a:rPr>
              <a:t> model”.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8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Some </a:t>
            </a:r>
            <a:r>
              <a:rPr lang="en-US" sz="8000" dirty="0">
                <a:latin typeface="Times New Roman"/>
                <a:cs typeface="Times New Roman"/>
              </a:rPr>
              <a:t>slides </a:t>
            </a:r>
            <a:r>
              <a:rPr lang="en-US" sz="8000" dirty="0" smtClean="0">
                <a:latin typeface="Times New Roman"/>
                <a:cs typeface="Times New Roman"/>
              </a:rPr>
              <a:t> </a:t>
            </a:r>
            <a:r>
              <a:rPr lang="en-US" sz="8000" dirty="0">
                <a:latin typeface="Times New Roman"/>
                <a:cs typeface="Times New Roman"/>
              </a:rPr>
              <a:t>by </a:t>
            </a:r>
            <a:r>
              <a:rPr lang="en-US" sz="8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Igor PSHENICHNOV (INR),  </a:t>
            </a:r>
            <a:r>
              <a:rPr lang="en-US" sz="8000" dirty="0">
                <a:solidFill>
                  <a:schemeClr val="tx1"/>
                </a:solidFill>
                <a:latin typeface="Times New Roman"/>
                <a:cs typeface="Times New Roman"/>
              </a:rPr>
              <a:t>«</a:t>
            </a:r>
            <a:r>
              <a:rPr lang="x-none" sz="8000" i="1" spc="-1" dirty="0">
                <a:solidFill>
                  <a:schemeClr val="tx1"/>
                </a:solidFill>
                <a:latin typeface="Times New Roman"/>
                <a:cs typeface="Times New Roman"/>
              </a:rPr>
              <a:t>Properties of Spectator Matter in Nuclear Collisions at NICA</a:t>
            </a:r>
            <a:r>
              <a:rPr lang="en-US" sz="8000" i="1" spc="-1" dirty="0" smtClean="0">
                <a:solidFill>
                  <a:schemeClr val="tx1"/>
                </a:solidFill>
                <a:latin typeface="Times New Roman"/>
                <a:cs typeface="Times New Roman"/>
              </a:rPr>
              <a:t>”</a:t>
            </a:r>
            <a:endParaRPr lang="en-US" sz="80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indent="-1371600">
              <a:lnSpc>
                <a:spcPct val="120000"/>
              </a:lnSpc>
              <a:spcBef>
                <a:spcPts val="0"/>
              </a:spcBef>
              <a:buAutoNum type="arabicParenR" startAt="5"/>
            </a:pPr>
            <a:r>
              <a:rPr lang="en-US" sz="8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MPDRoot</a:t>
            </a:r>
            <a:r>
              <a:rPr lang="en-US" sz="8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8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issues </a:t>
            </a:r>
            <a:r>
              <a:rPr lang="en-US" sz="8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--</a:t>
            </a:r>
            <a:r>
              <a:rPr lang="ru-RU" sz="8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???</a:t>
            </a:r>
            <a:r>
              <a:rPr lang="en-US" sz="8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Codes for centrality classes ???</a:t>
            </a:r>
            <a:endParaRPr lang="en-US" sz="8000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indent="-1371600">
              <a:lnSpc>
                <a:spcPct val="120000"/>
              </a:lnSpc>
              <a:spcBef>
                <a:spcPts val="0"/>
              </a:spcBef>
              <a:buAutoNum type="arabicParenR" startAt="5"/>
            </a:pPr>
            <a:r>
              <a:rPr lang="en-US" sz="80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we are still missing in our  Global Observables  topic???:</a:t>
            </a:r>
            <a:endParaRPr lang="en-US" sz="80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8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8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vent </a:t>
            </a:r>
            <a:r>
              <a:rPr lang="en-US" sz="8000" dirty="0">
                <a:solidFill>
                  <a:schemeClr val="tx1"/>
                </a:solidFill>
                <a:latin typeface="Times New Roman"/>
                <a:cs typeface="Times New Roman"/>
              </a:rPr>
              <a:t>plane determination </a:t>
            </a:r>
            <a:r>
              <a:rPr lang="en-US" sz="8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– codes???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8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Transverse energy measurement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8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Total multiplicity measurement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8000" dirty="0">
                <a:solidFill>
                  <a:schemeClr val="tx1"/>
                </a:solidFill>
                <a:latin typeface="Times New Roman"/>
                <a:cs typeface="Times New Roman"/>
              </a:rPr>
              <a:t>Total </a:t>
            </a:r>
            <a:r>
              <a:rPr lang="en-US" sz="8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cross-section </a:t>
            </a:r>
            <a:r>
              <a:rPr lang="en-US" sz="8000" dirty="0">
                <a:solidFill>
                  <a:schemeClr val="tx1"/>
                </a:solidFill>
                <a:latin typeface="Times New Roman"/>
                <a:cs typeface="Times New Roman"/>
              </a:rPr>
              <a:t>measurement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endParaRPr lang="en-US" sz="8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endParaRPr lang="en-US" sz="8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endParaRPr lang="en-US" sz="8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endParaRPr lang="en-US" sz="8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endParaRPr lang="en-US" sz="8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  <a:latin typeface="Times New Roman"/>
                <a:cs typeface="Times New Roman"/>
              </a:rPr>
              <a:t>      </a:t>
            </a:r>
            <a:endParaRPr lang="en-US" sz="8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8</a:t>
            </a:fld>
            <a:endParaRPr lang="en-US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203200" y="8293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oogle Shape;111;p1" descr="NICA-Logo_4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0171" y="188646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87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1" y="304800"/>
            <a:ext cx="8724900" cy="1320800"/>
          </a:xfrm>
        </p:spPr>
        <p:txBody>
          <a:bodyPr/>
          <a:lstStyle/>
          <a:p>
            <a:pPr algn="l"/>
            <a:r>
              <a:rPr lang="en-US" sz="2000" b="1" dirty="0">
                <a:solidFill>
                  <a:srgbClr val="0000FF"/>
                </a:solidFill>
              </a:rPr>
              <a:t>Two main </a:t>
            </a:r>
            <a:r>
              <a:rPr lang="en-US" sz="2000" b="1" dirty="0" smtClean="0">
                <a:solidFill>
                  <a:srgbClr val="0000FF"/>
                </a:solidFill>
              </a:rPr>
              <a:t>approaches to centrality classes selection:</a:t>
            </a:r>
            <a:br>
              <a:rPr lang="en-US" sz="2000" b="1" dirty="0" smtClean="0">
                <a:solidFill>
                  <a:srgbClr val="0000FF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br>
              <a:rPr lang="en-US" sz="2000" b="1" dirty="0" smtClean="0">
                <a:solidFill>
                  <a:srgbClr val="0000FF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</a:rPr>
              <a:t>1) Charged particle </a:t>
            </a:r>
            <a:r>
              <a:rPr lang="en-US" sz="2000" b="1" dirty="0" smtClean="0">
                <a:solidFill>
                  <a:srgbClr val="0000FF"/>
                </a:solidFill>
              </a:rPr>
              <a:t>Multiplicity classes by TPC</a:t>
            </a:r>
            <a:br>
              <a:rPr lang="en-US" sz="2000" b="1" dirty="0" smtClean="0">
                <a:solidFill>
                  <a:srgbClr val="0000FF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</a:rPr>
              <a:t>and </a:t>
            </a:r>
            <a:br>
              <a:rPr lang="en-US" sz="2000" b="1" dirty="0" smtClean="0">
                <a:solidFill>
                  <a:srgbClr val="0000FF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</a:rPr>
              <a:t>2) </a:t>
            </a:r>
            <a:r>
              <a:rPr lang="en-US" sz="2000" b="1" dirty="0" smtClean="0">
                <a:solidFill>
                  <a:srgbClr val="0000FF"/>
                </a:solidFill>
              </a:rPr>
              <a:t>Spectator energy classes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by </a:t>
            </a:r>
            <a:r>
              <a:rPr lang="en-US" sz="2000" b="1" dirty="0" err="1" smtClean="0">
                <a:solidFill>
                  <a:srgbClr val="0000FF"/>
                </a:solidFill>
              </a:rPr>
              <a:t>FHCal</a:t>
            </a:r>
            <a:r>
              <a:rPr lang="en-US" sz="2000" b="1" dirty="0" smtClean="0">
                <a:solidFill>
                  <a:srgbClr val="0000FF"/>
                </a:solidFill>
              </a:rPr>
              <a:t>                     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 flipV="1">
            <a:off x="9690099" y="6299200"/>
            <a:ext cx="1428751" cy="190500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9944" b="13295"/>
          <a:stretch/>
        </p:blipFill>
        <p:spPr>
          <a:xfrm>
            <a:off x="0" y="2209800"/>
            <a:ext cx="9144000" cy="36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4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4759</TotalTime>
  <Words>2251</Words>
  <Application>Microsoft Macintosh PowerPoint</Application>
  <PresentationFormat>On-screen Show (4:3)</PresentationFormat>
  <Paragraphs>269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Custom Design</vt:lpstr>
      <vt:lpstr>Breeze</vt:lpstr>
      <vt:lpstr>PowerPoint Presentation</vt:lpstr>
      <vt:lpstr>PowerPoint Presentation</vt:lpstr>
      <vt:lpstr>PWG1-MPD  status</vt:lpstr>
      <vt:lpstr>PWG1 meetings in October 2020-April 2021</vt:lpstr>
      <vt:lpstr>PWG1 meetings in October 2020-April 2021</vt:lpstr>
      <vt:lpstr>PWG1 meetings in October 2020-April 2021</vt:lpstr>
      <vt:lpstr>PWG1 reports at  conferences in 2020</vt:lpstr>
      <vt:lpstr>Layout of the talk</vt:lpstr>
      <vt:lpstr>Two main approaches to centrality classes selection:   1) Charged particle Multiplicity classes by TPC and  2) Spectator energy classes by FHCal                      </vt:lpstr>
      <vt:lpstr>Two main approaches to   determination of classes of centrality</vt:lpstr>
      <vt:lpstr>The 1st aproach:  multiplicity classes</vt:lpstr>
      <vt:lpstr>PowerPoint Presentation</vt:lpstr>
      <vt:lpstr>PowerPoint Presentation</vt:lpstr>
      <vt:lpstr>PowerPoint Presentation</vt:lpstr>
      <vt:lpstr>PowerPoint Presentation</vt:lpstr>
      <vt:lpstr>…some examples…</vt:lpstr>
      <vt:lpstr>Summary for Multiplicity method (from talk by Petr)</vt:lpstr>
      <vt:lpstr>???Comments to Multiplicity-based methods??</vt:lpstr>
      <vt:lpstr>The 2nd approach: spectators</vt:lpstr>
      <vt:lpstr>Conclusion (Vadim)</vt:lpstr>
      <vt:lpstr>Summary for the 2nd approach</vt:lpstr>
      <vt:lpstr>Theoretical modelling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average maximum charge and multiplicity of  fragments as a function of fragment charges [1]</vt:lpstr>
      <vt:lpstr>TEOR-2: </vt:lpstr>
      <vt:lpstr> PWG1 plans of application of codes  within the MPDRoot </vt:lpstr>
      <vt:lpstr>Summary</vt:lpstr>
      <vt:lpstr>Thank you for your attention!</vt:lpstr>
      <vt:lpstr>TEOR-2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feofilov</dc:creator>
  <cp:lastModifiedBy>Grigory</cp:lastModifiedBy>
  <cp:revision>125</cp:revision>
  <dcterms:created xsi:type="dcterms:W3CDTF">2003-08-29T19:31:55Z</dcterms:created>
  <dcterms:modified xsi:type="dcterms:W3CDTF">2021-04-15T14:50:01Z</dcterms:modified>
</cp:coreProperties>
</file>