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390" r:id="rId2"/>
    <p:sldId id="737" r:id="rId3"/>
    <p:sldId id="686" r:id="rId4"/>
    <p:sldId id="668" r:id="rId5"/>
    <p:sldId id="708" r:id="rId6"/>
    <p:sldId id="669" r:id="rId7"/>
    <p:sldId id="738" r:id="rId8"/>
    <p:sldId id="420" r:id="rId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90"/>
    <a:srgbClr val="0000FF"/>
    <a:srgbClr val="E64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9" autoAdjust="0"/>
    <p:restoredTop sz="89504" autoAdjust="0"/>
  </p:normalViewPr>
  <p:slideViewPr>
    <p:cSldViewPr>
      <p:cViewPr varScale="1">
        <p:scale>
          <a:sx n="140" d="100"/>
          <a:sy n="140" d="100"/>
        </p:scale>
        <p:origin x="208" y="712"/>
      </p:cViewPr>
      <p:guideLst>
        <p:guide orient="horz" pos="2160"/>
        <p:guide pos="2880"/>
      </p:guideLst>
    </p:cSldViewPr>
  </p:slideViewPr>
  <p:outlineViewPr>
    <p:cViewPr>
      <p:scale>
        <a:sx n="33" d="100"/>
        <a:sy n="33" d="100"/>
      </p:scale>
      <p:origin x="0" y="20136"/>
    </p:cViewPr>
  </p:outlin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6/19/21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19/06/2021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a:t>
            </a:fld>
            <a:endParaRPr lang="fr-FR"/>
          </a:p>
        </p:txBody>
      </p:sp>
    </p:spTree>
    <p:extLst>
      <p:ext uri="{BB962C8B-B14F-4D97-AF65-F5344CB8AC3E}">
        <p14:creationId xmlns:p14="http://schemas.microsoft.com/office/powerpoint/2010/main" val="277124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2</a:t>
            </a:fld>
            <a:endParaRPr lang="fr-FR"/>
          </a:p>
        </p:txBody>
      </p:sp>
    </p:spTree>
    <p:extLst>
      <p:ext uri="{BB962C8B-B14F-4D97-AF65-F5344CB8AC3E}">
        <p14:creationId xmlns:p14="http://schemas.microsoft.com/office/powerpoint/2010/main" val="348396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3</a:t>
            </a:fld>
            <a:endParaRPr lang="fr-FR"/>
          </a:p>
        </p:txBody>
      </p:sp>
    </p:spTree>
    <p:extLst>
      <p:ext uri="{BB962C8B-B14F-4D97-AF65-F5344CB8AC3E}">
        <p14:creationId xmlns:p14="http://schemas.microsoft.com/office/powerpoint/2010/main" val="195555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71432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5</a:t>
            </a:fld>
            <a:endParaRPr lang="fr-FR"/>
          </a:p>
        </p:txBody>
      </p:sp>
    </p:spTree>
    <p:extLst>
      <p:ext uri="{BB962C8B-B14F-4D97-AF65-F5344CB8AC3E}">
        <p14:creationId xmlns:p14="http://schemas.microsoft.com/office/powerpoint/2010/main" val="302101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6</a:t>
            </a:fld>
            <a:endParaRPr lang="fr-FR"/>
          </a:p>
        </p:txBody>
      </p:sp>
    </p:spTree>
    <p:extLst>
      <p:ext uri="{BB962C8B-B14F-4D97-AF65-F5344CB8AC3E}">
        <p14:creationId xmlns:p14="http://schemas.microsoft.com/office/powerpoint/2010/main" val="108436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7</a:t>
            </a:fld>
            <a:endParaRPr lang="fr-FR"/>
          </a:p>
        </p:txBody>
      </p:sp>
    </p:spTree>
    <p:extLst>
      <p:ext uri="{BB962C8B-B14F-4D97-AF65-F5344CB8AC3E}">
        <p14:creationId xmlns:p14="http://schemas.microsoft.com/office/powerpoint/2010/main" val="297686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55th PAC-PP, June 21, 2021</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55th PAC-PP, June 21, 2021</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3">
            <a:alphaModFix amt="34000"/>
            <a:extLst>
              <a:ext uri="{28A0092B-C50C-407E-A947-70E740481C1C}">
                <a14:useLocalDpi xmlns:a14="http://schemas.microsoft.com/office/drawing/2010/main" val="0"/>
              </a:ext>
            </a:extLst>
          </a:blip>
          <a:srcRect t="50230" r="71199"/>
          <a:stretch/>
        </p:blipFill>
        <p:spPr>
          <a:xfrm>
            <a:off x="35339" y="342800"/>
            <a:ext cx="9143999" cy="7190656"/>
          </a:xfrm>
          <a:prstGeom prst="rect">
            <a:avLst/>
          </a:prstGeom>
        </p:spPr>
      </p:pic>
      <p:sp>
        <p:nvSpPr>
          <p:cNvPr id="8" name="TextBox 7"/>
          <p:cNvSpPr txBox="1"/>
          <p:nvPr/>
        </p:nvSpPr>
        <p:spPr>
          <a:xfrm>
            <a:off x="3635896" y="2016455"/>
            <a:ext cx="2287806" cy="369332"/>
          </a:xfrm>
          <a:prstGeom prst="rect">
            <a:avLst/>
          </a:prstGeom>
          <a:noFill/>
        </p:spPr>
        <p:txBody>
          <a:bodyPr wrap="none" rtlCol="0">
            <a:spAutoFit/>
          </a:bodyPr>
          <a:lstStyle/>
          <a:p>
            <a:r>
              <a:rPr lang="en-US" dirty="0"/>
              <a:t>JINR</a:t>
            </a:r>
            <a:r>
              <a:rPr lang="en-US"/>
              <a:t>, June 21, 2021</a:t>
            </a:r>
            <a:endParaRPr lang="en-US" dirty="0"/>
          </a:p>
        </p:txBody>
      </p:sp>
      <p:sp>
        <p:nvSpPr>
          <p:cNvPr id="9" name="AutoShape 18"/>
          <p:cNvSpPr>
            <a:spLocks noChangeArrowheads="1"/>
          </p:cNvSpPr>
          <p:nvPr/>
        </p:nvSpPr>
        <p:spPr bwMode="auto">
          <a:xfrm>
            <a:off x="611560" y="790917"/>
            <a:ext cx="7920880" cy="742119"/>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lnSpc>
                <a:spcPct val="120000"/>
              </a:lnSpc>
              <a:spcAft>
                <a:spcPts val="1200"/>
              </a:spcAft>
            </a:pPr>
            <a:r>
              <a:rPr lang="en-US" sz="4000" dirty="0">
                <a:solidFill>
                  <a:srgbClr val="FFFF00"/>
                </a:solidFill>
              </a:rPr>
              <a:t>55</a:t>
            </a:r>
            <a:r>
              <a:rPr lang="en-US" sz="4000" baseline="30000" dirty="0">
                <a:solidFill>
                  <a:srgbClr val="FFFF00"/>
                </a:solidFill>
              </a:rPr>
              <a:t>th</a:t>
            </a:r>
            <a:r>
              <a:rPr lang="en-US" sz="4000" dirty="0">
                <a:solidFill>
                  <a:srgbClr val="FFFF00"/>
                </a:solidFill>
              </a:rPr>
              <a:t> PAC on Particle Physics</a:t>
            </a:r>
          </a:p>
        </p:txBody>
      </p:sp>
      <p:sp>
        <p:nvSpPr>
          <p:cNvPr id="12" name="Subtitle 2"/>
          <p:cNvSpPr txBox="1">
            <a:spLocks/>
          </p:cNvSpPr>
          <p:nvPr/>
        </p:nvSpPr>
        <p:spPr bwMode="auto">
          <a:xfrm>
            <a:off x="899592" y="3068960"/>
            <a:ext cx="756084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b="1" dirty="0">
                <a:solidFill>
                  <a:srgbClr val="000090"/>
                </a:solidFill>
              </a:rPr>
              <a:t> </a:t>
            </a:r>
          </a:p>
        </p:txBody>
      </p:sp>
      <p:sp>
        <p:nvSpPr>
          <p:cNvPr id="6" name="Subtitle 2"/>
          <p:cNvSpPr>
            <a:spLocks noGrp="1"/>
          </p:cNvSpPr>
          <p:nvPr>
            <p:ph type="subTitle" idx="1"/>
          </p:nvPr>
        </p:nvSpPr>
        <p:spPr>
          <a:xfrm>
            <a:off x="899592" y="5013176"/>
            <a:ext cx="7560840" cy="1224136"/>
          </a:xfrm>
        </p:spPr>
        <p:txBody>
          <a:bodyPr/>
          <a:lstStyle/>
          <a:p>
            <a:r>
              <a:rPr lang="fr-FR" b="1" dirty="0">
                <a:solidFill>
                  <a:srgbClr val="000090"/>
                </a:solidFill>
              </a:rPr>
              <a:t>Itzhak </a:t>
            </a:r>
            <a:r>
              <a:rPr lang="fr-FR" b="1" dirty="0" err="1">
                <a:solidFill>
                  <a:srgbClr val="000090"/>
                </a:solidFill>
              </a:rPr>
              <a:t>Tserruya</a:t>
            </a:r>
            <a:endParaRPr lang="fr-FR" b="1" dirty="0">
              <a:solidFill>
                <a:srgbClr val="000090"/>
              </a:solidFill>
            </a:endParaRPr>
          </a:p>
        </p:txBody>
      </p:sp>
    </p:spTree>
    <p:extLst>
      <p:ext uri="{BB962C8B-B14F-4D97-AF65-F5344CB8AC3E}">
        <p14:creationId xmlns:p14="http://schemas.microsoft.com/office/powerpoint/2010/main" val="25966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132523"/>
            <a:ext cx="8784976" cy="762762"/>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nSpc>
                <a:spcPct val="120000"/>
              </a:lnSpc>
              <a:spcAft>
                <a:spcPts val="1200"/>
              </a:spcAft>
            </a:pPr>
            <a:r>
              <a:rPr lang="en-US" sz="4000" u="sng" dirty="0">
                <a:solidFill>
                  <a:srgbClr val="FFFF00"/>
                </a:solidFill>
              </a:rPr>
              <a:t>Jean </a:t>
            </a:r>
            <a:r>
              <a:rPr lang="en-US" sz="4000" u="sng" dirty="0" err="1">
                <a:solidFill>
                  <a:srgbClr val="FFFF00"/>
                </a:solidFill>
              </a:rPr>
              <a:t>Cleymans</a:t>
            </a:r>
            <a:r>
              <a:rPr lang="en-US" sz="4000" u="sng" dirty="0">
                <a:solidFill>
                  <a:srgbClr val="FFFF00"/>
                </a:solidFill>
              </a:rPr>
              <a:t> (1944 – 2021)</a:t>
            </a:r>
          </a:p>
        </p:txBody>
      </p:sp>
      <p:sp>
        <p:nvSpPr>
          <p:cNvPr id="15" name="Slide Number Placeholder 14">
            <a:extLst>
              <a:ext uri="{FF2B5EF4-FFF2-40B4-BE49-F238E27FC236}">
                <a16:creationId xmlns:a16="http://schemas.microsoft.com/office/drawing/2014/main" id="{85EA3684-92E4-DC47-A720-ADAEF95FF67F}"/>
              </a:ext>
            </a:extLst>
          </p:cNvPr>
          <p:cNvSpPr>
            <a:spLocks noGrp="1"/>
          </p:cNvSpPr>
          <p:nvPr>
            <p:ph type="sldNum" sz="quarter" idx="12"/>
          </p:nvPr>
        </p:nvSpPr>
        <p:spPr/>
        <p:txBody>
          <a:bodyPr/>
          <a:lstStyle/>
          <a:p>
            <a:pPr>
              <a:defRPr/>
            </a:pPr>
            <a:fld id="{16AAA047-8AEF-4C69-86C3-C9A280890182}" type="slidenum">
              <a:rPr lang="fr-FR" smtClean="0"/>
              <a:pPr>
                <a:defRPr/>
              </a:pPr>
              <a:t>2</a:t>
            </a:fld>
            <a:endParaRPr lang="fr-FR"/>
          </a:p>
        </p:txBody>
      </p:sp>
      <p:pic>
        <p:nvPicPr>
          <p:cNvPr id="2" name="Picture 1">
            <a:extLst>
              <a:ext uri="{FF2B5EF4-FFF2-40B4-BE49-F238E27FC236}">
                <a16:creationId xmlns:a16="http://schemas.microsoft.com/office/drawing/2014/main" id="{D090D1B0-E6C8-5C47-81AE-FA3B6AA33AD5}"/>
              </a:ext>
            </a:extLst>
          </p:cNvPr>
          <p:cNvPicPr>
            <a:picLocks noChangeAspect="1"/>
          </p:cNvPicPr>
          <p:nvPr/>
        </p:nvPicPr>
        <p:blipFill>
          <a:blip r:embed="rId3"/>
          <a:stretch>
            <a:fillRect/>
          </a:stretch>
        </p:blipFill>
        <p:spPr>
          <a:xfrm>
            <a:off x="5410200" y="1709160"/>
            <a:ext cx="3733800" cy="3733800"/>
          </a:xfrm>
          <a:prstGeom prst="rect">
            <a:avLst/>
          </a:prstGeom>
        </p:spPr>
      </p:pic>
      <p:sp>
        <p:nvSpPr>
          <p:cNvPr id="3" name="TextBox 2">
            <a:extLst>
              <a:ext uri="{FF2B5EF4-FFF2-40B4-BE49-F238E27FC236}">
                <a16:creationId xmlns:a16="http://schemas.microsoft.com/office/drawing/2014/main" id="{010B71BE-7F64-6E40-AA33-840069A54DB5}"/>
              </a:ext>
            </a:extLst>
          </p:cNvPr>
          <p:cNvSpPr txBox="1"/>
          <p:nvPr/>
        </p:nvSpPr>
        <p:spPr>
          <a:xfrm>
            <a:off x="196677" y="1052736"/>
            <a:ext cx="4896544" cy="5909310"/>
          </a:xfrm>
          <a:prstGeom prst="rect">
            <a:avLst/>
          </a:prstGeom>
          <a:noFill/>
        </p:spPr>
        <p:txBody>
          <a:bodyPr wrap="square" rtlCol="0">
            <a:spAutoFit/>
          </a:bodyPr>
          <a:lstStyle/>
          <a:p>
            <a:pPr marL="285750" indent="-285750">
              <a:buFont typeface="Wingdings" pitchFamily="2" charset="2"/>
              <a:buChar char="q"/>
            </a:pPr>
            <a:r>
              <a:rPr lang="en-IL" sz="2000" dirty="0"/>
              <a:t>Passed away on 22 February 2021 in a tragic accident in his hometown, Turnhout in Belgium</a:t>
            </a:r>
          </a:p>
          <a:p>
            <a:pPr marL="285750" indent="-285750">
              <a:buFont typeface="Wingdings" pitchFamily="2" charset="2"/>
              <a:buChar char="q"/>
            </a:pPr>
            <a:endParaRPr lang="en-IL" sz="2000" dirty="0"/>
          </a:p>
          <a:p>
            <a:pPr marL="285750" indent="-285750">
              <a:buFont typeface="Wingdings" pitchFamily="2" charset="2"/>
              <a:buChar char="q"/>
            </a:pPr>
            <a:r>
              <a:rPr lang="en-IL" sz="2000" dirty="0"/>
              <a:t>Member of the PAC – PP since 2010</a:t>
            </a:r>
          </a:p>
          <a:p>
            <a:pPr marL="285750" indent="-285750">
              <a:buFont typeface="Wingdings" pitchFamily="2" charset="2"/>
              <a:buChar char="q"/>
            </a:pPr>
            <a:endParaRPr lang="en-IL" sz="2000" dirty="0"/>
          </a:p>
          <a:p>
            <a:pPr marL="285750" indent="-285750">
              <a:buFont typeface="Wingdings" pitchFamily="2" charset="2"/>
              <a:buChar char="q"/>
            </a:pPr>
            <a:r>
              <a:rPr lang="en-IL" sz="2000" dirty="0"/>
              <a:t>Played a leading role in establishing the South Africa – JINR cooperation</a:t>
            </a:r>
          </a:p>
          <a:p>
            <a:pPr marL="285750" indent="-285750">
              <a:buFont typeface="Wingdings" pitchFamily="2" charset="2"/>
              <a:buChar char="q"/>
            </a:pPr>
            <a:endParaRPr lang="en-IL" sz="2000" dirty="0"/>
          </a:p>
          <a:p>
            <a:pPr marL="285750" indent="-285750">
              <a:buFont typeface="Wingdings" pitchFamily="2" charset="2"/>
              <a:buChar char="q"/>
            </a:pPr>
            <a:r>
              <a:rPr lang="en-IL" sz="2000" dirty="0"/>
              <a:t>Distinguished theorist in the field of high energy nuclear collisions </a:t>
            </a:r>
          </a:p>
          <a:p>
            <a:pPr marL="285750" indent="-285750">
              <a:buFont typeface="Wingdings" pitchFamily="2" charset="2"/>
              <a:buChar char="q"/>
            </a:pPr>
            <a:endParaRPr lang="en-IL" sz="2000" dirty="0"/>
          </a:p>
          <a:p>
            <a:pPr marL="285750" indent="-285750">
              <a:buFont typeface="Wingdings" pitchFamily="2" charset="2"/>
              <a:buChar char="q"/>
            </a:pPr>
            <a:r>
              <a:rPr lang="en-IL" sz="2000" dirty="0"/>
              <a:t>Was an inspring colleague and a wonderful person</a:t>
            </a:r>
          </a:p>
          <a:p>
            <a:pPr marL="285750" indent="-285750">
              <a:buFont typeface="Wingdings" pitchFamily="2" charset="2"/>
              <a:buChar char="q"/>
            </a:pPr>
            <a:endParaRPr lang="en-IL" sz="2000" dirty="0"/>
          </a:p>
          <a:p>
            <a:pPr marL="285750" indent="-285750">
              <a:buFont typeface="Wingdings" pitchFamily="2" charset="2"/>
              <a:buChar char="q"/>
            </a:pPr>
            <a:r>
              <a:rPr lang="en-IL" sz="2000" dirty="0"/>
              <a:t>On February 22, 2021, the field of HI physics lost one if its inspring leaders and we lost a great friend</a:t>
            </a:r>
          </a:p>
          <a:p>
            <a:pPr marL="285750" indent="-285750">
              <a:buFont typeface="Wingdings" pitchFamily="2" charset="2"/>
              <a:buChar char="q"/>
            </a:pPr>
            <a:endParaRPr lang="en-IL" sz="2000" dirty="0"/>
          </a:p>
        </p:txBody>
      </p:sp>
    </p:spTree>
    <p:extLst>
      <p:ext uri="{BB962C8B-B14F-4D97-AF65-F5344CB8AC3E}">
        <p14:creationId xmlns:p14="http://schemas.microsoft.com/office/powerpoint/2010/main" val="220204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32523"/>
            <a:ext cx="8229600" cy="762762"/>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a:t>
            </a:r>
          </a:p>
        </p:txBody>
      </p:sp>
      <p:sp>
        <p:nvSpPr>
          <p:cNvPr id="2" name="TextBox 1"/>
          <p:cNvSpPr txBox="1"/>
          <p:nvPr/>
        </p:nvSpPr>
        <p:spPr>
          <a:xfrm>
            <a:off x="107504" y="1412776"/>
            <a:ext cx="8712968" cy="4176464"/>
          </a:xfrm>
          <a:prstGeom prst="rect">
            <a:avLst/>
          </a:prstGeom>
          <a:noFill/>
        </p:spPr>
        <p:txBody>
          <a:bodyPr wrap="square" rtlCol="0">
            <a:spAutoFit/>
          </a:bodyPr>
          <a:lstStyle/>
          <a:p>
            <a:pPr>
              <a:spcAft>
                <a:spcPts val="600"/>
              </a:spcAft>
              <a:buSzPct val="80000"/>
            </a:pPr>
            <a:r>
              <a:rPr lang="en-US" sz="1600" dirty="0"/>
              <a:t>Excerpts from the Resolutions of the 129</a:t>
            </a:r>
            <a:r>
              <a:rPr lang="en-US" sz="1600" baseline="30000" dirty="0"/>
              <a:t>th</a:t>
            </a:r>
            <a:r>
              <a:rPr lang="en-US" sz="1600" dirty="0"/>
              <a:t> session of the SC held on  February 18-19, 2021:</a:t>
            </a:r>
          </a:p>
          <a:p>
            <a:pPr>
              <a:spcAft>
                <a:spcPts val="600"/>
              </a:spcAft>
              <a:buSzPct val="80000"/>
            </a:pPr>
            <a:endParaRPr lang="en-US" dirty="0"/>
          </a:p>
          <a:p>
            <a:r>
              <a:rPr lang="en-US" b="1" u="sng" dirty="0"/>
              <a:t>General considerations relevant to the PAC-PP</a:t>
            </a:r>
            <a:r>
              <a:rPr lang="en-US" b="1" dirty="0"/>
              <a:t>:</a:t>
            </a:r>
          </a:p>
          <a:p>
            <a:endParaRPr lang="en-US" b="1" dirty="0"/>
          </a:p>
          <a:p>
            <a:pPr marL="285750" indent="-285750">
              <a:buFont typeface="Wingdings" pitchFamily="2" charset="2"/>
              <a:buChar char="v"/>
            </a:pPr>
            <a:r>
              <a:rPr lang="en-US" dirty="0"/>
              <a:t>Scientific Council strongly appreciates the recent success obtained during the commissioning of the Booster of the NICA complex illustrated by the first accelerated Booster beam. </a:t>
            </a:r>
          </a:p>
          <a:p>
            <a:endParaRPr lang="en-US" dirty="0"/>
          </a:p>
          <a:p>
            <a:pPr marL="285750" indent="-285750">
              <a:buFont typeface="Wingdings" pitchFamily="2" charset="2"/>
              <a:buChar char="v"/>
            </a:pPr>
            <a:r>
              <a:rPr lang="en-US" dirty="0"/>
              <a:t>The Scientific Council also welcomes the progress in constructing the NICA collider systems and MPD, as well as the high-quality results of the scientific collaborations around NICA and the plans in this direction for 2021. </a:t>
            </a:r>
          </a:p>
          <a:p>
            <a:r>
              <a:rPr lang="en-US" dirty="0"/>
              <a:t> </a:t>
            </a:r>
          </a:p>
          <a:p>
            <a:pPr>
              <a:spcAft>
                <a:spcPts val="600"/>
              </a:spcAft>
              <a:buSzPct val="80000"/>
            </a:pPr>
            <a:endParaRPr lang="en-US" dirty="0"/>
          </a:p>
          <a:p>
            <a:r>
              <a:rPr lang="en-US" dirty="0"/>
              <a:t>  </a:t>
            </a:r>
            <a:endParaRPr lang="en-IL" dirty="0"/>
          </a:p>
        </p:txBody>
      </p:sp>
      <p:sp>
        <p:nvSpPr>
          <p:cNvPr id="4" name="Date Placeholder 3">
            <a:extLst>
              <a:ext uri="{FF2B5EF4-FFF2-40B4-BE49-F238E27FC236}">
                <a16:creationId xmlns:a16="http://schemas.microsoft.com/office/drawing/2014/main" id="{5628E96A-CE82-3340-A3FA-5012C03BA550}"/>
              </a:ext>
            </a:extLst>
          </p:cNvPr>
          <p:cNvSpPr>
            <a:spLocks noGrp="1"/>
          </p:cNvSpPr>
          <p:nvPr>
            <p:ph type="dt" sz="half" idx="10"/>
          </p:nvPr>
        </p:nvSpPr>
        <p:spPr/>
        <p:txBody>
          <a:bodyPr/>
          <a:lstStyle/>
          <a:p>
            <a:pPr>
              <a:defRPr/>
            </a:pPr>
            <a:r>
              <a:rPr lang="en-US"/>
              <a:t>Itzhak Tserruya</a:t>
            </a:r>
            <a:endParaRPr lang="fr-FR"/>
          </a:p>
        </p:txBody>
      </p:sp>
      <p:sp>
        <p:nvSpPr>
          <p:cNvPr id="5" name="Footer Placeholder 4">
            <a:extLst>
              <a:ext uri="{FF2B5EF4-FFF2-40B4-BE49-F238E27FC236}">
                <a16:creationId xmlns:a16="http://schemas.microsoft.com/office/drawing/2014/main" id="{90820C37-A87F-1D4A-A8B3-FF5B8477799E}"/>
              </a:ext>
            </a:extLst>
          </p:cNvPr>
          <p:cNvSpPr>
            <a:spLocks noGrp="1"/>
          </p:cNvSpPr>
          <p:nvPr>
            <p:ph type="ftr" sz="quarter" idx="11"/>
          </p:nvPr>
        </p:nvSpPr>
        <p:spPr/>
        <p:txBody>
          <a:bodyPr/>
          <a:lstStyle/>
          <a:p>
            <a:pPr>
              <a:defRPr/>
            </a:pPr>
            <a:r>
              <a:rPr lang="en-US"/>
              <a:t>55th PAC-PP, June 21, 2021</a:t>
            </a:r>
            <a:endParaRPr lang="fr-FR"/>
          </a:p>
        </p:txBody>
      </p:sp>
      <p:sp>
        <p:nvSpPr>
          <p:cNvPr id="6" name="Slide Number Placeholder 5">
            <a:extLst>
              <a:ext uri="{FF2B5EF4-FFF2-40B4-BE49-F238E27FC236}">
                <a16:creationId xmlns:a16="http://schemas.microsoft.com/office/drawing/2014/main" id="{AB1A5CD7-B3E5-6142-9441-E3FA0F43A515}"/>
              </a:ext>
            </a:extLst>
          </p:cNvPr>
          <p:cNvSpPr>
            <a:spLocks noGrp="1"/>
          </p:cNvSpPr>
          <p:nvPr>
            <p:ph type="sldNum" sz="quarter" idx="12"/>
          </p:nvPr>
        </p:nvSpPr>
        <p:spPr/>
        <p:txBody>
          <a:bodyPr/>
          <a:lstStyle/>
          <a:p>
            <a:pPr>
              <a:defRPr/>
            </a:pPr>
            <a:fld id="{16AAA047-8AEF-4C69-86C3-C9A280890182}" type="slidenum">
              <a:rPr lang="fr-FR" smtClean="0"/>
              <a:pPr>
                <a:defRPr/>
              </a:pPr>
              <a:t>3</a:t>
            </a:fld>
            <a:endParaRPr lang="fr-FR"/>
          </a:p>
        </p:txBody>
      </p:sp>
    </p:spTree>
    <p:extLst>
      <p:ext uri="{BB962C8B-B14F-4D97-AF65-F5344CB8AC3E}">
        <p14:creationId xmlns:p14="http://schemas.microsoft.com/office/powerpoint/2010/main" val="97412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32523"/>
            <a:ext cx="8229600" cy="762762"/>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(II)</a:t>
            </a:r>
          </a:p>
        </p:txBody>
      </p:sp>
      <p:sp>
        <p:nvSpPr>
          <p:cNvPr id="2" name="TextBox 1"/>
          <p:cNvSpPr txBox="1"/>
          <p:nvPr/>
        </p:nvSpPr>
        <p:spPr>
          <a:xfrm>
            <a:off x="186154" y="1052736"/>
            <a:ext cx="8850342" cy="5709255"/>
          </a:xfrm>
          <a:prstGeom prst="rect">
            <a:avLst/>
          </a:prstGeom>
          <a:noFill/>
        </p:spPr>
        <p:txBody>
          <a:bodyPr wrap="square" rtlCol="0">
            <a:spAutoFit/>
          </a:bodyPr>
          <a:lstStyle/>
          <a:p>
            <a:pPr>
              <a:spcAft>
                <a:spcPts val="600"/>
              </a:spcAft>
            </a:pPr>
            <a:r>
              <a:rPr lang="en-US" b="1" u="sng" dirty="0"/>
              <a:t>Recommendations in connection with the PACs: </a:t>
            </a:r>
          </a:p>
          <a:p>
            <a:r>
              <a:rPr lang="en-US" dirty="0"/>
              <a:t> The Scientific Council welcomes the mandate given by the JINR Directorate to all three PACs to propose an approach for </a:t>
            </a:r>
            <a:r>
              <a:rPr lang="en-US" u="sng" dirty="0" err="1"/>
              <a:t>prioritisation</a:t>
            </a:r>
            <a:r>
              <a:rPr lang="en-US" u="sng" dirty="0"/>
              <a:t> of JINR projects</a:t>
            </a:r>
            <a:r>
              <a:rPr lang="en-US" dirty="0"/>
              <a:t>, –– which would allow concentrating financial, human and intellectual resources on major scientific ventures of high impact potential. Such strategic policy would contribute to the </a:t>
            </a:r>
            <a:r>
              <a:rPr lang="en-US" u="sng" dirty="0"/>
              <a:t>increase of the representativeness of JINR worldwide </a:t>
            </a:r>
            <a:r>
              <a:rPr lang="en-US" dirty="0"/>
              <a:t>and allow JINR groups to assume visible roles in international collaborations. </a:t>
            </a:r>
          </a:p>
          <a:p>
            <a:endParaRPr lang="en-US" dirty="0"/>
          </a:p>
          <a:p>
            <a:r>
              <a:rPr lang="en-US" dirty="0"/>
              <a:t>The Scientific Council highly values the rather </a:t>
            </a:r>
            <a:r>
              <a:rPr lang="en-US" u="sng" dirty="0"/>
              <a:t>non-trivial and delicate work </a:t>
            </a:r>
            <a:r>
              <a:rPr lang="en-US" dirty="0"/>
              <a:t>of the PACs on </a:t>
            </a:r>
            <a:r>
              <a:rPr lang="en-US" dirty="0" err="1"/>
              <a:t>prioritisation</a:t>
            </a:r>
            <a:r>
              <a:rPr lang="en-US" dirty="0"/>
              <a:t> of the projects, as exemplified by the </a:t>
            </a:r>
            <a:r>
              <a:rPr lang="en-US" dirty="0" err="1"/>
              <a:t>prioritisation</a:t>
            </a:r>
            <a:r>
              <a:rPr lang="en-US" dirty="0"/>
              <a:t> presented in the field of neutrino physics by the joint work of Particle Physics and Nuclear Physics PACs. This process is </a:t>
            </a:r>
            <a:r>
              <a:rPr lang="en-US" u="sng" dirty="0"/>
              <a:t>extremely important for the implementation of the JINR Long-Term Development Strategic Plan up to 2030 and Beyond.</a:t>
            </a:r>
            <a:r>
              <a:rPr lang="en-US" dirty="0"/>
              <a:t> </a:t>
            </a:r>
          </a:p>
          <a:p>
            <a:endParaRPr lang="en-US" dirty="0"/>
          </a:p>
          <a:p>
            <a:r>
              <a:rPr lang="en-US" dirty="0"/>
              <a:t>The Scientific Council welcomes the intention of the JINR Directorate to follow the priority recommendations of the PACs based on </a:t>
            </a:r>
            <a:r>
              <a:rPr lang="en-US" u="sng" dirty="0"/>
              <a:t>JINR impact while maintaining existing international obligations</a:t>
            </a:r>
            <a:r>
              <a:rPr lang="en-US" dirty="0"/>
              <a:t>. The Scientific Council advises the JINR Directorate </a:t>
            </a:r>
            <a:r>
              <a:rPr lang="en-US" dirty="0" err="1"/>
              <a:t>i</a:t>
            </a:r>
            <a:r>
              <a:rPr lang="en-US" dirty="0"/>
              <a:t> to act together with the leadership of the JINR laboratories towards applying the PACs’ recommendations where possible for consolidation of the available intellectual and material resources. </a:t>
            </a:r>
          </a:p>
        </p:txBody>
      </p:sp>
      <p:sp>
        <p:nvSpPr>
          <p:cNvPr id="5" name="Slide Number Placeholder 4">
            <a:extLst>
              <a:ext uri="{FF2B5EF4-FFF2-40B4-BE49-F238E27FC236}">
                <a16:creationId xmlns:a16="http://schemas.microsoft.com/office/drawing/2014/main" id="{BD3CAD83-433B-9C4D-B86C-756E574573E6}"/>
              </a:ext>
            </a:extLst>
          </p:cNvPr>
          <p:cNvSpPr>
            <a:spLocks noGrp="1"/>
          </p:cNvSpPr>
          <p:nvPr>
            <p:ph type="sldNum" sz="quarter" idx="12"/>
          </p:nvPr>
        </p:nvSpPr>
        <p:spPr/>
        <p:txBody>
          <a:bodyPr/>
          <a:lstStyle/>
          <a:p>
            <a:pPr>
              <a:defRPr/>
            </a:pPr>
            <a:fld id="{16AAA047-8AEF-4C69-86C3-C9A280890182}" type="slidenum">
              <a:rPr lang="fr-FR" smtClean="0"/>
              <a:pPr>
                <a:defRPr/>
              </a:pPr>
              <a:t>4</a:t>
            </a:fld>
            <a:endParaRPr lang="fr-FR"/>
          </a:p>
        </p:txBody>
      </p:sp>
    </p:spTree>
    <p:extLst>
      <p:ext uri="{BB962C8B-B14F-4D97-AF65-F5344CB8AC3E}">
        <p14:creationId xmlns:p14="http://schemas.microsoft.com/office/powerpoint/2010/main" val="120269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32523"/>
            <a:ext cx="8229600" cy="762762"/>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(III)</a:t>
            </a:r>
          </a:p>
        </p:txBody>
      </p:sp>
      <p:sp>
        <p:nvSpPr>
          <p:cNvPr id="2" name="TextBox 1"/>
          <p:cNvSpPr txBox="1"/>
          <p:nvPr/>
        </p:nvSpPr>
        <p:spPr>
          <a:xfrm>
            <a:off x="150150" y="1556792"/>
            <a:ext cx="8864388" cy="3954929"/>
          </a:xfrm>
          <a:prstGeom prst="rect">
            <a:avLst/>
          </a:prstGeom>
          <a:noFill/>
        </p:spPr>
        <p:txBody>
          <a:bodyPr wrap="square" rtlCol="0">
            <a:spAutoFit/>
          </a:bodyPr>
          <a:lstStyle/>
          <a:p>
            <a:pPr>
              <a:spcAft>
                <a:spcPts val="600"/>
              </a:spcAft>
              <a:buSzPct val="80000"/>
            </a:pPr>
            <a:r>
              <a:rPr lang="en-US" b="1" u="sng" dirty="0"/>
              <a:t>Recommendations in connection with the PAC-PP: </a:t>
            </a:r>
          </a:p>
          <a:p>
            <a:pPr>
              <a:spcAft>
                <a:spcPts val="600"/>
              </a:spcAft>
            </a:pPr>
            <a:r>
              <a:rPr lang="en-US" dirty="0"/>
              <a:t>The Scientific Council endorsed and approved all the recommendations made by the PAC-PP.  In particular, the SC</a:t>
            </a:r>
          </a:p>
          <a:p>
            <a:pPr marL="742950" lvl="1" indent="-285750">
              <a:spcAft>
                <a:spcPts val="600"/>
              </a:spcAft>
              <a:buFont typeface="Wingdings" charset="2"/>
              <a:buChar char="u"/>
            </a:pPr>
            <a:r>
              <a:rPr lang="en-US" dirty="0"/>
              <a:t>appreciated the progress achieved by the MPD and BM@N experiments.</a:t>
            </a:r>
          </a:p>
          <a:p>
            <a:pPr marL="742950" lvl="1" indent="-285750">
              <a:spcAft>
                <a:spcPts val="600"/>
              </a:spcAft>
              <a:buFont typeface="Wingdings" charset="2"/>
              <a:buChar char="u"/>
            </a:pPr>
            <a:r>
              <a:rPr lang="en-US" dirty="0"/>
              <a:t>thanked the SPD  team for the preparation of a comprehensive CDR and supported the PAC’s suggestion to form a DAC for a thorough review of the CDR and its subsequent evolution into a TDR.</a:t>
            </a:r>
          </a:p>
          <a:p>
            <a:pPr marL="742950" lvl="1" indent="-285750">
              <a:spcAft>
                <a:spcPts val="600"/>
              </a:spcAft>
              <a:buFont typeface="Wingdings" charset="2"/>
              <a:buChar char="u"/>
            </a:pPr>
            <a:r>
              <a:rPr lang="en-US" dirty="0"/>
              <a:t>endorsed the PAC recommendations on:</a:t>
            </a:r>
          </a:p>
          <a:p>
            <a:pPr marL="1200150" lvl="2" indent="-285750">
              <a:spcAft>
                <a:spcPts val="600"/>
              </a:spcAft>
              <a:buFont typeface="Courier New" panose="02070309020205020404" pitchFamily="49" charset="0"/>
              <a:buChar char="o"/>
            </a:pPr>
            <a:r>
              <a:rPr lang="en-US" dirty="0"/>
              <a:t>extension of the </a:t>
            </a:r>
            <a:r>
              <a:rPr lang="en-US" dirty="0" err="1"/>
              <a:t>Nuclotron</a:t>
            </a:r>
            <a:r>
              <a:rPr lang="en-US" dirty="0"/>
              <a:t>-NICA project until the end of 2023.</a:t>
            </a:r>
          </a:p>
          <a:p>
            <a:pPr marL="1200150" lvl="2" indent="-285750">
              <a:spcAft>
                <a:spcPts val="600"/>
              </a:spcAft>
              <a:buFont typeface="Courier New" panose="02070309020205020404" pitchFamily="49" charset="0"/>
              <a:buChar char="o"/>
            </a:pPr>
            <a:r>
              <a:rPr lang="en-US" dirty="0"/>
              <a:t>continuation of JINR’s participation in the CBM project until the end of 2025.</a:t>
            </a:r>
          </a:p>
          <a:p>
            <a:pPr marL="1200150" lvl="2" indent="-285750">
              <a:spcAft>
                <a:spcPts val="600"/>
              </a:spcAft>
              <a:buFont typeface="Courier New" panose="02070309020205020404" pitchFamily="49" charset="0"/>
              <a:buChar char="o"/>
            </a:pPr>
            <a:r>
              <a:rPr lang="en-US" dirty="0"/>
              <a:t>JINR’s participation in the PANDA project until the end of 2024.</a:t>
            </a:r>
          </a:p>
        </p:txBody>
      </p:sp>
      <p:sp>
        <p:nvSpPr>
          <p:cNvPr id="3" name="Date Placeholder 2">
            <a:extLst>
              <a:ext uri="{FF2B5EF4-FFF2-40B4-BE49-F238E27FC236}">
                <a16:creationId xmlns:a16="http://schemas.microsoft.com/office/drawing/2014/main" id="{F95084AF-A1B6-E540-8915-EDE29B7398CC}"/>
              </a:ext>
            </a:extLst>
          </p:cNvPr>
          <p:cNvSpPr>
            <a:spLocks noGrp="1"/>
          </p:cNvSpPr>
          <p:nvPr>
            <p:ph type="dt" sz="half" idx="10"/>
          </p:nvPr>
        </p:nvSpPr>
        <p:spPr/>
        <p:txBody>
          <a:bodyPr/>
          <a:lstStyle/>
          <a:p>
            <a:pPr>
              <a:defRPr/>
            </a:pPr>
            <a:r>
              <a:rPr lang="en-US"/>
              <a:t>Itzhak Tserruya</a:t>
            </a:r>
            <a:endParaRPr lang="fr-FR"/>
          </a:p>
        </p:txBody>
      </p:sp>
      <p:sp>
        <p:nvSpPr>
          <p:cNvPr id="4" name="Footer Placeholder 3">
            <a:extLst>
              <a:ext uri="{FF2B5EF4-FFF2-40B4-BE49-F238E27FC236}">
                <a16:creationId xmlns:a16="http://schemas.microsoft.com/office/drawing/2014/main" id="{2F14708D-AC19-5243-A83E-AD8F51B32521}"/>
              </a:ext>
            </a:extLst>
          </p:cNvPr>
          <p:cNvSpPr>
            <a:spLocks noGrp="1"/>
          </p:cNvSpPr>
          <p:nvPr>
            <p:ph type="ftr" sz="quarter" idx="11"/>
          </p:nvPr>
        </p:nvSpPr>
        <p:spPr/>
        <p:txBody>
          <a:bodyPr/>
          <a:lstStyle/>
          <a:p>
            <a:pPr>
              <a:defRPr/>
            </a:pPr>
            <a:r>
              <a:rPr lang="en-US"/>
              <a:t>55th PAC-PP, June 21, 2021</a:t>
            </a:r>
            <a:endParaRPr lang="fr-FR"/>
          </a:p>
        </p:txBody>
      </p:sp>
      <p:sp>
        <p:nvSpPr>
          <p:cNvPr id="5" name="Slide Number Placeholder 4">
            <a:extLst>
              <a:ext uri="{FF2B5EF4-FFF2-40B4-BE49-F238E27FC236}">
                <a16:creationId xmlns:a16="http://schemas.microsoft.com/office/drawing/2014/main" id="{B861E690-9256-6C43-B671-5C36BD84938D}"/>
              </a:ext>
            </a:extLst>
          </p:cNvPr>
          <p:cNvSpPr>
            <a:spLocks noGrp="1"/>
          </p:cNvSpPr>
          <p:nvPr>
            <p:ph type="sldNum" sz="quarter" idx="12"/>
          </p:nvPr>
        </p:nvSpPr>
        <p:spPr/>
        <p:txBody>
          <a:bodyPr/>
          <a:lstStyle/>
          <a:p>
            <a:pPr>
              <a:defRPr/>
            </a:pPr>
            <a:fld id="{16AAA047-8AEF-4C69-86C3-C9A280890182}" type="slidenum">
              <a:rPr lang="fr-FR" smtClean="0"/>
              <a:pPr>
                <a:defRPr/>
              </a:pPr>
              <a:t>5</a:t>
            </a:fld>
            <a:endParaRPr lang="fr-FR"/>
          </a:p>
        </p:txBody>
      </p:sp>
    </p:spTree>
    <p:extLst>
      <p:ext uri="{BB962C8B-B14F-4D97-AF65-F5344CB8AC3E}">
        <p14:creationId xmlns:p14="http://schemas.microsoft.com/office/powerpoint/2010/main" val="401962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467544" y="132523"/>
            <a:ext cx="8229600" cy="762762"/>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nSpc>
                <a:spcPct val="120000"/>
              </a:lnSpc>
              <a:spcAft>
                <a:spcPts val="1200"/>
              </a:spcAft>
            </a:pPr>
            <a:r>
              <a:rPr lang="en-US" sz="4000" u="sng" dirty="0">
                <a:solidFill>
                  <a:srgbClr val="FFFF00"/>
                </a:solidFill>
              </a:rPr>
              <a:t>Scientific Council (IV)</a:t>
            </a:r>
          </a:p>
        </p:txBody>
      </p:sp>
      <p:sp>
        <p:nvSpPr>
          <p:cNvPr id="2" name="TextBox 1"/>
          <p:cNvSpPr txBox="1"/>
          <p:nvPr/>
        </p:nvSpPr>
        <p:spPr>
          <a:xfrm>
            <a:off x="35496" y="980728"/>
            <a:ext cx="9001000" cy="5863144"/>
          </a:xfrm>
          <a:prstGeom prst="rect">
            <a:avLst/>
          </a:prstGeom>
          <a:noFill/>
        </p:spPr>
        <p:txBody>
          <a:bodyPr wrap="square" rtlCol="0">
            <a:spAutoFit/>
          </a:bodyPr>
          <a:lstStyle/>
          <a:p>
            <a:pPr>
              <a:spcAft>
                <a:spcPts val="600"/>
              </a:spcAft>
              <a:buSzPct val="80000"/>
            </a:pPr>
            <a:r>
              <a:rPr lang="en-US" b="1" u="sng" dirty="0"/>
              <a:t>Recommendations in connection with the neutrino physics joint evaluation of the PAC-PP and PAC-NP:</a:t>
            </a:r>
            <a:endParaRPr lang="en-US" dirty="0"/>
          </a:p>
          <a:p>
            <a:pPr marL="285750" indent="-285750">
              <a:spcAft>
                <a:spcPts val="600"/>
              </a:spcAft>
              <a:buFont typeface="Wingdings" pitchFamily="2" charset="2"/>
              <a:buChar char="v"/>
            </a:pPr>
            <a:r>
              <a:rPr lang="en-US" dirty="0"/>
              <a:t> The Scientific Council congratulates the PAC for Particle Physics and the PAC for Nuclear Physics for the careful evaluation, in the joint session of the two PACs, of the five neutrino projects under the theme “Non-accelerator neutrino physics and astrophysics” and the classification of the various projects into three categories, using the scheme adopted in the previous joint session in January 2019, which is based primarily on the scientific merit of the project, and the performance, impact and visibility of the JINR group: </a:t>
            </a:r>
          </a:p>
          <a:p>
            <a:pPr lvl="1">
              <a:spcAft>
                <a:spcPts val="0"/>
              </a:spcAft>
            </a:pPr>
            <a:r>
              <a:rPr lang="en-US" dirty="0"/>
              <a:t>▪ Category A: excellent projects, to be fully funded with adequate resources and encouraged to continue and expand their impact; </a:t>
            </a:r>
          </a:p>
          <a:p>
            <a:pPr lvl="1">
              <a:spcAft>
                <a:spcPts val="0"/>
              </a:spcAft>
            </a:pPr>
            <a:r>
              <a:rPr lang="en-US" dirty="0"/>
              <a:t>▪ Category B: very good projects, but with some weaknesses, to be funded together with a strong recommendation on where improvements are needed; </a:t>
            </a:r>
          </a:p>
          <a:p>
            <a:pPr lvl="1">
              <a:spcAft>
                <a:spcPts val="0"/>
              </a:spcAft>
            </a:pPr>
            <a:r>
              <a:rPr lang="en-US" dirty="0"/>
              <a:t>▪ Category C: projects with relatively low performance and impact, not </a:t>
            </a:r>
            <a:r>
              <a:rPr lang="en-US" dirty="0" err="1"/>
              <a:t>prioritised</a:t>
            </a:r>
            <a:r>
              <a:rPr lang="en-US" dirty="0"/>
              <a:t> for funding. </a:t>
            </a:r>
          </a:p>
          <a:p>
            <a:pPr marL="285750" indent="-285750">
              <a:spcBef>
                <a:spcPts val="600"/>
              </a:spcBef>
              <a:spcAft>
                <a:spcPts val="0"/>
              </a:spcAft>
              <a:buFont typeface="Wingdings" pitchFamily="2" charset="2"/>
              <a:buChar char="v"/>
            </a:pPr>
            <a:r>
              <a:rPr lang="en-US" dirty="0"/>
              <a:t>The evaluation resulted in specific recommendations for each project, </a:t>
            </a:r>
            <a:r>
              <a:rPr lang="en-US" dirty="0" err="1"/>
              <a:t>emphasising</a:t>
            </a:r>
            <a:r>
              <a:rPr lang="en-US" dirty="0"/>
              <a:t> their strengths and weaknesses as outlined in the recommendations of the joint session. The projects were ranked as follows: </a:t>
            </a:r>
          </a:p>
          <a:p>
            <a:pPr lvl="1">
              <a:spcBef>
                <a:spcPts val="0"/>
              </a:spcBef>
              <a:spcAft>
                <a:spcPts val="0"/>
              </a:spcAft>
            </a:pPr>
            <a:r>
              <a:rPr lang="en-US" dirty="0"/>
              <a:t>▪ Category A: DANSS, EDELWEISS-RICOCHET, GERDA (LEGEND); </a:t>
            </a:r>
          </a:p>
          <a:p>
            <a:pPr lvl="1">
              <a:spcBef>
                <a:spcPts val="0"/>
              </a:spcBef>
              <a:spcAft>
                <a:spcPts val="0"/>
              </a:spcAft>
            </a:pPr>
            <a:r>
              <a:rPr lang="en-US" dirty="0"/>
              <a:t>▪ Category B: GEMMA, </a:t>
            </a:r>
            <a:r>
              <a:rPr lang="en-US" dirty="0" err="1"/>
              <a:t>SuperNEMO</a:t>
            </a:r>
            <a:r>
              <a:rPr lang="en-US" dirty="0"/>
              <a:t>. </a:t>
            </a:r>
          </a:p>
        </p:txBody>
      </p:sp>
      <p:sp>
        <p:nvSpPr>
          <p:cNvPr id="5" name="Slide Number Placeholder 4">
            <a:extLst>
              <a:ext uri="{FF2B5EF4-FFF2-40B4-BE49-F238E27FC236}">
                <a16:creationId xmlns:a16="http://schemas.microsoft.com/office/drawing/2014/main" id="{C2A5DF76-59F8-D94D-B5B7-41783EE40975}"/>
              </a:ext>
            </a:extLst>
          </p:cNvPr>
          <p:cNvSpPr>
            <a:spLocks noGrp="1"/>
          </p:cNvSpPr>
          <p:nvPr>
            <p:ph type="sldNum" sz="quarter" idx="12"/>
          </p:nvPr>
        </p:nvSpPr>
        <p:spPr/>
        <p:txBody>
          <a:bodyPr/>
          <a:lstStyle/>
          <a:p>
            <a:pPr>
              <a:defRPr/>
            </a:pPr>
            <a:fld id="{16AAA047-8AEF-4C69-86C3-C9A280890182}" type="slidenum">
              <a:rPr lang="fr-FR" smtClean="0"/>
              <a:pPr>
                <a:defRPr/>
              </a:pPr>
              <a:t>6</a:t>
            </a:fld>
            <a:endParaRPr lang="fr-FR" dirty="0"/>
          </a:p>
        </p:txBody>
      </p:sp>
    </p:spTree>
    <p:extLst>
      <p:ext uri="{BB962C8B-B14F-4D97-AF65-F5344CB8AC3E}">
        <p14:creationId xmlns:p14="http://schemas.microsoft.com/office/powerpoint/2010/main" val="144116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132523"/>
            <a:ext cx="8784976" cy="762762"/>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nSpc>
                <a:spcPct val="120000"/>
              </a:lnSpc>
              <a:spcAft>
                <a:spcPts val="1200"/>
              </a:spcAft>
            </a:pPr>
            <a:r>
              <a:rPr lang="en-US" sz="4000" u="sng" dirty="0">
                <a:solidFill>
                  <a:srgbClr val="FFFF00"/>
                </a:solidFill>
              </a:rPr>
              <a:t>55</a:t>
            </a:r>
            <a:r>
              <a:rPr lang="en-US" sz="4000" u="sng" baseline="30000" dirty="0">
                <a:solidFill>
                  <a:srgbClr val="FFFF00"/>
                </a:solidFill>
              </a:rPr>
              <a:t>th</a:t>
            </a:r>
            <a:r>
              <a:rPr lang="en-US" sz="4000" u="sng" dirty="0">
                <a:solidFill>
                  <a:srgbClr val="FFFF00"/>
                </a:solidFill>
              </a:rPr>
              <a:t> PAC-PP agenda June 21, 2021</a:t>
            </a:r>
          </a:p>
        </p:txBody>
      </p:sp>
      <p:pic>
        <p:nvPicPr>
          <p:cNvPr id="6" name="Picture 5">
            <a:extLst>
              <a:ext uri="{FF2B5EF4-FFF2-40B4-BE49-F238E27FC236}">
                <a16:creationId xmlns:a16="http://schemas.microsoft.com/office/drawing/2014/main" id="{7FB97F16-C0FD-6641-B1EC-F4EAEDA5BBF5}"/>
              </a:ext>
            </a:extLst>
          </p:cNvPr>
          <p:cNvPicPr>
            <a:picLocks noChangeAspect="1"/>
          </p:cNvPicPr>
          <p:nvPr/>
        </p:nvPicPr>
        <p:blipFill rotWithShape="1">
          <a:blip r:embed="rId3">
            <a:extLst>
              <a:ext uri="{28A0092B-C50C-407E-A947-70E740481C1C}">
                <a14:useLocalDpi xmlns:a14="http://schemas.microsoft.com/office/drawing/2010/main" val="0"/>
              </a:ext>
            </a:extLst>
          </a:blip>
          <a:srcRect l="6910" t="4851" r="6910" b="5900"/>
          <a:stretch/>
        </p:blipFill>
        <p:spPr>
          <a:xfrm>
            <a:off x="213782" y="993047"/>
            <a:ext cx="4114801" cy="5728428"/>
          </a:xfrm>
          <a:prstGeom prst="rect">
            <a:avLst/>
          </a:prstGeom>
          <a:ln w="25400">
            <a:solidFill>
              <a:schemeClr val="tx1"/>
            </a:solidFill>
          </a:ln>
        </p:spPr>
      </p:pic>
      <p:pic>
        <p:nvPicPr>
          <p:cNvPr id="18" name="Picture 17">
            <a:extLst>
              <a:ext uri="{FF2B5EF4-FFF2-40B4-BE49-F238E27FC236}">
                <a16:creationId xmlns:a16="http://schemas.microsoft.com/office/drawing/2014/main" id="{CAD2DFA7-74E4-2244-B1A2-7BAB27A7D5E5}"/>
              </a:ext>
            </a:extLst>
          </p:cNvPr>
          <p:cNvPicPr>
            <a:picLocks noChangeAspect="1"/>
          </p:cNvPicPr>
          <p:nvPr/>
        </p:nvPicPr>
        <p:blipFill rotWithShape="1">
          <a:blip r:embed="rId4">
            <a:extLst>
              <a:ext uri="{28A0092B-C50C-407E-A947-70E740481C1C}">
                <a14:useLocalDpi xmlns:a14="http://schemas.microsoft.com/office/drawing/2010/main" val="0"/>
              </a:ext>
            </a:extLst>
          </a:blip>
          <a:srcRect l="3887" t="6061" r="5368" b="4668"/>
          <a:stretch/>
        </p:blipFill>
        <p:spPr>
          <a:xfrm>
            <a:off x="4815416" y="1018457"/>
            <a:ext cx="4114801" cy="5728428"/>
          </a:xfrm>
          <a:prstGeom prst="rect">
            <a:avLst/>
          </a:prstGeom>
          <a:ln w="25400">
            <a:solidFill>
              <a:schemeClr val="tx1"/>
            </a:solidFill>
          </a:ln>
        </p:spPr>
      </p:pic>
      <p:sp>
        <p:nvSpPr>
          <p:cNvPr id="19" name="AutoShape 18">
            <a:extLst>
              <a:ext uri="{FF2B5EF4-FFF2-40B4-BE49-F238E27FC236}">
                <a16:creationId xmlns:a16="http://schemas.microsoft.com/office/drawing/2014/main" id="{7CB71591-E69D-B244-B86C-8FF29C96AF49}"/>
              </a:ext>
            </a:extLst>
          </p:cNvPr>
          <p:cNvSpPr>
            <a:spLocks noChangeArrowheads="1"/>
          </p:cNvSpPr>
          <p:nvPr/>
        </p:nvSpPr>
        <p:spPr bwMode="auto">
          <a:xfrm>
            <a:off x="318356" y="2348880"/>
            <a:ext cx="8507288" cy="3303032"/>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spcAft>
                <a:spcPts val="1200"/>
              </a:spcAft>
            </a:pPr>
            <a:r>
              <a:rPr lang="en-US" sz="2400" b="1" i="1" dirty="0">
                <a:solidFill>
                  <a:srgbClr val="000090"/>
                </a:solidFill>
              </a:rPr>
              <a:t>Highlights of today's meeting: </a:t>
            </a:r>
          </a:p>
          <a:p>
            <a:pPr marL="342900" indent="-342900">
              <a:spcAft>
                <a:spcPts val="1200"/>
              </a:spcAft>
              <a:buFont typeface="Wingdings" pitchFamily="2" charset="2"/>
              <a:buChar char="v"/>
            </a:pPr>
            <a:r>
              <a:rPr lang="en-US" sz="2400" b="1" i="1" dirty="0">
                <a:solidFill>
                  <a:srgbClr val="000090"/>
                </a:solidFill>
              </a:rPr>
              <a:t>JINR News</a:t>
            </a:r>
          </a:p>
          <a:p>
            <a:pPr marL="342900" indent="-342900">
              <a:spcAft>
                <a:spcPts val="1200"/>
              </a:spcAft>
              <a:buFont typeface="Wingdings" pitchFamily="2" charset="2"/>
              <a:buChar char="v"/>
            </a:pPr>
            <a:r>
              <a:rPr lang="en-US" sz="2400" b="1" i="1" dirty="0">
                <a:solidFill>
                  <a:srgbClr val="000090"/>
                </a:solidFill>
              </a:rPr>
              <a:t>Update reports on NICA, MPD and BM@N</a:t>
            </a:r>
          </a:p>
          <a:p>
            <a:pPr marL="342900" indent="-342900">
              <a:spcAft>
                <a:spcPts val="1200"/>
              </a:spcAft>
              <a:buFont typeface="Wingdings" charset="2"/>
              <a:buChar char="v"/>
            </a:pPr>
            <a:r>
              <a:rPr lang="en-US" sz="2400" b="1" i="1" dirty="0">
                <a:solidFill>
                  <a:srgbClr val="000090"/>
                </a:solidFill>
              </a:rPr>
              <a:t>2 New Projects</a:t>
            </a:r>
          </a:p>
          <a:p>
            <a:pPr marL="342900" indent="-342900">
              <a:spcAft>
                <a:spcPts val="1200"/>
              </a:spcAft>
              <a:buFont typeface="Wingdings" charset="2"/>
              <a:buChar char="v"/>
            </a:pPr>
            <a:r>
              <a:rPr lang="en-US" sz="2400" b="1" i="1" dirty="0">
                <a:solidFill>
                  <a:srgbClr val="000090"/>
                </a:solidFill>
              </a:rPr>
              <a:t>9 Projects seeking continuation </a:t>
            </a:r>
          </a:p>
          <a:p>
            <a:pPr marL="342900" indent="-342900">
              <a:spcAft>
                <a:spcPts val="1200"/>
              </a:spcAft>
              <a:buFont typeface="Wingdings" pitchFamily="2" charset="2"/>
              <a:buChar char="v"/>
            </a:pPr>
            <a:r>
              <a:rPr lang="en-US" sz="2400" b="1" i="1" dirty="0">
                <a:solidFill>
                  <a:srgbClr val="000090"/>
                </a:solidFill>
              </a:rPr>
              <a:t>Reports from the LHC experiments</a:t>
            </a:r>
          </a:p>
        </p:txBody>
      </p:sp>
    </p:spTree>
    <p:extLst>
      <p:ext uri="{BB962C8B-B14F-4D97-AF65-F5344CB8AC3E}">
        <p14:creationId xmlns:p14="http://schemas.microsoft.com/office/powerpoint/2010/main" val="71146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AutoShape 18"/>
          <p:cNvSpPr>
            <a:spLocks noGrp="1" noChangeArrowheads="1"/>
          </p:cNvSpPr>
          <p:nvPr>
            <p:ph idx="1"/>
          </p:nvPr>
        </p:nvSpPr>
        <p:spPr bwMode="auto">
          <a:xfrm>
            <a:off x="1907704" y="3068960"/>
            <a:ext cx="4968552" cy="988356"/>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t">
            <a:spAutoFit/>
          </a:bodyPr>
          <a:lstStyle/>
          <a:p>
            <a:pPr marL="0" indent="0" algn="ctr">
              <a:lnSpc>
                <a:spcPct val="130000"/>
              </a:lnSpc>
              <a:spcBef>
                <a:spcPts val="0"/>
              </a:spcBef>
              <a:spcAft>
                <a:spcPts val="1200"/>
              </a:spcAft>
              <a:buNone/>
            </a:pPr>
            <a:r>
              <a:rPr lang="en-US" sz="3600" b="1" i="1" dirty="0">
                <a:solidFill>
                  <a:srgbClr val="000090"/>
                </a:solidFill>
              </a:rPr>
              <a:t>Thank you !</a:t>
            </a:r>
          </a:p>
          <a:p>
            <a:pPr marL="0" indent="0" algn="ctr">
              <a:lnSpc>
                <a:spcPct val="130000"/>
              </a:lnSpc>
              <a:spcBef>
                <a:spcPts val="0"/>
              </a:spcBef>
              <a:spcAft>
                <a:spcPts val="1200"/>
              </a:spcAft>
              <a:buNone/>
            </a:pPr>
            <a:endParaRPr lang="en-US" sz="100" b="1" i="1" dirty="0">
              <a:solidFill>
                <a:srgbClr val="000090"/>
              </a:solidFill>
            </a:endParaRPr>
          </a:p>
        </p:txBody>
      </p:sp>
      <p:sp>
        <p:nvSpPr>
          <p:cNvPr id="3" name="Date Placeholder 2">
            <a:extLst>
              <a:ext uri="{FF2B5EF4-FFF2-40B4-BE49-F238E27FC236}">
                <a16:creationId xmlns:a16="http://schemas.microsoft.com/office/drawing/2014/main" id="{2EA85671-1E57-EE4E-934E-B264775DCCA2}"/>
              </a:ext>
            </a:extLst>
          </p:cNvPr>
          <p:cNvSpPr>
            <a:spLocks noGrp="1"/>
          </p:cNvSpPr>
          <p:nvPr>
            <p:ph type="dt" sz="half" idx="10"/>
          </p:nvPr>
        </p:nvSpPr>
        <p:spPr/>
        <p:txBody>
          <a:bodyPr/>
          <a:lstStyle/>
          <a:p>
            <a:pPr>
              <a:defRPr/>
            </a:pPr>
            <a:r>
              <a:rPr lang="en-US"/>
              <a:t>Itzhak Tserruya</a:t>
            </a:r>
            <a:endParaRPr lang="fr-FR"/>
          </a:p>
        </p:txBody>
      </p:sp>
      <p:sp>
        <p:nvSpPr>
          <p:cNvPr id="4" name="Footer Placeholder 3">
            <a:extLst>
              <a:ext uri="{FF2B5EF4-FFF2-40B4-BE49-F238E27FC236}">
                <a16:creationId xmlns:a16="http://schemas.microsoft.com/office/drawing/2014/main" id="{B18392F1-F084-E649-BB47-7B9C793D32B6}"/>
              </a:ext>
            </a:extLst>
          </p:cNvPr>
          <p:cNvSpPr>
            <a:spLocks noGrp="1"/>
          </p:cNvSpPr>
          <p:nvPr>
            <p:ph type="ftr" sz="quarter" idx="11"/>
          </p:nvPr>
        </p:nvSpPr>
        <p:spPr/>
        <p:txBody>
          <a:bodyPr/>
          <a:lstStyle/>
          <a:p>
            <a:pPr>
              <a:defRPr/>
            </a:pPr>
            <a:r>
              <a:rPr lang="en-US"/>
              <a:t>55th PAC-PP, June 21, 2021</a:t>
            </a:r>
            <a:endParaRPr lang="fr-FR"/>
          </a:p>
        </p:txBody>
      </p:sp>
      <p:sp>
        <p:nvSpPr>
          <p:cNvPr id="5" name="Slide Number Placeholder 4">
            <a:extLst>
              <a:ext uri="{FF2B5EF4-FFF2-40B4-BE49-F238E27FC236}">
                <a16:creationId xmlns:a16="http://schemas.microsoft.com/office/drawing/2014/main" id="{4A7B2199-054C-664E-BBE2-11E98D3EC0E4}"/>
              </a:ext>
            </a:extLst>
          </p:cNvPr>
          <p:cNvSpPr>
            <a:spLocks noGrp="1"/>
          </p:cNvSpPr>
          <p:nvPr>
            <p:ph type="sldNum" sz="quarter" idx="12"/>
          </p:nvPr>
        </p:nvSpPr>
        <p:spPr/>
        <p:txBody>
          <a:bodyPr/>
          <a:lstStyle/>
          <a:p>
            <a:pPr>
              <a:defRPr/>
            </a:pPr>
            <a:fld id="{16AAA047-8AEF-4C69-86C3-C9A280890182}" type="slidenum">
              <a:rPr lang="fr-FR" smtClean="0"/>
              <a:pPr>
                <a:defRPr/>
              </a:pPr>
              <a:t>8</a:t>
            </a:fld>
            <a:endParaRPr lang="fr-FR"/>
          </a:p>
        </p:txBody>
      </p:sp>
    </p:spTree>
    <p:extLst>
      <p:ext uri="{BB962C8B-B14F-4D97-AF65-F5344CB8AC3E}">
        <p14:creationId xmlns:p14="http://schemas.microsoft.com/office/powerpoint/2010/main" val="11726935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53574</TotalTime>
  <Words>844</Words>
  <Application>Microsoft Macintosh PowerPoint</Application>
  <PresentationFormat>On-screen Show (4:3)</PresentationFormat>
  <Paragraphs>82</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Courier New</vt:lpstr>
      <vt:lpstr>Wingdings</vt:lpstr>
      <vt:lpstr>Thème Office</vt:lpstr>
      <vt:lpstr>PowerPoint Presentation</vt:lpstr>
      <vt:lpstr>Jean Cleymans (1944 – 2021)</vt:lpstr>
      <vt:lpstr>Scientific Council (I)</vt:lpstr>
      <vt:lpstr>Scientific Council (II)</vt:lpstr>
      <vt:lpstr>Scientific Council (III)</vt:lpstr>
      <vt:lpstr>Scientific Council (IV)</vt:lpstr>
      <vt:lpstr>55th PAC-PP agenda June 21, 2021</vt:lpstr>
      <vt:lpstr>PowerPoint Presentation</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Itzhak Tserruya</cp:lastModifiedBy>
  <cp:revision>1168</cp:revision>
  <cp:lastPrinted>2013-01-21T16:58:15Z</cp:lastPrinted>
  <dcterms:created xsi:type="dcterms:W3CDTF">2010-01-13T11:24:08Z</dcterms:created>
  <dcterms:modified xsi:type="dcterms:W3CDTF">2021-06-21T08:07:32Z</dcterms:modified>
</cp:coreProperties>
</file>