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169" r:id="rId1"/>
  </p:sldMasterIdLst>
  <p:notesMasterIdLst>
    <p:notesMasterId r:id="rId25"/>
  </p:notesMasterIdLst>
  <p:handoutMasterIdLst>
    <p:handoutMasterId r:id="rId26"/>
  </p:handoutMasterIdLst>
  <p:sldIdLst>
    <p:sldId id="1453" r:id="rId2"/>
    <p:sldId id="1521" r:id="rId3"/>
    <p:sldId id="1517" r:id="rId4"/>
    <p:sldId id="1485" r:id="rId5"/>
    <p:sldId id="1520" r:id="rId6"/>
    <p:sldId id="1503" r:id="rId7"/>
    <p:sldId id="1516" r:id="rId8"/>
    <p:sldId id="1504" r:id="rId9"/>
    <p:sldId id="1492" r:id="rId10"/>
    <p:sldId id="1497" r:id="rId11"/>
    <p:sldId id="1495" r:id="rId12"/>
    <p:sldId id="1496" r:id="rId13"/>
    <p:sldId id="1490" r:id="rId14"/>
    <p:sldId id="1498" r:id="rId15"/>
    <p:sldId id="1510" r:id="rId16"/>
    <p:sldId id="1499" r:id="rId17"/>
    <p:sldId id="1469" r:id="rId18"/>
    <p:sldId id="1501" r:id="rId19"/>
    <p:sldId id="1519" r:id="rId20"/>
    <p:sldId id="1518" r:id="rId21"/>
    <p:sldId id="1514" r:id="rId22"/>
    <p:sldId id="1515" r:id="rId23"/>
    <p:sldId id="1509" r:id="rId24"/>
  </p:sldIdLst>
  <p:sldSz cx="9906000" cy="6858000" type="A4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 Narrow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" lastIdx="2" clrIdx="0"/>
  <p:cmAuthor id="2" name="Professional" initials="P" lastIdx="1" clrIdx="1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" autoAdjust="0"/>
    <p:restoredTop sz="95246" autoAdjust="0"/>
  </p:normalViewPr>
  <p:slideViewPr>
    <p:cSldViewPr snapToGrid="0" snapToObjects="1">
      <p:cViewPr varScale="1">
        <p:scale>
          <a:sx n="92" d="100"/>
          <a:sy n="92" d="100"/>
        </p:scale>
        <p:origin x="1832" y="184"/>
      </p:cViewPr>
      <p:guideLst>
        <p:guide orient="horz" pos="254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100" d="100"/>
        <a:sy n="100" d="100"/>
      </p:scale>
      <p:origin x="0" y="6493"/>
    </p:cViewPr>
  </p:sorterViewPr>
  <p:notesViewPr>
    <p:cSldViewPr snapToGrid="0" snapToObjects="1">
      <p:cViewPr>
        <p:scale>
          <a:sx n="130" d="100"/>
          <a:sy n="130" d="100"/>
        </p:scale>
        <p:origin x="2408" y="-94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06T11:02:07.88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6B311779-0D22-4BFD-813F-27FD75ACC1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458" cy="47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l" defTabSz="918305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27C8B49B-EE43-45B6-9A3C-E05607329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631" y="1"/>
            <a:ext cx="2890457" cy="47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8305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0" name="Rectangle 4">
            <a:extLst>
              <a:ext uri="{FF2B5EF4-FFF2-40B4-BE49-F238E27FC236}">
                <a16:creationId xmlns:a16="http://schemas.microsoft.com/office/drawing/2014/main" id="{44642324-A25A-4DD3-91B2-8A0ED8116B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7579"/>
            <a:ext cx="2890458" cy="5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l" defTabSz="918305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1" name="Rectangle 5">
            <a:extLst>
              <a:ext uri="{FF2B5EF4-FFF2-40B4-BE49-F238E27FC236}">
                <a16:creationId xmlns:a16="http://schemas.microsoft.com/office/drawing/2014/main" id="{2AF4145C-BF0B-497C-8462-D3CFDA6846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631" y="9397579"/>
            <a:ext cx="2890457" cy="5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300"/>
            </a:lvl1pPr>
          </a:lstStyle>
          <a:p>
            <a:fld id="{9C01EA6E-4E0F-4948-B74E-7131F544ED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92B46C2A-18FE-49FB-B030-73D874A8E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5132" cy="55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" tIns="0" rIns="9184" bIns="0" numCol="1" anchor="t" anchorCtr="0" compatLnSpc="1">
            <a:prstTxWarp prst="textNoShape">
              <a:avLst/>
            </a:prstTxWarp>
          </a:bodyPr>
          <a:lstStyle>
            <a:lvl1pPr algn="l" defTabSz="918305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A3D6BEE6-5B32-4973-ACD1-003F2D0D29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89538" y="1"/>
            <a:ext cx="2893575" cy="55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" tIns="0" rIns="9184" bIns="0" numCol="1" anchor="t" anchorCtr="0" compatLnSpc="1">
            <a:prstTxWarp prst="textNoShape">
              <a:avLst/>
            </a:prstTxWarp>
          </a:bodyPr>
          <a:lstStyle>
            <a:lvl1pPr algn="r" defTabSz="918305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800B5ED-D9E9-0146-B79B-7E0E7B52EE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6588" y="774700"/>
            <a:ext cx="5408612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EF3524C9-D133-4E9F-A0A4-5C58764528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406" y="4742481"/>
            <a:ext cx="4892742" cy="441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" tIns="0" rIns="918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Щелчок правит образец текста</a:t>
            </a:r>
          </a:p>
          <a:p>
            <a:pPr lvl="1"/>
            <a:r>
              <a:rPr lang="en-GB" noProof="0"/>
              <a:t>Второй уровень</a:t>
            </a:r>
          </a:p>
          <a:p>
            <a:pPr lvl="2"/>
            <a:r>
              <a:rPr lang="en-GB" noProof="0"/>
              <a:t>Третий уровень</a:t>
            </a:r>
          </a:p>
          <a:p>
            <a:pPr lvl="3"/>
            <a:r>
              <a:rPr lang="en-GB" noProof="0"/>
              <a:t>Четвертый уровень</a:t>
            </a:r>
          </a:p>
          <a:p>
            <a:pPr lvl="4"/>
            <a:r>
              <a:rPr lang="en-GB" noProof="0"/>
              <a:t>Пятый уровень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601F2055-1B73-49DD-8DCC-23BE9C3EE7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5336"/>
            <a:ext cx="2895132" cy="5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" tIns="0" rIns="9184" bIns="0" numCol="1" anchor="b" anchorCtr="0" compatLnSpc="1">
            <a:prstTxWarp prst="textNoShape">
              <a:avLst/>
            </a:prstTxWarp>
          </a:bodyPr>
          <a:lstStyle>
            <a:lvl1pPr algn="l" defTabSz="918305" eaLnBrk="0" hangingPunct="0">
              <a:defRPr sz="1300"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9DA658D9-5452-4164-B1AD-36E1B0186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9538" y="9375336"/>
            <a:ext cx="2893575" cy="5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" tIns="0" rIns="9184" bIns="0" numCol="1" anchor="b" anchorCtr="0" compatLnSpc="1">
            <a:prstTxWarp prst="textNoShape">
              <a:avLst/>
            </a:prstTxWarp>
          </a:bodyPr>
          <a:lstStyle>
            <a:lvl1pPr algn="r" defTabSz="917575">
              <a:defRPr sz="1300"/>
            </a:lvl1pPr>
          </a:lstStyle>
          <a:p>
            <a:fld id="{ECD644A1-98D1-484E-A8F1-D15CD792CCF4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7F05EAB-5D6A-5644-AC53-1140C1C40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5562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10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7D8FA3D-CA2F-D747-B159-37EE85F8B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51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11</a:t>
            </a:fld>
            <a:endParaRPr lang="en-GB" altLang="ru-RU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8CC0047-EB8C-9045-84A5-C664C66D3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15221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AA720FEF-00B5-B54B-99EF-4B5605960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AB39E879-B7E8-F947-837D-FD076F4C3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2CD54D-F2A2-BE4F-92DF-B8ED5F9A8F4E}" type="slidenum">
              <a:rPr lang="en-GB" altLang="ru-RU" sz="1300"/>
              <a:pPr/>
              <a:t>12</a:t>
            </a:fld>
            <a:endParaRPr lang="en-GB" altLang="ru-RU" sz="13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AE6B755-DB07-0943-B4D8-8BC0751C8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13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A7A990C-7038-0E4B-AB5D-C187ED37B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66631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89538" y="9590314"/>
            <a:ext cx="2893575" cy="336325"/>
          </a:xfrm>
        </p:spPr>
        <p:txBody>
          <a:bodyPr/>
          <a:lstStyle/>
          <a:p>
            <a:fld id="{ECD644A1-98D1-484E-A8F1-D15CD792CCF4}" type="slidenum">
              <a:rPr lang="en-GB" altLang="ru-RU" smtClean="0"/>
              <a:pPr/>
              <a:t>14</a:t>
            </a:fld>
            <a:endParaRPr lang="en-GB" altLang="ru-RU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460998F-22D8-944C-8BCC-0B38FCFFC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8512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15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66E3130-E9CA-6044-ACF3-8408C5ACC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60507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16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E6DBB5E-B564-D74D-9F4C-224ABCDA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323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17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9E9EAB7-DEFB-1544-B422-8B47A2223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88042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18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92053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803276"/>
            <a:ext cx="5408612" cy="374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19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5002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3706A8F5-E005-2A41-909E-BCFD8E09C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E75B55C-8122-EB4F-A2EB-9380D5872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C22543-A0D0-9B48-BCF3-46E38BC05EC2}" type="slidenum">
              <a:rPr lang="en-GB" altLang="ru-RU" sz="1300"/>
              <a:pPr/>
              <a:t>2</a:t>
            </a:fld>
            <a:endParaRPr lang="en-GB" altLang="ru-RU" sz="13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8FCFD58-126F-8F47-974E-7F34073C9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27215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20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978B019-9353-C140-AEB7-DAB1C710D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92838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21</a:t>
            </a:fld>
            <a:endParaRPr lang="en-GB" altLang="ru-RU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A1BD21-F4E0-4F46-92D5-870974FB5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0770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22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FDE8BB-3323-4449-8CBD-2910707D2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4159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23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5825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3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4942B2E-E823-6946-9446-856F21E31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479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774700"/>
            <a:ext cx="5740400" cy="3975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4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BEF489E-E58B-E64E-8BB8-BC30E7A5A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307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6438" y="769938"/>
            <a:ext cx="4006850" cy="2773362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5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6C1DDF9-01FB-3643-8041-4061A148F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4370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1B08A037-839B-CF46-88FF-98B642702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C57D6047-2F60-6D47-8169-F926B0436C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7BF5D1-1F32-0045-AD4B-0E59DD1B008B}" type="slidenum">
              <a:rPr lang="en-GB" altLang="ru-RU" sz="1300"/>
              <a:pPr/>
              <a:t>6</a:t>
            </a:fld>
            <a:endParaRPr lang="en-GB" altLang="ru-RU" sz="130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0FF0705-5240-1045-BF6B-D2D2DB629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7</a:t>
            </a:fld>
            <a:endParaRPr lang="en-GB" altLang="ru-RU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46DCB96-B023-CD40-A9F2-1EB7EF12A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705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785813"/>
            <a:ext cx="5411788" cy="37480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8</a:t>
            </a:fld>
            <a:endParaRPr lang="en-GB" altLang="ru-RU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19C767-5E2C-B14D-890C-D7D537DE3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2879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" y="1104900"/>
            <a:ext cx="5413375" cy="37480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644A1-98D1-484E-A8F1-D15CD792CCF4}" type="slidenum">
              <a:rPr lang="en-GB" altLang="ru-RU" smtClean="0"/>
              <a:pPr/>
              <a:t>9</a:t>
            </a:fld>
            <a:endParaRPr lang="en-GB" altLang="ru-RU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4970A2B-40BA-BB4D-AA38-813B3DEA2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7633" y="4964909"/>
            <a:ext cx="4892742" cy="4410427"/>
          </a:xfrm>
        </p:spPr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5179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0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6337481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1293000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69056" y="-26988"/>
            <a:ext cx="2476500" cy="57499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56" y="-26988"/>
            <a:ext cx="7264400" cy="57499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9475005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6" y="-26988"/>
            <a:ext cx="9906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7339" y="1196976"/>
            <a:ext cx="437515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7589" y="1196976"/>
            <a:ext cx="437515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9563901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6" y="-26988"/>
            <a:ext cx="9906000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39" y="1196976"/>
            <a:ext cx="437515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47589" y="1196975"/>
            <a:ext cx="437515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47589" y="3535398"/>
            <a:ext cx="437515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6431611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6" y="-26988"/>
            <a:ext cx="9906000" cy="5749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0509266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278" y="-26988"/>
            <a:ext cx="8573844" cy="6477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4565191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1778016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39" y="119697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7589" y="119697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801895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605894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55507797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21004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8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0674472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838412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DCD95-10E5-7242-A534-5D6DC76DD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688" y="-26988"/>
            <a:ext cx="9866312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65A008-AC8B-914F-BF2C-FC57BE47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96975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  Образец текста</a:t>
            </a:r>
          </a:p>
          <a:p>
            <a:pPr lvl="2"/>
            <a:r>
              <a:rPr lang="ru-RU" altLang="ru-RU"/>
              <a:t> Второй уровень</a:t>
            </a:r>
          </a:p>
          <a:p>
            <a:pPr lvl="3"/>
            <a:r>
              <a:rPr lang="ru-RU" altLang="ru-RU"/>
              <a:t> Третий уровень</a:t>
            </a:r>
          </a:p>
          <a:p>
            <a:pPr lvl="4"/>
            <a:r>
              <a:rPr lang="ru-RU" altLang="ru-RU"/>
              <a:t>  Четвертый уровень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9277E66C-39D7-094B-98CB-0BDD66B63567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>
            <a:extLst>
              <a:ext uri="{FF2B5EF4-FFF2-40B4-BE49-F238E27FC236}">
                <a16:creationId xmlns:a16="http://schemas.microsoft.com/office/drawing/2014/main" id="{81D595E9-6183-2143-A820-C71B19EB81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95300" y="6597650"/>
            <a:ext cx="89154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H"/>
          </a:p>
        </p:txBody>
      </p:sp>
      <p:pic>
        <p:nvPicPr>
          <p:cNvPr id="1030" name="Рисунок 2">
            <a:extLst>
              <a:ext uri="{FF2B5EF4-FFF2-40B4-BE49-F238E27FC236}">
                <a16:creationId xmlns:a16="http://schemas.microsoft.com/office/drawing/2014/main" id="{CA3F5142-1069-C34B-B1CD-7132B114A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0" y="15875"/>
            <a:ext cx="6127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34" r:id="rId1"/>
    <p:sldLayoutId id="2147490435" r:id="rId2"/>
    <p:sldLayoutId id="2147490436" r:id="rId3"/>
    <p:sldLayoutId id="2147490437" r:id="rId4"/>
    <p:sldLayoutId id="2147490438" r:id="rId5"/>
    <p:sldLayoutId id="2147490439" r:id="rId6"/>
    <p:sldLayoutId id="2147490440" r:id="rId7"/>
    <p:sldLayoutId id="2147490441" r:id="rId8"/>
    <p:sldLayoutId id="2147490442" r:id="rId9"/>
    <p:sldLayoutId id="2147490443" r:id="rId10"/>
    <p:sldLayoutId id="2147490444" r:id="rId11"/>
    <p:sldLayoutId id="2147490445" r:id="rId12"/>
    <p:sldLayoutId id="2147490446" r:id="rId13"/>
    <p:sldLayoutId id="2147490447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2" charset="2"/>
        <a:buChar char="P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48FFAAFE-6CF1-334D-B9E3-9277BBD69F1F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</a:t>
            </a:fld>
            <a:endParaRPr lang="ru-RU" altLang="ru-RU" sz="1200" b="1" dirty="0">
              <a:solidFill>
                <a:srgbClr val="80808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64FCD59-F852-469A-BDDE-2E2D1C390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925" y="116585"/>
            <a:ext cx="9074150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Upgrade of the CMS Detector</a:t>
            </a:r>
            <a:br>
              <a:rPr lang="en-US" sz="2800" b="1" dirty="0">
                <a:solidFill>
                  <a:srgbClr val="C00000"/>
                </a:solidFill>
                <a:latin typeface="+mn-lt"/>
              </a:rPr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Project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for 2022-2026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437" name="Прямоугольник 1">
            <a:extLst>
              <a:ext uri="{FF2B5EF4-FFF2-40B4-BE49-F238E27FC236}">
                <a16:creationId xmlns:a16="http://schemas.microsoft.com/office/drawing/2014/main" id="{3299F9C3-BFAC-D64E-980C-45F253AB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116" y="1092922"/>
            <a:ext cx="689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GB" altLang="ru-RU" sz="1600" dirty="0">
                <a:solidFill>
                  <a:schemeClr val="accent2">
                    <a:lumMod val="75000"/>
                  </a:schemeClr>
                </a:solidFill>
              </a:rPr>
              <a:t>JINR Topic</a:t>
            </a:r>
            <a:r>
              <a:rPr lang="en-US" alt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ru-RU" sz="1600" dirty="0">
                <a:solidFill>
                  <a:schemeClr val="accent2">
                    <a:lumMod val="75000"/>
                  </a:schemeClr>
                </a:solidFill>
              </a:rPr>
              <a:t>02-0-1083-2009/2023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pt-BR" altLang="ru-RU" sz="16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altLang="ru-RU" sz="1600" dirty="0">
                <a:solidFill>
                  <a:schemeClr val="accent2">
                    <a:lumMod val="75000"/>
                  </a:schemeClr>
                </a:solidFill>
              </a:rPr>
              <a:t>CMS. Compact Muon Solenoid at the LHC</a:t>
            </a:r>
            <a:r>
              <a:rPr lang="pt-BR" altLang="ru-RU" sz="16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1BA2452-E55C-4348-B592-49EF6384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8230"/>
            <a:ext cx="9906000" cy="33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ru-RU" sz="1600" i="1" dirty="0">
                <a:solidFill>
                  <a:srgbClr val="002060"/>
                </a:solidFill>
              </a:rPr>
              <a:t>21 June 2021.</a:t>
            </a:r>
            <a:r>
              <a:rPr lang="ru-RU" altLang="ru-RU" sz="1600" i="1" dirty="0">
                <a:solidFill>
                  <a:srgbClr val="002060"/>
                </a:solidFill>
              </a:rPr>
              <a:t> </a:t>
            </a:r>
            <a:r>
              <a:rPr lang="en-GB" altLang="ru-RU" sz="1600" i="1" dirty="0">
                <a:solidFill>
                  <a:srgbClr val="002060"/>
                </a:solidFill>
              </a:rPr>
              <a:t>55th Meeting of the Programme Advisory Committee for Particle Physics</a:t>
            </a:r>
            <a:endParaRPr lang="ru-RU" altLang="ru-RU" sz="1600" i="1" dirty="0">
              <a:solidFill>
                <a:srgbClr val="002060"/>
              </a:solidFill>
            </a:endParaRPr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EAE5644B-4C9C-6C4C-8721-713D7C36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59" y="5765078"/>
            <a:ext cx="766762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ru-RU" sz="1600" dirty="0">
                <a:solidFill>
                  <a:srgbClr val="002060"/>
                </a:solidFill>
              </a:rPr>
              <a:t>Project leader: </a:t>
            </a:r>
            <a:r>
              <a:rPr lang="en-US" altLang="ru-RU" sz="1600" dirty="0" err="1">
                <a:solidFill>
                  <a:srgbClr val="002060"/>
                </a:solidFill>
              </a:rPr>
              <a:t>V.Yu</a:t>
            </a:r>
            <a:r>
              <a:rPr lang="en-US" altLang="ru-RU" sz="1600" dirty="0">
                <a:solidFill>
                  <a:srgbClr val="002060"/>
                </a:solidFill>
              </a:rPr>
              <a:t>. </a:t>
            </a:r>
            <a:r>
              <a:rPr lang="en-US" altLang="ru-RU" sz="1600" dirty="0" err="1">
                <a:solidFill>
                  <a:srgbClr val="002060"/>
                </a:solidFill>
              </a:rPr>
              <a:t>Karjavin</a:t>
            </a:r>
            <a:endParaRPr lang="en-US" altLang="ru-RU" sz="1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ru-RU" sz="1600" dirty="0">
                <a:solidFill>
                  <a:srgbClr val="002060"/>
                </a:solidFill>
              </a:rPr>
              <a:t>Scientific leader: I.A. </a:t>
            </a:r>
            <a:r>
              <a:rPr lang="en-US" altLang="ru-RU" sz="1600" dirty="0" err="1">
                <a:solidFill>
                  <a:srgbClr val="002060"/>
                </a:solidFill>
              </a:rPr>
              <a:t>Golutvin</a:t>
            </a:r>
            <a:endParaRPr lang="en-US" altLang="ru-RU" sz="1600" dirty="0">
              <a:solidFill>
                <a:srgbClr val="002060"/>
              </a:solidFill>
            </a:endParaRPr>
          </a:p>
        </p:txBody>
      </p:sp>
      <p:pic>
        <p:nvPicPr>
          <p:cNvPr id="3" name="Picture 2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FECD3B97-D267-284C-B603-5FD51F7519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60" y="1779129"/>
            <a:ext cx="5540176" cy="38845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B3D6C5AF-789A-9D4B-BC0D-24E6D81FDC8F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10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2772" name="Заголовок 1">
            <a:extLst>
              <a:ext uri="{FF2B5EF4-FFF2-40B4-BE49-F238E27FC236}">
                <a16:creationId xmlns:a16="http://schemas.microsoft.com/office/drawing/2014/main" id="{044E53D3-9A53-B44F-A48C-B58F9D83F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 err="1">
                <a:solidFill>
                  <a:srgbClr val="17375E"/>
                </a:solidFill>
                <a:latin typeface="+mn-lt"/>
              </a:rPr>
              <a:t>HGCal</a:t>
            </a:r>
            <a:r>
              <a:rPr lang="en-US" altLang="ru-RU" sz="3000" b="1" dirty="0">
                <a:solidFill>
                  <a:srgbClr val="17375E"/>
                </a:solidFill>
                <a:latin typeface="+mn-lt"/>
              </a:rPr>
              <a:t> Composition</a:t>
            </a:r>
          </a:p>
        </p:txBody>
      </p:sp>
      <p:sp>
        <p:nvSpPr>
          <p:cNvPr id="4" name="TextBox 42">
            <a:extLst>
              <a:ext uri="{FF2B5EF4-FFF2-40B4-BE49-F238E27FC236}">
                <a16:creationId xmlns:a16="http://schemas.microsoft.com/office/drawing/2014/main" id="{A646AFC6-007B-42B6-B1C4-854136AA9B56}"/>
              </a:ext>
            </a:extLst>
          </p:cNvPr>
          <p:cNvSpPr txBox="1"/>
          <p:nvPr/>
        </p:nvSpPr>
        <p:spPr>
          <a:xfrm>
            <a:off x="311609" y="4313805"/>
            <a:ext cx="2951558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Silicon sensors in CE-E and CE-H</a:t>
            </a:r>
          </a:p>
        </p:txBody>
      </p:sp>
      <p:pic>
        <p:nvPicPr>
          <p:cNvPr id="32775" name="Picture 32">
            <a:extLst>
              <a:ext uri="{FF2B5EF4-FFF2-40B4-BE49-F238E27FC236}">
                <a16:creationId xmlns:a16="http://schemas.microsoft.com/office/drawing/2014/main" id="{EA5AFFEF-058D-A348-94D3-83FE40C0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09" y="4621410"/>
            <a:ext cx="2231810" cy="13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Box 15">
            <a:extLst>
              <a:ext uri="{FF2B5EF4-FFF2-40B4-BE49-F238E27FC236}">
                <a16:creationId xmlns:a16="http://schemas.microsoft.com/office/drawing/2014/main" id="{883CD126-60E8-C44B-8CDE-630B7BF25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3" y="5917987"/>
            <a:ext cx="4364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-16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Front-end electronics on the modules</a:t>
            </a:r>
          </a:p>
          <a:p>
            <a:pPr marL="0" indent="-16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Readout and control through motherboards</a:t>
            </a:r>
          </a:p>
        </p:txBody>
      </p:sp>
      <p:sp>
        <p:nvSpPr>
          <p:cNvPr id="32777" name="TextBox 15">
            <a:extLst>
              <a:ext uri="{FF2B5EF4-FFF2-40B4-BE49-F238E27FC236}">
                <a16:creationId xmlns:a16="http://schemas.microsoft.com/office/drawing/2014/main" id="{9974056B-4425-C846-A84D-019811B2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88" y="524540"/>
            <a:ext cx="7359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The active detector consists of cassettes (30</a:t>
            </a:r>
            <a:r>
              <a:rPr lang="en-US" altLang="ru-RU" sz="1800" baseline="30000" dirty="0">
                <a:solidFill>
                  <a:srgbClr val="002060"/>
                </a:solidFill>
              </a:rPr>
              <a:t>0 </a:t>
            </a:r>
            <a:r>
              <a:rPr lang="en-US" altLang="ru-RU" sz="1800" dirty="0">
                <a:solidFill>
                  <a:srgbClr val="002060"/>
                </a:solidFill>
              </a:rPr>
              <a:t>or 60</a:t>
            </a:r>
            <a:r>
              <a:rPr lang="en-US" altLang="ru-RU" sz="1800" baseline="30000" dirty="0">
                <a:solidFill>
                  <a:srgbClr val="002060"/>
                </a:solidFill>
              </a:rPr>
              <a:t>0 </a:t>
            </a:r>
            <a:r>
              <a:rPr lang="en-US" altLang="ru-RU" sz="1800" dirty="0">
                <a:solidFill>
                  <a:srgbClr val="002060"/>
                </a:solidFill>
              </a:rPr>
              <a:t>sectors) with scintillators and silicon  modules assembled on cooling plates</a:t>
            </a:r>
            <a:endParaRPr lang="en-US" altLang="ru-RU" sz="1800" dirty="0">
              <a:solidFill>
                <a:schemeClr val="accent2"/>
              </a:solidFill>
            </a:endParaRPr>
          </a:p>
        </p:txBody>
      </p:sp>
      <p:pic>
        <p:nvPicPr>
          <p:cNvPr id="32770" name="Рисунок 1">
            <a:extLst>
              <a:ext uri="{FF2B5EF4-FFF2-40B4-BE49-F238E27FC236}">
                <a16:creationId xmlns:a16="http://schemas.microsoft.com/office/drawing/2014/main" id="{8D3EB76F-E506-7B4E-9841-C44BE121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3" y="1713555"/>
            <a:ext cx="2475936" cy="235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14E3854-D213-EA4E-B88F-CE4EA0B25197}"/>
              </a:ext>
            </a:extLst>
          </p:cNvPr>
          <p:cNvGrpSpPr/>
          <p:nvPr/>
        </p:nvGrpSpPr>
        <p:grpSpPr>
          <a:xfrm>
            <a:off x="3138809" y="1667639"/>
            <a:ext cx="2390523" cy="2641942"/>
            <a:chOff x="3033167" y="1654941"/>
            <a:chExt cx="2390523" cy="2641942"/>
          </a:xfrm>
        </p:grpSpPr>
        <p:pic>
          <p:nvPicPr>
            <p:cNvPr id="32781" name="Picture 12">
              <a:extLst>
                <a:ext uri="{FF2B5EF4-FFF2-40B4-BE49-F238E27FC236}">
                  <a16:creationId xmlns:a16="http://schemas.microsoft.com/office/drawing/2014/main" id="{089E2EFB-C8FE-4044-A199-910423BD3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020" y="1852326"/>
              <a:ext cx="1319531" cy="2444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783" name="Straight Arrow Connector 13">
              <a:extLst>
                <a:ext uri="{FF2B5EF4-FFF2-40B4-BE49-F238E27FC236}">
                  <a16:creationId xmlns:a16="http://schemas.microsoft.com/office/drawing/2014/main" id="{DE9B9249-F9E0-DB44-AFF1-E0A6FD4FC2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93629" y="1833584"/>
              <a:ext cx="157381" cy="79952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6" name="Straight Arrow Connector 22">
              <a:extLst>
                <a:ext uri="{FF2B5EF4-FFF2-40B4-BE49-F238E27FC236}">
                  <a16:creationId xmlns:a16="http://schemas.microsoft.com/office/drawing/2014/main" id="{6BED6F11-6271-614C-83B9-AF6AAB3CF1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1648" y="3941663"/>
              <a:ext cx="289214" cy="17495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Straight Arrow Connector 23">
              <a:extLst>
                <a:ext uri="{FF2B5EF4-FFF2-40B4-BE49-F238E27FC236}">
                  <a16:creationId xmlns:a16="http://schemas.microsoft.com/office/drawing/2014/main" id="{B975A240-8BC0-9A44-B69A-F5EA448157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98996" y="3210821"/>
              <a:ext cx="377992" cy="192814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B36B4E-E981-2B4A-9E6C-175B4FCEF984}"/>
                </a:ext>
              </a:extLst>
            </p:cNvPr>
            <p:cNvGrpSpPr/>
            <p:nvPr/>
          </p:nvGrpSpPr>
          <p:grpSpPr>
            <a:xfrm>
              <a:off x="4387413" y="1654941"/>
              <a:ext cx="683931" cy="346530"/>
              <a:chOff x="4328798" y="1701833"/>
              <a:chExt cx="683931" cy="346530"/>
            </a:xfrm>
          </p:grpSpPr>
          <p:sp>
            <p:nvSpPr>
              <p:cNvPr id="32782" name="TextBox 8">
                <a:extLst>
                  <a:ext uri="{FF2B5EF4-FFF2-40B4-BE49-F238E27FC236}">
                    <a16:creationId xmlns:a16="http://schemas.microsoft.com/office/drawing/2014/main" id="{9DD6EC18-1951-C44A-8BBC-3131967BBD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4933" y="1746317"/>
                <a:ext cx="586158" cy="30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indent="-28575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02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cooling  plate</a:t>
                </a:r>
              </a:p>
            </p:txBody>
          </p:sp>
          <p:sp>
            <p:nvSpPr>
              <p:cNvPr id="32788" name="Oval 31">
                <a:extLst>
                  <a:ext uri="{FF2B5EF4-FFF2-40B4-BE49-F238E27FC236}">
                    <a16:creationId xmlns:a16="http://schemas.microsoft.com/office/drawing/2014/main" id="{FE72AF95-EDFF-1546-8335-C9543BB5B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798" y="1701833"/>
                <a:ext cx="683931" cy="334806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indent="-28575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000">
                  <a:latin typeface="Helvetica" pitchFamily="2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931FD3-28E5-834E-8DC7-06FC978FD735}"/>
                </a:ext>
              </a:extLst>
            </p:cNvPr>
            <p:cNvGrpSpPr/>
            <p:nvPr/>
          </p:nvGrpSpPr>
          <p:grpSpPr>
            <a:xfrm>
              <a:off x="3033167" y="3782222"/>
              <a:ext cx="612984" cy="317443"/>
              <a:chOff x="3033167" y="3852560"/>
              <a:chExt cx="612984" cy="317443"/>
            </a:xfrm>
          </p:grpSpPr>
          <p:sp>
            <p:nvSpPr>
              <p:cNvPr id="32785" name="TextBox 21">
                <a:extLst>
                  <a:ext uri="{FF2B5EF4-FFF2-40B4-BE49-F238E27FC236}">
                    <a16:creationId xmlns:a16="http://schemas.microsoft.com/office/drawing/2014/main" id="{AC95894C-E00D-0644-886A-DEC9881DD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809" y="3883303"/>
                <a:ext cx="608342" cy="237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indent="-28575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silicon modules</a:t>
                </a:r>
              </a:p>
            </p:txBody>
          </p:sp>
          <p:sp>
            <p:nvSpPr>
              <p:cNvPr id="32789" name="Oval 32">
                <a:extLst>
                  <a:ext uri="{FF2B5EF4-FFF2-40B4-BE49-F238E27FC236}">
                    <a16:creationId xmlns:a16="http://schemas.microsoft.com/office/drawing/2014/main" id="{A1C4C5F2-51F6-0A46-9F5B-2407C3784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167" y="3852560"/>
                <a:ext cx="608341" cy="317443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indent="-28575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000">
                  <a:latin typeface="Helvetica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12DE87-8545-B64F-A19C-76A5FB0D0767}"/>
                </a:ext>
              </a:extLst>
            </p:cNvPr>
            <p:cNvGrpSpPr/>
            <p:nvPr/>
          </p:nvGrpSpPr>
          <p:grpSpPr>
            <a:xfrm>
              <a:off x="4531950" y="3248035"/>
              <a:ext cx="891740" cy="418557"/>
              <a:chOff x="4629829" y="3518785"/>
              <a:chExt cx="891740" cy="418557"/>
            </a:xfrm>
          </p:grpSpPr>
          <p:sp>
            <p:nvSpPr>
              <p:cNvPr id="32784" name="TextBox 19">
                <a:extLst>
                  <a:ext uri="{FF2B5EF4-FFF2-40B4-BE49-F238E27FC236}">
                    <a16:creationId xmlns:a16="http://schemas.microsoft.com/office/drawing/2014/main" id="{E1D731E8-06AD-664F-ABD7-CF10CC269C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2638" y="3599462"/>
                <a:ext cx="699329" cy="337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indent="-28575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02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scintillator tile modules</a:t>
                </a:r>
              </a:p>
            </p:txBody>
          </p:sp>
          <p:sp>
            <p:nvSpPr>
              <p:cNvPr id="32790" name="Oval 33">
                <a:extLst>
                  <a:ext uri="{FF2B5EF4-FFF2-40B4-BE49-F238E27FC236}">
                    <a16:creationId xmlns:a16="http://schemas.microsoft.com/office/drawing/2014/main" id="{F8BF8F44-3711-824A-9FC2-FC1761365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9829" y="3518785"/>
                <a:ext cx="891740" cy="364517"/>
              </a:xfrm>
              <a:prstGeom prst="ellips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indent="-28575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000">
                  <a:latin typeface="Helvetica" pitchFamily="2" charset="0"/>
                </a:endParaRPr>
              </a:p>
            </p:txBody>
          </p:sp>
        </p:grpSp>
      </p:grpSp>
      <p:sp>
        <p:nvSpPr>
          <p:cNvPr id="35" name="TextBox 42">
            <a:extLst>
              <a:ext uri="{FF2B5EF4-FFF2-40B4-BE49-F238E27FC236}">
                <a16:creationId xmlns:a16="http://schemas.microsoft.com/office/drawing/2014/main" id="{8EA76E6B-4352-48FD-8A5C-224F681F67ED}"/>
              </a:ext>
            </a:extLst>
          </p:cNvPr>
          <p:cNvSpPr txBox="1"/>
          <p:nvPr/>
        </p:nvSpPr>
        <p:spPr>
          <a:xfrm>
            <a:off x="154379" y="1112277"/>
            <a:ext cx="2713128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CE-H Mixed layer with silicon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wafers and scintillation tiles</a:t>
            </a: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F96489AA-B9EF-EF4E-BAFB-AED62954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45" y="1238861"/>
            <a:ext cx="2951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Mixed silicon-scintillator cassette</a:t>
            </a:r>
          </a:p>
        </p:txBody>
      </p:sp>
      <p:pic>
        <p:nvPicPr>
          <p:cNvPr id="32779" name="Picture 38">
            <a:extLst>
              <a:ext uri="{FF2B5EF4-FFF2-40B4-BE49-F238E27FC236}">
                <a16:creationId xmlns:a16="http://schemas.microsoft.com/office/drawing/2014/main" id="{762D335E-D121-9541-9272-48A094AB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145" y="4769714"/>
            <a:ext cx="3397720" cy="121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A1B402-2E98-3C41-B14E-1B8538D8F939}"/>
              </a:ext>
            </a:extLst>
          </p:cNvPr>
          <p:cNvSpPr/>
          <p:nvPr/>
        </p:nvSpPr>
        <p:spPr>
          <a:xfrm>
            <a:off x="3133877" y="4479913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ea typeface="Times New Roman" panose="02020603050405020304" pitchFamily="18" charset="0"/>
                <a:cs typeface="Arial Narrow" panose="020B0604020202020204" pitchFamily="34" charset="0"/>
              </a:rPr>
              <a:t>Layout of the silicon cassette</a:t>
            </a:r>
            <a:r>
              <a:rPr lang="en-CH" sz="1600" b="1" dirty="0">
                <a:solidFill>
                  <a:srgbClr val="C00000"/>
                </a:solidFill>
                <a:cs typeface="Arial Narrow" panose="020B0604020202020204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150389-B095-694C-A866-C643D1DA0BF6}"/>
              </a:ext>
            </a:extLst>
          </p:cNvPr>
          <p:cNvGrpSpPr/>
          <p:nvPr/>
        </p:nvGrpSpPr>
        <p:grpSpPr>
          <a:xfrm>
            <a:off x="6769360" y="2334728"/>
            <a:ext cx="2298476" cy="3353881"/>
            <a:chOff x="6745610" y="2215978"/>
            <a:chExt cx="2298476" cy="3353881"/>
          </a:xfrm>
        </p:grpSpPr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9B6DB296-F903-9C4D-952E-45D5F7136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322"/>
            <a:stretch/>
          </p:blipFill>
          <p:spPr bwMode="auto">
            <a:xfrm>
              <a:off x="6745610" y="2215978"/>
              <a:ext cx="2276274" cy="1890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B0A7E61-8730-F84E-B092-8D567D76FC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14265" b="2234"/>
            <a:stretch/>
          </p:blipFill>
          <p:spPr bwMode="auto">
            <a:xfrm>
              <a:off x="6785311" y="4205981"/>
              <a:ext cx="2258775" cy="136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A367D-C19B-0E48-B9DC-B32FFCE25718}"/>
              </a:ext>
            </a:extLst>
          </p:cNvPr>
          <p:cNvSpPr/>
          <p:nvPr/>
        </p:nvSpPr>
        <p:spPr>
          <a:xfrm>
            <a:off x="6809061" y="1148158"/>
            <a:ext cx="1808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1600" b="1" dirty="0">
                <a:solidFill>
                  <a:srgbClr val="C00000"/>
                </a:solidFill>
                <a:cs typeface="Arial Narrow" panose="020B0604020202020204" pitchFamily="34" charset="0"/>
              </a:rPr>
              <a:t>CE-H Cooling Plates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52BEDFB-89FC-394D-B77D-374730025D76}"/>
              </a:ext>
            </a:extLst>
          </p:cNvPr>
          <p:cNvSpPr>
            <a:spLocks/>
          </p:cNvSpPr>
          <p:nvPr/>
        </p:nvSpPr>
        <p:spPr bwMode="auto">
          <a:xfrm>
            <a:off x="6382319" y="1607824"/>
            <a:ext cx="3070148" cy="6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Material:</a:t>
            </a:r>
            <a:r>
              <a:rPr lang="ru-RU" altLang="ru-RU" sz="1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altLang="ru-RU" sz="1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Oxygen-free copper 6 mm sheets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          1300x900 to 2300x1300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4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              Stainless steel tube ⌀4 mm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475063-9B35-5F4F-A182-F7B94710BC83}"/>
              </a:ext>
            </a:extLst>
          </p:cNvPr>
          <p:cNvSpPr/>
          <p:nvPr/>
        </p:nvSpPr>
        <p:spPr>
          <a:xfrm>
            <a:off x="6440797" y="5775723"/>
            <a:ext cx="3397720" cy="663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lnSpc>
                <a:spcPts val="2000"/>
              </a:lnSpc>
              <a:spcAft>
                <a:spcPts val="0"/>
              </a:spcAft>
            </a:pPr>
            <a:r>
              <a:rPr lang="en-US" altLang="ru-RU" sz="1600" dirty="0">
                <a:solidFill>
                  <a:srgbClr val="002060"/>
                </a:solidFill>
                <a:cs typeface="Arial Narrow" panose="020B0604020202020204" pitchFamily="34" charset="0"/>
              </a:rPr>
              <a:t>Mass production in</a:t>
            </a:r>
            <a:r>
              <a:rPr lang="ru-RU" altLang="ru-RU" sz="1600" dirty="0">
                <a:solidFill>
                  <a:srgbClr val="002060"/>
                </a:solidFill>
                <a:cs typeface="Arial Narrow" panose="020B0604020202020204" pitchFamily="34" charset="0"/>
              </a:rPr>
              <a:t> </a:t>
            </a:r>
            <a:r>
              <a:rPr lang="en-US" altLang="ru-RU" sz="1600" dirty="0">
                <a:solidFill>
                  <a:srgbClr val="002060"/>
                </a:solidFill>
                <a:cs typeface="Arial Narrow" panose="020B0604020202020204" pitchFamily="34" charset="0"/>
              </a:rPr>
              <a:t>2022</a:t>
            </a:r>
            <a:r>
              <a:rPr lang="ru-RU" altLang="ru-RU" sz="1600" dirty="0">
                <a:solidFill>
                  <a:srgbClr val="002060"/>
                </a:solidFill>
                <a:cs typeface="Arial Narrow" panose="020B0604020202020204" pitchFamily="34" charset="0"/>
              </a:rPr>
              <a:t>–</a:t>
            </a:r>
            <a:r>
              <a:rPr lang="en-US" altLang="ru-RU" sz="1600" dirty="0">
                <a:solidFill>
                  <a:srgbClr val="002060"/>
                </a:solidFill>
                <a:cs typeface="Arial Narrow" panose="020B0604020202020204" pitchFamily="34" charset="0"/>
              </a:rPr>
              <a:t>2024</a:t>
            </a:r>
          </a:p>
          <a:p>
            <a:pPr marL="0" lvl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ru-RU" sz="1600" dirty="0">
                <a:solidFill>
                  <a:srgbClr val="002060"/>
                </a:solidFill>
                <a:cs typeface="Arial Narrow" panose="020B0604020202020204" pitchFamily="34" charset="0"/>
              </a:rPr>
              <a:t>Total 546 plates to be delivered</a:t>
            </a:r>
            <a:r>
              <a:rPr lang="ru-RU" altLang="ru-RU" sz="1600" dirty="0">
                <a:solidFill>
                  <a:srgbClr val="002060"/>
                </a:solidFill>
                <a:cs typeface="Arial Narrow" panose="020B0604020202020204" pitchFamily="34" charset="0"/>
              </a:rPr>
              <a:t> </a:t>
            </a:r>
            <a:r>
              <a:rPr lang="en-US" altLang="ru-RU" sz="1600" dirty="0">
                <a:solidFill>
                  <a:srgbClr val="002060"/>
                </a:solidFill>
                <a:cs typeface="Arial Narrow" panose="020B0604020202020204" pitchFamily="34" charset="0"/>
              </a:rPr>
              <a:t>at CERN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64638" y="66230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E591C224-05AB-4D47-8755-F990BA182719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11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8915" name="Заголовок 1">
            <a:extLst>
              <a:ext uri="{FF2B5EF4-FFF2-40B4-BE49-F238E27FC236}">
                <a16:creationId xmlns:a16="http://schemas.microsoft.com/office/drawing/2014/main" id="{466DB4E8-EA4C-B847-B4DC-DA75382F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+mj-lt"/>
              </a:rPr>
              <a:t>Cold-room facility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168FF8-E6FD-FD4C-BD92-4AF1D8C5132A}"/>
              </a:ext>
            </a:extLst>
          </p:cNvPr>
          <p:cNvGrpSpPr/>
          <p:nvPr/>
        </p:nvGrpSpPr>
        <p:grpSpPr>
          <a:xfrm>
            <a:off x="-21867" y="1631726"/>
            <a:ext cx="3699675" cy="3095132"/>
            <a:chOff x="610715" y="2073598"/>
            <a:chExt cx="3787454" cy="3165665"/>
          </a:xfrm>
        </p:grpSpPr>
        <p:pic>
          <p:nvPicPr>
            <p:cNvPr id="38925" name="Picture 5">
              <a:extLst>
                <a:ext uri="{FF2B5EF4-FFF2-40B4-BE49-F238E27FC236}">
                  <a16:creationId xmlns:a16="http://schemas.microsoft.com/office/drawing/2014/main" id="{661AFB99-1DB2-9F4F-BC83-2FAB29B4C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15" y="2412386"/>
              <a:ext cx="3787454" cy="282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Подзаголовок 2">
              <a:extLst>
                <a:ext uri="{FF2B5EF4-FFF2-40B4-BE49-F238E27FC236}">
                  <a16:creationId xmlns:a16="http://schemas.microsoft.com/office/drawing/2014/main" id="{7187E4D6-F235-8F41-96CA-483D33E2B9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3840" y="2073598"/>
              <a:ext cx="256296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itchFamily="2" charset="2"/>
                <a:buChar char="q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85800" indent="-22860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 2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ru-RU" sz="1600" dirty="0">
                  <a:solidFill>
                    <a:srgbClr val="002060"/>
                  </a:solidFill>
                </a:rPr>
                <a:t>Insertion of the tray</a:t>
              </a:r>
              <a:endParaRPr lang="ru-RU" altLang="ru-RU" sz="1600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Straight Arrow Connector 8">
              <a:extLst>
                <a:ext uri="{FF2B5EF4-FFF2-40B4-BE49-F238E27FC236}">
                  <a16:creationId xmlns:a16="http://schemas.microsoft.com/office/drawing/2014/main" id="{C1B6419C-04A0-4217-B06F-E6EB6F8DAAD3}"/>
                </a:ext>
              </a:extLst>
            </p:cNvPr>
            <p:cNvCxnSpPr>
              <a:cxnSpLocks/>
            </p:cNvCxnSpPr>
            <p:nvPr/>
          </p:nvCxnSpPr>
          <p:spPr>
            <a:xfrm>
              <a:off x="836032" y="2418056"/>
              <a:ext cx="331998" cy="21795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81E3DA7-3DF7-40B3-8D63-54D3EF4C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68" y="602852"/>
            <a:ext cx="9586924" cy="109934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002060"/>
                </a:solidFill>
              </a:rPr>
              <a:t>Testing and diagnostic of multi-cassettes CE-E and CE-H </a:t>
            </a:r>
          </a:p>
          <a:p>
            <a:pPr marL="177750" indent="-177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</a:rPr>
              <a:t>Up to 7 cassettes testing in cold environment simultaneously ( room cooled to -35</a:t>
            </a:r>
            <a:r>
              <a:rPr lang="en-US" sz="1800" baseline="30000" dirty="0">
                <a:solidFill>
                  <a:srgbClr val="002060"/>
                </a:solidFill>
              </a:rPr>
              <a:t>0</a:t>
            </a:r>
            <a:r>
              <a:rPr lang="en-US" sz="1800" dirty="0">
                <a:solidFill>
                  <a:srgbClr val="002060"/>
                </a:solidFill>
              </a:rPr>
              <a:t> C) </a:t>
            </a:r>
          </a:p>
          <a:p>
            <a:pPr marL="177750" indent="-177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</a:rPr>
              <a:t>The duration of tests of one cassettes batch is ~2 weeks including test with cosmic muons </a:t>
            </a:r>
          </a:p>
          <a:p>
            <a:pPr marL="285750" indent="-177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0E82980-58A6-4E7A-83DC-4450D040B764}"/>
              </a:ext>
            </a:extLst>
          </p:cNvPr>
          <p:cNvSpPr txBox="1">
            <a:spLocks/>
          </p:cNvSpPr>
          <p:nvPr/>
        </p:nvSpPr>
        <p:spPr bwMode="auto">
          <a:xfrm>
            <a:off x="825730" y="5075005"/>
            <a:ext cx="7627632" cy="14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kern="0" dirty="0">
                <a:solidFill>
                  <a:srgbClr val="002060"/>
                </a:solidFill>
              </a:rPr>
              <a:t>Multi-cassette cold-room facility </a:t>
            </a:r>
            <a:endParaRPr lang="en-US" sz="1800" kern="0" dirty="0">
              <a:solidFill>
                <a:srgbClr val="002060"/>
              </a:solidFill>
            </a:endParaRPr>
          </a:p>
          <a:p>
            <a:pPr marL="162900" indent="-16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2060"/>
                </a:solidFill>
              </a:rPr>
              <a:t>Design, construction and assembly at CERN in 2021-2022 </a:t>
            </a:r>
            <a:endParaRPr lang="ru-RU" sz="1800" kern="0" dirty="0">
              <a:solidFill>
                <a:srgbClr val="002060"/>
              </a:solidFill>
            </a:endParaRPr>
          </a:p>
          <a:p>
            <a:pPr marL="2520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kern="0" dirty="0">
                <a:solidFill>
                  <a:srgbClr val="002060"/>
                </a:solidFill>
              </a:rPr>
              <a:t>- Services and cables installation </a:t>
            </a:r>
          </a:p>
          <a:p>
            <a:pPr marL="2520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kern="0" dirty="0">
                <a:solidFill>
                  <a:srgbClr val="002060"/>
                </a:solidFill>
              </a:rPr>
              <a:t>- Development of cosmic test setup, DAQ, trigger and detector control</a:t>
            </a:r>
          </a:p>
          <a:p>
            <a:pPr marL="162900" indent="-16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2060"/>
                </a:solidFill>
              </a:rPr>
              <a:t>Operation in 2022-2025</a:t>
            </a:r>
          </a:p>
          <a:p>
            <a:pPr marL="162900" indent="-16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kern="0" dirty="0">
              <a:solidFill>
                <a:srgbClr val="00206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F57664-37A9-D046-94F9-A2D34D91E902}"/>
              </a:ext>
            </a:extLst>
          </p:cNvPr>
          <p:cNvGrpSpPr/>
          <p:nvPr/>
        </p:nvGrpSpPr>
        <p:grpSpPr>
          <a:xfrm>
            <a:off x="3378187" y="2108034"/>
            <a:ext cx="3259162" cy="2709452"/>
            <a:chOff x="4603504" y="1950847"/>
            <a:chExt cx="3876691" cy="31063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7CD686-8ED8-1C44-976F-A153DA41E53B}"/>
                </a:ext>
              </a:extLst>
            </p:cNvPr>
            <p:cNvGrpSpPr/>
            <p:nvPr/>
          </p:nvGrpSpPr>
          <p:grpSpPr>
            <a:xfrm>
              <a:off x="5331852" y="1950847"/>
              <a:ext cx="3148343" cy="3106347"/>
              <a:chOff x="5226344" y="1963375"/>
              <a:chExt cx="3148343" cy="31063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A20068E-516F-4443-84C6-B89A4BF73D92}"/>
                  </a:ext>
                </a:extLst>
              </p:cNvPr>
              <p:cNvGrpSpPr/>
              <p:nvPr/>
            </p:nvGrpSpPr>
            <p:grpSpPr>
              <a:xfrm>
                <a:off x="5226344" y="2361948"/>
                <a:ext cx="3148343" cy="2707774"/>
                <a:chOff x="5486355" y="2057974"/>
                <a:chExt cx="3674315" cy="3012040"/>
              </a:xfrm>
            </p:grpSpPr>
            <p:pic>
              <p:nvPicPr>
                <p:cNvPr id="38916" name="Picture 4">
                  <a:extLst>
                    <a:ext uri="{FF2B5EF4-FFF2-40B4-BE49-F238E27FC236}">
                      <a16:creationId xmlns:a16="http://schemas.microsoft.com/office/drawing/2014/main" id="{FAFB0A13-08CE-CB43-8459-CD520E6F43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1191" y="2190097"/>
                  <a:ext cx="3659479" cy="2586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2" name="Straight Arrow Connector 13">
                  <a:extLst>
                    <a:ext uri="{FF2B5EF4-FFF2-40B4-BE49-F238E27FC236}">
                      <a16:creationId xmlns:a16="http://schemas.microsoft.com/office/drawing/2014/main" id="{E77B042F-0D90-42EB-A614-A38443BF61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92451" y="2057974"/>
                  <a:ext cx="1312682" cy="2896461"/>
                </a:xfrm>
                <a:prstGeom prst="straightConnector1">
                  <a:avLst/>
                </a:prstGeom>
                <a:ln w="2540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918" name="TextBox 16">
                  <a:extLst>
                    <a:ext uri="{FF2B5EF4-FFF2-40B4-BE49-F238E27FC236}">
                      <a16:creationId xmlns:a16="http://schemas.microsoft.com/office/drawing/2014/main" id="{6953E2C0-45FC-4F46-A4D0-D9A8C2A130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8213" y="4659181"/>
                  <a:ext cx="350997" cy="4108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itchFamily="2" charset="2"/>
                    <a:buChar char="q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Ø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 2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 dirty="0">
                      <a:latin typeface="Calibri" panose="020F0502020204030204" pitchFamily="34" charset="0"/>
                    </a:rPr>
                    <a:t>µ</a:t>
                  </a:r>
                </a:p>
              </p:txBody>
            </p:sp>
            <p:cxnSp>
              <p:nvCxnSpPr>
                <p:cNvPr id="15" name="Straight Connector 19">
                  <a:extLst>
                    <a:ext uri="{FF2B5EF4-FFF2-40B4-BE49-F238E27FC236}">
                      <a16:creationId xmlns:a16="http://schemas.microsoft.com/office/drawing/2014/main" id="{ABDA1513-C96D-488B-868E-49DC49D85B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86355" y="2681727"/>
                  <a:ext cx="944910" cy="1517645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21">
                  <a:extLst>
                    <a:ext uri="{FF2B5EF4-FFF2-40B4-BE49-F238E27FC236}">
                      <a16:creationId xmlns:a16="http://schemas.microsoft.com/office/drawing/2014/main" id="{F45A6FB0-DACD-4584-87B4-EB0FBE3BCE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01191" y="4188080"/>
                  <a:ext cx="930075" cy="11293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24">
                  <a:extLst>
                    <a:ext uri="{FF2B5EF4-FFF2-40B4-BE49-F238E27FC236}">
                      <a16:creationId xmlns:a16="http://schemas.microsoft.com/office/drawing/2014/main" id="{02D76D02-E57B-44BF-9BEE-4C15FAC4717D}"/>
                    </a:ext>
                  </a:extLst>
                </p:cNvPr>
                <p:cNvCxnSpPr/>
                <p:nvPr/>
              </p:nvCxnSpPr>
              <p:spPr>
                <a:xfrm flipH="1">
                  <a:off x="5486356" y="3013606"/>
                  <a:ext cx="835040" cy="414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34">
                  <a:extLst>
                    <a:ext uri="{FF2B5EF4-FFF2-40B4-BE49-F238E27FC236}">
                      <a16:creationId xmlns:a16="http://schemas.microsoft.com/office/drawing/2014/main" id="{76683F57-5407-47C3-BD42-C0BE012CB2B0}"/>
                    </a:ext>
                  </a:extLst>
                </p:cNvPr>
                <p:cNvCxnSpPr/>
                <p:nvPr/>
              </p:nvCxnSpPr>
              <p:spPr>
                <a:xfrm flipH="1" flipV="1">
                  <a:off x="5486356" y="3055021"/>
                  <a:ext cx="835040" cy="948528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Подзаголовок 2">
                <a:extLst>
                  <a:ext uri="{FF2B5EF4-FFF2-40B4-BE49-F238E27FC236}">
                    <a16:creationId xmlns:a16="http://schemas.microsoft.com/office/drawing/2014/main" id="{DBD65EC3-2719-EA42-BC76-8E949BFD4F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48509" y="1963375"/>
                <a:ext cx="2790832" cy="372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685800" indent="-22860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rgbClr val="002060"/>
                    </a:solidFill>
                  </a:rPr>
                  <a:t>Test with cosmic muons</a:t>
                </a:r>
                <a:endParaRPr lang="ru-RU" altLang="ru-RU" sz="16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C1810B-01C5-0842-936D-CBD9BE9651BA}"/>
                </a:ext>
              </a:extLst>
            </p:cNvPr>
            <p:cNvSpPr/>
            <p:nvPr/>
          </p:nvSpPr>
          <p:spPr>
            <a:xfrm>
              <a:off x="4738107" y="2882724"/>
              <a:ext cx="9332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ru-RU" sz="1600" dirty="0">
                  <a:solidFill>
                    <a:srgbClr val="002060"/>
                  </a:solidFill>
                </a:rPr>
                <a:t>Cassettes</a:t>
              </a:r>
              <a:endParaRPr lang="ru-RU" altLang="ru-RU" sz="1600" dirty="0">
                <a:solidFill>
                  <a:srgbClr val="00206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7C3769-F7E4-B44E-98C8-86F5E9B9F9E2}"/>
                </a:ext>
              </a:extLst>
            </p:cNvPr>
            <p:cNvSpPr/>
            <p:nvPr/>
          </p:nvSpPr>
          <p:spPr>
            <a:xfrm>
              <a:off x="4603504" y="4203915"/>
              <a:ext cx="933268" cy="388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ru-RU" sz="1600" dirty="0">
                  <a:solidFill>
                    <a:srgbClr val="002060"/>
                  </a:solidFill>
                  <a:cs typeface="Arial Narrow" panose="020B0604020202020204" pitchFamily="34" charset="0"/>
                </a:rPr>
                <a:t>Monitor</a:t>
              </a:r>
              <a:endParaRPr lang="ru-RU" altLang="ru-RU" sz="1600" dirty="0">
                <a:solidFill>
                  <a:srgbClr val="002060"/>
                </a:solidFill>
                <a:cs typeface="Arial Narrow" panose="020B0604020202020204" pitchFamily="34" charset="0"/>
              </a:endParaRPr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32E0A70-371A-A94E-B609-EB0FF208C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08" y="2004237"/>
            <a:ext cx="3144481" cy="2884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565814-F9D8-E740-8A64-1A2447931E4E}"/>
              </a:ext>
            </a:extLst>
          </p:cNvPr>
          <p:cNvSpPr/>
          <p:nvPr/>
        </p:nvSpPr>
        <p:spPr>
          <a:xfrm>
            <a:off x="7639092" y="1830448"/>
            <a:ext cx="95731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2060"/>
                </a:solidFill>
                <a:cs typeface="Arial Narrow" panose="020B0604020202020204" pitchFamily="34" charset="0"/>
              </a:rPr>
              <a:t>Cold room</a:t>
            </a:r>
            <a:endParaRPr lang="ru-RU" altLang="ru-RU" sz="1600" dirty="0">
              <a:solidFill>
                <a:srgbClr val="C00000"/>
              </a:solidFill>
              <a:cs typeface="Arial Narrow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AE381F52-FA6E-BD43-9613-70DD2E619999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3795" name="Заголовок 1">
            <a:extLst>
              <a:ext uri="{FF2B5EF4-FFF2-40B4-BE49-F238E27FC236}">
                <a16:creationId xmlns:a16="http://schemas.microsoft.com/office/drawing/2014/main" id="{665C58C8-3952-4F40-BA73-AC0EFEE9B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5875"/>
            <a:ext cx="84851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Calibri" panose="020F0502020204030204" pitchFamily="34" charset="0"/>
              </a:rPr>
              <a:t>JINR Responsibility in the HGCal Project</a:t>
            </a:r>
          </a:p>
        </p:txBody>
      </p:sp>
      <p:pic>
        <p:nvPicPr>
          <p:cNvPr id="33796" name="Рисунок 1">
            <a:extLst>
              <a:ext uri="{FF2B5EF4-FFF2-40B4-BE49-F238E27FC236}">
                <a16:creationId xmlns:a16="http://schemas.microsoft.com/office/drawing/2014/main" id="{45D2C240-ECB3-F74A-A03F-3FF11138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163" y="887413"/>
            <a:ext cx="5811837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3">
            <a:extLst>
              <a:ext uri="{FF2B5EF4-FFF2-40B4-BE49-F238E27FC236}">
                <a16:creationId xmlns:a16="http://schemas.microsoft.com/office/drawing/2014/main" id="{469D7985-9B55-DA43-800E-D68DC3C8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2090738"/>
            <a:ext cx="307975" cy="4506912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en-CH" sz="2400" b="1"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57DFC8-556D-481C-A649-6A9D9C3C03AA}"/>
              </a:ext>
            </a:extLst>
          </p:cNvPr>
          <p:cNvSpPr/>
          <p:nvPr/>
        </p:nvSpPr>
        <p:spPr>
          <a:xfrm>
            <a:off x="12700" y="1253916"/>
            <a:ext cx="44334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According to the Addendum 14 to the CERN-MoU-2019-009 JINR contribution: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production of CE-H cooling plates 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     (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1210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purchase of silicon sensors 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     (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700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purchase of SiPM photosensors 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     (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200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2FF07C-85ED-465F-9327-58C79DEC4361}"/>
              </a:ext>
            </a:extLst>
          </p:cNvPr>
          <p:cNvSpPr/>
          <p:nvPr/>
        </p:nvSpPr>
        <p:spPr>
          <a:xfrm>
            <a:off x="0" y="3441700"/>
            <a:ext cx="42100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According to the MoU CMS-2010-010 JINR contribution: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production of multi-cassette cold-room facility (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90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testing and diagnostic of CE-H cassette in 2022-2025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assembly and commission of HGCal in 2023-2026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CA150B-FDF4-4DD9-86EC-6362B10DF6C6}"/>
              </a:ext>
            </a:extLst>
          </p:cNvPr>
          <p:cNvSpPr/>
          <p:nvPr/>
        </p:nvSpPr>
        <p:spPr>
          <a:xfrm>
            <a:off x="79375" y="5751512"/>
            <a:ext cx="4014788" cy="923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JINR has committed to participated in the HGCal project with total contribution of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2.2 MCHF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in CORE</a:t>
            </a:r>
            <a:endParaRPr lang="en-U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27E470-D66D-49CE-BFBA-7D8787267422}"/>
              </a:ext>
            </a:extLst>
          </p:cNvPr>
          <p:cNvSpPr/>
          <p:nvPr/>
        </p:nvSpPr>
        <p:spPr>
          <a:xfrm>
            <a:off x="12700" y="644525"/>
            <a:ext cx="64754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The  Full Cost of the CMS HGCal Project is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67.127 MCHF</a:t>
            </a:r>
            <a:endParaRPr lang="en-US" sz="1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5">
            <a:extLst>
              <a:ext uri="{FF2B5EF4-FFF2-40B4-BE49-F238E27FC236}">
                <a16:creationId xmlns:a16="http://schemas.microsoft.com/office/drawing/2014/main" id="{DD4EF18C-27B1-4384-8257-80C0D1EF0BF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CA4CD356-A82E-A54A-80CC-85ADF7B3B5B0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8DF2A46D-B610-3744-A992-63D54E5B0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" y="1026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Calibri" panose="020F0502020204030204" pitchFamily="34" charset="0"/>
              </a:rPr>
              <a:t>Motivations for Endcap Muon system Upgrade</a:t>
            </a:r>
          </a:p>
        </p:txBody>
      </p:sp>
      <p:sp>
        <p:nvSpPr>
          <p:cNvPr id="41991" name="Rectangle 16">
            <a:extLst>
              <a:ext uri="{FF2B5EF4-FFF2-40B4-BE49-F238E27FC236}">
                <a16:creationId xmlns:a16="http://schemas.microsoft.com/office/drawing/2014/main" id="{A56B5927-54D6-A749-AD03-4887042C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3290888"/>
            <a:ext cx="131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CH" b="1"/>
              <a:t>During LS2 period </a:t>
            </a:r>
            <a:endParaRPr lang="en-CH" altLang="en-C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F011B7-951C-6B45-A7B0-D2A4975B1232}"/>
              </a:ext>
            </a:extLst>
          </p:cNvPr>
          <p:cNvGrpSpPr/>
          <p:nvPr/>
        </p:nvGrpSpPr>
        <p:grpSpPr>
          <a:xfrm>
            <a:off x="3409031" y="806879"/>
            <a:ext cx="6398113" cy="3982830"/>
            <a:chOff x="3348824" y="997856"/>
            <a:chExt cx="6398113" cy="3982830"/>
          </a:xfrm>
        </p:grpSpPr>
        <p:grpSp>
          <p:nvGrpSpPr>
            <p:cNvPr id="41994" name="Group 9">
              <a:extLst>
                <a:ext uri="{FF2B5EF4-FFF2-40B4-BE49-F238E27FC236}">
                  <a16:creationId xmlns:a16="http://schemas.microsoft.com/office/drawing/2014/main" id="{597376D5-8A2C-2C4D-A12B-91579DC52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824" y="997856"/>
              <a:ext cx="5391775" cy="3982830"/>
              <a:chOff x="777238" y="661722"/>
              <a:chExt cx="4767754" cy="3150424"/>
            </a:xfrm>
          </p:grpSpPr>
          <p:pic>
            <p:nvPicPr>
              <p:cNvPr id="41997" name="Picture 3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E2E0EEB3-331B-204C-B22B-A38F36DB8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38" y="661722"/>
                <a:ext cx="4767754" cy="3150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8" name="Rectangle 8">
                <a:extLst>
                  <a:ext uri="{FF2B5EF4-FFF2-40B4-BE49-F238E27FC236}">
                    <a16:creationId xmlns:a16="http://schemas.microsoft.com/office/drawing/2014/main" id="{FFDCBA23-B01A-0945-9EF8-DDCC56B1A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200" y="2446866"/>
                <a:ext cx="1659467" cy="898973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 Narrow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CH" altLang="en-CH" sz="24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995" name="Rectangle 17">
              <a:extLst>
                <a:ext uri="{FF2B5EF4-FFF2-40B4-BE49-F238E27FC236}">
                  <a16:creationId xmlns:a16="http://schemas.microsoft.com/office/drawing/2014/main" id="{105534F8-0D0D-1641-828B-6F949805D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2207" y="2646029"/>
              <a:ext cx="1134730" cy="103105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18000" rIns="180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CH" sz="1400" b="1" dirty="0" err="1">
                  <a:cs typeface="Times New Roman" panose="02020603050405020304" pitchFamily="18" charset="0"/>
                </a:rPr>
                <a:t>MEx</a:t>
              </a:r>
              <a:r>
                <a:rPr lang="en-GB" altLang="en-CH" sz="1400" b="1" dirty="0">
                  <a:cs typeface="Times New Roman" panose="02020603050405020304" pitchFamily="18" charset="0"/>
                </a:rPr>
                <a:t>/1 stations: </a:t>
              </a:r>
            </a:p>
            <a:p>
              <a:pPr algn="ctr"/>
              <a:r>
                <a:rPr lang="en-US" altLang="en-CH" sz="1400" dirty="0">
                  <a:cs typeface="Times New Roman" panose="02020603050405020304" pitchFamily="18" charset="0"/>
                </a:rPr>
                <a:t>ME1/1, ME2/1, ME3/1,ME4/1</a:t>
              </a:r>
              <a:r>
                <a:rPr lang="en-GB" altLang="en-CH" sz="1400" dirty="0"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ts val="600"/>
                </a:spcBef>
              </a:pPr>
              <a:r>
                <a:rPr lang="en-GB" altLang="en-CH" sz="14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Total 180 CSCs </a:t>
              </a:r>
              <a:endParaRPr lang="en-CH" altLang="en-CH" sz="1400" dirty="0"/>
            </a:p>
          </p:txBody>
        </p:sp>
        <p:cxnSp>
          <p:nvCxnSpPr>
            <p:cNvPr id="41996" name="Straight Arrow Connector 20">
              <a:extLst>
                <a:ext uri="{FF2B5EF4-FFF2-40B4-BE49-F238E27FC236}">
                  <a16:creationId xmlns:a16="http://schemas.microsoft.com/office/drawing/2014/main" id="{0CFE3E5B-41BC-B043-9FDB-1B91FC1DD57A}"/>
                </a:ext>
              </a:extLst>
            </p:cNvPr>
            <p:cNvCxnSpPr>
              <a:cxnSpLocks/>
              <a:stCxn id="41995" idx="1"/>
            </p:cNvCxnSpPr>
            <p:nvPr/>
          </p:nvCxnSpPr>
          <p:spPr bwMode="auto">
            <a:xfrm flipH="1">
              <a:off x="7730761" y="3161555"/>
              <a:ext cx="881446" cy="350347"/>
            </a:xfrm>
            <a:prstGeom prst="straightConnector1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6DBDB6-37FC-9747-9F65-F716FC0DC056}"/>
              </a:ext>
            </a:extLst>
          </p:cNvPr>
          <p:cNvGrpSpPr/>
          <p:nvPr/>
        </p:nvGrpSpPr>
        <p:grpSpPr>
          <a:xfrm>
            <a:off x="268389" y="964513"/>
            <a:ext cx="3011488" cy="4012128"/>
            <a:chOff x="278720" y="1064683"/>
            <a:chExt cx="3011488" cy="4012128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9C23B079-0969-4674-902E-5BD0ADB7BC45}"/>
                </a:ext>
              </a:extLst>
            </p:cNvPr>
            <p:cNvSpPr/>
            <p:nvPr/>
          </p:nvSpPr>
          <p:spPr bwMode="auto">
            <a:xfrm>
              <a:off x="296184" y="1064683"/>
              <a:ext cx="2976562" cy="1185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600" b="1" dirty="0">
                  <a:latin typeface="Arial" panose="020B0604020202020204" pitchFamily="34" charset="0"/>
                </a:rPr>
                <a:t>HL-LHC conditions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600" dirty="0">
                  <a:latin typeface="Arial" panose="020B0604020202020204" pitchFamily="34" charset="0"/>
                </a:rPr>
                <a:t>Instantaneous luminosity </a:t>
              </a:r>
              <a:r>
                <a:rPr lang="ru-RU" sz="1600" dirty="0">
                  <a:latin typeface="Arial" panose="020B0604020202020204" pitchFamily="34" charset="0"/>
                </a:rPr>
                <a:t>х </a:t>
              </a:r>
              <a:r>
                <a:rPr lang="ru-RU" sz="1600" dirty="0">
                  <a:latin typeface="+mn-lt"/>
                </a:rPr>
                <a:t>5</a:t>
              </a:r>
              <a:endParaRPr lang="en-US" sz="1600" dirty="0">
                <a:latin typeface="+mn-lt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600" dirty="0">
                  <a:latin typeface="Arial" panose="020B0604020202020204" pitchFamily="34" charset="0"/>
                </a:rPr>
                <a:t>Integrated luminosity       </a:t>
              </a:r>
              <a:r>
                <a:rPr lang="ru-RU" sz="1600" dirty="0">
                  <a:latin typeface="Arial" panose="020B0604020202020204" pitchFamily="34" charset="0"/>
                </a:rPr>
                <a:t>х 10</a:t>
              </a:r>
              <a:endParaRPr lang="en-US" sz="1600" dirty="0">
                <a:latin typeface="Arial" panose="020B0604020202020204" pitchFamily="34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US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Pileup		        </a:t>
              </a:r>
              <a:r>
                <a:rPr lang="ru-RU" sz="1600" dirty="0">
                  <a:latin typeface="Arial" panose="020B0604020202020204" pitchFamily="34" charset="0"/>
                </a:rPr>
                <a:t>х 5</a:t>
              </a:r>
              <a:endParaRPr lang="en-CH" sz="1600" dirty="0">
                <a:latin typeface="Arial" panose="020B0604020202020204" pitchFamily="34" charset="0"/>
              </a:endParaRPr>
            </a:p>
          </p:txBody>
        </p:sp>
        <p:sp>
          <p:nvSpPr>
            <p:cNvPr id="42000" name="Rectangle 13">
              <a:extLst>
                <a:ext uri="{FF2B5EF4-FFF2-40B4-BE49-F238E27FC236}">
                  <a16:creationId xmlns:a16="http://schemas.microsoft.com/office/drawing/2014/main" id="{C8CAD7CD-FAD2-EF4B-AE3E-86730CE59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84" y="2492063"/>
              <a:ext cx="2976562" cy="1193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en-CH" sz="1600" b="1" dirty="0">
                  <a:latin typeface="Arial" panose="020B0604020202020204" pitchFamily="34" charset="0"/>
                </a:rPr>
                <a:t>HL-LHC at detectors level</a:t>
              </a:r>
            </a:p>
            <a:p>
              <a:r>
                <a:rPr lang="en-US" altLang="en-CH" sz="1600" dirty="0">
                  <a:latin typeface="Arial" panose="020B0604020202020204" pitchFamily="34" charset="0"/>
                </a:rPr>
                <a:t>L1 trigger rate	   </a:t>
              </a:r>
              <a:r>
                <a:rPr lang="ru-RU" altLang="en-CH" sz="1600" dirty="0">
                  <a:latin typeface="Arial" panose="020B0604020202020204" pitchFamily="34" charset="0"/>
                </a:rPr>
                <a:t>х </a:t>
              </a:r>
              <a:r>
                <a:rPr lang="en-US" altLang="en-CH" sz="1600" dirty="0">
                  <a:latin typeface="Arial" panose="020B0604020202020204" pitchFamily="34" charset="0"/>
                </a:rPr>
                <a:t>7.</a:t>
              </a:r>
              <a:r>
                <a:rPr lang="ru-RU" altLang="en-CH" sz="1600" dirty="0">
                  <a:latin typeface="Arial" panose="020B0604020202020204" pitchFamily="34" charset="0"/>
                </a:rPr>
                <a:t>5 </a:t>
              </a:r>
              <a:endParaRPr lang="en-US" altLang="en-CH" sz="1600" dirty="0">
                <a:latin typeface="Arial" panose="020B0604020202020204" pitchFamily="34" charset="0"/>
              </a:endParaRPr>
            </a:p>
            <a:p>
              <a:r>
                <a:rPr lang="en-US" altLang="en-CH" sz="1600" dirty="0">
                  <a:latin typeface="Arial" panose="020B0604020202020204" pitchFamily="34" charset="0"/>
                </a:rPr>
                <a:t>L1 trigger latency        </a:t>
              </a:r>
              <a:r>
                <a:rPr lang="ru-RU" altLang="en-CH" sz="1600" dirty="0">
                  <a:latin typeface="Arial" panose="020B0604020202020204" pitchFamily="34" charset="0"/>
                </a:rPr>
                <a:t>х 10</a:t>
              </a:r>
              <a:endParaRPr lang="en-US" altLang="en-CH" sz="1600" dirty="0">
                <a:latin typeface="Arial" panose="020B0604020202020204" pitchFamily="34" charset="0"/>
              </a:endParaRPr>
            </a:p>
            <a:p>
              <a:r>
                <a:rPr lang="en-US" altLang="en-CH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DAQ </a:t>
              </a:r>
              <a:r>
                <a:rPr lang="en-US" altLang="en-CH" sz="1600" dirty="0" err="1">
                  <a:latin typeface="Arial" panose="020B0604020202020204" pitchFamily="34" charset="0"/>
                  <a:cs typeface="Times New Roman" panose="02020603050405020304" pitchFamily="18" charset="0"/>
                </a:rPr>
                <a:t>bandtwidth</a:t>
              </a:r>
              <a:r>
                <a:rPr lang="en-US" altLang="en-CH" sz="1600" dirty="0">
                  <a:latin typeface="Arial" panose="020B0604020202020204" pitchFamily="34" charset="0"/>
                  <a:cs typeface="Times New Roman" panose="02020603050405020304" pitchFamily="18" charset="0"/>
                </a:rPr>
                <a:t>	   </a:t>
              </a:r>
              <a:r>
                <a:rPr lang="ru-RU" altLang="en-CH" sz="1600" dirty="0">
                  <a:latin typeface="Arial" panose="020B0604020202020204" pitchFamily="34" charset="0"/>
                </a:rPr>
                <a:t>х </a:t>
              </a:r>
              <a:r>
                <a:rPr lang="en-US" altLang="en-CH" sz="1600" dirty="0">
                  <a:latin typeface="Arial" panose="020B0604020202020204" pitchFamily="34" charset="0"/>
                </a:rPr>
                <a:t>10</a:t>
              </a:r>
              <a:endParaRPr lang="en-CH" altLang="en-CH" sz="1600" dirty="0">
                <a:latin typeface="Arial" panose="020B0604020202020204" pitchFamily="34" charset="0"/>
              </a:endParaRPr>
            </a:p>
          </p:txBody>
        </p:sp>
        <p:sp>
          <p:nvSpPr>
            <p:cNvPr id="42001" name="Rectangle 14">
              <a:extLst>
                <a:ext uri="{FF2B5EF4-FFF2-40B4-BE49-F238E27FC236}">
                  <a16:creationId xmlns:a16="http://schemas.microsoft.com/office/drawing/2014/main" id="{945B2298-564F-F243-947A-66497A411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20" y="3922387"/>
              <a:ext cx="3011488" cy="11544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CH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Additional requirements to sustain work at high rates</a:t>
              </a:r>
            </a:p>
            <a:p>
              <a:pPr algn="ctr">
                <a:spcBef>
                  <a:spcPts val="600"/>
                </a:spcBef>
              </a:pPr>
              <a:r>
                <a:rPr lang="en-GB" altLang="en-CH" sz="1600" dirty="0">
                  <a:latin typeface="Arial" panose="020B0604020202020204" pitchFamily="34" charset="0"/>
                </a:rPr>
                <a:t>to detectors, readout, DAQ</a:t>
              </a:r>
            </a:p>
            <a:p>
              <a:pPr algn="ctr"/>
              <a:r>
                <a:rPr lang="en-GB" altLang="en-CH" sz="1600" dirty="0">
                  <a:latin typeface="Arial" panose="020B0604020202020204" pitchFamily="34" charset="0"/>
                </a:rPr>
                <a:t> and trigger electronics </a:t>
              </a:r>
              <a:endParaRPr lang="en-CH" altLang="en-CH" sz="1600" dirty="0">
                <a:latin typeface="Arial" panose="020B0604020202020204" pitchFamily="34" charset="0"/>
              </a:endParaRPr>
            </a:p>
          </p:txBody>
        </p:sp>
        <p:sp>
          <p:nvSpPr>
            <p:cNvPr id="42002" name="Right Arrow 18">
              <a:extLst>
                <a:ext uri="{FF2B5EF4-FFF2-40B4-BE49-F238E27FC236}">
                  <a16:creationId xmlns:a16="http://schemas.microsoft.com/office/drawing/2014/main" id="{28901772-5F35-F544-9C0B-F412084537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07460" y="2172062"/>
              <a:ext cx="125410" cy="3654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CH" altLang="en-CH" sz="2400" b="1">
                <a:latin typeface="Arial" panose="020B0604020202020204" pitchFamily="34" charset="0"/>
              </a:endParaRPr>
            </a:p>
          </p:txBody>
        </p:sp>
        <p:sp>
          <p:nvSpPr>
            <p:cNvPr id="41993" name="Right Arrow 25">
              <a:extLst>
                <a:ext uri="{FF2B5EF4-FFF2-40B4-BE49-F238E27FC236}">
                  <a16:creationId xmlns:a16="http://schemas.microsoft.com/office/drawing/2014/main" id="{07410ACE-3FED-2741-983A-04300715B0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1757" y="3621250"/>
              <a:ext cx="125412" cy="3667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CH" altLang="en-CH" sz="2400" b="1">
                <a:latin typeface="Arial" panose="020B0604020202020204" pitchFamily="34" charset="0"/>
              </a:endParaRPr>
            </a:p>
          </p:txBody>
        </p:sp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569FEA22-3667-DA4B-96F5-17F244E7ACB2}"/>
              </a:ext>
            </a:extLst>
          </p:cNvPr>
          <p:cNvSpPr/>
          <p:nvPr/>
        </p:nvSpPr>
        <p:spPr>
          <a:xfrm>
            <a:off x="616946" y="5387201"/>
            <a:ext cx="898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main task of the Endcap Muon system Cathode Strip Chambers ( ME CSC) Phase 2 upgrade: </a:t>
            </a:r>
            <a:r>
              <a:rPr lang="en-US" sz="18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modernization of CSC electronics on</a:t>
            </a:r>
            <a:r>
              <a:rPr lang="x-none" sz="180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the </a:t>
            </a:r>
            <a:r>
              <a:rPr lang="en-US" sz="18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inner rings 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Muon stations (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MEx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/1), </a:t>
            </a:r>
            <a:r>
              <a:rPr lang="en-GB" sz="18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where the rates is higher with respect to the outer stations </a:t>
            </a:r>
            <a:endParaRPr lang="en-CH" sz="1800" dirty="0"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5">
            <a:extLst>
              <a:ext uri="{FF2B5EF4-FFF2-40B4-BE49-F238E27FC236}">
                <a16:creationId xmlns:a16="http://schemas.microsoft.com/office/drawing/2014/main" id="{DD4EF18C-27B1-4384-8257-80C0D1EF0BF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11754840-9B63-674D-A3A9-4560E8401E34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25930EE8-0C38-734D-9168-B7EE7B2E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-31899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Calibri" panose="020F0502020204030204" pitchFamily="34" charset="0"/>
              </a:rPr>
              <a:t>JINR team participation in LS2 CSC upgrade</a:t>
            </a:r>
          </a:p>
        </p:txBody>
      </p:sp>
      <p:pic>
        <p:nvPicPr>
          <p:cNvPr id="44037" name="Picture 7">
            <a:extLst>
              <a:ext uri="{FF2B5EF4-FFF2-40B4-BE49-F238E27FC236}">
                <a16:creationId xmlns:a16="http://schemas.microsoft.com/office/drawing/2014/main" id="{8E9CEDAA-BE86-3849-A527-74B5BC19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05" y="3918938"/>
            <a:ext cx="4043109" cy="232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3" descr="A picture containing building, indoor, table, kitchen&#10;&#10;Description automatically generated">
            <a:extLst>
              <a:ext uri="{FF2B5EF4-FFF2-40B4-BE49-F238E27FC236}">
                <a16:creationId xmlns:a16="http://schemas.microsoft.com/office/drawing/2014/main" id="{89348E4C-B61A-FC4F-BBE0-9AFDE2AB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06" y="1214679"/>
            <a:ext cx="4043110" cy="227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9">
            <a:extLst>
              <a:ext uri="{FF2B5EF4-FFF2-40B4-BE49-F238E27FC236}">
                <a16:creationId xmlns:a16="http://schemas.microsoft.com/office/drawing/2014/main" id="{6947B159-FE91-D54D-97FF-219637E7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84" y="6186181"/>
            <a:ext cx="3898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/>
              <a:t>ME1/1 installation with Loading Machine</a:t>
            </a:r>
            <a:endParaRPr lang="ru-RU" altLang="ru-RU" sz="1600" dirty="0"/>
          </a:p>
        </p:txBody>
      </p:sp>
      <p:grpSp>
        <p:nvGrpSpPr>
          <p:cNvPr id="44040" name="Group 14">
            <a:extLst>
              <a:ext uri="{FF2B5EF4-FFF2-40B4-BE49-F238E27FC236}">
                <a16:creationId xmlns:a16="http://schemas.microsoft.com/office/drawing/2014/main" id="{EBD073A7-2DF0-1543-903D-2036C11995A6}"/>
              </a:ext>
            </a:extLst>
          </p:cNvPr>
          <p:cNvGrpSpPr>
            <a:grpSpLocks/>
          </p:cNvGrpSpPr>
          <p:nvPr/>
        </p:nvGrpSpPr>
        <p:grpSpPr bwMode="auto">
          <a:xfrm>
            <a:off x="4304695" y="4259453"/>
            <a:ext cx="5522912" cy="2243138"/>
            <a:chOff x="523876" y="1082676"/>
            <a:chExt cx="8658224" cy="3065463"/>
          </a:xfrm>
        </p:grpSpPr>
        <p:pic>
          <p:nvPicPr>
            <p:cNvPr id="44045" name="Picture 3" descr="Chart, scatter chart&#10;&#10;Description automatically generated">
              <a:extLst>
                <a:ext uri="{FF2B5EF4-FFF2-40B4-BE49-F238E27FC236}">
                  <a16:creationId xmlns:a16="http://schemas.microsoft.com/office/drawing/2014/main" id="{B012CEE4-D4F3-8F42-8579-AF947E97C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1082676"/>
              <a:ext cx="4495800" cy="306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699C4F1-75AA-4F48-9AD5-6EAA29C61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6" y="1108075"/>
              <a:ext cx="4259263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1" name="TextBox 4">
            <a:extLst>
              <a:ext uri="{FF2B5EF4-FFF2-40B4-BE49-F238E27FC236}">
                <a16:creationId xmlns:a16="http://schemas.microsoft.com/office/drawing/2014/main" id="{57AA4068-6BFC-0749-89AB-EF86B90E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635" y="3597189"/>
            <a:ext cx="4651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2060"/>
                </a:solidFill>
              </a:rPr>
              <a:t>LS2 CSC cosmic test data for both Endcaps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2060"/>
                </a:solidFill>
              </a:rPr>
              <a:t>are in good agreement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44042" name="TextBox 9">
            <a:extLst>
              <a:ext uri="{FF2B5EF4-FFF2-40B4-BE49-F238E27FC236}">
                <a16:creationId xmlns:a16="http://schemas.microsoft.com/office/drawing/2014/main" id="{14C3383C-9A5B-524F-8BAB-0F8857D66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3423981"/>
            <a:ext cx="3189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dirty="0"/>
              <a:t>CSC upgrade infrastructure</a:t>
            </a:r>
          </a:p>
        </p:txBody>
      </p:sp>
      <p:sp>
        <p:nvSpPr>
          <p:cNvPr id="44044" name="Rectangle 2">
            <a:extLst>
              <a:ext uri="{FF2B5EF4-FFF2-40B4-BE49-F238E27FC236}">
                <a16:creationId xmlns:a16="http://schemas.microsoft.com/office/drawing/2014/main" id="{18ED76DE-E9B3-124F-AA1F-BFD98C704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947" y="491555"/>
            <a:ext cx="6613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CH" sz="1600" i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Upgrade of the Endcap Muon system was performed in LS2 shutdown </a:t>
            </a:r>
          </a:p>
          <a:p>
            <a:r>
              <a:rPr lang="en-US" altLang="en-CH" sz="1600" i="1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Instead of initially planned LS3 because it will be extremely busy</a:t>
            </a:r>
            <a:endParaRPr lang="en-CH" altLang="en-CH" sz="16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7772DFD-3A0E-2043-A2EF-368B0324A536}"/>
              </a:ext>
            </a:extLst>
          </p:cNvPr>
          <p:cNvSpPr/>
          <p:nvPr/>
        </p:nvSpPr>
        <p:spPr>
          <a:xfrm>
            <a:off x="4221284" y="1214679"/>
            <a:ext cx="55697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  Contribution of JINR in Muon System upgrade 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  during LS2 period : </a:t>
            </a:r>
          </a:p>
          <a:p>
            <a:pPr marL="177750" indent="213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Design and construction of 120 new Low Voltage</a:t>
            </a:r>
          </a:p>
          <a:p>
            <a:pPr marL="177750"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    Distribution boards (LVDB-5)</a:t>
            </a:r>
          </a:p>
          <a:p>
            <a:pPr marL="177750" indent="213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Refurbishing with new electronics, installation and</a:t>
            </a:r>
          </a:p>
          <a:p>
            <a:pPr marL="177750"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    commissioning of 180 cathode strip chambers (CSC)</a:t>
            </a:r>
          </a:p>
          <a:p>
            <a:pPr marL="46350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Modernization of the ME1/1 CSC cooling system</a:t>
            </a:r>
          </a:p>
          <a:p>
            <a:pPr marL="46350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Endcap Muon System upgrade infrastructure</a:t>
            </a:r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Заголовок 1">
            <a:extLst>
              <a:ext uri="{FF2B5EF4-FFF2-40B4-BE49-F238E27FC236}">
                <a16:creationId xmlns:a16="http://schemas.microsoft.com/office/drawing/2014/main" id="{07EC1150-BD64-3C4F-B243-329FF028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25400"/>
            <a:ext cx="84851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>
                <a:solidFill>
                  <a:srgbClr val="17375E"/>
                </a:solidFill>
                <a:latin typeface="Calibri" panose="020F0502020204030204" pitchFamily="34" charset="0"/>
              </a:rPr>
              <a:t>JINR Responsibility in the Muon Upgrade</a:t>
            </a:r>
          </a:p>
        </p:txBody>
      </p:sp>
      <p:pic>
        <p:nvPicPr>
          <p:cNvPr id="43012" name="Рисунок 1">
            <a:extLst>
              <a:ext uri="{FF2B5EF4-FFF2-40B4-BE49-F238E27FC236}">
                <a16:creationId xmlns:a16="http://schemas.microsoft.com/office/drawing/2014/main" id="{115D5757-0B2F-3C48-8406-C4C4A348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288" y="1085298"/>
            <a:ext cx="5334000" cy="54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Прямоугольник 6">
            <a:extLst>
              <a:ext uri="{FF2B5EF4-FFF2-40B4-BE49-F238E27FC236}">
                <a16:creationId xmlns:a16="http://schemas.microsoft.com/office/drawing/2014/main" id="{F30660F5-AC8D-2742-9031-915900320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5" y="2824163"/>
            <a:ext cx="247650" cy="3865562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en-CH" sz="2400" b="1"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B49012-5458-487B-BB25-C9CEAFEB2276}"/>
              </a:ext>
            </a:extLst>
          </p:cNvPr>
          <p:cNvSpPr/>
          <p:nvPr/>
        </p:nvSpPr>
        <p:spPr>
          <a:xfrm>
            <a:off x="1341910" y="699297"/>
            <a:ext cx="61769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The  Full Cost of the CMS Muon Upgrade is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21.437 MCHF</a:t>
            </a:r>
            <a:endParaRPr lang="en-US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C49AD0-566E-44ED-B449-A36189C4A508}"/>
              </a:ext>
            </a:extLst>
          </p:cNvPr>
          <p:cNvSpPr/>
          <p:nvPr/>
        </p:nvSpPr>
        <p:spPr>
          <a:xfrm>
            <a:off x="51121" y="2668004"/>
            <a:ext cx="4379270" cy="3850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JINR group participates in Muon CSC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R&amp;D </a:t>
            </a:r>
            <a:r>
              <a:rPr lang="en-US" sz="16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900" indent="-234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CMS CSC ageing study at GIF++</a:t>
            </a:r>
          </a:p>
          <a:p>
            <a:pPr marL="162900" indent="-234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study of CSC characteristics in HL-LHC conditions with uncorrelated background.</a:t>
            </a:r>
          </a:p>
          <a:p>
            <a:pPr marL="162900" indent="-234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study of methods for eliminating the </a:t>
            </a:r>
            <a:r>
              <a:rPr lang="en-US" sz="1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Malter</a:t>
            </a:r>
            <a:r>
              <a:rPr lang="en-US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current in a cathode strip chamber</a:t>
            </a:r>
          </a:p>
          <a:p>
            <a:pPr marL="162900" indent="-234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participation in the new gas mixture studies</a:t>
            </a:r>
          </a:p>
          <a:p>
            <a:pPr marL="162900" indent="-234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development and test of an algorithms for track segments reconstruction in the CSC chambers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  <a:defRPr/>
            </a:pPr>
            <a:r>
              <a:rPr lang="en-US" sz="1600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See details of Muon CSC R&amp;D in backup slides</a:t>
            </a:r>
            <a:endParaRPr lang="en-CH" sz="1600" i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4D1CE5-C084-4E4E-AC22-3E2E46CD9E69}"/>
              </a:ext>
            </a:extLst>
          </p:cNvPr>
          <p:cNvSpPr/>
          <p:nvPr/>
        </p:nvSpPr>
        <p:spPr>
          <a:xfrm>
            <a:off x="4183" y="1122369"/>
            <a:ext cx="4908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</a:rPr>
              <a:t>According to the Addendum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№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13 to the MoU CERN-MoU-2019-008 JINR contribute to CORE: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upgrade of the CSC electronics (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76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RPC Upgrade Project (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75 </a:t>
            </a:r>
            <a:r>
              <a:rPr lang="en-US" sz="16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 paid by Georgia Institutions)</a:t>
            </a:r>
          </a:p>
        </p:txBody>
      </p:sp>
      <p:sp>
        <p:nvSpPr>
          <p:cNvPr id="23558" name="Номер слайда 5">
            <a:extLst>
              <a:ext uri="{FF2B5EF4-FFF2-40B4-BE49-F238E27FC236}">
                <a16:creationId xmlns:a16="http://schemas.microsoft.com/office/drawing/2014/main" id="{DD4EF18C-27B1-4384-8257-80C0D1EF0BF2}"/>
              </a:ext>
            </a:extLst>
          </p:cNvPr>
          <p:cNvSpPr txBox="1">
            <a:spLocks/>
          </p:cNvSpPr>
          <p:nvPr/>
        </p:nvSpPr>
        <p:spPr bwMode="auto">
          <a:xfrm>
            <a:off x="9372781" y="6640575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6D2FB51E-5A6F-7B4F-A94F-3CEF39E37729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5">
            <a:extLst>
              <a:ext uri="{FF2B5EF4-FFF2-40B4-BE49-F238E27FC236}">
                <a16:creationId xmlns:a16="http://schemas.microsoft.com/office/drawing/2014/main" id="{DD4EF18C-27B1-4384-8257-80C0D1EF0BF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AEDCDAEA-9AD3-8E48-B352-1BCD36EE76F0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16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0179" name="Заголовок 1">
            <a:extLst>
              <a:ext uri="{FF2B5EF4-FFF2-40B4-BE49-F238E27FC236}">
                <a16:creationId xmlns:a16="http://schemas.microsoft.com/office/drawing/2014/main" id="{EED58B74-4DE6-D442-A198-AB5023027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Calibri" panose="020F0502020204030204" pitchFamily="34" charset="0"/>
              </a:rPr>
              <a:t>Upgrade Cost Summary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0CF5B9-082A-4390-8601-442AC9EB3B6E}"/>
              </a:ext>
            </a:extLst>
          </p:cNvPr>
          <p:cNvSpPr/>
          <p:nvPr/>
        </p:nvSpPr>
        <p:spPr>
          <a:xfrm>
            <a:off x="156539" y="962303"/>
            <a:ext cx="959292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The  CMS Phase  II  Upgrade  Cost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is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285 MCHF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in terms of CORE value</a:t>
            </a:r>
          </a:p>
          <a:p>
            <a:pPr>
              <a:defRPr/>
            </a:pPr>
            <a:endParaRPr lang="en-US" sz="1500" dirty="0">
              <a:solidFill>
                <a:srgbClr val="002060"/>
              </a:solidFill>
              <a:highlight>
                <a:srgbClr val="FFFF00"/>
              </a:highlight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The  Phase  II  Upgrade  Common  Fund 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is  established  at  the  level  of 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25’000’000 CHF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(twenty-five million Swiss Francs)</a:t>
            </a:r>
          </a:p>
          <a:p>
            <a:pPr>
              <a:defRPr/>
            </a:pPr>
            <a:endParaRPr lang="en-US" sz="1500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120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</a:rPr>
              <a:t>According to the Addendums to the Memorandum of Understanding for Collaboration in the Construction of the CMS Detector, JINR has following commitments in CORE (2020-2026):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participation in the Highly Granularity Calorimeter (HGCal) Project with total contribution of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2.2 MCHF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upgrade of the Endcap Muon system Cathode Strip Chambers (CSC) with total contribution of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76 </a:t>
            </a:r>
            <a:r>
              <a:rPr lang="en-US" sz="18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(these obligations is nearly fulfilled)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500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Additional contributions: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contribution 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to Upgrade Common Funds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of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289,855 </a:t>
            </a:r>
            <a:r>
              <a:rPr lang="en-US" sz="18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in 2022-2026 (468.855 </a:t>
            </a:r>
            <a:r>
              <a:rPr lang="en-US" sz="18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is in a total, 144.928 </a:t>
            </a:r>
            <a:r>
              <a:rPr lang="en-US" sz="1800" dirty="0" err="1">
                <a:solidFill>
                  <a:srgbClr val="002060"/>
                </a:solidFill>
                <a:latin typeface="+mj-lt"/>
              </a:rPr>
              <a:t>kCHF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is already accounted for 2020-2021)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179</a:t>
            </a:r>
            <a:r>
              <a:rPr lang="en-US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j-lt"/>
              </a:rPr>
              <a:t>kCHF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of operation 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expenses on technical maintenance of </a:t>
            </a:r>
            <a:r>
              <a:rPr lang="en-US" sz="1800" b="1" dirty="0" err="1">
                <a:solidFill>
                  <a:srgbClr val="002060"/>
                </a:solidFill>
                <a:latin typeface="+mj-lt"/>
              </a:rPr>
              <a:t>HGCal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in 2022-2026 according to М&amp;O_B</a:t>
            </a:r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5">
            <a:extLst>
              <a:ext uri="{FF2B5EF4-FFF2-40B4-BE49-F238E27FC236}">
                <a16:creationId xmlns:a16="http://schemas.microsoft.com/office/drawing/2014/main" id="{3A1949A4-31C5-4610-854F-D744F2028B74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BBE6584D-52B7-1441-AC04-6816493356EF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51203" name="Заголовок 1">
            <a:extLst>
              <a:ext uri="{FF2B5EF4-FFF2-40B4-BE49-F238E27FC236}">
                <a16:creationId xmlns:a16="http://schemas.microsoft.com/office/drawing/2014/main" id="{7EF8D361-616E-8B4D-AD86-2AC32A3FB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>
                <a:solidFill>
                  <a:srgbClr val="17375E"/>
                </a:solidFill>
                <a:latin typeface="Calibri" panose="020F0502020204030204" pitchFamily="34" charset="0"/>
              </a:rPr>
              <a:t>Funding Requested for 2022–2026</a:t>
            </a:r>
          </a:p>
        </p:txBody>
      </p:sp>
      <p:pic>
        <p:nvPicPr>
          <p:cNvPr id="51204" name="Рисунок 2">
            <a:extLst>
              <a:ext uri="{FF2B5EF4-FFF2-40B4-BE49-F238E27FC236}">
                <a16:creationId xmlns:a16="http://schemas.microsoft.com/office/drawing/2014/main" id="{50C26888-15FB-0447-83CF-6EB83AA8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620713"/>
            <a:ext cx="6047002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2" y="1118498"/>
            <a:ext cx="8423275" cy="40498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400" dirty="0">
                <a:solidFill>
                  <a:srgbClr val="FF0000"/>
                </a:solidFill>
              </a:rPr>
              <a:t>We are asking PAC </a:t>
            </a:r>
          </a:p>
          <a:p>
            <a:pPr marL="0" indent="0" algn="ctr">
              <a:buNone/>
            </a:pPr>
            <a:r>
              <a:rPr lang="en-US" altLang="ru-RU" sz="3400" dirty="0">
                <a:solidFill>
                  <a:srgbClr val="FF0000"/>
                </a:solidFill>
              </a:rPr>
              <a:t>to give recommendation to open a new project “Upgrade of the CMS Detector” </a:t>
            </a:r>
          </a:p>
          <a:p>
            <a:pPr marL="0" indent="0" algn="ctr">
              <a:buNone/>
            </a:pPr>
            <a:r>
              <a:rPr lang="en-US" altLang="ru-RU" sz="3400" dirty="0">
                <a:solidFill>
                  <a:srgbClr val="FF0000"/>
                </a:solidFill>
              </a:rPr>
              <a:t>for the period of 2022-2026.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ru-RU" sz="2600" dirty="0">
              <a:solidFill>
                <a:srgbClr val="008000"/>
              </a:solidFill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ru-RU" sz="3600" dirty="0">
                <a:solidFill>
                  <a:srgbClr val="FF0000"/>
                </a:solidFill>
                <a:latin typeface="+mj-lt"/>
              </a:rPr>
              <a:t>Thank you for your attention</a:t>
            </a:r>
            <a:r>
              <a:rPr lang="ru-RU" altLang="ru-RU" sz="3600" dirty="0">
                <a:solidFill>
                  <a:srgbClr val="FF0000"/>
                </a:solidFill>
                <a:latin typeface="+mj-lt"/>
              </a:rPr>
              <a:t>!!!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05DC3AC-3D7C-234A-8589-65B878B6D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363" y="601663"/>
            <a:ext cx="8423275" cy="5995987"/>
          </a:xfrm>
        </p:spPr>
        <p:txBody>
          <a:bodyPr/>
          <a:lstStyle/>
          <a:p>
            <a:pPr marL="0" indent="0" algn="ctr">
              <a:buNone/>
            </a:pPr>
            <a:endParaRPr lang="en-US" altLang="ru-RU" sz="3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ru-RU" sz="3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ru-RU" sz="3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ru-RU" sz="3400" b="1" dirty="0">
                <a:solidFill>
                  <a:srgbClr val="002060"/>
                </a:solidFill>
              </a:rPr>
              <a:t>BA</a:t>
            </a:r>
            <a:r>
              <a:rPr lang="en-US" altLang="ru-RU" sz="3600" b="1" dirty="0">
                <a:solidFill>
                  <a:srgbClr val="002060"/>
                </a:solidFill>
                <a:latin typeface="+mj-lt"/>
              </a:rPr>
              <a:t>CKUP SLIDES</a:t>
            </a:r>
            <a:endParaRPr lang="ru-RU" altLang="ru-RU" sz="3600" b="1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Font typeface="Wingdings" pitchFamily="2" charset="2"/>
              <a:buNone/>
            </a:pPr>
            <a:endParaRPr lang="ru-RU" altLang="ru-RU" sz="4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CBC5DEE6-6C91-4B08-B18C-030F46F85EC8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38935FDD-C814-9B44-AEA2-3F7FD88E3F5D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19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85904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5">
            <a:extLst>
              <a:ext uri="{FF2B5EF4-FFF2-40B4-BE49-F238E27FC236}">
                <a16:creationId xmlns:a16="http://schemas.microsoft.com/office/drawing/2014/main" id="{A5224650-5120-4644-AB77-B097A71FA541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7F8C716E-1953-814C-8527-CECD6B03455B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pic>
        <p:nvPicPr>
          <p:cNvPr id="20483" name="Рисунок 3">
            <a:extLst>
              <a:ext uri="{FF2B5EF4-FFF2-40B4-BE49-F238E27FC236}">
                <a16:creationId xmlns:a16="http://schemas.microsoft.com/office/drawing/2014/main" id="{18D8FD9F-56B3-A648-ABC6-934A6D89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8" y="3634972"/>
            <a:ext cx="30353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AD0080-1868-4157-ADF4-56D92DE9D596}"/>
              </a:ext>
            </a:extLst>
          </p:cNvPr>
          <p:cNvSpPr/>
          <p:nvPr/>
        </p:nvSpPr>
        <p:spPr>
          <a:xfrm>
            <a:off x="268288" y="574675"/>
            <a:ext cx="6084887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spcBef>
                <a:spcPct val="10000"/>
              </a:spcBef>
              <a:buFontTx/>
              <a:buChar char="–"/>
              <a:defRPr/>
            </a:pPr>
            <a:endParaRPr lang="en-US" altLang="ru-RU" sz="800" b="1" dirty="0">
              <a:solidFill>
                <a:srgbClr val="002060"/>
              </a:solidFill>
              <a:latin typeface="+mj-lt"/>
            </a:endParaRPr>
          </a:p>
          <a:p>
            <a:pPr>
              <a:buClr>
                <a:srgbClr val="FF3300"/>
              </a:buClr>
              <a:defRPr/>
            </a:pPr>
            <a:r>
              <a:rPr lang="ru-RU" altLang="ru-RU" sz="1800" dirty="0">
                <a:solidFill>
                  <a:srgbClr val="C00000"/>
                </a:solidFill>
                <a:latin typeface="+mn-lt"/>
              </a:rPr>
              <a:t>44</a:t>
            </a:r>
            <a:r>
              <a:rPr lang="en-GB" alt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participants from JINR</a:t>
            </a:r>
            <a:endParaRPr lang="ru-RU" altLang="ru-RU" sz="1800" dirty="0">
              <a:solidFill>
                <a:srgbClr val="002060"/>
              </a:solidFill>
              <a:latin typeface="+mn-lt"/>
            </a:endParaRPr>
          </a:p>
          <a:p>
            <a:pPr>
              <a:buClr>
                <a:srgbClr val="FF3300"/>
              </a:buClr>
              <a:defRPr/>
            </a:pPr>
            <a:r>
              <a:rPr lang="ru-RU" altLang="ru-RU" sz="1800" dirty="0">
                <a:solidFill>
                  <a:srgbClr val="C00000"/>
                </a:solidFill>
                <a:latin typeface="+mn-lt"/>
              </a:rPr>
              <a:t>23</a:t>
            </a:r>
            <a:r>
              <a:rPr lang="en-GB" altLang="ru-RU" sz="1800" dirty="0">
                <a:solidFill>
                  <a:srgbClr val="002060"/>
                </a:solidFill>
                <a:latin typeface="+mn-lt"/>
              </a:rPr>
              <a:t> participants from JINR member-states</a:t>
            </a:r>
            <a:endParaRPr lang="ru-RU" altLang="ru-RU" sz="1800" dirty="0">
              <a:solidFill>
                <a:srgbClr val="002060"/>
              </a:solidFill>
              <a:latin typeface="+mn-lt"/>
            </a:endParaRPr>
          </a:p>
          <a:p>
            <a:pPr>
              <a:buClr>
                <a:srgbClr val="FF3300"/>
              </a:buClr>
              <a:defRPr/>
            </a:pPr>
            <a:endParaRPr lang="ru-RU" altLang="ru-RU" sz="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485" name="Заголовок 1">
            <a:extLst>
              <a:ext uri="{FF2B5EF4-FFF2-40B4-BE49-F238E27FC236}">
                <a16:creationId xmlns:a16="http://schemas.microsoft.com/office/drawing/2014/main" id="{70D9305F-3F82-174C-A228-FF029558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+mj-lt"/>
              </a:rPr>
              <a:t>Participants of Projects</a:t>
            </a:r>
          </a:p>
        </p:txBody>
      </p:sp>
      <p:pic>
        <p:nvPicPr>
          <p:cNvPr id="20487" name="Рисунок 9">
            <a:extLst>
              <a:ext uri="{FF2B5EF4-FFF2-40B4-BE49-F238E27FC236}">
                <a16:creationId xmlns:a16="http://schemas.microsoft.com/office/drawing/2014/main" id="{0BCB8BB8-0410-DA49-8CD0-B85ECB8F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871" y="477838"/>
            <a:ext cx="32353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AFCA98-1960-4533-902A-9FA29CE6E6F2}"/>
              </a:ext>
            </a:extLst>
          </p:cNvPr>
          <p:cNvSpPr/>
          <p:nvPr/>
        </p:nvSpPr>
        <p:spPr>
          <a:xfrm>
            <a:off x="288076" y="5581422"/>
            <a:ext cx="546097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3300"/>
              </a:buClr>
              <a:defRPr/>
            </a:pPr>
            <a:r>
              <a:rPr lang="en-US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Authors: </a:t>
            </a:r>
          </a:p>
          <a:p>
            <a:pPr>
              <a:buClr>
                <a:srgbClr val="FF3300"/>
              </a:buClr>
              <a:defRPr/>
            </a:pP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from JINR: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ru-RU" sz="1600" dirty="0">
                <a:solidFill>
                  <a:srgbClr val="C00000"/>
                </a:solidFill>
                <a:latin typeface="Arial" panose="020B0604020202020204" pitchFamily="34" charset="0"/>
              </a:rPr>
              <a:t>16 </a:t>
            </a:r>
            <a:r>
              <a:rPr lang="en-GB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paid and </a:t>
            </a: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GB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unpaid 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4 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PhD and 1 emeritus)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ts val="300"/>
              </a:spcBef>
              <a:buClr>
                <a:srgbClr val="FF3300"/>
              </a:buClr>
              <a:defRPr/>
            </a:pPr>
            <a:r>
              <a:rPr lang="en-GB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from JINR member-states: </a:t>
            </a:r>
            <a:r>
              <a:rPr lang="en-GB" alt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GB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paid</a:t>
            </a: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BD0AF4-0F94-465B-AE59-D79B376D3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76" y="1404366"/>
            <a:ext cx="5460971" cy="4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08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5">
            <a:extLst>
              <a:ext uri="{FF2B5EF4-FFF2-40B4-BE49-F238E27FC236}">
                <a16:creationId xmlns:a16="http://schemas.microsoft.com/office/drawing/2014/main" id="{DD4EF18C-27B1-4384-8257-80C0D1EF0BF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C330D78C-FAE3-BB47-881B-976EE0FBCFF8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20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46083" name="Заголовок 1">
            <a:extLst>
              <a:ext uri="{FF2B5EF4-FFF2-40B4-BE49-F238E27FC236}">
                <a16:creationId xmlns:a16="http://schemas.microsoft.com/office/drawing/2014/main" id="{01035A2D-62E0-2847-BAD3-2872B95A2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Calibri" panose="020F0502020204030204" pitchFamily="34" charset="0"/>
              </a:rPr>
              <a:t>CSC ageing study R&amp;D at GIF++</a:t>
            </a:r>
          </a:p>
        </p:txBody>
      </p:sp>
      <p:sp>
        <p:nvSpPr>
          <p:cNvPr id="46084" name="TextBox 4">
            <a:extLst>
              <a:ext uri="{FF2B5EF4-FFF2-40B4-BE49-F238E27FC236}">
                <a16:creationId xmlns:a16="http://schemas.microsoft.com/office/drawing/2014/main" id="{D66E689C-B09F-2642-9EC0-B1AF26B2E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" y="5222496"/>
            <a:ext cx="454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sz="1800" b="1" u="sng" dirty="0">
                <a:solidFill>
                  <a:srgbClr val="00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Equivalent to 3ˣHL-LHC periods of L=3ˣ3000 fb</a:t>
            </a:r>
            <a:r>
              <a:rPr lang="en-GB" altLang="en-US" sz="1800" b="1" u="sng" baseline="30000" dirty="0">
                <a:solidFill>
                  <a:srgbClr val="00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-1</a:t>
            </a:r>
            <a:r>
              <a:rPr lang="en-GB" altLang="en-US" sz="1800" b="1" u="sng" dirty="0">
                <a:solidFill>
                  <a:srgbClr val="00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the integrated charge to be: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ME1/1 - 0.33 C/cm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rgbClr val="00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ME2/1(sect.1) - 0.24 C/cm</a:t>
            </a:r>
            <a:endParaRPr lang="ru-RU" altLang="en-US" sz="1800" dirty="0">
              <a:solidFill>
                <a:srgbClr val="000000"/>
              </a:solidFill>
              <a:latin typeface="Arial Narrow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085" name="Group 3">
            <a:extLst>
              <a:ext uri="{FF2B5EF4-FFF2-40B4-BE49-F238E27FC236}">
                <a16:creationId xmlns:a16="http://schemas.microsoft.com/office/drawing/2014/main" id="{A8A8A19F-676A-CB48-A418-0A1987026A09}"/>
              </a:ext>
            </a:extLst>
          </p:cNvPr>
          <p:cNvGrpSpPr>
            <a:grpSpLocks/>
          </p:cNvGrpSpPr>
          <p:nvPr/>
        </p:nvGrpSpPr>
        <p:grpSpPr bwMode="auto">
          <a:xfrm>
            <a:off x="5592217" y="1569032"/>
            <a:ext cx="3683000" cy="2270125"/>
            <a:chOff x="498476" y="3834234"/>
            <a:chExt cx="3897690" cy="2727114"/>
          </a:xfrm>
        </p:grpSpPr>
        <p:pic>
          <p:nvPicPr>
            <p:cNvPr id="46102" name="Picture 19" descr="C:\Users\perel\Workfiles\CERN\2016\GIF++\GIF++_Foto-2016\CSC_top_View_March-2016\CIMG0664.JPG">
              <a:extLst>
                <a:ext uri="{FF2B5EF4-FFF2-40B4-BE49-F238E27FC236}">
                  <a16:creationId xmlns:a16="http://schemas.microsoft.com/office/drawing/2014/main" id="{60E39FE6-B5D6-1C4D-91D9-F7F65F008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6" y="3834234"/>
              <a:ext cx="3897690" cy="272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3" name="TextBox 2">
              <a:extLst>
                <a:ext uri="{FF2B5EF4-FFF2-40B4-BE49-F238E27FC236}">
                  <a16:creationId xmlns:a16="http://schemas.microsoft.com/office/drawing/2014/main" id="{D2E44EC4-76E1-E040-A5C9-AE23A7834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901" y="4513624"/>
              <a:ext cx="809328" cy="369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q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 2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ME2/1</a:t>
              </a:r>
            </a:p>
          </p:txBody>
        </p:sp>
        <p:sp>
          <p:nvSpPr>
            <p:cNvPr id="46104" name="TextBox 20">
              <a:extLst>
                <a:ext uri="{FF2B5EF4-FFF2-40B4-BE49-F238E27FC236}">
                  <a16:creationId xmlns:a16="http://schemas.microsoft.com/office/drawing/2014/main" id="{BB75BB71-6391-5148-B533-569EE20DF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816" y="5430528"/>
              <a:ext cx="835898" cy="369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q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 2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 b="1">
                  <a:solidFill>
                    <a:schemeClr val="bg1"/>
                  </a:solidFill>
                  <a:cs typeface="Times New Roman" panose="02020603050405020304" pitchFamily="18" charset="0"/>
                </a:rPr>
                <a:t>ME1/1</a:t>
              </a:r>
            </a:p>
          </p:txBody>
        </p:sp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id="{F2FD713E-8A92-418B-9B9B-25EC8A77D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499" y="488950"/>
            <a:ext cx="672908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GB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Main goal - to study  </a:t>
            </a:r>
            <a:r>
              <a:rPr lang="en-US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ru-RU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ill CSCs su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ru-RU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vive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 HL-LHC of L</a:t>
            </a:r>
            <a:r>
              <a:rPr lang="en-GB" altLang="en-US" sz="1800" b="1" baseline="-25000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int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=3000 fb-1</a:t>
            </a:r>
            <a:r>
              <a:rPr lang="ru-RU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en-GB" altLang="en-US" sz="1800" b="1" dirty="0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87" name="Rectangle 19">
            <a:extLst>
              <a:ext uri="{FF2B5EF4-FFF2-40B4-BE49-F238E27FC236}">
                <a16:creationId xmlns:a16="http://schemas.microsoft.com/office/drawing/2014/main" id="{00AD0F7A-869A-364E-AC4A-80BA9F83E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" y="2213340"/>
            <a:ext cx="368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CH" sz="1800" b="1" dirty="0">
                <a:solidFill>
                  <a:srgbClr val="000000"/>
                </a:solidFill>
              </a:rPr>
              <a:t>14 </a:t>
            </a:r>
            <a:r>
              <a:rPr lang="fr-FR" altLang="en-CH" sz="1800" b="1" dirty="0" err="1">
                <a:solidFill>
                  <a:srgbClr val="000000"/>
                </a:solidFill>
              </a:rPr>
              <a:t>TBq</a:t>
            </a:r>
            <a:r>
              <a:rPr lang="fr-FR" altLang="en-CH" sz="1800" b="1" dirty="0">
                <a:solidFill>
                  <a:srgbClr val="000000"/>
                </a:solidFill>
              </a:rPr>
              <a:t>  Cs137 source (E</a:t>
            </a:r>
            <a:r>
              <a:rPr lang="el-GR" altLang="en-CH" sz="1800" b="1" dirty="0">
                <a:solidFill>
                  <a:srgbClr val="000000"/>
                </a:solidFill>
              </a:rPr>
              <a:t>γ = 662 </a:t>
            </a:r>
            <a:r>
              <a:rPr lang="fr-FR" altLang="en-CH" sz="1800" b="1" dirty="0" err="1">
                <a:solidFill>
                  <a:srgbClr val="000000"/>
                </a:solidFill>
              </a:rPr>
              <a:t>keV</a:t>
            </a:r>
            <a:r>
              <a:rPr lang="fr-FR" altLang="en-CH" sz="1800" b="1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46088" name="Group 5">
            <a:extLst>
              <a:ext uri="{FF2B5EF4-FFF2-40B4-BE49-F238E27FC236}">
                <a16:creationId xmlns:a16="http://schemas.microsoft.com/office/drawing/2014/main" id="{9474D691-76AB-6646-B4F2-FEB726E70575}"/>
              </a:ext>
            </a:extLst>
          </p:cNvPr>
          <p:cNvGrpSpPr>
            <a:grpSpLocks/>
          </p:cNvGrpSpPr>
          <p:nvPr/>
        </p:nvGrpSpPr>
        <p:grpSpPr bwMode="auto">
          <a:xfrm>
            <a:off x="278606" y="2669024"/>
            <a:ext cx="4389437" cy="2435225"/>
            <a:chOff x="226219" y="1568444"/>
            <a:chExt cx="5219700" cy="2720976"/>
          </a:xfrm>
        </p:grpSpPr>
        <p:grpSp>
          <p:nvGrpSpPr>
            <p:cNvPr id="46091" name="Group 8">
              <a:extLst>
                <a:ext uri="{FF2B5EF4-FFF2-40B4-BE49-F238E27FC236}">
                  <a16:creationId xmlns:a16="http://schemas.microsoft.com/office/drawing/2014/main" id="{BD04E2A9-EA20-BB4C-89A2-DDBEC566AC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219" y="1568444"/>
              <a:ext cx="5219700" cy="2720976"/>
              <a:chOff x="12702" y="779466"/>
              <a:chExt cx="5220072" cy="2721308"/>
            </a:xfrm>
          </p:grpSpPr>
          <p:grpSp>
            <p:nvGrpSpPr>
              <p:cNvPr id="46093" name="Group 13">
                <a:extLst>
                  <a:ext uri="{FF2B5EF4-FFF2-40B4-BE49-F238E27FC236}">
                    <a16:creationId xmlns:a16="http://schemas.microsoft.com/office/drawing/2014/main" id="{B24431E0-959D-CB46-A89D-5354BBDA88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02" y="779466"/>
                <a:ext cx="5220072" cy="2721308"/>
                <a:chOff x="-130715" y="821701"/>
                <a:chExt cx="5675091" cy="2910878"/>
              </a:xfrm>
            </p:grpSpPr>
            <p:pic>
              <p:nvPicPr>
                <p:cNvPr id="46096" name="Picture 3">
                  <a:extLst>
                    <a:ext uri="{FF2B5EF4-FFF2-40B4-BE49-F238E27FC236}">
                      <a16:creationId xmlns:a16="http://schemas.microsoft.com/office/drawing/2014/main" id="{63A9738B-555B-3C42-B4C6-3338BB9963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167" t="13420" r="2"/>
                <a:stretch>
                  <a:fillRect/>
                </a:stretch>
              </p:blipFill>
              <p:spPr bwMode="auto">
                <a:xfrm>
                  <a:off x="-130715" y="821701"/>
                  <a:ext cx="5675091" cy="2910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097" name="TextBox 3">
                  <a:extLst>
                    <a:ext uri="{FF2B5EF4-FFF2-40B4-BE49-F238E27FC236}">
                      <a16:creationId xmlns:a16="http://schemas.microsoft.com/office/drawing/2014/main" id="{80A247B3-803E-A241-A71C-BF4815B3FA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8246" y="3119002"/>
                  <a:ext cx="3313840" cy="3292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itchFamily="2" charset="2"/>
                    <a:buChar char="q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Ø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 2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en-US" sz="1400" dirty="0"/>
                    <a:t>D</a:t>
                  </a:r>
                  <a:r>
                    <a:rPr lang="ru-RU" altLang="en-US" sz="1400" dirty="0"/>
                    <a:t>2</a:t>
                  </a:r>
                  <a:r>
                    <a:rPr lang="en-GB" altLang="en-US" sz="1400" dirty="0"/>
                    <a:t>: Total flux </a:t>
                  </a:r>
                  <a:r>
                    <a:rPr lang="ru-RU" altLang="en-US" sz="1400" dirty="0"/>
                    <a:t>~1.7</a:t>
                  </a:r>
                  <a:r>
                    <a:rPr lang="en-GB" altLang="en-US" sz="1400" dirty="0"/>
                    <a:t>*10</a:t>
                  </a:r>
                  <a:r>
                    <a:rPr lang="en-GB" altLang="en-US" sz="1400" baseline="30000" dirty="0"/>
                    <a:t>7</a:t>
                  </a:r>
                  <a:r>
                    <a:rPr lang="el-GR" altLang="en-US" sz="1400" dirty="0"/>
                    <a:t> γ</a:t>
                  </a:r>
                  <a:r>
                    <a:rPr lang="en-GB" altLang="en-US" sz="1400" dirty="0"/>
                    <a:t>/(s*cm</a:t>
                  </a:r>
                  <a:r>
                    <a:rPr lang="en-GB" altLang="en-US" sz="1400" baseline="30000" dirty="0"/>
                    <a:t>2</a:t>
                  </a:r>
                  <a:r>
                    <a:rPr lang="en-GB" altLang="en-US" sz="1400" dirty="0"/>
                    <a:t>)</a:t>
                  </a:r>
                </a:p>
              </p:txBody>
            </p:sp>
            <p:cxnSp>
              <p:nvCxnSpPr>
                <p:cNvPr id="40" name="Straight Arrow Connector 25">
                  <a:extLst>
                    <a:ext uri="{FF2B5EF4-FFF2-40B4-BE49-F238E27FC236}">
                      <a16:creationId xmlns:a16="http://schemas.microsoft.com/office/drawing/2014/main" id="{529FA859-2893-4431-944D-1316C3FD36AF}"/>
                    </a:ext>
                  </a:extLst>
                </p:cNvPr>
                <p:cNvCxnSpPr/>
                <p:nvPr/>
              </p:nvCxnSpPr>
              <p:spPr>
                <a:xfrm>
                  <a:off x="3922921" y="2945087"/>
                  <a:ext cx="217562" cy="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099" name="TextBox 11">
                  <a:extLst>
                    <a:ext uri="{FF2B5EF4-FFF2-40B4-BE49-F238E27FC236}">
                      <a16:creationId xmlns:a16="http://schemas.microsoft.com/office/drawing/2014/main" id="{D99B2477-D69A-664F-ADB6-AEE24B4230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8509" y="1256782"/>
                  <a:ext cx="1039355" cy="368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itchFamily="2" charset="2"/>
                    <a:buChar char="q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Wingdings" pitchFamily="2" charset="2"/>
                    <a:buChar char="Ø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itchFamily="2" charset="2"/>
                    <a:buChar char="Ø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 2" pitchFamily="2" charset="2"/>
                    <a:buChar char="P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ru-RU" altLang="en-US" sz="1600"/>
                    <a:t>2.4</a:t>
                  </a:r>
                  <a:r>
                    <a:rPr lang="en-US" altLang="en-US" sz="1600"/>
                    <a:t> </a:t>
                  </a:r>
                  <a:r>
                    <a:rPr lang="ru-RU" altLang="en-US" sz="1600"/>
                    <a:t>m</a:t>
                  </a:r>
                  <a:endParaRPr lang="en-GB" altLang="en-US" sz="1600"/>
                </a:p>
              </p:txBody>
            </p:sp>
            <p:cxnSp>
              <p:nvCxnSpPr>
                <p:cNvPr id="42" name="Straight Arrow Connector 28">
                  <a:extLst>
                    <a:ext uri="{FF2B5EF4-FFF2-40B4-BE49-F238E27FC236}">
                      <a16:creationId xmlns:a16="http://schemas.microsoft.com/office/drawing/2014/main" id="{7B0BB8D7-C80E-4DE7-ADA1-D68913578EA6}"/>
                    </a:ext>
                  </a:extLst>
                </p:cNvPr>
                <p:cNvCxnSpPr/>
                <p:nvPr/>
              </p:nvCxnSpPr>
              <p:spPr>
                <a:xfrm>
                  <a:off x="3608893" y="1520008"/>
                  <a:ext cx="215509" cy="0"/>
                </a:xfrm>
                <a:prstGeom prst="straightConnector1">
                  <a:avLst/>
                </a:prstGeom>
                <a:ln w="317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101" name="TextBox 42">
                  <a:extLst>
                    <a:ext uri="{FF2B5EF4-FFF2-40B4-BE49-F238E27FC236}">
                      <a16:creationId xmlns:a16="http://schemas.microsoft.com/office/drawing/2014/main" id="{F5A1D877-4D50-6445-9D4B-F51444C1EC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8063" y="2778106"/>
                  <a:ext cx="871077" cy="368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en-CH" sz="1600"/>
                    <a:t>3.3</a:t>
                  </a:r>
                  <a:r>
                    <a:rPr lang="en-US" altLang="en-CH" sz="1600"/>
                    <a:t> </a:t>
                  </a:r>
                  <a:r>
                    <a:rPr lang="ru-RU" altLang="en-CH" sz="1600"/>
                    <a:t>m</a:t>
                  </a:r>
                  <a:endParaRPr lang="en-GB" altLang="en-CH" sz="1600"/>
                </a:p>
              </p:txBody>
            </p:sp>
          </p:grpSp>
          <p:cxnSp>
            <p:nvCxnSpPr>
              <p:cNvPr id="36" name="Straight Arrow Connector 6">
                <a:extLst>
                  <a:ext uri="{FF2B5EF4-FFF2-40B4-BE49-F238E27FC236}">
                    <a16:creationId xmlns:a16="http://schemas.microsoft.com/office/drawing/2014/main" id="{A4EAFC44-E2F1-4F68-94BC-493B01526EF0}"/>
                  </a:ext>
                </a:extLst>
              </p:cNvPr>
              <p:cNvCxnSpPr/>
              <p:nvPr/>
            </p:nvCxnSpPr>
            <p:spPr>
              <a:xfrm flipV="1">
                <a:off x="203380" y="2003522"/>
                <a:ext cx="4253463" cy="887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095" name="TextBox 7">
                <a:extLst>
                  <a:ext uri="{FF2B5EF4-FFF2-40B4-BE49-F238E27FC236}">
                    <a16:creationId xmlns:a16="http://schemas.microsoft.com/office/drawing/2014/main" id="{3E8AEA96-F6F0-5749-9111-EF7723C1B3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401" y="1853712"/>
                <a:ext cx="82837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400">
                    <a:solidFill>
                      <a:schemeClr val="bg1"/>
                    </a:solidFill>
                  </a:rPr>
                  <a:t>beam</a:t>
                </a:r>
                <a:endParaRPr lang="ru-RU" altLang="ru-RU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092" name="TextBox 9">
              <a:extLst>
                <a:ext uri="{FF2B5EF4-FFF2-40B4-BE49-F238E27FC236}">
                  <a16:creationId xmlns:a16="http://schemas.microsoft.com/office/drawing/2014/main" id="{002C5B5F-25FC-5844-AC68-0B74FF67E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86" y="1602853"/>
              <a:ext cx="3104784" cy="37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q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 2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600" dirty="0"/>
                <a:t>GIF++ Radiation field map</a:t>
              </a:r>
              <a:endParaRPr lang="ru-RU" altLang="ru-RU" sz="1600" dirty="0"/>
            </a:p>
          </p:txBody>
        </p:sp>
      </p:grpSp>
      <p:sp>
        <p:nvSpPr>
          <p:cNvPr id="44" name="Rectangle 3">
            <a:extLst>
              <a:ext uri="{FF2B5EF4-FFF2-40B4-BE49-F238E27FC236}">
                <a16:creationId xmlns:a16="http://schemas.microsoft.com/office/drawing/2014/main" id="{B1CFDD03-4E4F-4DD1-940D-380818B00ED4}"/>
              </a:ext>
            </a:extLst>
          </p:cNvPr>
          <p:cNvSpPr/>
          <p:nvPr/>
        </p:nvSpPr>
        <p:spPr>
          <a:xfrm>
            <a:off x="99722" y="968957"/>
            <a:ext cx="5236957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Tests at Gamma Irradiation Facility </a:t>
            </a:r>
            <a:r>
              <a:rPr lang="en-US" altLang="ru-RU" sz="1800" b="1" dirty="0" err="1">
                <a:latin typeface="Arial Narrow" panose="020B0606020202030204" pitchFamily="34" charset="0"/>
              </a:rPr>
              <a:t>GiF</a:t>
            </a:r>
            <a:r>
              <a:rPr lang="en-US" altLang="ru-RU" sz="1800" b="1" dirty="0">
                <a:latin typeface="Arial Narrow" panose="020B0606020202030204" pitchFamily="34" charset="0"/>
              </a:rPr>
              <a:t>++ :</a:t>
            </a:r>
          </a:p>
          <a:p>
            <a:pPr>
              <a:defRPr/>
            </a:pPr>
            <a:r>
              <a:rPr lang="en-US" altLang="ru-RU" sz="1800" dirty="0">
                <a:latin typeface="Arial Narrow" panose="020B0606020202030204" pitchFamily="34" charset="0"/>
              </a:rPr>
              <a:t>1. CSC Ageing study.</a:t>
            </a:r>
          </a:p>
          <a:p>
            <a:pPr>
              <a:defRPr/>
            </a:pPr>
            <a:r>
              <a:rPr lang="en-US" altLang="ru-RU" sz="1800" dirty="0">
                <a:latin typeface="Arial Narrow" panose="020B0606020202030204" pitchFamily="34" charset="0"/>
              </a:rPr>
              <a:t>2. Study of background rates influence on CSC performance</a:t>
            </a:r>
          </a:p>
          <a:p>
            <a:pPr>
              <a:defRPr/>
            </a:pPr>
            <a:r>
              <a:rPr lang="en-US" altLang="ru-RU" sz="1800" dirty="0">
                <a:latin typeface="Arial Narrow" panose="020B0606020202030204" pitchFamily="34" charset="0"/>
              </a:rPr>
              <a:t>3. Study of methods for </a:t>
            </a:r>
            <a:r>
              <a:rPr lang="en-US" altLang="ru-RU" sz="1800" dirty="0" err="1">
                <a:latin typeface="Arial Narrow" panose="020B0606020202030204" pitchFamily="34" charset="0"/>
              </a:rPr>
              <a:t>Malter</a:t>
            </a:r>
            <a:r>
              <a:rPr lang="en-US" altLang="ru-RU" sz="1800" dirty="0">
                <a:latin typeface="Arial Narrow" panose="020B0606020202030204" pitchFamily="34" charset="0"/>
              </a:rPr>
              <a:t> current eliminating.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B24BBA-14CF-4D30-BEF8-C693B9EE9F9A}"/>
              </a:ext>
            </a:extLst>
          </p:cNvPr>
          <p:cNvSpPr txBox="1"/>
          <p:nvPr/>
        </p:nvSpPr>
        <p:spPr>
          <a:xfrm>
            <a:off x="5232400" y="4157663"/>
            <a:ext cx="4543425" cy="23860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8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Longevity </a:t>
            </a:r>
            <a:r>
              <a:rPr lang="ru-RU" sz="1800" b="1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tests</a:t>
            </a:r>
            <a:r>
              <a:rPr lang="ru-RU" sz="18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800" b="1" u="sng" dirty="0" err="1">
                <a:solidFill>
                  <a:prstClr val="black"/>
                </a:solidFill>
                <a:latin typeface="Arial Narrow" panose="020B0606020202030204" pitchFamily="34" charset="0"/>
              </a:rPr>
              <a:t>m</a:t>
            </a:r>
            <a:r>
              <a:rPr lang="en-US" sz="18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8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nitor</a:t>
            </a:r>
            <a:r>
              <a:rPr lang="en-US" sz="18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ing</a:t>
            </a:r>
            <a:r>
              <a:rPr lang="ru-RU" sz="18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 CSC performance:</a:t>
            </a:r>
          </a:p>
          <a:p>
            <a:pPr marL="213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Dark rate/currents</a:t>
            </a:r>
            <a:endParaRPr lang="en-GB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Arial Narrow" panose="020B0606020202030204" pitchFamily="34" charset="0"/>
              </a:rPr>
              <a:t>Relative currents</a:t>
            </a:r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Strip-strip resistance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Test beam measurements: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Efficiency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prstClr val="black"/>
                </a:solidFill>
                <a:latin typeface="Arial Narrow" panose="020B0606020202030204" pitchFamily="34" charset="0"/>
              </a:rPr>
              <a:t>Spatial resolution</a:t>
            </a:r>
            <a:endParaRPr lang="en-US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prstClr val="black"/>
                </a:solidFill>
                <a:latin typeface="Arial Narrow" panose="020B0606020202030204" pitchFamily="34" charset="0"/>
              </a:rPr>
              <a:t>Gas gain</a:t>
            </a:r>
          </a:p>
        </p:txBody>
      </p:sp>
    </p:spTree>
    <p:extLst>
      <p:ext uri="{BB962C8B-B14F-4D97-AF65-F5344CB8AC3E}">
        <p14:creationId xmlns:p14="http://schemas.microsoft.com/office/powerpoint/2010/main" val="2637612346"/>
      </p:ext>
    </p:extLst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5">
            <a:extLst>
              <a:ext uri="{FF2B5EF4-FFF2-40B4-BE49-F238E27FC236}">
                <a16:creationId xmlns:a16="http://schemas.microsoft.com/office/drawing/2014/main" id="{DD4EF18C-27B1-4384-8257-80C0D1EF0BF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A9E33EA7-875D-3B48-8FF1-079E9595F431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21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47107" name="Заголовок 1">
            <a:extLst>
              <a:ext uri="{FF2B5EF4-FFF2-40B4-BE49-F238E27FC236}">
                <a16:creationId xmlns:a16="http://schemas.microsoft.com/office/drawing/2014/main" id="{BB01C52A-CEDC-404D-964A-D82F697D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>
                <a:solidFill>
                  <a:srgbClr val="17375E"/>
                </a:solidFill>
                <a:latin typeface="Calibri" panose="020F0502020204030204" pitchFamily="34" charset="0"/>
              </a:rPr>
              <a:t>Recent CSC ageing study results</a:t>
            </a:r>
          </a:p>
        </p:txBody>
      </p:sp>
      <p:pic>
        <p:nvPicPr>
          <p:cNvPr id="47108" name="Рисунок 42">
            <a:extLst>
              <a:ext uri="{FF2B5EF4-FFF2-40B4-BE49-F238E27FC236}">
                <a16:creationId xmlns:a16="http://schemas.microsoft.com/office/drawing/2014/main" id="{694D6201-F066-E844-BF83-FDD473EC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966788"/>
            <a:ext cx="32194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>
            <a:extLst>
              <a:ext uri="{FF2B5EF4-FFF2-40B4-BE49-F238E27FC236}">
                <a16:creationId xmlns:a16="http://schemas.microsoft.com/office/drawing/2014/main" id="{9EEA948E-8599-D44A-B500-521F3C9D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25" y="869950"/>
            <a:ext cx="3000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3">
            <a:extLst>
              <a:ext uri="{FF2B5EF4-FFF2-40B4-BE49-F238E27FC236}">
                <a16:creationId xmlns:a16="http://schemas.microsoft.com/office/drawing/2014/main" id="{CB063138-41DB-BD43-A8F8-20951A03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3232150"/>
            <a:ext cx="3538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600">
                <a:latin typeface="Arial Narrow" panose="020B0604020202020204" pitchFamily="34" charset="0"/>
              </a:rPr>
              <a:t>ME1/1 Relative current I</a:t>
            </a:r>
            <a:r>
              <a:rPr lang="en-US" altLang="ru-RU" sz="1600" baseline="-25000">
                <a:latin typeface="Arial Narrow" panose="020B0604020202020204" pitchFamily="34" charset="0"/>
              </a:rPr>
              <a:t>layer</a:t>
            </a:r>
            <a:r>
              <a:rPr lang="en-US" altLang="ru-RU" sz="1600">
                <a:latin typeface="Arial Narrow" panose="020B0604020202020204" pitchFamily="34" charset="0"/>
              </a:rPr>
              <a:t>/I</a:t>
            </a:r>
            <a:r>
              <a:rPr lang="en-US" altLang="ru-RU" sz="1600" baseline="-25000">
                <a:latin typeface="Arial Narrow" panose="020B0604020202020204" pitchFamily="34" charset="0"/>
              </a:rPr>
              <a:t>ref</a:t>
            </a:r>
            <a:r>
              <a:rPr lang="en-US" altLang="ru-RU" sz="1600">
                <a:latin typeface="Arial Narrow" panose="020B0604020202020204" pitchFamily="34" charset="0"/>
              </a:rPr>
              <a:t>. </a:t>
            </a:r>
          </a:p>
        </p:txBody>
      </p:sp>
      <p:sp>
        <p:nvSpPr>
          <p:cNvPr id="47111" name="TextBox 17">
            <a:extLst>
              <a:ext uri="{FF2B5EF4-FFF2-40B4-BE49-F238E27FC236}">
                <a16:creationId xmlns:a16="http://schemas.microsoft.com/office/drawing/2014/main" id="{F729CA76-8273-CA44-8CCE-3146600A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3187700"/>
            <a:ext cx="3376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latin typeface="Arial Narrow" panose="020B0604020202020204" pitchFamily="34" charset="0"/>
              </a:rPr>
              <a:t>ME1/1 accumulated charge in time</a:t>
            </a:r>
            <a:endParaRPr lang="ru-RU" altLang="ru-RU" sz="1600">
              <a:latin typeface="Arial Narrow" panose="020B0604020202020204" pitchFamily="34" charset="0"/>
            </a:endParaRPr>
          </a:p>
        </p:txBody>
      </p:sp>
      <p:pic>
        <p:nvPicPr>
          <p:cNvPr id="47112" name="Picture 2">
            <a:extLst>
              <a:ext uri="{FF2B5EF4-FFF2-40B4-BE49-F238E27FC236}">
                <a16:creationId xmlns:a16="http://schemas.microsoft.com/office/drawing/2014/main" id="{C583E2E9-0139-0648-90DA-0F5816A8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241800"/>
            <a:ext cx="59324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Rectangle 3">
            <a:extLst>
              <a:ext uri="{FF2B5EF4-FFF2-40B4-BE49-F238E27FC236}">
                <a16:creationId xmlns:a16="http://schemas.microsoft.com/office/drawing/2014/main" id="{F5F7A599-D2DF-1B40-931F-EB8FE0CC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3592513"/>
            <a:ext cx="486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1800" b="1">
                <a:cs typeface="Times New Roman" panose="02020603050405020304" pitchFamily="18" charset="0"/>
              </a:rPr>
              <a:t>CSC spatial resolution vs GIF++ Source intensity</a:t>
            </a:r>
          </a:p>
          <a:p>
            <a:pPr algn="just" eaLnBrk="1" hangingPunct="1"/>
            <a:r>
              <a:rPr lang="en-US" altLang="ru-RU" sz="1800" b="1">
                <a:cs typeface="Times New Roman" panose="02020603050405020304" pitchFamily="18" charset="0"/>
              </a:rPr>
              <a:t> for different values of accumulated charge</a:t>
            </a:r>
          </a:p>
        </p:txBody>
      </p:sp>
      <p:sp>
        <p:nvSpPr>
          <p:cNvPr id="47114" name="Rectangle 4">
            <a:extLst>
              <a:ext uri="{FF2B5EF4-FFF2-40B4-BE49-F238E27FC236}">
                <a16:creationId xmlns:a16="http://schemas.microsoft.com/office/drawing/2014/main" id="{46F42441-521D-E54E-9C00-D20EC635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514350"/>
            <a:ext cx="344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800" b="1" dirty="0">
                <a:cs typeface="Times New Roman" panose="02020603050405020304" pitchFamily="18" charset="0"/>
              </a:rPr>
              <a:t>ME1/1 with the accumulated charge </a:t>
            </a:r>
            <a:endParaRPr lang="en-CH" altLang="en-CH" sz="1800" dirty="0"/>
          </a:p>
        </p:txBody>
      </p:sp>
      <p:sp>
        <p:nvSpPr>
          <p:cNvPr id="47115" name="Rectangle 5">
            <a:extLst>
              <a:ext uri="{FF2B5EF4-FFF2-40B4-BE49-F238E27FC236}">
                <a16:creationId xmlns:a16="http://schemas.microsoft.com/office/drawing/2014/main" id="{6C844B8F-C4A4-B14A-BDFF-F0D6FBED8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5721350"/>
            <a:ext cx="66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b="1">
                <a:solidFill>
                  <a:schemeClr val="accent2"/>
                </a:solidFill>
                <a:cs typeface="Times New Roman" panose="02020603050405020304" pitchFamily="18" charset="0"/>
              </a:rPr>
              <a:t>ME2/1</a:t>
            </a:r>
            <a:endParaRPr lang="en-CH" altLang="en-CH" sz="1600"/>
          </a:p>
        </p:txBody>
      </p:sp>
      <p:sp>
        <p:nvSpPr>
          <p:cNvPr id="47116" name="Rectangle 16">
            <a:extLst>
              <a:ext uri="{FF2B5EF4-FFF2-40B4-BE49-F238E27FC236}">
                <a16:creationId xmlns:a16="http://schemas.microsoft.com/office/drawing/2014/main" id="{645ED839-C56B-CD4F-9919-4CD1242FD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30863"/>
            <a:ext cx="668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b="1">
                <a:solidFill>
                  <a:schemeClr val="accent2"/>
                </a:solidFill>
                <a:cs typeface="Times New Roman" panose="02020603050405020304" pitchFamily="18" charset="0"/>
              </a:rPr>
              <a:t>ME1/1</a:t>
            </a:r>
            <a:endParaRPr lang="en-CH" altLang="en-CH" sz="1600"/>
          </a:p>
        </p:txBody>
      </p:sp>
      <p:sp>
        <p:nvSpPr>
          <p:cNvPr id="47117" name="Rectangle 7">
            <a:extLst>
              <a:ext uri="{FF2B5EF4-FFF2-40B4-BE49-F238E27FC236}">
                <a16:creationId xmlns:a16="http://schemas.microsoft.com/office/drawing/2014/main" id="{61079C07-A20F-F142-8233-CD59C5CF7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4903788"/>
            <a:ext cx="32527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>
                <a:solidFill>
                  <a:schemeClr val="accent2"/>
                </a:solidFill>
                <a:cs typeface="Times New Roman" panose="02020603050405020304" pitchFamily="18" charset="0"/>
              </a:rPr>
              <a:t>With the HL LHC conditions </a:t>
            </a:r>
          </a:p>
          <a:p>
            <a:pPr algn="ctr" eaLnBrk="1" hangingPunct="1"/>
            <a:r>
              <a:rPr lang="en-US" altLang="ru-RU" sz="1800" b="1">
                <a:solidFill>
                  <a:schemeClr val="accent2"/>
                </a:solidFill>
                <a:cs typeface="Times New Roman" panose="02020603050405020304" pitchFamily="18" charset="0"/>
              </a:rPr>
              <a:t>at L=  5x10</a:t>
            </a:r>
            <a:r>
              <a:rPr lang="en-US" altLang="ru-RU" sz="1800" b="1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34</a:t>
            </a:r>
            <a:r>
              <a:rPr lang="en-US" altLang="ru-RU" sz="1800" b="1">
                <a:solidFill>
                  <a:schemeClr val="accent2"/>
                </a:solidFill>
                <a:cs typeface="Times New Roman" panose="02020603050405020304" pitchFamily="18" charset="0"/>
              </a:rPr>
              <a:t> Hz/cm</a:t>
            </a:r>
            <a:r>
              <a:rPr lang="en-US" altLang="ru-RU" sz="1800" b="1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CH" altLang="ru-RU" sz="1800" baseline="30000">
                <a:solidFill>
                  <a:schemeClr val="accent2"/>
                </a:solidFill>
              </a:rPr>
              <a:t> </a:t>
            </a:r>
            <a:r>
              <a:rPr lang="en-US" altLang="ru-RU" sz="1800" b="1">
                <a:solidFill>
                  <a:schemeClr val="accent2"/>
                </a:solidFill>
                <a:cs typeface="Times New Roman" panose="02020603050405020304" pitchFamily="18" charset="0"/>
              </a:rPr>
              <a:t>the spatial resolution degradation: </a:t>
            </a:r>
          </a:p>
          <a:p>
            <a:pPr algn="ctr" eaLnBrk="1" hangingPunct="1"/>
            <a:r>
              <a:rPr lang="en-US" altLang="ru-RU" sz="1800" b="1">
                <a:solidFill>
                  <a:schemeClr val="accent2"/>
                </a:solidFill>
                <a:cs typeface="Times New Roman" panose="02020603050405020304" pitchFamily="18" charset="0"/>
              </a:rPr>
              <a:t>10% for ME1/1 </a:t>
            </a:r>
          </a:p>
          <a:p>
            <a:pPr algn="ctr" eaLnBrk="1" hangingPunct="1"/>
            <a:r>
              <a:rPr lang="en-US" altLang="ru-RU" sz="1800" b="1">
                <a:solidFill>
                  <a:schemeClr val="accent2"/>
                </a:solidFill>
                <a:cs typeface="Times New Roman" panose="02020603050405020304" pitchFamily="18" charset="0"/>
              </a:rPr>
              <a:t>16%  for ME2/1  </a:t>
            </a:r>
          </a:p>
        </p:txBody>
      </p:sp>
      <p:sp>
        <p:nvSpPr>
          <p:cNvPr id="47118" name="Rectangle 8">
            <a:extLst>
              <a:ext uri="{FF2B5EF4-FFF2-40B4-BE49-F238E27FC236}">
                <a16:creationId xmlns:a16="http://schemas.microsoft.com/office/drawing/2014/main" id="{DCF62860-B60B-4944-BD4E-AC5BCD74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0" y="21145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800" b="1">
                <a:solidFill>
                  <a:schemeClr val="accent2"/>
                </a:solidFill>
              </a:rPr>
              <a:t>No degradation observed</a:t>
            </a:r>
            <a:endParaRPr lang="ru-RU" altLang="ru-RU" sz="1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5">
            <a:extLst>
              <a:ext uri="{FF2B5EF4-FFF2-40B4-BE49-F238E27FC236}">
                <a16:creationId xmlns:a16="http://schemas.microsoft.com/office/drawing/2014/main" id="{DD4EF18C-27B1-4384-8257-80C0D1EF0BF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CB67E8FF-858F-0749-B659-A09C9A03EC76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22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48131" name="Заголовок 1">
            <a:extLst>
              <a:ext uri="{FF2B5EF4-FFF2-40B4-BE49-F238E27FC236}">
                <a16:creationId xmlns:a16="http://schemas.microsoft.com/office/drawing/2014/main" id="{E5771758-CD83-8E4F-AA9D-016BE4577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>
                <a:solidFill>
                  <a:srgbClr val="17375E"/>
                </a:solidFill>
                <a:latin typeface="Calibri" panose="020F0502020204030204" pitchFamily="34" charset="0"/>
              </a:rPr>
              <a:t>Malter currents at CMS and  GIF++</a:t>
            </a:r>
          </a:p>
        </p:txBody>
      </p:sp>
      <p:sp>
        <p:nvSpPr>
          <p:cNvPr id="48132" name="TextBox 10">
            <a:extLst>
              <a:ext uri="{FF2B5EF4-FFF2-40B4-BE49-F238E27FC236}">
                <a16:creationId xmlns:a16="http://schemas.microsoft.com/office/drawing/2014/main" id="{AB1612BB-9363-1D4E-808C-B178540D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11" y="4153218"/>
            <a:ext cx="4176713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800" b="1" dirty="0"/>
              <a:t>CMS p-p collisions: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dirty="0"/>
              <a:t>One of the 6 CSC ME1/1 layers shows a current spike exceeding 30 µA followed by a long-time discharge. The current persists even after the LHC beams are dumped. The other layers show stable currents around 3 </a:t>
            </a:r>
            <a:r>
              <a:rPr lang="en-US" altLang="ru-RU" sz="1800" dirty="0" err="1"/>
              <a:t>μA</a:t>
            </a:r>
            <a:endParaRPr lang="en-US" altLang="ru-RU" sz="1800" dirty="0"/>
          </a:p>
        </p:txBody>
      </p:sp>
      <p:pic>
        <p:nvPicPr>
          <p:cNvPr id="48133" name="Picture 12">
            <a:extLst>
              <a:ext uri="{FF2B5EF4-FFF2-40B4-BE49-F238E27FC236}">
                <a16:creationId xmlns:a16="http://schemas.microsoft.com/office/drawing/2014/main" id="{64C0EBE5-5BC8-6C4F-8EB3-ACD256D8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13" y="695325"/>
            <a:ext cx="42941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14">
            <a:extLst>
              <a:ext uri="{FF2B5EF4-FFF2-40B4-BE49-F238E27FC236}">
                <a16:creationId xmlns:a16="http://schemas.microsoft.com/office/drawing/2014/main" id="{38579BD5-A93A-EC41-8EA3-F4A6BB40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53174"/>
            <a:ext cx="4176713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</a:rPr>
              <a:t>HV training of the Spare ME1/1 layer 2 (blue) at GIF++</a:t>
            </a:r>
          </a:p>
          <a:p>
            <a:pPr algn="just">
              <a:spcBef>
                <a:spcPts val="600"/>
              </a:spcBef>
              <a:buFontTx/>
              <a:buNone/>
            </a:pPr>
            <a:r>
              <a:rPr lang="en-US" altLang="ru-RU" sz="1800" dirty="0"/>
              <a:t>The current is produced by Cs-137 gamma source. </a:t>
            </a:r>
            <a:r>
              <a:rPr lang="ru-RU" altLang="ru-RU" sz="1800" dirty="0"/>
              <a:t> </a:t>
            </a:r>
            <a:r>
              <a:rPr lang="en-US" altLang="ru-RU" sz="1800" dirty="0"/>
              <a:t>As soon as the current disappeared, the voltage is raised </a:t>
            </a:r>
            <a:r>
              <a:rPr lang="en-US" altLang="ru-RU" sz="1800" dirty="0">
                <a:solidFill>
                  <a:srgbClr val="002060"/>
                </a:solidFill>
              </a:rPr>
              <a:t>manually</a:t>
            </a:r>
            <a:r>
              <a:rPr lang="en-US" altLang="ru-RU" sz="1800" dirty="0"/>
              <a:t> by 5-10V. At some point </a:t>
            </a:r>
            <a:r>
              <a:rPr lang="en-US" altLang="ru-RU" sz="1800" dirty="0" err="1"/>
              <a:t>Malter</a:t>
            </a:r>
            <a:r>
              <a:rPr lang="en-US" altLang="ru-RU" sz="1800" dirty="0"/>
              <a:t> current disappears and no seen even at HV=3.0kV</a:t>
            </a:r>
          </a:p>
        </p:txBody>
      </p:sp>
      <p:grpSp>
        <p:nvGrpSpPr>
          <p:cNvPr id="48135" name="Group 2">
            <a:extLst>
              <a:ext uri="{FF2B5EF4-FFF2-40B4-BE49-F238E27FC236}">
                <a16:creationId xmlns:a16="http://schemas.microsoft.com/office/drawing/2014/main" id="{BF9F343B-DABB-AC46-BC16-C1E177F3CF2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20750"/>
            <a:ext cx="4178300" cy="2708275"/>
            <a:chOff x="0" y="920750"/>
            <a:chExt cx="4178300" cy="2708275"/>
          </a:xfrm>
        </p:grpSpPr>
        <p:grpSp>
          <p:nvGrpSpPr>
            <p:cNvPr id="48136" name="Group 5">
              <a:extLst>
                <a:ext uri="{FF2B5EF4-FFF2-40B4-BE49-F238E27FC236}">
                  <a16:creationId xmlns:a16="http://schemas.microsoft.com/office/drawing/2014/main" id="{3EC46DD4-A6F5-0F4A-95BD-AADE2FEC8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0750"/>
              <a:ext cx="4178300" cy="2708275"/>
              <a:chOff x="0" y="920750"/>
              <a:chExt cx="4178300" cy="2708275"/>
            </a:xfrm>
          </p:grpSpPr>
          <p:pic>
            <p:nvPicPr>
              <p:cNvPr id="48138" name="Picture 7">
                <a:extLst>
                  <a:ext uri="{FF2B5EF4-FFF2-40B4-BE49-F238E27FC236}">
                    <a16:creationId xmlns:a16="http://schemas.microsoft.com/office/drawing/2014/main" id="{0A17043F-99AB-7B41-B0EF-5917A956BC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20750"/>
                <a:ext cx="4178300" cy="27082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139" name="TextBox 1">
                <a:extLst>
                  <a:ext uri="{FF2B5EF4-FFF2-40B4-BE49-F238E27FC236}">
                    <a16:creationId xmlns:a16="http://schemas.microsoft.com/office/drawing/2014/main" id="{05E9C2A0-6864-F74C-9E4E-8D2D1C2B39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1897" y="2225366"/>
                <a:ext cx="756084" cy="52322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 2" pitchFamily="2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ru-RU" sz="1400"/>
                  <a:t>Beam dump</a:t>
                </a:r>
                <a:endParaRPr lang="ru-RU" altLang="ru-RU" sz="1400"/>
              </a:p>
            </p:txBody>
          </p:sp>
          <p:cxnSp>
            <p:nvCxnSpPr>
              <p:cNvPr id="13" name="Straight Arrow Connector 4">
                <a:extLst>
                  <a:ext uri="{FF2B5EF4-FFF2-40B4-BE49-F238E27FC236}">
                    <a16:creationId xmlns:a16="http://schemas.microsoft.com/office/drawing/2014/main" id="{661A65E3-85C3-479D-9928-944F894D660A}"/>
                  </a:ext>
                </a:extLst>
              </p:cNvPr>
              <p:cNvCxnSpPr/>
              <p:nvPr/>
            </p:nvCxnSpPr>
            <p:spPr>
              <a:xfrm flipH="1">
                <a:off x="3124200" y="2747963"/>
                <a:ext cx="298450" cy="24923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37" name="TextBox 1">
              <a:extLst>
                <a:ext uri="{FF2B5EF4-FFF2-40B4-BE49-F238E27FC236}">
                  <a16:creationId xmlns:a16="http://schemas.microsoft.com/office/drawing/2014/main" id="{F18D9C6A-38FF-C149-8EFD-9112CFBFA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580" y="1124744"/>
              <a:ext cx="7560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itchFamily="2" charset="2"/>
                <a:buChar char="q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 2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Run2</a:t>
              </a:r>
              <a:endParaRPr lang="ru-RU" altLang="ru-RU" sz="1800"/>
            </a:p>
          </p:txBody>
        </p:sp>
      </p:grpSp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Номер слайда 5">
            <a:extLst>
              <a:ext uri="{FF2B5EF4-FFF2-40B4-BE49-F238E27FC236}">
                <a16:creationId xmlns:a16="http://schemas.microsoft.com/office/drawing/2014/main" id="{DD4EF18C-27B1-4384-8257-80C0D1EF0BF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E42407AA-6AB1-054C-BBAA-23FF49B809A9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23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45059" name="Заголовок 1">
            <a:extLst>
              <a:ext uri="{FF2B5EF4-FFF2-40B4-BE49-F238E27FC236}">
                <a16:creationId xmlns:a16="http://schemas.microsoft.com/office/drawing/2014/main" id="{43BFC8FC-C887-7E47-B01B-43454AC3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>
                <a:solidFill>
                  <a:srgbClr val="17375E"/>
                </a:solidFill>
                <a:latin typeface="Calibri" panose="020F0502020204030204" pitchFamily="34" charset="0"/>
              </a:rPr>
              <a:t>Track-segment reconstruction algorithm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140E0-8BF2-4C20-AA28-9F6BEB97534D}"/>
              </a:ext>
            </a:extLst>
          </p:cNvPr>
          <p:cNvSpPr txBox="1"/>
          <p:nvPr/>
        </p:nvSpPr>
        <p:spPr>
          <a:xfrm>
            <a:off x="6328118" y="3837282"/>
            <a:ext cx="3692525" cy="24776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An example of the reconstruction of four overlapping signals on a single CSC layer </a:t>
            </a:r>
          </a:p>
          <a:p>
            <a:pPr defTabSz="68580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Green - simulated muon coordinate 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Yellow - initial distribution of the signal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Blue - coordinate done with standard algorithm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Red – 4 overlapping cathode signals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recognized by the proposed algorithm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D650A-7C52-4416-9D37-63DFFBC1ABCB}"/>
              </a:ext>
            </a:extLst>
          </p:cNvPr>
          <p:cNvSpPr txBox="1"/>
          <p:nvPr/>
        </p:nvSpPr>
        <p:spPr>
          <a:xfrm>
            <a:off x="6459538" y="741961"/>
            <a:ext cx="32750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</a:rPr>
              <a:t>Development of a new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</a:rPr>
              <a:t>wavelet-based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RecHits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reconstruction algorithm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5062" name="Picture 3">
            <a:extLst>
              <a:ext uri="{FF2B5EF4-FFF2-40B4-BE49-F238E27FC236}">
                <a16:creationId xmlns:a16="http://schemas.microsoft.com/office/drawing/2014/main" id="{3A9DC1C4-7FDC-074B-9BEC-40ECD7F7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8" y="1592557"/>
            <a:ext cx="3073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6">
            <a:extLst>
              <a:ext uri="{FF2B5EF4-FFF2-40B4-BE49-F238E27FC236}">
                <a16:creationId xmlns:a16="http://schemas.microsoft.com/office/drawing/2014/main" id="{E0111EBB-7C73-894A-8D26-567B3DB64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56" y="978195"/>
            <a:ext cx="4689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CH" sz="1800" b="1" dirty="0">
                <a:solidFill>
                  <a:srgbClr val="002060"/>
                </a:solidFill>
                <a:latin typeface="Arial" panose="020B0604020202020204" pitchFamily="34" charset="0"/>
              </a:rPr>
              <a:t>New CSC segment builder algorithm</a:t>
            </a:r>
            <a:endParaRPr lang="ru-RU" altLang="en-CH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5064" name="TextBox 5">
            <a:extLst>
              <a:ext uri="{FF2B5EF4-FFF2-40B4-BE49-F238E27FC236}">
                <a16:creationId xmlns:a16="http://schemas.microsoft.com/office/drawing/2014/main" id="{22BCA39E-3F82-1B4D-925C-968C4F1F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3" y="3881732"/>
            <a:ext cx="28130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Spatial residuals for muon track reconstruction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ru-RU" sz="1600" i="1" dirty="0">
                <a:solidFill>
                  <a:srgbClr val="002060"/>
                </a:solidFill>
              </a:rPr>
              <a:t>Red - new algorithm, Blue –</a:t>
            </a:r>
            <a:r>
              <a:rPr lang="ru-RU" altLang="ru-RU" sz="1600" i="1" dirty="0">
                <a:solidFill>
                  <a:srgbClr val="002060"/>
                </a:solidFill>
              </a:rPr>
              <a:t> </a:t>
            </a:r>
            <a:r>
              <a:rPr lang="en-US" altLang="ru-RU" sz="1600" i="1" dirty="0">
                <a:solidFill>
                  <a:srgbClr val="002060"/>
                </a:solidFill>
              </a:rPr>
              <a:t>standard algorithm showing 2.5 times bigger standard deviation than the new one</a:t>
            </a:r>
            <a:endParaRPr lang="ru-RU" altLang="ru-RU" sz="1600" i="1" dirty="0">
              <a:solidFill>
                <a:srgbClr val="002060"/>
              </a:solidFill>
            </a:endParaRPr>
          </a:p>
        </p:txBody>
      </p:sp>
      <p:sp>
        <p:nvSpPr>
          <p:cNvPr id="45065" name="TextBox 7">
            <a:extLst>
              <a:ext uri="{FF2B5EF4-FFF2-40B4-BE49-F238E27FC236}">
                <a16:creationId xmlns:a16="http://schemas.microsoft.com/office/drawing/2014/main" id="{67DF469D-77B2-0C46-9107-E566647F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862" y="3875382"/>
            <a:ext cx="3008314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New algorithm customized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for ME1/1 geometry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ru-RU" sz="1600" i="1" dirty="0">
                <a:solidFill>
                  <a:srgbClr val="002060"/>
                </a:solidFill>
              </a:rPr>
              <a:t>Red- eliminated inefficiency in  narrow part of the chamber (R=115 cm) and the area of ​​the strip cut (R = 150 cm) between the two parts of the CSC.</a:t>
            </a:r>
            <a:endParaRPr lang="ru-RU" altLang="ru-RU" sz="1600" i="1" dirty="0">
              <a:solidFill>
                <a:srgbClr val="002060"/>
              </a:solidFill>
            </a:endParaRPr>
          </a:p>
        </p:txBody>
      </p:sp>
      <p:pic>
        <p:nvPicPr>
          <p:cNvPr id="45066" name="Picture 3">
            <a:extLst>
              <a:ext uri="{FF2B5EF4-FFF2-40B4-BE49-F238E27FC236}">
                <a16:creationId xmlns:a16="http://schemas.microsoft.com/office/drawing/2014/main" id="{EA08937A-4250-2E4A-8DAF-35EDFD16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381" y="1522707"/>
            <a:ext cx="33305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7" name="Group 5">
            <a:extLst>
              <a:ext uri="{FF2B5EF4-FFF2-40B4-BE49-F238E27FC236}">
                <a16:creationId xmlns:a16="http://schemas.microsoft.com/office/drawing/2014/main" id="{D27F961C-791E-2642-B479-E5AA03FA2EC8}"/>
              </a:ext>
            </a:extLst>
          </p:cNvPr>
          <p:cNvGrpSpPr>
            <a:grpSpLocks/>
          </p:cNvGrpSpPr>
          <p:nvPr/>
        </p:nvGrpSpPr>
        <p:grpSpPr bwMode="auto">
          <a:xfrm>
            <a:off x="6490043" y="1522707"/>
            <a:ext cx="3271838" cy="2293938"/>
            <a:chOff x="6400840" y="1539963"/>
            <a:chExt cx="3271796" cy="2293412"/>
          </a:xfrm>
        </p:grpSpPr>
        <p:pic>
          <p:nvPicPr>
            <p:cNvPr id="45068" name="Picture 148" descr="Chart, histogram&#10;&#10;Description automatically generated">
              <a:extLst>
                <a:ext uri="{FF2B5EF4-FFF2-40B4-BE49-F238E27FC236}">
                  <a16:creationId xmlns:a16="http://schemas.microsoft.com/office/drawing/2014/main" id="{1FC2F226-96AE-8B42-B6AF-CBE9815BE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00" y="1790153"/>
              <a:ext cx="3246436" cy="1833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9" name="Rectangle 3">
              <a:extLst>
                <a:ext uri="{FF2B5EF4-FFF2-40B4-BE49-F238E27FC236}">
                  <a16:creationId xmlns:a16="http://schemas.microsoft.com/office/drawing/2014/main" id="{D7612623-201B-604A-9FEB-964DAA52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40" y="1539963"/>
              <a:ext cx="4523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 Narrow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CH">
                  <a:solidFill>
                    <a:srgbClr val="000000"/>
                  </a:solidFill>
                </a:rPr>
                <a:t>ADC</a:t>
              </a:r>
              <a:endParaRPr lang="en-CH" altLang="en-CH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65811943-3644-44CC-8692-FA47E10CD194}"/>
                </a:ext>
              </a:extLst>
            </p:cNvPr>
            <p:cNvSpPr/>
            <p:nvPr/>
          </p:nvSpPr>
          <p:spPr>
            <a:xfrm>
              <a:off x="8569337" y="3555626"/>
              <a:ext cx="1063611" cy="27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+mn-lt"/>
                </a:rPr>
                <a:t>Strip number</a:t>
              </a:r>
              <a:endParaRPr lang="en-CH" dirty="0">
                <a:latin typeface="+mn-lt"/>
              </a:endParaRPr>
            </a:p>
          </p:txBody>
        </p:sp>
      </p:grp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9DE1028C-8311-5E49-8919-EE4E4381D0CE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id="{D27D8CFE-91AB-FC48-BFCF-2EA30D32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+mj-lt"/>
              </a:rPr>
              <a:t>JINR in CMS Collaboration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1DD6A96-70EB-4925-A002-686A02E77860}"/>
              </a:ext>
            </a:extLst>
          </p:cNvPr>
          <p:cNvSpPr/>
          <p:nvPr/>
        </p:nvSpPr>
        <p:spPr>
          <a:xfrm>
            <a:off x="850031" y="3808621"/>
            <a:ext cx="867496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1800" b="1" dirty="0">
                <a:solidFill>
                  <a:srgbClr val="002060"/>
                </a:solidFill>
                <a:latin typeface="Arial"/>
              </a:rPr>
              <a:t>9</a:t>
            </a:r>
            <a:r>
              <a:rPr lang="en-US" sz="1800" b="1" dirty="0">
                <a:solidFill>
                  <a:srgbClr val="002060"/>
                </a:solidFill>
                <a:latin typeface="Arial"/>
              </a:rPr>
              <a:t>4 </a:t>
            </a:r>
            <a:r>
              <a:rPr lang="en-US" sz="1800" b="1" dirty="0">
                <a:solidFill>
                  <a:srgbClr val="002060"/>
                </a:solidFill>
                <a:latin typeface="Arial"/>
                <a:cs typeface="+mn-cs"/>
              </a:rPr>
              <a:t>publications with </a:t>
            </a:r>
            <a:r>
              <a:rPr lang="en-US" sz="1800" b="1" dirty="0">
                <a:solidFill>
                  <a:srgbClr val="002060"/>
                </a:solidFill>
                <a:latin typeface="Arial"/>
              </a:rPr>
              <a:t>contribution of JINR </a:t>
            </a:r>
            <a:r>
              <a:rPr lang="en-US" sz="1800" b="1" dirty="0">
                <a:solidFill>
                  <a:srgbClr val="002060"/>
                </a:solidFill>
                <a:latin typeface="Arial"/>
                <a:cs typeface="+mn-cs"/>
              </a:rPr>
              <a:t>physicist's (since 2017): </a:t>
            </a:r>
          </a:p>
          <a:p>
            <a:pPr marL="285750" indent="-28575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/>
                <a:cs typeface="+mn-cs"/>
              </a:rPr>
              <a:t>13 CMS public paper in scientific journals (of more than 510 CMS papers in total)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/>
                <a:cs typeface="+mn-cs"/>
              </a:rPr>
              <a:t>18 CMS notes with physics analysis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/>
                <a:cs typeface="+mn-cs"/>
              </a:rPr>
              <a:t>6 CMS operation and upgrade notes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/>
                <a:cs typeface="+mn-cs"/>
              </a:rPr>
              <a:t>22 papers in peer-reviewed journals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Arial"/>
                <a:cs typeface="+mn-cs"/>
              </a:rPr>
              <a:t>35 articles with reviews of CMS results and on future physics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ru-RU" sz="1800" dirty="0">
                <a:solidFill>
                  <a:srgbClr val="002060"/>
                </a:solidFill>
                <a:latin typeface="Arial"/>
                <a:cs typeface="+mn-cs"/>
              </a:rPr>
              <a:t>M</a:t>
            </a:r>
            <a:r>
              <a:rPr lang="en-GB" sz="1800" dirty="0">
                <a:solidFill>
                  <a:srgbClr val="002060"/>
                </a:solidFill>
                <a:latin typeface="Arial"/>
                <a:cs typeface="+mn-cs"/>
              </a:rPr>
              <a:t>ore than 70 reports at international conferences on the CMS project</a:t>
            </a:r>
            <a:endParaRPr lang="ru-RU" sz="1800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B851A27C-0739-4A12-8E04-797B3821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2" y="706210"/>
            <a:ext cx="9407886" cy="27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chemeClr val="tx1"/>
              </a:buClr>
              <a:defRPr/>
            </a:pPr>
            <a:r>
              <a:rPr lang="en-US" altLang="ru-RU" sz="1800" b="1" dirty="0">
                <a:solidFill>
                  <a:srgbClr val="002060"/>
                </a:solidFill>
                <a:latin typeface="Arial" panose="020B0604020202020204" pitchFamily="34" charset="0"/>
              </a:rPr>
              <a:t>Over 25 years JINR has been participated in the CMS experiment at the LHC, starting the very beginning of the detector concept development</a:t>
            </a:r>
          </a:p>
          <a:p>
            <a:pPr>
              <a:spcBef>
                <a:spcPct val="25000"/>
              </a:spcBef>
              <a:buClr>
                <a:schemeClr val="tx1"/>
              </a:buClr>
              <a:defRPr/>
            </a:pPr>
            <a:endParaRPr lang="en-US" alt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Within the RDMS Collaboration JINR bears responsibility for the design, construction, commissioning, operation and upgrade of the Endcap Hadron Calorimeters (HE) and </a:t>
            </a:r>
          </a:p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en-US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    Forward Muon Stations (ME1/1) 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JINR scientists play active role in the CMS Physics </a:t>
            </a:r>
            <a:r>
              <a:rPr lang="en-US" altLang="ru-RU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programme</a:t>
            </a:r>
            <a:r>
              <a:rPr lang="en-US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. They contribute actively to the data taking and processing, data analysis for the purpose of obtaining new physics results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F493BA12-40D0-8745-A4EC-08D2D1478BB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4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4579" name="Заголовок 1">
            <a:extLst>
              <a:ext uri="{FF2B5EF4-FFF2-40B4-BE49-F238E27FC236}">
                <a16:creationId xmlns:a16="http://schemas.microsoft.com/office/drawing/2014/main" id="{D857995C-28CF-1D4E-B0DE-4A967AD0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+mj-lt"/>
              </a:rPr>
              <a:t>LHC Schedule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B851A27C-0739-4A12-8E04-797B3821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61" y="3375287"/>
            <a:ext cx="9508863" cy="31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LHC proton-proton collisions started in 2009</a:t>
            </a:r>
          </a:p>
          <a:p>
            <a:pPr marL="2857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In 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Run 1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ﬁrst 2 years 2010–2012 LHC operated at 7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TeV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delivering integrated luminosity ≈6 fb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−1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in 2012 energy was increased to 8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TeV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delivering ≈ 23 fb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−1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Higgs boson discovery</a:t>
            </a:r>
            <a:endParaRPr lang="en-US" altLang="ru-RU" sz="16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965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Run 2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started in 2015 at 13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TeV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with instantaneous luminosity 1.7×10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34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cm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−2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s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−1 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(exceeded the design value). Physics tasks: </a:t>
            </a:r>
            <a:r>
              <a:rPr lang="en-US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detailed studies of the Higgs boson, standard model (SM) processes and searches for physics beyond the SM</a:t>
            </a:r>
          </a:p>
          <a:p>
            <a:pPr marL="2965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During LHC Long Stop periods LS1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(2013−2015)  and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LS2  (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2018−2021) the CMS detector is upgraded to facilitate an effective operation of all subsystems at high luminosity of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Symbol" pitchFamily="2" charset="2"/>
              </a:rPr>
              <a:t>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×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34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сm</a:t>
            </a: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-2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</a:t>
            </a:r>
            <a:r>
              <a:rPr lang="en-US" sz="160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pp−collisions at the LHC energy 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14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TeV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marL="296550" indent="-28575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After long shutdown LS3 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in 2027 LHC start with HL-LHC operational mode with instantaneous luminosity (5-7.5)×10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34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cm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−2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 s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-1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. By 2030 LHC will deliver integrated luminosity ~3000 fb</a:t>
            </a:r>
            <a:r>
              <a:rPr lang="en-US" altLang="ru-RU" sz="1600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−1</a:t>
            </a:r>
            <a:endParaRPr lang="en-US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545216-213A-4245-8081-A6017E8DA551}"/>
              </a:ext>
            </a:extLst>
          </p:cNvPr>
          <p:cNvGrpSpPr/>
          <p:nvPr/>
        </p:nvGrpSpPr>
        <p:grpSpPr>
          <a:xfrm>
            <a:off x="1181713" y="688079"/>
            <a:ext cx="7085987" cy="2871787"/>
            <a:chOff x="988655" y="2426393"/>
            <a:chExt cx="7419975" cy="3023916"/>
          </a:xfrm>
        </p:grpSpPr>
        <p:pic>
          <p:nvPicPr>
            <p:cNvPr id="24580" name="Рисунок 5">
              <a:extLst>
                <a:ext uri="{FF2B5EF4-FFF2-40B4-BE49-F238E27FC236}">
                  <a16:creationId xmlns:a16="http://schemas.microsoft.com/office/drawing/2014/main" id="{8D467C2E-1C09-D140-B2A3-DAA836A8B4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0103"/>
            <a:stretch/>
          </p:blipFill>
          <p:spPr bwMode="auto">
            <a:xfrm>
              <a:off x="988655" y="2426393"/>
              <a:ext cx="7419975" cy="302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6CCD4B2-7387-AB4B-98E8-D8793E3BA51A}"/>
                </a:ext>
              </a:extLst>
            </p:cNvPr>
            <p:cNvGrpSpPr/>
            <p:nvPr/>
          </p:nvGrpSpPr>
          <p:grpSpPr>
            <a:xfrm>
              <a:off x="4387510" y="4673600"/>
              <a:ext cx="1350049" cy="449064"/>
              <a:chOff x="4387510" y="4673600"/>
              <a:chExt cx="1350049" cy="449064"/>
            </a:xfrm>
          </p:grpSpPr>
          <p:sp>
            <p:nvSpPr>
              <p:cNvPr id="10" name="Стрелка вправо 5">
                <a:extLst>
                  <a:ext uri="{FF2B5EF4-FFF2-40B4-BE49-F238E27FC236}">
                    <a16:creationId xmlns:a16="http://schemas.microsoft.com/office/drawing/2014/main" id="{EFF103E1-881E-4D11-8A26-0E7215B05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79182" y="4709318"/>
                <a:ext cx="215900" cy="144463"/>
              </a:xfrm>
              <a:prstGeom prst="rightArrow">
                <a:avLst>
                  <a:gd name="adj1" fmla="val 50000"/>
                  <a:gd name="adj2" fmla="val 49817"/>
                </a:avLst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 2" panose="05020102010507070707" pitchFamily="18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Wingdings" panose="05000000000000000000" pitchFamily="2" charset="2"/>
                  <a:buNone/>
                  <a:defRPr/>
                </a:pPr>
                <a:endParaRPr lang="ru-RU" altLang="ru-RU" sz="2400" b="1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3AE3BB99-2874-416B-A619-A4D9DBB25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7510" y="4814887"/>
                <a:ext cx="13500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 2" panose="05020102010507070707" pitchFamily="18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en-US" altLang="ru-RU" sz="1400" b="1" dirty="0">
                    <a:solidFill>
                      <a:srgbClr val="C00000"/>
                    </a:solidFill>
                    <a:cs typeface="+mn-cs"/>
                  </a:rPr>
                  <a:t>we are here…</a:t>
                </a:r>
                <a:endParaRPr lang="ru-RU" altLang="ru-RU" sz="1400" b="1" dirty="0">
                  <a:solidFill>
                    <a:srgbClr val="C00000"/>
                  </a:solidFill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151B85F-D432-F649-9D2F-396E9ACA42AA}"/>
                </a:ext>
              </a:extLst>
            </p:cNvPr>
            <p:cNvGrpSpPr/>
            <p:nvPr/>
          </p:nvGrpSpPr>
          <p:grpSpPr>
            <a:xfrm>
              <a:off x="6636915" y="4616525"/>
              <a:ext cx="1138453" cy="833784"/>
              <a:chOff x="4493306" y="4673600"/>
              <a:chExt cx="1138453" cy="833784"/>
            </a:xfrm>
          </p:grpSpPr>
          <p:sp>
            <p:nvSpPr>
              <p:cNvPr id="15" name="Стрелка вправо 5">
                <a:extLst>
                  <a:ext uri="{FF2B5EF4-FFF2-40B4-BE49-F238E27FC236}">
                    <a16:creationId xmlns:a16="http://schemas.microsoft.com/office/drawing/2014/main" id="{F7E95836-5266-3B4F-BCAB-861BEF15C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879182" y="4709318"/>
                <a:ext cx="215900" cy="144463"/>
              </a:xfrm>
              <a:prstGeom prst="rightArrow">
                <a:avLst>
                  <a:gd name="adj1" fmla="val 50000"/>
                  <a:gd name="adj2" fmla="val 49817"/>
                </a:avLst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 2" panose="05020102010507070707" pitchFamily="18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Wingdings" panose="05000000000000000000" pitchFamily="2" charset="2"/>
                  <a:buNone/>
                  <a:defRPr/>
                </a:pPr>
                <a:endParaRPr lang="ru-RU" altLang="ru-RU" sz="2400" b="1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6" name="TextBox 6">
                <a:extLst>
                  <a:ext uri="{FF2B5EF4-FFF2-40B4-BE49-F238E27FC236}">
                    <a16:creationId xmlns:a16="http://schemas.microsoft.com/office/drawing/2014/main" id="{9325B50E-F56D-6E4A-80F7-0A30CB246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3306" y="4814887"/>
                <a:ext cx="1138453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 2" panose="05020102010507070707" pitchFamily="18" charset="2"/>
                  <a:buChar char="P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52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ru-RU" sz="1400" b="1" dirty="0">
                    <a:solidFill>
                      <a:srgbClr val="C00000"/>
                    </a:solidFill>
                  </a:rPr>
                  <a:t>project</a:t>
                </a:r>
              </a:p>
              <a:p>
                <a:pPr algn="ctr" eaLnBrk="1" hangingPunct="1">
                  <a:lnSpc>
                    <a:spcPts val="1520"/>
                  </a:lnSpc>
                  <a:spcBef>
                    <a:spcPct val="0"/>
                  </a:spcBef>
                  <a:buNone/>
                  <a:defRPr/>
                </a:pPr>
                <a:r>
                  <a:rPr lang="en-US" altLang="ru-RU" sz="1400" b="1" dirty="0">
                    <a:solidFill>
                      <a:srgbClr val="C00000"/>
                    </a:solidFill>
                  </a:rPr>
                  <a:t>completion</a:t>
                </a:r>
                <a:endParaRPr lang="ru-RU" altLang="ru-RU" sz="1400" b="1" dirty="0">
                  <a:solidFill>
                    <a:srgbClr val="C000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 typeface="Wingdings" panose="05000000000000000000" pitchFamily="2" charset="2"/>
                  <a:buNone/>
                  <a:defRPr/>
                </a:pPr>
                <a:endParaRPr lang="ru-RU" altLang="ru-RU" sz="1400" b="1" dirty="0">
                  <a:solidFill>
                    <a:srgbClr val="C00000"/>
                  </a:solidFill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7D896C-C454-45A6-BD7C-C59CAD3B4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575" y="2250323"/>
            <a:ext cx="1379482" cy="10829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66E4B9-E688-46DD-8AF0-CF32983CA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56" y="2952280"/>
            <a:ext cx="3125771" cy="23414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FE2134-63CE-4F25-A3BC-4EFEAFF33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156" y="915893"/>
            <a:ext cx="2995366" cy="2236976"/>
          </a:xfrm>
          <a:prstGeom prst="rect">
            <a:avLst/>
          </a:prstGeom>
        </p:spPr>
      </p:pic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B5E23393-5344-9B44-AC14-65CC19A3AC77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5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5603" name="Заголовок 1">
            <a:extLst>
              <a:ext uri="{FF2B5EF4-FFF2-40B4-BE49-F238E27FC236}">
                <a16:creationId xmlns:a16="http://schemas.microsoft.com/office/drawing/2014/main" id="{EC3483A8-4CB1-8643-9536-333028BC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+mj-lt"/>
              </a:rPr>
              <a:t>HL-LHC Physics Goals </a:t>
            </a:r>
            <a:r>
              <a:rPr lang="en-US" altLang="ru-RU" sz="3000" dirty="0">
                <a:solidFill>
                  <a:srgbClr val="17375E"/>
                </a:solidFill>
                <a:latin typeface="+mj-lt"/>
              </a:rPr>
              <a:t>(1)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5C05EE64-EC36-4E67-9FA5-AED5A3FA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87" y="594516"/>
            <a:ext cx="6785182" cy="30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  <a:buClr>
                <a:schemeClr val="tx1"/>
              </a:buClr>
              <a:defRPr/>
            </a:pPr>
            <a:r>
              <a:rPr lang="en-US" altLang="ru-RU" sz="1800" dirty="0">
                <a:solidFill>
                  <a:srgbClr val="C00000"/>
                </a:solidFill>
                <a:latin typeface="Arial" panose="020B0604020202020204" pitchFamily="34" charset="0"/>
              </a:rPr>
              <a:t>The main goal of the HL-LHC is to make New Discoveries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Detailed study of the Higgs boson 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(width,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branchings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couplings, rare decays)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Looking for new scalar states of extended Higgs sector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Wide searches for physics beyond the SM 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(dark matter candidates, supersymmetry, </a:t>
            </a:r>
            <a:r>
              <a:rPr lang="en-US" altLang="ru-RU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TeV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-scale gravity, extended gauge sector, etc.)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Precision tests of the SM</a:t>
            </a:r>
            <a:r>
              <a:rPr lang="en-US" altLang="ru-RU" sz="1600" dirty="0">
                <a:solidFill>
                  <a:srgbClr val="002060"/>
                </a:solidFill>
                <a:latin typeface="Arial" panose="020B0604020202020204" pitchFamily="34" charset="0"/>
              </a:rPr>
              <a:t>, including rare processes</a:t>
            </a: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25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alt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Прямоугольник 15">
            <a:extLst>
              <a:ext uri="{FF2B5EF4-FFF2-40B4-BE49-F238E27FC236}">
                <a16:creationId xmlns:a16="http://schemas.microsoft.com/office/drawing/2014/main" id="{33334960-2464-9642-A0DA-84BCCDCCF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022" y="639762"/>
            <a:ext cx="33916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Higgs Projections for 300 fb</a:t>
            </a:r>
            <a:r>
              <a:rPr lang="en-US" altLang="ru-RU" sz="160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-1 </a:t>
            </a:r>
            <a:r>
              <a:rPr lang="en-US" alt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and 3000 fb</a:t>
            </a:r>
            <a:r>
              <a:rPr lang="en-US" altLang="ru-RU" sz="1600" baseline="30000" dirty="0">
                <a:solidFill>
                  <a:srgbClr val="002060"/>
                </a:solidFill>
                <a:latin typeface="Arial Narrow" panose="020B0606020202030204" pitchFamily="34" charset="0"/>
              </a:rPr>
              <a:t>-1</a:t>
            </a:r>
          </a:p>
        </p:txBody>
      </p:sp>
      <p:pic>
        <p:nvPicPr>
          <p:cNvPr id="25615" name="Picture 2">
            <a:extLst>
              <a:ext uri="{FF2B5EF4-FFF2-40B4-BE49-F238E27FC236}">
                <a16:creationId xmlns:a16="http://schemas.microsoft.com/office/drawing/2014/main" id="{0CC67BB4-3D0D-9540-B4C0-5F0E74F0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675" y="1860550"/>
            <a:ext cx="9493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02F435-593C-4AE5-8C51-D01A044094EE}"/>
              </a:ext>
            </a:extLst>
          </p:cNvPr>
          <p:cNvSpPr/>
          <p:nvPr/>
        </p:nvSpPr>
        <p:spPr>
          <a:xfrm>
            <a:off x="6602587" y="5348096"/>
            <a:ext cx="33034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</a:rPr>
              <a:t>Higgs boson, the coupling constants to the SM particles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will be measured with a precision of 5–14% and 2–10% given the integrated luminosities of 300 and 3000 fb</a:t>
            </a:r>
            <a:r>
              <a:rPr lang="en-US" sz="1400" baseline="30000" dirty="0">
                <a:solidFill>
                  <a:srgbClr val="002060"/>
                </a:solidFill>
                <a:latin typeface="+mj-lt"/>
              </a:rPr>
              <a:t>–1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, respectively 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35DEAEF-3BCE-4615-A8D7-34251CC3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35" y="3239814"/>
            <a:ext cx="3032562" cy="21447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3A054F3-61FE-4FAB-A541-C01408FC23C2}"/>
              </a:ext>
            </a:extLst>
          </p:cNvPr>
          <p:cNvSpPr txBox="1"/>
          <p:nvPr/>
        </p:nvSpPr>
        <p:spPr>
          <a:xfrm>
            <a:off x="111044" y="2680946"/>
            <a:ext cx="28553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C00000"/>
                </a:solidFill>
                <a:latin typeface="+mj-lt"/>
              </a:rPr>
              <a:t>New resonances in Hi-mass Dilepton States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E0255-F215-4938-99BB-408D3B79CC7C}"/>
              </a:ext>
            </a:extLst>
          </p:cNvPr>
          <p:cNvSpPr txBox="1"/>
          <p:nvPr/>
        </p:nvSpPr>
        <p:spPr>
          <a:xfrm>
            <a:off x="3369286" y="2674804"/>
            <a:ext cx="213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C00000"/>
                </a:solidFill>
                <a:latin typeface="+mj-lt"/>
              </a:rPr>
              <a:t>Dark photons decaying to displaced muons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F2FB46-48C8-471B-97C0-B138DED050C1}"/>
              </a:ext>
            </a:extLst>
          </p:cNvPr>
          <p:cNvSpPr/>
          <p:nvPr/>
        </p:nvSpPr>
        <p:spPr>
          <a:xfrm>
            <a:off x="144894" y="5455320"/>
            <a:ext cx="68775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</a:rPr>
              <a:t>HL-LHC will provide the enough statistic for extending  physics scenarios </a:t>
            </a:r>
          </a:p>
          <a:p>
            <a:pPr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+mj-lt"/>
              </a:rPr>
              <a:t>which can be tested with CMS: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2060"/>
                </a:solidFill>
                <a:latin typeface="+mj-lt"/>
              </a:rPr>
              <a:t>for new resonances 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up to </a:t>
            </a:r>
            <a:r>
              <a:rPr kumimoji="1" lang="en-US" altLang="ru-RU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m</a:t>
            </a:r>
            <a:r>
              <a:rPr kumimoji="1" lang="en-US" altLang="ru-RU" sz="1400" baseline="-25000" dirty="0" err="1">
                <a:solidFill>
                  <a:srgbClr val="C00000"/>
                </a:solidFill>
                <a:latin typeface="Arial" panose="020B0604020202020204" pitchFamily="34" charset="0"/>
              </a:rPr>
              <a:t>Z</a:t>
            </a:r>
            <a:r>
              <a:rPr kumimoji="1" lang="en-US" altLang="ru-RU" sz="1400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’</a:t>
            </a:r>
            <a:r>
              <a:rPr kumimoji="1" lang="ru-RU" alt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kumimoji="1" lang="en-US" alt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~ </a:t>
            </a:r>
            <a:r>
              <a:rPr kumimoji="1" lang="ru-RU" alt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6.2-7 </a:t>
            </a:r>
            <a:r>
              <a:rPr kumimoji="1" lang="en-US" altLang="ru-RU" sz="1400" dirty="0" err="1">
                <a:solidFill>
                  <a:srgbClr val="C00000"/>
                </a:solidFill>
                <a:latin typeface="Arial" panose="020B0604020202020204" pitchFamily="34" charset="0"/>
              </a:rPr>
              <a:t>TeV</a:t>
            </a:r>
            <a:r>
              <a:rPr kumimoji="1" lang="en-US" alt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kumimoji="1" lang="en-US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(~ 4.56-5.15 </a:t>
            </a:r>
            <a:r>
              <a:rPr kumimoji="1" lang="en-US" altLang="ru-RU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TeV</a:t>
            </a:r>
            <a:r>
              <a:rPr kumimoji="1" lang="en-US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 with RUN2 data)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kumimoji="1" lang="en-US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dark photon masses (</a:t>
            </a:r>
            <a:r>
              <a:rPr kumimoji="1" lang="en-US" alt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1−30 GeV</a:t>
            </a:r>
            <a:r>
              <a:rPr kumimoji="1" lang="en-US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) and lifetimes </a:t>
            </a:r>
            <a:r>
              <a:rPr kumimoji="1" lang="en-US" alt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cτ</a:t>
            </a:r>
            <a:r>
              <a:rPr kumimoji="1" lang="en-US" altLang="ru-RU" sz="1400" dirty="0">
                <a:solidFill>
                  <a:srgbClr val="C00000"/>
                </a:solidFill>
                <a:latin typeface="Arial" panose="020B0604020202020204" pitchFamily="34" charset="0"/>
              </a:rPr>
              <a:t> = (0.01−10) m</a:t>
            </a:r>
            <a:r>
              <a:rPr kumimoji="1" lang="en-US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 in the        context of Dark Supersymmetry models.</a:t>
            </a:r>
            <a:endParaRPr kumimoji="1" lang="en-US" altLang="ru-RU" sz="1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EB4697-8AFC-4630-8F2D-BA9888F83F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81" y="3142075"/>
            <a:ext cx="2917753" cy="22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893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90CF9E24-0A97-514B-BD1C-71C01DB43650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6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26627" name="Заголовок 1">
            <a:extLst>
              <a:ext uri="{FF2B5EF4-FFF2-40B4-BE49-F238E27FC236}">
                <a16:creationId xmlns:a16="http://schemas.microsoft.com/office/drawing/2014/main" id="{922BBF82-6A5C-3147-9A80-20140BE9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  <a:latin typeface="+mj-lt"/>
              </a:rPr>
              <a:t>HL-LHC Physics Goals </a:t>
            </a:r>
            <a:r>
              <a:rPr lang="en-US" altLang="ru-RU" sz="3000" dirty="0">
                <a:solidFill>
                  <a:srgbClr val="17375E"/>
                </a:solidFill>
                <a:latin typeface="+mj-lt"/>
              </a:rPr>
              <a:t>(2)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46CCC7-7964-412F-9CB5-2E8C403A7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67" y="3125573"/>
            <a:ext cx="3994526" cy="293031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6B05B8-6FE4-4B97-AA96-84B50E21B618}"/>
              </a:ext>
            </a:extLst>
          </p:cNvPr>
          <p:cNvSpPr/>
          <p:nvPr/>
        </p:nvSpPr>
        <p:spPr>
          <a:xfrm>
            <a:off x="162243" y="1796903"/>
            <a:ext cx="9743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latin typeface="+mj-lt"/>
              </a:rPr>
              <a:t>LHC produces many Long Lives Particles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 (LLP) with MeV - </a:t>
            </a:r>
            <a:r>
              <a:rPr lang="en-GB" sz="1800" dirty="0" err="1">
                <a:solidFill>
                  <a:srgbClr val="002060"/>
                </a:solidFill>
                <a:latin typeface="+mj-lt"/>
              </a:rPr>
              <a:t>TeV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 masses with signatures involving </a:t>
            </a:r>
            <a:r>
              <a:rPr lang="en-GB" sz="1800" dirty="0">
                <a:solidFill>
                  <a:srgbClr val="FF0000"/>
                </a:solidFill>
                <a:latin typeface="+mj-lt"/>
              </a:rPr>
              <a:t>displaced vertexes</a:t>
            </a:r>
            <a:r>
              <a:rPr lang="en-GB" sz="1800" dirty="0">
                <a:solidFill>
                  <a:srgbClr val="002060"/>
                </a:solidFill>
                <a:latin typeface="+mj-lt"/>
              </a:rPr>
              <a:t>. Such states can not be discovered with existing CMS detectors configuration, they have to be reconstructed  from outside the tracker volume in calorimeters and in muon system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65E2B6F-F15A-4897-BB2C-2B845242D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0" y="2696685"/>
            <a:ext cx="4388898" cy="330599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50AC2EB-313B-4E33-B966-DFED2E6025AE}"/>
              </a:ext>
            </a:extLst>
          </p:cNvPr>
          <p:cNvSpPr/>
          <p:nvPr/>
        </p:nvSpPr>
        <p:spPr>
          <a:xfrm>
            <a:off x="198784" y="5976648"/>
            <a:ext cx="9707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+mj-lt"/>
              </a:rPr>
              <a:t>The capability of the upgraded detectors give possibility of </a:t>
            </a:r>
          </a:p>
          <a:p>
            <a:pPr algn="ctr"/>
            <a:r>
              <a:rPr lang="en-US" sz="1800" dirty="0">
                <a:solidFill>
                  <a:srgbClr val="002060"/>
                </a:solidFill>
                <a:latin typeface="+mj-lt"/>
              </a:rPr>
              <a:t>a dedicated Level-1 triggering for displaced objects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9E3AF47-AFAF-4EE0-9641-CF3705E068D9}"/>
              </a:ext>
            </a:extLst>
          </p:cNvPr>
          <p:cNvSpPr/>
          <p:nvPr/>
        </p:nvSpPr>
        <p:spPr>
          <a:xfrm>
            <a:off x="99391" y="616788"/>
            <a:ext cx="9743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+mj-lt"/>
              </a:rPr>
              <a:t>HL-LHC physics aims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to study reactions initiated by 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V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ector 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B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oson 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F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usion (VBF) and 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reactions with boosted objects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giving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narrow or merged jets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(possible results of hadronic decays of the W and Z bosons, the Higgs boson, new Higgs states, and other new particles in the same mass range).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913480-4B1F-4066-95DD-2B17635D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11" y="1342349"/>
            <a:ext cx="2933790" cy="2751692"/>
          </a:xfrm>
          <a:prstGeom prst="rect">
            <a:avLst/>
          </a:prstGeom>
        </p:spPr>
      </p:pic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8D5125AD-EF9B-C847-A5DD-4EA563FFA2A1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9939" name="Заголовок 1">
            <a:extLst>
              <a:ext uri="{FF2B5EF4-FFF2-40B4-BE49-F238E27FC236}">
                <a16:creationId xmlns:a16="http://schemas.microsoft.com/office/drawing/2014/main" id="{20FE6C48-FA48-0E40-B173-D8EA61136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86" y="-66575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 err="1">
                <a:solidFill>
                  <a:srgbClr val="17375E"/>
                </a:solidFill>
                <a:latin typeface="+mj-lt"/>
              </a:rPr>
              <a:t>HGCal</a:t>
            </a:r>
            <a:r>
              <a:rPr lang="en-US" altLang="ru-RU" sz="3000" b="1" dirty="0">
                <a:solidFill>
                  <a:srgbClr val="17375E"/>
                </a:solidFill>
                <a:latin typeface="+mj-lt"/>
              </a:rPr>
              <a:t> Impact on Physics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2EB6FB-BD2B-49BB-8FBF-0E28022F89F9}"/>
              </a:ext>
            </a:extLst>
          </p:cNvPr>
          <p:cNvSpPr/>
          <p:nvPr/>
        </p:nvSpPr>
        <p:spPr>
          <a:xfrm>
            <a:off x="138698" y="4120540"/>
            <a:ext cx="5307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Vector Boson Fusion (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VBF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)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jet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reconstruction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and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tagging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efﬁciency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comparing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Run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2 (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pileup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25)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simulation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to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the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upgraded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Phase-2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detector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with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0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and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200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pileup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events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D1C72-C139-4F2E-846E-B0FC6D0E4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88" y="5110586"/>
            <a:ext cx="2263266" cy="1463318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563B9B3-1E3D-4C0C-ACC7-0606EC3A9515}"/>
              </a:ext>
            </a:extLst>
          </p:cNvPr>
          <p:cNvSpPr txBox="1">
            <a:spLocks/>
          </p:cNvSpPr>
          <p:nvPr/>
        </p:nvSpPr>
        <p:spPr bwMode="auto">
          <a:xfrm>
            <a:off x="1088502" y="5522466"/>
            <a:ext cx="2393425" cy="3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CH" sz="1600" dirty="0">
                <a:solidFill>
                  <a:srgbClr val="FF0000"/>
                </a:solidFill>
              </a:rPr>
              <a:t>Higgs VBF Production</a:t>
            </a:r>
            <a:endParaRPr lang="ru-RU" altLang="en-CH" sz="16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5E1052-A8AF-4404-BFC0-69691234D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76" y="1442862"/>
            <a:ext cx="3326151" cy="2447390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EFABDEE1-CD38-4AD3-8D2B-67189BF3E7E4}"/>
              </a:ext>
            </a:extLst>
          </p:cNvPr>
          <p:cNvSpPr txBox="1">
            <a:spLocks/>
          </p:cNvSpPr>
          <p:nvPr/>
        </p:nvSpPr>
        <p:spPr bwMode="auto">
          <a:xfrm>
            <a:off x="178454" y="1158308"/>
            <a:ext cx="3892769" cy="3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CH" sz="1600" dirty="0">
                <a:solidFill>
                  <a:srgbClr val="FF0000"/>
                </a:solidFill>
              </a:rPr>
              <a:t>Electron Selection Efficiency (~100%)</a:t>
            </a:r>
            <a:endParaRPr lang="ru-RU" altLang="en-CH" sz="1600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72337C11-5D1C-4F13-8BB2-6223313D325C}"/>
              </a:ext>
            </a:extLst>
          </p:cNvPr>
          <p:cNvSpPr txBox="1">
            <a:spLocks/>
          </p:cNvSpPr>
          <p:nvPr/>
        </p:nvSpPr>
        <p:spPr bwMode="auto">
          <a:xfrm>
            <a:off x="3966692" y="1143784"/>
            <a:ext cx="2898066" cy="3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CH" sz="1600" dirty="0">
                <a:solidFill>
                  <a:srgbClr val="FF0000"/>
                </a:solidFill>
              </a:rPr>
              <a:t>Jet response resolution </a:t>
            </a:r>
            <a:endParaRPr lang="ru-RU" altLang="en-CH" sz="1600" dirty="0">
              <a:solidFill>
                <a:srgbClr val="FF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614B55-8796-4D41-8C4E-0AD4E6C43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988" y="1385056"/>
            <a:ext cx="2797673" cy="2761988"/>
          </a:xfrm>
          <a:prstGeom prst="rect">
            <a:avLst/>
          </a:prstGeom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3184D825-FAD5-4A6E-B8A9-7651267003EF}"/>
              </a:ext>
            </a:extLst>
          </p:cNvPr>
          <p:cNvSpPr txBox="1">
            <a:spLocks/>
          </p:cNvSpPr>
          <p:nvPr/>
        </p:nvSpPr>
        <p:spPr bwMode="auto">
          <a:xfrm>
            <a:off x="6916652" y="1026346"/>
            <a:ext cx="2386376" cy="9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CH" sz="1600" dirty="0">
                <a:solidFill>
                  <a:srgbClr val="FF0000"/>
                </a:solidFill>
              </a:rPr>
              <a:t>Primary vertex (PV) reconstruction efﬁciency</a:t>
            </a:r>
            <a:endParaRPr lang="ru-RU" altLang="en-CH" sz="1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85AE3-28EB-5545-9A85-FA85E775D492}"/>
              </a:ext>
            </a:extLst>
          </p:cNvPr>
          <p:cNvSpPr/>
          <p:nvPr/>
        </p:nvSpPr>
        <p:spPr>
          <a:xfrm>
            <a:off x="909097" y="419956"/>
            <a:ext cx="8413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At the HL-LHC conditions with high pile-up (~200)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HGCal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will provide high effective registration of physics objects (electrons, jets) and primary vertexes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DDCF5E-98BB-4A80-9CC8-E3B2EA901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350" y="4099148"/>
            <a:ext cx="3536450" cy="25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0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A3E0E2C4-5B9D-AA4D-83AE-6D713F147C8F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8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0723" name="Заголовок 1">
            <a:extLst>
              <a:ext uri="{FF2B5EF4-FFF2-40B4-BE49-F238E27FC236}">
                <a16:creationId xmlns:a16="http://schemas.microsoft.com/office/drawing/2014/main" id="{52D034AC-FCBE-9E47-AFAC-12B77319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66" y="0"/>
            <a:ext cx="89519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900" b="1" dirty="0">
                <a:solidFill>
                  <a:srgbClr val="17375E"/>
                </a:solidFill>
                <a:latin typeface="+mj-lt"/>
              </a:rPr>
              <a:t>HL-LHC Requirements for Calorimeter Systems</a:t>
            </a:r>
          </a:p>
        </p:txBody>
      </p:sp>
      <p:pic>
        <p:nvPicPr>
          <p:cNvPr id="30724" name="Рисунок 4">
            <a:extLst>
              <a:ext uri="{FF2B5EF4-FFF2-40B4-BE49-F238E27FC236}">
                <a16:creationId xmlns:a16="http://schemas.microsoft.com/office/drawing/2014/main" id="{098062FC-E2CF-984F-8C9E-2D7856E4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763" y="1243013"/>
            <a:ext cx="41529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ED84F2-7B49-4B4A-B6D8-5B8740EEC737}"/>
              </a:ext>
            </a:extLst>
          </p:cNvPr>
          <p:cNvSpPr/>
          <p:nvPr/>
        </p:nvSpPr>
        <p:spPr>
          <a:xfrm>
            <a:off x="438287" y="1522413"/>
            <a:ext cx="47857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At HL-LHC Integrated luminosity will became 3000 fb</a:t>
            </a:r>
            <a:r>
              <a:rPr lang="en-US" sz="1800" baseline="30000" dirty="0">
                <a:solidFill>
                  <a:srgbClr val="002060"/>
                </a:solidFill>
                <a:latin typeface="+mn-lt"/>
              </a:rPr>
              <a:t>-1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, posing signiﬁcant challenges to radiation tolerance of detectors and pileup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   - Fluence ~10</a:t>
            </a:r>
            <a:r>
              <a:rPr lang="en-US" sz="1800" baseline="30000" dirty="0">
                <a:solidFill>
                  <a:srgbClr val="002060"/>
                </a:solidFill>
                <a:latin typeface="+mn-lt"/>
              </a:rPr>
              <a:t>16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n/cm</a:t>
            </a:r>
            <a:r>
              <a:rPr lang="en-US" sz="1800" baseline="30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     - Integrated dose ~2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MGy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2B01FB-ED9E-4D0B-87D5-CB77BB198E1F}"/>
              </a:ext>
            </a:extLst>
          </p:cNvPr>
          <p:cNvSpPr/>
          <p:nvPr/>
        </p:nvSpPr>
        <p:spPr>
          <a:xfrm>
            <a:off x="6486525" y="1993900"/>
            <a:ext cx="2519363" cy="3397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Dose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of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+mj-lt"/>
              </a:rPr>
              <a:t>ionizing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 radiation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944064-F073-4C5C-B0C7-99F29FD118A1}"/>
              </a:ext>
            </a:extLst>
          </p:cNvPr>
          <p:cNvSpPr/>
          <p:nvPr/>
        </p:nvSpPr>
        <p:spPr>
          <a:xfrm>
            <a:off x="6148388" y="4268788"/>
            <a:ext cx="3582987" cy="3397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Fluence (1 MeV equivalent neutrons)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FE4123-C78B-4B5B-B93E-39E2383D5404}"/>
              </a:ext>
            </a:extLst>
          </p:cNvPr>
          <p:cNvSpPr/>
          <p:nvPr/>
        </p:nvSpPr>
        <p:spPr>
          <a:xfrm>
            <a:off x="425036" y="602329"/>
            <a:ext cx="895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</a:rPr>
              <a:t>The existing endcap electromagnetic calorimeter (EE) - based on the lead tungstate crystals (PbWO4) and the hadron calorimeter (HE) -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based on plastic scintillator- were designed for integrated luminosity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of 500 fb</a:t>
            </a:r>
            <a:r>
              <a:rPr lang="en-US" sz="1800" baseline="30000" dirty="0">
                <a:solidFill>
                  <a:srgbClr val="002060"/>
                </a:solidFill>
                <a:latin typeface="+mn-lt"/>
              </a:rPr>
              <a:t>−1</a:t>
            </a:r>
            <a:endParaRPr lang="ru-RU" sz="1800" baseline="30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29D86BB-80A9-41C1-80F1-ABA56B2BE9C9}"/>
              </a:ext>
            </a:extLst>
          </p:cNvPr>
          <p:cNvSpPr/>
          <p:nvPr/>
        </p:nvSpPr>
        <p:spPr>
          <a:xfrm>
            <a:off x="50492" y="3083560"/>
            <a:ext cx="562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The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High Granularity Calorimeter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HGCal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) is </a:t>
            </a:r>
          </a:p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designed to replace the existing endcap calorimeters</a:t>
            </a:r>
            <a:endParaRPr lang="ru-RU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989789-47E9-4AF7-9021-9B20848ECA3D}"/>
              </a:ext>
            </a:extLst>
          </p:cNvPr>
          <p:cNvSpPr/>
          <p:nvPr/>
        </p:nvSpPr>
        <p:spPr>
          <a:xfrm>
            <a:off x="50493" y="3937000"/>
            <a:ext cx="5909485" cy="26545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Main design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requirements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for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+mj-lt"/>
              </a:rPr>
              <a:t>HGCal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:</a:t>
            </a:r>
          </a:p>
          <a:p>
            <a:pPr marL="177750" indent="-177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radiation tolerance</a:t>
            </a:r>
          </a:p>
          <a:p>
            <a:pPr marL="177750" indent="-177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dense calorimeter structure in order to simplify two shower separation and the observation of narrow jets</a:t>
            </a:r>
          </a:p>
          <a:p>
            <a:pPr marL="177750" indent="-177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longitudinal granularity to provide a good electromagnetic energy resolution, pattern recognition and discrimination against pileup</a:t>
            </a:r>
          </a:p>
          <a:p>
            <a:pPr marL="177750" indent="-177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latin typeface="+mn-lt"/>
                <a:cs typeface="Arial Narrow" panose="020B0604020202020204" pitchFamily="34" charset="0"/>
              </a:rPr>
              <a:t>time precision measurement of high energy showers</a:t>
            </a:r>
            <a:endParaRPr lang="en-US" sz="1800" dirty="0">
              <a:solidFill>
                <a:srgbClr val="002060"/>
              </a:solidFill>
              <a:latin typeface="+mn-lt"/>
              <a:cs typeface="Arial Narrow" panose="020B0604020202020204" pitchFamily="34" charset="0"/>
            </a:endParaRPr>
          </a:p>
        </p:txBody>
      </p:sp>
      <p:pic>
        <p:nvPicPr>
          <p:cNvPr id="30725" name="Рисунок 5">
            <a:extLst>
              <a:ext uri="{FF2B5EF4-FFF2-40B4-BE49-F238E27FC236}">
                <a16:creationId xmlns:a16="http://schemas.microsoft.com/office/drawing/2014/main" id="{60B177B8-C680-D347-B125-C50E74A5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885" y="3872663"/>
            <a:ext cx="41529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28">
            <a:extLst>
              <a:ext uri="{FF2B5EF4-FFF2-40B4-BE49-F238E27FC236}">
                <a16:creationId xmlns:a16="http://schemas.microsoft.com/office/drawing/2014/main" id="{33F65F42-691B-2646-A2CA-4FEC5291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148" y="707202"/>
            <a:ext cx="5435408" cy="391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Номер слайда 5">
            <a:extLst>
              <a:ext uri="{FF2B5EF4-FFF2-40B4-BE49-F238E27FC236}">
                <a16:creationId xmlns:a16="http://schemas.microsoft.com/office/drawing/2014/main" id="{F083B7A9-B428-4526-B23A-267744F04B82}"/>
              </a:ext>
            </a:extLst>
          </p:cNvPr>
          <p:cNvSpPr txBox="1">
            <a:spLocks/>
          </p:cNvSpPr>
          <p:nvPr/>
        </p:nvSpPr>
        <p:spPr bwMode="auto">
          <a:xfrm>
            <a:off x="9129713" y="6597650"/>
            <a:ext cx="3952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fld id="{16C94904-3685-EE46-BE28-33D0587CDD8A}" type="slidenum">
              <a:rPr lang="ru-RU" altLang="ru-RU" sz="1200" b="1">
                <a:solidFill>
                  <a:srgbClr val="808080"/>
                </a:solidFill>
              </a:rPr>
              <a:pPr algn="r" eaLnBrk="1" hangingPunct="1"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1747" name="Заголовок 1">
            <a:extLst>
              <a:ext uri="{FF2B5EF4-FFF2-40B4-BE49-F238E27FC236}">
                <a16:creationId xmlns:a16="http://schemas.microsoft.com/office/drawing/2014/main" id="{B85288B3-D419-2141-8245-9505D6CC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0"/>
            <a:ext cx="86058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>
            <a:lvl1pPr defTabSz="912813"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000" b="1" dirty="0">
                <a:solidFill>
                  <a:srgbClr val="17375E"/>
                </a:solidFill>
              </a:rPr>
              <a:t>Structure of the HGCal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215B84D3-522B-486D-BAC0-246A1E172C26}"/>
              </a:ext>
            </a:extLst>
          </p:cNvPr>
          <p:cNvSpPr txBox="1"/>
          <p:nvPr/>
        </p:nvSpPr>
        <p:spPr>
          <a:xfrm>
            <a:off x="95704" y="691136"/>
            <a:ext cx="4986972" cy="22313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+mn-lt"/>
                <a:cs typeface="+mn-cs"/>
              </a:rPr>
              <a:t>Key Parameters (from TDR):</a:t>
            </a:r>
          </a:p>
          <a:p>
            <a:pPr marL="141750" indent="-141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HGCal covers 1.5 &lt; </a:t>
            </a:r>
            <a:r>
              <a:rPr lang="en-US" sz="1600" dirty="0">
                <a:solidFill>
                  <a:srgbClr val="002060"/>
                </a:solidFill>
                <a:latin typeface="Symbol" charset="2"/>
                <a:cs typeface="Symbol" charset="2"/>
              </a:rPr>
              <a:t>h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 &lt; 3.0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(~640 m</a:t>
            </a:r>
            <a:r>
              <a:rPr lang="en-US" sz="1600" baseline="30000" dirty="0">
                <a:solidFill>
                  <a:srgbClr val="002060"/>
                </a:solidFill>
                <a:latin typeface="+mn-lt"/>
                <a:cs typeface="+mn-cs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 of silicon sensors, ~370 m</a:t>
            </a:r>
            <a:r>
              <a:rPr lang="en-US" sz="1600" baseline="30000" dirty="0">
                <a:solidFill>
                  <a:srgbClr val="002060"/>
                </a:solidFill>
                <a:latin typeface="+mn-lt"/>
                <a:cs typeface="+mn-cs"/>
              </a:rPr>
              <a:t>2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 of scintillators) </a:t>
            </a:r>
          </a:p>
          <a:p>
            <a:pPr marL="166950" lvl="1" indent="-180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6.1M Si channels, cell size: 0.5 or 1.1 cm</a:t>
            </a:r>
            <a:r>
              <a:rPr lang="en-US" sz="1600" baseline="30000" dirty="0">
                <a:solidFill>
                  <a:srgbClr val="002060"/>
                </a:solidFill>
                <a:latin typeface="+mn-lt"/>
                <a:cs typeface="+mn-cs"/>
              </a:rPr>
              <a:t>2</a:t>
            </a:r>
            <a:endParaRPr lang="en-US" sz="16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166950" lvl="1" indent="-180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240k scintillator tile channels </a:t>
            </a:r>
          </a:p>
          <a:p>
            <a:pPr marL="166950" lvl="1" indent="-180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~31000 Si modules (incl. spares)</a:t>
            </a:r>
          </a:p>
          <a:p>
            <a:pPr marL="166950" lvl="1" indent="-1800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Full system maintained at -30</a:t>
            </a:r>
            <a:r>
              <a:rPr lang="en-US" sz="1600" baseline="30000" dirty="0">
                <a:solidFill>
                  <a:srgbClr val="002060"/>
                </a:solidFill>
                <a:latin typeface="+mn-lt"/>
              </a:rPr>
              <a:t>o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C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  </a:t>
            </a:r>
          </a:p>
        </p:txBody>
      </p:sp>
      <p:sp>
        <p:nvSpPr>
          <p:cNvPr id="31749" name="TextBox 41">
            <a:extLst>
              <a:ext uri="{FF2B5EF4-FFF2-40B4-BE49-F238E27FC236}">
                <a16:creationId xmlns:a16="http://schemas.microsoft.com/office/drawing/2014/main" id="{3F86EDDC-BE97-2846-BFA1-9318BEDE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6" y="4626417"/>
            <a:ext cx="533564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Font typeface="Wingdings 2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ru-RU" sz="1600" b="1" dirty="0">
                <a:solidFill>
                  <a:srgbClr val="002060"/>
                </a:solidFill>
                <a:latin typeface="+mj-lt"/>
              </a:rPr>
              <a:t>Electromagnetic calorimeter </a:t>
            </a:r>
            <a:r>
              <a:rPr lang="en-US" altLang="ru-RU" sz="1600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altLang="ru-RU" sz="1600" b="1" dirty="0">
                <a:solidFill>
                  <a:srgbClr val="002060"/>
                </a:solidFill>
                <a:latin typeface="+mj-lt"/>
              </a:rPr>
              <a:t>CE-E</a:t>
            </a:r>
            <a:r>
              <a:rPr lang="en-US" altLang="ru-RU" sz="1600" dirty="0">
                <a:solidFill>
                  <a:srgbClr val="002060"/>
                </a:solidFill>
                <a:latin typeface="+mj-lt"/>
              </a:rPr>
              <a:t>): 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en-US" altLang="ru-RU" sz="1600" dirty="0">
                <a:solidFill>
                  <a:srgbClr val="002060"/>
                </a:solidFill>
                <a:latin typeface="+mj-lt"/>
              </a:rPr>
              <a:t>Si, Cu/</a:t>
            </a:r>
            <a:r>
              <a:rPr lang="en-US" altLang="ru-RU" sz="1600" dirty="0" err="1">
                <a:solidFill>
                  <a:srgbClr val="002060"/>
                </a:solidFill>
                <a:latin typeface="+mj-lt"/>
              </a:rPr>
              <a:t>CuW</a:t>
            </a:r>
            <a:r>
              <a:rPr lang="en-US" altLang="ru-RU" sz="1600" dirty="0">
                <a:solidFill>
                  <a:srgbClr val="002060"/>
                </a:solidFill>
                <a:latin typeface="+mj-lt"/>
              </a:rPr>
              <a:t>/Pb absorbers, 28 layers, 25.5 X</a:t>
            </a:r>
            <a:r>
              <a:rPr lang="en-US" altLang="ru-RU" sz="1600" baseline="-25000" dirty="0">
                <a:solidFill>
                  <a:srgbClr val="002060"/>
                </a:solidFill>
                <a:latin typeface="+mj-lt"/>
              </a:rPr>
              <a:t>0</a:t>
            </a:r>
            <a:r>
              <a:rPr lang="en-US" altLang="ru-RU" sz="1600" dirty="0">
                <a:solidFill>
                  <a:srgbClr val="002060"/>
                </a:solidFill>
                <a:latin typeface="+mj-lt"/>
              </a:rPr>
              <a:t> &amp; ~1.7 </a:t>
            </a:r>
            <a:r>
              <a:rPr lang="en-US" sz="1600" dirty="0">
                <a:solidFill>
                  <a:srgbClr val="002060"/>
                </a:solidFill>
                <a:latin typeface="Symbol" charset="2"/>
                <a:cs typeface="Symbol" charset="2"/>
              </a:rPr>
              <a:t>l</a:t>
            </a:r>
            <a:endParaRPr lang="en-US" altLang="ru-RU" sz="160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ru-RU" sz="1600" b="1" dirty="0">
                <a:solidFill>
                  <a:srgbClr val="002060"/>
                </a:solidFill>
                <a:latin typeface="+mj-lt"/>
              </a:rPr>
              <a:t>Hadronic calorimeter </a:t>
            </a:r>
            <a:r>
              <a:rPr lang="en-US" altLang="ru-RU" sz="1600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altLang="ru-RU" sz="1600" b="1" dirty="0">
                <a:solidFill>
                  <a:srgbClr val="002060"/>
                </a:solidFill>
                <a:latin typeface="+mj-lt"/>
              </a:rPr>
              <a:t>CE-H</a:t>
            </a:r>
            <a:r>
              <a:rPr lang="en-US" altLang="ru-RU" sz="1600" dirty="0">
                <a:solidFill>
                  <a:srgbClr val="002060"/>
                </a:solidFill>
                <a:latin typeface="+mj-lt"/>
              </a:rPr>
              <a:t>): 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en-US" altLang="ru-RU" sz="1600" dirty="0">
                <a:solidFill>
                  <a:srgbClr val="002060"/>
                </a:solidFill>
                <a:latin typeface="+mj-lt"/>
              </a:rPr>
              <a:t>Si &amp; scintillator, steel absorbers, 22 layers, ~9.5 </a:t>
            </a:r>
            <a:r>
              <a:rPr lang="en-US" sz="1600" dirty="0">
                <a:solidFill>
                  <a:srgbClr val="002060"/>
                </a:solidFill>
                <a:latin typeface="Symbol" charset="2"/>
                <a:cs typeface="Symbol" charset="2"/>
              </a:rPr>
              <a:t>l</a:t>
            </a:r>
            <a:r>
              <a:rPr lang="en-US" altLang="ru-RU" sz="1600" dirty="0">
                <a:solidFill>
                  <a:srgbClr val="002060"/>
                </a:solidFill>
                <a:latin typeface="+mj-lt"/>
                <a:ea typeface="Symbol" pitchFamily="2" charset="2"/>
                <a:cs typeface="Symbol" pitchFamily="2" charset="2"/>
              </a:rPr>
              <a:t> (including CE-E)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E5E5571-D521-4B83-85ED-B52173744AED}"/>
              </a:ext>
            </a:extLst>
          </p:cNvPr>
          <p:cNvSpPr/>
          <p:nvPr/>
        </p:nvSpPr>
        <p:spPr>
          <a:xfrm>
            <a:off x="158089" y="3088211"/>
            <a:ext cx="467181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Longitudinal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structure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of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the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HGCAL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</a:rPr>
              <a:t>consists of 3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types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of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cassett</a:t>
            </a:r>
            <a:r>
              <a:rPr lang="en-US" sz="1800" b="1" dirty="0">
                <a:solidFill>
                  <a:srgbClr val="002060"/>
                </a:solidFill>
                <a:latin typeface="+mj-lt"/>
              </a:rPr>
              <a:t>e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s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: 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  <a:p>
            <a:pPr marL="177750" indent="-177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CE-E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cassetts, </a:t>
            </a:r>
            <a:endParaRPr lang="en-US" sz="1600" dirty="0">
              <a:solidFill>
                <a:srgbClr val="002060"/>
              </a:solidFill>
              <a:latin typeface="+mj-lt"/>
            </a:endParaRPr>
          </a:p>
          <a:p>
            <a:pPr marL="177750" indent="-177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CE-H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silicon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sensor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cassettes</a:t>
            </a:r>
            <a:endParaRPr lang="en-US" sz="1600" dirty="0">
              <a:solidFill>
                <a:srgbClr val="002060"/>
              </a:solidFill>
              <a:latin typeface="+mj-lt"/>
            </a:endParaRPr>
          </a:p>
          <a:p>
            <a:pPr marL="177750" indent="-177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CE-H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mixed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silicon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/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scintillator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cassett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e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s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9" name="TextBox 42">
            <a:extLst>
              <a:ext uri="{FF2B5EF4-FFF2-40B4-BE49-F238E27FC236}">
                <a16:creationId xmlns:a16="http://schemas.microsoft.com/office/drawing/2014/main" id="{CE436829-071D-B742-B6D0-7B750ABECE10}"/>
              </a:ext>
            </a:extLst>
          </p:cNvPr>
          <p:cNvSpPr txBox="1"/>
          <p:nvPr/>
        </p:nvSpPr>
        <p:spPr>
          <a:xfrm>
            <a:off x="158089" y="4883766"/>
            <a:ext cx="4497591" cy="1431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+mn-lt"/>
                <a:cs typeface="+mn-cs"/>
              </a:rPr>
              <a:t>Active Elements: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Arial"/>
              </a:rPr>
              <a:t>Si sensors are used in high-radiation region CE-E and inner region of CE-H</a:t>
            </a:r>
          </a:p>
          <a:p>
            <a:pPr marL="177800" indent="-177800"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  <a:cs typeface="+mn-cs"/>
              </a:rPr>
              <a:t>SiPM-on-Scintillating tiles in low-radiation region of CE-H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67069</TotalTime>
  <Words>2495</Words>
  <Application>Microsoft Macintosh PowerPoint</Application>
  <PresentationFormat>A4 Paper (210x297 mm)</PresentationFormat>
  <Paragraphs>320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Comic Sans MS</vt:lpstr>
      <vt:lpstr>Helvetica</vt:lpstr>
      <vt:lpstr>Symbol</vt:lpstr>
      <vt:lpstr>Times New Roman</vt:lpstr>
      <vt:lpstr>Wingdings</vt:lpstr>
      <vt:lpstr>Wingdings 2</vt:lpstr>
      <vt:lpstr>1_Оформление по умолчанию</vt:lpstr>
      <vt:lpstr> Upgrade of the CMS Detector Project for 2022-2026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Zarubin</dc:creator>
  <cp:lastModifiedBy>Vladimir Karjavine</cp:lastModifiedBy>
  <cp:revision>4090</cp:revision>
  <cp:lastPrinted>2021-06-17T10:23:17Z</cp:lastPrinted>
  <dcterms:created xsi:type="dcterms:W3CDTF">2001-03-08T08:59:42Z</dcterms:created>
  <dcterms:modified xsi:type="dcterms:W3CDTF">2021-06-20T11:42:58Z</dcterms:modified>
</cp:coreProperties>
</file>