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32.jpg" ContentType="image/jpeg"/>
  <Override PartName="/ppt/media/image33.jpg" ContentType="image/jpeg"/>
  <Override PartName="/ppt/media/image34.jpg" ContentType="image/jpeg"/>
  <Override PartName="/ppt/notesSlides/notesSlide2.xml" ContentType="application/vnd.openxmlformats-officedocument.presentationml.notesSlide+xml"/>
  <Override PartName="/ppt/media/image40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sldIdLst>
    <p:sldId id="256" r:id="rId2"/>
    <p:sldId id="298" r:id="rId3"/>
    <p:sldId id="335" r:id="rId4"/>
    <p:sldId id="325" r:id="rId5"/>
    <p:sldId id="326" r:id="rId6"/>
    <p:sldId id="327" r:id="rId7"/>
    <p:sldId id="328" r:id="rId8"/>
    <p:sldId id="336" r:id="rId9"/>
    <p:sldId id="331" r:id="rId10"/>
    <p:sldId id="332" r:id="rId11"/>
    <p:sldId id="321" r:id="rId12"/>
    <p:sldId id="322" r:id="rId13"/>
    <p:sldId id="323" r:id="rId14"/>
    <p:sldId id="337" r:id="rId15"/>
    <p:sldId id="338" r:id="rId16"/>
    <p:sldId id="257" r:id="rId17"/>
    <p:sldId id="263" r:id="rId18"/>
    <p:sldId id="261" r:id="rId19"/>
    <p:sldId id="262" r:id="rId20"/>
    <p:sldId id="264" r:id="rId21"/>
    <p:sldId id="293" r:id="rId22"/>
    <p:sldId id="391" r:id="rId23"/>
    <p:sldId id="392" r:id="rId24"/>
    <p:sldId id="367" r:id="rId25"/>
    <p:sldId id="372" r:id="rId26"/>
    <p:sldId id="307" r:id="rId27"/>
    <p:sldId id="308" r:id="rId28"/>
    <p:sldId id="311" r:id="rId29"/>
    <p:sldId id="270" r:id="rId30"/>
    <p:sldId id="259" r:id="rId31"/>
    <p:sldId id="396" r:id="rId32"/>
    <p:sldId id="320" r:id="rId33"/>
    <p:sldId id="394" r:id="rId34"/>
    <p:sldId id="39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60093"/>
    <a:srgbClr val="0000FF"/>
    <a:srgbClr val="FF0000"/>
    <a:srgbClr val="006600"/>
    <a:srgbClr val="800000"/>
    <a:srgbClr val="FFFF00"/>
    <a:srgbClr val="FFCCFF"/>
    <a:srgbClr val="FF33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3" autoAdjust="0"/>
    <p:restoredTop sz="95071" autoAdjust="0"/>
  </p:normalViewPr>
  <p:slideViewPr>
    <p:cSldViewPr snapToGrid="0">
      <p:cViewPr varScale="1">
        <p:scale>
          <a:sx n="70" d="100"/>
          <a:sy n="70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24EE6-46B8-4AE1-A6C0-8B36C55EB0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E147C-D361-4213-AA5E-F2FF7E21AE74}">
      <dgm:prSet phldrT="[Текст]"/>
      <dgm:spPr>
        <a:xfrm>
          <a:off x="4985" y="1637589"/>
          <a:ext cx="1911186" cy="5184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Detector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4B52D50-1BA0-406B-8F63-E9357DB5DB5C}" type="parTrans" cxnId="{55605A80-01B9-4BEF-8366-CDE5599D08E4}">
      <dgm:prSet/>
      <dgm:spPr/>
      <dgm:t>
        <a:bodyPr/>
        <a:lstStyle/>
        <a:p>
          <a:endParaRPr lang="ru-RU"/>
        </a:p>
      </dgm:t>
    </dgm:pt>
    <dgm:pt modelId="{9236E650-E8B9-4A8D-BAD7-B3D4C3C5FC11}" type="sibTrans" cxnId="{55605A80-01B9-4BEF-8366-CDE5599D08E4}">
      <dgm:prSet/>
      <dgm:spPr/>
      <dgm:t>
        <a:bodyPr/>
        <a:lstStyle/>
        <a:p>
          <a:endParaRPr lang="ru-RU"/>
        </a:p>
      </dgm:t>
    </dgm:pt>
    <dgm:pt modelId="{27316E36-BDA8-4080-96A6-11A88DF9CC51}">
      <dgm:prSet phldrT="[Текст]"/>
      <dgm:spPr>
        <a:xfrm>
          <a:off x="4362491" y="1637589"/>
          <a:ext cx="1911186" cy="5184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ADC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B39AE6B-8252-461F-89FD-E0F3B2AF31E6}" type="parTrans" cxnId="{F2094673-CFC5-49C2-AA88-FD5EF9F9CB83}">
      <dgm:prSet/>
      <dgm:spPr/>
      <dgm:t>
        <a:bodyPr/>
        <a:lstStyle/>
        <a:p>
          <a:endParaRPr lang="ru-RU"/>
        </a:p>
      </dgm:t>
    </dgm:pt>
    <dgm:pt modelId="{2036A53E-1917-486D-951D-98844679D5AE}" type="sibTrans" cxnId="{F2094673-CFC5-49C2-AA88-FD5EF9F9CB83}">
      <dgm:prSet/>
      <dgm:spPr/>
      <dgm:t>
        <a:bodyPr/>
        <a:lstStyle/>
        <a:p>
          <a:endParaRPr lang="ru-RU"/>
        </a:p>
      </dgm:t>
    </dgm:pt>
    <dgm:pt modelId="{A221DFB4-6B2F-4AB9-8EF5-94DCAA480462}">
      <dgm:prSet phldrT="[Текст]"/>
      <dgm:spPr>
        <a:xfrm>
          <a:off x="6541244" y="1637589"/>
          <a:ext cx="1911186" cy="5184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Control Unit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21B5D6-3D95-4755-AA16-BF27235A6D83}" type="parTrans" cxnId="{D8912AE8-7C24-4DEF-AFBC-7B17739461A8}">
      <dgm:prSet/>
      <dgm:spPr/>
      <dgm:t>
        <a:bodyPr/>
        <a:lstStyle/>
        <a:p>
          <a:endParaRPr lang="ru-RU"/>
        </a:p>
      </dgm:t>
    </dgm:pt>
    <dgm:pt modelId="{8D95A537-5A14-48C3-93DE-0077B7CCB5E7}" type="sibTrans" cxnId="{D8912AE8-7C24-4DEF-AFBC-7B17739461A8}">
      <dgm:prSet/>
      <dgm:spPr/>
      <dgm:t>
        <a:bodyPr/>
        <a:lstStyle/>
        <a:p>
          <a:endParaRPr lang="ru-RU"/>
        </a:p>
      </dgm:t>
    </dgm:pt>
    <dgm:pt modelId="{9C9866CC-4EF3-4E06-9A3B-6568A3F0020B}">
      <dgm:prSet/>
      <dgm:spPr>
        <a:xfrm>
          <a:off x="4985" y="2155989"/>
          <a:ext cx="1911186" cy="108701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Silicon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B5AE08-3BA8-4B19-B183-02307392FBA3}" type="parTrans" cxnId="{21326B84-B67D-453A-9B1C-415A7889C19D}">
      <dgm:prSet/>
      <dgm:spPr/>
      <dgm:t>
        <a:bodyPr/>
        <a:lstStyle/>
        <a:p>
          <a:endParaRPr lang="ru-RU"/>
        </a:p>
      </dgm:t>
    </dgm:pt>
    <dgm:pt modelId="{15BC7E90-E828-43EC-A2A7-CCA328A9B9FF}" type="sibTrans" cxnId="{21326B84-B67D-453A-9B1C-415A7889C19D}">
      <dgm:prSet/>
      <dgm:spPr/>
      <dgm:t>
        <a:bodyPr/>
        <a:lstStyle/>
        <a:p>
          <a:endParaRPr lang="ru-RU"/>
        </a:p>
      </dgm:t>
    </dgm:pt>
    <dgm:pt modelId="{1D70C0F5-EA41-4D1A-95F7-BD9651AA44F0}">
      <dgm:prSet/>
      <dgm:spPr>
        <a:xfrm>
          <a:off x="6541244" y="2155989"/>
          <a:ext cx="1911186" cy="108701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Based on FPGA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6F73A2-124D-4D3B-99A2-78520D90598F}" type="parTrans" cxnId="{0D3D1FD7-289A-49A7-9C27-21C060492F74}">
      <dgm:prSet/>
      <dgm:spPr/>
      <dgm:t>
        <a:bodyPr/>
        <a:lstStyle/>
        <a:p>
          <a:endParaRPr lang="ru-RU"/>
        </a:p>
      </dgm:t>
    </dgm:pt>
    <dgm:pt modelId="{18190E51-A7F9-4129-9F1B-C29CDD7B2665}" type="sibTrans" cxnId="{0D3D1FD7-289A-49A7-9C27-21C060492F74}">
      <dgm:prSet/>
      <dgm:spPr/>
      <dgm:t>
        <a:bodyPr/>
        <a:lstStyle/>
        <a:p>
          <a:endParaRPr lang="ru-RU"/>
        </a:p>
      </dgm:t>
    </dgm:pt>
    <dgm:pt modelId="{1583084E-D8FD-4458-B8AB-BAA4BCA29674}">
      <dgm:prSet/>
      <dgm:spPr>
        <a:xfrm>
          <a:off x="4362491" y="2155989"/>
          <a:ext cx="1911186" cy="108701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Multichannel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3DEBBF-B390-475C-B8FE-9FE3387EC55A}" type="parTrans" cxnId="{8BA8E54C-C989-4951-99D0-D6E966A5315C}">
      <dgm:prSet/>
      <dgm:spPr/>
      <dgm:t>
        <a:bodyPr/>
        <a:lstStyle/>
        <a:p>
          <a:endParaRPr lang="ru-RU"/>
        </a:p>
      </dgm:t>
    </dgm:pt>
    <dgm:pt modelId="{8FEA9E35-F48F-4D96-B80C-C7C204B7481A}" type="sibTrans" cxnId="{8BA8E54C-C989-4951-99D0-D6E966A5315C}">
      <dgm:prSet/>
      <dgm:spPr/>
      <dgm:t>
        <a:bodyPr/>
        <a:lstStyle/>
        <a:p>
          <a:endParaRPr lang="ru-RU"/>
        </a:p>
      </dgm:t>
    </dgm:pt>
    <dgm:pt modelId="{CB5236BC-3D90-4399-AFF9-8FEBDD4AA178}">
      <dgm:prSet/>
      <dgm:spPr>
        <a:xfrm>
          <a:off x="4362491" y="2155989"/>
          <a:ext cx="1911186" cy="108701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&gt; 50 MSPS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50DEC2-CA19-48EA-87C5-F18C08FDBA9C}" type="parTrans" cxnId="{F78688C6-B0BB-4528-A422-C7464D1E1A8C}">
      <dgm:prSet/>
      <dgm:spPr/>
      <dgm:t>
        <a:bodyPr/>
        <a:lstStyle/>
        <a:p>
          <a:endParaRPr lang="ru-RU"/>
        </a:p>
      </dgm:t>
    </dgm:pt>
    <dgm:pt modelId="{93137DE6-9048-4D42-A194-9DC8F9E72E4E}" type="sibTrans" cxnId="{F78688C6-B0BB-4528-A422-C7464D1E1A8C}">
      <dgm:prSet/>
      <dgm:spPr/>
      <dgm:t>
        <a:bodyPr/>
        <a:lstStyle/>
        <a:p>
          <a:endParaRPr lang="ru-RU"/>
        </a:p>
      </dgm:t>
    </dgm:pt>
    <dgm:pt modelId="{76309BEC-120E-468C-B176-D4F9AD2C111D}">
      <dgm:prSet/>
      <dgm:spPr>
        <a:xfrm>
          <a:off x="8719997" y="1637589"/>
          <a:ext cx="1911186" cy="5184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DAQ System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BC2AE1-6B53-45A2-819B-0C0909C11865}" type="parTrans" cxnId="{0A938BC4-0BE6-4B6D-9F98-B13807DB861F}">
      <dgm:prSet/>
      <dgm:spPr/>
      <dgm:t>
        <a:bodyPr/>
        <a:lstStyle/>
        <a:p>
          <a:endParaRPr lang="ru-RU"/>
        </a:p>
      </dgm:t>
    </dgm:pt>
    <dgm:pt modelId="{CA6A44AF-42C2-4D95-96CD-EF61D1B9D473}" type="sibTrans" cxnId="{0A938BC4-0BE6-4B6D-9F98-B13807DB861F}">
      <dgm:prSet/>
      <dgm:spPr/>
      <dgm:t>
        <a:bodyPr/>
        <a:lstStyle/>
        <a:p>
          <a:endParaRPr lang="ru-RU"/>
        </a:p>
      </dgm:t>
    </dgm:pt>
    <dgm:pt modelId="{2C74EBE0-F7C0-4377-9BB7-3E0F200F9B04}">
      <dgm:prSet/>
      <dgm:spPr>
        <a:xfrm>
          <a:off x="2183738" y="2155989"/>
          <a:ext cx="1911186" cy="108701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VATAGP7.1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AEF0CF-530F-49DE-9302-9CE3C7943698}">
      <dgm:prSet phldrT="[Текст]"/>
      <dgm:spPr>
        <a:xfrm>
          <a:off x="2183738" y="1637589"/>
          <a:ext cx="1911186" cy="5184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IDEAS ASICs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AB459E8-9C68-4B5B-87C7-CC4FF61C8F8C}" type="sibTrans" cxnId="{48B48A1E-97DA-42AB-BDAD-E3C4593ECD22}">
      <dgm:prSet/>
      <dgm:spPr/>
      <dgm:t>
        <a:bodyPr/>
        <a:lstStyle/>
        <a:p>
          <a:endParaRPr lang="ru-RU"/>
        </a:p>
      </dgm:t>
    </dgm:pt>
    <dgm:pt modelId="{E98568DA-4E83-4301-AC18-AC6D09DAC876}" type="parTrans" cxnId="{48B48A1E-97DA-42AB-BDAD-E3C4593ECD22}">
      <dgm:prSet/>
      <dgm:spPr/>
      <dgm:t>
        <a:bodyPr/>
        <a:lstStyle/>
        <a:p>
          <a:endParaRPr lang="ru-RU"/>
        </a:p>
      </dgm:t>
    </dgm:pt>
    <dgm:pt modelId="{15BEB12D-D83F-44F2-ADB5-7795B71ECB52}" type="sibTrans" cxnId="{7DEA8177-DDC9-44CF-91FE-E1299621EFDD}">
      <dgm:prSet/>
      <dgm:spPr/>
      <dgm:t>
        <a:bodyPr/>
        <a:lstStyle/>
        <a:p>
          <a:endParaRPr lang="ru-RU"/>
        </a:p>
      </dgm:t>
    </dgm:pt>
    <dgm:pt modelId="{0C38F300-1041-4E27-8DF0-77A60F7AC852}" type="parTrans" cxnId="{7DEA8177-DDC9-44CF-91FE-E1299621EFDD}">
      <dgm:prSet/>
      <dgm:spPr/>
      <dgm:t>
        <a:bodyPr/>
        <a:lstStyle/>
        <a:p>
          <a:endParaRPr lang="ru-RU"/>
        </a:p>
      </dgm:t>
    </dgm:pt>
    <dgm:pt modelId="{1D3954F7-F6F3-477B-B7F2-5E52EAD1A98B}" type="pres">
      <dgm:prSet presAssocID="{2EE24EE6-46B8-4AE1-A6C0-8B36C55EB0FF}" presName="Name0" presStyleCnt="0">
        <dgm:presLayoutVars>
          <dgm:dir/>
          <dgm:animLvl val="lvl"/>
          <dgm:resizeHandles val="exact"/>
        </dgm:presLayoutVars>
      </dgm:prSet>
      <dgm:spPr/>
    </dgm:pt>
    <dgm:pt modelId="{FFBF562A-39C7-4760-B76D-74C8598BB376}" type="pres">
      <dgm:prSet presAssocID="{CE6E147C-D361-4213-AA5E-F2FF7E21AE74}" presName="composite" presStyleCnt="0"/>
      <dgm:spPr/>
    </dgm:pt>
    <dgm:pt modelId="{DAA22CE6-2FFA-4AD3-83F5-5CD2AE3D2173}" type="pres">
      <dgm:prSet presAssocID="{CE6E147C-D361-4213-AA5E-F2FF7E21AE74}" presName="parTx" presStyleLbl="alignNode1" presStyleIdx="0" presStyleCnt="5" custLinFactX="100000" custLinFactY="-250601" custLinFactNeighborX="105297" custLinFactNeighborY="-300000">
        <dgm:presLayoutVars>
          <dgm:chMax val="0"/>
          <dgm:chPref val="0"/>
          <dgm:bulletEnabled val="1"/>
        </dgm:presLayoutVars>
      </dgm:prSet>
      <dgm:spPr/>
    </dgm:pt>
    <dgm:pt modelId="{27057AB2-291B-422C-BED4-D8299841D645}" type="pres">
      <dgm:prSet presAssocID="{CE6E147C-D361-4213-AA5E-F2FF7E21AE74}" presName="desTx" presStyleLbl="alignAccFollowNode1" presStyleIdx="0" presStyleCnt="5" custScaleY="75724" custLinFactX="100000" custLinFactY="-172315" custLinFactNeighborX="105468" custLinFactNeighborY="-200000">
        <dgm:presLayoutVars>
          <dgm:bulletEnabled val="1"/>
        </dgm:presLayoutVars>
      </dgm:prSet>
      <dgm:spPr/>
    </dgm:pt>
    <dgm:pt modelId="{76A01BAF-F3E3-4CC1-B77A-4FE190FBBFC9}" type="pres">
      <dgm:prSet presAssocID="{9236E650-E8B9-4A8D-BAD7-B3D4C3C5FC11}" presName="space" presStyleCnt="0"/>
      <dgm:spPr/>
    </dgm:pt>
    <dgm:pt modelId="{A8C546DE-4A9D-41B4-B958-5F3A3732C4A2}" type="pres">
      <dgm:prSet presAssocID="{E0AEF0CF-530F-49DE-9302-9CE3C7943698}" presName="composite" presStyleCnt="0"/>
      <dgm:spPr/>
    </dgm:pt>
    <dgm:pt modelId="{BDB5C4D0-B88F-4CA3-9156-3DD14B67F398}" type="pres">
      <dgm:prSet presAssocID="{E0AEF0CF-530F-49DE-9302-9CE3C7943698}" presName="parTx" presStyleLbl="alignNode1" presStyleIdx="1" presStyleCnt="5" custLinFactY="-100000" custLinFactNeighborX="92359" custLinFactNeighborY="-164175">
        <dgm:presLayoutVars>
          <dgm:chMax val="0"/>
          <dgm:chPref val="0"/>
          <dgm:bulletEnabled val="1"/>
        </dgm:presLayoutVars>
      </dgm:prSet>
      <dgm:spPr/>
    </dgm:pt>
    <dgm:pt modelId="{E3F70179-0DA3-4A44-8FF3-7178EF660105}" type="pres">
      <dgm:prSet presAssocID="{E0AEF0CF-530F-49DE-9302-9CE3C7943698}" presName="desTx" presStyleLbl="alignAccFollowNode1" presStyleIdx="1" presStyleCnt="5" custScaleY="76163" custLinFactY="-92128" custLinFactNeighborX="92359" custLinFactNeighborY="-100000">
        <dgm:presLayoutVars>
          <dgm:bulletEnabled val="1"/>
        </dgm:presLayoutVars>
      </dgm:prSet>
      <dgm:spPr/>
    </dgm:pt>
    <dgm:pt modelId="{F313EA67-AE05-4768-95A5-D9CC6D2F4FDF}" type="pres">
      <dgm:prSet presAssocID="{7AB459E8-9C68-4B5B-87C7-CC4FF61C8F8C}" presName="space" presStyleCnt="0"/>
      <dgm:spPr/>
    </dgm:pt>
    <dgm:pt modelId="{D257A620-72F6-4C70-BBA1-4CAD65D39908}" type="pres">
      <dgm:prSet presAssocID="{27316E36-BDA8-4080-96A6-11A88DF9CC51}" presName="composite" presStyleCnt="0"/>
      <dgm:spPr/>
    </dgm:pt>
    <dgm:pt modelId="{2475BE4F-BB55-4167-82E4-9ACF659DD8DC}" type="pres">
      <dgm:prSet presAssocID="{27316E36-BDA8-4080-96A6-11A88DF9CC51}" presName="parTx" presStyleLbl="alignNode1" presStyleIdx="2" presStyleCnt="5" custLinFactNeighborX="-23314" custLinFactNeighborY="19841">
        <dgm:presLayoutVars>
          <dgm:chMax val="0"/>
          <dgm:chPref val="0"/>
          <dgm:bulletEnabled val="1"/>
        </dgm:presLayoutVars>
      </dgm:prSet>
      <dgm:spPr/>
    </dgm:pt>
    <dgm:pt modelId="{BE4847DE-987F-4C28-8AE2-EA110FD66606}" type="pres">
      <dgm:prSet presAssocID="{27316E36-BDA8-4080-96A6-11A88DF9CC51}" presName="desTx" presStyleLbl="alignAccFollowNode1" presStyleIdx="2" presStyleCnt="5" custLinFactNeighborX="-23314" custLinFactNeighborY="13010">
        <dgm:presLayoutVars>
          <dgm:bulletEnabled val="1"/>
        </dgm:presLayoutVars>
      </dgm:prSet>
      <dgm:spPr/>
    </dgm:pt>
    <dgm:pt modelId="{E517E92E-5EC1-4B9A-BB41-3E4F964FC9E6}" type="pres">
      <dgm:prSet presAssocID="{2036A53E-1917-486D-951D-98844679D5AE}" presName="space" presStyleCnt="0"/>
      <dgm:spPr/>
    </dgm:pt>
    <dgm:pt modelId="{958FDDEC-FA43-4869-B2EA-4BAB1D6EBB53}" type="pres">
      <dgm:prSet presAssocID="{A221DFB4-6B2F-4AB9-8EF5-94DCAA480462}" presName="composite" presStyleCnt="0"/>
      <dgm:spPr/>
    </dgm:pt>
    <dgm:pt modelId="{A55D81A1-29AA-4660-8DE7-134AE6B927E8}" type="pres">
      <dgm:prSet presAssocID="{A221DFB4-6B2F-4AB9-8EF5-94DCAA480462}" presName="parTx" presStyleLbl="alignNode1" presStyleIdx="3" presStyleCnt="5" custLinFactX="-37314" custLinFactY="132410" custLinFactNeighborX="-100000" custLinFactNeighborY="200000">
        <dgm:presLayoutVars>
          <dgm:chMax val="0"/>
          <dgm:chPref val="0"/>
          <dgm:bulletEnabled val="1"/>
        </dgm:presLayoutVars>
      </dgm:prSet>
      <dgm:spPr/>
    </dgm:pt>
    <dgm:pt modelId="{E317CBC2-6A8E-4BBD-A165-9DD99836DF9E}" type="pres">
      <dgm:prSet presAssocID="{A221DFB4-6B2F-4AB9-8EF5-94DCAA480462}" presName="desTx" presStyleLbl="alignAccFollowNode1" presStyleIdx="3" presStyleCnt="5" custLinFactX="-37314" custLinFactY="100000" custLinFactNeighborX="-100000" custLinFactNeighborY="117974">
        <dgm:presLayoutVars>
          <dgm:bulletEnabled val="1"/>
        </dgm:presLayoutVars>
      </dgm:prSet>
      <dgm:spPr/>
    </dgm:pt>
    <dgm:pt modelId="{DFA45CC1-5B02-4BEF-9F07-136BC6519755}" type="pres">
      <dgm:prSet presAssocID="{8D95A537-5A14-48C3-93DE-0077B7CCB5E7}" presName="space" presStyleCnt="0"/>
      <dgm:spPr/>
    </dgm:pt>
    <dgm:pt modelId="{2C7B1E51-D0FF-4CD4-9C3F-5F71A8362946}" type="pres">
      <dgm:prSet presAssocID="{76309BEC-120E-468C-B176-D4F9AD2C111D}" presName="composite" presStyleCnt="0"/>
      <dgm:spPr/>
    </dgm:pt>
    <dgm:pt modelId="{FC235869-B86A-4E8B-8A1A-037BC609135E}" type="pres">
      <dgm:prSet presAssocID="{76309BEC-120E-468C-B176-D4F9AD2C111D}" presName="parTx" presStyleLbl="alignNode1" presStyleIdx="4" presStyleCnt="5" custLinFactX="-100000" custLinFactY="400000" custLinFactNeighborX="-150202" custLinFactNeighborY="422260">
        <dgm:presLayoutVars>
          <dgm:chMax val="0"/>
          <dgm:chPref val="0"/>
          <dgm:bulletEnabled val="1"/>
        </dgm:presLayoutVars>
      </dgm:prSet>
      <dgm:spPr/>
    </dgm:pt>
    <dgm:pt modelId="{35CB73C5-7FF3-4602-8EBB-00E9529AC011}" type="pres">
      <dgm:prSet presAssocID="{76309BEC-120E-468C-B176-D4F9AD2C111D}" presName="desTx" presStyleLbl="alignAccFollowNode1" presStyleIdx="4" presStyleCnt="5" custLinFactX="-100000" custLinFactY="239187" custLinFactNeighborX="-150202" custLinFactNeighborY="300000">
        <dgm:presLayoutVars>
          <dgm:bulletEnabled val="1"/>
        </dgm:presLayoutVars>
      </dgm:prSet>
      <dgm:spPr>
        <a:xfrm>
          <a:off x="8719997" y="2155989"/>
          <a:ext cx="1911186" cy="1087019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A979F915-60B6-42FB-9F42-8ABD02EDADD8}" type="presOf" srcId="{CB5236BC-3D90-4399-AFF9-8FEBDD4AA178}" destId="{BE4847DE-987F-4C28-8AE2-EA110FD66606}" srcOrd="0" destOrd="1" presId="urn:microsoft.com/office/officeart/2005/8/layout/hList1"/>
    <dgm:cxn modelId="{6FEB9A1C-9AA6-4E28-88CD-21D6FA05D70B}" type="presOf" srcId="{A221DFB4-6B2F-4AB9-8EF5-94DCAA480462}" destId="{A55D81A1-29AA-4660-8DE7-134AE6B927E8}" srcOrd="0" destOrd="0" presId="urn:microsoft.com/office/officeart/2005/8/layout/hList1"/>
    <dgm:cxn modelId="{48B48A1E-97DA-42AB-BDAD-E3C4593ECD22}" srcId="{2EE24EE6-46B8-4AE1-A6C0-8B36C55EB0FF}" destId="{E0AEF0CF-530F-49DE-9302-9CE3C7943698}" srcOrd="1" destOrd="0" parTransId="{E98568DA-4E83-4301-AC18-AC6D09DAC876}" sibTransId="{7AB459E8-9C68-4B5B-87C7-CC4FF61C8F8C}"/>
    <dgm:cxn modelId="{D29F5C3B-7BAC-4F24-B01E-12D04D4EE623}" type="presOf" srcId="{2EE24EE6-46B8-4AE1-A6C0-8B36C55EB0FF}" destId="{1D3954F7-F6F3-477B-B7F2-5E52EAD1A98B}" srcOrd="0" destOrd="0" presId="urn:microsoft.com/office/officeart/2005/8/layout/hList1"/>
    <dgm:cxn modelId="{5F76F743-8904-4D1A-861B-5A7EC6AC97D0}" type="presOf" srcId="{9C9866CC-4EF3-4E06-9A3B-6568A3F0020B}" destId="{27057AB2-291B-422C-BED4-D8299841D645}" srcOrd="0" destOrd="0" presId="urn:microsoft.com/office/officeart/2005/8/layout/hList1"/>
    <dgm:cxn modelId="{CF198144-F490-47F9-BAD5-2D3D0A309DC4}" type="presOf" srcId="{1D70C0F5-EA41-4D1A-95F7-BD9651AA44F0}" destId="{E317CBC2-6A8E-4BBD-A165-9DD99836DF9E}" srcOrd="0" destOrd="0" presId="urn:microsoft.com/office/officeart/2005/8/layout/hList1"/>
    <dgm:cxn modelId="{8BA8E54C-C989-4951-99D0-D6E966A5315C}" srcId="{27316E36-BDA8-4080-96A6-11A88DF9CC51}" destId="{1583084E-D8FD-4458-B8AB-BAA4BCA29674}" srcOrd="0" destOrd="0" parTransId="{943DEBBF-B390-475C-B8FE-9FE3387EC55A}" sibTransId="{8FEA9E35-F48F-4D96-B80C-C7C204B7481A}"/>
    <dgm:cxn modelId="{F2094673-CFC5-49C2-AA88-FD5EF9F9CB83}" srcId="{2EE24EE6-46B8-4AE1-A6C0-8B36C55EB0FF}" destId="{27316E36-BDA8-4080-96A6-11A88DF9CC51}" srcOrd="2" destOrd="0" parTransId="{4B39AE6B-8252-461F-89FD-E0F3B2AF31E6}" sibTransId="{2036A53E-1917-486D-951D-98844679D5AE}"/>
    <dgm:cxn modelId="{7DEA8177-DDC9-44CF-91FE-E1299621EFDD}" srcId="{E0AEF0CF-530F-49DE-9302-9CE3C7943698}" destId="{2C74EBE0-F7C0-4377-9BB7-3E0F200F9B04}" srcOrd="0" destOrd="0" parTransId="{0C38F300-1041-4E27-8DF0-77A60F7AC852}" sibTransId="{15BEB12D-D83F-44F2-ADB5-7795B71ECB52}"/>
    <dgm:cxn modelId="{55605A80-01B9-4BEF-8366-CDE5599D08E4}" srcId="{2EE24EE6-46B8-4AE1-A6C0-8B36C55EB0FF}" destId="{CE6E147C-D361-4213-AA5E-F2FF7E21AE74}" srcOrd="0" destOrd="0" parTransId="{A4B52D50-1BA0-406B-8F63-E9357DB5DB5C}" sibTransId="{9236E650-E8B9-4A8D-BAD7-B3D4C3C5FC11}"/>
    <dgm:cxn modelId="{21326B84-B67D-453A-9B1C-415A7889C19D}" srcId="{CE6E147C-D361-4213-AA5E-F2FF7E21AE74}" destId="{9C9866CC-4EF3-4E06-9A3B-6568A3F0020B}" srcOrd="0" destOrd="0" parTransId="{12B5AE08-3BA8-4B19-B183-02307392FBA3}" sibTransId="{15BC7E90-E828-43EC-A2A7-CCA328A9B9FF}"/>
    <dgm:cxn modelId="{6A7EE786-91E5-4025-8F0C-2E9993EA5E25}" type="presOf" srcId="{76309BEC-120E-468C-B176-D4F9AD2C111D}" destId="{FC235869-B86A-4E8B-8A1A-037BC609135E}" srcOrd="0" destOrd="0" presId="urn:microsoft.com/office/officeart/2005/8/layout/hList1"/>
    <dgm:cxn modelId="{850B058C-5690-4CB2-9F34-5F33571CC944}" type="presOf" srcId="{27316E36-BDA8-4080-96A6-11A88DF9CC51}" destId="{2475BE4F-BB55-4167-82E4-9ACF659DD8DC}" srcOrd="0" destOrd="0" presId="urn:microsoft.com/office/officeart/2005/8/layout/hList1"/>
    <dgm:cxn modelId="{9B3E1E8F-FA19-4C9A-BB32-AFFAEFCCDF09}" type="presOf" srcId="{CE6E147C-D361-4213-AA5E-F2FF7E21AE74}" destId="{DAA22CE6-2FFA-4AD3-83F5-5CD2AE3D2173}" srcOrd="0" destOrd="0" presId="urn:microsoft.com/office/officeart/2005/8/layout/hList1"/>
    <dgm:cxn modelId="{1BF743BC-3387-45D1-9A64-2C12A88337BE}" type="presOf" srcId="{2C74EBE0-F7C0-4377-9BB7-3E0F200F9B04}" destId="{E3F70179-0DA3-4A44-8FF3-7178EF660105}" srcOrd="0" destOrd="0" presId="urn:microsoft.com/office/officeart/2005/8/layout/hList1"/>
    <dgm:cxn modelId="{0A938BC4-0BE6-4B6D-9F98-B13807DB861F}" srcId="{2EE24EE6-46B8-4AE1-A6C0-8B36C55EB0FF}" destId="{76309BEC-120E-468C-B176-D4F9AD2C111D}" srcOrd="4" destOrd="0" parTransId="{A6BC2AE1-6B53-45A2-819B-0C0909C11865}" sibTransId="{CA6A44AF-42C2-4D95-96CD-EF61D1B9D473}"/>
    <dgm:cxn modelId="{F78688C6-B0BB-4528-A422-C7464D1E1A8C}" srcId="{27316E36-BDA8-4080-96A6-11A88DF9CC51}" destId="{CB5236BC-3D90-4399-AFF9-8FEBDD4AA178}" srcOrd="1" destOrd="0" parTransId="{8B50DEC2-CA19-48EA-87C5-F18C08FDBA9C}" sibTransId="{93137DE6-9048-4D42-A194-9DC8F9E72E4E}"/>
    <dgm:cxn modelId="{0D3D1FD7-289A-49A7-9C27-21C060492F74}" srcId="{A221DFB4-6B2F-4AB9-8EF5-94DCAA480462}" destId="{1D70C0F5-EA41-4D1A-95F7-BD9651AA44F0}" srcOrd="0" destOrd="0" parTransId="{996F73A2-124D-4D3B-99A2-78520D90598F}" sibTransId="{18190E51-A7F9-4129-9F1B-C29CDD7B2665}"/>
    <dgm:cxn modelId="{2417ABE3-5987-415C-A7B2-61BE85914ABD}" type="presOf" srcId="{1583084E-D8FD-4458-B8AB-BAA4BCA29674}" destId="{BE4847DE-987F-4C28-8AE2-EA110FD66606}" srcOrd="0" destOrd="0" presId="urn:microsoft.com/office/officeart/2005/8/layout/hList1"/>
    <dgm:cxn modelId="{D8912AE8-7C24-4DEF-AFBC-7B17739461A8}" srcId="{2EE24EE6-46B8-4AE1-A6C0-8B36C55EB0FF}" destId="{A221DFB4-6B2F-4AB9-8EF5-94DCAA480462}" srcOrd="3" destOrd="0" parTransId="{8821B5D6-3D95-4755-AA16-BF27235A6D83}" sibTransId="{8D95A537-5A14-48C3-93DE-0077B7CCB5E7}"/>
    <dgm:cxn modelId="{FDE428EC-6FCB-43F1-A38D-E01C9D789D7A}" type="presOf" srcId="{E0AEF0CF-530F-49DE-9302-9CE3C7943698}" destId="{BDB5C4D0-B88F-4CA3-9156-3DD14B67F398}" srcOrd="0" destOrd="0" presId="urn:microsoft.com/office/officeart/2005/8/layout/hList1"/>
    <dgm:cxn modelId="{72A4FF2B-EE1B-448A-8024-E40E6BD3BF8B}" type="presParOf" srcId="{1D3954F7-F6F3-477B-B7F2-5E52EAD1A98B}" destId="{FFBF562A-39C7-4760-B76D-74C8598BB376}" srcOrd="0" destOrd="0" presId="urn:microsoft.com/office/officeart/2005/8/layout/hList1"/>
    <dgm:cxn modelId="{6F73EFB3-09A1-4EB2-92C1-B0FF372F006F}" type="presParOf" srcId="{FFBF562A-39C7-4760-B76D-74C8598BB376}" destId="{DAA22CE6-2FFA-4AD3-83F5-5CD2AE3D2173}" srcOrd="0" destOrd="0" presId="urn:microsoft.com/office/officeart/2005/8/layout/hList1"/>
    <dgm:cxn modelId="{491A9A96-BE22-41ED-BC18-3C9BBC03C900}" type="presParOf" srcId="{FFBF562A-39C7-4760-B76D-74C8598BB376}" destId="{27057AB2-291B-422C-BED4-D8299841D645}" srcOrd="1" destOrd="0" presId="urn:microsoft.com/office/officeart/2005/8/layout/hList1"/>
    <dgm:cxn modelId="{07DFFDA3-EDD8-4216-8AB7-42D8410602E1}" type="presParOf" srcId="{1D3954F7-F6F3-477B-B7F2-5E52EAD1A98B}" destId="{76A01BAF-F3E3-4CC1-B77A-4FE190FBBFC9}" srcOrd="1" destOrd="0" presId="urn:microsoft.com/office/officeart/2005/8/layout/hList1"/>
    <dgm:cxn modelId="{EF450395-370D-4501-9E7B-1F7F7F9AB9D4}" type="presParOf" srcId="{1D3954F7-F6F3-477B-B7F2-5E52EAD1A98B}" destId="{A8C546DE-4A9D-41B4-B958-5F3A3732C4A2}" srcOrd="2" destOrd="0" presId="urn:microsoft.com/office/officeart/2005/8/layout/hList1"/>
    <dgm:cxn modelId="{50882DF8-B935-4575-B670-3BC6E255233D}" type="presParOf" srcId="{A8C546DE-4A9D-41B4-B958-5F3A3732C4A2}" destId="{BDB5C4D0-B88F-4CA3-9156-3DD14B67F398}" srcOrd="0" destOrd="0" presId="urn:microsoft.com/office/officeart/2005/8/layout/hList1"/>
    <dgm:cxn modelId="{E190A1DC-8BC0-48FB-A9EB-12DC80D1BDC3}" type="presParOf" srcId="{A8C546DE-4A9D-41B4-B958-5F3A3732C4A2}" destId="{E3F70179-0DA3-4A44-8FF3-7178EF660105}" srcOrd="1" destOrd="0" presId="urn:microsoft.com/office/officeart/2005/8/layout/hList1"/>
    <dgm:cxn modelId="{8D9BDD1D-CB2D-4C04-95E9-D65F980127BE}" type="presParOf" srcId="{1D3954F7-F6F3-477B-B7F2-5E52EAD1A98B}" destId="{F313EA67-AE05-4768-95A5-D9CC6D2F4FDF}" srcOrd="3" destOrd="0" presId="urn:microsoft.com/office/officeart/2005/8/layout/hList1"/>
    <dgm:cxn modelId="{CD966A33-528B-4282-9810-92021101CF0A}" type="presParOf" srcId="{1D3954F7-F6F3-477B-B7F2-5E52EAD1A98B}" destId="{D257A620-72F6-4C70-BBA1-4CAD65D39908}" srcOrd="4" destOrd="0" presId="urn:microsoft.com/office/officeart/2005/8/layout/hList1"/>
    <dgm:cxn modelId="{7F20FEE0-AF4E-478F-8EEE-17FB671F9DEE}" type="presParOf" srcId="{D257A620-72F6-4C70-BBA1-4CAD65D39908}" destId="{2475BE4F-BB55-4167-82E4-9ACF659DD8DC}" srcOrd="0" destOrd="0" presId="urn:microsoft.com/office/officeart/2005/8/layout/hList1"/>
    <dgm:cxn modelId="{0696E2AA-094F-4618-9D69-480B76D168D1}" type="presParOf" srcId="{D257A620-72F6-4C70-BBA1-4CAD65D39908}" destId="{BE4847DE-987F-4C28-8AE2-EA110FD66606}" srcOrd="1" destOrd="0" presId="urn:microsoft.com/office/officeart/2005/8/layout/hList1"/>
    <dgm:cxn modelId="{F8305503-C514-4776-830F-9FCF1FD8B6C4}" type="presParOf" srcId="{1D3954F7-F6F3-477B-B7F2-5E52EAD1A98B}" destId="{E517E92E-5EC1-4B9A-BB41-3E4F964FC9E6}" srcOrd="5" destOrd="0" presId="urn:microsoft.com/office/officeart/2005/8/layout/hList1"/>
    <dgm:cxn modelId="{372CBF97-BAA1-420B-8269-112FF7D45EEB}" type="presParOf" srcId="{1D3954F7-F6F3-477B-B7F2-5E52EAD1A98B}" destId="{958FDDEC-FA43-4869-B2EA-4BAB1D6EBB53}" srcOrd="6" destOrd="0" presId="urn:microsoft.com/office/officeart/2005/8/layout/hList1"/>
    <dgm:cxn modelId="{399DCB7A-0A63-4A22-B0C4-E6B055426E0D}" type="presParOf" srcId="{958FDDEC-FA43-4869-B2EA-4BAB1D6EBB53}" destId="{A55D81A1-29AA-4660-8DE7-134AE6B927E8}" srcOrd="0" destOrd="0" presId="urn:microsoft.com/office/officeart/2005/8/layout/hList1"/>
    <dgm:cxn modelId="{D2A425D0-B52F-423D-87B1-E671E9035A2E}" type="presParOf" srcId="{958FDDEC-FA43-4869-B2EA-4BAB1D6EBB53}" destId="{E317CBC2-6A8E-4BBD-A165-9DD99836DF9E}" srcOrd="1" destOrd="0" presId="urn:microsoft.com/office/officeart/2005/8/layout/hList1"/>
    <dgm:cxn modelId="{8611DBD3-431C-4B18-A288-6E01E2492A5F}" type="presParOf" srcId="{1D3954F7-F6F3-477B-B7F2-5E52EAD1A98B}" destId="{DFA45CC1-5B02-4BEF-9F07-136BC6519755}" srcOrd="7" destOrd="0" presId="urn:microsoft.com/office/officeart/2005/8/layout/hList1"/>
    <dgm:cxn modelId="{B4371841-DAAC-42C2-8EB2-A9AED6C83329}" type="presParOf" srcId="{1D3954F7-F6F3-477B-B7F2-5E52EAD1A98B}" destId="{2C7B1E51-D0FF-4CD4-9C3F-5F71A8362946}" srcOrd="8" destOrd="0" presId="urn:microsoft.com/office/officeart/2005/8/layout/hList1"/>
    <dgm:cxn modelId="{561619FE-94F9-4A6A-AA8F-ED0527EB8ED1}" type="presParOf" srcId="{2C7B1E51-D0FF-4CD4-9C3F-5F71A8362946}" destId="{FC235869-B86A-4E8B-8A1A-037BC609135E}" srcOrd="0" destOrd="0" presId="urn:microsoft.com/office/officeart/2005/8/layout/hList1"/>
    <dgm:cxn modelId="{0FD6A585-74C7-404B-8FEE-D547A1363BC5}" type="presParOf" srcId="{2C7B1E51-D0FF-4CD4-9C3F-5F71A8362946}" destId="{35CB73C5-7FF3-4602-8EBB-00E9529AC0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22CE6-2FFA-4AD3-83F5-5CD2AE3D2173}">
      <dsp:nvSpPr>
        <dsp:cNvPr id="0" name=""/>
        <dsp:cNvSpPr/>
      </dsp:nvSpPr>
      <dsp:spPr>
        <a:xfrm>
          <a:off x="1615393" y="735464"/>
          <a:ext cx="785858" cy="2592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Detector</a:t>
          </a:r>
          <a:endParaRPr lang="ru-RU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15393" y="735464"/>
        <a:ext cx="785858" cy="259200"/>
      </dsp:txXfrm>
    </dsp:sp>
    <dsp:sp modelId="{27057AB2-291B-422C-BED4-D8299841D645}">
      <dsp:nvSpPr>
        <dsp:cNvPr id="0" name=""/>
        <dsp:cNvSpPr/>
      </dsp:nvSpPr>
      <dsp:spPr>
        <a:xfrm>
          <a:off x="1616736" y="998114"/>
          <a:ext cx="785858" cy="299321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Silicon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16736" y="998114"/>
        <a:ext cx="785858" cy="299321"/>
      </dsp:txXfrm>
    </dsp:sp>
    <dsp:sp modelId="{BDB5C4D0-B88F-4CA3-9156-3DD14B67F398}">
      <dsp:nvSpPr>
        <dsp:cNvPr id="0" name=""/>
        <dsp:cNvSpPr/>
      </dsp:nvSpPr>
      <dsp:spPr>
        <a:xfrm>
          <a:off x="1623738" y="1477447"/>
          <a:ext cx="785858" cy="2592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IDEAS ASICs</a:t>
          </a:r>
          <a:endParaRPr lang="ru-RU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23738" y="1477447"/>
        <a:ext cx="785858" cy="259200"/>
      </dsp:txXfrm>
    </dsp:sp>
    <dsp:sp modelId="{E3F70179-0DA3-4A44-8FF3-7178EF660105}">
      <dsp:nvSpPr>
        <dsp:cNvPr id="0" name=""/>
        <dsp:cNvSpPr/>
      </dsp:nvSpPr>
      <dsp:spPr>
        <a:xfrm>
          <a:off x="1623738" y="1709056"/>
          <a:ext cx="785858" cy="301057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VATAGP7.1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23738" y="1709056"/>
        <a:ext cx="785858" cy="301057"/>
      </dsp:txXfrm>
    </dsp:sp>
    <dsp:sp modelId="{2475BE4F-BB55-4167-82E4-9ACF659DD8DC}">
      <dsp:nvSpPr>
        <dsp:cNvPr id="0" name=""/>
        <dsp:cNvSpPr/>
      </dsp:nvSpPr>
      <dsp:spPr>
        <a:xfrm>
          <a:off x="1610591" y="2190060"/>
          <a:ext cx="785858" cy="2592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ADC</a:t>
          </a:r>
          <a:endParaRPr lang="ru-RU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10591" y="2190060"/>
        <a:ext cx="785858" cy="259200"/>
      </dsp:txXfrm>
    </dsp:sp>
    <dsp:sp modelId="{BE4847DE-987F-4C28-8AE2-EA110FD66606}">
      <dsp:nvSpPr>
        <dsp:cNvPr id="0" name=""/>
        <dsp:cNvSpPr/>
      </dsp:nvSpPr>
      <dsp:spPr>
        <a:xfrm>
          <a:off x="1610591" y="2449258"/>
          <a:ext cx="785858" cy="395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Multichannel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&gt; 50 MSPS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10591" y="2449258"/>
        <a:ext cx="785858" cy="395280"/>
      </dsp:txXfrm>
    </dsp:sp>
    <dsp:sp modelId="{A55D81A1-29AA-4660-8DE7-134AE6B927E8}">
      <dsp:nvSpPr>
        <dsp:cNvPr id="0" name=""/>
        <dsp:cNvSpPr/>
      </dsp:nvSpPr>
      <dsp:spPr>
        <a:xfrm>
          <a:off x="1610591" y="3000239"/>
          <a:ext cx="785858" cy="2592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Control Unit</a:t>
          </a:r>
          <a:endParaRPr lang="ru-RU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10591" y="3000239"/>
        <a:ext cx="785858" cy="259200"/>
      </dsp:txXfrm>
    </dsp:sp>
    <dsp:sp modelId="{E317CBC2-6A8E-4BBD-A165-9DD99836DF9E}">
      <dsp:nvSpPr>
        <dsp:cNvPr id="0" name=""/>
        <dsp:cNvSpPr/>
      </dsp:nvSpPr>
      <dsp:spPr>
        <a:xfrm>
          <a:off x="1610591" y="3259440"/>
          <a:ext cx="785858" cy="395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Based on FPGA</a:t>
          </a: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10591" y="3259440"/>
        <a:ext cx="785858" cy="395280"/>
      </dsp:txXfrm>
    </dsp:sp>
    <dsp:sp modelId="{FC235869-B86A-4E8B-8A1A-037BC609135E}">
      <dsp:nvSpPr>
        <dsp:cNvPr id="0" name=""/>
        <dsp:cNvSpPr/>
      </dsp:nvSpPr>
      <dsp:spPr>
        <a:xfrm>
          <a:off x="1619330" y="4269930"/>
          <a:ext cx="785858" cy="2592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DAQ System</a:t>
          </a:r>
          <a:endParaRPr lang="ru-RU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19330" y="4269930"/>
        <a:ext cx="785858" cy="259200"/>
      </dsp:txXfrm>
    </dsp:sp>
    <dsp:sp modelId="{35CB73C5-7FF3-4602-8EBB-00E9529AC011}">
      <dsp:nvSpPr>
        <dsp:cNvPr id="0" name=""/>
        <dsp:cNvSpPr/>
      </dsp:nvSpPr>
      <dsp:spPr>
        <a:xfrm>
          <a:off x="1619330" y="4529131"/>
          <a:ext cx="785858" cy="39528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4E5FF-985A-495E-BAA9-4D99A247EB79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4BC8B-B1E5-4CC3-BA8D-F46EED99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1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+mn-cs"/>
              </a:rPr>
              <a:t>First</a:t>
            </a:r>
            <a:r>
              <a:rPr lang="en-US" baseline="0" dirty="0">
                <a:cs typeface="+mn-cs"/>
              </a:rPr>
              <a:t> of all </a:t>
            </a:r>
            <a:r>
              <a:rPr lang="en-US" dirty="0">
                <a:cs typeface="+mn-cs"/>
              </a:rPr>
              <a:t>I wish to thank for the invitation and the good reception the Conference organizer. I want to took</a:t>
            </a:r>
            <a:r>
              <a:rPr lang="en-US" baseline="0" dirty="0">
                <a:cs typeface="+mn-cs"/>
              </a:rPr>
              <a:t> about straw tracker in the different experiment.</a:t>
            </a:r>
            <a:endParaRPr lang="ru-RU" baseline="0" dirty="0"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cs typeface="+mn-cs"/>
              </a:rPr>
              <a:t> Добрый день. Прежде чем начать доклад о </a:t>
            </a:r>
            <a:r>
              <a:rPr lang="ru-RU" baseline="0" dirty="0" err="1">
                <a:cs typeface="+mn-cs"/>
              </a:rPr>
              <a:t>строу</a:t>
            </a:r>
            <a:r>
              <a:rPr lang="ru-RU" baseline="0" dirty="0">
                <a:cs typeface="+mn-cs"/>
              </a:rPr>
              <a:t> </a:t>
            </a:r>
            <a:r>
              <a:rPr lang="ru-RU" baseline="0" dirty="0" err="1">
                <a:cs typeface="+mn-cs"/>
              </a:rPr>
              <a:t>трекере</a:t>
            </a:r>
            <a:r>
              <a:rPr lang="ru-RU" baseline="0" dirty="0">
                <a:cs typeface="+mn-cs"/>
              </a:rPr>
              <a:t> СПД расскажу немного о принципах </a:t>
            </a:r>
            <a:r>
              <a:rPr lang="ru-RU" baseline="0" dirty="0" err="1">
                <a:cs typeface="+mn-cs"/>
              </a:rPr>
              <a:t>детектирирования</a:t>
            </a:r>
            <a:r>
              <a:rPr lang="ru-RU" baseline="0" dirty="0">
                <a:cs typeface="+mn-cs"/>
              </a:rPr>
              <a:t> при помощи </a:t>
            </a:r>
            <a:r>
              <a:rPr lang="ru-RU" baseline="0" dirty="0" err="1">
                <a:cs typeface="+mn-cs"/>
              </a:rPr>
              <a:t>строу</a:t>
            </a:r>
            <a:r>
              <a:rPr lang="ru-RU" baseline="0" dirty="0">
                <a:cs typeface="+mn-cs"/>
              </a:rPr>
              <a:t> </a:t>
            </a:r>
            <a:r>
              <a:rPr lang="ru-RU" baseline="0" dirty="0" err="1">
                <a:cs typeface="+mn-cs"/>
              </a:rPr>
              <a:t>трекера</a:t>
            </a:r>
            <a:r>
              <a:rPr lang="ru-RU" baseline="0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9A34-E7B7-49C6-8AC3-7E86FE7D178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A1275-5B1D-4750-AFC1-84E91D50F5D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8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91E3-C8BD-4C06-ACC6-9EE7625C539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8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3D3D-E13E-4F9A-A33F-1E6913565C49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7AB2-C32C-421A-9326-6876F9C5173B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6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6334-83FD-484D-8EE9-8E6E3EDEF47B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06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bk object 17"/>
          <p:cNvSpPr/>
          <p:nvPr/>
        </p:nvSpPr>
        <p:spPr>
          <a:xfrm>
            <a:off x="8197453" y="205383"/>
            <a:ext cx="53578" cy="3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bk object 18"/>
          <p:cNvSpPr/>
          <p:nvPr/>
        </p:nvSpPr>
        <p:spPr>
          <a:xfrm>
            <a:off x="8224242" y="205383"/>
            <a:ext cx="0" cy="35808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865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bk object 19"/>
          <p:cNvSpPr/>
          <p:nvPr/>
        </p:nvSpPr>
        <p:spPr>
          <a:xfrm>
            <a:off x="8402836" y="232172"/>
            <a:ext cx="276820" cy="276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bk object 20"/>
          <p:cNvSpPr/>
          <p:nvPr/>
        </p:nvSpPr>
        <p:spPr>
          <a:xfrm>
            <a:off x="8420695" y="258961"/>
            <a:ext cx="241102" cy="241102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39700" y="0"/>
                </a:moveTo>
                <a:lnTo>
                  <a:pt x="139700" y="101600"/>
                </a:lnTo>
                <a:lnTo>
                  <a:pt x="0" y="101600"/>
                </a:lnTo>
                <a:lnTo>
                  <a:pt x="0" y="241300"/>
                </a:lnTo>
                <a:lnTo>
                  <a:pt x="139700" y="241300"/>
                </a:lnTo>
                <a:lnTo>
                  <a:pt x="139700" y="342900"/>
                </a:lnTo>
                <a:lnTo>
                  <a:pt x="342900" y="171450"/>
                </a:lnTo>
                <a:lnTo>
                  <a:pt x="13970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bk object 21"/>
          <p:cNvSpPr/>
          <p:nvPr/>
        </p:nvSpPr>
        <p:spPr>
          <a:xfrm>
            <a:off x="7768828" y="232172"/>
            <a:ext cx="276820" cy="276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bk object 22"/>
          <p:cNvSpPr/>
          <p:nvPr/>
        </p:nvSpPr>
        <p:spPr>
          <a:xfrm>
            <a:off x="7786687" y="258961"/>
            <a:ext cx="241102" cy="241102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203200" y="0"/>
                </a:moveTo>
                <a:lnTo>
                  <a:pt x="0" y="171450"/>
                </a:lnTo>
                <a:lnTo>
                  <a:pt x="203200" y="342900"/>
                </a:lnTo>
                <a:lnTo>
                  <a:pt x="203200" y="241300"/>
                </a:lnTo>
                <a:lnTo>
                  <a:pt x="342900" y="241300"/>
                </a:lnTo>
                <a:lnTo>
                  <a:pt x="342900" y="101600"/>
                </a:lnTo>
                <a:lnTo>
                  <a:pt x="203200" y="101600"/>
                </a:lnTo>
                <a:lnTo>
                  <a:pt x="20320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bk object 23"/>
          <p:cNvSpPr/>
          <p:nvPr/>
        </p:nvSpPr>
        <p:spPr>
          <a:xfrm>
            <a:off x="455414" y="241102"/>
            <a:ext cx="285750" cy="285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bk object 24"/>
          <p:cNvSpPr/>
          <p:nvPr/>
        </p:nvSpPr>
        <p:spPr>
          <a:xfrm>
            <a:off x="473274" y="267891"/>
            <a:ext cx="250031" cy="250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16" b="1" i="0">
                <a:solidFill>
                  <a:srgbClr val="164F8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Technical Board #1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8461-C8D8-4D89-8FD0-354BA7782F70}" type="datetime1">
              <a:rPr lang="ru-RU" smtClean="0"/>
              <a:t>27.05.2021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66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17859">
              <a:lnSpc>
                <a:spcPts val="1484"/>
              </a:lnSpc>
            </a:pPr>
            <a:fld id="{81D60167-4931-47E6-BA6A-407CBD079E47}" type="slidenum">
              <a:rPr lang="ru-RU" smtClean="0"/>
              <a:pPr marL="17859">
                <a:lnSpc>
                  <a:spcPts val="1484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1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1549-1009-4EE2-AFC3-34B59C5E33A7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36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07C-195A-46D5-BAD7-91DBC2509387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21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A622-A8F9-4AE1-B9F3-69434DFCF0D3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8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48F0-D0E3-446E-B5D3-698117D7A721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88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EA57-B3EA-43C4-9E4E-2E096DF9AC0C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61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C22E-1B3C-4BF0-B339-7C522795CD35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59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CF5C-7CD0-4C94-8D39-1BA086BEE48E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87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A345-5882-41D9-851E-9C7DB7A038C8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4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0870-4D96-42CA-81F6-2A54F593575E}" type="datetime1">
              <a:rPr lang="ru-RU" smtClean="0"/>
              <a:t>27.05.2021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FA31-8002-4F3E-A82B-06DC6E5089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5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afi-project.jinr.ru/projects/adc64ecal/wik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312" y="1704983"/>
            <a:ext cx="629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Electronics FE/DAQ/DCS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C5E41-D772-4E9F-BDDE-40F60807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5784" y="6487335"/>
            <a:ext cx="4665629" cy="365125"/>
          </a:xfrm>
        </p:spPr>
        <p:txBody>
          <a:bodyPr/>
          <a:lstStyle/>
          <a:p>
            <a:r>
              <a:rPr lang="en-US" dirty="0"/>
              <a:t>Technical Board #1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7336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6735" y="2755111"/>
            <a:ext cx="56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chitects Daughter" pitchFamily="2" charset="0"/>
              </a:rPr>
              <a:t>Leonid Afanasyev </a:t>
            </a:r>
            <a:endParaRPr lang="ru-RU" sz="2400" b="1" dirty="0"/>
          </a:p>
        </p:txBody>
      </p:sp>
      <p:sp>
        <p:nvSpPr>
          <p:cNvPr id="10" name="object 6"/>
          <p:cNvSpPr>
            <a:spLocks noChangeAspect="1"/>
          </p:cNvSpPr>
          <p:nvPr/>
        </p:nvSpPr>
        <p:spPr>
          <a:xfrm>
            <a:off x="0" y="0"/>
            <a:ext cx="1725477" cy="954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pic>
        <p:nvPicPr>
          <p:cNvPr id="8" name="Picture 2" descr="http://theor.jinr.ru/%7Effk09/figures/jinr.gif">
            <a:extLst>
              <a:ext uri="{FF2B5EF4-FFF2-40B4-BE49-F238E27FC236}">
                <a16:creationId xmlns:a16="http://schemas.microsoft.com/office/drawing/2014/main" id="{747E6F20-2F27-4B1C-BC49-B5821E4B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6" y="124246"/>
            <a:ext cx="1501674" cy="12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9D237C-17F6-46A8-87AE-27790643413A}"/>
              </a:ext>
            </a:extLst>
          </p:cNvPr>
          <p:cNvSpPr txBox="1"/>
          <p:nvPr/>
        </p:nvSpPr>
        <p:spPr>
          <a:xfrm>
            <a:off x="306057" y="3896104"/>
            <a:ext cx="8531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Compilation of presentations at  SPD Hardware meetings </a:t>
            </a:r>
          </a:p>
          <a:p>
            <a:pPr algn="ctr"/>
            <a:r>
              <a:rPr lang="en-US" sz="2800" dirty="0"/>
              <a:t>on 25 March and 29 April 2021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29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LA\Downloads\Mozilla\423_productImages.jpg">
            <a:extLst>
              <a:ext uri="{FF2B5EF4-FFF2-40B4-BE49-F238E27FC236}">
                <a16:creationId xmlns:a16="http://schemas.microsoft.com/office/drawing/2014/main" id="{0D3610D3-498A-404B-B16E-80DB11B874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5140"/>
            <a:ext cx="5715000" cy="3832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CD34B5-AFAB-4E56-BCA5-118781ED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6148" y="6526157"/>
            <a:ext cx="567852" cy="298559"/>
          </a:xfrm>
        </p:spPr>
        <p:txBody>
          <a:bodyPr/>
          <a:lstStyle/>
          <a:p>
            <a:fld id="{E6E6FA31-8002-4F3E-A82B-06DC6E508975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2FC6-C984-474F-B81A-319D8DFF7717}"/>
              </a:ext>
            </a:extLst>
          </p:cNvPr>
          <p:cNvSpPr txBox="1"/>
          <p:nvPr/>
        </p:nvSpPr>
        <p:spPr>
          <a:xfrm>
            <a:off x="389106" y="0"/>
            <a:ext cx="646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Computer input / PCI Express buffer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72281-7216-45BD-87EE-47168FF33684}"/>
              </a:ext>
            </a:extLst>
          </p:cNvPr>
          <p:cNvSpPr txBox="1"/>
          <p:nvPr/>
        </p:nvSpPr>
        <p:spPr>
          <a:xfrm>
            <a:off x="0" y="584775"/>
            <a:ext cx="52346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commercial hardware</a:t>
            </a:r>
            <a:br>
              <a:rPr lang="en-US" sz="2800" dirty="0"/>
            </a:br>
            <a:r>
              <a:rPr lang="en-US" sz="2800" dirty="0"/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Nereid </a:t>
            </a:r>
            <a:r>
              <a:rPr lang="en-US" sz="2800" dirty="0" err="1"/>
              <a:t>Kintex</a:t>
            </a:r>
            <a:r>
              <a:rPr lang="en-US" sz="2800" dirty="0"/>
              <a:t> 7 PCI Express</a:t>
            </a:r>
            <a:br>
              <a:rPr lang="en-US" sz="2800" dirty="0"/>
            </a:br>
            <a:r>
              <a:rPr lang="en-US" sz="2800" dirty="0"/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/>
              <a:t>Trenz</a:t>
            </a:r>
            <a:r>
              <a:rPr lang="en-US" sz="2800" dirty="0"/>
              <a:t> FMC – SFP adapter</a:t>
            </a:r>
            <a:br>
              <a:rPr lang="en-US" sz="2800" dirty="0"/>
            </a:br>
            <a:r>
              <a:rPr lang="en-US" sz="2800" dirty="0" err="1"/>
              <a:t>Kintex</a:t>
            </a:r>
            <a:r>
              <a:rPr lang="en-US" sz="2800" dirty="0"/>
              <a:t> 7 XC7K160T FBG676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4x PCIe-Gen2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 GB DDR3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dedicated TCS interface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2D1D48-0A37-4026-8B59-F740B95E4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4291"/>
            <a:ext cx="3627213" cy="2418143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C6A9DE3-C592-4737-B347-6D855B33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42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98A51E-9661-4E92-8D7E-17797BE6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5954" y="6492875"/>
            <a:ext cx="4792089" cy="365125"/>
          </a:xfrm>
        </p:spPr>
        <p:txBody>
          <a:bodyPr/>
          <a:lstStyle/>
          <a:p>
            <a:r>
              <a:rPr lang="en-US" dirty="0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7E9816-4904-42EA-A2B0-FED7BB27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B3BD8A4-7745-49DA-A283-01A271CF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8" cy="778213"/>
          </a:xfrm>
        </p:spPr>
        <p:txBody>
          <a:bodyPr>
            <a:normAutofit/>
          </a:bodyPr>
          <a:lstStyle/>
          <a:p>
            <a:pPr defTabSz="457200"/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 diagrams</a:t>
            </a:r>
            <a:endParaRPr lang="ru-RU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53572E-80B1-43C8-B376-278BB438B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5304"/>
            <a:ext cx="9144000" cy="56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9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AA4A90-6A51-4A49-B1AA-62CCCCF8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9179" y="6492875"/>
            <a:ext cx="3086100" cy="365125"/>
          </a:xfrm>
        </p:spPr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D329BE-F460-4677-B2EA-C213D2F0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98" y="6492874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F8CD14B-F585-480B-9C86-DB850AC6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8" cy="778213"/>
          </a:xfrm>
        </p:spPr>
        <p:txBody>
          <a:bodyPr>
            <a:normAutofit/>
          </a:bodyPr>
          <a:lstStyle/>
          <a:p>
            <a:pPr defTabSz="457200"/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Data Format</a:t>
            </a:r>
            <a:endParaRPr lang="ru-RU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90A147D-4166-4611-827E-A1B83431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67" y="678167"/>
            <a:ext cx="4549332" cy="577823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567ACB9-C35E-4351-9541-93EE9CF22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6826" y="0"/>
            <a:ext cx="361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E5818-9C2F-4D4E-B32F-065E2F30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492875"/>
            <a:ext cx="3086100" cy="365125"/>
          </a:xfrm>
        </p:spPr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C51A0E-2264-4D4E-B7F5-EA15FA2B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05C8C8-7FE3-41A7-8016-1EDB620A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588526"/>
          </a:xfrm>
        </p:spPr>
        <p:txBody>
          <a:bodyPr>
            <a:normAutofit/>
          </a:bodyPr>
          <a:lstStyle/>
          <a:p>
            <a:pPr defTabSz="457200"/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Status </a:t>
            </a:r>
            <a:endParaRPr lang="ru-RU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B3F7C0-0A5B-4748-8C75-6F8876AF0389}"/>
              </a:ext>
            </a:extLst>
          </p:cNvPr>
          <p:cNvSpPr txBox="1"/>
          <p:nvPr/>
        </p:nvSpPr>
        <p:spPr>
          <a:xfrm>
            <a:off x="0" y="880720"/>
            <a:ext cx="9143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AMBER/NA64 DAQ is scheduled to start to start 2-3 year before SPD. Its current status allows us to consider it as the good developed and tested prototype for SPD at the level of CDR.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AMBER/NA64 DAQ consists of dedicated modules of 3 types only: two types of Data Handling multiplexer (</a:t>
            </a:r>
            <a:r>
              <a:rPr lang="en-US" sz="2400" dirty="0" err="1"/>
              <a:t>DHmx</a:t>
            </a:r>
            <a:r>
              <a:rPr lang="en-US" sz="2400" dirty="0"/>
              <a:t> and </a:t>
            </a:r>
            <a:r>
              <a:rPr lang="en-US" sz="2400" dirty="0" err="1"/>
              <a:t>UDHmx</a:t>
            </a:r>
            <a:r>
              <a:rPr lang="en-US" sz="2400" dirty="0"/>
              <a:t>),  and Time Control System (TCS).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already have in </a:t>
            </a:r>
            <a:r>
              <a:rPr lang="en-US" sz="2400" dirty="0" err="1"/>
              <a:t>Dubna</a:t>
            </a:r>
            <a:r>
              <a:rPr lang="en-US" sz="2400" dirty="0"/>
              <a:t> 2 </a:t>
            </a:r>
            <a:r>
              <a:rPr lang="en-US" sz="2400" dirty="0" err="1"/>
              <a:t>DHmx</a:t>
            </a:r>
            <a:r>
              <a:rPr lang="en-US" sz="2400" dirty="0"/>
              <a:t> multiplexers and TCS module. That is enough for testing of </a:t>
            </a:r>
            <a:r>
              <a:rPr lang="en-US" sz="2400" dirty="0">
                <a:solidFill>
                  <a:srgbClr val="0000FF"/>
                </a:solidFill>
              </a:rPr>
              <a:t>Straw Tracker modules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632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E5818-9C2F-4D4E-B32F-065E2F30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492875"/>
            <a:ext cx="3086100" cy="365125"/>
          </a:xfrm>
        </p:spPr>
        <p:txBody>
          <a:bodyPr/>
          <a:lstStyle/>
          <a:p>
            <a:r>
              <a:rPr lang="en-US" dirty="0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C51A0E-2264-4D4E-B7F5-EA15FA2B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05C8C8-7FE3-41A7-8016-1EDB620A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8" cy="588526"/>
          </a:xfrm>
        </p:spPr>
        <p:txBody>
          <a:bodyPr>
            <a:normAutofit/>
          </a:bodyPr>
          <a:lstStyle/>
          <a:p>
            <a:pPr defTabSz="457200"/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Problems</a:t>
            </a:r>
            <a:endParaRPr lang="ru-RU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E52B454-6EA8-459E-82C0-BDB15DEA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78552"/>
            <a:ext cx="9143999" cy="5481088"/>
          </a:xfrm>
        </p:spPr>
        <p:txBody>
          <a:bodyPr>
            <a:normAutofit/>
          </a:bodyPr>
          <a:lstStyle/>
          <a:p>
            <a:r>
              <a:rPr lang="en-US" sz="2400" dirty="0"/>
              <a:t>We need to </a:t>
            </a:r>
            <a:r>
              <a:rPr lang="en-US" sz="2400" dirty="0">
                <a:solidFill>
                  <a:srgbClr val="FF0000"/>
                </a:solidFill>
              </a:rPr>
              <a:t>formalize</a:t>
            </a:r>
            <a:r>
              <a:rPr lang="en-US" sz="2400" dirty="0"/>
              <a:t> our relations with developers of AMBER/NA64 DAQ modules from </a:t>
            </a:r>
            <a:r>
              <a:rPr lang="en-US" sz="2400" dirty="0" err="1">
                <a:solidFill>
                  <a:srgbClr val="FF0000"/>
                </a:solidFill>
              </a:rPr>
              <a:t>Technische</a:t>
            </a:r>
            <a:r>
              <a:rPr lang="en-US" sz="2400" dirty="0">
                <a:solidFill>
                  <a:srgbClr val="FF0000"/>
                </a:solidFill>
              </a:rPr>
              <a:t> Universität of München (TUM). </a:t>
            </a:r>
            <a:r>
              <a:rPr lang="en-US" sz="2400" dirty="0"/>
              <a:t>In the best case they should join SPD collaboration in some way. In the worst case we need to find a group which will support these modules with a help of the </a:t>
            </a:r>
            <a:r>
              <a:rPr lang="en-US" sz="2400" dirty="0">
                <a:solidFill>
                  <a:srgbClr val="FF0000"/>
                </a:solidFill>
              </a:rPr>
              <a:t>TUM </a:t>
            </a:r>
            <a:r>
              <a:rPr lang="en-US" sz="2400" dirty="0"/>
              <a:t>developers, or  develop their own compatible modules.</a:t>
            </a:r>
          </a:p>
          <a:p>
            <a:r>
              <a:rPr lang="en-US" sz="2400" dirty="0"/>
              <a:t>We start negotiation with a group from </a:t>
            </a:r>
            <a:r>
              <a:rPr lang="en-US" sz="2400" dirty="0" err="1">
                <a:solidFill>
                  <a:srgbClr val="0000FF"/>
                </a:solidFill>
              </a:rPr>
              <a:t>St.Petersburg</a:t>
            </a:r>
            <a:r>
              <a:rPr lang="en-US" sz="2400" dirty="0">
                <a:solidFill>
                  <a:srgbClr val="0000FF"/>
                </a:solidFill>
              </a:rPr>
              <a:t> Polytechnic University (</a:t>
            </a:r>
            <a:r>
              <a:rPr lang="en-US" sz="2400" dirty="0" err="1">
                <a:solidFill>
                  <a:srgbClr val="0000FF"/>
                </a:solidFill>
              </a:rPr>
              <a:t>SPbPU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 as the candidate for such group. </a:t>
            </a:r>
            <a:r>
              <a:rPr lang="en-US" sz="2400" dirty="0">
                <a:solidFill>
                  <a:srgbClr val="00B050"/>
                </a:solidFill>
              </a:rPr>
              <a:t>SPD</a:t>
            </a:r>
            <a:r>
              <a:rPr lang="en-US" sz="2400" dirty="0"/>
              <a:t> relation with this group need to be formalized.  The problem of technical documentation transfer form </a:t>
            </a:r>
            <a:r>
              <a:rPr lang="en-US" sz="2400" dirty="0">
                <a:solidFill>
                  <a:srgbClr val="FF0000"/>
                </a:solidFill>
              </a:rPr>
              <a:t>TUM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B050"/>
                </a:solidFill>
              </a:rPr>
              <a:t>SPD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0000FF"/>
                </a:solidFill>
              </a:rPr>
              <a:t>SPbPU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becomes very actual.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094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720" y="2273789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90033"/>
                </a:solidFill>
              </a:rPr>
              <a:t>Silicon Vertex Detector Front-end electronics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4132" y="5670913"/>
            <a:ext cx="976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25.03.2021</a:t>
            </a:r>
            <a:endParaRPr lang="ru-RU" sz="135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2BAD3-6360-4515-B841-1A702307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ADA720-776C-4F8F-A5EF-F9D00CC2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4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/>
          <a:lstStyle/>
          <a:p>
            <a:r>
              <a:rPr lang="en-US" dirty="0"/>
              <a:t>Relevant FEE DAQ numbers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20807"/>
              </p:ext>
            </p:extLst>
          </p:nvPr>
        </p:nvGraphicFramePr>
        <p:xfrm>
          <a:off x="0" y="916110"/>
          <a:ext cx="9144001" cy="55513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73090">
                  <a:extLst>
                    <a:ext uri="{9D8B030D-6E8A-4147-A177-3AD203B41FA5}">
                      <a16:colId xmlns:a16="http://schemas.microsoft.com/office/drawing/2014/main" val="2750217096"/>
                    </a:ext>
                  </a:extLst>
                </a:gridCol>
                <a:gridCol w="1217970">
                  <a:extLst>
                    <a:ext uri="{9D8B030D-6E8A-4147-A177-3AD203B41FA5}">
                      <a16:colId xmlns:a16="http://schemas.microsoft.com/office/drawing/2014/main" val="3949657593"/>
                    </a:ext>
                  </a:extLst>
                </a:gridCol>
                <a:gridCol w="1262260">
                  <a:extLst>
                    <a:ext uri="{9D8B030D-6E8A-4147-A177-3AD203B41FA5}">
                      <a16:colId xmlns:a16="http://schemas.microsoft.com/office/drawing/2014/main" val="3012141262"/>
                    </a:ext>
                  </a:extLst>
                </a:gridCol>
                <a:gridCol w="1225351">
                  <a:extLst>
                    <a:ext uri="{9D8B030D-6E8A-4147-A177-3AD203B41FA5}">
                      <a16:colId xmlns:a16="http://schemas.microsoft.com/office/drawing/2014/main" val="4238898702"/>
                    </a:ext>
                  </a:extLst>
                </a:gridCol>
                <a:gridCol w="1254878">
                  <a:extLst>
                    <a:ext uri="{9D8B030D-6E8A-4147-A177-3AD203B41FA5}">
                      <a16:colId xmlns:a16="http://schemas.microsoft.com/office/drawing/2014/main" val="2484487626"/>
                    </a:ext>
                  </a:extLst>
                </a:gridCol>
                <a:gridCol w="973390">
                  <a:extLst>
                    <a:ext uri="{9D8B030D-6E8A-4147-A177-3AD203B41FA5}">
                      <a16:colId xmlns:a16="http://schemas.microsoft.com/office/drawing/2014/main" val="1386560646"/>
                    </a:ext>
                  </a:extLst>
                </a:gridCol>
                <a:gridCol w="1337062">
                  <a:extLst>
                    <a:ext uri="{9D8B030D-6E8A-4147-A177-3AD203B41FA5}">
                      <a16:colId xmlns:a16="http://schemas.microsoft.com/office/drawing/2014/main" val="2220068162"/>
                    </a:ext>
                  </a:extLst>
                </a:gridCol>
              </a:tblGrid>
              <a:tr h="279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# </a:t>
                      </a:r>
                      <a:r>
                        <a:rPr lang="ru-RU" sz="1800" dirty="0" err="1">
                          <a:effectLst/>
                        </a:rPr>
                        <a:t>layer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(MAPS)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(MAPS)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(MAPS)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 (DSSD)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(DSSD)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Total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1151931655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Sensor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numbers</a:t>
                      </a:r>
                      <a:r>
                        <a:rPr lang="ru-RU" sz="1800" dirty="0">
                          <a:effectLst/>
                        </a:rPr>
                        <a:t> /</a:t>
                      </a:r>
                      <a:r>
                        <a:rPr lang="ru-RU" sz="1800" dirty="0" err="1">
                          <a:effectLst/>
                        </a:rPr>
                        <a:t>layer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r>
                        <a:rPr lang="en-US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1736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596(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DSSD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3024(</a:t>
                      </a:r>
                      <a:r>
                        <a:rPr lang="ru-RU" sz="1800" dirty="0">
                          <a:effectLst/>
                        </a:rPr>
                        <a:t>MAPS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3112935062"/>
                  </a:ext>
                </a:extLst>
              </a:tr>
              <a:tr h="38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Ladder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numbers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537578316"/>
                  </a:ext>
                </a:extLst>
              </a:tr>
              <a:tr h="52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Sensor numbers /stave (module)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4156463247"/>
                  </a:ext>
                </a:extLst>
              </a:tr>
              <a:tr h="52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Numbers stave (modules)/layer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3609056024"/>
                  </a:ext>
                </a:extLst>
              </a:tr>
              <a:tr h="38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Numbers e-links/stave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931417496"/>
                  </a:ext>
                </a:extLst>
              </a:tr>
              <a:tr h="52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Numbers analog MUX-OUT/module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2734391739"/>
                  </a:ext>
                </a:extLst>
              </a:tr>
              <a:tr h="91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Read-out channels / layer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r>
                        <a:rPr lang="ru-RU" sz="1800" dirty="0">
                          <a:effectLst/>
                        </a:rPr>
                        <a:t>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e-</a:t>
                      </a:r>
                      <a:r>
                        <a:rPr lang="ru-RU" sz="1800" dirty="0" err="1">
                          <a:effectLst/>
                        </a:rPr>
                        <a:t>links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 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e-links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496 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e-links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1140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1840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864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e-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links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2980 </a:t>
                      </a:r>
                      <a:r>
                        <a:rPr lang="en-US" sz="1800" dirty="0">
                          <a:effectLst/>
                        </a:rPr>
                        <a:t>analog MUX-OUT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204" marR="41204" marT="41204" marB="41204"/>
                </a:tc>
                <a:extLst>
                  <a:ext uri="{0D108BD9-81ED-4DB2-BD59-A6C34878D82A}">
                    <a16:rowId xmlns:a16="http://schemas.microsoft.com/office/drawing/2014/main" val="332528274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CFD-4E4D-4257-A93B-24D5F1E5B4A4}" type="slidenum">
              <a:rPr lang="ru-RU" smtClean="0"/>
              <a:t>16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DBC73-4F43-4D71-84F3-8DCD3918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19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 rot="3191322">
            <a:off x="7909232" y="3053716"/>
            <a:ext cx="10935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FEE p+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640 channels</a:t>
            </a:r>
            <a:endParaRPr lang="ru-RU" sz="13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441087"/>
            <a:ext cx="540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module consists of one silicon detector,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glued to the frame and connected with front-end electronics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via thin polyimide cable. FEE based on VATAGP7.1 ASICs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0" y="3001312"/>
                <a:ext cx="349117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Tx/>
                  <a:buChar char="-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Size: 63x63x0.3 mm</a:t>
                </a:r>
                <a:r>
                  <a:rPr lang="en-US" sz="14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(on 4” – FZ-Si wafers)</a:t>
                </a:r>
              </a:p>
              <a:p>
                <a:pPr marL="214313" indent="-214313">
                  <a:buFontTx/>
                  <a:buChar char="-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Topology: double side </a:t>
                </a:r>
                <a:r>
                  <a:rPr lang="en-US" sz="1400" dirty="0" err="1">
                    <a:latin typeface="Times New Roman" pitchFamily="18" charset="0"/>
                    <a:cs typeface="Times New Roman" pitchFamily="18" charset="0"/>
                  </a:rPr>
                  <a:t>microstrip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 (DSSD)</a:t>
                </a:r>
              </a:p>
              <a:p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    (DC coupling)</a:t>
                </a:r>
              </a:p>
              <a:p>
                <a:pPr marL="214313" indent="-214313">
                  <a:buFontTx/>
                  <a:buChar char="-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Pitch p</a:t>
                </a:r>
                <a:r>
                  <a:rPr lang="en-US" sz="14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strips: 95</a:t>
                </a:r>
                <a:r>
                  <a:rPr lang="el-GR" sz="1400" dirty="0">
                    <a:latin typeface="Times New Roman" pitchFamily="18" charset="0"/>
                    <a:cs typeface="Times New Roman" pitchFamily="18" charset="0"/>
                  </a:rPr>
                  <a:t> μ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m;  </a:t>
                </a:r>
              </a:p>
              <a:p>
                <a:pPr marL="214313" indent="-214313">
                  <a:buFontTx/>
                  <a:buChar char="-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Pitch n</a:t>
                </a:r>
                <a:r>
                  <a:rPr lang="en-US" sz="14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strips 103 </a:t>
                </a:r>
                <a:r>
                  <a:rPr lang="el-GR" sz="1400" dirty="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m;</a:t>
                </a:r>
              </a:p>
              <a:p>
                <a:pPr marL="214313" indent="-214313">
                  <a:buFontTx/>
                  <a:buChar char="-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Stereo angle between p</a:t>
                </a:r>
                <a:r>
                  <a:rPr lang="en-US" sz="14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  <a:r>
                  <a:rPr lang="ru-RU" sz="14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strips: 2.5</a:t>
                </a:r>
                <a:r>
                  <a:rPr lang="en-US" sz="14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 marL="214313" indent="-214313">
                  <a:buFontTx/>
                  <a:buChar char="-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Number of strips: 640 (p</a:t>
                </a:r>
                <a:r>
                  <a:rPr lang="en-US" sz="14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614(n</a:t>
                </a:r>
                <a:r>
                  <a:rPr lang="en-US" sz="14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01312"/>
                <a:ext cx="3491178" cy="1815882"/>
              </a:xfrm>
              <a:prstGeom prst="rect">
                <a:avLst/>
              </a:prstGeom>
              <a:blipFill>
                <a:blip r:embed="rId2"/>
                <a:stretch>
                  <a:fillRect l="-175" t="-336" b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050F77E-249F-4568-8C28-5BEB38D5039A}"/>
              </a:ext>
            </a:extLst>
          </p:cNvPr>
          <p:cNvGrpSpPr/>
          <p:nvPr/>
        </p:nvGrpSpPr>
        <p:grpSpPr>
          <a:xfrm>
            <a:off x="699440" y="1078238"/>
            <a:ext cx="8323464" cy="4701523"/>
            <a:chOff x="229492" y="1416859"/>
            <a:chExt cx="8323464" cy="47015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34821">
              <a:off x="4834742" y="2924726"/>
              <a:ext cx="3718214" cy="3091835"/>
            </a:xfrm>
            <a:prstGeom prst="round2Diag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4"/>
            <a:srcRect r="1703" b="6163"/>
            <a:stretch/>
          </p:blipFill>
          <p:spPr>
            <a:xfrm rot="21400743">
              <a:off x="3177154" y="1822121"/>
              <a:ext cx="3615948" cy="2349585"/>
            </a:xfrm>
            <a:prstGeom prst="round2DiagRect">
              <a:avLst/>
            </a:prstGeom>
          </p:spPr>
        </p:pic>
        <p:pic>
          <p:nvPicPr>
            <p:cNvPr id="1047" name="Рисунок 10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8" t="11092" r="28485" b="14653"/>
            <a:stretch/>
          </p:blipFill>
          <p:spPr>
            <a:xfrm rot="16200000">
              <a:off x="933939" y="896693"/>
              <a:ext cx="1262351" cy="2302684"/>
            </a:xfrm>
            <a:prstGeom prst="snip2DiagRect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 rot="3171277">
              <a:off x="6256966" y="1733732"/>
              <a:ext cx="109356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FEE n+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589 channels</a:t>
              </a:r>
              <a:endPara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 rot="2983190">
                  <a:off x="2830537" y="3900174"/>
                  <a:ext cx="1375817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350" i="1" u="sng"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en-US" sz="1350" u="sng" dirty="0">
                      <a:latin typeface="Times New Roman" pitchFamily="18" charset="0"/>
                      <a:cs typeface="Times New Roman" pitchFamily="18" charset="0"/>
                    </a:rPr>
                    <a:t> –coordinates</a:t>
                  </a:r>
                  <a:endParaRPr lang="ru-RU" sz="1350" u="sng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983190">
                  <a:off x="2830537" y="3900174"/>
                  <a:ext cx="1375817" cy="30008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 rot="3209411">
                  <a:off x="4429595" y="5352090"/>
                  <a:ext cx="1232502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350" i="1" u="sng">
                          <a:latin typeface="Cambria Math"/>
                          <a:ea typeface="Cambria Math"/>
                          <a:cs typeface="Times New Roman" pitchFamily="18" charset="0"/>
                        </a:rPr>
                        <m:t>𝜑</m:t>
                      </m:r>
                    </m:oMath>
                  </a14:m>
                  <a:r>
                    <a:rPr lang="en-US" sz="1350" u="sng" dirty="0">
                      <a:latin typeface="Times New Roman" pitchFamily="18" charset="0"/>
                      <a:cs typeface="Times New Roman" pitchFamily="18" charset="0"/>
                    </a:rPr>
                    <a:t> –coordinates</a:t>
                  </a:r>
                  <a:endParaRPr lang="ru-RU" sz="1350" u="sng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209411">
                  <a:off x="4429595" y="5352090"/>
                  <a:ext cx="1232502" cy="300082"/>
                </a:xfrm>
                <a:prstGeom prst="rect">
                  <a:avLst/>
                </a:prstGeom>
                <a:blipFill>
                  <a:blip r:embed="rId8"/>
                  <a:stretch>
                    <a:fillRect b="-26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2" name="TextBox 1061"/>
            <p:cNvSpPr txBox="1"/>
            <p:nvPr/>
          </p:nvSpPr>
          <p:spPr>
            <a:xfrm>
              <a:off x="854236" y="2683948"/>
              <a:ext cx="1968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BM@N Si-Module</a:t>
              </a:r>
              <a:endParaRPr lang="ru-RU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3" name="Стрелка вправо 1062"/>
            <p:cNvSpPr/>
            <p:nvPr/>
          </p:nvSpPr>
          <p:spPr>
            <a:xfrm rot="2008026">
              <a:off x="2736024" y="2420391"/>
              <a:ext cx="1445699" cy="3634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9492" y="3023482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DSSD parameters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8010" y="4164295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DSSD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014813" y="3345125"/>
              <a:ext cx="1752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Polyimide </a:t>
              </a:r>
              <a:r>
                <a:rPr lang="en-US" sz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microcables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(300 and 600 mm length)</a:t>
              </a:r>
              <a:endParaRPr lang="ru-RU" sz="1200" dirty="0"/>
            </a:p>
          </p:txBody>
        </p:sp>
        <p:cxnSp>
          <p:nvCxnSpPr>
            <p:cNvPr id="13" name="Прямая со стрелкой 12"/>
            <p:cNvCxnSpPr>
              <a:stCxn id="5" idx="2"/>
            </p:cNvCxnSpPr>
            <p:nvPr/>
          </p:nvCxnSpPr>
          <p:spPr>
            <a:xfrm>
              <a:off x="4715910" y="4441294"/>
              <a:ext cx="631899" cy="5840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5" idx="2"/>
            </p:cNvCxnSpPr>
            <p:nvPr/>
          </p:nvCxnSpPr>
          <p:spPr>
            <a:xfrm flipH="1" flipV="1">
              <a:off x="3793135" y="3950164"/>
              <a:ext cx="922775" cy="491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 flipV="1">
              <a:off x="4240927" y="3695222"/>
              <a:ext cx="1615556" cy="75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7" idx="2"/>
            </p:cNvCxnSpPr>
            <p:nvPr/>
          </p:nvCxnSpPr>
          <p:spPr>
            <a:xfrm flipH="1">
              <a:off x="5867931" y="3806790"/>
              <a:ext cx="23084" cy="1026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73579" y="191855"/>
            <a:ext cx="7886700" cy="994172"/>
          </a:xfrm>
        </p:spPr>
        <p:txBody>
          <a:bodyPr/>
          <a:lstStyle/>
          <a:p>
            <a:r>
              <a:rPr lang="en-US" dirty="0"/>
              <a:t>Current SPD Si module prototype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CFD-4E4D-4257-A93B-24D5F1E5B4A4}" type="slidenum">
              <a:rPr lang="ru-RU" smtClean="0"/>
              <a:t>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3B5DC7-25A3-46D7-B85B-BD3569E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0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42" y="0"/>
            <a:ext cx="8299938" cy="117565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Parameters of read-out chips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1689492"/>
                  </p:ext>
                </p:extLst>
              </p:nvPr>
            </p:nvGraphicFramePr>
            <p:xfrm>
              <a:off x="1496507" y="1024352"/>
              <a:ext cx="6319123" cy="45948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118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ASIC VATAGP7.1</a:t>
                          </a:r>
                          <a:endParaRPr lang="ru-RU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Number</a:t>
                          </a:r>
                          <a:r>
                            <a:rPr lang="en-US" sz="1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of CSA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128 channels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Input charges (dynamic range)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z="18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30 </a:t>
                          </a:r>
                          <a:r>
                            <a:rPr lang="en-US" sz="1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fC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Peaking time (slow shaper)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500 ns (typ</a:t>
                          </a:r>
                          <a:r>
                            <a:rPr lang="en-US" sz="1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.)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Peaking time (fast shaper)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50 ns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Noise (ENC)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70e +12e/pF (typ.)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Lowest threshold (no capacitance)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0.12 </a:t>
                          </a:r>
                          <a:r>
                            <a:rPr lang="en-US" sz="1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fC</a:t>
                          </a:r>
                          <a:endParaRPr 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3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Voltage supply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+1.5V, -2.0 V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Gain from input to output buffer (diff. output currents)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16.5 µA/</a:t>
                          </a:r>
                          <a:r>
                            <a:rPr lang="en-US" sz="1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fC</a:t>
                          </a:r>
                          <a:endParaRPr 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Output Serial analog multiplexer clock speed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3.9 MHz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Power dissipation per channel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2.2 </a:t>
                          </a:r>
                          <a:r>
                            <a:rPr lang="en-US" sz="1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mW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1689492"/>
                  </p:ext>
                </p:extLst>
              </p:nvPr>
            </p:nvGraphicFramePr>
            <p:xfrm>
              <a:off x="1496507" y="1024352"/>
              <a:ext cx="6319123" cy="45948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7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118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Times New Roman" pitchFamily="18" charset="0"/>
                              <a:cs typeface="Times New Roman" pitchFamily="18" charset="0"/>
                            </a:rPr>
                            <a:t>ASIC VATAGP7.1</a:t>
                          </a:r>
                          <a:endParaRPr lang="ru-RU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Number</a:t>
                          </a:r>
                          <a:r>
                            <a:rPr lang="en-US" sz="1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of CSA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128 channels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Input charges (dynamic range)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780" t="-216071" r="-379" b="-1076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Peaking time (slow shaper)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500 ns (typ</a:t>
                          </a:r>
                          <a:r>
                            <a:rPr lang="en-US" sz="1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.)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Peaking time (fast shaper)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50 ns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Noise (ENC)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70e +12e/pF (typ.)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Lowest threshold (no capacitance)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0.12 </a:t>
                          </a:r>
                          <a:r>
                            <a:rPr lang="en-US" sz="1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fC</a:t>
                          </a:r>
                          <a:endParaRPr 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Voltage supply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+1.5V, -2.0 V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Gain from input to output buffer (diff. output currents)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16.5 µA/</a:t>
                          </a:r>
                          <a:r>
                            <a:rPr lang="en-US" sz="1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fC</a:t>
                          </a:r>
                          <a:endParaRPr 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Output Serial analog multiplexer clock speed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3.9 MHz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Power dissipation per channel 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Times New Roman" pitchFamily="18" charset="0"/>
                              <a:cs typeface="Times New Roman" pitchFamily="18" charset="0"/>
                            </a:rPr>
                            <a:t>2.2 </a:t>
                          </a:r>
                          <a:r>
                            <a:rPr lang="en-US" sz="1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mW</a:t>
                          </a:r>
                          <a:endParaRPr lang="ru-RU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CFD-4E4D-4257-A93B-24D5F1E5B4A4}" type="slidenum">
              <a:rPr lang="ru-RU" smtClean="0"/>
              <a:t>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B6D30C-5FB9-4AAE-AD77-FC650DE5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45" y="1468458"/>
            <a:ext cx="6697754" cy="36271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921" y="857250"/>
            <a:ext cx="7745837" cy="701728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Serial read-out diagram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</p:nvPr>
        </p:nvGraphicFramePr>
        <p:xfrm>
          <a:off x="-986966" y="857250"/>
          <a:ext cx="4373471" cy="4931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160" y="2333276"/>
            <a:ext cx="1647701" cy="2371246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979715" y="2248664"/>
            <a:ext cx="0" cy="16922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32808" y="3210566"/>
            <a:ext cx="299553" cy="0"/>
          </a:xfrm>
          <a:prstGeom prst="straightConnector1">
            <a:avLst/>
          </a:prstGeom>
          <a:ln w="38100" cap="flat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32808" y="3210568"/>
            <a:ext cx="0" cy="712325"/>
          </a:xfrm>
          <a:prstGeom prst="straightConnector1">
            <a:avLst/>
          </a:prstGeom>
          <a:ln w="38100" cap="flat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50620" y="3922892"/>
            <a:ext cx="281741" cy="0"/>
          </a:xfrm>
          <a:prstGeom prst="straightConnector1">
            <a:avLst/>
          </a:prstGeom>
          <a:ln w="38100" cap="flat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16421" y="2524767"/>
            <a:ext cx="415940" cy="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216422" y="2524767"/>
            <a:ext cx="0" cy="1486264"/>
          </a:xfrm>
          <a:prstGeom prst="straightConnector1">
            <a:avLst/>
          </a:prstGeom>
          <a:ln>
            <a:solidFill>
              <a:srgbClr val="92D050"/>
            </a:solidFill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16421" y="4011029"/>
            <a:ext cx="415940" cy="0"/>
          </a:xfrm>
          <a:prstGeom prst="straightConnector1">
            <a:avLst/>
          </a:prstGeom>
          <a:ln>
            <a:solidFill>
              <a:srgbClr val="92D050"/>
            </a:solidFill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79715" y="2901071"/>
            <a:ext cx="0" cy="16922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79715" y="3661827"/>
            <a:ext cx="0" cy="16922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94559" y="4420365"/>
            <a:ext cx="0" cy="56831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422" y="4436834"/>
            <a:ext cx="167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Front–end electronics</a:t>
            </a:r>
            <a:endParaRPr lang="ru-RU" sz="1200" dirty="0"/>
          </a:p>
        </p:txBody>
      </p:sp>
      <p:sp>
        <p:nvSpPr>
          <p:cNvPr id="42" name="Овал 41"/>
          <p:cNvSpPr/>
          <p:nvPr/>
        </p:nvSpPr>
        <p:spPr>
          <a:xfrm>
            <a:off x="1889977" y="2059627"/>
            <a:ext cx="612748" cy="1890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Овал 42"/>
          <p:cNvSpPr/>
          <p:nvPr/>
        </p:nvSpPr>
        <p:spPr>
          <a:xfrm>
            <a:off x="1889977" y="2901071"/>
            <a:ext cx="612748" cy="1021821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Овал 50"/>
          <p:cNvSpPr/>
          <p:nvPr/>
        </p:nvSpPr>
        <p:spPr>
          <a:xfrm>
            <a:off x="1781655" y="4529041"/>
            <a:ext cx="829391" cy="323417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7" name="Прямая со стрелкой 46"/>
          <p:cNvCxnSpPr>
            <a:endCxn id="42" idx="2"/>
          </p:cNvCxnSpPr>
          <p:nvPr/>
        </p:nvCxnSpPr>
        <p:spPr>
          <a:xfrm>
            <a:off x="1416133" y="2154146"/>
            <a:ext cx="473844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43" idx="3"/>
          </p:cNvCxnSpPr>
          <p:nvPr/>
        </p:nvCxnSpPr>
        <p:spPr>
          <a:xfrm flipV="1">
            <a:off x="1416133" y="3773250"/>
            <a:ext cx="563579" cy="441748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51" idx="1"/>
          </p:cNvCxnSpPr>
          <p:nvPr/>
        </p:nvCxnSpPr>
        <p:spPr>
          <a:xfrm>
            <a:off x="1416133" y="2807773"/>
            <a:ext cx="486984" cy="1768631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CFD-4E4D-4257-A93B-24D5F1E5B4A4}" type="slidenum">
              <a:rPr lang="ru-RU" smtClean="0"/>
              <a:t>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551935-EBFE-4C03-915C-C9AB7EC9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20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12425" y="6487673"/>
            <a:ext cx="3877688" cy="365125"/>
          </a:xfrm>
        </p:spPr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2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49C58-2F92-4E6D-962A-47E2DE1E2FF8}"/>
              </a:ext>
            </a:extLst>
          </p:cNvPr>
          <p:cNvSpPr txBox="1"/>
          <p:nvPr/>
        </p:nvSpPr>
        <p:spPr>
          <a:xfrm>
            <a:off x="-2" y="296821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</a:rPr>
              <a:t>Data flux was estimated for the maximum luminosity L = 10</a:t>
            </a:r>
            <a:r>
              <a:rPr lang="en-US" sz="2400" b="1" baseline="30000" dirty="0">
                <a:solidFill>
                  <a:srgbClr val="990033"/>
                </a:solidFill>
              </a:rPr>
              <a:t>32</a:t>
            </a:r>
            <a:r>
              <a:rPr lang="en-US" sz="2400" b="1" dirty="0">
                <a:solidFill>
                  <a:srgbClr val="990033"/>
                </a:solidFill>
              </a:rPr>
              <a:t> cm</a:t>
            </a:r>
            <a:r>
              <a:rPr lang="en-US" sz="2400" b="1" baseline="30000" dirty="0">
                <a:solidFill>
                  <a:srgbClr val="990033"/>
                </a:solidFill>
              </a:rPr>
              <a:t>-2</a:t>
            </a:r>
            <a:r>
              <a:rPr lang="en-US" sz="2400" b="1" dirty="0">
                <a:solidFill>
                  <a:srgbClr val="990033"/>
                </a:solidFill>
              </a:rPr>
              <a:t>c</a:t>
            </a:r>
            <a:r>
              <a:rPr lang="en-US" sz="2400" b="1" baseline="30000" dirty="0">
                <a:solidFill>
                  <a:srgbClr val="990033"/>
                </a:solidFill>
              </a:rPr>
              <a:t>-1</a:t>
            </a:r>
            <a:r>
              <a:rPr lang="en-US" sz="2400" b="1" dirty="0">
                <a:solidFill>
                  <a:srgbClr val="990033"/>
                </a:solidFill>
              </a:rPr>
              <a:t>  and maximum energy √s = 27 GeV.</a:t>
            </a:r>
          </a:p>
          <a:p>
            <a:endParaRPr lang="en-US" sz="2400" b="1" dirty="0">
              <a:solidFill>
                <a:srgbClr val="990033"/>
              </a:solidFill>
            </a:endParaRPr>
          </a:p>
          <a:p>
            <a:r>
              <a:rPr lang="en-US" sz="2400" b="1" dirty="0">
                <a:solidFill>
                  <a:srgbClr val="990033"/>
                </a:solidFill>
              </a:rPr>
              <a:t>Within simplified simulation and some safety margin the data flux is estimated as </a:t>
            </a:r>
            <a:r>
              <a:rPr lang="en-US" sz="2400" b="1" dirty="0">
                <a:solidFill>
                  <a:srgbClr val="FF0000"/>
                </a:solidFill>
              </a:rPr>
              <a:t>20 </a:t>
            </a:r>
            <a:r>
              <a:rPr lang="en-US" sz="2400" b="1" dirty="0" err="1">
                <a:solidFill>
                  <a:srgbClr val="FF0000"/>
                </a:solidFill>
              </a:rPr>
              <a:t>GBytes</a:t>
            </a:r>
            <a:r>
              <a:rPr lang="en-US" sz="2400" b="1" dirty="0">
                <a:solidFill>
                  <a:srgbClr val="FF0000"/>
                </a:solidFill>
              </a:rPr>
              <a:t>/s</a:t>
            </a:r>
            <a:r>
              <a:rPr lang="en-US" sz="2400" b="1" dirty="0">
                <a:solidFill>
                  <a:srgbClr val="990033"/>
                </a:solidFill>
              </a:rPr>
              <a:t>.  </a:t>
            </a:r>
            <a:endParaRPr lang="ru-RU" sz="2400" b="1" dirty="0">
              <a:solidFill>
                <a:srgbClr val="FF3399"/>
              </a:solidFill>
            </a:endParaRPr>
          </a:p>
        </p:txBody>
      </p:sp>
      <p:sp>
        <p:nvSpPr>
          <p:cNvPr id="12" name="Collision rate ~4 MHz…">
            <a:extLst>
              <a:ext uri="{FF2B5EF4-FFF2-40B4-BE49-F238E27FC236}">
                <a16:creationId xmlns:a16="http://schemas.microsoft.com/office/drawing/2014/main" id="{981D3182-FDAF-44D7-AA2B-B4F19C71E530}"/>
              </a:ext>
            </a:extLst>
          </p:cNvPr>
          <p:cNvSpPr txBox="1"/>
          <p:nvPr/>
        </p:nvSpPr>
        <p:spPr>
          <a:xfrm>
            <a:off x="433071" y="969197"/>
            <a:ext cx="8136998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4200" spc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0000"/>
                </a:solidFill>
              </a:rPr>
              <a:t>Bunch crossing each 80 ns; crossing rate 12.5 MHz, </a:t>
            </a:r>
          </a:p>
          <a:p>
            <a:pPr>
              <a:defRPr sz="4200" spc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0000"/>
                </a:solidFill>
              </a:rPr>
              <a:t>Collision rate ~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–4</a:t>
            </a:r>
            <a:r>
              <a:rPr sz="2400" dirty="0">
                <a:solidFill>
                  <a:srgbClr val="FF0000"/>
                </a:solidFill>
              </a:rPr>
              <a:t> MHz</a:t>
            </a:r>
            <a:r>
              <a:rPr lang="en-US" sz="2400" dirty="0">
                <a:solidFill>
                  <a:srgbClr val="FF0000"/>
                </a:solidFill>
              </a:rPr>
              <a:t> → </a:t>
            </a:r>
          </a:p>
          <a:p>
            <a:pPr>
              <a:defRPr sz="4200" spc="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FF0000"/>
                </a:solidFill>
              </a:rPr>
              <a:t>Triggerless</a:t>
            </a:r>
            <a:r>
              <a:rPr sz="2400" dirty="0">
                <a:solidFill>
                  <a:srgbClr val="FF0000"/>
                </a:solidFill>
              </a:rPr>
              <a:t> DAQ</a:t>
            </a:r>
            <a:r>
              <a:rPr lang="en-US" sz="2400" dirty="0">
                <a:solidFill>
                  <a:srgbClr val="FF0000"/>
                </a:solidFill>
              </a:rPr>
              <a:t> to avoid any hardware biases 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4067C93-E1ED-4E1E-BE75-2FE630745D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8" cy="596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 of raw data flow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1787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19" y="0"/>
            <a:ext cx="7745837" cy="70172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Possible solutions for ASIC read-out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46943"/>
              </p:ext>
            </p:extLst>
          </p:nvPr>
        </p:nvGraphicFramePr>
        <p:xfrm>
          <a:off x="229467" y="567277"/>
          <a:ext cx="8685066" cy="5010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511">
                  <a:extLst>
                    <a:ext uri="{9D8B030D-6E8A-4147-A177-3AD203B41FA5}">
                      <a16:colId xmlns:a16="http://schemas.microsoft.com/office/drawing/2014/main" val="3059881003"/>
                    </a:ext>
                  </a:extLst>
                </a:gridCol>
                <a:gridCol w="1447511">
                  <a:extLst>
                    <a:ext uri="{9D8B030D-6E8A-4147-A177-3AD203B41FA5}">
                      <a16:colId xmlns:a16="http://schemas.microsoft.com/office/drawing/2014/main" val="3723863869"/>
                    </a:ext>
                  </a:extLst>
                </a:gridCol>
                <a:gridCol w="1447511">
                  <a:extLst>
                    <a:ext uri="{9D8B030D-6E8A-4147-A177-3AD203B41FA5}">
                      <a16:colId xmlns:a16="http://schemas.microsoft.com/office/drawing/2014/main" val="2494481350"/>
                    </a:ext>
                  </a:extLst>
                </a:gridCol>
                <a:gridCol w="1447511">
                  <a:extLst>
                    <a:ext uri="{9D8B030D-6E8A-4147-A177-3AD203B41FA5}">
                      <a16:colId xmlns:a16="http://schemas.microsoft.com/office/drawing/2014/main" val="1667131288"/>
                    </a:ext>
                  </a:extLst>
                </a:gridCol>
                <a:gridCol w="1447511">
                  <a:extLst>
                    <a:ext uri="{9D8B030D-6E8A-4147-A177-3AD203B41FA5}">
                      <a16:colId xmlns:a16="http://schemas.microsoft.com/office/drawing/2014/main" val="3795560924"/>
                    </a:ext>
                  </a:extLst>
                </a:gridCol>
                <a:gridCol w="1447511">
                  <a:extLst>
                    <a:ext uri="{9D8B030D-6E8A-4147-A177-3AD203B41FA5}">
                      <a16:colId xmlns:a16="http://schemas.microsoft.com/office/drawing/2014/main" val="1713771437"/>
                    </a:ext>
                  </a:extLst>
                </a:gridCol>
              </a:tblGrid>
              <a:tr h="3015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ASIC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APV25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VATAGP7.3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n-XYTER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TIGER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ToASt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02064532"/>
                  </a:ext>
                </a:extLst>
              </a:tr>
              <a:tr h="56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Channels 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number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64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64075971"/>
                  </a:ext>
                </a:extLst>
              </a:tr>
              <a:tr h="618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Dynamic Range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-40fC ÷ 40fC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-30fC ÷ 30fC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Input current 10nA 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Polarity - and+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1÷50fC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1÷40fC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61190456"/>
                  </a:ext>
                </a:extLst>
              </a:tr>
              <a:tr h="27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Gain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25mV/fC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20µA/fC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 59.4 mV/fC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10.35mV/fc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gain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40ns/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99383806"/>
                  </a:ext>
                </a:extLst>
              </a:tr>
              <a:tr h="27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Noise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246e</a:t>
                      </a:r>
                      <a:r>
                        <a:rPr lang="en-US" sz="1600" kern="1200" baseline="30000">
                          <a:effectLst/>
                        </a:rPr>
                        <a:t>-</a:t>
                      </a:r>
                      <a:r>
                        <a:rPr lang="en-US" sz="1600" kern="1200">
                          <a:effectLst/>
                        </a:rPr>
                        <a:t>+36 e</a:t>
                      </a:r>
                      <a:r>
                        <a:rPr lang="en-US" sz="1600" kern="1200" baseline="30000">
                          <a:effectLst/>
                        </a:rPr>
                        <a:t>-</a:t>
                      </a:r>
                      <a:r>
                        <a:rPr lang="en-US" sz="1600" kern="1200">
                          <a:effectLst/>
                        </a:rPr>
                        <a:t>/pF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70e</a:t>
                      </a:r>
                      <a:r>
                        <a:rPr lang="en-US" sz="1600" kern="1200" baseline="30000">
                          <a:effectLst/>
                        </a:rPr>
                        <a:t>-</a:t>
                      </a:r>
                      <a:r>
                        <a:rPr lang="en-US" sz="1600" kern="1200">
                          <a:effectLst/>
                        </a:rPr>
                        <a:t>+12 e</a:t>
                      </a:r>
                      <a:r>
                        <a:rPr lang="en-US" sz="1600" kern="1200" baseline="30000">
                          <a:effectLst/>
                        </a:rPr>
                        <a:t>-</a:t>
                      </a:r>
                      <a:r>
                        <a:rPr lang="en-US" sz="1600" kern="1200">
                          <a:effectLst/>
                        </a:rPr>
                        <a:t>/pF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900e</a:t>
                      </a:r>
                      <a:r>
                        <a:rPr lang="en-US" sz="1600" kern="1200" baseline="30000">
                          <a:effectLst/>
                        </a:rPr>
                        <a:t>-</a:t>
                      </a:r>
                      <a:r>
                        <a:rPr lang="en-US" sz="1600" kern="1200">
                          <a:effectLst/>
                        </a:rPr>
                        <a:t>  at 30pF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2000e</a:t>
                      </a:r>
                      <a:r>
                        <a:rPr lang="en-US" sz="1600" kern="1200" baseline="30000" dirty="0">
                          <a:effectLst/>
                        </a:rPr>
                        <a:t>-</a:t>
                      </a:r>
                      <a:r>
                        <a:rPr lang="en-US" sz="1600" kern="1200" dirty="0">
                          <a:effectLst/>
                        </a:rPr>
                        <a:t>  at 100pF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1500e</a:t>
                      </a:r>
                      <a:r>
                        <a:rPr lang="en-US" sz="1600" kern="1200" baseline="30000" dirty="0">
                          <a:effectLst/>
                        </a:rPr>
                        <a:t>-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57979471"/>
                  </a:ext>
                </a:extLst>
              </a:tr>
              <a:tr h="274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Peaking time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50ns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50ns/500ns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30ns/ 280ns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60ns/ 170ns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/ ≥ 100ns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9595168"/>
                  </a:ext>
                </a:extLst>
              </a:tr>
              <a:tr h="56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Power consumption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1.15mW/ch.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2.18mW/ch.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10mW/ch.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12mW/</a:t>
                      </a:r>
                      <a:r>
                        <a:rPr lang="en-US" sz="1600" kern="1200" dirty="0" err="1">
                          <a:effectLst/>
                        </a:rPr>
                        <a:t>ch.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4mW/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84512618"/>
                  </a:ext>
                </a:extLst>
              </a:tr>
              <a:tr h="56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ADC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No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No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16fC, 5 bit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10-bit Wilkinson ADC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bit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5458346"/>
                  </a:ext>
                </a:extLst>
              </a:tr>
              <a:tr h="50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TDC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No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No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Timestamp resolution &lt; 3.125ns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Timestamp resolution &lt; 5ns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Timestamp resolution &lt; 6.25ns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8243584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CFD-4E4D-4257-A93B-24D5F1E5B4A4}" type="slidenum">
              <a:rPr lang="ru-RU" smtClean="0"/>
              <a:t>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E80C9F-309B-4C17-AAD7-FC94420F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Board #1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E5851-273D-4F2F-8C7A-8DC9AC12877F}"/>
              </a:ext>
            </a:extLst>
          </p:cNvPr>
          <p:cNvSpPr txBox="1"/>
          <p:nvPr/>
        </p:nvSpPr>
        <p:spPr>
          <a:xfrm>
            <a:off x="497930" y="5790655"/>
            <a:ext cx="8240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Optimal choice of DSSD module ASIC should be done after ongoing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Choice of MAPS detector is not done.</a:t>
            </a:r>
          </a:p>
        </p:txBody>
      </p:sp>
    </p:spTree>
    <p:extLst>
      <p:ext uri="{BB962C8B-B14F-4D97-AF65-F5344CB8AC3E}">
        <p14:creationId xmlns:p14="http://schemas.microsoft.com/office/powerpoint/2010/main" val="428466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s.cern.ch/record/1454199/files/NA62-straws_imag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52734"/>
          <a:stretch/>
        </p:blipFill>
        <p:spPr bwMode="auto">
          <a:xfrm>
            <a:off x="875514" y="1724508"/>
            <a:ext cx="7392971" cy="28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1585" y="0"/>
            <a:ext cx="37208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Straw tracker</a:t>
            </a:r>
            <a:endParaRPr lang="ru-RU" sz="3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214F55F-AB05-43A3-8BC0-7EEB42C4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B03C18-7F3C-4069-8D69-36EA1908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23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31B4-1FCC-4FDC-884D-0C1D9F2C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066"/>
            <a:ext cx="9144000" cy="1325563"/>
          </a:xfrm>
        </p:spPr>
        <p:txBody>
          <a:bodyPr/>
          <a:lstStyle/>
          <a:p>
            <a:r>
              <a:rPr lang="en-US" dirty="0"/>
              <a:t>Signals from STRAW chambers with </a:t>
            </a:r>
            <a:r>
              <a:rPr lang="en-US" baseline="30000" dirty="0"/>
              <a:t>55</a:t>
            </a:r>
            <a:r>
              <a:rPr lang="en-US" dirty="0"/>
              <a:t>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6DD5B-46BA-4F3F-9E4F-DE2530A7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B764-7570-4E83-8A22-2B6E38030BB0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F06CEF0C-60F0-4E1C-BD8C-3F58FBA17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35" y="3171645"/>
            <a:ext cx="4602814" cy="2074453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BBA726C6-DA4D-4157-BCED-21AC63F98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4" y="2019719"/>
            <a:ext cx="3126928" cy="1409281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4C94D4E6-5A02-4F02-8A5E-0FCF1B586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6430" y="3654348"/>
            <a:ext cx="3531790" cy="159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5899A9-FC3E-4FA9-831F-5EB94A22F7D8}"/>
              </a:ext>
            </a:extLst>
          </p:cNvPr>
          <p:cNvSpPr txBox="1"/>
          <p:nvPr/>
        </p:nvSpPr>
        <p:spPr>
          <a:xfrm>
            <a:off x="2723300" y="5493573"/>
            <a:ext cx="11955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Monitor output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F90BD-D38A-4ED4-B3AA-B480F9B8036C}"/>
              </a:ext>
            </a:extLst>
          </p:cNvPr>
          <p:cNvSpPr txBox="1"/>
          <p:nvPr/>
        </p:nvSpPr>
        <p:spPr>
          <a:xfrm>
            <a:off x="4293041" y="2888081"/>
            <a:ext cx="2948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Adapter to delivery signal from STRAW chamber  into the VMM3 board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C66FC-C094-49A1-9A5D-AABFEF057C5D}"/>
              </a:ext>
            </a:extLst>
          </p:cNvPr>
          <p:cNvSpPr txBox="1"/>
          <p:nvPr/>
        </p:nvSpPr>
        <p:spPr>
          <a:xfrm>
            <a:off x="4293812" y="2331961"/>
            <a:ext cx="34446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Adapter to get the signal from STRAW chamber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cxnSp>
        <p:nvCxnSpPr>
          <p:cNvPr id="16" name="Прямая со стрелкой 4">
            <a:extLst>
              <a:ext uri="{FF2B5EF4-FFF2-40B4-BE49-F238E27FC236}">
                <a16:creationId xmlns:a16="http://schemas.microsoft.com/office/drawing/2014/main" id="{8233CA77-A7AC-4296-8475-BAD8A6CBDB46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233956" y="2458919"/>
            <a:ext cx="1059856" cy="472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4">
            <a:extLst>
              <a:ext uri="{FF2B5EF4-FFF2-40B4-BE49-F238E27FC236}">
                <a16:creationId xmlns:a16="http://schemas.microsoft.com/office/drawing/2014/main" id="{307B5899-F0EC-433A-8E87-ACC1C93032C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367731" y="3095830"/>
            <a:ext cx="1925310" cy="1143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4">
            <a:extLst>
              <a:ext uri="{FF2B5EF4-FFF2-40B4-BE49-F238E27FC236}">
                <a16:creationId xmlns:a16="http://schemas.microsoft.com/office/drawing/2014/main" id="{CA6E13A1-D677-4192-9692-0EE41D2B9191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455674" y="5278315"/>
            <a:ext cx="267626" cy="342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4">
            <a:extLst>
              <a:ext uri="{FF2B5EF4-FFF2-40B4-BE49-F238E27FC236}">
                <a16:creationId xmlns:a16="http://schemas.microsoft.com/office/drawing/2014/main" id="{D09F6447-E4D7-4A4F-A11A-A6389D61536B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6757333" y="5267739"/>
            <a:ext cx="326105" cy="405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A7E433-78E2-48D2-9FE1-11887B8F1853}"/>
              </a:ext>
            </a:extLst>
          </p:cNvPr>
          <p:cNvSpPr txBox="1"/>
          <p:nvPr/>
        </p:nvSpPr>
        <p:spPr>
          <a:xfrm>
            <a:off x="4292289" y="5465954"/>
            <a:ext cx="24650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/>
                </a:solidFill>
              </a:rPr>
              <a:t>Signal from monitor output.</a:t>
            </a:r>
          </a:p>
          <a:p>
            <a:r>
              <a:rPr lang="en-US" sz="1050" b="1" baseline="30000" dirty="0">
                <a:solidFill>
                  <a:schemeClr val="accent2"/>
                </a:solidFill>
              </a:rPr>
              <a:t>55</a:t>
            </a:r>
            <a:r>
              <a:rPr lang="en-US" sz="1050" b="1" dirty="0">
                <a:solidFill>
                  <a:schemeClr val="accent2"/>
                </a:solidFill>
              </a:rPr>
              <a:t>Fe is attached to the STRAW chamber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CBFF89-9C64-4379-A117-546CD1C2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61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1CF054F-F8C8-416A-85CF-CEB0B773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06FB2B-516A-490D-B68F-16812361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862A3-1B9B-4FA4-A915-D5FBC7CF30A8}"/>
              </a:ext>
            </a:extLst>
          </p:cNvPr>
          <p:cNvSpPr txBox="1"/>
          <p:nvPr/>
        </p:nvSpPr>
        <p:spPr>
          <a:xfrm>
            <a:off x="2616090" y="0"/>
            <a:ext cx="350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Straw tracker.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iFTDC</a:t>
            </a:r>
            <a:endParaRPr lang="ru-RU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4C2DD-D21F-4923-83C1-CFB1AFE34A38}"/>
              </a:ext>
            </a:extLst>
          </p:cNvPr>
          <p:cNvSpPr txBox="1"/>
          <p:nvPr/>
        </p:nvSpPr>
        <p:spPr>
          <a:xfrm>
            <a:off x="0" y="584775"/>
            <a:ext cx="4771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I.Konorov</a:t>
            </a:r>
            <a:r>
              <a:rPr lang="en-US" sz="2000" dirty="0"/>
              <a:t> developed so-called “</a:t>
            </a:r>
            <a:r>
              <a:rPr lang="en-US" sz="2000" dirty="0" err="1"/>
              <a:t>iFTDC</a:t>
            </a:r>
            <a:r>
              <a:rPr lang="en-US" sz="2000" dirty="0"/>
              <a:t>” which is a TDC module built using FPGA chip.</a:t>
            </a:r>
          </a:p>
          <a:p>
            <a:r>
              <a:rPr lang="en-US" sz="2000" dirty="0" err="1"/>
              <a:t>iFTDC</a:t>
            </a:r>
            <a:r>
              <a:rPr lang="en-US" sz="2000" dirty="0"/>
              <a:t> can work both in triggered or trigger-less mode (this has been tested and confirmed), has precision down to 150 </a:t>
            </a:r>
            <a:r>
              <a:rPr lang="en-US" sz="2000" dirty="0" err="1"/>
              <a:t>ps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dirty="0"/>
              <a:t>well above the requirements of the straw tracker.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DD100C-6B81-4C85-BC55-A40279C6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435"/>
            <a:ext cx="6229978" cy="3812565"/>
          </a:xfrm>
          <a:prstGeom prst="rect">
            <a:avLst/>
          </a:prstGeom>
          <a:ln>
            <a:solidFill>
              <a:srgbClr val="990033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B844EC-143F-4889-A140-2D409A9DB642}"/>
              </a:ext>
            </a:extLst>
          </p:cNvPr>
          <p:cNvSpPr txBox="1"/>
          <p:nvPr/>
        </p:nvSpPr>
        <p:spPr>
          <a:xfrm>
            <a:off x="5063490" y="1438678"/>
            <a:ext cx="400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 card of </a:t>
            </a:r>
            <a:r>
              <a:rPr lang="en-US" sz="2000" dirty="0" err="1"/>
              <a:t>iFTDC</a:t>
            </a:r>
            <a:r>
              <a:rPr lang="en-US" sz="2000" dirty="0"/>
              <a:t> now is used for tests.</a:t>
            </a:r>
          </a:p>
          <a:p>
            <a:r>
              <a:rPr lang="en-US" sz="2000" dirty="0"/>
              <a:t> 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dirty="0">
                <a:solidFill>
                  <a:srgbClr val="333399"/>
                </a:solidFill>
              </a:rPr>
              <a:t>Straw tracker group is studying also</a:t>
            </a:r>
          </a:p>
          <a:p>
            <a:r>
              <a:rPr lang="en-US" sz="2000" dirty="0">
                <a:solidFill>
                  <a:srgbClr val="333399"/>
                </a:solidFill>
              </a:rPr>
              <a:t>other options for FEE.</a:t>
            </a:r>
            <a:endParaRPr lang="ru-RU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13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6016" y="1109276"/>
            <a:ext cx="53122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/>
              <a:t>TRACKER ELECTRONICS DUNA</a:t>
            </a:r>
            <a:endParaRPr lang="ru-RU" sz="3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137" t="33676" r="31159" b="16821"/>
          <a:stretch/>
        </p:blipFill>
        <p:spPr>
          <a:xfrm>
            <a:off x="16604" y="1788607"/>
            <a:ext cx="3971245" cy="2733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203" t="29163" r="31449" b="37901"/>
          <a:stretch/>
        </p:blipFill>
        <p:spPr>
          <a:xfrm>
            <a:off x="3662570" y="1687547"/>
            <a:ext cx="5396948" cy="2541105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11E6B-54EF-42E1-B7AB-D7EADC57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20288-749B-45DE-9D90-0C75C337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04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363"/>
            <a:ext cx="9144000" cy="5132633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BFFA13-8A85-422F-8444-62CF9C1B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D10990-6BF5-4935-9CA4-1EA75252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05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</a:rPr>
              <a:t>ECAL Front End Readout 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Front End electronic for SPD ECAL based of: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ADC-64 – 14 bit digitizer, 64 MHz – 64 channels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16 channels Front END card with Power control for </a:t>
            </a:r>
            <a:r>
              <a:rPr lang="en-US" sz="2400" dirty="0" err="1"/>
              <a:t>SiPms</a:t>
            </a: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16 </a:t>
            </a:r>
            <a:r>
              <a:rPr lang="en-US" sz="2400" dirty="0" err="1"/>
              <a:t>SiPM</a:t>
            </a:r>
            <a:r>
              <a:rPr lang="en-US" sz="2400" dirty="0"/>
              <a:t> board + 1 Temperature sensor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227D7-2AB6-4077-BBB2-15E9AC33B66C}"/>
              </a:ext>
            </a:extLst>
          </p:cNvPr>
          <p:cNvSpPr txBox="1"/>
          <p:nvPr/>
        </p:nvSpPr>
        <p:spPr>
          <a:xfrm>
            <a:off x="628650" y="5325626"/>
            <a:ext cx="5497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Current version used for tests!!!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6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cal_40_28.01.21-gas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3600400" cy="6201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61928"/>
            <a:ext cx="4392488" cy="62194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/>
              <a:t>One Sector</a:t>
            </a:r>
            <a:r>
              <a:rPr lang="ru-RU" sz="3600" dirty="0"/>
              <a:t> </a:t>
            </a:r>
            <a:r>
              <a:rPr lang="en-US" sz="3600" dirty="0"/>
              <a:t>= 1/8 ECAL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en-US" sz="3600" dirty="0"/>
              <a:t>The </a:t>
            </a:r>
            <a:r>
              <a:rPr lang="en-US" sz="3200" dirty="0"/>
              <a:t>Frame divided on </a:t>
            </a:r>
            <a:r>
              <a:rPr lang="ru-RU" sz="3200" dirty="0"/>
              <a:t>8 </a:t>
            </a:r>
            <a:r>
              <a:rPr lang="en-US" sz="3200" dirty="0"/>
              <a:t>Sectors</a:t>
            </a:r>
            <a:br>
              <a:rPr lang="en-US" sz="3200" dirty="0"/>
            </a:br>
            <a:br>
              <a:rPr lang="ru-RU" sz="4000" dirty="0"/>
            </a:br>
            <a:r>
              <a:rPr lang="en-US" sz="2400" dirty="0"/>
              <a:t>Each sector has </a:t>
            </a:r>
            <a:r>
              <a:rPr lang="ru-RU" sz="2400" dirty="0"/>
              <a:t>4 </a:t>
            </a:r>
            <a:r>
              <a:rPr lang="en-US" sz="2400" dirty="0"/>
              <a:t>Gaskets</a:t>
            </a:r>
            <a:br>
              <a:rPr lang="en-US" sz="2700" dirty="0"/>
            </a:br>
            <a:r>
              <a:rPr lang="en-US" sz="2700" dirty="0"/>
              <a:t>Each Gasket has </a:t>
            </a:r>
            <a:r>
              <a:rPr lang="ru-RU" sz="2700" dirty="0"/>
              <a:t>10 </a:t>
            </a:r>
            <a:r>
              <a:rPr lang="en-US" sz="2700" dirty="0"/>
              <a:t>Sections</a:t>
            </a:r>
            <a:br>
              <a:rPr lang="en-US" sz="2700" dirty="0"/>
            </a:br>
            <a:r>
              <a:rPr lang="en-US" sz="2700" dirty="0"/>
              <a:t>One Sector </a:t>
            </a:r>
            <a:r>
              <a:rPr lang="ru-RU" sz="2700" dirty="0"/>
              <a:t>– </a:t>
            </a:r>
            <a:r>
              <a:rPr lang="en-US" sz="2700" dirty="0"/>
              <a:t>consist of</a:t>
            </a:r>
            <a:r>
              <a:rPr lang="ru-RU" sz="2700" dirty="0"/>
              <a:t> 64 </a:t>
            </a:r>
            <a:r>
              <a:rPr lang="en-US" sz="2700" dirty="0"/>
              <a:t>cells</a:t>
            </a:r>
            <a:br>
              <a:rPr lang="en-US" sz="2700" dirty="0"/>
            </a:br>
            <a:r>
              <a:rPr lang="ru-RU" sz="2200" dirty="0"/>
              <a:t>64 </a:t>
            </a:r>
            <a:r>
              <a:rPr lang="en-US" sz="2200" dirty="0"/>
              <a:t>cells readout of one ADC-64</a:t>
            </a:r>
            <a:br>
              <a:rPr lang="en-US" sz="2200" dirty="0"/>
            </a:br>
            <a:br>
              <a:rPr lang="en-US" sz="2200" dirty="0"/>
            </a:br>
            <a:r>
              <a:rPr lang="en-US" sz="2700" dirty="0" err="1"/>
              <a:t>ADC-64</a:t>
            </a:r>
            <a:r>
              <a:rPr lang="en-US" sz="2700" dirty="0"/>
              <a:t> Numbers for:</a:t>
            </a:r>
            <a:br>
              <a:rPr lang="en-US" sz="2700" dirty="0"/>
            </a:br>
            <a:r>
              <a:rPr lang="en-US" sz="2700" dirty="0"/>
              <a:t>One Sector</a:t>
            </a:r>
            <a:r>
              <a:rPr lang="ru-RU" sz="2700" dirty="0"/>
              <a:t> = 40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One Barrel of 8 Sect.= 40x8=320 </a:t>
            </a:r>
            <a:br>
              <a:rPr lang="en-US" sz="2700" dirty="0"/>
            </a:br>
            <a:r>
              <a:rPr lang="en-US" sz="2700" dirty="0"/>
              <a:t>Two  End Cups          = 75x2=150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 err="1"/>
              <a:t>N_Front_End_Card</a:t>
            </a:r>
            <a:r>
              <a:rPr lang="en-US" sz="2700" dirty="0"/>
              <a:t>=4 x N_ADC </a:t>
            </a:r>
            <a:br>
              <a:rPr lang="en-US" sz="2700" dirty="0"/>
            </a:br>
            <a:endParaRPr lang="ru-RU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836712"/>
            <a:ext cx="11521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Sector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2204864"/>
            <a:ext cx="11521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Basket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3501008"/>
            <a:ext cx="115212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Section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059832" y="1268760"/>
            <a:ext cx="864096" cy="504056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83768" y="2564904"/>
            <a:ext cx="1584176" cy="648072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43808" y="3861048"/>
            <a:ext cx="936104" cy="432048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0150D1-2532-4F15-ACE7-A1044BBE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0B09A-4C75-4B96-AAD9-4058A80E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60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7" y="202443"/>
            <a:ext cx="8515350" cy="1325563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64 channel Wave form digitizer </a:t>
            </a:r>
            <a:r>
              <a:rPr lang="en-US" sz="2400" dirty="0"/>
              <a:t>Specially designed for ECAL</a:t>
            </a:r>
            <a:br>
              <a:rPr lang="en-US" sz="2400" dirty="0"/>
            </a:br>
            <a:r>
              <a:rPr lang="en-US" sz="2400" dirty="0"/>
              <a:t>ADC_64Ecal –  </a:t>
            </a:r>
            <a:r>
              <a:rPr lang="en-US" sz="2400" dirty="0">
                <a:hlinkClick r:id="rId2"/>
              </a:rPr>
              <a:t>https://afi-project.jinr.ru/projects/adc64ecal/wiki</a:t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7" y="1484784"/>
            <a:ext cx="5388195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05DC-EC3D-47BF-8889-B6C9508A411E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67270" y="1700808"/>
            <a:ext cx="34767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64 MHz – samples frequency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14 – bit</a:t>
            </a:r>
            <a:r>
              <a:rPr lang="en-US" dirty="0"/>
              <a:t>/per sample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White Rabbit provides sub-nanosecond synchronization accuracy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Zero suppression mode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Can operate in Streamer mode – Trigger less DAQ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Water cooling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Can operate </a:t>
            </a:r>
            <a:r>
              <a:rPr lang="en-US" dirty="0"/>
              <a:t>in Magnetic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Power : ~ 50 Wt.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Total heating:  470*50=23.5kW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55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046" y="1119935"/>
            <a:ext cx="7680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3200" b="1" dirty="0">
                <a:solidFill>
                  <a:srgbClr val="0070C0"/>
                </a:solidFill>
              </a:rPr>
              <a:t>Muon (Range) System Front-End Electronics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   (analog &amp; digital, FPGA</a:t>
            </a:r>
            <a:r>
              <a:rPr lang="ru-RU" sz="3200" b="1" dirty="0">
                <a:solidFill>
                  <a:srgbClr val="0070C0"/>
                </a:solidFill>
              </a:rPr>
              <a:t>-</a:t>
            </a:r>
            <a:r>
              <a:rPr lang="en-US" sz="3200" b="1" dirty="0">
                <a:solidFill>
                  <a:srgbClr val="0070C0"/>
                </a:solidFill>
              </a:rPr>
              <a:t>based)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               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635DFF-6664-4CAD-A620-6D72EC15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5009CC-FB38-46EB-9C35-D1E8E414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91" y="0"/>
            <a:ext cx="877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Front-end electronics for the free-running DAQ-SPD</a:t>
            </a:r>
            <a:endParaRPr lang="ru-RU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80" y="1665200"/>
            <a:ext cx="7836120" cy="2680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u="sng" dirty="0">
                <a:solidFill>
                  <a:srgbClr val="0000FF"/>
                </a:solidFill>
              </a:rPr>
              <a:t>General FEE requirements </a:t>
            </a:r>
            <a:r>
              <a:rPr lang="en-US" sz="2400" dirty="0">
                <a:solidFill>
                  <a:srgbClr val="0000FF"/>
                </a:solidFill>
              </a:rPr>
              <a:t>from the DAQ system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pPr marL="257175" indent="-257175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Self-triggered (</a:t>
            </a:r>
            <a:r>
              <a:rPr lang="en-US" sz="2400" i="1" dirty="0">
                <a:solidFill>
                  <a:srgbClr val="C00000"/>
                </a:solidFill>
              </a:rPr>
              <a:t>trigger-less</a:t>
            </a:r>
            <a:r>
              <a:rPr lang="en-US" sz="2400" dirty="0">
                <a:solidFill>
                  <a:srgbClr val="C00000"/>
                </a:solidFill>
              </a:rPr>
              <a:t>) FEE operation</a:t>
            </a:r>
          </a:p>
          <a:p>
            <a:pPr marL="257175" indent="-257175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Digitizing on-board</a:t>
            </a:r>
          </a:p>
          <a:p>
            <a:pPr marL="257175" indent="-257175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030A0"/>
                </a:solidFill>
              </a:rPr>
              <a:t>Zero suppression</a:t>
            </a:r>
          </a:p>
          <a:p>
            <a:pPr marL="257175" indent="-257175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36600"/>
                </a:solidFill>
              </a:rPr>
              <a:t>Large memory</a:t>
            </a:r>
            <a:r>
              <a:rPr lang="ru-RU" sz="2400" dirty="0">
                <a:solidFill>
                  <a:srgbClr val="336600"/>
                </a:solidFill>
              </a:rPr>
              <a:t> </a:t>
            </a:r>
            <a:r>
              <a:rPr lang="en-US" sz="2400" dirty="0">
                <a:solidFill>
                  <a:srgbClr val="336600"/>
                </a:solidFill>
              </a:rPr>
              <a:t>to store the data accumulated in a time slice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</a:rPr>
              <a:t>Timestamp included in the output format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239" y="592191"/>
            <a:ext cx="765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Front-end electronics of the detectors has to meet the requirements of a free-running DAQ</a:t>
            </a:r>
            <a:endParaRPr lang="ru-RU" sz="24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A199A8-7D86-4CBD-B30C-87788616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492874"/>
            <a:ext cx="3086100" cy="365125"/>
          </a:xfrm>
        </p:spPr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A7AB6-3B16-449C-AF8D-DFAFC8D2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BFBC1-5AC0-467C-9AFF-9B17098C01E0}"/>
              </a:ext>
            </a:extLst>
          </p:cNvPr>
          <p:cNvSpPr txBox="1"/>
          <p:nvPr/>
        </p:nvSpPr>
        <p:spPr>
          <a:xfrm>
            <a:off x="396371" y="4402767"/>
            <a:ext cx="5095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Compatibility with DAQ (AMBER/NA64)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Optic output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Protocols: S-link, Aurora, UCF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White Rabbit input (option)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54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53" y="2262142"/>
            <a:ext cx="4269232" cy="340305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798656" y="371799"/>
            <a:ext cx="5473266" cy="888275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Main</a:t>
            </a:r>
            <a:r>
              <a:rPr lang="ru-RU" sz="2800" b="1" u="sng" dirty="0"/>
              <a:t> </a:t>
            </a:r>
            <a:r>
              <a:rPr lang="en-US" sz="2800" b="1" u="sng" dirty="0"/>
              <a:t>FEE prototype cards</a:t>
            </a:r>
            <a:endParaRPr lang="ru-RU" sz="2800" b="1" u="sng" dirty="0"/>
          </a:p>
          <a:p>
            <a:pPr algn="ctr"/>
            <a:r>
              <a:rPr lang="ru-RU" sz="2800" b="1" dirty="0"/>
              <a:t>(</a:t>
            </a:r>
            <a:r>
              <a:rPr lang="en-US" sz="2800" b="1" dirty="0"/>
              <a:t>for test in BTZ</a:t>
            </a:r>
            <a:r>
              <a:rPr lang="ru-RU" sz="2800" b="1" dirty="0"/>
              <a:t>)</a:t>
            </a:r>
          </a:p>
          <a:p>
            <a:pPr algn="ctr"/>
            <a:endParaRPr lang="ru-RU" sz="1350" b="1" u="sng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677" y="2348699"/>
            <a:ext cx="2131077" cy="12717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Analog FEE card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HVS/A-8 -&gt; HVS/AD-8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(LVDS outputs to be implemented)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4583" y="2348698"/>
            <a:ext cx="2078740" cy="13782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Analog FEE card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ADB-32 for wire R/O</a:t>
            </a:r>
            <a:br>
              <a:rPr lang="en-US" sz="1600" b="1" u="sng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(no modifications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073186"/>
            <a:ext cx="2391508" cy="12317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Analog FEE card for strips R/O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A-32 -&gt; 2AD-32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(LVDS outputs to be implemented)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5848" y="4073187"/>
            <a:ext cx="1884285" cy="13915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Digital FEE cards</a:t>
            </a:r>
          </a:p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MFDM-192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(interface card for SPD/DAQ </a:t>
            </a:r>
            <a:r>
              <a:rPr lang="en-US" sz="1600" dirty="0">
                <a:solidFill>
                  <a:srgbClr val="FF0000"/>
                </a:solidFill>
              </a:rPr>
              <a:t>need to be developed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>
            <a:cxnSpLocks/>
            <a:stCxn id="8" idx="3"/>
          </p:cNvCxnSpPr>
          <p:nvPr/>
        </p:nvCxnSpPr>
        <p:spPr>
          <a:xfrm>
            <a:off x="2271754" y="2984562"/>
            <a:ext cx="378231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stCxn id="11" idx="3"/>
          </p:cNvCxnSpPr>
          <p:nvPr/>
        </p:nvCxnSpPr>
        <p:spPr>
          <a:xfrm>
            <a:off x="2391508" y="4689075"/>
            <a:ext cx="33171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  <a:stCxn id="9" idx="1"/>
          </p:cNvCxnSpPr>
          <p:nvPr/>
        </p:nvCxnSpPr>
        <p:spPr>
          <a:xfrm flipH="1">
            <a:off x="6571695" y="3037828"/>
            <a:ext cx="35288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425213" y="4519289"/>
            <a:ext cx="52063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125593" y="4938759"/>
            <a:ext cx="1238435" cy="3662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4581FCC-BEAF-43D0-B099-398DBC93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C4E22A-EEC1-4BCB-AEF6-561AB62B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97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01413"/>
            <a:ext cx="7886700" cy="765698"/>
          </a:xfrm>
        </p:spPr>
        <p:txBody>
          <a:bodyPr>
            <a:noAutofit/>
          </a:bodyPr>
          <a:lstStyle/>
          <a:p>
            <a:pPr algn="ctr"/>
            <a:r>
              <a:rPr lang="en-US" sz="2000" b="1" u="sng" dirty="0">
                <a:solidFill>
                  <a:srgbClr val="0070C0"/>
                </a:solidFill>
              </a:rPr>
              <a:t>FE electronics of SPD RS </a:t>
            </a:r>
            <a:br>
              <a:rPr lang="ru-RU" sz="2000" b="1" u="sng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analog and digital</a:t>
            </a:r>
            <a:r>
              <a:rPr lang="ru-RU" sz="2000" b="1" dirty="0">
                <a:solidFill>
                  <a:srgbClr val="0070C0"/>
                </a:solidFill>
              </a:rPr>
              <a:t>)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Alekseev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G.</a:t>
            </a:r>
            <a:r>
              <a:rPr lang="ru-RU" sz="2000" dirty="0">
                <a:solidFill>
                  <a:srgbClr val="0070C0"/>
                </a:solidFill>
              </a:rPr>
              <a:t>, 25.03.2021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69557"/>
            <a:ext cx="9144000" cy="4221332"/>
          </a:xfrm>
        </p:spPr>
        <p:txBody>
          <a:bodyPr/>
          <a:lstStyle/>
          <a:p>
            <a:endParaRPr lang="ru-RU" b="1" dirty="0"/>
          </a:p>
          <a:p>
            <a:r>
              <a:rPr lang="en-US" sz="2000" b="1" dirty="0"/>
              <a:t>Analog electronics </a:t>
            </a:r>
            <a:r>
              <a:rPr lang="en-US" sz="2000" dirty="0"/>
              <a:t>based on two </a:t>
            </a:r>
            <a:r>
              <a:rPr lang="ru-RU" sz="2000" dirty="0"/>
              <a:t>8-</a:t>
            </a:r>
            <a:r>
              <a:rPr lang="en-US" sz="2000" dirty="0"/>
              <a:t>channel chips</a:t>
            </a:r>
            <a:r>
              <a:rPr lang="ru-RU" sz="2000" dirty="0"/>
              <a:t>: </a:t>
            </a:r>
            <a:r>
              <a:rPr lang="en-US" sz="2000" dirty="0"/>
              <a:t>Ampl-8.3 </a:t>
            </a:r>
            <a:r>
              <a:rPr lang="ru-RU" sz="2000" dirty="0"/>
              <a:t>и </a:t>
            </a:r>
            <a:r>
              <a:rPr lang="en-US" sz="2000" dirty="0"/>
              <a:t>Disk-8.3</a:t>
            </a:r>
            <a:r>
              <a:rPr lang="ru-RU" sz="2000" dirty="0"/>
              <a:t>, </a:t>
            </a:r>
            <a:r>
              <a:rPr lang="en-US" sz="2000" dirty="0"/>
              <a:t>used in D0/FNAL </a:t>
            </a:r>
            <a:r>
              <a:rPr lang="ru-RU" sz="2000" dirty="0"/>
              <a:t>и</a:t>
            </a:r>
            <a:r>
              <a:rPr lang="en-US" sz="2000" dirty="0"/>
              <a:t> COMPASS/CERN</a:t>
            </a:r>
          </a:p>
          <a:p>
            <a:r>
              <a:rPr lang="en-US" sz="2000" dirty="0"/>
              <a:t>It is paled to replace by</a:t>
            </a:r>
            <a:r>
              <a:rPr lang="ru-RU" sz="2000" dirty="0"/>
              <a:t>: </a:t>
            </a:r>
            <a:r>
              <a:rPr lang="en-US" sz="2000" dirty="0"/>
              <a:t>Ampl-8.51, Ampl-8.11R (will be ready by end of </a:t>
            </a:r>
            <a:r>
              <a:rPr lang="ru-RU" sz="2000" dirty="0"/>
              <a:t>2021) и </a:t>
            </a:r>
            <a:r>
              <a:rPr lang="en-US" sz="2000" dirty="0"/>
              <a:t> Disk-8.15</a:t>
            </a:r>
            <a:r>
              <a:rPr lang="ru-RU" sz="2000" dirty="0"/>
              <a:t> (</a:t>
            </a:r>
            <a:r>
              <a:rPr lang="en-US" sz="2000" dirty="0"/>
              <a:t>ready</a:t>
            </a:r>
            <a:r>
              <a:rPr lang="ru-RU" sz="2000" dirty="0"/>
              <a:t>)</a:t>
            </a:r>
          </a:p>
          <a:p>
            <a:r>
              <a:rPr lang="en-US" sz="2000" b="1" dirty="0"/>
              <a:t>Digital</a:t>
            </a:r>
            <a:r>
              <a:rPr lang="ru-RU" sz="2000" b="1" dirty="0"/>
              <a:t> </a:t>
            </a:r>
            <a:r>
              <a:rPr lang="en-US" sz="2000" b="1" dirty="0"/>
              <a:t>electronics </a:t>
            </a:r>
            <a:r>
              <a:rPr lang="en-US" sz="2000" dirty="0"/>
              <a:t>based on FPGA chip</a:t>
            </a:r>
            <a:r>
              <a:rPr lang="ru-RU" sz="2000" dirty="0"/>
              <a:t> </a:t>
            </a:r>
            <a:r>
              <a:rPr lang="en-US" sz="2000" dirty="0"/>
              <a:t>Xilinx/Artix7</a:t>
            </a:r>
            <a:r>
              <a:rPr lang="ru-RU" sz="2000" dirty="0"/>
              <a:t>. 192-</a:t>
            </a:r>
            <a:r>
              <a:rPr lang="en-US" sz="2000" dirty="0"/>
              <a:t>channel</a:t>
            </a:r>
            <a:r>
              <a:rPr lang="ru-RU" sz="2000" dirty="0"/>
              <a:t> </a:t>
            </a:r>
            <a:r>
              <a:rPr lang="en-US" sz="2000" dirty="0"/>
              <a:t>VME units was developed and have been ordered </a:t>
            </a:r>
            <a:r>
              <a:rPr lang="ru-RU" sz="2000" dirty="0"/>
              <a:t>(7</a:t>
            </a:r>
            <a:r>
              <a:rPr lang="en-US" sz="2000" dirty="0"/>
              <a:t>pcs</a:t>
            </a:r>
            <a:r>
              <a:rPr lang="ru-RU" sz="2000" dirty="0"/>
              <a:t>)</a:t>
            </a:r>
            <a:r>
              <a:rPr lang="en-US" sz="2000" dirty="0"/>
              <a:t> for readout wires and strips </a:t>
            </a:r>
            <a:r>
              <a:rPr lang="ru-RU" sz="2000" dirty="0"/>
              <a:t>(</a:t>
            </a:r>
            <a:r>
              <a:rPr lang="en-US" sz="2000" dirty="0"/>
              <a:t>totally </a:t>
            </a:r>
            <a:r>
              <a:rPr lang="ru-RU" sz="2000" dirty="0"/>
              <a:t>1344</a:t>
            </a:r>
            <a:r>
              <a:rPr lang="en-US" sz="2000" dirty="0"/>
              <a:t> channels</a:t>
            </a:r>
            <a:r>
              <a:rPr lang="ru-RU" sz="2000" dirty="0"/>
              <a:t>) </a:t>
            </a:r>
            <a:r>
              <a:rPr lang="en-US" sz="2000" dirty="0"/>
              <a:t>from RS prototype (delivery </a:t>
            </a:r>
            <a:r>
              <a:rPr lang="ru-RU" sz="2000" dirty="0"/>
              <a:t>- </a:t>
            </a:r>
            <a:r>
              <a:rPr lang="en-US" sz="2000" dirty="0"/>
              <a:t>autumn 2021</a:t>
            </a:r>
            <a:r>
              <a:rPr lang="ru-RU" sz="2000" dirty="0"/>
              <a:t>.</a:t>
            </a:r>
            <a:r>
              <a:rPr lang="en-US" sz="2000" dirty="0"/>
              <a:t>)</a:t>
            </a:r>
            <a:endParaRPr lang="ru-RU" sz="2000" dirty="0"/>
          </a:p>
          <a:p>
            <a:r>
              <a:rPr lang="en-US" sz="2000" b="1" dirty="0"/>
              <a:t>RS Prototype test at </a:t>
            </a:r>
            <a:r>
              <a:rPr lang="en-US" sz="2000" b="1" dirty="0" err="1"/>
              <a:t>Nuclotron</a:t>
            </a:r>
            <a:r>
              <a:rPr lang="en-US" sz="2000" dirty="0"/>
              <a:t> is fully covered with existing FEE. Analog cards ADB-32 should be delivered from CERN during this summer.</a:t>
            </a:r>
            <a:r>
              <a:rPr lang="ru-RU" sz="2000" dirty="0"/>
              <a:t> </a:t>
            </a:r>
            <a:r>
              <a:rPr lang="en-US" sz="2000" dirty="0"/>
              <a:t>The digital</a:t>
            </a:r>
            <a:r>
              <a:rPr lang="ru-RU" sz="2000" dirty="0"/>
              <a:t> </a:t>
            </a:r>
            <a:r>
              <a:rPr lang="en-US" sz="2000" dirty="0"/>
              <a:t>VME unit MFDM-192 need to be tested in the ideal case in autumn/winter </a:t>
            </a:r>
            <a:r>
              <a:rPr lang="ru-RU" sz="2000" dirty="0"/>
              <a:t>2021.</a:t>
            </a:r>
            <a:endParaRPr lang="en-US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0F94ED2-8B44-448A-AE04-68992055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9BE34B-9520-40E8-BAFF-9832B07D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65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6D156-6BDC-488D-8435-BC8E28A8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17540" cy="77821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Front-End</a:t>
            </a:r>
            <a:r>
              <a:rPr lang="en-US" dirty="0"/>
              <a:t> 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electronics summary </a:t>
            </a:r>
            <a:endParaRPr lang="ru-RU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C00BF-7797-4B20-A22B-8DFAA932C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5505"/>
            <a:ext cx="9143999" cy="50712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Silicon vertex detector – </a:t>
            </a:r>
            <a:r>
              <a:rPr lang="en-US" dirty="0">
                <a:solidFill>
                  <a:srgbClr val="FF0000"/>
                </a:solidFill>
              </a:rPr>
              <a:t>TDC/ADC</a:t>
            </a:r>
            <a:r>
              <a:rPr lang="en-US" dirty="0">
                <a:solidFill>
                  <a:schemeClr val="accent1"/>
                </a:solidFill>
              </a:rPr>
              <a:t>: few promising options is developing for PANDA and ALICE front-end electronics. </a:t>
            </a:r>
            <a:r>
              <a:rPr lang="en-US" dirty="0">
                <a:solidFill>
                  <a:srgbClr val="C00000"/>
                </a:solidFill>
              </a:rPr>
              <a:t>No final decision yet.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Electromagnetic calorimeter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SiPMs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– </a:t>
            </a:r>
            <a:r>
              <a:rPr lang="en-US" dirty="0">
                <a:solidFill>
                  <a:srgbClr val="FF0000"/>
                </a:solidFill>
              </a:rPr>
              <a:t>ADC: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No final decision yet.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Straw tracker:  </a:t>
            </a:r>
            <a:r>
              <a:rPr lang="en-US" dirty="0" err="1">
                <a:solidFill>
                  <a:srgbClr val="FF0000"/>
                </a:solidFill>
              </a:rPr>
              <a:t>iFTDC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developed for COMPASS, NA64 is planned for SPD or VMM3 based </a:t>
            </a:r>
            <a:r>
              <a:rPr lang="en-US" dirty="0">
                <a:solidFill>
                  <a:srgbClr val="FF0000"/>
                </a:solidFill>
              </a:rPr>
              <a:t>TDC/ADC.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Range system – </a:t>
            </a:r>
            <a:r>
              <a:rPr lang="en-US" dirty="0">
                <a:solidFill>
                  <a:srgbClr val="FF0000"/>
                </a:solidFill>
              </a:rPr>
              <a:t>TDC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  The SPD range system closely follows the design of the range system of PANDA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which is in a well-advanced state. The digital part of the PANDA front-end electronics is very closed to what we want for the SPD-DAQ.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3C3D8-93B8-49F9-B24B-789F5BCA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3314" y="6492875"/>
            <a:ext cx="4737370" cy="365125"/>
          </a:xfrm>
        </p:spPr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190206-AFCB-4703-9423-9C2A061A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99" y="6492874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764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52AA6-4CA8-4EED-A36B-EE88569C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6B2BD-EA94-4359-9F6D-D34F7573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33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B93F8-B94B-4E62-BEC3-922CDF6CB103}"/>
              </a:ext>
            </a:extLst>
          </p:cNvPr>
          <p:cNvSpPr txBox="1"/>
          <p:nvPr/>
        </p:nvSpPr>
        <p:spPr>
          <a:xfrm>
            <a:off x="1" y="121585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29.04.2021 Tow talks:</a:t>
            </a:r>
            <a:endParaRPr lang="ru-RU" sz="2400" b="1" dirty="0"/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SPD detector control system and Beam Test Zone, A. </a:t>
            </a:r>
            <a:r>
              <a:rPr lang="en-US" sz="2400" b="1" dirty="0" err="1"/>
              <a:t>Chepurnov</a:t>
            </a:r>
            <a:r>
              <a:rPr lang="en-US" sz="2400" b="1" dirty="0"/>
              <a:t> &amp; </a:t>
            </a:r>
            <a:br>
              <a:rPr lang="en-US" sz="2400" b="1" dirty="0"/>
            </a:br>
            <a:r>
              <a:rPr lang="en-US" sz="2400" b="1" dirty="0"/>
              <a:t>D. </a:t>
            </a:r>
            <a:r>
              <a:rPr lang="en-US" sz="2400" b="1" dirty="0" err="1"/>
              <a:t>Gribkov</a:t>
            </a:r>
            <a:r>
              <a:rPr lang="en-US" sz="2400" b="1" dirty="0"/>
              <a:t>, SINP MSU: </a:t>
            </a:r>
            <a:r>
              <a:rPr lang="en-US" sz="2400" b="1" dirty="0">
                <a:solidFill>
                  <a:srgbClr val="C00000"/>
                </a:solidFill>
              </a:rPr>
              <a:t>WinCC Open Architecture</a:t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DCS of the </a:t>
            </a:r>
            <a:r>
              <a:rPr lang="en-US" sz="2400" b="1" dirty="0" err="1"/>
              <a:t>miniSPD</a:t>
            </a:r>
            <a:r>
              <a:rPr lang="en-US" sz="2400" b="1" dirty="0"/>
              <a:t>, Kirill </a:t>
            </a:r>
            <a:r>
              <a:rPr lang="en-US" sz="2400" b="1" dirty="0" err="1"/>
              <a:t>Salamatin</a:t>
            </a:r>
            <a:r>
              <a:rPr lang="en-US" sz="2400" b="1" dirty="0"/>
              <a:t> &amp; </a:t>
            </a:r>
            <a:r>
              <a:rPr lang="en-US" sz="2400" b="1" dirty="0" err="1"/>
              <a:t>Temur</a:t>
            </a:r>
            <a:r>
              <a:rPr lang="en-US" sz="2400" b="1" dirty="0"/>
              <a:t> </a:t>
            </a:r>
            <a:r>
              <a:rPr lang="en-US" sz="2400" b="1" dirty="0" err="1"/>
              <a:t>Enik</a:t>
            </a:r>
            <a:r>
              <a:rPr lang="en-US" sz="2400" b="1" dirty="0"/>
              <a:t>, JINR:  </a:t>
            </a:r>
            <a:r>
              <a:rPr lang="en-US" sz="2400" b="1" dirty="0">
                <a:solidFill>
                  <a:srgbClr val="C00000"/>
                </a:solidFill>
              </a:rPr>
              <a:t>Tango</a:t>
            </a:r>
            <a:endParaRPr lang="ru-RU" sz="2400" b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9CC3-56EF-41A7-BFFA-B9D864DD90D6}"/>
              </a:ext>
            </a:extLst>
          </p:cNvPr>
          <p:cNvSpPr txBox="1"/>
          <p:nvPr/>
        </p:nvSpPr>
        <p:spPr>
          <a:xfrm>
            <a:off x="844061" y="0"/>
            <a:ext cx="695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SPD DCS &amp; BTZ</a:t>
            </a:r>
          </a:p>
        </p:txBody>
      </p:sp>
    </p:spTree>
    <p:extLst>
      <p:ext uri="{BB962C8B-B14F-4D97-AF65-F5344CB8AC3E}">
        <p14:creationId xmlns:p14="http://schemas.microsoft.com/office/powerpoint/2010/main" val="3353480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52AA6-4CA8-4EED-A36B-EE88569C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6B2BD-EA94-4359-9F6D-D34F7573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FA31-8002-4F3E-A82B-06DC6E508975}" type="slidenum">
              <a:rPr lang="ru-RU" smtClean="0"/>
              <a:t>34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B93F8-B94B-4E62-BEC3-922CDF6CB103}"/>
              </a:ext>
            </a:extLst>
          </p:cNvPr>
          <p:cNvSpPr txBox="1"/>
          <p:nvPr/>
        </p:nvSpPr>
        <p:spPr>
          <a:xfrm>
            <a:off x="0" y="577464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Tango:</a:t>
            </a:r>
            <a:r>
              <a:rPr lang="en-US" sz="2400" dirty="0"/>
              <a:t> 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free system with open code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widely used in JINR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implemented at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miniSPD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1" dirty="0"/>
          </a:p>
          <a:p>
            <a:r>
              <a:rPr lang="en-US" sz="2400" b="1" dirty="0">
                <a:solidFill>
                  <a:srgbClr val="C00000"/>
                </a:solidFill>
              </a:rPr>
              <a:t>WinCC OA: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commercial system </a:t>
            </a:r>
            <a:r>
              <a:rPr lang="en-US" sz="2400" dirty="0" err="1">
                <a:solidFill>
                  <a:srgbClr val="7030A0"/>
                </a:solidFill>
              </a:rPr>
              <a:t>Simatic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standard for CERN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under consideration as standard for JINR </a:t>
            </a:r>
            <a:r>
              <a:rPr lang="en-US" sz="2400" dirty="0">
                <a:solidFill>
                  <a:srgbClr val="FF0000"/>
                </a:solidFill>
              </a:rPr>
              <a:t>!!!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gateway for Tango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+ will be implemented for RS in SPD beam test zone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D60093"/>
                </a:solidFill>
              </a:rPr>
              <a:t>high price of the system and stuff education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D60093"/>
                </a:solidFill>
              </a:rPr>
              <a:t>still not widely used in JINR</a:t>
            </a:r>
          </a:p>
          <a:p>
            <a:endParaRPr lang="en-US" sz="2400" dirty="0"/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9CC3-56EF-41A7-BFFA-B9D864DD90D6}"/>
              </a:ext>
            </a:extLst>
          </p:cNvPr>
          <p:cNvSpPr txBox="1"/>
          <p:nvPr/>
        </p:nvSpPr>
        <p:spPr>
          <a:xfrm>
            <a:off x="844061" y="0"/>
            <a:ext cx="695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 very short summery</a:t>
            </a:r>
          </a:p>
        </p:txBody>
      </p:sp>
    </p:spTree>
    <p:extLst>
      <p:ext uri="{BB962C8B-B14F-4D97-AF65-F5344CB8AC3E}">
        <p14:creationId xmlns:p14="http://schemas.microsoft.com/office/powerpoint/2010/main" val="1964186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86051" y="6492875"/>
            <a:ext cx="4356775" cy="365125"/>
          </a:xfrm>
        </p:spPr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42826" y="6492875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35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9392" y="2376428"/>
            <a:ext cx="5135893" cy="715581"/>
          </a:xfrm>
          <a:prstGeom prst="rect">
            <a:avLst/>
          </a:prstGeom>
          <a:noFill/>
          <a:ln cmpd="dbl">
            <a:noFill/>
          </a:ln>
        </p:spPr>
        <p:txBody>
          <a:bodyPr wrap="none" rtlCol="0">
            <a:spAutoFit/>
          </a:bodyPr>
          <a:lstStyle/>
          <a:p>
            <a:r>
              <a:rPr lang="en-US" sz="4050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</a:t>
            </a:r>
            <a:endParaRPr lang="ru-RU" sz="4050" i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86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82D8CA-1F3F-4D05-BEF4-B2CC7E8B3544}"/>
              </a:ext>
            </a:extLst>
          </p:cNvPr>
          <p:cNvSpPr txBox="1"/>
          <p:nvPr/>
        </p:nvSpPr>
        <p:spPr>
          <a:xfrm>
            <a:off x="6115050" y="0"/>
            <a:ext cx="30289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DAQ of SPD we are planning to employ the ideas developed for the modernized DAQ </a:t>
            </a:r>
          </a:p>
          <a:p>
            <a:r>
              <a:rPr lang="en-US" sz="2000" dirty="0"/>
              <a:t>of COMPASS/AMBER/NA64 by Igor </a:t>
            </a:r>
            <a:r>
              <a:rPr lang="en-US" sz="2000" dirty="0" err="1"/>
              <a:t>Konorov</a:t>
            </a:r>
            <a:r>
              <a:rPr lang="en-US" sz="2000" dirty="0"/>
              <a:t> group from the </a:t>
            </a:r>
            <a:r>
              <a:rPr lang="en-US" sz="2000" dirty="0" err="1">
                <a:solidFill>
                  <a:srgbClr val="990033"/>
                </a:solidFill>
              </a:rPr>
              <a:t>Technische</a:t>
            </a:r>
            <a:r>
              <a:rPr lang="en-US" sz="2000" dirty="0">
                <a:solidFill>
                  <a:srgbClr val="990033"/>
                </a:solidFill>
              </a:rPr>
              <a:t> Universität of München (TUM</a:t>
            </a:r>
            <a:r>
              <a:rPr lang="en-US" dirty="0">
                <a:solidFill>
                  <a:srgbClr val="990033"/>
                </a:solidFill>
              </a:rPr>
              <a:t>). </a:t>
            </a:r>
            <a:r>
              <a:rPr lang="en-US" dirty="0"/>
              <a:t>His conception  of SPD DAQ is accepted with minor modifications.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5B717-6840-4BC0-8785-C7B2486C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7064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4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F1DF60-F4A2-40C9-AADF-D3FEA5E81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728"/>
            <a:ext cx="6172956" cy="685800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4901E0C-F1E1-495A-9609-83A6D83F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5B717-6840-4BC0-8785-C7B2486C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7064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C6D34-9BB2-4A63-AE1C-1A0797AE51C8}"/>
              </a:ext>
            </a:extLst>
          </p:cNvPr>
          <p:cNvSpPr txBox="1"/>
          <p:nvPr/>
        </p:nvSpPr>
        <p:spPr>
          <a:xfrm>
            <a:off x="6191926" y="10391"/>
            <a:ext cx="295207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control accesses FE cards via the FE </a:t>
            </a:r>
            <a:r>
              <a:rPr lang="en-US" dirty="0" err="1"/>
              <a:t>Conccentrators</a:t>
            </a:r>
            <a:endParaRPr lang="en-US" dirty="0"/>
          </a:p>
          <a:p>
            <a:r>
              <a:rPr lang="en-US" dirty="0"/>
              <a:t>using UDP-based </a:t>
            </a:r>
            <a:r>
              <a:rPr lang="en-US" dirty="0" err="1"/>
              <a:t>IPBus</a:t>
            </a:r>
            <a:r>
              <a:rPr lang="en-US" dirty="0"/>
              <a:t> protocol.</a:t>
            </a:r>
          </a:p>
          <a:p>
            <a:pPr>
              <a:spcBef>
                <a:spcPts val="600"/>
              </a:spcBef>
            </a:pPr>
            <a:r>
              <a:rPr lang="en-US" dirty="0"/>
              <a:t>FE </a:t>
            </a:r>
            <a:r>
              <a:rPr lang="en-US" dirty="0" err="1"/>
              <a:t>Conccentrators</a:t>
            </a:r>
            <a:r>
              <a:rPr lang="en-US" dirty="0"/>
              <a:t> retransmit clock signals to FEE and convert detector information to a high speed serial interface running over an optical link. </a:t>
            </a:r>
          </a:p>
          <a:p>
            <a:r>
              <a:rPr lang="en-US" dirty="0"/>
              <a:t>UCF (</a:t>
            </a:r>
            <a:r>
              <a:rPr lang="en-US" i="1" dirty="0"/>
              <a:t>Unified Communication Framework</a:t>
            </a:r>
            <a:r>
              <a:rPr lang="en-US" dirty="0"/>
              <a:t>) protocol will be a standard high speed link protocol within the DAQ.</a:t>
            </a:r>
            <a:endParaRPr lang="ru-RU" dirty="0"/>
          </a:p>
        </p:txBody>
      </p:sp>
      <p:sp>
        <p:nvSpPr>
          <p:cNvPr id="7" name="Стрелка влево 6">
            <a:extLst>
              <a:ext uri="{FF2B5EF4-FFF2-40B4-BE49-F238E27FC236}">
                <a16:creationId xmlns:a16="http://schemas.microsoft.com/office/drawing/2014/main" id="{EFF5EF5C-C97C-46F9-A6C5-57D27A6FBB0A}"/>
              </a:ext>
            </a:extLst>
          </p:cNvPr>
          <p:cNvSpPr/>
          <p:nvPr/>
        </p:nvSpPr>
        <p:spPr>
          <a:xfrm>
            <a:off x="5901379" y="222137"/>
            <a:ext cx="218954" cy="1238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EC1945-DE62-4BE4-A1A4-CEF057162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391"/>
            <a:ext cx="6172956" cy="685800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80CD431-1D9F-4BBF-8840-95C49EB1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6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5B717-6840-4BC0-8785-C7B2486C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7064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Стрелка влево 6">
            <a:extLst>
              <a:ext uri="{FF2B5EF4-FFF2-40B4-BE49-F238E27FC236}">
                <a16:creationId xmlns:a16="http://schemas.microsoft.com/office/drawing/2014/main" id="{DB365120-6AF4-4ECE-A10D-3524CD7FE6B2}"/>
              </a:ext>
            </a:extLst>
          </p:cNvPr>
          <p:cNvSpPr/>
          <p:nvPr/>
        </p:nvSpPr>
        <p:spPr>
          <a:xfrm>
            <a:off x="5925046" y="1282451"/>
            <a:ext cx="218954" cy="1238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B89BB-897D-414F-A6B5-48DDE26D4076}"/>
              </a:ext>
            </a:extLst>
          </p:cNvPr>
          <p:cNvSpPr txBox="1"/>
          <p:nvPr/>
        </p:nvSpPr>
        <p:spPr>
          <a:xfrm>
            <a:off x="6144000" y="554309"/>
            <a:ext cx="29999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multiplexer (</a:t>
            </a:r>
            <a:r>
              <a:rPr lang="en-US" b="1" dirty="0" err="1">
                <a:solidFill>
                  <a:srgbClr val="C00000"/>
                </a:solidFill>
              </a:rPr>
              <a:t>UDHmx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dirty="0"/>
              <a:t>modules receive detector information via  serial links, verify consistency of data, </a:t>
            </a:r>
          </a:p>
          <a:p>
            <a:r>
              <a:rPr lang="en-US" dirty="0"/>
              <a:t>and store them in DDR memories. </a:t>
            </a:r>
          </a:p>
          <a:p>
            <a:pPr>
              <a:spcBef>
                <a:spcPts val="600"/>
              </a:spcBef>
            </a:pPr>
            <a:r>
              <a:rPr lang="en-US" dirty="0"/>
              <a:t>The multiplexer is equipped with 32 </a:t>
            </a:r>
            <a:r>
              <a:rPr lang="en-US" dirty="0" err="1"/>
              <a:t>GBytes</a:t>
            </a:r>
            <a:r>
              <a:rPr lang="en-US" dirty="0"/>
              <a:t> of memory.</a:t>
            </a:r>
          </a:p>
          <a:p>
            <a:pPr>
              <a:spcBef>
                <a:spcPts val="600"/>
              </a:spcBef>
            </a:pPr>
            <a:r>
              <a:rPr lang="en-US" dirty="0"/>
              <a:t>All accepted data are assembled in sub-slice and distributed to two switches.</a:t>
            </a:r>
          </a:p>
          <a:p>
            <a:r>
              <a:rPr lang="en-US" dirty="0"/>
              <a:t>Each multiplexer has a bandwidth of 2 </a:t>
            </a:r>
            <a:r>
              <a:rPr lang="en-US" dirty="0" err="1"/>
              <a:t>GBytes</a:t>
            </a:r>
            <a:r>
              <a:rPr lang="en-US" dirty="0"/>
              <a:t>/s.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BA8DD3-2079-465F-AEC6-0E2F0B90E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728"/>
            <a:ext cx="6172956" cy="685800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548BC4B-412B-4717-B234-3CD27DF7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89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5B717-6840-4BC0-8785-C7B2486C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7064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Стрелка влево 6">
            <a:extLst>
              <a:ext uri="{FF2B5EF4-FFF2-40B4-BE49-F238E27FC236}">
                <a16:creationId xmlns:a16="http://schemas.microsoft.com/office/drawing/2014/main" id="{B0AA9742-9B17-4435-8C74-0A56545FA8E0}"/>
              </a:ext>
            </a:extLst>
          </p:cNvPr>
          <p:cNvSpPr/>
          <p:nvPr/>
        </p:nvSpPr>
        <p:spPr>
          <a:xfrm>
            <a:off x="5963956" y="3072340"/>
            <a:ext cx="218954" cy="1238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0A87B-357E-4BB1-8535-D2746EE3E25F}"/>
              </a:ext>
            </a:extLst>
          </p:cNvPr>
          <p:cNvSpPr txBox="1"/>
          <p:nvPr/>
        </p:nvSpPr>
        <p:spPr>
          <a:xfrm>
            <a:off x="6182910" y="2974896"/>
            <a:ext cx="2961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switches (</a:t>
            </a:r>
            <a:r>
              <a:rPr lang="en-US" b="1" dirty="0" err="1">
                <a:solidFill>
                  <a:srgbClr val="C00000"/>
                </a:solidFill>
              </a:rPr>
              <a:t>UDHsw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dirty="0"/>
              <a:t>perform the final level of slice building and distribute the assembled slices to 20 (?) on-line computers.</a:t>
            </a:r>
          </a:p>
        </p:txBody>
      </p:sp>
      <p:sp>
        <p:nvSpPr>
          <p:cNvPr id="9" name="Стрелка влево 6">
            <a:extLst>
              <a:ext uri="{FF2B5EF4-FFF2-40B4-BE49-F238E27FC236}">
                <a16:creationId xmlns:a16="http://schemas.microsoft.com/office/drawing/2014/main" id="{E82AF010-DF70-4E82-9E87-723175C1D424}"/>
              </a:ext>
            </a:extLst>
          </p:cNvPr>
          <p:cNvSpPr/>
          <p:nvPr/>
        </p:nvSpPr>
        <p:spPr>
          <a:xfrm>
            <a:off x="5963955" y="4855399"/>
            <a:ext cx="218954" cy="12384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BD4CE-81A9-4167-ADAE-DC4AD458EEF2}"/>
              </a:ext>
            </a:extLst>
          </p:cNvPr>
          <p:cNvSpPr txBox="1"/>
          <p:nvPr/>
        </p:nvSpPr>
        <p:spPr>
          <a:xfrm>
            <a:off x="6182909" y="4739278"/>
            <a:ext cx="2961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the continuous sequence of slices is built with Network Switch in each PCs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01B2A2-9313-4A58-9DE9-985506FEA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728"/>
            <a:ext cx="6172956" cy="685800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2CE7DA4-68B6-4D57-B775-BDB9C4EE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47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E8F2C-A076-4073-87AC-894B9BABF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DAQ hardware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4237F-3235-48D9-B061-80F23CF8E516}"/>
              </a:ext>
            </a:extLst>
          </p:cNvPr>
          <p:cNvSpPr txBox="1"/>
          <p:nvPr/>
        </p:nvSpPr>
        <p:spPr>
          <a:xfrm>
            <a:off x="0" y="1330189"/>
            <a:ext cx="7970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Mechanics: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374</a:t>
            </a:r>
            <a:r>
              <a:rPr lang="en-US" sz="2000" dirty="0"/>
              <a:t> Front End Concentrators - </a:t>
            </a:r>
            <a:r>
              <a:rPr lang="ru-RU" sz="2000" dirty="0"/>
              <a:t>VME 6U </a:t>
            </a:r>
            <a:r>
              <a:rPr lang="en-US" sz="2000" dirty="0"/>
              <a:t>double width</a:t>
            </a:r>
            <a:r>
              <a:rPr lang="ru-RU" sz="2000" dirty="0"/>
              <a:t> 12</a:t>
            </a:r>
            <a:r>
              <a:rPr lang="en-US" sz="2000" dirty="0"/>
              <a:t>(15)</a:t>
            </a:r>
            <a:r>
              <a:rPr lang="ru-RU" sz="2000" dirty="0"/>
              <a:t> </a:t>
            </a:r>
            <a:r>
              <a:rPr lang="en-US" sz="2000" dirty="0"/>
              <a:t>inputs, </a:t>
            </a:r>
            <a:r>
              <a:rPr lang="ru-RU" sz="2000" dirty="0"/>
              <a:t>1</a:t>
            </a:r>
            <a:r>
              <a:rPr lang="en-US" sz="2000" dirty="0"/>
              <a:t> outputs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43</a:t>
            </a:r>
            <a:r>
              <a:rPr lang="en-US" sz="2000" dirty="0"/>
              <a:t> VME crates, 0.5kW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>
                <a:solidFill>
                  <a:srgbClr val="C00000"/>
                </a:solidFill>
              </a:rPr>
              <a:t>9-10</a:t>
            </a:r>
            <a:r>
              <a:rPr lang="en-US" sz="2000" dirty="0"/>
              <a:t> racks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Option with ATCA crates &lt; 20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89467-C023-45B5-8FEC-95F5EA7EE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57" y="914401"/>
            <a:ext cx="1095143" cy="370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B96C05-B62E-4281-9E08-8598CC036796}"/>
              </a:ext>
            </a:extLst>
          </p:cNvPr>
          <p:cNvSpPr txBox="1"/>
          <p:nvPr/>
        </p:nvSpPr>
        <p:spPr>
          <a:xfrm>
            <a:off x="65023" y="2990993"/>
            <a:ext cx="78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detectors to DAQ: </a:t>
            </a:r>
            <a:r>
              <a:rPr lang="ru-RU" sz="2000" dirty="0">
                <a:solidFill>
                  <a:srgbClr val="C00000"/>
                </a:solidFill>
              </a:rPr>
              <a:t>4436</a:t>
            </a:r>
            <a:r>
              <a:rPr lang="ru-RU" sz="2000" dirty="0"/>
              <a:t> </a:t>
            </a:r>
            <a:r>
              <a:rPr lang="en-US" sz="2000" dirty="0"/>
              <a:t>optic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DAQ to the control room: </a:t>
            </a:r>
            <a:r>
              <a:rPr lang="en-US" sz="2000" dirty="0">
                <a:solidFill>
                  <a:srgbClr val="C00000"/>
                </a:solidFill>
              </a:rPr>
              <a:t>374</a:t>
            </a:r>
            <a:r>
              <a:rPr lang="en-US" sz="2000" dirty="0"/>
              <a:t> optic links (double), max </a:t>
            </a:r>
            <a:r>
              <a:rPr lang="en-US" sz="2000" dirty="0">
                <a:solidFill>
                  <a:srgbClr val="C00000"/>
                </a:solidFill>
              </a:rPr>
              <a:t>480</a:t>
            </a:r>
            <a:r>
              <a:rPr lang="en-US" sz="2000" dirty="0"/>
              <a:t> links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8A797-88F8-4D96-AE7C-E978FBE495C7}"/>
              </a:ext>
            </a:extLst>
          </p:cNvPr>
          <p:cNvSpPr txBox="1"/>
          <p:nvPr/>
        </p:nvSpPr>
        <p:spPr>
          <a:xfrm>
            <a:off x="65022" y="806969"/>
            <a:ext cx="221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Near detector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157A1-A4D2-4D90-A0D9-18113CE78B2C}"/>
              </a:ext>
            </a:extLst>
          </p:cNvPr>
          <p:cNvSpPr txBox="1"/>
          <p:nvPr/>
        </p:nvSpPr>
        <p:spPr>
          <a:xfrm>
            <a:off x="120073" y="4815398"/>
            <a:ext cx="16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barrack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13037-F809-4405-8476-0B4EBC5C7D10}"/>
              </a:ext>
            </a:extLst>
          </p:cNvPr>
          <p:cNvSpPr txBox="1"/>
          <p:nvPr/>
        </p:nvSpPr>
        <p:spPr>
          <a:xfrm>
            <a:off x="406400" y="5338618"/>
            <a:ext cx="3847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VME </a:t>
            </a:r>
            <a:r>
              <a:rPr lang="fr-FR" dirty="0" err="1"/>
              <a:t>crates</a:t>
            </a:r>
            <a:r>
              <a:rPr lang="fr-FR" dirty="0"/>
              <a:t> (1kW)</a:t>
            </a:r>
          </a:p>
          <a:p>
            <a:r>
              <a:rPr lang="fr-FR" dirty="0"/>
              <a:t>20 DAQ computers  (1kW)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fr-FR" dirty="0"/>
              <a:t> 3-4 racks 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BC31B7-7C7B-4EFB-A0A0-932C44BD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3745" y="6492874"/>
            <a:ext cx="4615898" cy="365125"/>
          </a:xfrm>
        </p:spPr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5F0BFF-28E7-489A-AF25-C0D25D8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3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50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9756F2-C9F3-4A77-B6AD-9E13B3E6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99" y="428734"/>
            <a:ext cx="1564621" cy="270915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A1009-B1C0-47F3-B03A-E064AA4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E6E6FA31-8002-4F3E-A82B-06DC6E508975}" type="slidenum">
              <a:rPr lang="ru-RU" smtClean="0"/>
              <a:t>9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7983F-726D-4C6F-B67F-ED71AD5303E8}"/>
              </a:ext>
            </a:extLst>
          </p:cNvPr>
          <p:cNvSpPr txBox="1"/>
          <p:nvPr/>
        </p:nvSpPr>
        <p:spPr>
          <a:xfrm>
            <a:off x="0" y="0"/>
            <a:ext cx="7834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Migration to ATCA (Igor </a:t>
            </a:r>
            <a:r>
              <a:rPr lang="en-US" sz="3200" b="1" dirty="0" err="1"/>
              <a:t>Konorov</a:t>
            </a:r>
            <a:r>
              <a:rPr lang="en-US" sz="3200" b="1" dirty="0"/>
              <a:t> 08-02-2021)</a:t>
            </a:r>
            <a:endParaRPr lang="ru-R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3355C-9BB2-4C0D-B0A2-F36EAB3C8208}"/>
              </a:ext>
            </a:extLst>
          </p:cNvPr>
          <p:cNvSpPr txBox="1"/>
          <p:nvPr/>
        </p:nvSpPr>
        <p:spPr>
          <a:xfrm>
            <a:off x="83028" y="1128408"/>
            <a:ext cx="48263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ATCA Carrier Card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 </a:t>
            </a:r>
            <a:r>
              <a:rPr lang="en-US" sz="2400" dirty="0" err="1"/>
              <a:t>DHmx</a:t>
            </a:r>
            <a:r>
              <a:rPr lang="en-US" sz="2400" dirty="0"/>
              <a:t>/</a:t>
            </a:r>
            <a:r>
              <a:rPr lang="en-US" sz="2400" dirty="0" err="1"/>
              <a:t>DHsw</a:t>
            </a:r>
            <a:r>
              <a:rPr lang="en-US" sz="2400" dirty="0"/>
              <a:t>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 Optical interface AMC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 links between A &amp; B connectors</a:t>
            </a:r>
          </a:p>
          <a:p>
            <a:r>
              <a:rPr lang="en-US" sz="2400" b="1" dirty="0"/>
              <a:t>Rear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 x Ethernet for </a:t>
            </a:r>
            <a:r>
              <a:rPr lang="en-US" sz="2400" dirty="0" err="1"/>
              <a:t>IPBus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USB for JTAG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SFP+ for TCS interface + 1:8 fanout</a:t>
            </a:r>
          </a:p>
          <a:p>
            <a:r>
              <a:rPr lang="en-US" sz="2400" b="1" dirty="0"/>
              <a:t>Optical Interface AMC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 + 4 </a:t>
            </a:r>
            <a:r>
              <a:rPr lang="en-US" sz="2400" dirty="0" err="1"/>
              <a:t>FireFly</a:t>
            </a:r>
            <a:r>
              <a:rPr lang="en-US" sz="2400" dirty="0"/>
              <a:t> Transceivers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FB14FB-A948-437D-B5CC-943890260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082" y="2616989"/>
            <a:ext cx="3272505" cy="24332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E6EA60-B0D4-4E0D-A52D-824B8471D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542" y="5020350"/>
            <a:ext cx="3762107" cy="1502419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1106822-3121-4C66-BF47-C0ACF1AB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Board 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150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6714</TotalTime>
  <Words>2138</Words>
  <Application>Microsoft Office PowerPoint</Application>
  <PresentationFormat>Экран (4:3)</PresentationFormat>
  <Paragraphs>417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Architects Daughter</vt:lpstr>
      <vt:lpstr>Arial</vt:lpstr>
      <vt:lpstr>Calibri</vt:lpstr>
      <vt:lpstr>Calibri Light</vt:lpstr>
      <vt:lpstr>Cambria Math</vt:lpstr>
      <vt:lpstr>Courier New</vt:lpstr>
      <vt:lpstr>Gill Sans MT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DAQ hardware</vt:lpstr>
      <vt:lpstr>Презентация PowerPoint</vt:lpstr>
      <vt:lpstr>Презентация PowerPoint</vt:lpstr>
      <vt:lpstr>Time diagrams</vt:lpstr>
      <vt:lpstr>Data Format</vt:lpstr>
      <vt:lpstr>Status </vt:lpstr>
      <vt:lpstr>Problems</vt:lpstr>
      <vt:lpstr>Silicon Vertex Detector Front-end electronics</vt:lpstr>
      <vt:lpstr>Relevant FEE DAQ numbers</vt:lpstr>
      <vt:lpstr>Current SPD Si module prototype</vt:lpstr>
      <vt:lpstr>Parameters of read-out chips</vt:lpstr>
      <vt:lpstr>Serial read-out diagram</vt:lpstr>
      <vt:lpstr>Possible solutions for ASIC read-out</vt:lpstr>
      <vt:lpstr>Презентация PowerPoint</vt:lpstr>
      <vt:lpstr>Signals from STRAW chambers with 55Fe</vt:lpstr>
      <vt:lpstr>Презентация PowerPoint</vt:lpstr>
      <vt:lpstr>Презентация PowerPoint</vt:lpstr>
      <vt:lpstr>Презентация PowerPoint</vt:lpstr>
      <vt:lpstr>ECAL Front End Readout </vt:lpstr>
      <vt:lpstr>One Sector = 1/8 ECAL  The Frame divided on 8 Sectors  Each sector has 4 Gaskets Each Gasket has 10 Sections One Sector – consist of 64 cells 64 cells readout of one ADC-64  ADC-64 Numbers for: One Sector = 40  One Barrel of 8 Sect.= 40x8=320  Two  End Cups          = 75x2=150  N_Front_End_Card=4 x N_ADC  </vt:lpstr>
      <vt:lpstr>64 channel Wave form digitizer Specially designed for ECAL ADC_64Ecal –  https://afi-project.jinr.ru/projects/adc64ecal/wiki </vt:lpstr>
      <vt:lpstr>Презентация PowerPoint</vt:lpstr>
      <vt:lpstr>Презентация PowerPoint</vt:lpstr>
      <vt:lpstr>FE electronics of SPD RS  (analog and digital) Alekseev G., 25.03.2021</vt:lpstr>
      <vt:lpstr>Front-End electronics summary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</dc:creator>
  <cp:lastModifiedBy>LA</cp:lastModifiedBy>
  <cp:revision>340</cp:revision>
  <cp:lastPrinted>2021-04-28T15:57:53Z</cp:lastPrinted>
  <dcterms:created xsi:type="dcterms:W3CDTF">2019-02-28T06:44:29Z</dcterms:created>
  <dcterms:modified xsi:type="dcterms:W3CDTF">2021-05-27T10:11:04Z</dcterms:modified>
</cp:coreProperties>
</file>