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7" r:id="rId3"/>
    <p:sldId id="279" r:id="rId4"/>
    <p:sldId id="280" r:id="rId5"/>
    <p:sldId id="268" r:id="rId6"/>
    <p:sldId id="269" r:id="rId7"/>
    <p:sldId id="271" r:id="rId8"/>
    <p:sldId id="274" r:id="rId9"/>
    <p:sldId id="273" r:id="rId10"/>
    <p:sldId id="272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1" autoAdjust="0"/>
    <p:restoredTop sz="94660"/>
  </p:normalViewPr>
  <p:slideViewPr>
    <p:cSldViewPr snapToGrid="0">
      <p:cViewPr>
        <p:scale>
          <a:sx n="78" d="100"/>
          <a:sy n="78" d="100"/>
        </p:scale>
        <p:origin x="180" y="-1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337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5271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6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1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22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E7BD25D-2E43-4111-A056-31FF4D1517D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3D83D4-777F-4447-9309-F8607D0A00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30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Предварительные Расчёты прочности </a:t>
            </a:r>
            <a:r>
              <a:rPr lang="en-US" sz="2800" b="1" dirty="0" smtClean="0">
                <a:solidFill>
                  <a:srgbClr val="0070C0"/>
                </a:solidFill>
              </a:rPr>
              <a:t>RS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и системы перемещения (прогибы</a:t>
            </a:r>
            <a:r>
              <a:rPr lang="en-US" sz="2000" b="1" dirty="0" smtClean="0">
                <a:solidFill>
                  <a:srgbClr val="0070C0"/>
                </a:solidFill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</a:rPr>
              <a:t>напряжения) под действием собственного веса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5" y="3886680"/>
            <a:ext cx="6831673" cy="10862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А.Г. Самарцев, </a:t>
            </a:r>
            <a:r>
              <a:rPr lang="en-US" sz="2000" dirty="0" smtClean="0"/>
              <a:t>SPD, </a:t>
            </a:r>
            <a:r>
              <a:rPr lang="ru-RU" sz="2000" dirty="0" smtClean="0"/>
              <a:t>20.05.2020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30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37" y="114300"/>
            <a:ext cx="9064867" cy="6076950"/>
          </a:xfrm>
        </p:spPr>
      </p:pic>
      <p:sp>
        <p:nvSpPr>
          <p:cNvPr id="5" name="TextBox 4"/>
          <p:cNvSpPr txBox="1"/>
          <p:nvPr/>
        </p:nvSpPr>
        <p:spPr>
          <a:xfrm>
            <a:off x="3314700" y="5729585"/>
            <a:ext cx="35909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Напряжения максимум до 1100 кг</a:t>
            </a:r>
            <a:r>
              <a:rPr lang="en-US" dirty="0" smtClean="0"/>
              <a:t>/cm2 – </a:t>
            </a:r>
            <a:r>
              <a:rPr lang="ru-RU" dirty="0" smtClean="0"/>
              <a:t>прочность не определяет ситуацию.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677332"/>
            <a:ext cx="9467850" cy="11133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Расчетная оценка прочности и жесткости для  более нагруженных модулей верхний- нижний и, как пример,</a:t>
            </a:r>
            <a:r>
              <a:rPr lang="en-US" sz="2400" dirty="0" smtClean="0"/>
              <a:t> </a:t>
            </a:r>
            <a:r>
              <a:rPr lang="ru-RU" sz="2400" dirty="0" smtClean="0"/>
              <a:t>для модулей  </a:t>
            </a:r>
            <a:r>
              <a:rPr lang="en-US" sz="2400" dirty="0" smtClean="0"/>
              <a:t>#</a:t>
            </a:r>
            <a:r>
              <a:rPr lang="ru-RU" sz="2400" dirty="0" smtClean="0"/>
              <a:t>8</a:t>
            </a:r>
            <a:r>
              <a:rPr lang="en-US" sz="2400" dirty="0" smtClean="0"/>
              <a:t>-7</a:t>
            </a:r>
            <a:r>
              <a:rPr lang="ru-RU" sz="2400" dirty="0" smtClean="0"/>
              <a:t> </a:t>
            </a:r>
            <a:r>
              <a:rPr lang="ru-RU" sz="2400" dirty="0" smtClean="0"/>
              <a:t>на кране при монтаже</a:t>
            </a:r>
            <a:r>
              <a:rPr lang="en-US" sz="2400" dirty="0" smtClean="0"/>
              <a:t> (</a:t>
            </a:r>
            <a:r>
              <a:rPr lang="ru-RU" sz="2400" dirty="0"/>
              <a:t> </a:t>
            </a:r>
            <a:r>
              <a:rPr lang="ru-RU" sz="2400" dirty="0" smtClean="0"/>
              <a:t>на </a:t>
            </a:r>
            <a:r>
              <a:rPr lang="ru-RU" sz="2400" dirty="0" smtClean="0"/>
              <a:t>поворотной </a:t>
            </a:r>
            <a:r>
              <a:rPr lang="ru-RU" sz="2400" dirty="0" smtClean="0"/>
              <a:t>траверсе</a:t>
            </a:r>
            <a:r>
              <a:rPr lang="ru-RU" sz="3200" dirty="0" smtClean="0"/>
              <a:t>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62057"/>
            <a:ext cx="4735862" cy="4408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2057"/>
            <a:ext cx="5117237" cy="44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17600"/>
            <a:ext cx="4281060" cy="4635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52" y="1117601"/>
            <a:ext cx="3889558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67" y="321733"/>
            <a:ext cx="10549466" cy="993868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   </a:t>
            </a:r>
            <a:r>
              <a:rPr lang="en-US" sz="3200" dirty="0" smtClean="0"/>
              <a:t> </a:t>
            </a:r>
            <a:r>
              <a:rPr lang="ru-RU" sz="3100" dirty="0" smtClean="0"/>
              <a:t>Далее </a:t>
            </a:r>
            <a:r>
              <a:rPr lang="ru-RU" sz="3100" dirty="0" smtClean="0"/>
              <a:t>(при полной обвязке бочки ) мы имеем ситуацию, где большую часть суммарного прогиба составляют, собственно, прогибы плит в модуле.  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en-US" sz="3100" dirty="0" smtClean="0"/>
              <a:t>    </a:t>
            </a:r>
            <a:r>
              <a:rPr lang="ru-RU" sz="3100" dirty="0" smtClean="0"/>
              <a:t>Например</a:t>
            </a:r>
            <a:r>
              <a:rPr lang="ru-RU" sz="3100" dirty="0" smtClean="0"/>
              <a:t>, при оценке случая модуля барреля на кране при монтаже, максимальное перемещение собственно  плит модуля (60+19х30+60мм) – модули верхний</a:t>
            </a:r>
            <a:r>
              <a:rPr lang="en-US" sz="3100" dirty="0" smtClean="0"/>
              <a:t> </a:t>
            </a:r>
            <a:r>
              <a:rPr lang="ru-RU" sz="3100" dirty="0" smtClean="0"/>
              <a:t>и </a:t>
            </a:r>
            <a:r>
              <a:rPr lang="ru-RU" sz="3100" dirty="0" smtClean="0"/>
              <a:t>нижний</a:t>
            </a:r>
            <a:r>
              <a:rPr lang="en-US" sz="3100" dirty="0" smtClean="0"/>
              <a:t> </a:t>
            </a:r>
            <a:r>
              <a:rPr lang="ru-RU" sz="3100" dirty="0" smtClean="0"/>
              <a:t> </a:t>
            </a:r>
            <a:r>
              <a:rPr lang="en-US" sz="3100" dirty="0" smtClean="0"/>
              <a:t>(</a:t>
            </a:r>
            <a:r>
              <a:rPr lang="ru-RU" sz="3100" dirty="0" smtClean="0"/>
              <a:t>цифры </a:t>
            </a:r>
            <a:r>
              <a:rPr lang="ru-RU" sz="3100" dirty="0" smtClean="0"/>
              <a:t>те же с точностью до знака) составляет 1.3 – 1.5 мм. При этом узлы по   торцам моделировались «приваренными», чего не будет в действительности. После монтажа модуля узлы будут сняты.    Поэтому, чтобы остаться в этих же цифрах, придется на 30 -40% широких «щелей» прогонять продольные спейсеры с разбежкой +- 50/, лучше +-100 мм по всей длине. Кроме того, в 1-й, а возможно и 2-й  щели «от Бима» придется устанавливать</a:t>
            </a:r>
            <a:br>
              <a:rPr lang="ru-RU" sz="3100" dirty="0" smtClean="0"/>
            </a:br>
            <a:r>
              <a:rPr lang="ru-RU" sz="3100" dirty="0" smtClean="0"/>
              <a:t>короткие (500 мм) </a:t>
            </a:r>
            <a:r>
              <a:rPr lang="ru-RU" sz="3100" dirty="0" err="1" smtClean="0"/>
              <a:t>спэйсеры</a:t>
            </a:r>
            <a:r>
              <a:rPr lang="ru-RU" sz="3100" dirty="0" smtClean="0"/>
              <a:t> по торцам  (консоли между </a:t>
            </a:r>
            <a:r>
              <a:rPr lang="ru-RU" sz="3100" dirty="0" smtClean="0"/>
              <a:t>кабельными </a:t>
            </a:r>
            <a:r>
              <a:rPr lang="ru-RU" sz="3100" dirty="0" smtClean="0"/>
              <a:t>нишами), чтобы держать нагрузки, например, от опор </a:t>
            </a:r>
            <a:r>
              <a:rPr lang="ru-RU" sz="3100" dirty="0" smtClean="0"/>
              <a:t>калориметра.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/>
              <a:t> </a:t>
            </a:r>
            <a:r>
              <a:rPr lang="ru-RU" sz="3100" dirty="0" smtClean="0"/>
              <a:t>  Что касается системы передвижения под бочкой на 2-х ложементах,  - в оценке использован близкий вариант к тому, что прислал мне Иван </a:t>
            </a:r>
            <a:r>
              <a:rPr lang="ru-RU" sz="3100" dirty="0" err="1" smtClean="0"/>
              <a:t>Машковский</a:t>
            </a:r>
            <a:r>
              <a:rPr lang="ru-RU" sz="3100" dirty="0" smtClean="0"/>
              <a:t> – я сделал как мне было быстрее.</a:t>
            </a:r>
            <a:br>
              <a:rPr lang="ru-RU" sz="3100" dirty="0" smtClean="0"/>
            </a:br>
            <a:r>
              <a:rPr lang="en-US" sz="3100" dirty="0" smtClean="0"/>
              <a:t>    </a:t>
            </a:r>
            <a:r>
              <a:rPr lang="ru-RU" sz="3100" b="1" dirty="0" smtClean="0"/>
              <a:t>Таким </a:t>
            </a:r>
            <a:r>
              <a:rPr lang="ru-RU" sz="3100" b="1" dirty="0" smtClean="0"/>
              <a:t>образом, с деформацией всей системы можно бороться и понятно как, но технологические погрешности, погрешности сборочные, относительно большие размеры установки и опыт сборки такого рода конструкций диктуют …   (25 </a:t>
            </a:r>
            <a:r>
              <a:rPr lang="ru-RU" sz="3100" b="1" smtClean="0"/>
              <a:t>мм </a:t>
            </a:r>
            <a:r>
              <a:rPr lang="ru-RU" sz="3100" b="1" smtClean="0"/>
              <a:t>– зазор </a:t>
            </a:r>
            <a:r>
              <a:rPr lang="ru-RU" sz="3100" b="1" dirty="0" smtClean="0"/>
              <a:t>между  </a:t>
            </a:r>
            <a:r>
              <a:rPr lang="en-US" sz="3100" b="1" dirty="0" smtClean="0"/>
              <a:t>RS </a:t>
            </a:r>
            <a:r>
              <a:rPr lang="ru-RU" sz="3100" b="1" dirty="0" smtClean="0"/>
              <a:t> и всеми </a:t>
            </a:r>
            <a:r>
              <a:rPr lang="ru-RU" sz="3100" b="1" dirty="0" err="1" smtClean="0"/>
              <a:t>внутреннии</a:t>
            </a:r>
            <a:r>
              <a:rPr lang="ru-RU" sz="3100" b="1" dirty="0" smtClean="0"/>
              <a:t> системами</a:t>
            </a:r>
            <a:r>
              <a:rPr lang="ru-RU" sz="3100" b="1" dirty="0" smtClean="0"/>
              <a:t>).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5692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0" y="0"/>
            <a:ext cx="10201057" cy="6438901"/>
          </a:xfrm>
        </p:spPr>
      </p:pic>
      <p:sp>
        <p:nvSpPr>
          <p:cNvPr id="5" name="TextBox 4"/>
          <p:cNvSpPr txBox="1"/>
          <p:nvPr/>
        </p:nvSpPr>
        <p:spPr>
          <a:xfrm>
            <a:off x="902260" y="5934670"/>
            <a:ext cx="445654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Баррель в сборе на нижней грани нижнего модуля – перемещения 10 мм по </a:t>
            </a:r>
            <a:r>
              <a:rPr lang="en-US" dirty="0" smtClean="0"/>
              <a:t>Y </a:t>
            </a:r>
            <a:r>
              <a:rPr lang="ru-RU" dirty="0" smtClean="0"/>
              <a:t> и +-5 мм по </a:t>
            </a:r>
            <a:r>
              <a:rPr lang="en-US" dirty="0" smtClean="0"/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4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" y="685800"/>
            <a:ext cx="9289575" cy="6172200"/>
          </a:xfrm>
        </p:spPr>
      </p:pic>
      <p:sp>
        <p:nvSpPr>
          <p:cNvPr id="5" name="TextBox 4"/>
          <p:cNvSpPr txBox="1"/>
          <p:nvPr/>
        </p:nvSpPr>
        <p:spPr>
          <a:xfrm>
            <a:off x="1114425" y="1000125"/>
            <a:ext cx="4105275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 наша бочка не самонесущая – видно на примере барреля </a:t>
            </a:r>
            <a:r>
              <a:rPr lang="en-US" dirty="0" smtClean="0"/>
              <a:t>DELPHI </a:t>
            </a:r>
            <a:r>
              <a:rPr lang="en-US" dirty="0" smtClean="0"/>
              <a:t>c </a:t>
            </a:r>
            <a:r>
              <a:rPr lang="ru-RU" dirty="0" smtClean="0"/>
              <a:t>гораздо большими размерами (но 24 модуля лучше, чем 8),  Здесь прогиб при внешнем диаметре </a:t>
            </a:r>
            <a:r>
              <a:rPr lang="en-US" dirty="0" smtClean="0"/>
              <a:t>&gt;10m </a:t>
            </a:r>
            <a:r>
              <a:rPr lang="ru-RU" dirty="0" smtClean="0"/>
              <a:t>составляет (</a:t>
            </a:r>
            <a:r>
              <a:rPr lang="ru-RU" dirty="0"/>
              <a:t>в</a:t>
            </a:r>
            <a:r>
              <a:rPr lang="ru-RU" dirty="0" smtClean="0"/>
              <a:t>сего)  2.5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88" y="238556"/>
            <a:ext cx="8294011" cy="6493807"/>
          </a:xfrm>
        </p:spPr>
      </p:pic>
      <p:sp>
        <p:nvSpPr>
          <p:cNvPr id="5" name="TextBox 4"/>
          <p:cNvSpPr txBox="1"/>
          <p:nvPr/>
        </p:nvSpPr>
        <p:spPr>
          <a:xfrm>
            <a:off x="1476375" y="3759610"/>
            <a:ext cx="35835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Положение при сборке </a:t>
            </a:r>
            <a:r>
              <a:rPr lang="en-US" dirty="0" smtClean="0"/>
              <a:t>DELPHI </a:t>
            </a:r>
            <a:r>
              <a:rPr lang="ru-RU" dirty="0" smtClean="0"/>
              <a:t>до </a:t>
            </a:r>
            <a:r>
              <a:rPr lang="ru-RU" dirty="0" smtClean="0"/>
              <a:t>замыкания бочки 2-мя верхними модулями – вертикальное перемещение -2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5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30" y="146957"/>
            <a:ext cx="10005013" cy="5916385"/>
          </a:xfrm>
        </p:spPr>
      </p:pic>
      <p:sp>
        <p:nvSpPr>
          <p:cNvPr id="5" name="TextBox 4"/>
          <p:cNvSpPr txBox="1"/>
          <p:nvPr/>
        </p:nvSpPr>
        <p:spPr>
          <a:xfrm>
            <a:off x="1935126" y="499731"/>
            <a:ext cx="332799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Баррель  </a:t>
            </a:r>
            <a:r>
              <a:rPr lang="en-US" dirty="0" smtClean="0"/>
              <a:t>SPD </a:t>
            </a:r>
            <a:r>
              <a:rPr lang="ru-RU" dirty="0" smtClean="0"/>
              <a:t>на 2-х ложементах – прогибы порядка 6.2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45" y="0"/>
            <a:ext cx="10175328" cy="6085765"/>
          </a:xfrm>
        </p:spPr>
      </p:pic>
      <p:sp>
        <p:nvSpPr>
          <p:cNvPr id="5" name="TextBox 4"/>
          <p:cNvSpPr txBox="1"/>
          <p:nvPr/>
        </p:nvSpPr>
        <p:spPr>
          <a:xfrm>
            <a:off x="7836195" y="4380614"/>
            <a:ext cx="343431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Ситуация в этом же</a:t>
            </a:r>
            <a:r>
              <a:rPr lang="en-US" dirty="0" smtClean="0"/>
              <a:t> </a:t>
            </a:r>
            <a:r>
              <a:rPr lang="ru-RU" dirty="0" smtClean="0"/>
              <a:t>варианте при сборке без замыкающего модуля сверху – прогибы порядка 2.5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2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7" y="0"/>
            <a:ext cx="9309517" cy="7269956"/>
          </a:xfrm>
        </p:spPr>
      </p:pic>
      <p:sp>
        <p:nvSpPr>
          <p:cNvPr id="5" name="TextBox 4"/>
          <p:cNvSpPr txBox="1"/>
          <p:nvPr/>
        </p:nvSpPr>
        <p:spPr>
          <a:xfrm>
            <a:off x="8548577" y="4149775"/>
            <a:ext cx="349503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Полноценная обвязка – 2 шпангоута – суммарный прогиб 2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6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5725"/>
            <a:ext cx="9454672" cy="6343650"/>
          </a:xfrm>
        </p:spPr>
      </p:pic>
      <p:sp>
        <p:nvSpPr>
          <p:cNvPr id="5" name="TextBox 4"/>
          <p:cNvSpPr txBox="1"/>
          <p:nvPr/>
        </p:nvSpPr>
        <p:spPr>
          <a:xfrm>
            <a:off x="3065545" y="5924049"/>
            <a:ext cx="464017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Прогиб наиболее нагруженной балки системы передвижения – в пределах 1 мм.</a:t>
            </a:r>
          </a:p>
          <a:p>
            <a:r>
              <a:rPr lang="ru-RU" dirty="0" smtClean="0"/>
              <a:t>Внизу по 3 опорные площадки роликовых тележек над каждым рельсом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3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35" y="406422"/>
            <a:ext cx="8073129" cy="6451578"/>
          </a:xfrm>
        </p:spPr>
      </p:pic>
      <p:sp>
        <p:nvSpPr>
          <p:cNvPr id="5" name="TextBox 4"/>
          <p:cNvSpPr txBox="1"/>
          <p:nvPr/>
        </p:nvSpPr>
        <p:spPr>
          <a:xfrm>
            <a:off x="999460" y="3545353"/>
            <a:ext cx="24986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 деформаций  - искажен масштаб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433</TotalTime>
  <Words>448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Предварительные Расчёты прочности RS и системы перемещения (прогибы/напряжения) под действием собственного веса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Расчетная оценка прочности и жесткости для  более нагруженных модулей верхний- нижний и, как пример, для модулей  #8-7 на кране при монтаже ( на поворотной траверсе)</vt:lpstr>
      <vt:lpstr>Презентация PowerPoint</vt:lpstr>
      <vt:lpstr>    Далее (при полной обвязке бочки ) мы имеем ситуацию, где большую часть суммарного прогиба составляют, собственно, прогибы плит в модуле.        Например, при оценке случая модуля барреля на кране при монтаже, максимальное перемещение собственно  плит модуля (60+19х30+60мм) – модули верхний и нижний  (цифры те же с точностью до знака) составляет 1.3 – 1.5 мм. При этом узлы по   торцам моделировались «приваренными», чего не будет в действительности. После монтажа модуля узлы будут сняты.    Поэтому, чтобы остаться в этих же цифрах, придется на 30 -40% широких «щелей» прогонять продольные спейсеры с разбежкой +- 50/, лучше +-100 мм по всей длине. Кроме того, в 1-й, а возможно и 2-й  щели «от Бима» придется устанавливать короткие (500 мм) спэйсеры по торцам  (консоли между кабельными нишами), чтобы держать нагрузки, например, от опор калориметра.      Что касается системы передвижения под бочкой на 2-х ложементах,  - в оценке использован близкий вариант к тому, что прислал мне Иван Машковский – я сделал как мне было быстрее.     Таким образом, с деформацией всей системы можно бороться и понятно как, но технологические погрешности, погрешности сборочные, относительно большие размеры установки и опыт сборки такого рода конструкций диктуют …   (25 мм – зазор между  RS  и всеми внутреннии системами).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Монтаж SPD RS (Barrel)</dc:title>
  <dc:creator>SAGRIG</dc:creator>
  <cp:lastModifiedBy>User</cp:lastModifiedBy>
  <cp:revision>47</cp:revision>
  <dcterms:created xsi:type="dcterms:W3CDTF">2020-06-17T13:46:48Z</dcterms:created>
  <dcterms:modified xsi:type="dcterms:W3CDTF">2021-05-20T07:41:49Z</dcterms:modified>
</cp:coreProperties>
</file>