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512" r:id="rId3"/>
    <p:sldId id="266" r:id="rId4"/>
    <p:sldId id="267" r:id="rId5"/>
    <p:sldId id="515" r:id="rId6"/>
    <p:sldId id="513" r:id="rId7"/>
    <p:sldId id="268" r:id="rId8"/>
    <p:sldId id="264" r:id="rId9"/>
    <p:sldId id="270" r:id="rId10"/>
    <p:sldId id="426" r:id="rId11"/>
    <p:sldId id="260" r:id="rId12"/>
    <p:sldId id="265" r:id="rId13"/>
    <p:sldId id="514" r:id="rId14"/>
    <p:sldId id="257" r:id="rId15"/>
    <p:sldId id="258" r:id="rId16"/>
    <p:sldId id="259" r:id="rId17"/>
    <p:sldId id="261" r:id="rId18"/>
    <p:sldId id="262" r:id="rId19"/>
    <p:sldId id="522" r:id="rId20"/>
    <p:sldId id="516" r:id="rId21"/>
    <p:sldId id="519" r:id="rId22"/>
    <p:sldId id="520" r:id="rId23"/>
    <p:sldId id="521" r:id="rId24"/>
    <p:sldId id="523" r:id="rId25"/>
    <p:sldId id="524" r:id="rId26"/>
    <p:sldId id="52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09" autoAdjust="0"/>
    <p:restoredTop sz="94660"/>
  </p:normalViewPr>
  <p:slideViewPr>
    <p:cSldViewPr>
      <p:cViewPr>
        <p:scale>
          <a:sx n="90" d="100"/>
          <a:sy n="90" d="100"/>
        </p:scale>
        <p:origin x="1092" y="540"/>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D3CCF-ECA5-4FF6-B231-3C9326935C83}" type="datetimeFigureOut">
              <a:rPr lang="en-GB" smtClean="0"/>
              <a:t>27/04/2021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2A13A7-B4BF-4783-9098-39F9C8F3DB07}" type="slidenum">
              <a:rPr lang="en-GB" smtClean="0"/>
              <a:t>‹#›</a:t>
            </a:fld>
            <a:endParaRPr lang="en-GB"/>
          </a:p>
        </p:txBody>
      </p:sp>
    </p:spTree>
    <p:extLst>
      <p:ext uri="{BB962C8B-B14F-4D97-AF65-F5344CB8AC3E}">
        <p14:creationId xmlns:p14="http://schemas.microsoft.com/office/powerpoint/2010/main" val="1111074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
            <a:ext cx="12191999" cy="2719293"/>
          </a:xfrm>
          <a:prstGeom prst="rect">
            <a:avLst/>
          </a:prstGeom>
          <a:solidFill>
            <a:srgbClr val="0000FE"/>
          </a:solidFill>
        </p:spPr>
        <p:txBody>
          <a:bodyPr anchor="ctr"/>
          <a:lstStyle>
            <a:lvl1pPr algn="ctr">
              <a:defRPr sz="6600">
                <a:solidFill>
                  <a:schemeClr val="bg1"/>
                </a:solidFill>
              </a:defRPr>
            </a:lvl1pPr>
          </a:lstStyle>
          <a:p>
            <a:r>
              <a:rPr lang="en-US" dirty="0"/>
              <a:t>Click to edit Master title </a:t>
            </a:r>
            <a:r>
              <a:rPr lang="en-US" dirty="0" err="1"/>
              <a:t>stylec</a:t>
            </a:r>
            <a:endParaRPr lang="en-GB" dirty="0"/>
          </a:p>
        </p:txBody>
      </p:sp>
      <p:sp>
        <p:nvSpPr>
          <p:cNvPr id="3" name="Subtitle 2"/>
          <p:cNvSpPr>
            <a:spLocks noGrp="1"/>
          </p:cNvSpPr>
          <p:nvPr>
            <p:ph type="subTitle" idx="1"/>
          </p:nvPr>
        </p:nvSpPr>
        <p:spPr>
          <a:xfrm>
            <a:off x="1524000" y="3056468"/>
            <a:ext cx="9144000" cy="2167466"/>
          </a:xfrm>
        </p:spPr>
        <p:txBody>
          <a:bodyPr anchor="ct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0" name="Picture 4" descr="Logo Universität Tübin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479" y="5604953"/>
            <a:ext cx="2476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http://www.fair-center.eu/typo3temp/pics/707e6d2ab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2731" y="5415381"/>
            <a:ext cx="952500" cy="12954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www.gsi.de/fileadmin/oeffentlichkeitsarbeit/logos/FAIR_Logo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0" y="5688352"/>
            <a:ext cx="963541" cy="8029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s://www.gsi.de/fileadmin/oeffentlichkeitsarbeit/logos/GSI_Logo_rg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2238" y="5836892"/>
            <a:ext cx="1480779" cy="4935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6"/>
          <a:srcRect l="41159" t="7974" r="38628" b="85622"/>
          <a:stretch/>
        </p:blipFill>
        <p:spPr>
          <a:xfrm>
            <a:off x="3187456" y="5789708"/>
            <a:ext cx="3936732" cy="701595"/>
          </a:xfrm>
          <a:prstGeom prst="rect">
            <a:avLst/>
          </a:prstGeom>
        </p:spPr>
      </p:pic>
    </p:spTree>
    <p:extLst>
      <p:ext uri="{BB962C8B-B14F-4D97-AF65-F5344CB8AC3E}">
        <p14:creationId xmlns:p14="http://schemas.microsoft.com/office/powerpoint/2010/main" val="3929601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a:xfrm>
            <a:off x="0" y="6578600"/>
            <a:ext cx="3344333" cy="279400"/>
          </a:xfrm>
          <a:prstGeom prst="rect">
            <a:avLst/>
          </a:prstGeom>
          <a:solidFill>
            <a:srgbClr val="0000FE"/>
          </a:solidFill>
        </p:spPr>
        <p:txBody>
          <a:bodyPr/>
          <a:lstStyle>
            <a:lvl1pPr>
              <a:defRPr sz="1200">
                <a:solidFill>
                  <a:schemeClr val="bg1"/>
                </a:solidFill>
                <a:latin typeface="+mj-lt"/>
              </a:defRPr>
            </a:lvl1pPr>
          </a:lstStyle>
          <a:p>
            <a:r>
              <a:rPr lang="en-US"/>
              <a:t>28/04/2021 - GSI-JINR Roadmap Meeting</a:t>
            </a:r>
            <a:endParaRPr lang="en-GB"/>
          </a:p>
        </p:txBody>
      </p:sp>
      <p:sp>
        <p:nvSpPr>
          <p:cNvPr id="8" name="Footer Placeholder 4"/>
          <p:cNvSpPr>
            <a:spLocks noGrp="1"/>
          </p:cNvSpPr>
          <p:nvPr>
            <p:ph type="ftr" sz="quarter" idx="11"/>
          </p:nvPr>
        </p:nvSpPr>
        <p:spPr>
          <a:xfrm>
            <a:off x="3344333" y="6578600"/>
            <a:ext cx="5503333" cy="279400"/>
          </a:xfrm>
          <a:prstGeom prst="rect">
            <a:avLst/>
          </a:prstGeom>
          <a:solidFill>
            <a:srgbClr val="0000FE"/>
          </a:solidFill>
        </p:spPr>
        <p:txBody>
          <a:bodyPr/>
          <a:lstStyle>
            <a:lvl1pPr>
              <a:defRPr sz="1200">
                <a:solidFill>
                  <a:schemeClr val="bg1"/>
                </a:solidFill>
                <a:latin typeface="+mj-lt"/>
              </a:defRPr>
            </a:lvl1pPr>
          </a:lstStyle>
          <a:p>
            <a:r>
              <a:rPr lang="en-US"/>
              <a:t>K. Agarwal - BM@N-STS Electronics Cooling</a:t>
            </a:r>
            <a:endParaRPr lang="en-GB" dirty="0"/>
          </a:p>
        </p:txBody>
      </p:sp>
      <p:sp>
        <p:nvSpPr>
          <p:cNvPr id="9" name="Slide Number Placeholder 5"/>
          <p:cNvSpPr>
            <a:spLocks noGrp="1"/>
          </p:cNvSpPr>
          <p:nvPr>
            <p:ph type="sldNum" sz="quarter" idx="12"/>
          </p:nvPr>
        </p:nvSpPr>
        <p:spPr>
          <a:xfrm>
            <a:off x="8847666" y="6578600"/>
            <a:ext cx="3344333" cy="279400"/>
          </a:xfrm>
          <a:prstGeom prst="rect">
            <a:avLst/>
          </a:prstGeom>
          <a:solidFill>
            <a:srgbClr val="0000FE"/>
          </a:solidFill>
        </p:spPr>
        <p:txBody>
          <a:bodyPr/>
          <a:lstStyle>
            <a:lvl1pPr>
              <a:defRPr sz="1200">
                <a:solidFill>
                  <a:schemeClr val="bg1"/>
                </a:solidFill>
                <a:latin typeface="+mj-lt"/>
              </a:defRPr>
            </a:lvl1pPr>
          </a:lstStyle>
          <a:p>
            <a:fld id="{2A4535BA-AEF2-4785-BF1B-EDE950106C20}" type="slidenum">
              <a:rPr lang="en-GB" smtClean="0"/>
              <a:pPr/>
              <a:t>‹#›</a:t>
            </a:fld>
            <a:endParaRPr lang="en-GB"/>
          </a:p>
        </p:txBody>
      </p:sp>
    </p:spTree>
    <p:extLst>
      <p:ext uri="{BB962C8B-B14F-4D97-AF65-F5344CB8AC3E}">
        <p14:creationId xmlns:p14="http://schemas.microsoft.com/office/powerpoint/2010/main" val="1440728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a:xfrm>
            <a:off x="0" y="6578600"/>
            <a:ext cx="3344333" cy="279400"/>
          </a:xfrm>
          <a:prstGeom prst="rect">
            <a:avLst/>
          </a:prstGeom>
          <a:solidFill>
            <a:srgbClr val="0000FE"/>
          </a:solidFill>
        </p:spPr>
        <p:txBody>
          <a:bodyPr/>
          <a:lstStyle>
            <a:lvl1pPr>
              <a:defRPr sz="1200">
                <a:solidFill>
                  <a:schemeClr val="bg1"/>
                </a:solidFill>
                <a:latin typeface="+mj-lt"/>
              </a:defRPr>
            </a:lvl1pPr>
          </a:lstStyle>
          <a:p>
            <a:r>
              <a:rPr lang="en-US"/>
              <a:t>28/04/2021 - GSI-JINR Roadmap Meeting</a:t>
            </a:r>
            <a:endParaRPr lang="en-GB"/>
          </a:p>
        </p:txBody>
      </p:sp>
      <p:sp>
        <p:nvSpPr>
          <p:cNvPr id="8" name="Footer Placeholder 4"/>
          <p:cNvSpPr>
            <a:spLocks noGrp="1"/>
          </p:cNvSpPr>
          <p:nvPr>
            <p:ph type="ftr" sz="quarter" idx="11"/>
          </p:nvPr>
        </p:nvSpPr>
        <p:spPr>
          <a:xfrm>
            <a:off x="3344333" y="6578600"/>
            <a:ext cx="5503333" cy="279400"/>
          </a:xfrm>
          <a:prstGeom prst="rect">
            <a:avLst/>
          </a:prstGeom>
          <a:solidFill>
            <a:srgbClr val="0000FE"/>
          </a:solidFill>
        </p:spPr>
        <p:txBody>
          <a:bodyPr/>
          <a:lstStyle>
            <a:lvl1pPr>
              <a:defRPr sz="1200">
                <a:solidFill>
                  <a:schemeClr val="bg1"/>
                </a:solidFill>
                <a:latin typeface="+mj-lt"/>
              </a:defRPr>
            </a:lvl1pPr>
          </a:lstStyle>
          <a:p>
            <a:r>
              <a:rPr lang="en-US"/>
              <a:t>K. Agarwal - BM@N-STS Electronics Cooling</a:t>
            </a:r>
            <a:endParaRPr lang="en-GB" dirty="0"/>
          </a:p>
        </p:txBody>
      </p:sp>
      <p:sp>
        <p:nvSpPr>
          <p:cNvPr id="9" name="Slide Number Placeholder 5"/>
          <p:cNvSpPr>
            <a:spLocks noGrp="1"/>
          </p:cNvSpPr>
          <p:nvPr>
            <p:ph type="sldNum" sz="quarter" idx="12"/>
          </p:nvPr>
        </p:nvSpPr>
        <p:spPr>
          <a:xfrm>
            <a:off x="8847666" y="6578600"/>
            <a:ext cx="3344333" cy="279400"/>
          </a:xfrm>
          <a:prstGeom prst="rect">
            <a:avLst/>
          </a:prstGeom>
          <a:solidFill>
            <a:srgbClr val="0000FE"/>
          </a:solidFill>
        </p:spPr>
        <p:txBody>
          <a:bodyPr/>
          <a:lstStyle>
            <a:lvl1pPr>
              <a:defRPr sz="1200">
                <a:solidFill>
                  <a:schemeClr val="bg1"/>
                </a:solidFill>
                <a:latin typeface="+mj-lt"/>
              </a:defRPr>
            </a:lvl1pPr>
          </a:lstStyle>
          <a:p>
            <a:fld id="{2A4535BA-AEF2-4785-BF1B-EDE950106C20}" type="slidenum">
              <a:rPr lang="en-GB" smtClean="0"/>
              <a:pPr/>
              <a:t>‹#›</a:t>
            </a:fld>
            <a:endParaRPr lang="en-GB"/>
          </a:p>
        </p:txBody>
      </p:sp>
    </p:spTree>
    <p:extLst>
      <p:ext uri="{BB962C8B-B14F-4D97-AF65-F5344CB8AC3E}">
        <p14:creationId xmlns:p14="http://schemas.microsoft.com/office/powerpoint/2010/main" val="285823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624732" cy="765860"/>
          </a:xfrm>
          <a:prstGeom prst="rect">
            <a:avLst/>
          </a:prstGeom>
          <a:solidFill>
            <a:srgbClr val="0000FE"/>
          </a:solidFill>
        </p:spPr>
        <p:txBody>
          <a:bodyPr anchor="ctr">
            <a:normAutofit/>
          </a:bodyPr>
          <a:lstStyle>
            <a:lvl1pPr marL="177800" indent="0">
              <a:defRPr sz="360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a:xfrm>
            <a:off x="0" y="6578600"/>
            <a:ext cx="3344333" cy="279400"/>
          </a:xfrm>
          <a:prstGeom prst="rect">
            <a:avLst/>
          </a:prstGeom>
          <a:solidFill>
            <a:srgbClr val="0000FE"/>
          </a:solidFill>
        </p:spPr>
        <p:txBody>
          <a:bodyPr/>
          <a:lstStyle>
            <a:lvl1pPr>
              <a:defRPr sz="1200">
                <a:solidFill>
                  <a:schemeClr val="bg1"/>
                </a:solidFill>
                <a:latin typeface="+mj-lt"/>
              </a:defRPr>
            </a:lvl1pPr>
          </a:lstStyle>
          <a:p>
            <a:r>
              <a:rPr lang="en-US"/>
              <a:t>28/04/2021 - GSI-JINR Roadmap Meeting</a:t>
            </a:r>
            <a:endParaRPr lang="en-GB" dirty="0"/>
          </a:p>
        </p:txBody>
      </p:sp>
      <p:sp>
        <p:nvSpPr>
          <p:cNvPr id="5" name="Footer Placeholder 4"/>
          <p:cNvSpPr>
            <a:spLocks noGrp="1"/>
          </p:cNvSpPr>
          <p:nvPr>
            <p:ph type="ftr" sz="quarter" idx="11"/>
          </p:nvPr>
        </p:nvSpPr>
        <p:spPr>
          <a:xfrm>
            <a:off x="3344333" y="6578600"/>
            <a:ext cx="5503333" cy="279400"/>
          </a:xfrm>
          <a:prstGeom prst="rect">
            <a:avLst/>
          </a:prstGeom>
          <a:solidFill>
            <a:srgbClr val="0000FE"/>
          </a:solidFill>
        </p:spPr>
        <p:txBody>
          <a:bodyPr/>
          <a:lstStyle>
            <a:lvl1pPr algn="ctr">
              <a:defRPr sz="1200">
                <a:solidFill>
                  <a:schemeClr val="bg1"/>
                </a:solidFill>
                <a:latin typeface="+mj-lt"/>
              </a:defRPr>
            </a:lvl1pPr>
          </a:lstStyle>
          <a:p>
            <a:r>
              <a:rPr lang="en-US"/>
              <a:t>K. Agarwal - BM@N-STS Electronics Cooling</a:t>
            </a:r>
            <a:endParaRPr lang="en-GB" dirty="0"/>
          </a:p>
        </p:txBody>
      </p:sp>
      <p:sp>
        <p:nvSpPr>
          <p:cNvPr id="6" name="Slide Number Placeholder 5"/>
          <p:cNvSpPr>
            <a:spLocks noGrp="1"/>
          </p:cNvSpPr>
          <p:nvPr>
            <p:ph type="sldNum" sz="quarter" idx="12"/>
          </p:nvPr>
        </p:nvSpPr>
        <p:spPr>
          <a:xfrm>
            <a:off x="8847666" y="6578600"/>
            <a:ext cx="3344333" cy="279400"/>
          </a:xfrm>
          <a:prstGeom prst="rect">
            <a:avLst/>
          </a:prstGeom>
          <a:solidFill>
            <a:srgbClr val="0000FE"/>
          </a:solidFill>
        </p:spPr>
        <p:txBody>
          <a:bodyPr/>
          <a:lstStyle>
            <a:lvl1pPr algn="r">
              <a:defRPr sz="1200">
                <a:solidFill>
                  <a:schemeClr val="bg1"/>
                </a:solidFill>
                <a:latin typeface="+mj-lt"/>
              </a:defRPr>
            </a:lvl1pPr>
          </a:lstStyle>
          <a:p>
            <a:fld id="{2A4535BA-AEF2-4785-BF1B-EDE950106C20}" type="slidenum">
              <a:rPr lang="en-GB" smtClean="0"/>
              <a:pPr/>
              <a:t>‹#›</a:t>
            </a:fld>
            <a:endParaRPr lang="en-GB" dirty="0"/>
          </a:p>
        </p:txBody>
      </p:sp>
      <p:pic>
        <p:nvPicPr>
          <p:cNvPr id="7" name="Grafi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4732" y="0"/>
            <a:ext cx="567267" cy="765861"/>
          </a:xfrm>
          <a:prstGeom prst="rect">
            <a:avLst/>
          </a:prstGeom>
        </p:spPr>
      </p:pic>
      <p:sp>
        <p:nvSpPr>
          <p:cNvPr id="8" name="Text Placeholder 2"/>
          <p:cNvSpPr>
            <a:spLocks noGrp="1"/>
          </p:cNvSpPr>
          <p:nvPr>
            <p:ph idx="1"/>
          </p:nvPr>
        </p:nvSpPr>
        <p:spPr>
          <a:xfrm>
            <a:off x="262467" y="914400"/>
            <a:ext cx="11692466" cy="5477933"/>
          </a:xfrm>
          <a:prstGeom prst="rect">
            <a:avLst/>
          </a:prstGeom>
        </p:spPr>
        <p:txBody>
          <a:bodyPr vert="horz" lIns="91440" tIns="45720" rIns="91440" bIns="45720" rtlCol="0">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64186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2069353"/>
            <a:ext cx="12192000" cy="2719293"/>
          </a:xfrm>
          <a:prstGeom prst="rect">
            <a:avLst/>
          </a:prstGeom>
          <a:solidFill>
            <a:srgbClr val="0000FE"/>
          </a:solidFill>
        </p:spPr>
        <p:txBody>
          <a:bodyPr anchor="ctr"/>
          <a:lstStyle>
            <a:lvl1pPr algn="ctr">
              <a:defRPr sz="6600">
                <a:solidFill>
                  <a:schemeClr val="bg1"/>
                </a:solidFill>
              </a:defRPr>
            </a:lvl1pPr>
          </a:lstStyle>
          <a:p>
            <a:r>
              <a:rPr lang="en-US"/>
              <a:t>Click to edit Master title style</a:t>
            </a:r>
            <a:endParaRPr lang="en-GB" dirty="0"/>
          </a:p>
        </p:txBody>
      </p:sp>
      <p:sp>
        <p:nvSpPr>
          <p:cNvPr id="3" name="Date Placeholder 3">
            <a:extLst>
              <a:ext uri="{FF2B5EF4-FFF2-40B4-BE49-F238E27FC236}">
                <a16:creationId xmlns:a16="http://schemas.microsoft.com/office/drawing/2014/main" id="{DC773E03-0B01-4395-A6CF-D35E54110734}"/>
              </a:ext>
            </a:extLst>
          </p:cNvPr>
          <p:cNvSpPr>
            <a:spLocks noGrp="1"/>
          </p:cNvSpPr>
          <p:nvPr>
            <p:ph type="dt" sz="half" idx="10"/>
          </p:nvPr>
        </p:nvSpPr>
        <p:spPr>
          <a:xfrm>
            <a:off x="0" y="6578600"/>
            <a:ext cx="3344333" cy="279400"/>
          </a:xfrm>
          <a:prstGeom prst="rect">
            <a:avLst/>
          </a:prstGeom>
          <a:solidFill>
            <a:srgbClr val="0000FE"/>
          </a:solidFill>
        </p:spPr>
        <p:txBody>
          <a:bodyPr/>
          <a:lstStyle>
            <a:lvl1pPr>
              <a:defRPr sz="1200">
                <a:solidFill>
                  <a:schemeClr val="bg1"/>
                </a:solidFill>
                <a:latin typeface="+mj-lt"/>
              </a:defRPr>
            </a:lvl1pPr>
          </a:lstStyle>
          <a:p>
            <a:r>
              <a:rPr lang="en-US"/>
              <a:t>28/04/2021 - GSI-JINR Roadmap Meeting</a:t>
            </a:r>
            <a:endParaRPr lang="en-GB" dirty="0"/>
          </a:p>
        </p:txBody>
      </p:sp>
      <p:sp>
        <p:nvSpPr>
          <p:cNvPr id="4" name="Footer Placeholder 4">
            <a:extLst>
              <a:ext uri="{FF2B5EF4-FFF2-40B4-BE49-F238E27FC236}">
                <a16:creationId xmlns:a16="http://schemas.microsoft.com/office/drawing/2014/main" id="{C19485F0-1810-4C0A-B108-833ADFDB3097}"/>
              </a:ext>
            </a:extLst>
          </p:cNvPr>
          <p:cNvSpPr>
            <a:spLocks noGrp="1"/>
          </p:cNvSpPr>
          <p:nvPr>
            <p:ph type="ftr" sz="quarter" idx="11"/>
          </p:nvPr>
        </p:nvSpPr>
        <p:spPr>
          <a:xfrm>
            <a:off x="3344333" y="6578600"/>
            <a:ext cx="5503333" cy="279400"/>
          </a:xfrm>
          <a:prstGeom prst="rect">
            <a:avLst/>
          </a:prstGeom>
          <a:solidFill>
            <a:srgbClr val="0000FE"/>
          </a:solidFill>
        </p:spPr>
        <p:txBody>
          <a:bodyPr/>
          <a:lstStyle>
            <a:lvl1pPr algn="ctr">
              <a:defRPr sz="1200">
                <a:solidFill>
                  <a:schemeClr val="bg1"/>
                </a:solidFill>
                <a:latin typeface="+mj-lt"/>
              </a:defRPr>
            </a:lvl1pPr>
          </a:lstStyle>
          <a:p>
            <a:r>
              <a:rPr lang="en-US"/>
              <a:t>K. Agarwal - BM@N-STS Electronics Cooling</a:t>
            </a:r>
            <a:endParaRPr lang="en-GB" dirty="0"/>
          </a:p>
        </p:txBody>
      </p:sp>
      <p:sp>
        <p:nvSpPr>
          <p:cNvPr id="5" name="Slide Number Placeholder 5">
            <a:extLst>
              <a:ext uri="{FF2B5EF4-FFF2-40B4-BE49-F238E27FC236}">
                <a16:creationId xmlns:a16="http://schemas.microsoft.com/office/drawing/2014/main" id="{359D24CB-A818-4562-8D00-02013230704B}"/>
              </a:ext>
            </a:extLst>
          </p:cNvPr>
          <p:cNvSpPr>
            <a:spLocks noGrp="1"/>
          </p:cNvSpPr>
          <p:nvPr>
            <p:ph type="sldNum" sz="quarter" idx="12"/>
          </p:nvPr>
        </p:nvSpPr>
        <p:spPr>
          <a:xfrm>
            <a:off x="8847666" y="6578600"/>
            <a:ext cx="3344333" cy="279400"/>
          </a:xfrm>
          <a:prstGeom prst="rect">
            <a:avLst/>
          </a:prstGeom>
          <a:solidFill>
            <a:srgbClr val="0000FE"/>
          </a:solidFill>
        </p:spPr>
        <p:txBody>
          <a:bodyPr/>
          <a:lstStyle>
            <a:lvl1pPr algn="r">
              <a:defRPr sz="1200">
                <a:solidFill>
                  <a:schemeClr val="bg1"/>
                </a:solidFill>
                <a:latin typeface="+mj-lt"/>
              </a:defRPr>
            </a:lvl1pPr>
          </a:lstStyle>
          <a:p>
            <a:fld id="{2A4535BA-AEF2-4785-BF1B-EDE950106C20}" type="slidenum">
              <a:rPr lang="en-GB" smtClean="0"/>
              <a:pPr/>
              <a:t>‹#›</a:t>
            </a:fld>
            <a:endParaRPr lang="en-GB" dirty="0"/>
          </a:p>
        </p:txBody>
      </p:sp>
    </p:spTree>
    <p:extLst>
      <p:ext uri="{BB962C8B-B14F-4D97-AF65-F5344CB8AC3E}">
        <p14:creationId xmlns:p14="http://schemas.microsoft.com/office/powerpoint/2010/main" val="1758469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p:cNvSpPr>
            <a:spLocks noGrp="1"/>
          </p:cNvSpPr>
          <p:nvPr>
            <p:ph type="dt" sz="half" idx="10"/>
          </p:nvPr>
        </p:nvSpPr>
        <p:spPr>
          <a:xfrm>
            <a:off x="0" y="6578600"/>
            <a:ext cx="3344333" cy="279400"/>
          </a:xfrm>
          <a:prstGeom prst="rect">
            <a:avLst/>
          </a:prstGeom>
          <a:solidFill>
            <a:srgbClr val="0000FE"/>
          </a:solidFill>
        </p:spPr>
        <p:txBody>
          <a:bodyPr/>
          <a:lstStyle>
            <a:lvl1pPr>
              <a:defRPr sz="1200">
                <a:solidFill>
                  <a:schemeClr val="bg1"/>
                </a:solidFill>
                <a:latin typeface="+mj-lt"/>
              </a:defRPr>
            </a:lvl1pPr>
          </a:lstStyle>
          <a:p>
            <a:r>
              <a:rPr lang="en-US"/>
              <a:t>28/04/2021 - GSI-JINR Roadmap Meeting</a:t>
            </a:r>
            <a:endParaRPr lang="en-GB"/>
          </a:p>
        </p:txBody>
      </p:sp>
      <p:sp>
        <p:nvSpPr>
          <p:cNvPr id="9" name="Footer Placeholder 4"/>
          <p:cNvSpPr>
            <a:spLocks noGrp="1"/>
          </p:cNvSpPr>
          <p:nvPr>
            <p:ph type="ftr" sz="quarter" idx="11"/>
          </p:nvPr>
        </p:nvSpPr>
        <p:spPr>
          <a:xfrm>
            <a:off x="3344333" y="6578600"/>
            <a:ext cx="5503333" cy="279400"/>
          </a:xfrm>
          <a:prstGeom prst="rect">
            <a:avLst/>
          </a:prstGeom>
          <a:solidFill>
            <a:srgbClr val="0000FE"/>
          </a:solidFill>
        </p:spPr>
        <p:txBody>
          <a:bodyPr/>
          <a:lstStyle>
            <a:lvl1pPr>
              <a:defRPr sz="1200">
                <a:solidFill>
                  <a:schemeClr val="bg1"/>
                </a:solidFill>
                <a:latin typeface="+mj-lt"/>
              </a:defRPr>
            </a:lvl1pPr>
          </a:lstStyle>
          <a:p>
            <a:r>
              <a:rPr lang="en-US"/>
              <a:t>K. Agarwal - BM@N-STS Electronics Cooling</a:t>
            </a:r>
            <a:endParaRPr lang="en-GB" dirty="0"/>
          </a:p>
        </p:txBody>
      </p:sp>
      <p:sp>
        <p:nvSpPr>
          <p:cNvPr id="10" name="Slide Number Placeholder 5"/>
          <p:cNvSpPr>
            <a:spLocks noGrp="1"/>
          </p:cNvSpPr>
          <p:nvPr>
            <p:ph type="sldNum" sz="quarter" idx="12"/>
          </p:nvPr>
        </p:nvSpPr>
        <p:spPr>
          <a:xfrm>
            <a:off x="8847666" y="6578600"/>
            <a:ext cx="3344333" cy="279400"/>
          </a:xfrm>
          <a:prstGeom prst="rect">
            <a:avLst/>
          </a:prstGeom>
          <a:solidFill>
            <a:srgbClr val="0000FE"/>
          </a:solidFill>
        </p:spPr>
        <p:txBody>
          <a:bodyPr/>
          <a:lstStyle>
            <a:lvl1pPr>
              <a:defRPr sz="1200">
                <a:solidFill>
                  <a:schemeClr val="bg1"/>
                </a:solidFill>
                <a:latin typeface="+mj-lt"/>
              </a:defRPr>
            </a:lvl1pPr>
          </a:lstStyle>
          <a:p>
            <a:fld id="{2A4535BA-AEF2-4785-BF1B-EDE950106C20}" type="slidenum">
              <a:rPr lang="en-GB" smtClean="0"/>
              <a:pPr/>
              <a:t>‹#›</a:t>
            </a:fld>
            <a:endParaRPr lang="en-GB"/>
          </a:p>
        </p:txBody>
      </p:sp>
    </p:spTree>
    <p:extLst>
      <p:ext uri="{BB962C8B-B14F-4D97-AF65-F5344CB8AC3E}">
        <p14:creationId xmlns:p14="http://schemas.microsoft.com/office/powerpoint/2010/main" val="1207177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Date Placeholder 3"/>
          <p:cNvSpPr>
            <a:spLocks noGrp="1"/>
          </p:cNvSpPr>
          <p:nvPr>
            <p:ph type="dt" sz="half" idx="10"/>
          </p:nvPr>
        </p:nvSpPr>
        <p:spPr>
          <a:xfrm>
            <a:off x="0" y="6578600"/>
            <a:ext cx="3344333" cy="279400"/>
          </a:xfrm>
          <a:prstGeom prst="rect">
            <a:avLst/>
          </a:prstGeom>
          <a:solidFill>
            <a:srgbClr val="0000FE"/>
          </a:solidFill>
        </p:spPr>
        <p:txBody>
          <a:bodyPr/>
          <a:lstStyle>
            <a:lvl1pPr>
              <a:defRPr sz="1200">
                <a:solidFill>
                  <a:schemeClr val="bg1"/>
                </a:solidFill>
                <a:latin typeface="+mj-lt"/>
              </a:defRPr>
            </a:lvl1pPr>
          </a:lstStyle>
          <a:p>
            <a:r>
              <a:rPr lang="en-US"/>
              <a:t>28/04/2021 - GSI-JINR Roadmap Meeting</a:t>
            </a:r>
            <a:endParaRPr lang="en-GB"/>
          </a:p>
        </p:txBody>
      </p:sp>
      <p:sp>
        <p:nvSpPr>
          <p:cNvPr id="11" name="Footer Placeholder 4"/>
          <p:cNvSpPr>
            <a:spLocks noGrp="1"/>
          </p:cNvSpPr>
          <p:nvPr>
            <p:ph type="ftr" sz="quarter" idx="11"/>
          </p:nvPr>
        </p:nvSpPr>
        <p:spPr>
          <a:xfrm>
            <a:off x="3344333" y="6578600"/>
            <a:ext cx="5503333" cy="279400"/>
          </a:xfrm>
          <a:prstGeom prst="rect">
            <a:avLst/>
          </a:prstGeom>
          <a:solidFill>
            <a:srgbClr val="0000FE"/>
          </a:solidFill>
        </p:spPr>
        <p:txBody>
          <a:bodyPr/>
          <a:lstStyle>
            <a:lvl1pPr>
              <a:defRPr sz="1200">
                <a:solidFill>
                  <a:schemeClr val="bg1"/>
                </a:solidFill>
                <a:latin typeface="+mj-lt"/>
              </a:defRPr>
            </a:lvl1pPr>
          </a:lstStyle>
          <a:p>
            <a:r>
              <a:rPr lang="en-US"/>
              <a:t>K. Agarwal - BM@N-STS Electronics Cooling</a:t>
            </a:r>
            <a:endParaRPr lang="en-GB" dirty="0"/>
          </a:p>
        </p:txBody>
      </p:sp>
      <p:sp>
        <p:nvSpPr>
          <p:cNvPr id="12" name="Slide Number Placeholder 5"/>
          <p:cNvSpPr>
            <a:spLocks noGrp="1"/>
          </p:cNvSpPr>
          <p:nvPr>
            <p:ph type="sldNum" sz="quarter" idx="12"/>
          </p:nvPr>
        </p:nvSpPr>
        <p:spPr>
          <a:xfrm>
            <a:off x="8847666" y="6578600"/>
            <a:ext cx="3344333" cy="279400"/>
          </a:xfrm>
          <a:prstGeom prst="rect">
            <a:avLst/>
          </a:prstGeom>
          <a:solidFill>
            <a:srgbClr val="0000FE"/>
          </a:solidFill>
        </p:spPr>
        <p:txBody>
          <a:bodyPr/>
          <a:lstStyle>
            <a:lvl1pPr>
              <a:defRPr sz="1200">
                <a:solidFill>
                  <a:schemeClr val="bg1"/>
                </a:solidFill>
                <a:latin typeface="+mj-lt"/>
              </a:defRPr>
            </a:lvl1pPr>
          </a:lstStyle>
          <a:p>
            <a:fld id="{2A4535BA-AEF2-4785-BF1B-EDE950106C20}" type="slidenum">
              <a:rPr lang="en-GB" smtClean="0"/>
              <a:pPr/>
              <a:t>‹#›</a:t>
            </a:fld>
            <a:endParaRPr lang="en-GB"/>
          </a:p>
        </p:txBody>
      </p:sp>
    </p:spTree>
    <p:extLst>
      <p:ext uri="{BB962C8B-B14F-4D97-AF65-F5344CB8AC3E}">
        <p14:creationId xmlns:p14="http://schemas.microsoft.com/office/powerpoint/2010/main" val="1747029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6" name="Date Placeholder 3"/>
          <p:cNvSpPr>
            <a:spLocks noGrp="1"/>
          </p:cNvSpPr>
          <p:nvPr>
            <p:ph type="dt" sz="half" idx="10"/>
          </p:nvPr>
        </p:nvSpPr>
        <p:spPr>
          <a:xfrm>
            <a:off x="0" y="6578600"/>
            <a:ext cx="3344333" cy="279400"/>
          </a:xfrm>
          <a:prstGeom prst="rect">
            <a:avLst/>
          </a:prstGeom>
          <a:solidFill>
            <a:srgbClr val="0000FE"/>
          </a:solidFill>
        </p:spPr>
        <p:txBody>
          <a:bodyPr/>
          <a:lstStyle>
            <a:lvl1pPr>
              <a:defRPr sz="1200">
                <a:solidFill>
                  <a:schemeClr val="bg1"/>
                </a:solidFill>
                <a:latin typeface="+mj-lt"/>
              </a:defRPr>
            </a:lvl1pPr>
          </a:lstStyle>
          <a:p>
            <a:r>
              <a:rPr lang="en-US"/>
              <a:t>28/04/2021 - GSI-JINR Roadmap Meeting</a:t>
            </a:r>
            <a:endParaRPr lang="en-GB"/>
          </a:p>
        </p:txBody>
      </p:sp>
      <p:sp>
        <p:nvSpPr>
          <p:cNvPr id="7" name="Footer Placeholder 4"/>
          <p:cNvSpPr>
            <a:spLocks noGrp="1"/>
          </p:cNvSpPr>
          <p:nvPr>
            <p:ph type="ftr" sz="quarter" idx="11"/>
          </p:nvPr>
        </p:nvSpPr>
        <p:spPr>
          <a:xfrm>
            <a:off x="3344333" y="6578600"/>
            <a:ext cx="5503333" cy="279400"/>
          </a:xfrm>
          <a:prstGeom prst="rect">
            <a:avLst/>
          </a:prstGeom>
          <a:solidFill>
            <a:srgbClr val="0000FE"/>
          </a:solidFill>
        </p:spPr>
        <p:txBody>
          <a:bodyPr/>
          <a:lstStyle>
            <a:lvl1pPr>
              <a:defRPr sz="1200">
                <a:solidFill>
                  <a:schemeClr val="bg1"/>
                </a:solidFill>
                <a:latin typeface="+mj-lt"/>
              </a:defRPr>
            </a:lvl1pPr>
          </a:lstStyle>
          <a:p>
            <a:r>
              <a:rPr lang="en-US"/>
              <a:t>K. Agarwal - BM@N-STS Electronics Cooling</a:t>
            </a:r>
            <a:endParaRPr lang="en-GB" dirty="0"/>
          </a:p>
        </p:txBody>
      </p:sp>
      <p:sp>
        <p:nvSpPr>
          <p:cNvPr id="8" name="Slide Number Placeholder 5"/>
          <p:cNvSpPr>
            <a:spLocks noGrp="1"/>
          </p:cNvSpPr>
          <p:nvPr>
            <p:ph type="sldNum" sz="quarter" idx="12"/>
          </p:nvPr>
        </p:nvSpPr>
        <p:spPr>
          <a:xfrm>
            <a:off x="8847666" y="6578600"/>
            <a:ext cx="3344333" cy="279400"/>
          </a:xfrm>
          <a:prstGeom prst="rect">
            <a:avLst/>
          </a:prstGeom>
          <a:solidFill>
            <a:srgbClr val="0000FE"/>
          </a:solidFill>
        </p:spPr>
        <p:txBody>
          <a:bodyPr/>
          <a:lstStyle>
            <a:lvl1pPr>
              <a:defRPr sz="1200">
                <a:solidFill>
                  <a:schemeClr val="bg1"/>
                </a:solidFill>
                <a:latin typeface="+mj-lt"/>
              </a:defRPr>
            </a:lvl1pPr>
          </a:lstStyle>
          <a:p>
            <a:fld id="{2A4535BA-AEF2-4785-BF1B-EDE950106C20}" type="slidenum">
              <a:rPr lang="en-GB" smtClean="0"/>
              <a:pPr/>
              <a:t>‹#›</a:t>
            </a:fld>
            <a:endParaRPr lang="en-GB"/>
          </a:p>
        </p:txBody>
      </p:sp>
    </p:spTree>
    <p:extLst>
      <p:ext uri="{BB962C8B-B14F-4D97-AF65-F5344CB8AC3E}">
        <p14:creationId xmlns:p14="http://schemas.microsoft.com/office/powerpoint/2010/main" val="2589337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0" y="6578600"/>
            <a:ext cx="3344333" cy="279400"/>
          </a:xfrm>
          <a:prstGeom prst="rect">
            <a:avLst/>
          </a:prstGeom>
          <a:solidFill>
            <a:srgbClr val="0000FE"/>
          </a:solidFill>
        </p:spPr>
        <p:txBody>
          <a:bodyPr/>
          <a:lstStyle>
            <a:lvl1pPr>
              <a:defRPr sz="1200">
                <a:solidFill>
                  <a:schemeClr val="bg1"/>
                </a:solidFill>
                <a:latin typeface="+mj-lt"/>
              </a:defRPr>
            </a:lvl1pPr>
          </a:lstStyle>
          <a:p>
            <a:r>
              <a:rPr lang="en-US"/>
              <a:t>28/04/2021 - GSI-JINR Roadmap Meeting</a:t>
            </a:r>
            <a:endParaRPr lang="en-GB"/>
          </a:p>
        </p:txBody>
      </p:sp>
      <p:sp>
        <p:nvSpPr>
          <p:cNvPr id="6" name="Footer Placeholder 4"/>
          <p:cNvSpPr>
            <a:spLocks noGrp="1"/>
          </p:cNvSpPr>
          <p:nvPr>
            <p:ph type="ftr" sz="quarter" idx="11"/>
          </p:nvPr>
        </p:nvSpPr>
        <p:spPr>
          <a:xfrm>
            <a:off x="3344333" y="6578600"/>
            <a:ext cx="5503333" cy="279400"/>
          </a:xfrm>
          <a:prstGeom prst="rect">
            <a:avLst/>
          </a:prstGeom>
          <a:solidFill>
            <a:srgbClr val="0000FE"/>
          </a:solidFill>
        </p:spPr>
        <p:txBody>
          <a:bodyPr/>
          <a:lstStyle>
            <a:lvl1pPr>
              <a:defRPr sz="1200">
                <a:solidFill>
                  <a:schemeClr val="bg1"/>
                </a:solidFill>
                <a:latin typeface="+mj-lt"/>
              </a:defRPr>
            </a:lvl1pPr>
          </a:lstStyle>
          <a:p>
            <a:r>
              <a:rPr lang="en-US"/>
              <a:t>K. Agarwal - BM@N-STS Electronics Cooling</a:t>
            </a:r>
            <a:endParaRPr lang="en-GB" dirty="0"/>
          </a:p>
        </p:txBody>
      </p:sp>
      <p:sp>
        <p:nvSpPr>
          <p:cNvPr id="7" name="Slide Number Placeholder 5"/>
          <p:cNvSpPr>
            <a:spLocks noGrp="1"/>
          </p:cNvSpPr>
          <p:nvPr>
            <p:ph type="sldNum" sz="quarter" idx="12"/>
          </p:nvPr>
        </p:nvSpPr>
        <p:spPr>
          <a:xfrm>
            <a:off x="8847666" y="6578600"/>
            <a:ext cx="3344333" cy="279400"/>
          </a:xfrm>
          <a:prstGeom prst="rect">
            <a:avLst/>
          </a:prstGeom>
          <a:solidFill>
            <a:srgbClr val="0000FE"/>
          </a:solidFill>
        </p:spPr>
        <p:txBody>
          <a:bodyPr/>
          <a:lstStyle>
            <a:lvl1pPr>
              <a:defRPr sz="1200">
                <a:solidFill>
                  <a:schemeClr val="bg1"/>
                </a:solidFill>
                <a:latin typeface="+mj-lt"/>
              </a:defRPr>
            </a:lvl1pPr>
          </a:lstStyle>
          <a:p>
            <a:fld id="{2A4535BA-AEF2-4785-BF1B-EDE950106C20}" type="slidenum">
              <a:rPr lang="en-GB" smtClean="0"/>
              <a:pPr/>
              <a:t>‹#›</a:t>
            </a:fld>
            <a:endParaRPr lang="en-GB"/>
          </a:p>
        </p:txBody>
      </p:sp>
    </p:spTree>
    <p:extLst>
      <p:ext uri="{BB962C8B-B14F-4D97-AF65-F5344CB8AC3E}">
        <p14:creationId xmlns:p14="http://schemas.microsoft.com/office/powerpoint/2010/main" val="4046637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p:cNvSpPr>
            <a:spLocks noGrp="1"/>
          </p:cNvSpPr>
          <p:nvPr>
            <p:ph type="dt" sz="half" idx="10"/>
          </p:nvPr>
        </p:nvSpPr>
        <p:spPr>
          <a:xfrm>
            <a:off x="0" y="6578600"/>
            <a:ext cx="3344333" cy="279400"/>
          </a:xfrm>
          <a:prstGeom prst="rect">
            <a:avLst/>
          </a:prstGeom>
          <a:solidFill>
            <a:srgbClr val="0000FE"/>
          </a:solidFill>
        </p:spPr>
        <p:txBody>
          <a:bodyPr/>
          <a:lstStyle>
            <a:lvl1pPr>
              <a:defRPr sz="1200">
                <a:solidFill>
                  <a:schemeClr val="bg1"/>
                </a:solidFill>
                <a:latin typeface="+mj-lt"/>
              </a:defRPr>
            </a:lvl1pPr>
          </a:lstStyle>
          <a:p>
            <a:r>
              <a:rPr lang="en-US"/>
              <a:t>28/04/2021 - GSI-JINR Roadmap Meeting</a:t>
            </a:r>
            <a:endParaRPr lang="en-GB"/>
          </a:p>
        </p:txBody>
      </p:sp>
      <p:sp>
        <p:nvSpPr>
          <p:cNvPr id="9" name="Footer Placeholder 4"/>
          <p:cNvSpPr>
            <a:spLocks noGrp="1"/>
          </p:cNvSpPr>
          <p:nvPr>
            <p:ph type="ftr" sz="quarter" idx="11"/>
          </p:nvPr>
        </p:nvSpPr>
        <p:spPr>
          <a:xfrm>
            <a:off x="3344333" y="6578600"/>
            <a:ext cx="5503333" cy="279400"/>
          </a:xfrm>
          <a:prstGeom prst="rect">
            <a:avLst/>
          </a:prstGeom>
          <a:solidFill>
            <a:srgbClr val="0000FE"/>
          </a:solidFill>
        </p:spPr>
        <p:txBody>
          <a:bodyPr/>
          <a:lstStyle>
            <a:lvl1pPr>
              <a:defRPr sz="1200">
                <a:solidFill>
                  <a:schemeClr val="bg1"/>
                </a:solidFill>
                <a:latin typeface="+mj-lt"/>
              </a:defRPr>
            </a:lvl1pPr>
          </a:lstStyle>
          <a:p>
            <a:r>
              <a:rPr lang="en-US"/>
              <a:t>K. Agarwal - BM@N-STS Electronics Cooling</a:t>
            </a:r>
            <a:endParaRPr lang="en-GB" dirty="0"/>
          </a:p>
        </p:txBody>
      </p:sp>
      <p:sp>
        <p:nvSpPr>
          <p:cNvPr id="10" name="Slide Number Placeholder 5"/>
          <p:cNvSpPr>
            <a:spLocks noGrp="1"/>
          </p:cNvSpPr>
          <p:nvPr>
            <p:ph type="sldNum" sz="quarter" idx="12"/>
          </p:nvPr>
        </p:nvSpPr>
        <p:spPr>
          <a:xfrm>
            <a:off x="8847666" y="6578600"/>
            <a:ext cx="3344333" cy="279400"/>
          </a:xfrm>
          <a:prstGeom prst="rect">
            <a:avLst/>
          </a:prstGeom>
          <a:solidFill>
            <a:srgbClr val="0000FE"/>
          </a:solidFill>
        </p:spPr>
        <p:txBody>
          <a:bodyPr/>
          <a:lstStyle>
            <a:lvl1pPr>
              <a:defRPr sz="1200">
                <a:solidFill>
                  <a:schemeClr val="bg1"/>
                </a:solidFill>
                <a:latin typeface="+mj-lt"/>
              </a:defRPr>
            </a:lvl1pPr>
          </a:lstStyle>
          <a:p>
            <a:fld id="{2A4535BA-AEF2-4785-BF1B-EDE950106C20}" type="slidenum">
              <a:rPr lang="en-GB" smtClean="0"/>
              <a:pPr/>
              <a:t>‹#›</a:t>
            </a:fld>
            <a:endParaRPr lang="en-GB"/>
          </a:p>
        </p:txBody>
      </p:sp>
    </p:spTree>
    <p:extLst>
      <p:ext uri="{BB962C8B-B14F-4D97-AF65-F5344CB8AC3E}">
        <p14:creationId xmlns:p14="http://schemas.microsoft.com/office/powerpoint/2010/main" val="4218619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p:cNvSpPr>
            <a:spLocks noGrp="1"/>
          </p:cNvSpPr>
          <p:nvPr>
            <p:ph type="dt" sz="half" idx="10"/>
          </p:nvPr>
        </p:nvSpPr>
        <p:spPr>
          <a:xfrm>
            <a:off x="0" y="6578600"/>
            <a:ext cx="3344333" cy="279400"/>
          </a:xfrm>
          <a:prstGeom prst="rect">
            <a:avLst/>
          </a:prstGeom>
          <a:solidFill>
            <a:srgbClr val="0000FE"/>
          </a:solidFill>
        </p:spPr>
        <p:txBody>
          <a:bodyPr/>
          <a:lstStyle>
            <a:lvl1pPr>
              <a:defRPr sz="1200">
                <a:solidFill>
                  <a:schemeClr val="bg1"/>
                </a:solidFill>
                <a:latin typeface="+mj-lt"/>
              </a:defRPr>
            </a:lvl1pPr>
          </a:lstStyle>
          <a:p>
            <a:r>
              <a:rPr lang="en-US"/>
              <a:t>28/04/2021 - GSI-JINR Roadmap Meeting</a:t>
            </a:r>
            <a:endParaRPr lang="en-GB"/>
          </a:p>
        </p:txBody>
      </p:sp>
      <p:sp>
        <p:nvSpPr>
          <p:cNvPr id="9" name="Footer Placeholder 4"/>
          <p:cNvSpPr>
            <a:spLocks noGrp="1"/>
          </p:cNvSpPr>
          <p:nvPr>
            <p:ph type="ftr" sz="quarter" idx="11"/>
          </p:nvPr>
        </p:nvSpPr>
        <p:spPr>
          <a:xfrm>
            <a:off x="3344333" y="6578600"/>
            <a:ext cx="5503333" cy="279400"/>
          </a:xfrm>
          <a:prstGeom prst="rect">
            <a:avLst/>
          </a:prstGeom>
          <a:solidFill>
            <a:srgbClr val="0000FE"/>
          </a:solidFill>
        </p:spPr>
        <p:txBody>
          <a:bodyPr/>
          <a:lstStyle>
            <a:lvl1pPr>
              <a:defRPr sz="1200">
                <a:solidFill>
                  <a:schemeClr val="bg1"/>
                </a:solidFill>
                <a:latin typeface="+mj-lt"/>
              </a:defRPr>
            </a:lvl1pPr>
          </a:lstStyle>
          <a:p>
            <a:r>
              <a:rPr lang="en-US"/>
              <a:t>K. Agarwal - BM@N-STS Electronics Cooling</a:t>
            </a:r>
            <a:endParaRPr lang="en-GB" dirty="0"/>
          </a:p>
        </p:txBody>
      </p:sp>
      <p:sp>
        <p:nvSpPr>
          <p:cNvPr id="10" name="Slide Number Placeholder 5"/>
          <p:cNvSpPr>
            <a:spLocks noGrp="1"/>
          </p:cNvSpPr>
          <p:nvPr>
            <p:ph type="sldNum" sz="quarter" idx="12"/>
          </p:nvPr>
        </p:nvSpPr>
        <p:spPr>
          <a:xfrm>
            <a:off x="8847666" y="6578600"/>
            <a:ext cx="3344333" cy="279400"/>
          </a:xfrm>
          <a:prstGeom prst="rect">
            <a:avLst/>
          </a:prstGeom>
          <a:solidFill>
            <a:srgbClr val="0000FE"/>
          </a:solidFill>
        </p:spPr>
        <p:txBody>
          <a:bodyPr/>
          <a:lstStyle>
            <a:lvl1pPr>
              <a:defRPr sz="1200">
                <a:solidFill>
                  <a:schemeClr val="bg1"/>
                </a:solidFill>
                <a:latin typeface="+mj-lt"/>
              </a:defRPr>
            </a:lvl1pPr>
          </a:lstStyle>
          <a:p>
            <a:fld id="{2A4535BA-AEF2-4785-BF1B-EDE950106C20}" type="slidenum">
              <a:rPr lang="en-GB" smtClean="0"/>
              <a:pPr/>
              <a:t>‹#›</a:t>
            </a:fld>
            <a:endParaRPr lang="en-GB"/>
          </a:p>
        </p:txBody>
      </p:sp>
    </p:spTree>
    <p:extLst>
      <p:ext uri="{BB962C8B-B14F-4D97-AF65-F5344CB8AC3E}">
        <p14:creationId xmlns:p14="http://schemas.microsoft.com/office/powerpoint/2010/main" val="937549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2467" y="914400"/>
            <a:ext cx="11692466" cy="54779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60452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hyperlink" Target="https://detector-cooling.web.cern.ch/data/Table%208-3-1.htm" TargetMode="External"/><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hyperlink" Target="https://doi.org/10.1002/bbpc.19840880813"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80.png"/><Relationship Id="rId7" Type="http://schemas.openxmlformats.org/officeDocument/2006/relationships/image" Target="../media/image120.png"/><Relationship Id="rId12" Type="http://schemas.openxmlformats.org/officeDocument/2006/relationships/image" Target="../media/image33.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110.png"/><Relationship Id="rId11" Type="http://schemas.openxmlformats.org/officeDocument/2006/relationships/image" Target="../media/image32.png"/><Relationship Id="rId5" Type="http://schemas.openxmlformats.org/officeDocument/2006/relationships/image" Target="../media/image100.png"/><Relationship Id="rId10" Type="http://schemas.openxmlformats.org/officeDocument/2006/relationships/hyperlink" Target="https://www.lmnoeng.com/moody.php" TargetMode="External"/><Relationship Id="rId4" Type="http://schemas.openxmlformats.org/officeDocument/2006/relationships/image" Target="../media/image90.pn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220.png"/><Relationship Id="rId13" Type="http://schemas.openxmlformats.org/officeDocument/2006/relationships/image" Target="../media/image270.png"/><Relationship Id="rId3" Type="http://schemas.openxmlformats.org/officeDocument/2006/relationships/image" Target="../media/image17.png"/><Relationship Id="rId7" Type="http://schemas.openxmlformats.org/officeDocument/2006/relationships/image" Target="../media/image210.png"/><Relationship Id="rId12" Type="http://schemas.openxmlformats.org/officeDocument/2006/relationships/image" Target="../media/image260.png"/><Relationship Id="rId2" Type="http://schemas.openxmlformats.org/officeDocument/2006/relationships/hyperlink" Target="https://www.lmnoeng.com/moody.php" TargetMode="External"/><Relationship Id="rId1" Type="http://schemas.openxmlformats.org/officeDocument/2006/relationships/slideLayout" Target="../slideLayouts/slideLayout2.xml"/><Relationship Id="rId6" Type="http://schemas.openxmlformats.org/officeDocument/2006/relationships/image" Target="../media/image200.png"/><Relationship Id="rId11" Type="http://schemas.openxmlformats.org/officeDocument/2006/relationships/image" Target="../media/image25.png"/><Relationship Id="rId5" Type="http://schemas.openxmlformats.org/officeDocument/2006/relationships/image" Target="../media/image34.png"/><Relationship Id="rId15" Type="http://schemas.openxmlformats.org/officeDocument/2006/relationships/image" Target="../media/image36.png"/><Relationship Id="rId10" Type="http://schemas.openxmlformats.org/officeDocument/2006/relationships/image" Target="../media/image240.png"/><Relationship Id="rId4" Type="http://schemas.openxmlformats.org/officeDocument/2006/relationships/image" Target="../media/image180.png"/><Relationship Id="rId9" Type="http://schemas.openxmlformats.org/officeDocument/2006/relationships/image" Target="../media/image23.png"/><Relationship Id="rId14"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350.png"/><Relationship Id="rId13" Type="http://schemas.openxmlformats.org/officeDocument/2006/relationships/image" Target="../media/image40.png"/><Relationship Id="rId3" Type="http://schemas.openxmlformats.org/officeDocument/2006/relationships/image" Target="../media/image300.png"/><Relationship Id="rId7" Type="http://schemas.openxmlformats.org/officeDocument/2006/relationships/image" Target="../media/image340.png"/><Relationship Id="rId12" Type="http://schemas.openxmlformats.org/officeDocument/2006/relationships/image" Target="../media/image39.png"/><Relationship Id="rId2" Type="http://schemas.openxmlformats.org/officeDocument/2006/relationships/image" Target="../media/image290.png"/><Relationship Id="rId1" Type="http://schemas.openxmlformats.org/officeDocument/2006/relationships/slideLayout" Target="../slideLayouts/slideLayout2.xml"/><Relationship Id="rId6" Type="http://schemas.openxmlformats.org/officeDocument/2006/relationships/image" Target="../media/image330.png"/><Relationship Id="rId11" Type="http://schemas.openxmlformats.org/officeDocument/2006/relationships/image" Target="../media/image38.png"/><Relationship Id="rId5" Type="http://schemas.openxmlformats.org/officeDocument/2006/relationships/image" Target="../media/image320.png"/><Relationship Id="rId10" Type="http://schemas.openxmlformats.org/officeDocument/2006/relationships/image" Target="../media/image37.png"/><Relationship Id="rId4" Type="http://schemas.openxmlformats.org/officeDocument/2006/relationships/image" Target="../media/image310.png"/><Relationship Id="rId9" Type="http://schemas.openxmlformats.org/officeDocument/2006/relationships/image" Target="../media/image360.png"/><Relationship Id="rId14" Type="http://schemas.openxmlformats.org/officeDocument/2006/relationships/image" Target="../media/image41.png"/></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8" Type="http://schemas.openxmlformats.org/officeDocument/2006/relationships/image" Target="../media/image52.png"/><Relationship Id="rId7"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70.pn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emf"/><Relationship Id="rId1" Type="http://schemas.openxmlformats.org/officeDocument/2006/relationships/slideLayout" Target="../slideLayouts/slideLayout2.xml"/><Relationship Id="rId4" Type="http://schemas.openxmlformats.org/officeDocument/2006/relationships/image" Target="../media/image5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hyperlink" Target="https://www.cooltec.de/produkte/cold-plates.php" TargetMode="External"/><Relationship Id="rId2" Type="http://schemas.openxmlformats.org/officeDocument/2006/relationships/image" Target="../media/image14.gif"/><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2767F-FAF5-4761-AB6C-09C8DBCA4CD1}"/>
              </a:ext>
            </a:extLst>
          </p:cNvPr>
          <p:cNvSpPr>
            <a:spLocks noGrp="1"/>
          </p:cNvSpPr>
          <p:nvPr>
            <p:ph type="ctrTitle"/>
          </p:nvPr>
        </p:nvSpPr>
        <p:spPr/>
        <p:txBody>
          <a:bodyPr/>
          <a:lstStyle/>
          <a:p>
            <a:r>
              <a:rPr lang="en-GB" sz="5400" dirty="0"/>
              <a:t>BM@N-STS E</a:t>
            </a:r>
            <a:r>
              <a:rPr lang="en-GB" sz="4000" dirty="0"/>
              <a:t>LECTRONICS</a:t>
            </a:r>
            <a:r>
              <a:rPr lang="en-GB" sz="5400" dirty="0"/>
              <a:t> C</a:t>
            </a:r>
            <a:r>
              <a:rPr lang="en-GB" sz="4000" dirty="0"/>
              <a:t>OOLING</a:t>
            </a:r>
            <a:r>
              <a:rPr lang="en-GB" sz="5400" dirty="0"/>
              <a:t> </a:t>
            </a:r>
            <a:br>
              <a:rPr lang="en-GB" sz="5400" dirty="0"/>
            </a:br>
            <a:r>
              <a:rPr lang="en-GB" sz="5400" dirty="0"/>
              <a:t>T</a:t>
            </a:r>
            <a:r>
              <a:rPr lang="en-GB" sz="4000" dirty="0"/>
              <a:t>HEORETICAL</a:t>
            </a:r>
            <a:r>
              <a:rPr lang="en-GB" sz="5400" dirty="0"/>
              <a:t> C</a:t>
            </a:r>
            <a:r>
              <a:rPr lang="en-GB" sz="4000" dirty="0"/>
              <a:t>ALCULATIONS</a:t>
            </a:r>
            <a:r>
              <a:rPr lang="en-GB" sz="5400" dirty="0"/>
              <a:t> &amp; CFD S</a:t>
            </a:r>
            <a:r>
              <a:rPr lang="en-GB" sz="4000" dirty="0"/>
              <a:t>IMULATIONS</a:t>
            </a:r>
            <a:endParaRPr lang="en-GB" sz="5400" dirty="0"/>
          </a:p>
        </p:txBody>
      </p:sp>
      <p:sp>
        <p:nvSpPr>
          <p:cNvPr id="4" name="Subtitle 2">
            <a:extLst>
              <a:ext uri="{FF2B5EF4-FFF2-40B4-BE49-F238E27FC236}">
                <a16:creationId xmlns:a16="http://schemas.microsoft.com/office/drawing/2014/main" id="{F6606C44-B689-44AB-A041-57A4D2229796}"/>
              </a:ext>
            </a:extLst>
          </p:cNvPr>
          <p:cNvSpPr>
            <a:spLocks noGrp="1"/>
          </p:cNvSpPr>
          <p:nvPr>
            <p:ph type="subTitle" idx="1"/>
          </p:nvPr>
        </p:nvSpPr>
        <p:spPr>
          <a:xfrm>
            <a:off x="1524000" y="2894203"/>
            <a:ext cx="9144000" cy="2650920"/>
          </a:xfrm>
        </p:spPr>
        <p:txBody>
          <a:bodyPr>
            <a:normAutofit lnSpcReduction="10000"/>
          </a:bodyPr>
          <a:lstStyle/>
          <a:p>
            <a:r>
              <a:rPr lang="de-DE" u="sng" dirty="0"/>
              <a:t>Kshitij Agarwal</a:t>
            </a:r>
            <a:r>
              <a:rPr lang="de-DE" baseline="30000" dirty="0"/>
              <a:t>1</a:t>
            </a:r>
            <a:r>
              <a:rPr lang="de-DE" dirty="0"/>
              <a:t>, H.R. Schmidt</a:t>
            </a:r>
            <a:r>
              <a:rPr lang="de-DE" baseline="30000" dirty="0"/>
              <a:t>1,2</a:t>
            </a:r>
          </a:p>
          <a:p>
            <a:r>
              <a:rPr lang="de-DE" baseline="30000" dirty="0"/>
              <a:t>1</a:t>
            </a:r>
            <a:r>
              <a:rPr lang="de-DE" dirty="0"/>
              <a:t> Eberhard-Karls-Universität Tübingen – Tübingen (DE)</a:t>
            </a:r>
          </a:p>
          <a:p>
            <a:r>
              <a:rPr lang="de-DE" baseline="30000" dirty="0"/>
              <a:t>2</a:t>
            </a:r>
            <a:r>
              <a:rPr lang="de-DE" dirty="0"/>
              <a:t> </a:t>
            </a:r>
            <a:r>
              <a:rPr lang="en-GB" dirty="0"/>
              <a:t>GSI Helmholtz Centre for Heavy Ion Research – Darmstadt (DE)</a:t>
            </a:r>
            <a:r>
              <a:rPr lang="de-DE" dirty="0"/>
              <a:t> </a:t>
            </a:r>
          </a:p>
          <a:p>
            <a:endParaRPr lang="de-DE" dirty="0"/>
          </a:p>
          <a:p>
            <a:r>
              <a:rPr lang="en-US" dirty="0"/>
              <a:t>Coordination Meeting on the GSI-JINR Roadmap Agreement</a:t>
            </a:r>
          </a:p>
          <a:p>
            <a:r>
              <a:rPr lang="de-DE" dirty="0"/>
              <a:t>28/04/2021 – Virtual Meeting</a:t>
            </a:r>
            <a:endParaRPr lang="en-GB" dirty="0"/>
          </a:p>
        </p:txBody>
      </p:sp>
    </p:spTree>
    <p:extLst>
      <p:ext uri="{BB962C8B-B14F-4D97-AF65-F5344CB8AC3E}">
        <p14:creationId xmlns:p14="http://schemas.microsoft.com/office/powerpoint/2010/main" val="1767362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BC2B3-9529-4F9F-BECC-1391FFC44516}"/>
              </a:ext>
            </a:extLst>
          </p:cNvPr>
          <p:cNvSpPr>
            <a:spLocks noGrp="1"/>
          </p:cNvSpPr>
          <p:nvPr>
            <p:ph type="title"/>
          </p:nvPr>
        </p:nvSpPr>
        <p:spPr/>
        <p:txBody>
          <a:bodyPr/>
          <a:lstStyle/>
          <a:p>
            <a:r>
              <a:rPr lang="en-GB" dirty="0"/>
              <a:t>[1] </a:t>
            </a:r>
            <a:r>
              <a:rPr lang="en-GB" dirty="0">
                <a:solidFill>
                  <a:prstClr val="white"/>
                </a:solidFill>
              </a:rPr>
              <a:t>W</a:t>
            </a:r>
            <a:r>
              <a:rPr lang="en-GB" sz="2800" dirty="0">
                <a:solidFill>
                  <a:prstClr val="white"/>
                </a:solidFill>
              </a:rPr>
              <a:t>HERE</a:t>
            </a:r>
            <a:r>
              <a:rPr lang="en-GB" dirty="0">
                <a:solidFill>
                  <a:prstClr val="white"/>
                </a:solidFill>
              </a:rPr>
              <a:t> I</a:t>
            </a:r>
            <a:r>
              <a:rPr lang="en-GB" sz="2800" dirty="0">
                <a:solidFill>
                  <a:prstClr val="white"/>
                </a:solidFill>
              </a:rPr>
              <a:t>N</a:t>
            </a:r>
            <a:r>
              <a:rPr lang="en-GB" dirty="0">
                <a:solidFill>
                  <a:prstClr val="white"/>
                </a:solidFill>
              </a:rPr>
              <a:t> U</a:t>
            </a:r>
            <a:r>
              <a:rPr lang="en-GB" sz="2800" dirty="0">
                <a:solidFill>
                  <a:prstClr val="white"/>
                </a:solidFill>
              </a:rPr>
              <a:t>SE</a:t>
            </a:r>
            <a:r>
              <a:rPr lang="en-GB" dirty="0">
                <a:solidFill>
                  <a:prstClr val="white"/>
                </a:solidFill>
              </a:rPr>
              <a:t> S</a:t>
            </a:r>
            <a:r>
              <a:rPr lang="en-GB" sz="2800" dirty="0">
                <a:solidFill>
                  <a:prstClr val="white"/>
                </a:solidFill>
              </a:rPr>
              <a:t>O</a:t>
            </a:r>
            <a:r>
              <a:rPr lang="en-GB" dirty="0">
                <a:solidFill>
                  <a:prstClr val="white"/>
                </a:solidFill>
              </a:rPr>
              <a:t> F</a:t>
            </a:r>
            <a:r>
              <a:rPr lang="en-GB" sz="2800" dirty="0">
                <a:solidFill>
                  <a:prstClr val="white"/>
                </a:solidFill>
              </a:rPr>
              <a:t>AR</a:t>
            </a:r>
            <a:r>
              <a:rPr lang="en-GB" dirty="0">
                <a:solidFill>
                  <a:prstClr val="white"/>
                </a:solidFill>
              </a:rPr>
              <a:t>?</a:t>
            </a:r>
            <a:endParaRPr lang="en-DE" dirty="0"/>
          </a:p>
        </p:txBody>
      </p:sp>
      <p:sp>
        <p:nvSpPr>
          <p:cNvPr id="3" name="Date Placeholder 2">
            <a:extLst>
              <a:ext uri="{FF2B5EF4-FFF2-40B4-BE49-F238E27FC236}">
                <a16:creationId xmlns:a16="http://schemas.microsoft.com/office/drawing/2014/main" id="{1D6EDE2F-60FB-4953-8827-303B97EC6D99}"/>
              </a:ext>
            </a:extLst>
          </p:cNvPr>
          <p:cNvSpPr>
            <a:spLocks noGrp="1"/>
          </p:cNvSpPr>
          <p:nvPr>
            <p:ph type="dt" sz="half" idx="10"/>
          </p:nvPr>
        </p:nvSpPr>
        <p:spPr/>
        <p:txBody>
          <a:bodyPr/>
          <a:lstStyle/>
          <a:p>
            <a:r>
              <a:rPr lang="en-US"/>
              <a:t>28/04/2021 - GSI-JINR Roadmap Meeting</a:t>
            </a:r>
            <a:endParaRPr lang="en-GB" dirty="0"/>
          </a:p>
        </p:txBody>
      </p:sp>
      <p:sp>
        <p:nvSpPr>
          <p:cNvPr id="4" name="Footer Placeholder 3">
            <a:extLst>
              <a:ext uri="{FF2B5EF4-FFF2-40B4-BE49-F238E27FC236}">
                <a16:creationId xmlns:a16="http://schemas.microsoft.com/office/drawing/2014/main" id="{FB5C2A89-C1AF-4988-B90B-F600CCB624B8}"/>
              </a:ext>
            </a:extLst>
          </p:cNvPr>
          <p:cNvSpPr>
            <a:spLocks noGrp="1"/>
          </p:cNvSpPr>
          <p:nvPr>
            <p:ph type="ftr" sz="quarter" idx="11"/>
          </p:nvPr>
        </p:nvSpPr>
        <p:spPr/>
        <p:txBody>
          <a:bodyPr/>
          <a:lstStyle/>
          <a:p>
            <a:r>
              <a:rPr lang="en-US"/>
              <a:t>K. Agarwal - BM@N-STS Electronics Cooling</a:t>
            </a:r>
            <a:endParaRPr lang="en-GB" dirty="0"/>
          </a:p>
        </p:txBody>
      </p:sp>
      <p:sp>
        <p:nvSpPr>
          <p:cNvPr id="5" name="Slide Number Placeholder 4">
            <a:extLst>
              <a:ext uri="{FF2B5EF4-FFF2-40B4-BE49-F238E27FC236}">
                <a16:creationId xmlns:a16="http://schemas.microsoft.com/office/drawing/2014/main" id="{D028A5C7-5A6F-4E8D-B84C-6BCC098A3F7A}"/>
              </a:ext>
            </a:extLst>
          </p:cNvPr>
          <p:cNvSpPr>
            <a:spLocks noGrp="1"/>
          </p:cNvSpPr>
          <p:nvPr>
            <p:ph type="sldNum" sz="quarter" idx="12"/>
          </p:nvPr>
        </p:nvSpPr>
        <p:spPr/>
        <p:txBody>
          <a:bodyPr/>
          <a:lstStyle/>
          <a:p>
            <a:fld id="{2A4535BA-AEF2-4785-BF1B-EDE950106C20}" type="slidenum">
              <a:rPr lang="en-GB" smtClean="0"/>
              <a:pPr/>
              <a:t>10</a:t>
            </a:fld>
            <a:endParaRPr lang="en-GB" dirty="0"/>
          </a:p>
        </p:txBody>
      </p:sp>
      <p:pic>
        <p:nvPicPr>
          <p:cNvPr id="3074" name="Picture 2" descr="Image result for lhcb scifi&quot;">
            <a:extLst>
              <a:ext uri="{FF2B5EF4-FFF2-40B4-BE49-F238E27FC236}">
                <a16:creationId xmlns:a16="http://schemas.microsoft.com/office/drawing/2014/main" id="{9BD9A6BA-8B71-49AB-8C05-656B4E6E9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617" y="1074504"/>
            <a:ext cx="3517754" cy="51954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3FC05C4-69DE-4456-99B7-099C5BC178E1}"/>
              </a:ext>
            </a:extLst>
          </p:cNvPr>
          <p:cNvPicPr>
            <a:picLocks noChangeAspect="1"/>
          </p:cNvPicPr>
          <p:nvPr/>
        </p:nvPicPr>
        <p:blipFill rotWithShape="1">
          <a:blip r:embed="rId3"/>
          <a:srcRect l="14587" t="29358" r="28303" b="11438"/>
          <a:stretch/>
        </p:blipFill>
        <p:spPr>
          <a:xfrm>
            <a:off x="4396576" y="1596383"/>
            <a:ext cx="7509774" cy="4379193"/>
          </a:xfrm>
          <a:prstGeom prst="rect">
            <a:avLst/>
          </a:prstGeom>
        </p:spPr>
      </p:pic>
      <p:sp>
        <p:nvSpPr>
          <p:cNvPr id="9" name="Content Placeholder 4">
            <a:extLst>
              <a:ext uri="{FF2B5EF4-FFF2-40B4-BE49-F238E27FC236}">
                <a16:creationId xmlns:a16="http://schemas.microsoft.com/office/drawing/2014/main" id="{BE67529A-2135-4FEA-A1B1-9AFF6CB973AD}"/>
              </a:ext>
            </a:extLst>
          </p:cNvPr>
          <p:cNvSpPr>
            <a:spLocks noGrp="1"/>
          </p:cNvSpPr>
          <p:nvPr>
            <p:ph idx="1"/>
          </p:nvPr>
        </p:nvSpPr>
        <p:spPr>
          <a:xfrm>
            <a:off x="6711303" y="1074504"/>
            <a:ext cx="2880320" cy="486461"/>
          </a:xfrm>
        </p:spPr>
        <p:txBody>
          <a:bodyPr>
            <a:normAutofit/>
          </a:bodyPr>
          <a:lstStyle/>
          <a:p>
            <a:pPr marL="0" indent="0">
              <a:buNone/>
            </a:pPr>
            <a:r>
              <a:rPr lang="en-GB" b="1" dirty="0" err="1">
                <a:solidFill>
                  <a:srgbClr val="FF0000"/>
                </a:solidFill>
                <a:latin typeface="+mn-lt"/>
              </a:rPr>
              <a:t>LHCb</a:t>
            </a:r>
            <a:r>
              <a:rPr lang="en-GB" b="1" dirty="0">
                <a:solidFill>
                  <a:srgbClr val="FF0000"/>
                </a:solidFill>
                <a:latin typeface="+mn-lt"/>
              </a:rPr>
              <a:t> </a:t>
            </a:r>
            <a:r>
              <a:rPr lang="en-GB" b="1" dirty="0" err="1">
                <a:solidFill>
                  <a:srgbClr val="FF0000"/>
                </a:solidFill>
                <a:latin typeface="+mn-lt"/>
              </a:rPr>
              <a:t>SciFi</a:t>
            </a:r>
            <a:r>
              <a:rPr lang="en-GB" b="1" dirty="0">
                <a:solidFill>
                  <a:srgbClr val="FF0000"/>
                </a:solidFill>
                <a:latin typeface="+mn-lt"/>
              </a:rPr>
              <a:t> Tracker</a:t>
            </a:r>
          </a:p>
        </p:txBody>
      </p:sp>
    </p:spTree>
    <p:extLst>
      <p:ext uri="{BB962C8B-B14F-4D97-AF65-F5344CB8AC3E}">
        <p14:creationId xmlns:p14="http://schemas.microsoft.com/office/powerpoint/2010/main" val="1272547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EC7A1-3BA1-4621-9D7C-F1E971666665}"/>
              </a:ext>
            </a:extLst>
          </p:cNvPr>
          <p:cNvSpPr>
            <a:spLocks noGrp="1"/>
          </p:cNvSpPr>
          <p:nvPr>
            <p:ph type="title"/>
          </p:nvPr>
        </p:nvSpPr>
        <p:spPr/>
        <p:txBody>
          <a:bodyPr>
            <a:normAutofit/>
          </a:bodyPr>
          <a:lstStyle/>
          <a:p>
            <a:r>
              <a:rPr lang="en-GB" dirty="0"/>
              <a:t>[1] </a:t>
            </a:r>
            <a:r>
              <a:rPr kumimoji="0" lang="en-GB" sz="3600" b="0" i="0" u="none" strike="noStrike" kern="1200" cap="none" spc="0" normalizeH="0" baseline="0" noProof="0" dirty="0">
                <a:ln>
                  <a:noFill/>
                </a:ln>
                <a:solidFill>
                  <a:prstClr val="white"/>
                </a:solidFill>
                <a:effectLst/>
                <a:uLnTx/>
                <a:uFillTx/>
                <a:latin typeface="Calibri Light" panose="020F0302020204030204"/>
                <a:ea typeface="+mj-ea"/>
                <a:cs typeface="+mj-cs"/>
              </a:rPr>
              <a:t>(N</a:t>
            </a:r>
            <a:r>
              <a:rPr kumimoji="0" lang="en-GB" sz="2800" b="0" i="0" u="none" strike="noStrike" kern="1200" cap="none" spc="0" normalizeH="0" baseline="0" noProof="0" dirty="0">
                <a:ln>
                  <a:noFill/>
                </a:ln>
                <a:solidFill>
                  <a:prstClr val="white"/>
                </a:solidFill>
                <a:effectLst/>
                <a:uLnTx/>
                <a:uFillTx/>
                <a:latin typeface="Calibri Light" panose="020F0302020204030204"/>
                <a:ea typeface="+mj-ea"/>
                <a:cs typeface="+mj-cs"/>
              </a:rPr>
              <a:t>EAR</a:t>
            </a:r>
            <a:r>
              <a:rPr kumimoji="0" lang="en-GB" sz="3600" b="0" i="0" u="none" strike="noStrike" kern="1200" cap="none" spc="0" normalizeH="0" baseline="0" noProof="0" dirty="0">
                <a:ln>
                  <a:noFill/>
                </a:ln>
                <a:solidFill>
                  <a:prstClr val="white"/>
                </a:solidFill>
                <a:effectLst/>
                <a:uLnTx/>
                <a:uFillTx/>
                <a:latin typeface="Calibri Light" panose="020F0302020204030204"/>
                <a:ea typeface="+mj-ea"/>
                <a:cs typeface="+mj-cs"/>
              </a:rPr>
              <a:t>) F</a:t>
            </a:r>
            <a:r>
              <a:rPr kumimoji="0" lang="en-GB" sz="2800" b="0" i="0" u="none" strike="noStrike" kern="1200" cap="none" spc="0" normalizeH="0" baseline="0" noProof="0" dirty="0">
                <a:ln>
                  <a:noFill/>
                </a:ln>
                <a:solidFill>
                  <a:prstClr val="white"/>
                </a:solidFill>
                <a:effectLst/>
                <a:uLnTx/>
                <a:uFillTx/>
                <a:latin typeface="Calibri Light" panose="020F0302020204030204"/>
                <a:ea typeface="+mj-ea"/>
                <a:cs typeface="+mj-cs"/>
              </a:rPr>
              <a:t>UTURE</a:t>
            </a:r>
            <a:r>
              <a:rPr kumimoji="0" lang="en-GB" sz="3600" b="0" i="0" u="none" strike="noStrike" kern="1200" cap="none" spc="0" normalizeH="0" baseline="0" noProof="0" dirty="0">
                <a:ln>
                  <a:noFill/>
                </a:ln>
                <a:solidFill>
                  <a:prstClr val="white"/>
                </a:solidFill>
                <a:effectLst/>
                <a:uLnTx/>
                <a:uFillTx/>
                <a:latin typeface="Calibri Light" panose="020F0302020204030204"/>
                <a:ea typeface="+mj-ea"/>
                <a:cs typeface="+mj-cs"/>
              </a:rPr>
              <a:t>: CBM-STS B</a:t>
            </a:r>
            <a:r>
              <a:rPr kumimoji="0" lang="en-GB" sz="2800" b="0" i="0" u="none" strike="noStrike" kern="1200" cap="none" spc="0" normalizeH="0" baseline="0" noProof="0" dirty="0">
                <a:ln>
                  <a:noFill/>
                </a:ln>
                <a:solidFill>
                  <a:prstClr val="white"/>
                </a:solidFill>
                <a:effectLst/>
                <a:uLnTx/>
                <a:uFillTx/>
                <a:latin typeface="Calibri Light" panose="020F0302020204030204"/>
                <a:ea typeface="+mj-ea"/>
                <a:cs typeface="+mj-cs"/>
              </a:rPr>
              <a:t>ABY</a:t>
            </a:r>
            <a:r>
              <a:rPr kumimoji="0" lang="en-GB" sz="3600" b="0" i="0" u="none" strike="noStrike" kern="1200" cap="none" spc="0" normalizeH="0" baseline="0" noProof="0" dirty="0">
                <a:ln>
                  <a:noFill/>
                </a:ln>
                <a:solidFill>
                  <a:prstClr val="white"/>
                </a:solidFill>
                <a:effectLst/>
                <a:uLnTx/>
                <a:uFillTx/>
                <a:latin typeface="Calibri Light" panose="020F0302020204030204"/>
                <a:ea typeface="+mj-ea"/>
                <a:cs typeface="+mj-cs"/>
              </a:rPr>
              <a:t> C</a:t>
            </a:r>
            <a:r>
              <a:rPr kumimoji="0" lang="en-GB" sz="2800" b="0" i="0" u="none" strike="noStrike" kern="1200" cap="none" spc="0" normalizeH="0" baseline="0" noProof="0" dirty="0">
                <a:ln>
                  <a:noFill/>
                </a:ln>
                <a:solidFill>
                  <a:prstClr val="white"/>
                </a:solidFill>
                <a:effectLst/>
                <a:uLnTx/>
                <a:uFillTx/>
                <a:latin typeface="Calibri Light" panose="020F0302020204030204"/>
                <a:ea typeface="+mj-ea"/>
                <a:cs typeface="+mj-cs"/>
              </a:rPr>
              <a:t>OOLING</a:t>
            </a:r>
            <a:r>
              <a:rPr kumimoji="0" lang="en-GB" sz="3600" b="0" i="0" u="none" strike="noStrike" kern="1200" cap="none" spc="0" normalizeH="0" baseline="0" noProof="0" dirty="0">
                <a:ln>
                  <a:noFill/>
                </a:ln>
                <a:solidFill>
                  <a:prstClr val="white"/>
                </a:solidFill>
                <a:effectLst/>
                <a:uLnTx/>
                <a:uFillTx/>
                <a:latin typeface="Calibri Light" panose="020F0302020204030204"/>
                <a:ea typeface="+mj-ea"/>
                <a:cs typeface="+mj-cs"/>
              </a:rPr>
              <a:t> P</a:t>
            </a:r>
            <a:r>
              <a:rPr kumimoji="0" lang="en-GB" sz="2800" b="0" i="0" u="none" strike="noStrike" kern="1200" cap="none" spc="0" normalizeH="0" baseline="0" noProof="0" dirty="0">
                <a:ln>
                  <a:noFill/>
                </a:ln>
                <a:solidFill>
                  <a:prstClr val="white"/>
                </a:solidFill>
                <a:effectLst/>
                <a:uLnTx/>
                <a:uFillTx/>
                <a:latin typeface="Calibri Light" panose="020F0302020204030204"/>
                <a:ea typeface="+mj-ea"/>
                <a:cs typeface="+mj-cs"/>
              </a:rPr>
              <a:t>LANT</a:t>
            </a:r>
            <a:endParaRPr lang="en-GB" dirty="0"/>
          </a:p>
        </p:txBody>
      </p:sp>
      <p:sp>
        <p:nvSpPr>
          <p:cNvPr id="3" name="Date Placeholder 2">
            <a:extLst>
              <a:ext uri="{FF2B5EF4-FFF2-40B4-BE49-F238E27FC236}">
                <a16:creationId xmlns:a16="http://schemas.microsoft.com/office/drawing/2014/main" id="{213410DB-531C-410B-B2E6-3AFD9A1730E6}"/>
              </a:ext>
            </a:extLst>
          </p:cNvPr>
          <p:cNvSpPr>
            <a:spLocks noGrp="1"/>
          </p:cNvSpPr>
          <p:nvPr>
            <p:ph type="dt" sz="half" idx="10"/>
          </p:nvPr>
        </p:nvSpPr>
        <p:spPr/>
        <p:txBody>
          <a:bodyPr/>
          <a:lstStyle/>
          <a:p>
            <a:r>
              <a:rPr lang="en-US"/>
              <a:t>28/04/2021 - GSI-JINR Roadmap Meeting</a:t>
            </a:r>
            <a:endParaRPr lang="en-GB" dirty="0"/>
          </a:p>
        </p:txBody>
      </p:sp>
      <p:sp>
        <p:nvSpPr>
          <p:cNvPr id="4" name="Footer Placeholder 3">
            <a:extLst>
              <a:ext uri="{FF2B5EF4-FFF2-40B4-BE49-F238E27FC236}">
                <a16:creationId xmlns:a16="http://schemas.microsoft.com/office/drawing/2014/main" id="{75C6B4C7-FAB2-4C43-80A1-7C2633886435}"/>
              </a:ext>
            </a:extLst>
          </p:cNvPr>
          <p:cNvSpPr>
            <a:spLocks noGrp="1"/>
          </p:cNvSpPr>
          <p:nvPr>
            <p:ph type="ftr" sz="quarter" idx="11"/>
          </p:nvPr>
        </p:nvSpPr>
        <p:spPr/>
        <p:txBody>
          <a:bodyPr/>
          <a:lstStyle/>
          <a:p>
            <a:r>
              <a:rPr lang="en-US"/>
              <a:t>K. Agarwal - BM@N-STS Electronics Cooling</a:t>
            </a:r>
            <a:endParaRPr lang="en-GB" dirty="0"/>
          </a:p>
        </p:txBody>
      </p:sp>
      <p:sp>
        <p:nvSpPr>
          <p:cNvPr id="5" name="Slide Number Placeholder 4">
            <a:extLst>
              <a:ext uri="{FF2B5EF4-FFF2-40B4-BE49-F238E27FC236}">
                <a16:creationId xmlns:a16="http://schemas.microsoft.com/office/drawing/2014/main" id="{512287A7-E70C-480A-B435-E6D77A8E2563}"/>
              </a:ext>
            </a:extLst>
          </p:cNvPr>
          <p:cNvSpPr>
            <a:spLocks noGrp="1"/>
          </p:cNvSpPr>
          <p:nvPr>
            <p:ph type="sldNum" sz="quarter" idx="12"/>
          </p:nvPr>
        </p:nvSpPr>
        <p:spPr/>
        <p:txBody>
          <a:bodyPr/>
          <a:lstStyle/>
          <a:p>
            <a:fld id="{2A4535BA-AEF2-4785-BF1B-EDE950106C20}" type="slidenum">
              <a:rPr lang="en-GB" smtClean="0"/>
              <a:pPr/>
              <a:t>11</a:t>
            </a:fld>
            <a:endParaRPr lang="en-GB" dirty="0"/>
          </a:p>
        </p:txBody>
      </p:sp>
      <p:pic>
        <p:nvPicPr>
          <p:cNvPr id="1026" name="Picture 2">
            <a:extLst>
              <a:ext uri="{FF2B5EF4-FFF2-40B4-BE49-F238E27FC236}">
                <a16:creationId xmlns:a16="http://schemas.microsoft.com/office/drawing/2014/main" id="{B0081C19-C211-40E3-807D-7BA159A3B0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5988" y="971549"/>
            <a:ext cx="5737412" cy="43053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9CEC4B3-46D2-4A15-8D24-8C75A3A3013C}"/>
              </a:ext>
            </a:extLst>
          </p:cNvPr>
          <p:cNvPicPr>
            <a:picLocks noChangeAspect="1"/>
          </p:cNvPicPr>
          <p:nvPr/>
        </p:nvPicPr>
        <p:blipFill>
          <a:blip r:embed="rId3"/>
          <a:stretch>
            <a:fillRect/>
          </a:stretch>
        </p:blipFill>
        <p:spPr>
          <a:xfrm>
            <a:off x="228600" y="971549"/>
            <a:ext cx="5740400" cy="4305301"/>
          </a:xfrm>
          <a:prstGeom prst="rect">
            <a:avLst/>
          </a:prstGeom>
        </p:spPr>
      </p:pic>
      <p:pic>
        <p:nvPicPr>
          <p:cNvPr id="15" name="Picture 14">
            <a:extLst>
              <a:ext uri="{FF2B5EF4-FFF2-40B4-BE49-F238E27FC236}">
                <a16:creationId xmlns:a16="http://schemas.microsoft.com/office/drawing/2014/main" id="{322E0DAC-DEE6-4A5A-9EB9-575D1392CF02}"/>
              </a:ext>
            </a:extLst>
          </p:cNvPr>
          <p:cNvPicPr>
            <a:picLocks noChangeAspect="1"/>
          </p:cNvPicPr>
          <p:nvPr/>
        </p:nvPicPr>
        <p:blipFill>
          <a:blip r:embed="rId4"/>
          <a:stretch>
            <a:fillRect/>
          </a:stretch>
        </p:blipFill>
        <p:spPr>
          <a:xfrm>
            <a:off x="6095998" y="5617491"/>
            <a:ext cx="2016225" cy="581603"/>
          </a:xfrm>
          <a:prstGeom prst="rect">
            <a:avLst/>
          </a:prstGeom>
          <a:noFill/>
        </p:spPr>
      </p:pic>
      <p:pic>
        <p:nvPicPr>
          <p:cNvPr id="19" name="Picture 18">
            <a:extLst>
              <a:ext uri="{FF2B5EF4-FFF2-40B4-BE49-F238E27FC236}">
                <a16:creationId xmlns:a16="http://schemas.microsoft.com/office/drawing/2014/main" id="{B6AB847B-1B2C-47AA-B892-D8FF218E853C}"/>
              </a:ext>
            </a:extLst>
          </p:cNvPr>
          <p:cNvPicPr>
            <a:picLocks noChangeAspect="1"/>
          </p:cNvPicPr>
          <p:nvPr/>
        </p:nvPicPr>
        <p:blipFill>
          <a:blip r:embed="rId5"/>
          <a:stretch>
            <a:fillRect/>
          </a:stretch>
        </p:blipFill>
        <p:spPr>
          <a:xfrm>
            <a:off x="8378631" y="5617491"/>
            <a:ext cx="3609003" cy="581603"/>
          </a:xfrm>
          <a:prstGeom prst="rect">
            <a:avLst/>
          </a:prstGeom>
        </p:spPr>
      </p:pic>
      <p:sp>
        <p:nvSpPr>
          <p:cNvPr id="24" name="TextBox 23">
            <a:extLst>
              <a:ext uri="{FF2B5EF4-FFF2-40B4-BE49-F238E27FC236}">
                <a16:creationId xmlns:a16="http://schemas.microsoft.com/office/drawing/2014/main" id="{3FFA4951-EFA4-4108-8020-748EA9945C32}"/>
              </a:ext>
            </a:extLst>
          </p:cNvPr>
          <p:cNvSpPr txBox="1"/>
          <p:nvPr/>
        </p:nvSpPr>
        <p:spPr>
          <a:xfrm>
            <a:off x="335360" y="5389116"/>
            <a:ext cx="5503333" cy="1077218"/>
          </a:xfrm>
          <a:prstGeom prst="rect">
            <a:avLst/>
          </a:prstGeom>
          <a:solidFill>
            <a:schemeClr val="accent4">
              <a:lumMod val="40000"/>
              <a:lumOff val="60000"/>
            </a:schemeClr>
          </a:solidFill>
        </p:spPr>
        <p:txBody>
          <a:bodyPr wrap="square" rtlCol="0">
            <a:spAutoFit/>
          </a:bodyPr>
          <a:lstStyle/>
          <a:p>
            <a:pPr marL="285750" indent="-285750">
              <a:spcBef>
                <a:spcPts val="600"/>
              </a:spcBef>
              <a:buFont typeface="Arial" panose="020B0604020202020204" pitchFamily="34" charset="0"/>
              <a:buChar char="•"/>
            </a:pPr>
            <a:r>
              <a:rPr lang="en-GB" b="1" dirty="0"/>
              <a:t>Baby Cooling Plant delivered at GSI on 18.12.2020</a:t>
            </a:r>
          </a:p>
          <a:p>
            <a:pPr marL="285750" indent="-285750">
              <a:spcBef>
                <a:spcPts val="600"/>
              </a:spcBef>
              <a:buFont typeface="Arial" panose="020B0604020202020204" pitchFamily="34" charset="0"/>
              <a:buChar char="•"/>
            </a:pPr>
            <a:r>
              <a:rPr lang="en-GB" b="1" dirty="0"/>
              <a:t>7.5 kW cooling capacity at -40°C</a:t>
            </a:r>
          </a:p>
          <a:p>
            <a:pPr marL="285750" indent="-285750">
              <a:spcBef>
                <a:spcPts val="600"/>
              </a:spcBef>
              <a:buFont typeface="Arial" panose="020B0604020202020204" pitchFamily="34" charset="0"/>
              <a:buChar char="•"/>
            </a:pPr>
            <a:r>
              <a:rPr lang="en-GB" b="1" dirty="0"/>
              <a:t>Commissioning to be done within 2 months</a:t>
            </a:r>
          </a:p>
        </p:txBody>
      </p:sp>
    </p:spTree>
    <p:extLst>
      <p:ext uri="{BB962C8B-B14F-4D97-AF65-F5344CB8AC3E}">
        <p14:creationId xmlns:p14="http://schemas.microsoft.com/office/powerpoint/2010/main" val="463652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8AB2A60-41FA-4DFA-B750-BB5B46471166}"/>
              </a:ext>
            </a:extLst>
          </p:cNvPr>
          <p:cNvPicPr>
            <a:picLocks noChangeAspect="1"/>
          </p:cNvPicPr>
          <p:nvPr/>
        </p:nvPicPr>
        <p:blipFill rotWithShape="1">
          <a:blip r:embed="rId2"/>
          <a:srcRect b="27457"/>
          <a:stretch/>
        </p:blipFill>
        <p:spPr>
          <a:xfrm>
            <a:off x="0" y="770023"/>
            <a:ext cx="12192000" cy="2334858"/>
          </a:xfrm>
          <a:prstGeom prst="rect">
            <a:avLst/>
          </a:prstGeom>
        </p:spPr>
      </p:pic>
      <p:sp>
        <p:nvSpPr>
          <p:cNvPr id="2" name="Title 1">
            <a:extLst>
              <a:ext uri="{FF2B5EF4-FFF2-40B4-BE49-F238E27FC236}">
                <a16:creationId xmlns:a16="http://schemas.microsoft.com/office/drawing/2014/main" id="{8CFA9834-17C6-47BC-B979-6A094D889314}"/>
              </a:ext>
            </a:extLst>
          </p:cNvPr>
          <p:cNvSpPr>
            <a:spLocks noGrp="1"/>
          </p:cNvSpPr>
          <p:nvPr>
            <p:ph type="title"/>
          </p:nvPr>
        </p:nvSpPr>
        <p:spPr/>
        <p:txBody>
          <a:bodyPr/>
          <a:lstStyle/>
          <a:p>
            <a:r>
              <a:rPr lang="en-GB" dirty="0"/>
              <a:t>[2] F</a:t>
            </a:r>
            <a:r>
              <a:rPr lang="en-GB" sz="2800" dirty="0"/>
              <a:t>LUID</a:t>
            </a:r>
            <a:r>
              <a:rPr lang="en-GB" dirty="0"/>
              <a:t> P</a:t>
            </a:r>
            <a:r>
              <a:rPr lang="en-GB" sz="2800" dirty="0"/>
              <a:t>ROPERTIES</a:t>
            </a:r>
            <a:r>
              <a:rPr lang="en-GB" dirty="0"/>
              <a:t> – W</a:t>
            </a:r>
            <a:r>
              <a:rPr lang="en-GB" sz="2800" dirty="0"/>
              <a:t>ATER</a:t>
            </a:r>
            <a:r>
              <a:rPr lang="en-GB" dirty="0"/>
              <a:t>-G</a:t>
            </a:r>
            <a:r>
              <a:rPr lang="en-GB" sz="2800" dirty="0"/>
              <a:t>LYCOL</a:t>
            </a:r>
            <a:r>
              <a:rPr lang="en-GB" dirty="0"/>
              <a:t> M</a:t>
            </a:r>
            <a:r>
              <a:rPr lang="en-GB" sz="2800" dirty="0"/>
              <a:t>IXTURE</a:t>
            </a:r>
            <a:endParaRPr lang="en-GB" dirty="0"/>
          </a:p>
        </p:txBody>
      </p:sp>
      <p:sp>
        <p:nvSpPr>
          <p:cNvPr id="3" name="Date Placeholder 2">
            <a:extLst>
              <a:ext uri="{FF2B5EF4-FFF2-40B4-BE49-F238E27FC236}">
                <a16:creationId xmlns:a16="http://schemas.microsoft.com/office/drawing/2014/main" id="{7B0374FB-6FA9-4871-90ED-B9A544D1B7F6}"/>
              </a:ext>
            </a:extLst>
          </p:cNvPr>
          <p:cNvSpPr>
            <a:spLocks noGrp="1"/>
          </p:cNvSpPr>
          <p:nvPr>
            <p:ph type="dt" sz="half" idx="10"/>
          </p:nvPr>
        </p:nvSpPr>
        <p:spPr/>
        <p:txBody>
          <a:bodyPr/>
          <a:lstStyle/>
          <a:p>
            <a:r>
              <a:rPr lang="en-US"/>
              <a:t>28/04/2021 - GSI-JINR Roadmap Meeting</a:t>
            </a:r>
            <a:endParaRPr lang="en-GB" dirty="0"/>
          </a:p>
        </p:txBody>
      </p:sp>
      <p:sp>
        <p:nvSpPr>
          <p:cNvPr id="4" name="Footer Placeholder 3">
            <a:extLst>
              <a:ext uri="{FF2B5EF4-FFF2-40B4-BE49-F238E27FC236}">
                <a16:creationId xmlns:a16="http://schemas.microsoft.com/office/drawing/2014/main" id="{B358BD44-5D09-4FC6-8969-2BA993520B4A}"/>
              </a:ext>
            </a:extLst>
          </p:cNvPr>
          <p:cNvSpPr>
            <a:spLocks noGrp="1"/>
          </p:cNvSpPr>
          <p:nvPr>
            <p:ph type="ftr" sz="quarter" idx="11"/>
          </p:nvPr>
        </p:nvSpPr>
        <p:spPr/>
        <p:txBody>
          <a:bodyPr/>
          <a:lstStyle/>
          <a:p>
            <a:r>
              <a:rPr lang="en-US"/>
              <a:t>K. Agarwal - BM@N-STS Electronics Cooling</a:t>
            </a:r>
            <a:endParaRPr lang="en-GB" dirty="0"/>
          </a:p>
        </p:txBody>
      </p:sp>
      <p:sp>
        <p:nvSpPr>
          <p:cNvPr id="5" name="Slide Number Placeholder 4">
            <a:extLst>
              <a:ext uri="{FF2B5EF4-FFF2-40B4-BE49-F238E27FC236}">
                <a16:creationId xmlns:a16="http://schemas.microsoft.com/office/drawing/2014/main" id="{E7DC7E93-317D-490A-AD74-A473E12C2C93}"/>
              </a:ext>
            </a:extLst>
          </p:cNvPr>
          <p:cNvSpPr>
            <a:spLocks noGrp="1"/>
          </p:cNvSpPr>
          <p:nvPr>
            <p:ph type="sldNum" sz="quarter" idx="12"/>
          </p:nvPr>
        </p:nvSpPr>
        <p:spPr/>
        <p:txBody>
          <a:bodyPr/>
          <a:lstStyle/>
          <a:p>
            <a:fld id="{2A4535BA-AEF2-4785-BF1B-EDE950106C20}" type="slidenum">
              <a:rPr lang="en-GB" smtClean="0"/>
              <a:pPr/>
              <a:t>12</a:t>
            </a:fld>
            <a:endParaRPr lang="en-GB" dirty="0"/>
          </a:p>
        </p:txBody>
      </p:sp>
      <p:sp>
        <p:nvSpPr>
          <p:cNvPr id="10" name="TextBox 9">
            <a:extLst>
              <a:ext uri="{FF2B5EF4-FFF2-40B4-BE49-F238E27FC236}">
                <a16:creationId xmlns:a16="http://schemas.microsoft.com/office/drawing/2014/main" id="{27A6A2E9-8B9C-460E-8F4B-97293E850F8F}"/>
              </a:ext>
            </a:extLst>
          </p:cNvPr>
          <p:cNvSpPr txBox="1"/>
          <p:nvPr/>
        </p:nvSpPr>
        <p:spPr>
          <a:xfrm>
            <a:off x="47328" y="788624"/>
            <a:ext cx="4248472" cy="279400"/>
          </a:xfrm>
          <a:prstGeom prst="rect">
            <a:avLst/>
          </a:prstGeom>
          <a:noFill/>
        </p:spPr>
        <p:txBody>
          <a:bodyPr wrap="square">
            <a:spAutoFit/>
          </a:bodyPr>
          <a:lstStyle/>
          <a:p>
            <a:r>
              <a:rPr lang="en-GB" sz="1200" b="1" i="1" dirty="0">
                <a:hlinkClick r:id="rId3"/>
              </a:rPr>
              <a:t>https://detector-cooling.web.cern.ch/data/Table%208-3-1.htm</a:t>
            </a:r>
            <a:r>
              <a:rPr lang="en-GB" sz="1200" b="1" i="1" dirty="0"/>
              <a:t> </a:t>
            </a:r>
          </a:p>
        </p:txBody>
      </p:sp>
      <p:sp>
        <p:nvSpPr>
          <p:cNvPr id="11" name="Rectangle 10">
            <a:extLst>
              <a:ext uri="{FF2B5EF4-FFF2-40B4-BE49-F238E27FC236}">
                <a16:creationId xmlns:a16="http://schemas.microsoft.com/office/drawing/2014/main" id="{D9CC82BB-88BF-4E4C-A5F1-E6AB798D229E}"/>
              </a:ext>
            </a:extLst>
          </p:cNvPr>
          <p:cNvSpPr/>
          <p:nvPr/>
        </p:nvSpPr>
        <p:spPr>
          <a:xfrm>
            <a:off x="47328" y="2348880"/>
            <a:ext cx="12096000" cy="756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6CD549F7-24AB-4E09-A89A-ABE258016407}"/>
              </a:ext>
            </a:extLst>
          </p:cNvPr>
          <p:cNvPicPr>
            <a:picLocks noChangeAspect="1"/>
          </p:cNvPicPr>
          <p:nvPr/>
        </p:nvPicPr>
        <p:blipFill>
          <a:blip r:embed="rId4"/>
          <a:stretch>
            <a:fillRect/>
          </a:stretch>
        </p:blipFill>
        <p:spPr>
          <a:xfrm>
            <a:off x="8328248" y="3192036"/>
            <a:ext cx="2448272" cy="3299409"/>
          </a:xfrm>
          <a:prstGeom prst="rect">
            <a:avLst/>
          </a:prstGeom>
        </p:spPr>
      </p:pic>
      <p:pic>
        <p:nvPicPr>
          <p:cNvPr id="17" name="Picture 16">
            <a:extLst>
              <a:ext uri="{FF2B5EF4-FFF2-40B4-BE49-F238E27FC236}">
                <a16:creationId xmlns:a16="http://schemas.microsoft.com/office/drawing/2014/main" id="{92092B91-A7D2-46FB-9BCF-1AA1BDFE938D}"/>
              </a:ext>
            </a:extLst>
          </p:cNvPr>
          <p:cNvPicPr>
            <a:picLocks noChangeAspect="1"/>
          </p:cNvPicPr>
          <p:nvPr/>
        </p:nvPicPr>
        <p:blipFill>
          <a:blip r:embed="rId5"/>
          <a:stretch>
            <a:fillRect/>
          </a:stretch>
        </p:blipFill>
        <p:spPr>
          <a:xfrm>
            <a:off x="240912" y="4384314"/>
            <a:ext cx="6768752" cy="1831545"/>
          </a:xfrm>
          <a:prstGeom prst="rect">
            <a:avLst/>
          </a:prstGeom>
        </p:spPr>
      </p:pic>
      <p:cxnSp>
        <p:nvCxnSpPr>
          <p:cNvPr id="18" name="Straight Connector 17">
            <a:extLst>
              <a:ext uri="{FF2B5EF4-FFF2-40B4-BE49-F238E27FC236}">
                <a16:creationId xmlns:a16="http://schemas.microsoft.com/office/drawing/2014/main" id="{D5CB9271-3707-4103-8743-BA9EB4B18375}"/>
              </a:ext>
            </a:extLst>
          </p:cNvPr>
          <p:cNvCxnSpPr>
            <a:cxnSpLocks/>
          </p:cNvCxnSpPr>
          <p:nvPr/>
        </p:nvCxnSpPr>
        <p:spPr>
          <a:xfrm>
            <a:off x="8745306" y="4107976"/>
            <a:ext cx="0" cy="187656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D68EC055-64EC-4B07-998F-B2D26B08C549}"/>
              </a:ext>
            </a:extLst>
          </p:cNvPr>
          <p:cNvSpPr/>
          <p:nvPr/>
        </p:nvSpPr>
        <p:spPr>
          <a:xfrm>
            <a:off x="8564979" y="4036325"/>
            <a:ext cx="307075" cy="116006"/>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9006A1E9-1956-48DD-9BBA-AA3AF5E88E34}"/>
              </a:ext>
            </a:extLst>
          </p:cNvPr>
          <p:cNvSpPr txBox="1"/>
          <p:nvPr/>
        </p:nvSpPr>
        <p:spPr>
          <a:xfrm>
            <a:off x="6192203" y="4657074"/>
            <a:ext cx="2079544" cy="369332"/>
          </a:xfrm>
          <a:prstGeom prst="rect">
            <a:avLst/>
          </a:prstGeom>
          <a:noFill/>
        </p:spPr>
        <p:txBody>
          <a:bodyPr wrap="none" rtlCol="0">
            <a:spAutoFit/>
          </a:bodyPr>
          <a:lstStyle/>
          <a:p>
            <a:r>
              <a:rPr lang="en-GB" b="1" dirty="0">
                <a:solidFill>
                  <a:srgbClr val="C00000"/>
                </a:solidFill>
              </a:rPr>
              <a:t>For Prandtl Number</a:t>
            </a:r>
          </a:p>
        </p:txBody>
      </p:sp>
      <p:sp>
        <p:nvSpPr>
          <p:cNvPr id="33" name="TextBox 32">
            <a:extLst>
              <a:ext uri="{FF2B5EF4-FFF2-40B4-BE49-F238E27FC236}">
                <a16:creationId xmlns:a16="http://schemas.microsoft.com/office/drawing/2014/main" id="{263FD6AD-02A5-49C4-9999-D2F94ECDFD41}"/>
              </a:ext>
            </a:extLst>
          </p:cNvPr>
          <p:cNvSpPr txBox="1"/>
          <p:nvPr/>
        </p:nvSpPr>
        <p:spPr>
          <a:xfrm>
            <a:off x="47328" y="4094328"/>
            <a:ext cx="3210222" cy="276999"/>
          </a:xfrm>
          <a:prstGeom prst="rect">
            <a:avLst/>
          </a:prstGeom>
          <a:noFill/>
        </p:spPr>
        <p:txBody>
          <a:bodyPr wrap="square">
            <a:spAutoFit/>
          </a:bodyPr>
          <a:lstStyle/>
          <a:p>
            <a:r>
              <a:rPr lang="en-GB" sz="1200" b="1" i="1" dirty="0">
                <a:hlinkClick r:id="rId6"/>
              </a:rPr>
              <a:t>https://doi.org/10.1002/bbpc.19840880813</a:t>
            </a:r>
            <a:r>
              <a:rPr lang="en-GB" sz="1200" b="1" i="1" dirty="0"/>
              <a:t> </a:t>
            </a:r>
          </a:p>
        </p:txBody>
      </p:sp>
      <p:sp>
        <p:nvSpPr>
          <p:cNvPr id="16" name="TextBox 15">
            <a:extLst>
              <a:ext uri="{FF2B5EF4-FFF2-40B4-BE49-F238E27FC236}">
                <a16:creationId xmlns:a16="http://schemas.microsoft.com/office/drawing/2014/main" id="{519082B0-D03B-49E9-8B81-20EA03F1708A}"/>
              </a:ext>
            </a:extLst>
          </p:cNvPr>
          <p:cNvSpPr txBox="1"/>
          <p:nvPr/>
        </p:nvSpPr>
        <p:spPr>
          <a:xfrm>
            <a:off x="8548214" y="26150"/>
            <a:ext cx="2880320" cy="707886"/>
          </a:xfrm>
          <a:prstGeom prst="rect">
            <a:avLst/>
          </a:prstGeom>
          <a:noFill/>
        </p:spPr>
        <p:txBody>
          <a:bodyPr wrap="square" rtlCol="0">
            <a:spAutoFit/>
          </a:bodyPr>
          <a:lstStyle/>
          <a:p>
            <a:pPr algn="ctr"/>
            <a:r>
              <a:rPr lang="en-GB" sz="2000" b="1" dirty="0">
                <a:solidFill>
                  <a:schemeClr val="bg1"/>
                </a:solidFill>
              </a:rPr>
              <a:t>Hopefully doesn’t need any introduction ;-)</a:t>
            </a:r>
          </a:p>
        </p:txBody>
      </p:sp>
    </p:spTree>
    <p:extLst>
      <p:ext uri="{BB962C8B-B14F-4D97-AF65-F5344CB8AC3E}">
        <p14:creationId xmlns:p14="http://schemas.microsoft.com/office/powerpoint/2010/main" val="3830404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AE23C-EC38-43BA-867E-1319618FB67B}"/>
              </a:ext>
            </a:extLst>
          </p:cNvPr>
          <p:cNvSpPr>
            <a:spLocks noGrp="1"/>
          </p:cNvSpPr>
          <p:nvPr>
            <p:ph type="title"/>
          </p:nvPr>
        </p:nvSpPr>
        <p:spPr/>
        <p:txBody>
          <a:bodyPr/>
          <a:lstStyle/>
          <a:p>
            <a:r>
              <a:rPr lang="en-GB" sz="5400" dirty="0"/>
              <a:t>(A</a:t>
            </a:r>
            <a:r>
              <a:rPr lang="en-GB" sz="4000" dirty="0"/>
              <a:t>PPROXIMATE</a:t>
            </a:r>
            <a:r>
              <a:rPr lang="en-GB" sz="5400" dirty="0"/>
              <a:t>) T</a:t>
            </a:r>
            <a:r>
              <a:rPr lang="en-GB" sz="4000" dirty="0"/>
              <a:t>HEORETICAL</a:t>
            </a:r>
            <a:r>
              <a:rPr lang="en-GB" sz="5400" dirty="0"/>
              <a:t> M</a:t>
            </a:r>
            <a:r>
              <a:rPr lang="en-GB" sz="4000" dirty="0"/>
              <a:t>ODELLING</a:t>
            </a:r>
            <a:br>
              <a:rPr lang="en-GB" sz="4000" dirty="0"/>
            </a:br>
            <a:r>
              <a:rPr lang="en-GB" sz="5400" dirty="0"/>
              <a:t>[1] P</a:t>
            </a:r>
            <a:r>
              <a:rPr lang="en-GB" sz="4000" dirty="0"/>
              <a:t>RESSURE</a:t>
            </a:r>
            <a:r>
              <a:rPr lang="en-GB" sz="5400" dirty="0"/>
              <a:t> D</a:t>
            </a:r>
            <a:r>
              <a:rPr lang="en-GB" sz="4000" dirty="0"/>
              <a:t>ROP</a:t>
            </a:r>
            <a:br>
              <a:rPr lang="en-GB" sz="5400" dirty="0"/>
            </a:br>
            <a:r>
              <a:rPr lang="en-GB" sz="5400" dirty="0"/>
              <a:t>[2] S</a:t>
            </a:r>
            <a:r>
              <a:rPr lang="en-GB" sz="4000" dirty="0"/>
              <a:t>URFACE</a:t>
            </a:r>
            <a:r>
              <a:rPr lang="en-GB" sz="5400" dirty="0"/>
              <a:t> T</a:t>
            </a:r>
            <a:r>
              <a:rPr lang="en-GB" sz="4000" dirty="0"/>
              <a:t>EMP</a:t>
            </a:r>
            <a:r>
              <a:rPr lang="en-GB" sz="5400" dirty="0"/>
              <a:t>.</a:t>
            </a:r>
          </a:p>
        </p:txBody>
      </p:sp>
      <p:sp>
        <p:nvSpPr>
          <p:cNvPr id="3" name="Date Placeholder 2">
            <a:extLst>
              <a:ext uri="{FF2B5EF4-FFF2-40B4-BE49-F238E27FC236}">
                <a16:creationId xmlns:a16="http://schemas.microsoft.com/office/drawing/2014/main" id="{8ADF7F5E-6064-4BBD-998E-C5638E9C208E}"/>
              </a:ext>
            </a:extLst>
          </p:cNvPr>
          <p:cNvSpPr>
            <a:spLocks noGrp="1"/>
          </p:cNvSpPr>
          <p:nvPr>
            <p:ph type="dt" sz="half" idx="10"/>
          </p:nvPr>
        </p:nvSpPr>
        <p:spPr>
          <a:xfrm>
            <a:off x="0" y="6578600"/>
            <a:ext cx="3344863" cy="279400"/>
          </a:xfrm>
          <a:prstGeom prst="rect">
            <a:avLst/>
          </a:prstGeom>
        </p:spPr>
        <p:txBody>
          <a:bodyPr/>
          <a:lstStyle/>
          <a:p>
            <a:r>
              <a:rPr lang="en-US"/>
              <a:t>28/04/2021 - GSI-JINR Roadmap Meeting</a:t>
            </a:r>
            <a:endParaRPr lang="en-GB" dirty="0"/>
          </a:p>
        </p:txBody>
      </p:sp>
      <p:sp>
        <p:nvSpPr>
          <p:cNvPr id="4" name="Footer Placeholder 3">
            <a:extLst>
              <a:ext uri="{FF2B5EF4-FFF2-40B4-BE49-F238E27FC236}">
                <a16:creationId xmlns:a16="http://schemas.microsoft.com/office/drawing/2014/main" id="{F2621EA4-1100-4182-AB9D-270B4F21A700}"/>
              </a:ext>
            </a:extLst>
          </p:cNvPr>
          <p:cNvSpPr>
            <a:spLocks noGrp="1"/>
          </p:cNvSpPr>
          <p:nvPr>
            <p:ph type="ftr" sz="quarter" idx="11"/>
          </p:nvPr>
        </p:nvSpPr>
        <p:spPr>
          <a:xfrm>
            <a:off x="3344863" y="6578600"/>
            <a:ext cx="5502275" cy="279400"/>
          </a:xfrm>
          <a:prstGeom prst="rect">
            <a:avLst/>
          </a:prstGeom>
        </p:spPr>
        <p:txBody>
          <a:bodyPr/>
          <a:lstStyle/>
          <a:p>
            <a:r>
              <a:rPr lang="en-US"/>
              <a:t>K. Agarwal - BM@N-STS Electronics Cooling</a:t>
            </a:r>
            <a:endParaRPr lang="en-GB" dirty="0"/>
          </a:p>
        </p:txBody>
      </p:sp>
      <p:sp>
        <p:nvSpPr>
          <p:cNvPr id="5" name="Slide Number Placeholder 4">
            <a:extLst>
              <a:ext uri="{FF2B5EF4-FFF2-40B4-BE49-F238E27FC236}">
                <a16:creationId xmlns:a16="http://schemas.microsoft.com/office/drawing/2014/main" id="{6FF5AD38-6032-48D8-8B5B-10CB66337642}"/>
              </a:ext>
            </a:extLst>
          </p:cNvPr>
          <p:cNvSpPr>
            <a:spLocks noGrp="1"/>
          </p:cNvSpPr>
          <p:nvPr>
            <p:ph type="sldNum" sz="quarter" idx="12"/>
          </p:nvPr>
        </p:nvSpPr>
        <p:spPr>
          <a:xfrm>
            <a:off x="8847138" y="6578600"/>
            <a:ext cx="3344862" cy="279400"/>
          </a:xfrm>
          <a:prstGeom prst="rect">
            <a:avLst/>
          </a:prstGeom>
        </p:spPr>
        <p:txBody>
          <a:bodyPr/>
          <a:lstStyle/>
          <a:p>
            <a:fld id="{2A4535BA-AEF2-4785-BF1B-EDE950106C20}" type="slidenum">
              <a:rPr lang="en-GB" smtClean="0"/>
              <a:pPr/>
              <a:t>13</a:t>
            </a:fld>
            <a:endParaRPr lang="en-GB" dirty="0"/>
          </a:p>
        </p:txBody>
      </p:sp>
    </p:spTree>
    <p:extLst>
      <p:ext uri="{BB962C8B-B14F-4D97-AF65-F5344CB8AC3E}">
        <p14:creationId xmlns:p14="http://schemas.microsoft.com/office/powerpoint/2010/main" val="1783428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672A5-D06F-4FFB-AAFB-D1A8CA80533D}"/>
              </a:ext>
            </a:extLst>
          </p:cNvPr>
          <p:cNvSpPr>
            <a:spLocks noGrp="1"/>
          </p:cNvSpPr>
          <p:nvPr>
            <p:ph type="title"/>
          </p:nvPr>
        </p:nvSpPr>
        <p:spPr/>
        <p:txBody>
          <a:bodyPr/>
          <a:lstStyle/>
          <a:p>
            <a:r>
              <a:rPr lang="en-GB" dirty="0"/>
              <a:t>[1] T</a:t>
            </a:r>
            <a:r>
              <a:rPr lang="en-GB" sz="2800" dirty="0"/>
              <a:t>HEORETICAL</a:t>
            </a:r>
            <a:r>
              <a:rPr lang="en-GB" dirty="0"/>
              <a:t> M</a:t>
            </a:r>
            <a:r>
              <a:rPr lang="en-GB" sz="2800" dirty="0"/>
              <a:t>ODELLING</a:t>
            </a:r>
            <a:r>
              <a:rPr lang="en-GB" dirty="0"/>
              <a:t> – P</a:t>
            </a:r>
            <a:r>
              <a:rPr lang="en-GB" sz="2800" dirty="0"/>
              <a:t>RESSURE</a:t>
            </a:r>
            <a:r>
              <a:rPr lang="en-GB" dirty="0"/>
              <a:t> D</a:t>
            </a:r>
            <a:r>
              <a:rPr lang="en-GB" sz="2800" dirty="0"/>
              <a:t>ROP</a:t>
            </a:r>
            <a:endParaRPr lang="en-GB" dirty="0"/>
          </a:p>
        </p:txBody>
      </p:sp>
      <p:sp>
        <p:nvSpPr>
          <p:cNvPr id="3" name="Date Placeholder 2">
            <a:extLst>
              <a:ext uri="{FF2B5EF4-FFF2-40B4-BE49-F238E27FC236}">
                <a16:creationId xmlns:a16="http://schemas.microsoft.com/office/drawing/2014/main" id="{C2A37367-267A-4B6D-8B29-D1EEBAB8C7DA}"/>
              </a:ext>
            </a:extLst>
          </p:cNvPr>
          <p:cNvSpPr>
            <a:spLocks noGrp="1"/>
          </p:cNvSpPr>
          <p:nvPr>
            <p:ph type="dt" sz="half" idx="10"/>
          </p:nvPr>
        </p:nvSpPr>
        <p:spPr/>
        <p:txBody>
          <a:bodyPr/>
          <a:lstStyle/>
          <a:p>
            <a:r>
              <a:rPr lang="en-US"/>
              <a:t>28/04/2021 - GSI-JINR Roadmap Meeting</a:t>
            </a:r>
            <a:endParaRPr lang="en-GB" dirty="0"/>
          </a:p>
        </p:txBody>
      </p:sp>
      <p:sp>
        <p:nvSpPr>
          <p:cNvPr id="4" name="Footer Placeholder 3">
            <a:extLst>
              <a:ext uri="{FF2B5EF4-FFF2-40B4-BE49-F238E27FC236}">
                <a16:creationId xmlns:a16="http://schemas.microsoft.com/office/drawing/2014/main" id="{9921F141-0694-46C7-B309-CC92A13776A8}"/>
              </a:ext>
            </a:extLst>
          </p:cNvPr>
          <p:cNvSpPr>
            <a:spLocks noGrp="1"/>
          </p:cNvSpPr>
          <p:nvPr>
            <p:ph type="ftr" sz="quarter" idx="11"/>
          </p:nvPr>
        </p:nvSpPr>
        <p:spPr/>
        <p:txBody>
          <a:bodyPr/>
          <a:lstStyle/>
          <a:p>
            <a:r>
              <a:rPr lang="en-US"/>
              <a:t>K. Agarwal - BM@N-STS Electronics Cooling</a:t>
            </a:r>
            <a:endParaRPr lang="en-GB" dirty="0"/>
          </a:p>
        </p:txBody>
      </p:sp>
      <p:sp>
        <p:nvSpPr>
          <p:cNvPr id="5" name="Slide Number Placeholder 4">
            <a:extLst>
              <a:ext uri="{FF2B5EF4-FFF2-40B4-BE49-F238E27FC236}">
                <a16:creationId xmlns:a16="http://schemas.microsoft.com/office/drawing/2014/main" id="{C21E114F-7714-4E0B-AF5C-DFF2AFCB7AD6}"/>
              </a:ext>
            </a:extLst>
          </p:cNvPr>
          <p:cNvSpPr>
            <a:spLocks noGrp="1"/>
          </p:cNvSpPr>
          <p:nvPr>
            <p:ph type="sldNum" sz="quarter" idx="12"/>
          </p:nvPr>
        </p:nvSpPr>
        <p:spPr/>
        <p:txBody>
          <a:bodyPr/>
          <a:lstStyle/>
          <a:p>
            <a:fld id="{2A4535BA-AEF2-4785-BF1B-EDE950106C20}" type="slidenum">
              <a:rPr lang="en-GB" smtClean="0"/>
              <a:pPr/>
              <a:t>14</a:t>
            </a:fld>
            <a:endParaRPr lang="en-GB" dirty="0"/>
          </a:p>
        </p:txBody>
      </p:sp>
      <p:grpSp>
        <p:nvGrpSpPr>
          <p:cNvPr id="35" name="Group 34">
            <a:extLst>
              <a:ext uri="{FF2B5EF4-FFF2-40B4-BE49-F238E27FC236}">
                <a16:creationId xmlns:a16="http://schemas.microsoft.com/office/drawing/2014/main" id="{92E81F26-2257-4DCE-85DE-4CB0FB39BD84}"/>
              </a:ext>
            </a:extLst>
          </p:cNvPr>
          <p:cNvGrpSpPr/>
          <p:nvPr/>
        </p:nvGrpSpPr>
        <p:grpSpPr>
          <a:xfrm>
            <a:off x="6204351" y="3140968"/>
            <a:ext cx="5186169" cy="2079590"/>
            <a:chOff x="5375920" y="2924944"/>
            <a:chExt cx="5186169" cy="2079590"/>
          </a:xfrm>
        </p:grpSpPr>
        <p:cxnSp>
          <p:nvCxnSpPr>
            <p:cNvPr id="9" name="Straight Connector 8">
              <a:extLst>
                <a:ext uri="{FF2B5EF4-FFF2-40B4-BE49-F238E27FC236}">
                  <a16:creationId xmlns:a16="http://schemas.microsoft.com/office/drawing/2014/main" id="{65358043-1824-473B-9FBA-02BB52F2F89F}"/>
                </a:ext>
              </a:extLst>
            </p:cNvPr>
            <p:cNvCxnSpPr>
              <a:cxnSpLocks/>
            </p:cNvCxnSpPr>
            <p:nvPr/>
          </p:nvCxnSpPr>
          <p:spPr>
            <a:xfrm>
              <a:off x="6828580" y="3436637"/>
              <a:ext cx="714375" cy="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91C7CDE-E1D0-45CD-BAE6-734576609005}"/>
                </a:ext>
              </a:extLst>
            </p:cNvPr>
            <p:cNvSpPr/>
            <p:nvPr/>
          </p:nvSpPr>
          <p:spPr>
            <a:xfrm>
              <a:off x="7542955" y="3290587"/>
              <a:ext cx="714375" cy="27939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F6DAF734-6248-4824-A03F-FB75DEFE49BB}"/>
                </a:ext>
              </a:extLst>
            </p:cNvPr>
            <p:cNvCxnSpPr>
              <a:cxnSpLocks/>
            </p:cNvCxnSpPr>
            <p:nvPr/>
          </p:nvCxnSpPr>
          <p:spPr>
            <a:xfrm>
              <a:off x="8257330" y="3436637"/>
              <a:ext cx="7143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ECC3C37-413C-4108-A887-4F151706022F}"/>
                </a:ext>
              </a:extLst>
            </p:cNvPr>
            <p:cNvCxnSpPr>
              <a:cxnSpLocks/>
            </p:cNvCxnSpPr>
            <p:nvPr/>
          </p:nvCxnSpPr>
          <p:spPr>
            <a:xfrm>
              <a:off x="8971705" y="3436637"/>
              <a:ext cx="0" cy="14345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FC9490A-2096-46FC-9C3A-A346472FB8F7}"/>
                </a:ext>
              </a:extLst>
            </p:cNvPr>
            <p:cNvCxnSpPr>
              <a:cxnSpLocks/>
            </p:cNvCxnSpPr>
            <p:nvPr/>
          </p:nvCxnSpPr>
          <p:spPr>
            <a:xfrm>
              <a:off x="6828580" y="4871194"/>
              <a:ext cx="714375" cy="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19103D9-C3CC-4421-946B-DB7FBE7EB02E}"/>
                </a:ext>
              </a:extLst>
            </p:cNvPr>
            <p:cNvSpPr/>
            <p:nvPr/>
          </p:nvSpPr>
          <p:spPr>
            <a:xfrm>
              <a:off x="7542955" y="4725144"/>
              <a:ext cx="714375" cy="27939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35193117-5FE8-4DE0-AA21-9D9DB8331852}"/>
                </a:ext>
              </a:extLst>
            </p:cNvPr>
            <p:cNvCxnSpPr>
              <a:cxnSpLocks/>
            </p:cNvCxnSpPr>
            <p:nvPr/>
          </p:nvCxnSpPr>
          <p:spPr>
            <a:xfrm>
              <a:off x="8257330" y="4871194"/>
              <a:ext cx="7143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61C91A4-A206-49E0-BA4B-07149397316A}"/>
                </a:ext>
              </a:extLst>
            </p:cNvPr>
            <p:cNvCxnSpPr>
              <a:cxnSpLocks/>
            </p:cNvCxnSpPr>
            <p:nvPr/>
          </p:nvCxnSpPr>
          <p:spPr>
            <a:xfrm>
              <a:off x="8971705" y="4158627"/>
              <a:ext cx="714375" cy="0"/>
            </a:xfrm>
            <a:prstGeom prst="line">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0C8111CE-CD22-4870-BEED-594490FED1D5}"/>
                    </a:ext>
                  </a:extLst>
                </p:cNvPr>
                <p:cNvSpPr/>
                <p:nvPr/>
              </p:nvSpPr>
              <p:spPr>
                <a:xfrm>
                  <a:off x="9686080" y="3955438"/>
                  <a:ext cx="876009" cy="369332"/>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sSub>
                          <m:sSubPr>
                            <m:ctrlPr>
                              <a:rPr lang="en-GB" i="1" smtClean="0">
                                <a:latin typeface="Cambria Math" panose="02040503050406030204" pitchFamily="18" charset="0"/>
                              </a:rPr>
                            </m:ctrlPr>
                          </m:sSubPr>
                          <m:e>
                            <m:r>
                              <a:rPr lang="en-US" i="1" smtClean="0">
                                <a:latin typeface="Cambria Math" panose="02040503050406030204" pitchFamily="18" charset="0"/>
                              </a:rPr>
                              <m:t>𝑃</m:t>
                            </m:r>
                          </m:e>
                          <m:sub>
                            <m:r>
                              <a:rPr lang="en-US" b="0" i="1" smtClean="0">
                                <a:latin typeface="Cambria Math" panose="02040503050406030204" pitchFamily="18" charset="0"/>
                              </a:rPr>
                              <m:t>𝑜𝑢𝑡𝑙𝑒𝑡</m:t>
                            </m:r>
                          </m:sub>
                        </m:sSub>
                      </m:oMath>
                    </m:oMathPara>
                  </a14:m>
                  <a:endParaRPr lang="en-GB" dirty="0"/>
                </a:p>
              </p:txBody>
            </p:sp>
          </mc:Choice>
          <mc:Fallback xmlns="">
            <p:sp>
              <p:nvSpPr>
                <p:cNvPr id="17" name="Rectangle 16">
                  <a:extLst>
                    <a:ext uri="{FF2B5EF4-FFF2-40B4-BE49-F238E27FC236}">
                      <a16:creationId xmlns:a16="http://schemas.microsoft.com/office/drawing/2014/main" id="{0C8111CE-CD22-4870-BEED-594490FED1D5}"/>
                    </a:ext>
                  </a:extLst>
                </p:cNvPr>
                <p:cNvSpPr>
                  <a:spLocks noRot="1" noChangeAspect="1" noMove="1" noResize="1" noEditPoints="1" noAdjustHandles="1" noChangeArrowheads="1" noChangeShapeType="1" noTextEdit="1"/>
                </p:cNvSpPr>
                <p:nvPr/>
              </p:nvSpPr>
              <p:spPr>
                <a:xfrm>
                  <a:off x="9686080" y="3955438"/>
                  <a:ext cx="876009"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FA8D07BE-C5E3-467C-9DBD-EEDAEB9C3DA5}"/>
                    </a:ext>
                  </a:extLst>
                </p:cNvPr>
                <p:cNvSpPr/>
                <p:nvPr/>
              </p:nvSpPr>
              <p:spPr>
                <a:xfrm>
                  <a:off x="6980066" y="3029714"/>
                  <a:ext cx="462370" cy="369332"/>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oMath>
                    </m:oMathPara>
                  </a14:m>
                  <a:endParaRPr lang="en-GB" dirty="0"/>
                </a:p>
              </p:txBody>
            </p:sp>
          </mc:Choice>
          <mc:Fallback xmlns="">
            <p:sp>
              <p:nvSpPr>
                <p:cNvPr id="18" name="Rectangle 17">
                  <a:extLst>
                    <a:ext uri="{FF2B5EF4-FFF2-40B4-BE49-F238E27FC236}">
                      <a16:creationId xmlns:a16="http://schemas.microsoft.com/office/drawing/2014/main" id="{FA8D07BE-C5E3-467C-9DBD-EEDAEB9C3DA5}"/>
                    </a:ext>
                  </a:extLst>
                </p:cNvPr>
                <p:cNvSpPr>
                  <a:spLocks noRot="1" noChangeAspect="1" noMove="1" noResize="1" noEditPoints="1" noAdjustHandles="1" noChangeArrowheads="1" noChangeShapeType="1" noTextEdit="1"/>
                </p:cNvSpPr>
                <p:nvPr/>
              </p:nvSpPr>
              <p:spPr>
                <a:xfrm>
                  <a:off x="6980066" y="3029714"/>
                  <a:ext cx="462370"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1ED418F8-E44A-402E-BCD3-C65587F82319}"/>
                    </a:ext>
                  </a:extLst>
                </p:cNvPr>
                <p:cNvSpPr/>
                <p:nvPr/>
              </p:nvSpPr>
              <p:spPr>
                <a:xfrm>
                  <a:off x="6981197" y="4499828"/>
                  <a:ext cx="467692" cy="369332"/>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3</m:t>
                            </m:r>
                          </m:sub>
                        </m:sSub>
                      </m:oMath>
                    </m:oMathPara>
                  </a14:m>
                  <a:endParaRPr lang="en-GB" dirty="0"/>
                </a:p>
              </p:txBody>
            </p:sp>
          </mc:Choice>
          <mc:Fallback xmlns="">
            <p:sp>
              <p:nvSpPr>
                <p:cNvPr id="19" name="Rectangle 18">
                  <a:extLst>
                    <a:ext uri="{FF2B5EF4-FFF2-40B4-BE49-F238E27FC236}">
                      <a16:creationId xmlns:a16="http://schemas.microsoft.com/office/drawing/2014/main" id="{1ED418F8-E44A-402E-BCD3-C65587F82319}"/>
                    </a:ext>
                  </a:extLst>
                </p:cNvPr>
                <p:cNvSpPr>
                  <a:spLocks noRot="1" noChangeAspect="1" noMove="1" noResize="1" noEditPoints="1" noAdjustHandles="1" noChangeArrowheads="1" noChangeShapeType="1" noTextEdit="1"/>
                </p:cNvSpPr>
                <p:nvPr/>
              </p:nvSpPr>
              <p:spPr>
                <a:xfrm>
                  <a:off x="6981197" y="4499828"/>
                  <a:ext cx="467692"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57D86112-E41A-4F5B-B6E9-65F12D4C9748}"/>
                    </a:ext>
                  </a:extLst>
                </p:cNvPr>
                <p:cNvSpPr/>
                <p:nvPr/>
              </p:nvSpPr>
              <p:spPr>
                <a:xfrm>
                  <a:off x="7409361" y="2924944"/>
                  <a:ext cx="1235466" cy="369332"/>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sSub>
                              <m:sSubPr>
                                <m:ctrlPr>
                                  <a:rPr lang="en-GB" i="1">
                                    <a:latin typeface="Cambria Math" panose="02040503050406030204" pitchFamily="18" charset="0"/>
                                  </a:rPr>
                                </m:ctrlPr>
                              </m:sSubPr>
                              <m:e>
                                <m:r>
                                  <a:rPr lang="en-US" b="0" i="1" smtClean="0">
                                    <a:latin typeface="Cambria Math" panose="02040503050406030204" pitchFamily="18" charset="0"/>
                                  </a:rPr>
                                  <m:t>𝐿</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GB" i="1">
                                    <a:latin typeface="Cambria Math" panose="02040503050406030204" pitchFamily="18" charset="0"/>
                                  </a:rPr>
                                </m:ctrlPr>
                              </m:sSubPr>
                              <m:e>
                                <m:r>
                                  <a:rPr lang="en-US" b="0" i="1" smtClean="0">
                                    <a:latin typeface="Cambria Math" panose="02040503050406030204" pitchFamily="18" charset="0"/>
                                  </a:rPr>
                                  <m:t>𝐷</m:t>
                                </m:r>
                              </m:e>
                              <m:sub>
                                <m:r>
                                  <a:rPr lang="en-US" i="1">
                                    <a:latin typeface="Cambria Math" panose="02040503050406030204" pitchFamily="18" charset="0"/>
                                  </a:rPr>
                                  <m:t>1</m:t>
                                </m:r>
                              </m:sub>
                            </m:sSub>
                          </m:e>
                        </m:d>
                      </m:oMath>
                    </m:oMathPara>
                  </a14:m>
                  <a:endParaRPr lang="en-GB" dirty="0"/>
                </a:p>
              </p:txBody>
            </p:sp>
          </mc:Choice>
          <mc:Fallback xmlns="">
            <p:sp>
              <p:nvSpPr>
                <p:cNvPr id="20" name="Rectangle 19">
                  <a:extLst>
                    <a:ext uri="{FF2B5EF4-FFF2-40B4-BE49-F238E27FC236}">
                      <a16:creationId xmlns:a16="http://schemas.microsoft.com/office/drawing/2014/main" id="{57D86112-E41A-4F5B-B6E9-65F12D4C9748}"/>
                    </a:ext>
                  </a:extLst>
                </p:cNvPr>
                <p:cNvSpPr>
                  <a:spLocks noRot="1" noChangeAspect="1" noMove="1" noResize="1" noEditPoints="1" noAdjustHandles="1" noChangeArrowheads="1" noChangeShapeType="1" noTextEdit="1"/>
                </p:cNvSpPr>
                <p:nvPr/>
              </p:nvSpPr>
              <p:spPr>
                <a:xfrm>
                  <a:off x="7409361" y="2924944"/>
                  <a:ext cx="1235466"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5FC0D0CE-68C1-46F6-B176-E5281D0124FD}"/>
                    </a:ext>
                  </a:extLst>
                </p:cNvPr>
                <p:cNvSpPr/>
                <p:nvPr/>
              </p:nvSpPr>
              <p:spPr>
                <a:xfrm>
                  <a:off x="7409361" y="4380091"/>
                  <a:ext cx="1251433" cy="369332"/>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3</m:t>
                            </m:r>
                          </m:sub>
                        </m:sSub>
                        <m:d>
                          <m:dPr>
                            <m:ctrlPr>
                              <a:rPr lang="en-US" b="0" i="1" smtClean="0">
                                <a:latin typeface="Cambria Math" panose="02040503050406030204" pitchFamily="18" charset="0"/>
                              </a:rPr>
                            </m:ctrlPr>
                          </m:dPr>
                          <m:e>
                            <m:sSub>
                              <m:sSubPr>
                                <m:ctrlPr>
                                  <a:rPr lang="en-GB" i="1">
                                    <a:latin typeface="Cambria Math" panose="02040503050406030204" pitchFamily="18" charset="0"/>
                                  </a:rPr>
                                </m:ctrlPr>
                              </m:sSubPr>
                              <m:e>
                                <m:r>
                                  <a:rPr lang="en-US" i="1">
                                    <a:latin typeface="Cambria Math" panose="02040503050406030204" pitchFamily="18" charset="0"/>
                                  </a:rPr>
                                  <m:t>𝐿</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GB" i="1">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3</m:t>
                                </m:r>
                              </m:sub>
                            </m:sSub>
                          </m:e>
                        </m:d>
                      </m:oMath>
                    </m:oMathPara>
                  </a14:m>
                  <a:endParaRPr lang="en-GB" dirty="0"/>
                </a:p>
              </p:txBody>
            </p:sp>
          </mc:Choice>
          <mc:Fallback xmlns="">
            <p:sp>
              <p:nvSpPr>
                <p:cNvPr id="21" name="Rectangle 20">
                  <a:extLst>
                    <a:ext uri="{FF2B5EF4-FFF2-40B4-BE49-F238E27FC236}">
                      <a16:creationId xmlns:a16="http://schemas.microsoft.com/office/drawing/2014/main" id="{5FC0D0CE-68C1-46F6-B176-E5281D0124FD}"/>
                    </a:ext>
                  </a:extLst>
                </p:cNvPr>
                <p:cNvSpPr>
                  <a:spLocks noRot="1" noChangeAspect="1" noMove="1" noResize="1" noEditPoints="1" noAdjustHandles="1" noChangeArrowheads="1" noChangeShapeType="1" noTextEdit="1"/>
                </p:cNvSpPr>
                <p:nvPr/>
              </p:nvSpPr>
              <p:spPr>
                <a:xfrm>
                  <a:off x="7409361" y="4380091"/>
                  <a:ext cx="1251433" cy="369332"/>
                </a:xfrm>
                <a:prstGeom prst="rect">
                  <a:avLst/>
                </a:prstGeom>
                <a:blipFill>
                  <a:blip r:embed="rId6"/>
                  <a:stretch>
                    <a:fillRect/>
                  </a:stretch>
                </a:blipFill>
              </p:spPr>
              <p:txBody>
                <a:bodyPr/>
                <a:lstStyle/>
                <a:p>
                  <a:r>
                    <a:rPr lang="en-GB">
                      <a:noFill/>
                    </a:rPr>
                    <a:t> </a:t>
                  </a:r>
                </a:p>
              </p:txBody>
            </p:sp>
          </mc:Fallback>
        </mc:AlternateContent>
        <p:cxnSp>
          <p:nvCxnSpPr>
            <p:cNvPr id="22" name="Straight Connector 21">
              <a:extLst>
                <a:ext uri="{FF2B5EF4-FFF2-40B4-BE49-F238E27FC236}">
                  <a16:creationId xmlns:a16="http://schemas.microsoft.com/office/drawing/2014/main" id="{68FBE070-AA14-4218-9BC1-15AC96F47C8B}"/>
                </a:ext>
              </a:extLst>
            </p:cNvPr>
            <p:cNvCxnSpPr>
              <a:cxnSpLocks/>
            </p:cNvCxnSpPr>
            <p:nvPr/>
          </p:nvCxnSpPr>
          <p:spPr>
            <a:xfrm>
              <a:off x="6816080" y="3436637"/>
              <a:ext cx="6523" cy="14345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EE4EA82-C399-47D7-BEC8-AC861A26C9D7}"/>
                </a:ext>
              </a:extLst>
            </p:cNvPr>
            <p:cNvCxnSpPr>
              <a:cxnSpLocks/>
            </p:cNvCxnSpPr>
            <p:nvPr/>
          </p:nvCxnSpPr>
          <p:spPr>
            <a:xfrm>
              <a:off x="6114205" y="4158627"/>
              <a:ext cx="714375" cy="0"/>
            </a:xfrm>
            <a:prstGeom prst="line">
              <a:avLst/>
            </a:prstGeom>
            <a:ln w="28575">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9E84F8CB-887C-4ED5-A77A-7F6C8A73CA10}"/>
                    </a:ext>
                  </a:extLst>
                </p:cNvPr>
                <p:cNvSpPr/>
                <p:nvPr/>
              </p:nvSpPr>
              <p:spPr>
                <a:xfrm>
                  <a:off x="5375920" y="3919812"/>
                  <a:ext cx="762196" cy="369332"/>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sSub>
                          <m:sSubPr>
                            <m:ctrlPr>
                              <a:rPr lang="en-GB" i="1" smtClean="0">
                                <a:latin typeface="Cambria Math" panose="02040503050406030204" pitchFamily="18" charset="0"/>
                              </a:rPr>
                            </m:ctrlPr>
                          </m:sSubPr>
                          <m:e>
                            <m:r>
                              <a:rPr lang="en-US" i="1" smtClean="0">
                                <a:latin typeface="Cambria Math" panose="02040503050406030204" pitchFamily="18" charset="0"/>
                              </a:rPr>
                              <m:t>𝑃</m:t>
                            </m:r>
                          </m:e>
                          <m:sub>
                            <m:r>
                              <a:rPr lang="en-US" b="0" i="1" smtClean="0">
                                <a:latin typeface="Cambria Math" panose="02040503050406030204" pitchFamily="18" charset="0"/>
                              </a:rPr>
                              <m:t>𝑖𝑛𝑙𝑒𝑡</m:t>
                            </m:r>
                          </m:sub>
                        </m:sSub>
                      </m:oMath>
                    </m:oMathPara>
                  </a14:m>
                  <a:endParaRPr lang="en-GB" dirty="0"/>
                </a:p>
              </p:txBody>
            </p:sp>
          </mc:Choice>
          <mc:Fallback xmlns="">
            <p:sp>
              <p:nvSpPr>
                <p:cNvPr id="24" name="Rectangle 23">
                  <a:extLst>
                    <a:ext uri="{FF2B5EF4-FFF2-40B4-BE49-F238E27FC236}">
                      <a16:creationId xmlns:a16="http://schemas.microsoft.com/office/drawing/2014/main" id="{9E84F8CB-887C-4ED5-A77A-7F6C8A73CA10}"/>
                    </a:ext>
                  </a:extLst>
                </p:cNvPr>
                <p:cNvSpPr>
                  <a:spLocks noRot="1" noChangeAspect="1" noMove="1" noResize="1" noEditPoints="1" noAdjustHandles="1" noChangeArrowheads="1" noChangeShapeType="1" noTextEdit="1"/>
                </p:cNvSpPr>
                <p:nvPr/>
              </p:nvSpPr>
              <p:spPr>
                <a:xfrm>
                  <a:off x="5375920" y="3919812"/>
                  <a:ext cx="762196" cy="369332"/>
                </a:xfrm>
                <a:prstGeom prst="rect">
                  <a:avLst/>
                </a:prstGeom>
                <a:blipFill>
                  <a:blip r:embed="rId7"/>
                  <a:stretch>
                    <a:fillRect/>
                  </a:stretch>
                </a:blipFill>
              </p:spPr>
              <p:txBody>
                <a:bodyPr/>
                <a:lstStyle/>
                <a:p>
                  <a:r>
                    <a:rPr lang="en-GB">
                      <a:noFill/>
                    </a:rPr>
                    <a:t> </a:t>
                  </a:r>
                </a:p>
              </p:txBody>
            </p:sp>
          </mc:Fallback>
        </mc:AlternateContent>
        <p:cxnSp>
          <p:nvCxnSpPr>
            <p:cNvPr id="25" name="Straight Connector 24">
              <a:extLst>
                <a:ext uri="{FF2B5EF4-FFF2-40B4-BE49-F238E27FC236}">
                  <a16:creationId xmlns:a16="http://schemas.microsoft.com/office/drawing/2014/main" id="{16D5D977-7F32-4895-8775-ADB598C419F8}"/>
                </a:ext>
              </a:extLst>
            </p:cNvPr>
            <p:cNvCxnSpPr>
              <a:cxnSpLocks/>
            </p:cNvCxnSpPr>
            <p:nvPr/>
          </p:nvCxnSpPr>
          <p:spPr>
            <a:xfrm>
              <a:off x="6816080" y="4159756"/>
              <a:ext cx="714375" cy="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8B611D3B-546C-460B-8367-642FE3BBBE6E}"/>
                </a:ext>
              </a:extLst>
            </p:cNvPr>
            <p:cNvSpPr/>
            <p:nvPr/>
          </p:nvSpPr>
          <p:spPr>
            <a:xfrm>
              <a:off x="7530455" y="4013706"/>
              <a:ext cx="714375" cy="27939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Connector 26">
              <a:extLst>
                <a:ext uri="{FF2B5EF4-FFF2-40B4-BE49-F238E27FC236}">
                  <a16:creationId xmlns:a16="http://schemas.microsoft.com/office/drawing/2014/main" id="{B59DB638-64E8-490E-BBE0-E5CD4D89D1F9}"/>
                </a:ext>
              </a:extLst>
            </p:cNvPr>
            <p:cNvCxnSpPr>
              <a:cxnSpLocks/>
            </p:cNvCxnSpPr>
            <p:nvPr/>
          </p:nvCxnSpPr>
          <p:spPr>
            <a:xfrm>
              <a:off x="8244830" y="4159756"/>
              <a:ext cx="7143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D890A4A2-3F99-4E22-9D02-EE768051AB55}"/>
                    </a:ext>
                  </a:extLst>
                </p:cNvPr>
                <p:cNvSpPr/>
                <p:nvPr/>
              </p:nvSpPr>
              <p:spPr>
                <a:xfrm>
                  <a:off x="6967566" y="3752833"/>
                  <a:ext cx="467692" cy="369332"/>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sub>
                        </m:sSub>
                      </m:oMath>
                    </m:oMathPara>
                  </a14:m>
                  <a:endParaRPr lang="en-GB" dirty="0"/>
                </a:p>
              </p:txBody>
            </p:sp>
          </mc:Choice>
          <mc:Fallback xmlns="">
            <p:sp>
              <p:nvSpPr>
                <p:cNvPr id="28" name="Rectangle 27">
                  <a:extLst>
                    <a:ext uri="{FF2B5EF4-FFF2-40B4-BE49-F238E27FC236}">
                      <a16:creationId xmlns:a16="http://schemas.microsoft.com/office/drawing/2014/main" id="{D890A4A2-3F99-4E22-9D02-EE768051AB55}"/>
                    </a:ext>
                  </a:extLst>
                </p:cNvPr>
                <p:cNvSpPr>
                  <a:spLocks noRot="1" noChangeAspect="1" noMove="1" noResize="1" noEditPoints="1" noAdjustHandles="1" noChangeArrowheads="1" noChangeShapeType="1" noTextEdit="1"/>
                </p:cNvSpPr>
                <p:nvPr/>
              </p:nvSpPr>
              <p:spPr>
                <a:xfrm>
                  <a:off x="6967566" y="3752833"/>
                  <a:ext cx="467692"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04218525-E22A-493F-BA8E-EDFFA8A22E20}"/>
                    </a:ext>
                  </a:extLst>
                </p:cNvPr>
                <p:cNvSpPr/>
                <p:nvPr/>
              </p:nvSpPr>
              <p:spPr>
                <a:xfrm>
                  <a:off x="7396861" y="3648063"/>
                  <a:ext cx="1251433" cy="369332"/>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sSub>
                              <m:sSubPr>
                                <m:ctrlPr>
                                  <a:rPr lang="en-GB" i="1">
                                    <a:latin typeface="Cambria Math" panose="02040503050406030204" pitchFamily="18" charset="0"/>
                                  </a:rPr>
                                </m:ctrlPr>
                              </m:sSubPr>
                              <m:e>
                                <m:r>
                                  <a:rPr lang="en-US" i="1">
                                    <a:latin typeface="Cambria Math" panose="02040503050406030204" pitchFamily="18" charset="0"/>
                                  </a:rPr>
                                  <m:t>𝐿</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GB" i="1">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2</m:t>
                                </m:r>
                              </m:sub>
                            </m:sSub>
                          </m:e>
                        </m:d>
                      </m:oMath>
                    </m:oMathPara>
                  </a14:m>
                  <a:endParaRPr lang="en-GB" dirty="0"/>
                </a:p>
              </p:txBody>
            </p:sp>
          </mc:Choice>
          <mc:Fallback xmlns="">
            <p:sp>
              <p:nvSpPr>
                <p:cNvPr id="29" name="Rectangle 28">
                  <a:extLst>
                    <a:ext uri="{FF2B5EF4-FFF2-40B4-BE49-F238E27FC236}">
                      <a16:creationId xmlns:a16="http://schemas.microsoft.com/office/drawing/2014/main" id="{04218525-E22A-493F-BA8E-EDFFA8A22E20}"/>
                    </a:ext>
                  </a:extLst>
                </p:cNvPr>
                <p:cNvSpPr>
                  <a:spLocks noRot="1" noChangeAspect="1" noMove="1" noResize="1" noEditPoints="1" noAdjustHandles="1" noChangeArrowheads="1" noChangeShapeType="1" noTextEdit="1"/>
                </p:cNvSpPr>
                <p:nvPr/>
              </p:nvSpPr>
              <p:spPr>
                <a:xfrm>
                  <a:off x="7396861" y="3648063"/>
                  <a:ext cx="1251433" cy="369332"/>
                </a:xfrm>
                <a:prstGeom prst="rect">
                  <a:avLst/>
                </a:prstGeom>
                <a:blipFill>
                  <a:blip r:embed="rId9"/>
                  <a:stretch>
                    <a:fillRect/>
                  </a:stretch>
                </a:blipFill>
              </p:spPr>
              <p:txBody>
                <a:bodyPr/>
                <a:lstStyle/>
                <a:p>
                  <a:r>
                    <a:rPr lang="en-GB">
                      <a:noFill/>
                    </a:rPr>
                    <a:t> </a:t>
                  </a:r>
                </a:p>
              </p:txBody>
            </p:sp>
          </mc:Fallback>
        </mc:AlternateContent>
      </p:grpSp>
      <p:sp>
        <p:nvSpPr>
          <p:cNvPr id="38" name="TextBox 37">
            <a:extLst>
              <a:ext uri="{FF2B5EF4-FFF2-40B4-BE49-F238E27FC236}">
                <a16:creationId xmlns:a16="http://schemas.microsoft.com/office/drawing/2014/main" id="{E6D7B918-6DFA-45B6-8924-0C0E2684EB49}"/>
              </a:ext>
            </a:extLst>
          </p:cNvPr>
          <p:cNvSpPr txBox="1"/>
          <p:nvPr/>
        </p:nvSpPr>
        <p:spPr>
          <a:xfrm>
            <a:off x="5720284" y="5301208"/>
            <a:ext cx="6064348" cy="1200329"/>
          </a:xfrm>
          <a:prstGeom prst="rect">
            <a:avLst/>
          </a:prstGeom>
          <a:noFill/>
        </p:spPr>
        <p:txBody>
          <a:bodyPr wrap="square" rtlCol="0">
            <a:spAutoFit/>
          </a:bodyPr>
          <a:lstStyle/>
          <a:p>
            <a:pPr algn="just"/>
            <a:r>
              <a:rPr lang="en-GB" b="1" dirty="0"/>
              <a:t>In the theoretical circuit analogy, individual finned channel represents a flow resistance which the fluid experiences. And since there are three channels running in parallel, they are analogous to three flow resistances connected in parallel.</a:t>
            </a:r>
          </a:p>
        </p:txBody>
      </p:sp>
      <p:sp>
        <p:nvSpPr>
          <p:cNvPr id="7" name="TextBox 6">
            <a:extLst>
              <a:ext uri="{FF2B5EF4-FFF2-40B4-BE49-F238E27FC236}">
                <a16:creationId xmlns:a16="http://schemas.microsoft.com/office/drawing/2014/main" id="{8BB1436A-92FC-44BD-B189-AA4CA90C0F46}"/>
              </a:ext>
            </a:extLst>
          </p:cNvPr>
          <p:cNvSpPr txBox="1"/>
          <p:nvPr/>
        </p:nvSpPr>
        <p:spPr>
          <a:xfrm>
            <a:off x="238130" y="917002"/>
            <a:ext cx="11725010" cy="2262158"/>
          </a:xfrm>
          <a:prstGeom prst="rect">
            <a:avLst/>
          </a:prstGeom>
          <a:noFill/>
        </p:spPr>
        <p:txBody>
          <a:bodyPr wrap="square" rtlCol="0">
            <a:spAutoFit/>
          </a:bodyPr>
          <a:lstStyle/>
          <a:p>
            <a:pPr algn="ctr"/>
            <a:r>
              <a:rPr lang="en-GB" b="1" u="sng" dirty="0"/>
              <a:t>Motivation</a:t>
            </a:r>
            <a:r>
              <a:rPr lang="en-GB" b="1" dirty="0"/>
              <a:t> – Can we theoretically model and predict the pressure drop for the BM@N cooling plates for the given boundary conditions (in terms of fluid type, flow numbers and geometry)?</a:t>
            </a:r>
          </a:p>
          <a:p>
            <a:pPr>
              <a:spcBef>
                <a:spcPts val="1200"/>
              </a:spcBef>
            </a:pPr>
            <a:r>
              <a:rPr lang="en-GB" b="1" dirty="0"/>
              <a:t>To calculate the pressure-drop per unit length in a tube, we can use Darcy-</a:t>
            </a:r>
            <a:r>
              <a:rPr lang="en-GB" b="1" dirty="0" err="1"/>
              <a:t>Weisbach</a:t>
            </a:r>
            <a:r>
              <a:rPr lang="en-GB" b="1" dirty="0"/>
              <a:t> Equation:</a:t>
            </a:r>
          </a:p>
          <a:p>
            <a:pPr defTabSz="955675">
              <a:spcBef>
                <a:spcPts val="600"/>
              </a:spcBef>
            </a:pPr>
            <a:r>
              <a:rPr lang="en-GB" b="1" dirty="0"/>
              <a:t>			where,	</a:t>
            </a:r>
            <a:r>
              <a:rPr lang="en-GB" b="1" dirty="0" err="1"/>
              <a:t>f</a:t>
            </a:r>
            <a:r>
              <a:rPr lang="en-GB" b="1" baseline="-25000" dirty="0" err="1"/>
              <a:t>D</a:t>
            </a:r>
            <a:r>
              <a:rPr lang="en-GB" b="1" dirty="0"/>
              <a:t> = Darcy Friction Factor (</a:t>
            </a:r>
            <a:r>
              <a:rPr lang="en-GB" b="1" dirty="0">
                <a:hlinkClick r:id="rId10"/>
              </a:rPr>
              <a:t>online tool</a:t>
            </a:r>
            <a:r>
              <a:rPr lang="en-GB" b="1" dirty="0"/>
              <a:t>)</a:t>
            </a:r>
          </a:p>
          <a:p>
            <a:pPr defTabSz="955675"/>
            <a:r>
              <a:rPr lang="en-GB" b="1" dirty="0"/>
              <a:t>				ρ = Fluid Density [kg/m³]</a:t>
            </a:r>
          </a:p>
          <a:p>
            <a:pPr defTabSz="955675"/>
            <a:r>
              <a:rPr lang="en-GB" b="1" dirty="0"/>
              <a:t>				v = Fluid Velocity [m/s]</a:t>
            </a:r>
          </a:p>
          <a:p>
            <a:pPr defTabSz="955675"/>
            <a:r>
              <a:rPr lang="en-GB" b="1" dirty="0"/>
              <a:t>				D = Hydraulic Diameter [m] = 4 x Area / Perimeter</a:t>
            </a:r>
          </a:p>
        </p:txBody>
      </p:sp>
      <mc:AlternateContent xmlns:mc="http://schemas.openxmlformats.org/markup-compatibility/2006">
        <mc:Choice xmlns:a14="http://schemas.microsoft.com/office/drawing/2010/main" Requires="a14">
          <p:sp>
            <p:nvSpPr>
              <p:cNvPr id="39" name="Rectangle 38">
                <a:extLst>
                  <a:ext uri="{FF2B5EF4-FFF2-40B4-BE49-F238E27FC236}">
                    <a16:creationId xmlns:a16="http://schemas.microsoft.com/office/drawing/2014/main" id="{888EA5B3-547E-48A3-95AE-88F00617288B}"/>
                  </a:ext>
                </a:extLst>
              </p:cNvPr>
              <p:cNvSpPr/>
              <p:nvPr/>
            </p:nvSpPr>
            <p:spPr>
              <a:xfrm>
                <a:off x="304846" y="2060848"/>
                <a:ext cx="1758687" cy="653384"/>
              </a:xfrm>
              <a:prstGeom prst="rect">
                <a:avLst/>
              </a:prstGeom>
              <a:ln w="19050">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b="1" i="1">
                              <a:latin typeface="Cambria Math" panose="02040503050406030204" pitchFamily="18" charset="0"/>
                            </a:rPr>
                          </m:ctrlPr>
                        </m:fPr>
                        <m:num>
                          <m:r>
                            <a:rPr lang="en-GB" b="1" i="0">
                              <a:latin typeface="Cambria Math" panose="02040503050406030204" pitchFamily="18" charset="0"/>
                              <a:ea typeface="Cambria Math" panose="02040503050406030204" pitchFamily="18" charset="0"/>
                            </a:rPr>
                            <m:t>∆</m:t>
                          </m:r>
                          <m:r>
                            <a:rPr lang="en-US" b="1" i="0">
                              <a:latin typeface="Cambria Math" panose="02040503050406030204" pitchFamily="18" charset="0"/>
                              <a:ea typeface="Cambria Math" panose="02040503050406030204" pitchFamily="18" charset="0"/>
                            </a:rPr>
                            <m:t>𝐏</m:t>
                          </m:r>
                        </m:num>
                        <m:den>
                          <m:r>
                            <a:rPr lang="en-US" b="1" i="0">
                              <a:latin typeface="Cambria Math" panose="02040503050406030204" pitchFamily="18" charset="0"/>
                            </a:rPr>
                            <m:t>𝐋</m:t>
                          </m:r>
                        </m:den>
                      </m:f>
                      <m:r>
                        <a:rPr lang="en-US" b="1" i="0">
                          <a:latin typeface="Cambria Math" panose="02040503050406030204" pitchFamily="18" charset="0"/>
                        </a:rPr>
                        <m:t>=</m:t>
                      </m:r>
                      <m:sSub>
                        <m:sSubPr>
                          <m:ctrlPr>
                            <a:rPr lang="en-US" b="1" i="1">
                              <a:latin typeface="Cambria Math" panose="02040503050406030204" pitchFamily="18" charset="0"/>
                            </a:rPr>
                          </m:ctrlPr>
                        </m:sSubPr>
                        <m:e>
                          <m:r>
                            <a:rPr lang="en-US" b="1" i="0">
                              <a:latin typeface="Cambria Math" panose="02040503050406030204" pitchFamily="18" charset="0"/>
                            </a:rPr>
                            <m:t>𝐟</m:t>
                          </m:r>
                        </m:e>
                        <m:sub>
                          <m:r>
                            <a:rPr lang="en-US" b="1" i="0">
                              <a:latin typeface="Cambria Math" panose="02040503050406030204" pitchFamily="18" charset="0"/>
                            </a:rPr>
                            <m:t>𝐃</m:t>
                          </m:r>
                        </m:sub>
                      </m:sSub>
                      <m:r>
                        <a:rPr lang="en-US" b="1" i="0">
                          <a:latin typeface="Cambria Math" panose="02040503050406030204" pitchFamily="18" charset="0"/>
                          <a:ea typeface="Cambria Math" panose="02040503050406030204" pitchFamily="18" charset="0"/>
                        </a:rPr>
                        <m:t>∙</m:t>
                      </m:r>
                      <m:f>
                        <m:fPr>
                          <m:ctrlPr>
                            <a:rPr lang="en-US" b="1" i="1">
                              <a:latin typeface="Cambria Math" panose="02040503050406030204" pitchFamily="18" charset="0"/>
                              <a:ea typeface="Cambria Math" panose="02040503050406030204" pitchFamily="18" charset="0"/>
                            </a:rPr>
                          </m:ctrlPr>
                        </m:fPr>
                        <m:num>
                          <m:r>
                            <a:rPr lang="en-US" b="1" i="0">
                              <a:latin typeface="Cambria Math" panose="02040503050406030204" pitchFamily="18" charset="0"/>
                              <a:ea typeface="Cambria Math" panose="02040503050406030204" pitchFamily="18" charset="0"/>
                            </a:rPr>
                            <m:t>𝛒</m:t>
                          </m:r>
                        </m:num>
                        <m:den>
                          <m:r>
                            <a:rPr lang="en-US" b="1" i="0">
                              <a:latin typeface="Cambria Math" panose="02040503050406030204" pitchFamily="18" charset="0"/>
                              <a:ea typeface="Cambria Math" panose="02040503050406030204" pitchFamily="18" charset="0"/>
                            </a:rPr>
                            <m:t>𝟐</m:t>
                          </m:r>
                        </m:den>
                      </m:f>
                      <m:r>
                        <a:rPr lang="en-US" b="1" i="0">
                          <a:latin typeface="Cambria Math" panose="02040503050406030204" pitchFamily="18" charset="0"/>
                          <a:ea typeface="Cambria Math" panose="02040503050406030204" pitchFamily="18" charset="0"/>
                        </a:rPr>
                        <m:t>∙</m:t>
                      </m:r>
                      <m:f>
                        <m:fPr>
                          <m:ctrlPr>
                            <a:rPr lang="en-US" b="1" i="1">
                              <a:latin typeface="Cambria Math" panose="02040503050406030204" pitchFamily="18" charset="0"/>
                              <a:ea typeface="Cambria Math" panose="02040503050406030204" pitchFamily="18" charset="0"/>
                            </a:rPr>
                          </m:ctrlPr>
                        </m:fPr>
                        <m:num>
                          <m:sSup>
                            <m:sSupPr>
                              <m:ctrlPr>
                                <a:rPr lang="en-US" b="1" i="1">
                                  <a:latin typeface="Cambria Math" panose="02040503050406030204" pitchFamily="18" charset="0"/>
                                  <a:ea typeface="Cambria Math" panose="02040503050406030204" pitchFamily="18" charset="0"/>
                                </a:rPr>
                              </m:ctrlPr>
                            </m:sSupPr>
                            <m:e>
                              <m:r>
                                <a:rPr lang="en-US" b="1" i="0">
                                  <a:latin typeface="Cambria Math" panose="02040503050406030204" pitchFamily="18" charset="0"/>
                                  <a:ea typeface="Cambria Math" panose="02040503050406030204" pitchFamily="18" charset="0"/>
                                </a:rPr>
                                <m:t>𝐯</m:t>
                              </m:r>
                            </m:e>
                            <m:sup>
                              <m:r>
                                <a:rPr lang="en-US" b="1" i="0">
                                  <a:latin typeface="Cambria Math" panose="02040503050406030204" pitchFamily="18" charset="0"/>
                                  <a:ea typeface="Cambria Math" panose="02040503050406030204" pitchFamily="18" charset="0"/>
                                </a:rPr>
                                <m:t>𝟐</m:t>
                              </m:r>
                            </m:sup>
                          </m:sSup>
                        </m:num>
                        <m:den>
                          <m:r>
                            <a:rPr lang="en-US" b="1" i="0">
                              <a:latin typeface="Cambria Math" panose="02040503050406030204" pitchFamily="18" charset="0"/>
                              <a:ea typeface="Cambria Math" panose="02040503050406030204" pitchFamily="18" charset="0"/>
                            </a:rPr>
                            <m:t>𝐃</m:t>
                          </m:r>
                        </m:den>
                      </m:f>
                    </m:oMath>
                  </m:oMathPara>
                </a14:m>
                <a:endParaRPr lang="en-GB" dirty="0"/>
              </a:p>
            </p:txBody>
          </p:sp>
        </mc:Choice>
        <mc:Fallback>
          <p:sp>
            <p:nvSpPr>
              <p:cNvPr id="39" name="Rectangle 38">
                <a:extLst>
                  <a:ext uri="{FF2B5EF4-FFF2-40B4-BE49-F238E27FC236}">
                    <a16:creationId xmlns:a16="http://schemas.microsoft.com/office/drawing/2014/main" id="{888EA5B3-547E-48A3-95AE-88F00617288B}"/>
                  </a:ext>
                </a:extLst>
              </p:cNvPr>
              <p:cNvSpPr>
                <a:spLocks noRot="1" noChangeAspect="1" noMove="1" noResize="1" noEditPoints="1" noAdjustHandles="1" noChangeArrowheads="1" noChangeShapeType="1" noTextEdit="1"/>
              </p:cNvSpPr>
              <p:nvPr/>
            </p:nvSpPr>
            <p:spPr>
              <a:xfrm>
                <a:off x="304846" y="2060848"/>
                <a:ext cx="1758687" cy="653384"/>
              </a:xfrm>
              <a:prstGeom prst="rect">
                <a:avLst/>
              </a:prstGeom>
              <a:blipFill>
                <a:blip r:embed="rId11"/>
                <a:stretch>
                  <a:fillRect/>
                </a:stretch>
              </a:blipFill>
              <a:ln w="19050">
                <a:solidFill>
                  <a:schemeClr val="tx1"/>
                </a:solidFill>
              </a:ln>
            </p:spPr>
            <p:txBody>
              <a:bodyPr/>
              <a:lstStyle/>
              <a:p>
                <a:r>
                  <a:rPr lang="en-GB">
                    <a:noFill/>
                  </a:rPr>
                  <a:t> </a:t>
                </a:r>
              </a:p>
            </p:txBody>
          </p:sp>
        </mc:Fallback>
      </mc:AlternateContent>
      <p:grpSp>
        <p:nvGrpSpPr>
          <p:cNvPr id="6" name="Group 5">
            <a:extLst>
              <a:ext uri="{FF2B5EF4-FFF2-40B4-BE49-F238E27FC236}">
                <a16:creationId xmlns:a16="http://schemas.microsoft.com/office/drawing/2014/main" id="{10BFBF86-7DC7-4561-ABA4-F21F628E2E88}"/>
              </a:ext>
            </a:extLst>
          </p:cNvPr>
          <p:cNvGrpSpPr/>
          <p:nvPr/>
        </p:nvGrpSpPr>
        <p:grpSpPr>
          <a:xfrm>
            <a:off x="370969" y="3429000"/>
            <a:ext cx="4969002" cy="2974550"/>
            <a:chOff x="370969" y="3429000"/>
            <a:chExt cx="4969002" cy="2974550"/>
          </a:xfrm>
        </p:grpSpPr>
        <p:pic>
          <p:nvPicPr>
            <p:cNvPr id="37" name="Picture 36">
              <a:extLst>
                <a:ext uri="{FF2B5EF4-FFF2-40B4-BE49-F238E27FC236}">
                  <a16:creationId xmlns:a16="http://schemas.microsoft.com/office/drawing/2014/main" id="{685D9811-6C8C-48DB-982C-1A43C3E2020A}"/>
                </a:ext>
              </a:extLst>
            </p:cNvPr>
            <p:cNvPicPr>
              <a:picLocks noChangeAspect="1"/>
            </p:cNvPicPr>
            <p:nvPr/>
          </p:nvPicPr>
          <p:blipFill rotWithShape="1">
            <a:blip r:embed="rId12"/>
            <a:srcRect t="7368"/>
            <a:stretch/>
          </p:blipFill>
          <p:spPr>
            <a:xfrm>
              <a:off x="370969" y="3429000"/>
              <a:ext cx="4969002" cy="2974550"/>
            </a:xfrm>
            <a:prstGeom prst="rect">
              <a:avLst/>
            </a:prstGeom>
          </p:spPr>
        </p:pic>
        <p:cxnSp>
          <p:nvCxnSpPr>
            <p:cNvPr id="41" name="Straight Arrow Connector 40">
              <a:extLst>
                <a:ext uri="{FF2B5EF4-FFF2-40B4-BE49-F238E27FC236}">
                  <a16:creationId xmlns:a16="http://schemas.microsoft.com/office/drawing/2014/main" id="{743DB8EE-21BE-41E9-971D-60CC7467F24D}"/>
                </a:ext>
              </a:extLst>
            </p:cNvPr>
            <p:cNvCxnSpPr>
              <a:cxnSpLocks/>
            </p:cNvCxnSpPr>
            <p:nvPr/>
          </p:nvCxnSpPr>
          <p:spPr>
            <a:xfrm flipV="1">
              <a:off x="1314450" y="4688182"/>
              <a:ext cx="918642" cy="249595"/>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81A1E5F8-C0FF-487A-B2DE-3851D19FA36C}"/>
                </a:ext>
              </a:extLst>
            </p:cNvPr>
            <p:cNvCxnSpPr>
              <a:cxnSpLocks/>
            </p:cNvCxnSpPr>
            <p:nvPr/>
          </p:nvCxnSpPr>
          <p:spPr>
            <a:xfrm rot="10800000" flipV="1">
              <a:off x="1773771" y="5151236"/>
              <a:ext cx="918642" cy="24959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8AB45AA9-BDFA-4E12-9F4D-E82E7AD5AF56}"/>
                </a:ext>
              </a:extLst>
            </p:cNvPr>
            <p:cNvCxnSpPr>
              <a:cxnSpLocks/>
            </p:cNvCxnSpPr>
            <p:nvPr/>
          </p:nvCxnSpPr>
          <p:spPr>
            <a:xfrm flipH="1" flipV="1">
              <a:off x="2017640" y="4099988"/>
              <a:ext cx="430902" cy="366386"/>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BC2ABD5E-34FB-4117-96B7-8E575F858D2E}"/>
                </a:ext>
              </a:extLst>
            </p:cNvPr>
            <p:cNvCxnSpPr>
              <a:cxnSpLocks/>
            </p:cNvCxnSpPr>
            <p:nvPr/>
          </p:nvCxnSpPr>
          <p:spPr>
            <a:xfrm flipH="1" flipV="1">
              <a:off x="2141171" y="3997482"/>
              <a:ext cx="430902" cy="366386"/>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839537B8-C5E9-400B-BB61-7D05E9104F6B}"/>
                </a:ext>
              </a:extLst>
            </p:cNvPr>
            <p:cNvCxnSpPr>
              <a:cxnSpLocks/>
            </p:cNvCxnSpPr>
            <p:nvPr/>
          </p:nvCxnSpPr>
          <p:spPr>
            <a:xfrm flipH="1" flipV="1">
              <a:off x="2278274" y="3882664"/>
              <a:ext cx="430902" cy="366386"/>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5FA2468F-BC35-49AE-B129-27F374E88B33}"/>
                </a:ext>
              </a:extLst>
            </p:cNvPr>
            <p:cNvCxnSpPr>
              <a:cxnSpLocks/>
            </p:cNvCxnSpPr>
            <p:nvPr/>
          </p:nvCxnSpPr>
          <p:spPr>
            <a:xfrm flipH="1" flipV="1">
              <a:off x="3347689" y="5256125"/>
              <a:ext cx="430902" cy="36638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DC0EC9A3-9294-4E43-8718-58569CCF36A5}"/>
                </a:ext>
              </a:extLst>
            </p:cNvPr>
            <p:cNvCxnSpPr>
              <a:cxnSpLocks/>
            </p:cNvCxnSpPr>
            <p:nvPr/>
          </p:nvCxnSpPr>
          <p:spPr>
            <a:xfrm flipH="1" flipV="1">
              <a:off x="3471220" y="5153619"/>
              <a:ext cx="430902" cy="36638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FB93E00C-629C-44A1-9FFB-882D88BDD6A8}"/>
                </a:ext>
              </a:extLst>
            </p:cNvPr>
            <p:cNvCxnSpPr>
              <a:cxnSpLocks/>
            </p:cNvCxnSpPr>
            <p:nvPr/>
          </p:nvCxnSpPr>
          <p:spPr>
            <a:xfrm flipH="1" flipV="1">
              <a:off x="3608323" y="5038801"/>
              <a:ext cx="430902" cy="36638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1415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BF008-287C-45E6-862F-784D77422BEA}"/>
              </a:ext>
            </a:extLst>
          </p:cNvPr>
          <p:cNvSpPr>
            <a:spLocks noGrp="1"/>
          </p:cNvSpPr>
          <p:nvPr>
            <p:ph type="title"/>
          </p:nvPr>
        </p:nvSpPr>
        <p:spPr/>
        <p:txBody>
          <a:bodyPr/>
          <a:lstStyle/>
          <a:p>
            <a:r>
              <a:rPr lang="en-GB" dirty="0"/>
              <a:t>[1] </a:t>
            </a:r>
            <a:r>
              <a:rPr kumimoji="0" lang="en-GB" sz="3600" b="0" i="0" u="none" strike="noStrike" kern="1200" cap="none" spc="0" normalizeH="0" baseline="0" noProof="0" dirty="0">
                <a:ln>
                  <a:noFill/>
                </a:ln>
                <a:solidFill>
                  <a:prstClr val="white"/>
                </a:solidFill>
                <a:effectLst/>
                <a:uLnTx/>
                <a:uFillTx/>
                <a:latin typeface="Calibri Light" panose="020F0302020204030204"/>
                <a:ea typeface="+mj-ea"/>
                <a:cs typeface="+mj-cs"/>
              </a:rPr>
              <a:t>T</a:t>
            </a:r>
            <a:r>
              <a:rPr kumimoji="0" lang="en-GB" sz="2800" b="0" i="0" u="none" strike="noStrike" kern="1200" cap="none" spc="0" normalizeH="0" baseline="0" noProof="0" dirty="0">
                <a:ln>
                  <a:noFill/>
                </a:ln>
                <a:solidFill>
                  <a:prstClr val="white"/>
                </a:solidFill>
                <a:effectLst/>
                <a:uLnTx/>
                <a:uFillTx/>
                <a:latin typeface="Calibri Light" panose="020F0302020204030204"/>
                <a:ea typeface="+mj-ea"/>
                <a:cs typeface="+mj-cs"/>
              </a:rPr>
              <a:t>HEORETICAL</a:t>
            </a:r>
            <a:r>
              <a:rPr kumimoji="0" lang="en-GB" sz="3600" b="0" i="0" u="none" strike="noStrike" kern="1200" cap="none" spc="0" normalizeH="0" baseline="0" noProof="0" dirty="0">
                <a:ln>
                  <a:noFill/>
                </a:ln>
                <a:solidFill>
                  <a:prstClr val="white"/>
                </a:solidFill>
                <a:effectLst/>
                <a:uLnTx/>
                <a:uFillTx/>
                <a:latin typeface="Calibri Light" panose="020F0302020204030204"/>
                <a:ea typeface="+mj-ea"/>
                <a:cs typeface="+mj-cs"/>
              </a:rPr>
              <a:t> M</a:t>
            </a:r>
            <a:r>
              <a:rPr kumimoji="0" lang="en-GB" sz="2800" b="0" i="0" u="none" strike="noStrike" kern="1200" cap="none" spc="0" normalizeH="0" baseline="0" noProof="0" dirty="0">
                <a:ln>
                  <a:noFill/>
                </a:ln>
                <a:solidFill>
                  <a:prstClr val="white"/>
                </a:solidFill>
                <a:effectLst/>
                <a:uLnTx/>
                <a:uFillTx/>
                <a:latin typeface="Calibri Light" panose="020F0302020204030204"/>
                <a:ea typeface="+mj-ea"/>
                <a:cs typeface="+mj-cs"/>
              </a:rPr>
              <a:t>ODELLING</a:t>
            </a:r>
            <a:r>
              <a:rPr kumimoji="0" lang="en-GB" sz="3600" b="0" i="0" u="none" strike="noStrike" kern="1200" cap="none" spc="0" normalizeH="0" baseline="0" noProof="0" dirty="0">
                <a:ln>
                  <a:noFill/>
                </a:ln>
                <a:solidFill>
                  <a:prstClr val="white"/>
                </a:solidFill>
                <a:effectLst/>
                <a:uLnTx/>
                <a:uFillTx/>
                <a:latin typeface="Calibri Light" panose="020F0302020204030204"/>
                <a:ea typeface="+mj-ea"/>
                <a:cs typeface="+mj-cs"/>
              </a:rPr>
              <a:t> – P</a:t>
            </a:r>
            <a:r>
              <a:rPr kumimoji="0" lang="en-GB" sz="2800" b="0" i="0" u="none" strike="noStrike" kern="1200" cap="none" spc="0" normalizeH="0" baseline="0" noProof="0" dirty="0">
                <a:ln>
                  <a:noFill/>
                </a:ln>
                <a:solidFill>
                  <a:prstClr val="white"/>
                </a:solidFill>
                <a:effectLst/>
                <a:uLnTx/>
                <a:uFillTx/>
                <a:latin typeface="Calibri Light" panose="020F0302020204030204"/>
                <a:ea typeface="+mj-ea"/>
                <a:cs typeface="+mj-cs"/>
              </a:rPr>
              <a:t>RESSURE</a:t>
            </a:r>
            <a:r>
              <a:rPr kumimoji="0" lang="en-GB" sz="3600" b="0" i="0" u="none" strike="noStrike" kern="1200" cap="none" spc="0" normalizeH="0" baseline="0" noProof="0" dirty="0">
                <a:ln>
                  <a:noFill/>
                </a:ln>
                <a:solidFill>
                  <a:prstClr val="white"/>
                </a:solidFill>
                <a:effectLst/>
                <a:uLnTx/>
                <a:uFillTx/>
                <a:latin typeface="Calibri Light" panose="020F0302020204030204"/>
                <a:ea typeface="+mj-ea"/>
                <a:cs typeface="+mj-cs"/>
              </a:rPr>
              <a:t> D</a:t>
            </a:r>
            <a:r>
              <a:rPr kumimoji="0" lang="en-GB" sz="2800" b="0" i="0" u="none" strike="noStrike" kern="1200" cap="none" spc="0" normalizeH="0" baseline="0" noProof="0" dirty="0">
                <a:ln>
                  <a:noFill/>
                </a:ln>
                <a:solidFill>
                  <a:prstClr val="white"/>
                </a:solidFill>
                <a:effectLst/>
                <a:uLnTx/>
                <a:uFillTx/>
                <a:latin typeface="Calibri Light" panose="020F0302020204030204"/>
                <a:ea typeface="+mj-ea"/>
                <a:cs typeface="+mj-cs"/>
              </a:rPr>
              <a:t>ROP</a:t>
            </a:r>
            <a:endParaRPr lang="en-GB" dirty="0"/>
          </a:p>
        </p:txBody>
      </p:sp>
      <p:sp>
        <p:nvSpPr>
          <p:cNvPr id="3" name="Date Placeholder 2">
            <a:extLst>
              <a:ext uri="{FF2B5EF4-FFF2-40B4-BE49-F238E27FC236}">
                <a16:creationId xmlns:a16="http://schemas.microsoft.com/office/drawing/2014/main" id="{E02B90B6-3FEF-42C5-AAA2-FC1655B8643B}"/>
              </a:ext>
            </a:extLst>
          </p:cNvPr>
          <p:cNvSpPr>
            <a:spLocks noGrp="1"/>
          </p:cNvSpPr>
          <p:nvPr>
            <p:ph type="dt" sz="half" idx="10"/>
          </p:nvPr>
        </p:nvSpPr>
        <p:spPr/>
        <p:txBody>
          <a:bodyPr/>
          <a:lstStyle/>
          <a:p>
            <a:r>
              <a:rPr lang="en-US"/>
              <a:t>28/04/2021 - GSI-JINR Roadmap Meeting</a:t>
            </a:r>
            <a:endParaRPr lang="en-GB" dirty="0"/>
          </a:p>
        </p:txBody>
      </p:sp>
      <p:sp>
        <p:nvSpPr>
          <p:cNvPr id="4" name="Footer Placeholder 3">
            <a:extLst>
              <a:ext uri="{FF2B5EF4-FFF2-40B4-BE49-F238E27FC236}">
                <a16:creationId xmlns:a16="http://schemas.microsoft.com/office/drawing/2014/main" id="{1079E527-205E-4C4A-98C7-A1C97D91AC22}"/>
              </a:ext>
            </a:extLst>
          </p:cNvPr>
          <p:cNvSpPr>
            <a:spLocks noGrp="1"/>
          </p:cNvSpPr>
          <p:nvPr>
            <p:ph type="ftr" sz="quarter" idx="11"/>
          </p:nvPr>
        </p:nvSpPr>
        <p:spPr/>
        <p:txBody>
          <a:bodyPr/>
          <a:lstStyle/>
          <a:p>
            <a:r>
              <a:rPr lang="en-US"/>
              <a:t>K. Agarwal - BM@N-STS Electronics Cooling</a:t>
            </a:r>
            <a:endParaRPr lang="en-GB" dirty="0"/>
          </a:p>
        </p:txBody>
      </p:sp>
      <p:sp>
        <p:nvSpPr>
          <p:cNvPr id="5" name="Slide Number Placeholder 4">
            <a:extLst>
              <a:ext uri="{FF2B5EF4-FFF2-40B4-BE49-F238E27FC236}">
                <a16:creationId xmlns:a16="http://schemas.microsoft.com/office/drawing/2014/main" id="{96D98768-B495-46FF-8E94-FAC4A5EDC67F}"/>
              </a:ext>
            </a:extLst>
          </p:cNvPr>
          <p:cNvSpPr>
            <a:spLocks noGrp="1"/>
          </p:cNvSpPr>
          <p:nvPr>
            <p:ph type="sldNum" sz="quarter" idx="12"/>
          </p:nvPr>
        </p:nvSpPr>
        <p:spPr/>
        <p:txBody>
          <a:bodyPr/>
          <a:lstStyle/>
          <a:p>
            <a:fld id="{2A4535BA-AEF2-4785-BF1B-EDE950106C20}" type="slidenum">
              <a:rPr lang="en-GB" smtClean="0"/>
              <a:pPr/>
              <a:t>15</a:t>
            </a:fld>
            <a:endParaRPr lang="en-GB" dirty="0"/>
          </a:p>
        </p:txBody>
      </p:sp>
      <p:grpSp>
        <p:nvGrpSpPr>
          <p:cNvPr id="7" name="Group 6">
            <a:extLst>
              <a:ext uri="{FF2B5EF4-FFF2-40B4-BE49-F238E27FC236}">
                <a16:creationId xmlns:a16="http://schemas.microsoft.com/office/drawing/2014/main" id="{17FEBC01-036A-4763-AB76-CFB8C6A21AF6}"/>
              </a:ext>
            </a:extLst>
          </p:cNvPr>
          <p:cNvGrpSpPr/>
          <p:nvPr/>
        </p:nvGrpSpPr>
        <p:grpSpPr>
          <a:xfrm>
            <a:off x="238130" y="917002"/>
            <a:ext cx="11725010" cy="1554272"/>
            <a:chOff x="238130" y="917002"/>
            <a:chExt cx="11725010" cy="1554272"/>
          </a:xfrm>
        </p:grpSpPr>
        <p:sp>
          <p:nvSpPr>
            <p:cNvPr id="8" name="TextBox 7">
              <a:extLst>
                <a:ext uri="{FF2B5EF4-FFF2-40B4-BE49-F238E27FC236}">
                  <a16:creationId xmlns:a16="http://schemas.microsoft.com/office/drawing/2014/main" id="{0827BC95-EF07-4927-B1BE-0D83DFF6B960}"/>
                </a:ext>
              </a:extLst>
            </p:cNvPr>
            <p:cNvSpPr txBox="1"/>
            <p:nvPr/>
          </p:nvSpPr>
          <p:spPr>
            <a:xfrm>
              <a:off x="238130" y="917002"/>
              <a:ext cx="11725010" cy="1554272"/>
            </a:xfrm>
            <a:prstGeom prst="rect">
              <a:avLst/>
            </a:prstGeom>
            <a:noFill/>
          </p:spPr>
          <p:txBody>
            <a:bodyPr wrap="square" rtlCol="0">
              <a:spAutoFit/>
            </a:bodyPr>
            <a:lstStyle/>
            <a:p>
              <a:pPr>
                <a:spcBef>
                  <a:spcPts val="1200"/>
                </a:spcBef>
              </a:pPr>
              <a:r>
                <a:rPr lang="en-GB" b="1" dirty="0"/>
                <a:t>To calculate the pressure-drop per unit length in a tube, we can use Darcy-</a:t>
              </a:r>
              <a:r>
                <a:rPr lang="en-GB" b="1" dirty="0" err="1"/>
                <a:t>Weisbach</a:t>
              </a:r>
              <a:r>
                <a:rPr lang="en-GB" b="1" dirty="0"/>
                <a:t> Equation:</a:t>
              </a:r>
            </a:p>
            <a:p>
              <a:pPr defTabSz="955675">
                <a:spcBef>
                  <a:spcPts val="600"/>
                </a:spcBef>
              </a:pPr>
              <a:r>
                <a:rPr lang="en-GB" b="1" dirty="0"/>
                <a:t>			where,	</a:t>
              </a:r>
              <a:r>
                <a:rPr lang="en-GB" b="1" dirty="0" err="1"/>
                <a:t>f</a:t>
              </a:r>
              <a:r>
                <a:rPr lang="en-GB" b="1" baseline="-25000" dirty="0" err="1"/>
                <a:t>D</a:t>
              </a:r>
              <a:r>
                <a:rPr lang="en-GB" b="1" dirty="0"/>
                <a:t> = Darcy Friction Factor (</a:t>
              </a:r>
              <a:r>
                <a:rPr lang="en-GB" b="1" dirty="0">
                  <a:hlinkClick r:id="rId2"/>
                </a:rPr>
                <a:t>online tool</a:t>
              </a:r>
              <a:r>
                <a:rPr lang="en-GB" b="1" dirty="0"/>
                <a:t>) </a:t>
              </a:r>
            </a:p>
            <a:p>
              <a:pPr defTabSz="955675"/>
              <a:r>
                <a:rPr lang="en-GB" b="1" dirty="0"/>
                <a:t>				ρ = Fluid Density [kg/m³]</a:t>
              </a:r>
            </a:p>
            <a:p>
              <a:pPr defTabSz="955675"/>
              <a:r>
                <a:rPr lang="en-GB" b="1" dirty="0"/>
                <a:t>				v = Fluid Velocity [m/s]</a:t>
              </a:r>
            </a:p>
            <a:p>
              <a:pPr defTabSz="955675"/>
              <a:r>
                <a:rPr lang="en-GB" b="1" dirty="0"/>
                <a:t>				D = Hydraulic Diameter [m] = 4 x Area / Perimeter</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9B3063B9-D14D-45A0-B741-A89E506FF0CA}"/>
                    </a:ext>
                  </a:extLst>
                </p:cNvPr>
                <p:cNvSpPr/>
                <p:nvPr/>
              </p:nvSpPr>
              <p:spPr>
                <a:xfrm>
                  <a:off x="304846" y="1340768"/>
                  <a:ext cx="1758687" cy="6533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b="1" i="1">
                                <a:latin typeface="Cambria Math" panose="02040503050406030204" pitchFamily="18" charset="0"/>
                              </a:rPr>
                            </m:ctrlPr>
                          </m:fPr>
                          <m:num>
                            <m:r>
                              <a:rPr lang="en-GB" b="1" i="0">
                                <a:latin typeface="Cambria Math" panose="02040503050406030204" pitchFamily="18" charset="0"/>
                                <a:ea typeface="Cambria Math" panose="02040503050406030204" pitchFamily="18" charset="0"/>
                              </a:rPr>
                              <m:t>∆</m:t>
                            </m:r>
                            <m:r>
                              <a:rPr lang="en-US" b="1" i="0">
                                <a:latin typeface="Cambria Math" panose="02040503050406030204" pitchFamily="18" charset="0"/>
                                <a:ea typeface="Cambria Math" panose="02040503050406030204" pitchFamily="18" charset="0"/>
                              </a:rPr>
                              <m:t>𝐏</m:t>
                            </m:r>
                          </m:num>
                          <m:den>
                            <m:r>
                              <a:rPr lang="en-US" b="1" i="0">
                                <a:latin typeface="Cambria Math" panose="02040503050406030204" pitchFamily="18" charset="0"/>
                              </a:rPr>
                              <m:t>𝐋</m:t>
                            </m:r>
                          </m:den>
                        </m:f>
                        <m:r>
                          <a:rPr lang="en-US" b="1" i="0">
                            <a:latin typeface="Cambria Math" panose="02040503050406030204" pitchFamily="18" charset="0"/>
                          </a:rPr>
                          <m:t>=</m:t>
                        </m:r>
                        <m:sSub>
                          <m:sSubPr>
                            <m:ctrlPr>
                              <a:rPr lang="en-US" b="1" i="1">
                                <a:latin typeface="Cambria Math" panose="02040503050406030204" pitchFamily="18" charset="0"/>
                              </a:rPr>
                            </m:ctrlPr>
                          </m:sSubPr>
                          <m:e>
                            <m:r>
                              <a:rPr lang="en-US" b="1" i="0">
                                <a:latin typeface="Cambria Math" panose="02040503050406030204" pitchFamily="18" charset="0"/>
                              </a:rPr>
                              <m:t>𝐟</m:t>
                            </m:r>
                          </m:e>
                          <m:sub>
                            <m:r>
                              <a:rPr lang="en-US" b="1" i="0">
                                <a:latin typeface="Cambria Math" panose="02040503050406030204" pitchFamily="18" charset="0"/>
                              </a:rPr>
                              <m:t>𝐃</m:t>
                            </m:r>
                          </m:sub>
                        </m:sSub>
                        <m:r>
                          <a:rPr lang="en-US" b="1" i="0">
                            <a:latin typeface="Cambria Math" panose="02040503050406030204" pitchFamily="18" charset="0"/>
                            <a:ea typeface="Cambria Math" panose="02040503050406030204" pitchFamily="18" charset="0"/>
                          </a:rPr>
                          <m:t>∙</m:t>
                        </m:r>
                        <m:f>
                          <m:fPr>
                            <m:ctrlPr>
                              <a:rPr lang="en-US" b="1" i="1">
                                <a:latin typeface="Cambria Math" panose="02040503050406030204" pitchFamily="18" charset="0"/>
                                <a:ea typeface="Cambria Math" panose="02040503050406030204" pitchFamily="18" charset="0"/>
                              </a:rPr>
                            </m:ctrlPr>
                          </m:fPr>
                          <m:num>
                            <m:r>
                              <a:rPr lang="en-US" b="1" i="0">
                                <a:latin typeface="Cambria Math" panose="02040503050406030204" pitchFamily="18" charset="0"/>
                                <a:ea typeface="Cambria Math" panose="02040503050406030204" pitchFamily="18" charset="0"/>
                              </a:rPr>
                              <m:t>𝛒</m:t>
                            </m:r>
                          </m:num>
                          <m:den>
                            <m:r>
                              <a:rPr lang="en-US" b="1" i="0">
                                <a:latin typeface="Cambria Math" panose="02040503050406030204" pitchFamily="18" charset="0"/>
                                <a:ea typeface="Cambria Math" panose="02040503050406030204" pitchFamily="18" charset="0"/>
                              </a:rPr>
                              <m:t>𝟐</m:t>
                            </m:r>
                          </m:den>
                        </m:f>
                        <m:r>
                          <a:rPr lang="en-US" b="1" i="0">
                            <a:latin typeface="Cambria Math" panose="02040503050406030204" pitchFamily="18" charset="0"/>
                            <a:ea typeface="Cambria Math" panose="02040503050406030204" pitchFamily="18" charset="0"/>
                          </a:rPr>
                          <m:t>∙</m:t>
                        </m:r>
                        <m:f>
                          <m:fPr>
                            <m:ctrlPr>
                              <a:rPr lang="en-US" b="1" i="1">
                                <a:latin typeface="Cambria Math" panose="02040503050406030204" pitchFamily="18" charset="0"/>
                                <a:ea typeface="Cambria Math" panose="02040503050406030204" pitchFamily="18" charset="0"/>
                              </a:rPr>
                            </m:ctrlPr>
                          </m:fPr>
                          <m:num>
                            <m:sSup>
                              <m:sSupPr>
                                <m:ctrlPr>
                                  <a:rPr lang="en-US" b="1" i="1">
                                    <a:latin typeface="Cambria Math" panose="02040503050406030204" pitchFamily="18" charset="0"/>
                                    <a:ea typeface="Cambria Math" panose="02040503050406030204" pitchFamily="18" charset="0"/>
                                  </a:rPr>
                                </m:ctrlPr>
                              </m:sSupPr>
                              <m:e>
                                <m:r>
                                  <a:rPr lang="en-US" b="1" i="0">
                                    <a:latin typeface="Cambria Math" panose="02040503050406030204" pitchFamily="18" charset="0"/>
                                    <a:ea typeface="Cambria Math" panose="02040503050406030204" pitchFamily="18" charset="0"/>
                                  </a:rPr>
                                  <m:t>𝐯</m:t>
                                </m:r>
                              </m:e>
                              <m:sup>
                                <m:r>
                                  <a:rPr lang="en-US" b="1" i="0">
                                    <a:latin typeface="Cambria Math" panose="02040503050406030204" pitchFamily="18" charset="0"/>
                                    <a:ea typeface="Cambria Math" panose="02040503050406030204" pitchFamily="18" charset="0"/>
                                  </a:rPr>
                                  <m:t>𝟐</m:t>
                                </m:r>
                              </m:sup>
                            </m:sSup>
                          </m:num>
                          <m:den>
                            <m:r>
                              <a:rPr lang="en-US" b="1" i="0">
                                <a:latin typeface="Cambria Math" panose="02040503050406030204" pitchFamily="18" charset="0"/>
                                <a:ea typeface="Cambria Math" panose="02040503050406030204" pitchFamily="18" charset="0"/>
                              </a:rPr>
                              <m:t>𝐃</m:t>
                            </m:r>
                          </m:den>
                        </m:f>
                      </m:oMath>
                    </m:oMathPara>
                  </a14:m>
                  <a:endParaRPr lang="en-GB" dirty="0"/>
                </a:p>
              </p:txBody>
            </p:sp>
          </mc:Choice>
          <mc:Fallback xmlns="">
            <p:sp>
              <p:nvSpPr>
                <p:cNvPr id="9" name="Rectangle 8">
                  <a:extLst>
                    <a:ext uri="{FF2B5EF4-FFF2-40B4-BE49-F238E27FC236}">
                      <a16:creationId xmlns:a16="http://schemas.microsoft.com/office/drawing/2014/main" id="{9B3063B9-D14D-45A0-B741-A89E506FF0CA}"/>
                    </a:ext>
                  </a:extLst>
                </p:cNvPr>
                <p:cNvSpPr>
                  <a:spLocks noRot="1" noChangeAspect="1" noMove="1" noResize="1" noEditPoints="1" noAdjustHandles="1" noChangeArrowheads="1" noChangeShapeType="1" noTextEdit="1"/>
                </p:cNvSpPr>
                <p:nvPr/>
              </p:nvSpPr>
              <p:spPr>
                <a:xfrm>
                  <a:off x="304846" y="1340768"/>
                  <a:ext cx="1758687" cy="653384"/>
                </a:xfrm>
                <a:prstGeom prst="rect">
                  <a:avLst/>
                </a:prstGeom>
                <a:blipFill>
                  <a:blip r:embed="rId3"/>
                  <a:stretch>
                    <a:fillRect/>
                  </a:stretch>
                </a:blipFill>
              </p:spPr>
              <p:txBody>
                <a:bodyPr/>
                <a:lstStyle/>
                <a:p>
                  <a:r>
                    <a:rPr lang="en-GB">
                      <a:noFill/>
                    </a:rPr>
                    <a:t> </a:t>
                  </a:r>
                </a:p>
              </p:txBody>
            </p:sp>
          </mc:Fallback>
        </mc:AlternateContent>
      </p:grpSp>
      <p:grpSp>
        <p:nvGrpSpPr>
          <p:cNvPr id="14" name="Group 13">
            <a:extLst>
              <a:ext uri="{FF2B5EF4-FFF2-40B4-BE49-F238E27FC236}">
                <a16:creationId xmlns:a16="http://schemas.microsoft.com/office/drawing/2014/main" id="{46C6CD30-8B2E-467D-81AE-729544A88D06}"/>
              </a:ext>
            </a:extLst>
          </p:cNvPr>
          <p:cNvGrpSpPr/>
          <p:nvPr/>
        </p:nvGrpSpPr>
        <p:grpSpPr>
          <a:xfrm>
            <a:off x="238130" y="2984729"/>
            <a:ext cx="11725010" cy="1308367"/>
            <a:chOff x="238130" y="2651864"/>
            <a:chExt cx="11725010" cy="1308367"/>
          </a:xfrm>
        </p:grpSpPr>
        <p:grpSp>
          <p:nvGrpSpPr>
            <p:cNvPr id="10" name="Group 9">
              <a:extLst>
                <a:ext uri="{FF2B5EF4-FFF2-40B4-BE49-F238E27FC236}">
                  <a16:creationId xmlns:a16="http://schemas.microsoft.com/office/drawing/2014/main" id="{90B0BD9E-42DA-429F-B558-A6D96E5F3EB0}"/>
                </a:ext>
              </a:extLst>
            </p:cNvPr>
            <p:cNvGrpSpPr/>
            <p:nvPr/>
          </p:nvGrpSpPr>
          <p:grpSpPr>
            <a:xfrm>
              <a:off x="238130" y="2651864"/>
              <a:ext cx="11725010" cy="1308367"/>
              <a:chOff x="238130" y="917002"/>
              <a:chExt cx="11725010" cy="1308367"/>
            </a:xfrm>
          </p:grpSpPr>
          <p:sp>
            <p:nvSpPr>
              <p:cNvPr id="11" name="TextBox 10">
                <a:extLst>
                  <a:ext uri="{FF2B5EF4-FFF2-40B4-BE49-F238E27FC236}">
                    <a16:creationId xmlns:a16="http://schemas.microsoft.com/office/drawing/2014/main" id="{08087AE9-A067-4920-A128-5A133DC14C9D}"/>
                  </a:ext>
                </a:extLst>
              </p:cNvPr>
              <p:cNvSpPr txBox="1"/>
              <p:nvPr/>
            </p:nvSpPr>
            <p:spPr>
              <a:xfrm>
                <a:off x="238130" y="917002"/>
                <a:ext cx="11725010" cy="1000274"/>
              </a:xfrm>
              <a:prstGeom prst="rect">
                <a:avLst/>
              </a:prstGeom>
              <a:noFill/>
            </p:spPr>
            <p:txBody>
              <a:bodyPr wrap="square" rtlCol="0">
                <a:spAutoFit/>
              </a:bodyPr>
              <a:lstStyle/>
              <a:p>
                <a:pPr>
                  <a:spcBef>
                    <a:spcPts val="1200"/>
                  </a:spcBef>
                </a:pPr>
                <a:r>
                  <a:rPr lang="en-GB" b="1" dirty="0"/>
                  <a:t>Assuming that there is a laminar flow (because of simplicity in calculation):</a:t>
                </a:r>
              </a:p>
              <a:p>
                <a:pPr defTabSz="955675">
                  <a:spcBef>
                    <a:spcPts val="600"/>
                  </a:spcBef>
                </a:pPr>
                <a:r>
                  <a:rPr lang="en-GB" b="1" dirty="0"/>
                  <a:t>			where,	Re = Reynolds Number </a:t>
                </a:r>
              </a:p>
              <a:p>
                <a:pPr defTabSz="955675"/>
                <a:r>
                  <a:rPr lang="en-GB" b="1" dirty="0"/>
                  <a:t>				</a:t>
                </a:r>
                <a:r>
                  <a:rPr lang="en-GB" b="1" dirty="0" err="1"/>
                  <a:t>v</a:t>
                </a:r>
                <a:r>
                  <a:rPr lang="en-GB" b="1" baseline="-25000" dirty="0" err="1"/>
                  <a:t>kin</a:t>
                </a:r>
                <a:r>
                  <a:rPr lang="en-GB" b="1" dirty="0"/>
                  <a:t> = Kinematic Viscosity [m²/s]</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69329DF8-54EA-48FB-9D26-55883C7F33E3}"/>
                      </a:ext>
                    </a:extLst>
                  </p:cNvPr>
                  <p:cNvSpPr/>
                  <p:nvPr/>
                </p:nvSpPr>
                <p:spPr>
                  <a:xfrm>
                    <a:off x="304846" y="1340768"/>
                    <a:ext cx="2030749" cy="8846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a:latin typeface="Cambria Math" panose="02040503050406030204" pitchFamily="18" charset="0"/>
                                </a:rPr>
                                <m:t>𝐟</m:t>
                              </m:r>
                            </m:e>
                            <m:sub>
                              <m:r>
                                <a:rPr lang="en-US" b="1" i="0">
                                  <a:latin typeface="Cambria Math" panose="02040503050406030204" pitchFamily="18" charset="0"/>
                                </a:rPr>
                                <m:t>𝐃</m:t>
                              </m:r>
                            </m:sub>
                          </m:sSub>
                          <m:r>
                            <a:rPr lang="en-US" b="1" i="0" smtClean="0">
                              <a:latin typeface="Cambria Math" panose="02040503050406030204" pitchFamily="18" charset="0"/>
                            </a:rPr>
                            <m:t>=</m:t>
                          </m:r>
                          <m:f>
                            <m:fPr>
                              <m:ctrlPr>
                                <a:rPr lang="en-US" b="1" i="1">
                                  <a:latin typeface="Cambria Math" panose="02040503050406030204" pitchFamily="18" charset="0"/>
                                  <a:ea typeface="Cambria Math" panose="02040503050406030204" pitchFamily="18" charset="0"/>
                                </a:rPr>
                              </m:ctrlPr>
                            </m:fPr>
                            <m:num>
                              <m:r>
                                <a:rPr lang="en-US" b="1" i="0" smtClean="0">
                                  <a:latin typeface="Cambria Math" panose="02040503050406030204" pitchFamily="18" charset="0"/>
                                  <a:ea typeface="Cambria Math" panose="02040503050406030204" pitchFamily="18" charset="0"/>
                                </a:rPr>
                                <m:t>𝟔𝟒</m:t>
                              </m:r>
                            </m:num>
                            <m:den>
                              <m:r>
                                <a:rPr lang="en-US" b="1" i="0" smtClean="0">
                                  <a:latin typeface="Cambria Math" panose="02040503050406030204" pitchFamily="18" charset="0"/>
                                  <a:ea typeface="Cambria Math" panose="02040503050406030204" pitchFamily="18" charset="0"/>
                                </a:rPr>
                                <m:t>𝐑𝐞</m:t>
                              </m:r>
                            </m:den>
                          </m:f>
                          <m:r>
                            <a:rPr lang="en-US" b="1" i="0" smtClean="0">
                              <a:latin typeface="Cambria Math" panose="02040503050406030204" pitchFamily="18" charset="0"/>
                              <a:ea typeface="Cambria Math" panose="02040503050406030204" pitchFamily="18" charset="0"/>
                            </a:rPr>
                            <m:t>=</m:t>
                          </m:r>
                          <m:f>
                            <m:fPr>
                              <m:ctrlPr>
                                <a:rPr lang="en-US" b="1" i="1">
                                  <a:latin typeface="Cambria Math" panose="02040503050406030204" pitchFamily="18" charset="0"/>
                                  <a:ea typeface="Cambria Math" panose="02040503050406030204" pitchFamily="18" charset="0"/>
                                </a:rPr>
                              </m:ctrlPr>
                            </m:fPr>
                            <m:num>
                              <m:r>
                                <a:rPr lang="en-US" b="1" i="0" smtClean="0">
                                  <a:latin typeface="Cambria Math" panose="02040503050406030204" pitchFamily="18" charset="0"/>
                                  <a:ea typeface="Cambria Math" panose="02040503050406030204" pitchFamily="18" charset="0"/>
                                </a:rPr>
                                <m:t>𝟔𝟒</m:t>
                              </m:r>
                            </m:num>
                            <m:den>
                              <m:d>
                                <m:dPr>
                                  <m:ctrlPr>
                                    <a:rPr lang="en-US" b="1" i="1" smtClean="0">
                                      <a:latin typeface="Cambria Math" panose="02040503050406030204" pitchFamily="18" charset="0"/>
                                      <a:ea typeface="Cambria Math" panose="02040503050406030204" pitchFamily="18" charset="0"/>
                                    </a:rPr>
                                  </m:ctrlPr>
                                </m:dPr>
                                <m:e>
                                  <m:f>
                                    <m:fPr>
                                      <m:ctrlPr>
                                        <a:rPr lang="en-US" b="1" i="1" smtClean="0">
                                          <a:latin typeface="Cambria Math" panose="02040503050406030204" pitchFamily="18" charset="0"/>
                                          <a:ea typeface="Cambria Math" panose="02040503050406030204" pitchFamily="18" charset="0"/>
                                        </a:rPr>
                                      </m:ctrlPr>
                                    </m:fPr>
                                    <m:num>
                                      <m:r>
                                        <a:rPr lang="en-US" b="1" i="0" smtClean="0">
                                          <a:latin typeface="Cambria Math" panose="02040503050406030204" pitchFamily="18" charset="0"/>
                                          <a:ea typeface="Cambria Math" panose="02040503050406030204" pitchFamily="18" charset="0"/>
                                        </a:rPr>
                                        <m:t>𝐯</m:t>
                                      </m:r>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𝐃</m:t>
                                      </m:r>
                                    </m:num>
                                    <m:den>
                                      <m:sSub>
                                        <m:sSubPr>
                                          <m:ctrlPr>
                                            <a:rPr lang="en-US" b="1"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𝛎</m:t>
                                          </m:r>
                                        </m:e>
                                        <m:sub>
                                          <m:r>
                                            <a:rPr lang="en-US" b="1" i="0" smtClean="0">
                                              <a:latin typeface="Cambria Math" panose="02040503050406030204" pitchFamily="18" charset="0"/>
                                              <a:ea typeface="Cambria Math" panose="02040503050406030204" pitchFamily="18" charset="0"/>
                                            </a:rPr>
                                            <m:t>𝐤𝐢𝐧</m:t>
                                          </m:r>
                                        </m:sub>
                                      </m:sSub>
                                    </m:den>
                                  </m:f>
                                </m:e>
                              </m:d>
                            </m:den>
                          </m:f>
                        </m:oMath>
                      </m:oMathPara>
                    </a14:m>
                    <a:endParaRPr lang="en-GB" dirty="0"/>
                  </a:p>
                </p:txBody>
              </p:sp>
            </mc:Choice>
            <mc:Fallback xmlns="">
              <p:sp>
                <p:nvSpPr>
                  <p:cNvPr id="12" name="Rectangle 11">
                    <a:extLst>
                      <a:ext uri="{FF2B5EF4-FFF2-40B4-BE49-F238E27FC236}">
                        <a16:creationId xmlns:a16="http://schemas.microsoft.com/office/drawing/2014/main" id="{69329DF8-54EA-48FB-9D26-55883C7F33E3}"/>
                      </a:ext>
                    </a:extLst>
                  </p:cNvPr>
                  <p:cNvSpPr>
                    <a:spLocks noRot="1" noChangeAspect="1" noMove="1" noResize="1" noEditPoints="1" noAdjustHandles="1" noChangeArrowheads="1" noChangeShapeType="1" noTextEdit="1"/>
                  </p:cNvSpPr>
                  <p:nvPr/>
                </p:nvSpPr>
                <p:spPr>
                  <a:xfrm>
                    <a:off x="304846" y="1340768"/>
                    <a:ext cx="2030749" cy="884601"/>
                  </a:xfrm>
                  <a:prstGeom prst="rect">
                    <a:avLst/>
                  </a:prstGeom>
                  <a:blipFill>
                    <a:blip r:embed="rId4"/>
                    <a:stretch>
                      <a:fillRect/>
                    </a:stretch>
                  </a:blipFill>
                </p:spPr>
                <p:txBody>
                  <a:bodyPr/>
                  <a:lstStyle/>
                  <a:p>
                    <a:r>
                      <a:rPr lang="en-GB">
                        <a:noFill/>
                      </a:rPr>
                      <a:t> </a:t>
                    </a:r>
                  </a:p>
                </p:txBody>
              </p:sp>
            </mc:Fallback>
          </mc:AlternateContent>
        </p:grpSp>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A761B90F-F52F-404D-BE6A-9E204D25C2AF}"/>
                    </a:ext>
                  </a:extLst>
                </p:cNvPr>
                <p:cNvSpPr/>
                <p:nvPr/>
              </p:nvSpPr>
              <p:spPr>
                <a:xfrm>
                  <a:off x="8184232" y="3024127"/>
                  <a:ext cx="2521781" cy="610936"/>
                </a:xfrm>
                <a:prstGeom prst="rect">
                  <a:avLst/>
                </a:prstGeom>
                <a:ln w="19050">
                  <a:noFill/>
                </a:ln>
              </p:spPr>
              <p:txBody>
                <a:bodyPr wrap="none">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ea typeface="Cambria Math" panose="02040503050406030204" pitchFamily="18" charset="0"/>
                          </a:rPr>
                          <m:t>⇒</m:t>
                        </m:r>
                        <m:f>
                          <m:fPr>
                            <m:ctrlPr>
                              <a:rPr lang="en-GB" b="1" i="1" smtClean="0">
                                <a:latin typeface="Cambria Math" panose="02040503050406030204" pitchFamily="18" charset="0"/>
                              </a:rPr>
                            </m:ctrlPr>
                          </m:fPr>
                          <m:num>
                            <m:r>
                              <a:rPr lang="en-GB" b="1" i="0">
                                <a:latin typeface="Cambria Math" panose="02040503050406030204" pitchFamily="18" charset="0"/>
                                <a:ea typeface="Cambria Math" panose="02040503050406030204" pitchFamily="18" charset="0"/>
                              </a:rPr>
                              <m:t>∆</m:t>
                            </m:r>
                            <m:r>
                              <a:rPr lang="en-US" b="1" i="0">
                                <a:latin typeface="Cambria Math" panose="02040503050406030204" pitchFamily="18" charset="0"/>
                                <a:ea typeface="Cambria Math" panose="02040503050406030204" pitchFamily="18" charset="0"/>
                              </a:rPr>
                              <m:t>𝐏</m:t>
                            </m:r>
                          </m:num>
                          <m:den>
                            <m:r>
                              <a:rPr lang="en-US" b="1" i="0">
                                <a:latin typeface="Cambria Math" panose="02040503050406030204" pitchFamily="18" charset="0"/>
                              </a:rPr>
                              <m:t>𝐋</m:t>
                            </m:r>
                          </m:den>
                        </m:f>
                        <m:r>
                          <a:rPr lang="en-US" b="1" i="0">
                            <a:latin typeface="Cambria Math" panose="02040503050406030204" pitchFamily="18" charset="0"/>
                          </a:rPr>
                          <m:t>=</m:t>
                        </m:r>
                        <m:r>
                          <a:rPr lang="en-US" b="1" i="0" smtClean="0">
                            <a:latin typeface="Cambria Math" panose="02040503050406030204" pitchFamily="18" charset="0"/>
                          </a:rPr>
                          <m:t>𝟑𝟐</m:t>
                        </m:r>
                        <m:r>
                          <a:rPr lang="en-US" b="1" i="0">
                            <a:latin typeface="Cambria Math" panose="02040503050406030204" pitchFamily="18" charset="0"/>
                            <a:ea typeface="Cambria Math" panose="02040503050406030204" pitchFamily="18" charset="0"/>
                          </a:rPr>
                          <m:t>∙</m:t>
                        </m:r>
                        <m:f>
                          <m:fPr>
                            <m:ctrlPr>
                              <a:rPr lang="en-US" b="1" i="1">
                                <a:latin typeface="Cambria Math" panose="02040503050406030204" pitchFamily="18" charset="0"/>
                                <a:ea typeface="Cambria Math" panose="02040503050406030204" pitchFamily="18" charset="0"/>
                              </a:rPr>
                            </m:ctrlPr>
                          </m:fPr>
                          <m:num>
                            <m:r>
                              <a:rPr lang="en-US" b="1" i="0">
                                <a:latin typeface="Cambria Math" panose="02040503050406030204" pitchFamily="18" charset="0"/>
                                <a:ea typeface="Cambria Math" panose="02040503050406030204" pitchFamily="18" charset="0"/>
                              </a:rPr>
                              <m:t>𝛒</m:t>
                            </m:r>
                            <m:r>
                              <a:rPr lang="en-US" b="1" i="0" smtClean="0">
                                <a:latin typeface="Cambria Math" panose="02040503050406030204" pitchFamily="18" charset="0"/>
                                <a:ea typeface="Cambria Math" panose="02040503050406030204" pitchFamily="18" charset="0"/>
                              </a:rPr>
                              <m:t>∙</m:t>
                            </m:r>
                            <m:sSub>
                              <m:sSubPr>
                                <m:ctrlPr>
                                  <a:rPr lang="en-US" b="1"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𝛎</m:t>
                                </m:r>
                              </m:e>
                              <m:sub>
                                <m:r>
                                  <a:rPr lang="en-US" b="1" i="0" smtClean="0">
                                    <a:latin typeface="Cambria Math" panose="02040503050406030204" pitchFamily="18" charset="0"/>
                                    <a:ea typeface="Cambria Math" panose="02040503050406030204" pitchFamily="18" charset="0"/>
                                  </a:rPr>
                                  <m:t>𝐤𝐢𝐧</m:t>
                                </m:r>
                              </m:sub>
                            </m:sSub>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𝐯</m:t>
                            </m:r>
                          </m:num>
                          <m:den>
                            <m:sSup>
                              <m:sSupPr>
                                <m:ctrlPr>
                                  <a:rPr lang="en-US" b="1" i="1" smtClean="0">
                                    <a:latin typeface="Cambria Math" panose="02040503050406030204" pitchFamily="18" charset="0"/>
                                    <a:ea typeface="Cambria Math" panose="02040503050406030204" pitchFamily="18" charset="0"/>
                                  </a:rPr>
                                </m:ctrlPr>
                              </m:sSupPr>
                              <m:e>
                                <m:r>
                                  <a:rPr lang="en-US" b="1" i="0" smtClean="0">
                                    <a:latin typeface="Cambria Math" panose="02040503050406030204" pitchFamily="18" charset="0"/>
                                    <a:ea typeface="Cambria Math" panose="02040503050406030204" pitchFamily="18" charset="0"/>
                                  </a:rPr>
                                  <m:t>𝐃</m:t>
                                </m:r>
                              </m:e>
                              <m:sup>
                                <m:r>
                                  <a:rPr lang="en-US" b="1" i="0" smtClean="0">
                                    <a:latin typeface="Cambria Math" panose="02040503050406030204" pitchFamily="18" charset="0"/>
                                    <a:ea typeface="Cambria Math" panose="02040503050406030204" pitchFamily="18" charset="0"/>
                                  </a:rPr>
                                  <m:t>𝟐</m:t>
                                </m:r>
                              </m:sup>
                            </m:sSup>
                          </m:den>
                        </m:f>
                      </m:oMath>
                    </m:oMathPara>
                  </a14:m>
                  <a:endParaRPr lang="en-GB" dirty="0"/>
                </a:p>
              </p:txBody>
            </p:sp>
          </mc:Choice>
          <mc:Fallback>
            <p:sp>
              <p:nvSpPr>
                <p:cNvPr id="13" name="Rectangle 12">
                  <a:extLst>
                    <a:ext uri="{FF2B5EF4-FFF2-40B4-BE49-F238E27FC236}">
                      <a16:creationId xmlns:a16="http://schemas.microsoft.com/office/drawing/2014/main" id="{A761B90F-F52F-404D-BE6A-9E204D25C2AF}"/>
                    </a:ext>
                  </a:extLst>
                </p:cNvPr>
                <p:cNvSpPr>
                  <a:spLocks noRot="1" noChangeAspect="1" noMove="1" noResize="1" noEditPoints="1" noAdjustHandles="1" noChangeArrowheads="1" noChangeShapeType="1" noTextEdit="1"/>
                </p:cNvSpPr>
                <p:nvPr/>
              </p:nvSpPr>
              <p:spPr>
                <a:xfrm>
                  <a:off x="8184232" y="3024127"/>
                  <a:ext cx="2521781" cy="610936"/>
                </a:xfrm>
                <a:prstGeom prst="rect">
                  <a:avLst/>
                </a:prstGeom>
                <a:blipFill>
                  <a:blip r:embed="rId5"/>
                  <a:stretch>
                    <a:fillRect/>
                  </a:stretch>
                </a:blipFill>
                <a:ln w="19050">
                  <a:noFill/>
                </a:ln>
              </p:spPr>
              <p:txBody>
                <a:bodyPr/>
                <a:lstStyle/>
                <a:p>
                  <a:r>
                    <a:rPr lang="en-GB">
                      <a:noFill/>
                    </a:rPr>
                    <a:t> </a:t>
                  </a:r>
                </a:p>
              </p:txBody>
            </p:sp>
          </mc:Fallback>
        </mc:AlternateContent>
      </p:grpSp>
      <p:grpSp>
        <p:nvGrpSpPr>
          <p:cNvPr id="37" name="Group 36">
            <a:extLst>
              <a:ext uri="{FF2B5EF4-FFF2-40B4-BE49-F238E27FC236}">
                <a16:creationId xmlns:a16="http://schemas.microsoft.com/office/drawing/2014/main" id="{AD27A2FA-02E4-4F51-A6C6-EE4F0A16C0D3}"/>
              </a:ext>
            </a:extLst>
          </p:cNvPr>
          <p:cNvGrpSpPr/>
          <p:nvPr/>
        </p:nvGrpSpPr>
        <p:grpSpPr>
          <a:xfrm>
            <a:off x="119336" y="4373746"/>
            <a:ext cx="5186169" cy="2079590"/>
            <a:chOff x="5375920" y="2924944"/>
            <a:chExt cx="5186169" cy="2079590"/>
          </a:xfrm>
        </p:grpSpPr>
        <p:cxnSp>
          <p:nvCxnSpPr>
            <p:cNvPr id="38" name="Straight Connector 37">
              <a:extLst>
                <a:ext uri="{FF2B5EF4-FFF2-40B4-BE49-F238E27FC236}">
                  <a16:creationId xmlns:a16="http://schemas.microsoft.com/office/drawing/2014/main" id="{89BD2496-A075-493E-84A7-81ED583C946F}"/>
                </a:ext>
              </a:extLst>
            </p:cNvPr>
            <p:cNvCxnSpPr>
              <a:cxnSpLocks/>
            </p:cNvCxnSpPr>
            <p:nvPr/>
          </p:nvCxnSpPr>
          <p:spPr>
            <a:xfrm>
              <a:off x="6828580" y="3436637"/>
              <a:ext cx="714375" cy="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9536E155-2B16-4E1C-AA25-FDAA4AB58633}"/>
                </a:ext>
              </a:extLst>
            </p:cNvPr>
            <p:cNvSpPr/>
            <p:nvPr/>
          </p:nvSpPr>
          <p:spPr>
            <a:xfrm>
              <a:off x="7542955" y="3290587"/>
              <a:ext cx="714375" cy="27939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Straight Connector 39">
              <a:extLst>
                <a:ext uri="{FF2B5EF4-FFF2-40B4-BE49-F238E27FC236}">
                  <a16:creationId xmlns:a16="http://schemas.microsoft.com/office/drawing/2014/main" id="{F59003A2-5840-44E9-9325-EC302770F88E}"/>
                </a:ext>
              </a:extLst>
            </p:cNvPr>
            <p:cNvCxnSpPr>
              <a:cxnSpLocks/>
            </p:cNvCxnSpPr>
            <p:nvPr/>
          </p:nvCxnSpPr>
          <p:spPr>
            <a:xfrm>
              <a:off x="8257330" y="3436637"/>
              <a:ext cx="7143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39C377F-DA9E-477B-BCF0-5D739B001108}"/>
                </a:ext>
              </a:extLst>
            </p:cNvPr>
            <p:cNvCxnSpPr>
              <a:cxnSpLocks/>
            </p:cNvCxnSpPr>
            <p:nvPr/>
          </p:nvCxnSpPr>
          <p:spPr>
            <a:xfrm>
              <a:off x="8971705" y="3436637"/>
              <a:ext cx="0" cy="14345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041C3A5-F818-4A01-B9D6-1391285C2FDB}"/>
                </a:ext>
              </a:extLst>
            </p:cNvPr>
            <p:cNvCxnSpPr>
              <a:cxnSpLocks/>
            </p:cNvCxnSpPr>
            <p:nvPr/>
          </p:nvCxnSpPr>
          <p:spPr>
            <a:xfrm>
              <a:off x="6828580" y="4871194"/>
              <a:ext cx="714375" cy="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E9B14B1F-A5AD-4158-BD2F-3DD71AA26516}"/>
                </a:ext>
              </a:extLst>
            </p:cNvPr>
            <p:cNvSpPr/>
            <p:nvPr/>
          </p:nvSpPr>
          <p:spPr>
            <a:xfrm>
              <a:off x="7542955" y="4725144"/>
              <a:ext cx="714375" cy="27939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4" name="Straight Connector 43">
              <a:extLst>
                <a:ext uri="{FF2B5EF4-FFF2-40B4-BE49-F238E27FC236}">
                  <a16:creationId xmlns:a16="http://schemas.microsoft.com/office/drawing/2014/main" id="{CF78BC49-1F43-4395-B5F3-1A603770183E}"/>
                </a:ext>
              </a:extLst>
            </p:cNvPr>
            <p:cNvCxnSpPr>
              <a:cxnSpLocks/>
            </p:cNvCxnSpPr>
            <p:nvPr/>
          </p:nvCxnSpPr>
          <p:spPr>
            <a:xfrm>
              <a:off x="8257330" y="4871194"/>
              <a:ext cx="7143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5BD94D1-65E3-4D4F-962C-2324B1582E30}"/>
                </a:ext>
              </a:extLst>
            </p:cNvPr>
            <p:cNvCxnSpPr>
              <a:cxnSpLocks/>
            </p:cNvCxnSpPr>
            <p:nvPr/>
          </p:nvCxnSpPr>
          <p:spPr>
            <a:xfrm>
              <a:off x="8971705" y="4158627"/>
              <a:ext cx="714375" cy="0"/>
            </a:xfrm>
            <a:prstGeom prst="line">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699CD254-B406-4223-A607-CA1BB6A5FA22}"/>
                    </a:ext>
                  </a:extLst>
                </p:cNvPr>
                <p:cNvSpPr/>
                <p:nvPr/>
              </p:nvSpPr>
              <p:spPr>
                <a:xfrm>
                  <a:off x="9686080" y="3955438"/>
                  <a:ext cx="876009" cy="369332"/>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sSub>
                          <m:sSubPr>
                            <m:ctrlPr>
                              <a:rPr lang="en-GB" i="1" smtClean="0">
                                <a:latin typeface="Cambria Math" panose="02040503050406030204" pitchFamily="18" charset="0"/>
                              </a:rPr>
                            </m:ctrlPr>
                          </m:sSubPr>
                          <m:e>
                            <m:r>
                              <a:rPr lang="en-US" i="1" smtClean="0">
                                <a:latin typeface="Cambria Math" panose="02040503050406030204" pitchFamily="18" charset="0"/>
                              </a:rPr>
                              <m:t>𝑃</m:t>
                            </m:r>
                          </m:e>
                          <m:sub>
                            <m:r>
                              <a:rPr lang="en-US" b="0" i="1" smtClean="0">
                                <a:latin typeface="Cambria Math" panose="02040503050406030204" pitchFamily="18" charset="0"/>
                              </a:rPr>
                              <m:t>𝑜𝑢𝑡𝑙𝑒𝑡</m:t>
                            </m:r>
                          </m:sub>
                        </m:sSub>
                      </m:oMath>
                    </m:oMathPara>
                  </a14:m>
                  <a:endParaRPr lang="en-GB" dirty="0"/>
                </a:p>
              </p:txBody>
            </p:sp>
          </mc:Choice>
          <mc:Fallback xmlns="">
            <p:sp>
              <p:nvSpPr>
                <p:cNvPr id="46" name="Rectangle 45">
                  <a:extLst>
                    <a:ext uri="{FF2B5EF4-FFF2-40B4-BE49-F238E27FC236}">
                      <a16:creationId xmlns:a16="http://schemas.microsoft.com/office/drawing/2014/main" id="{699CD254-B406-4223-A607-CA1BB6A5FA22}"/>
                    </a:ext>
                  </a:extLst>
                </p:cNvPr>
                <p:cNvSpPr>
                  <a:spLocks noRot="1" noChangeAspect="1" noMove="1" noResize="1" noEditPoints="1" noAdjustHandles="1" noChangeArrowheads="1" noChangeShapeType="1" noTextEdit="1"/>
                </p:cNvSpPr>
                <p:nvPr/>
              </p:nvSpPr>
              <p:spPr>
                <a:xfrm>
                  <a:off x="9686080" y="3955438"/>
                  <a:ext cx="876009"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1926E3B2-C192-4A64-A687-4772D681D64F}"/>
                    </a:ext>
                  </a:extLst>
                </p:cNvPr>
                <p:cNvSpPr/>
                <p:nvPr/>
              </p:nvSpPr>
              <p:spPr>
                <a:xfrm>
                  <a:off x="6980066" y="3029714"/>
                  <a:ext cx="462370" cy="369332"/>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oMath>
                    </m:oMathPara>
                  </a14:m>
                  <a:endParaRPr lang="en-GB" dirty="0"/>
                </a:p>
              </p:txBody>
            </p:sp>
          </mc:Choice>
          <mc:Fallback xmlns="">
            <p:sp>
              <p:nvSpPr>
                <p:cNvPr id="47" name="Rectangle 46">
                  <a:extLst>
                    <a:ext uri="{FF2B5EF4-FFF2-40B4-BE49-F238E27FC236}">
                      <a16:creationId xmlns:a16="http://schemas.microsoft.com/office/drawing/2014/main" id="{1926E3B2-C192-4A64-A687-4772D681D64F}"/>
                    </a:ext>
                  </a:extLst>
                </p:cNvPr>
                <p:cNvSpPr>
                  <a:spLocks noRot="1" noChangeAspect="1" noMove="1" noResize="1" noEditPoints="1" noAdjustHandles="1" noChangeArrowheads="1" noChangeShapeType="1" noTextEdit="1"/>
                </p:cNvSpPr>
                <p:nvPr/>
              </p:nvSpPr>
              <p:spPr>
                <a:xfrm>
                  <a:off x="6980066" y="3029714"/>
                  <a:ext cx="462370"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1966B000-EFE3-4CCC-84B9-B82B25477943}"/>
                    </a:ext>
                  </a:extLst>
                </p:cNvPr>
                <p:cNvSpPr/>
                <p:nvPr/>
              </p:nvSpPr>
              <p:spPr>
                <a:xfrm>
                  <a:off x="6981197" y="4499828"/>
                  <a:ext cx="467692" cy="369332"/>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3</m:t>
                            </m:r>
                          </m:sub>
                        </m:sSub>
                      </m:oMath>
                    </m:oMathPara>
                  </a14:m>
                  <a:endParaRPr lang="en-GB" dirty="0"/>
                </a:p>
              </p:txBody>
            </p:sp>
          </mc:Choice>
          <mc:Fallback xmlns="">
            <p:sp>
              <p:nvSpPr>
                <p:cNvPr id="48" name="Rectangle 47">
                  <a:extLst>
                    <a:ext uri="{FF2B5EF4-FFF2-40B4-BE49-F238E27FC236}">
                      <a16:creationId xmlns:a16="http://schemas.microsoft.com/office/drawing/2014/main" id="{1966B000-EFE3-4CCC-84B9-B82B25477943}"/>
                    </a:ext>
                  </a:extLst>
                </p:cNvPr>
                <p:cNvSpPr>
                  <a:spLocks noRot="1" noChangeAspect="1" noMove="1" noResize="1" noEditPoints="1" noAdjustHandles="1" noChangeArrowheads="1" noChangeShapeType="1" noTextEdit="1"/>
                </p:cNvSpPr>
                <p:nvPr/>
              </p:nvSpPr>
              <p:spPr>
                <a:xfrm>
                  <a:off x="6981197" y="4499828"/>
                  <a:ext cx="467692"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800FB093-FBFB-4A1D-A7BA-7129B8B93DBD}"/>
                    </a:ext>
                  </a:extLst>
                </p:cNvPr>
                <p:cNvSpPr/>
                <p:nvPr/>
              </p:nvSpPr>
              <p:spPr>
                <a:xfrm>
                  <a:off x="7409361" y="2924944"/>
                  <a:ext cx="1235466" cy="369332"/>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sSub>
                              <m:sSubPr>
                                <m:ctrlPr>
                                  <a:rPr lang="en-GB" i="1">
                                    <a:latin typeface="Cambria Math" panose="02040503050406030204" pitchFamily="18" charset="0"/>
                                  </a:rPr>
                                </m:ctrlPr>
                              </m:sSubPr>
                              <m:e>
                                <m:r>
                                  <a:rPr lang="en-US" b="0" i="1" smtClean="0">
                                    <a:latin typeface="Cambria Math" panose="02040503050406030204" pitchFamily="18" charset="0"/>
                                  </a:rPr>
                                  <m:t>𝐿</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GB" i="1">
                                    <a:latin typeface="Cambria Math" panose="02040503050406030204" pitchFamily="18" charset="0"/>
                                  </a:rPr>
                                </m:ctrlPr>
                              </m:sSubPr>
                              <m:e>
                                <m:r>
                                  <a:rPr lang="en-US" b="0" i="1" smtClean="0">
                                    <a:latin typeface="Cambria Math" panose="02040503050406030204" pitchFamily="18" charset="0"/>
                                  </a:rPr>
                                  <m:t>𝐷</m:t>
                                </m:r>
                              </m:e>
                              <m:sub>
                                <m:r>
                                  <a:rPr lang="en-US" i="1">
                                    <a:latin typeface="Cambria Math" panose="02040503050406030204" pitchFamily="18" charset="0"/>
                                  </a:rPr>
                                  <m:t>1</m:t>
                                </m:r>
                              </m:sub>
                            </m:sSub>
                          </m:e>
                        </m:d>
                      </m:oMath>
                    </m:oMathPara>
                  </a14:m>
                  <a:endParaRPr lang="en-GB" dirty="0"/>
                </a:p>
              </p:txBody>
            </p:sp>
          </mc:Choice>
          <mc:Fallback xmlns="">
            <p:sp>
              <p:nvSpPr>
                <p:cNvPr id="49" name="Rectangle 48">
                  <a:extLst>
                    <a:ext uri="{FF2B5EF4-FFF2-40B4-BE49-F238E27FC236}">
                      <a16:creationId xmlns:a16="http://schemas.microsoft.com/office/drawing/2014/main" id="{800FB093-FBFB-4A1D-A7BA-7129B8B93DBD}"/>
                    </a:ext>
                  </a:extLst>
                </p:cNvPr>
                <p:cNvSpPr>
                  <a:spLocks noRot="1" noChangeAspect="1" noMove="1" noResize="1" noEditPoints="1" noAdjustHandles="1" noChangeArrowheads="1" noChangeShapeType="1" noTextEdit="1"/>
                </p:cNvSpPr>
                <p:nvPr/>
              </p:nvSpPr>
              <p:spPr>
                <a:xfrm>
                  <a:off x="7409361" y="2924944"/>
                  <a:ext cx="1235466"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FC8F006A-3458-4363-8F93-67548F12C462}"/>
                    </a:ext>
                  </a:extLst>
                </p:cNvPr>
                <p:cNvSpPr/>
                <p:nvPr/>
              </p:nvSpPr>
              <p:spPr>
                <a:xfrm>
                  <a:off x="7409361" y="4380091"/>
                  <a:ext cx="1251433" cy="369332"/>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3</m:t>
                            </m:r>
                          </m:sub>
                        </m:sSub>
                        <m:d>
                          <m:dPr>
                            <m:ctrlPr>
                              <a:rPr lang="en-US" b="0" i="1" smtClean="0">
                                <a:latin typeface="Cambria Math" panose="02040503050406030204" pitchFamily="18" charset="0"/>
                              </a:rPr>
                            </m:ctrlPr>
                          </m:dPr>
                          <m:e>
                            <m:sSub>
                              <m:sSubPr>
                                <m:ctrlPr>
                                  <a:rPr lang="en-GB" i="1">
                                    <a:latin typeface="Cambria Math" panose="02040503050406030204" pitchFamily="18" charset="0"/>
                                  </a:rPr>
                                </m:ctrlPr>
                              </m:sSubPr>
                              <m:e>
                                <m:r>
                                  <a:rPr lang="en-US" i="1">
                                    <a:latin typeface="Cambria Math" panose="02040503050406030204" pitchFamily="18" charset="0"/>
                                  </a:rPr>
                                  <m:t>𝐿</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GB" i="1">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3</m:t>
                                </m:r>
                              </m:sub>
                            </m:sSub>
                          </m:e>
                        </m:d>
                      </m:oMath>
                    </m:oMathPara>
                  </a14:m>
                  <a:endParaRPr lang="en-GB" dirty="0"/>
                </a:p>
              </p:txBody>
            </p:sp>
          </mc:Choice>
          <mc:Fallback xmlns="">
            <p:sp>
              <p:nvSpPr>
                <p:cNvPr id="50" name="Rectangle 49">
                  <a:extLst>
                    <a:ext uri="{FF2B5EF4-FFF2-40B4-BE49-F238E27FC236}">
                      <a16:creationId xmlns:a16="http://schemas.microsoft.com/office/drawing/2014/main" id="{FC8F006A-3458-4363-8F93-67548F12C462}"/>
                    </a:ext>
                  </a:extLst>
                </p:cNvPr>
                <p:cNvSpPr>
                  <a:spLocks noRot="1" noChangeAspect="1" noMove="1" noResize="1" noEditPoints="1" noAdjustHandles="1" noChangeArrowheads="1" noChangeShapeType="1" noTextEdit="1"/>
                </p:cNvSpPr>
                <p:nvPr/>
              </p:nvSpPr>
              <p:spPr>
                <a:xfrm>
                  <a:off x="7409361" y="4380091"/>
                  <a:ext cx="1251433" cy="369332"/>
                </a:xfrm>
                <a:prstGeom prst="rect">
                  <a:avLst/>
                </a:prstGeom>
                <a:blipFill>
                  <a:blip r:embed="rId10"/>
                  <a:stretch>
                    <a:fillRect/>
                  </a:stretch>
                </a:blipFill>
              </p:spPr>
              <p:txBody>
                <a:bodyPr/>
                <a:lstStyle/>
                <a:p>
                  <a:r>
                    <a:rPr lang="en-GB">
                      <a:noFill/>
                    </a:rPr>
                    <a:t> </a:t>
                  </a:r>
                </a:p>
              </p:txBody>
            </p:sp>
          </mc:Fallback>
        </mc:AlternateContent>
        <p:cxnSp>
          <p:nvCxnSpPr>
            <p:cNvPr id="51" name="Straight Connector 50">
              <a:extLst>
                <a:ext uri="{FF2B5EF4-FFF2-40B4-BE49-F238E27FC236}">
                  <a16:creationId xmlns:a16="http://schemas.microsoft.com/office/drawing/2014/main" id="{D079713E-0E09-4C0B-B041-0BDF2F795724}"/>
                </a:ext>
              </a:extLst>
            </p:cNvPr>
            <p:cNvCxnSpPr>
              <a:cxnSpLocks/>
            </p:cNvCxnSpPr>
            <p:nvPr/>
          </p:nvCxnSpPr>
          <p:spPr>
            <a:xfrm>
              <a:off x="6816080" y="3436637"/>
              <a:ext cx="6523" cy="14345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6BF2F91-EF05-4433-B9A0-0783930C9660}"/>
                </a:ext>
              </a:extLst>
            </p:cNvPr>
            <p:cNvCxnSpPr>
              <a:cxnSpLocks/>
            </p:cNvCxnSpPr>
            <p:nvPr/>
          </p:nvCxnSpPr>
          <p:spPr>
            <a:xfrm>
              <a:off x="6114205" y="4158627"/>
              <a:ext cx="714375" cy="0"/>
            </a:xfrm>
            <a:prstGeom prst="line">
              <a:avLst/>
            </a:prstGeom>
            <a:ln w="28575">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A25F46E8-2BEC-48F0-A988-5FE89BE26A84}"/>
                    </a:ext>
                  </a:extLst>
                </p:cNvPr>
                <p:cNvSpPr/>
                <p:nvPr/>
              </p:nvSpPr>
              <p:spPr>
                <a:xfrm>
                  <a:off x="5375920" y="3919812"/>
                  <a:ext cx="762196" cy="369332"/>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sSub>
                          <m:sSubPr>
                            <m:ctrlPr>
                              <a:rPr lang="en-GB" i="1" smtClean="0">
                                <a:latin typeface="Cambria Math" panose="02040503050406030204" pitchFamily="18" charset="0"/>
                              </a:rPr>
                            </m:ctrlPr>
                          </m:sSubPr>
                          <m:e>
                            <m:r>
                              <a:rPr lang="en-US" i="1" smtClean="0">
                                <a:latin typeface="Cambria Math" panose="02040503050406030204" pitchFamily="18" charset="0"/>
                              </a:rPr>
                              <m:t>𝑃</m:t>
                            </m:r>
                          </m:e>
                          <m:sub>
                            <m:r>
                              <a:rPr lang="en-US" b="0" i="1" smtClean="0">
                                <a:latin typeface="Cambria Math" panose="02040503050406030204" pitchFamily="18" charset="0"/>
                              </a:rPr>
                              <m:t>𝑖𝑛𝑙𝑒𝑡</m:t>
                            </m:r>
                          </m:sub>
                        </m:sSub>
                      </m:oMath>
                    </m:oMathPara>
                  </a14:m>
                  <a:endParaRPr lang="en-GB" dirty="0"/>
                </a:p>
              </p:txBody>
            </p:sp>
          </mc:Choice>
          <mc:Fallback xmlns="">
            <p:sp>
              <p:nvSpPr>
                <p:cNvPr id="53" name="Rectangle 52">
                  <a:extLst>
                    <a:ext uri="{FF2B5EF4-FFF2-40B4-BE49-F238E27FC236}">
                      <a16:creationId xmlns:a16="http://schemas.microsoft.com/office/drawing/2014/main" id="{A25F46E8-2BEC-48F0-A988-5FE89BE26A84}"/>
                    </a:ext>
                  </a:extLst>
                </p:cNvPr>
                <p:cNvSpPr>
                  <a:spLocks noRot="1" noChangeAspect="1" noMove="1" noResize="1" noEditPoints="1" noAdjustHandles="1" noChangeArrowheads="1" noChangeShapeType="1" noTextEdit="1"/>
                </p:cNvSpPr>
                <p:nvPr/>
              </p:nvSpPr>
              <p:spPr>
                <a:xfrm>
                  <a:off x="5375920" y="3919812"/>
                  <a:ext cx="762196" cy="369332"/>
                </a:xfrm>
                <a:prstGeom prst="rect">
                  <a:avLst/>
                </a:prstGeom>
                <a:blipFill>
                  <a:blip r:embed="rId11"/>
                  <a:stretch>
                    <a:fillRect b="-1667"/>
                  </a:stretch>
                </a:blipFill>
              </p:spPr>
              <p:txBody>
                <a:bodyPr/>
                <a:lstStyle/>
                <a:p>
                  <a:r>
                    <a:rPr lang="en-GB">
                      <a:noFill/>
                    </a:rPr>
                    <a:t> </a:t>
                  </a:r>
                </a:p>
              </p:txBody>
            </p:sp>
          </mc:Fallback>
        </mc:AlternateContent>
        <p:cxnSp>
          <p:nvCxnSpPr>
            <p:cNvPr id="54" name="Straight Connector 53">
              <a:extLst>
                <a:ext uri="{FF2B5EF4-FFF2-40B4-BE49-F238E27FC236}">
                  <a16:creationId xmlns:a16="http://schemas.microsoft.com/office/drawing/2014/main" id="{4930DB70-29DC-48FD-82B4-16F74EFBC798}"/>
                </a:ext>
              </a:extLst>
            </p:cNvPr>
            <p:cNvCxnSpPr>
              <a:cxnSpLocks/>
            </p:cNvCxnSpPr>
            <p:nvPr/>
          </p:nvCxnSpPr>
          <p:spPr>
            <a:xfrm>
              <a:off x="6816080" y="4159756"/>
              <a:ext cx="714375" cy="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3A207623-8BD3-432C-87A1-145EA7B1512B}"/>
                </a:ext>
              </a:extLst>
            </p:cNvPr>
            <p:cNvSpPr/>
            <p:nvPr/>
          </p:nvSpPr>
          <p:spPr>
            <a:xfrm>
              <a:off x="7530455" y="4013706"/>
              <a:ext cx="714375" cy="27939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6" name="Straight Connector 55">
              <a:extLst>
                <a:ext uri="{FF2B5EF4-FFF2-40B4-BE49-F238E27FC236}">
                  <a16:creationId xmlns:a16="http://schemas.microsoft.com/office/drawing/2014/main" id="{D11A0ABD-25CF-4C92-9CAA-CB08413EA73C}"/>
                </a:ext>
              </a:extLst>
            </p:cNvPr>
            <p:cNvCxnSpPr>
              <a:cxnSpLocks/>
            </p:cNvCxnSpPr>
            <p:nvPr/>
          </p:nvCxnSpPr>
          <p:spPr>
            <a:xfrm>
              <a:off x="8244830" y="4159756"/>
              <a:ext cx="7143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Rectangle 56">
                  <a:extLst>
                    <a:ext uri="{FF2B5EF4-FFF2-40B4-BE49-F238E27FC236}">
                      <a16:creationId xmlns:a16="http://schemas.microsoft.com/office/drawing/2014/main" id="{FE550250-2112-4F98-B40A-BD687FEB4DC6}"/>
                    </a:ext>
                  </a:extLst>
                </p:cNvPr>
                <p:cNvSpPr/>
                <p:nvPr/>
              </p:nvSpPr>
              <p:spPr>
                <a:xfrm>
                  <a:off x="6967566" y="3752833"/>
                  <a:ext cx="467692" cy="369332"/>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sub>
                        </m:sSub>
                      </m:oMath>
                    </m:oMathPara>
                  </a14:m>
                  <a:endParaRPr lang="en-GB" dirty="0"/>
                </a:p>
              </p:txBody>
            </p:sp>
          </mc:Choice>
          <mc:Fallback xmlns="">
            <p:sp>
              <p:nvSpPr>
                <p:cNvPr id="57" name="Rectangle 56">
                  <a:extLst>
                    <a:ext uri="{FF2B5EF4-FFF2-40B4-BE49-F238E27FC236}">
                      <a16:creationId xmlns:a16="http://schemas.microsoft.com/office/drawing/2014/main" id="{FE550250-2112-4F98-B40A-BD687FEB4DC6}"/>
                    </a:ext>
                  </a:extLst>
                </p:cNvPr>
                <p:cNvSpPr>
                  <a:spLocks noRot="1" noChangeAspect="1" noMove="1" noResize="1" noEditPoints="1" noAdjustHandles="1" noChangeArrowheads="1" noChangeShapeType="1" noTextEdit="1"/>
                </p:cNvSpPr>
                <p:nvPr/>
              </p:nvSpPr>
              <p:spPr>
                <a:xfrm>
                  <a:off x="6967566" y="3752833"/>
                  <a:ext cx="467692"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F66F9E31-600D-49A1-BCD0-7E4CB019C228}"/>
                    </a:ext>
                  </a:extLst>
                </p:cNvPr>
                <p:cNvSpPr/>
                <p:nvPr/>
              </p:nvSpPr>
              <p:spPr>
                <a:xfrm>
                  <a:off x="7396861" y="3648063"/>
                  <a:ext cx="1251433" cy="369332"/>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sSub>
                              <m:sSubPr>
                                <m:ctrlPr>
                                  <a:rPr lang="en-GB" i="1">
                                    <a:latin typeface="Cambria Math" panose="02040503050406030204" pitchFamily="18" charset="0"/>
                                  </a:rPr>
                                </m:ctrlPr>
                              </m:sSubPr>
                              <m:e>
                                <m:r>
                                  <a:rPr lang="en-US" i="1">
                                    <a:latin typeface="Cambria Math" panose="02040503050406030204" pitchFamily="18" charset="0"/>
                                  </a:rPr>
                                  <m:t>𝐿</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GB" i="1">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2</m:t>
                                </m:r>
                              </m:sub>
                            </m:sSub>
                          </m:e>
                        </m:d>
                      </m:oMath>
                    </m:oMathPara>
                  </a14:m>
                  <a:endParaRPr lang="en-GB" dirty="0"/>
                </a:p>
              </p:txBody>
            </p:sp>
          </mc:Choice>
          <mc:Fallback xmlns="">
            <p:sp>
              <p:nvSpPr>
                <p:cNvPr id="58" name="Rectangle 57">
                  <a:extLst>
                    <a:ext uri="{FF2B5EF4-FFF2-40B4-BE49-F238E27FC236}">
                      <a16:creationId xmlns:a16="http://schemas.microsoft.com/office/drawing/2014/main" id="{F66F9E31-600D-49A1-BCD0-7E4CB019C228}"/>
                    </a:ext>
                  </a:extLst>
                </p:cNvPr>
                <p:cNvSpPr>
                  <a:spLocks noRot="1" noChangeAspect="1" noMove="1" noResize="1" noEditPoints="1" noAdjustHandles="1" noChangeArrowheads="1" noChangeShapeType="1" noTextEdit="1"/>
                </p:cNvSpPr>
                <p:nvPr/>
              </p:nvSpPr>
              <p:spPr>
                <a:xfrm>
                  <a:off x="7396861" y="3648063"/>
                  <a:ext cx="1251433" cy="369332"/>
                </a:xfrm>
                <a:prstGeom prst="rect">
                  <a:avLst/>
                </a:prstGeom>
                <a:blipFill>
                  <a:blip r:embed="rId13"/>
                  <a:stretch>
                    <a:fillRect/>
                  </a:stretch>
                </a:blipFill>
              </p:spPr>
              <p:txBody>
                <a:bodyPr/>
                <a:lstStyle/>
                <a:p>
                  <a:r>
                    <a:rPr lang="en-GB">
                      <a:noFill/>
                    </a:rPr>
                    <a:t> </a:t>
                  </a:r>
                </a:p>
              </p:txBody>
            </p:sp>
          </mc:Fallback>
        </mc:AlternateContent>
      </p:grpSp>
      <p:sp>
        <p:nvSpPr>
          <p:cNvPr id="64" name="TextBox 63">
            <a:extLst>
              <a:ext uri="{FF2B5EF4-FFF2-40B4-BE49-F238E27FC236}">
                <a16:creationId xmlns:a16="http://schemas.microsoft.com/office/drawing/2014/main" id="{5F380FAC-E778-4A2D-8888-9333ED44D3EC}"/>
              </a:ext>
            </a:extLst>
          </p:cNvPr>
          <p:cNvSpPr txBox="1"/>
          <p:nvPr/>
        </p:nvSpPr>
        <p:spPr>
          <a:xfrm>
            <a:off x="5362577" y="4221088"/>
            <a:ext cx="6494058" cy="646331"/>
          </a:xfrm>
          <a:prstGeom prst="rect">
            <a:avLst/>
          </a:prstGeom>
          <a:noFill/>
        </p:spPr>
        <p:txBody>
          <a:bodyPr wrap="square" rtlCol="0">
            <a:spAutoFit/>
          </a:bodyPr>
          <a:lstStyle/>
          <a:p>
            <a:pPr algn="just">
              <a:spcBef>
                <a:spcPts val="1200"/>
              </a:spcBef>
            </a:pPr>
            <a:r>
              <a:rPr lang="en-GB" b="1" dirty="0"/>
              <a:t>Since for a given fluid type and flow, the pressure-drop per unit length will be same in all three finned channels, </a:t>
            </a:r>
          </a:p>
        </p:txBody>
      </p:sp>
      <mc:AlternateContent xmlns:mc="http://schemas.openxmlformats.org/markup-compatibility/2006">
        <mc:Choice xmlns:a14="http://schemas.microsoft.com/office/drawing/2010/main" Requires="a14">
          <p:sp>
            <p:nvSpPr>
              <p:cNvPr id="65" name="Rectangle 64">
                <a:extLst>
                  <a:ext uri="{FF2B5EF4-FFF2-40B4-BE49-F238E27FC236}">
                    <a16:creationId xmlns:a16="http://schemas.microsoft.com/office/drawing/2014/main" id="{B008108C-9554-4905-A966-557C1777D7B5}"/>
                  </a:ext>
                </a:extLst>
              </p:cNvPr>
              <p:cNvSpPr/>
              <p:nvPr/>
            </p:nvSpPr>
            <p:spPr>
              <a:xfrm>
                <a:off x="8616280" y="4877126"/>
                <a:ext cx="2947217" cy="6045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m:t>
                      </m:r>
                      <m:sSub>
                        <m:sSubPr>
                          <m:ctrlPr>
                            <a:rPr lang="en-US" b="1" i="1" smtClean="0">
                              <a:latin typeface="Cambria Math" panose="02040503050406030204" pitchFamily="18" charset="0"/>
                            </a:rPr>
                          </m:ctrlPr>
                        </m:sSubPr>
                        <m:e>
                          <m:d>
                            <m:dPr>
                              <m:ctrlPr>
                                <a:rPr lang="en-US" b="1" i="1" smtClean="0">
                                  <a:latin typeface="Cambria Math" panose="02040503050406030204" pitchFamily="18" charset="0"/>
                                </a:rPr>
                              </m:ctrlPr>
                            </m:dPr>
                            <m:e>
                              <m:f>
                                <m:fPr>
                                  <m:ctrlPr>
                                    <a:rPr lang="en-US" b="1" i="1" smtClean="0">
                                      <a:latin typeface="Cambria Math" panose="02040503050406030204" pitchFamily="18" charset="0"/>
                                    </a:rPr>
                                  </m:ctrlPr>
                                </m:fPr>
                                <m:num>
                                  <m:r>
                                    <a:rPr lang="en-US" b="1" i="0" smtClean="0">
                                      <a:latin typeface="Cambria Math" panose="02040503050406030204" pitchFamily="18" charset="0"/>
                                    </a:rPr>
                                    <m:t>𝐯</m:t>
                                  </m:r>
                                </m:num>
                                <m:den>
                                  <m:sSup>
                                    <m:sSupPr>
                                      <m:ctrlPr>
                                        <a:rPr lang="en-US" b="1" i="1" smtClean="0">
                                          <a:latin typeface="Cambria Math" panose="02040503050406030204" pitchFamily="18" charset="0"/>
                                        </a:rPr>
                                      </m:ctrlPr>
                                    </m:sSupPr>
                                    <m:e>
                                      <m:r>
                                        <a:rPr lang="en-US" b="1" i="0" smtClean="0">
                                          <a:latin typeface="Cambria Math" panose="02040503050406030204" pitchFamily="18" charset="0"/>
                                        </a:rPr>
                                        <m:t>𝐃</m:t>
                                      </m:r>
                                    </m:e>
                                    <m:sup>
                                      <m:r>
                                        <a:rPr lang="en-US" b="1" i="0" smtClean="0">
                                          <a:latin typeface="Cambria Math" panose="02040503050406030204" pitchFamily="18" charset="0"/>
                                        </a:rPr>
                                        <m:t>𝟐</m:t>
                                      </m:r>
                                    </m:sup>
                                  </m:sSup>
                                </m:den>
                              </m:f>
                            </m:e>
                          </m:d>
                        </m:e>
                        <m:sub>
                          <m:r>
                            <a:rPr lang="en-US" b="1" i="0" smtClean="0">
                              <a:latin typeface="Cambria Math" panose="02040503050406030204" pitchFamily="18" charset="0"/>
                            </a:rPr>
                            <m:t>𝟏</m:t>
                          </m:r>
                        </m:sub>
                      </m:sSub>
                      <m:r>
                        <a:rPr lang="en-US" b="1" i="0" smtClean="0">
                          <a:latin typeface="Cambria Math" panose="02040503050406030204" pitchFamily="18" charset="0"/>
                        </a:rPr>
                        <m:t>=</m:t>
                      </m:r>
                      <m:sSub>
                        <m:sSubPr>
                          <m:ctrlPr>
                            <a:rPr lang="en-US" b="1" i="1">
                              <a:latin typeface="Cambria Math" panose="02040503050406030204" pitchFamily="18" charset="0"/>
                            </a:rPr>
                          </m:ctrlPr>
                        </m:sSubPr>
                        <m:e>
                          <m:d>
                            <m:dPr>
                              <m:ctrlPr>
                                <a:rPr lang="en-US" b="1" i="1">
                                  <a:latin typeface="Cambria Math" panose="02040503050406030204" pitchFamily="18" charset="0"/>
                                </a:rPr>
                              </m:ctrlPr>
                            </m:dPr>
                            <m:e>
                              <m:f>
                                <m:fPr>
                                  <m:ctrlPr>
                                    <a:rPr lang="en-US" b="1" i="1">
                                      <a:latin typeface="Cambria Math" panose="02040503050406030204" pitchFamily="18" charset="0"/>
                                    </a:rPr>
                                  </m:ctrlPr>
                                </m:fPr>
                                <m:num>
                                  <m:r>
                                    <a:rPr lang="en-US" b="1" i="0">
                                      <a:latin typeface="Cambria Math" panose="02040503050406030204" pitchFamily="18" charset="0"/>
                                    </a:rPr>
                                    <m:t>𝐯</m:t>
                                  </m:r>
                                </m:num>
                                <m:den>
                                  <m:sSup>
                                    <m:sSupPr>
                                      <m:ctrlPr>
                                        <a:rPr lang="en-US" b="1" i="1">
                                          <a:latin typeface="Cambria Math" panose="02040503050406030204" pitchFamily="18" charset="0"/>
                                        </a:rPr>
                                      </m:ctrlPr>
                                    </m:sSupPr>
                                    <m:e>
                                      <m:r>
                                        <a:rPr lang="en-US" b="1" i="0">
                                          <a:latin typeface="Cambria Math" panose="02040503050406030204" pitchFamily="18" charset="0"/>
                                        </a:rPr>
                                        <m:t>𝐃</m:t>
                                      </m:r>
                                    </m:e>
                                    <m:sup>
                                      <m:r>
                                        <a:rPr lang="en-US" b="1" i="0">
                                          <a:latin typeface="Cambria Math" panose="02040503050406030204" pitchFamily="18" charset="0"/>
                                        </a:rPr>
                                        <m:t>𝟐</m:t>
                                      </m:r>
                                    </m:sup>
                                  </m:sSup>
                                </m:den>
                              </m:f>
                            </m:e>
                          </m:d>
                        </m:e>
                        <m:sub>
                          <m:r>
                            <a:rPr lang="en-US" b="1" i="0" smtClean="0">
                              <a:latin typeface="Cambria Math" panose="02040503050406030204" pitchFamily="18" charset="0"/>
                            </a:rPr>
                            <m:t>𝟐</m:t>
                          </m:r>
                        </m:sub>
                      </m:sSub>
                      <m:r>
                        <a:rPr lang="en-US" b="1" i="0" smtClean="0">
                          <a:latin typeface="Cambria Math" panose="02040503050406030204" pitchFamily="18" charset="0"/>
                        </a:rPr>
                        <m:t>=</m:t>
                      </m:r>
                      <m:sSub>
                        <m:sSubPr>
                          <m:ctrlPr>
                            <a:rPr lang="en-US" b="1" i="1">
                              <a:latin typeface="Cambria Math" panose="02040503050406030204" pitchFamily="18" charset="0"/>
                            </a:rPr>
                          </m:ctrlPr>
                        </m:sSubPr>
                        <m:e>
                          <m:d>
                            <m:dPr>
                              <m:ctrlPr>
                                <a:rPr lang="en-US" b="1" i="1">
                                  <a:latin typeface="Cambria Math" panose="02040503050406030204" pitchFamily="18" charset="0"/>
                                </a:rPr>
                              </m:ctrlPr>
                            </m:dPr>
                            <m:e>
                              <m:f>
                                <m:fPr>
                                  <m:ctrlPr>
                                    <a:rPr lang="en-US" b="1" i="1">
                                      <a:latin typeface="Cambria Math" panose="02040503050406030204" pitchFamily="18" charset="0"/>
                                    </a:rPr>
                                  </m:ctrlPr>
                                </m:fPr>
                                <m:num>
                                  <m:r>
                                    <a:rPr lang="en-US" b="1" i="0">
                                      <a:latin typeface="Cambria Math" panose="02040503050406030204" pitchFamily="18" charset="0"/>
                                    </a:rPr>
                                    <m:t>𝐯</m:t>
                                  </m:r>
                                </m:num>
                                <m:den>
                                  <m:sSup>
                                    <m:sSupPr>
                                      <m:ctrlPr>
                                        <a:rPr lang="en-US" b="1" i="1">
                                          <a:latin typeface="Cambria Math" panose="02040503050406030204" pitchFamily="18" charset="0"/>
                                        </a:rPr>
                                      </m:ctrlPr>
                                    </m:sSupPr>
                                    <m:e>
                                      <m:r>
                                        <a:rPr lang="en-US" b="1" i="0">
                                          <a:latin typeface="Cambria Math" panose="02040503050406030204" pitchFamily="18" charset="0"/>
                                        </a:rPr>
                                        <m:t>𝐃</m:t>
                                      </m:r>
                                    </m:e>
                                    <m:sup>
                                      <m:r>
                                        <a:rPr lang="en-US" b="1" i="0">
                                          <a:latin typeface="Cambria Math" panose="02040503050406030204" pitchFamily="18" charset="0"/>
                                        </a:rPr>
                                        <m:t>𝟐</m:t>
                                      </m:r>
                                    </m:sup>
                                  </m:sSup>
                                </m:den>
                              </m:f>
                            </m:e>
                          </m:d>
                        </m:e>
                        <m:sub>
                          <m:r>
                            <a:rPr lang="en-US" b="1" i="0" smtClean="0">
                              <a:latin typeface="Cambria Math" panose="02040503050406030204" pitchFamily="18" charset="0"/>
                            </a:rPr>
                            <m:t>𝟑</m:t>
                          </m:r>
                        </m:sub>
                      </m:sSub>
                    </m:oMath>
                  </m:oMathPara>
                </a14:m>
                <a:endParaRPr lang="en-GB" dirty="0"/>
              </a:p>
            </p:txBody>
          </p:sp>
        </mc:Choice>
        <mc:Fallback>
          <p:sp>
            <p:nvSpPr>
              <p:cNvPr id="65" name="Rectangle 64">
                <a:extLst>
                  <a:ext uri="{FF2B5EF4-FFF2-40B4-BE49-F238E27FC236}">
                    <a16:creationId xmlns:a16="http://schemas.microsoft.com/office/drawing/2014/main" id="{B008108C-9554-4905-A966-557C1777D7B5}"/>
                  </a:ext>
                </a:extLst>
              </p:cNvPr>
              <p:cNvSpPr>
                <a:spLocks noRot="1" noChangeAspect="1" noMove="1" noResize="1" noEditPoints="1" noAdjustHandles="1" noChangeArrowheads="1" noChangeShapeType="1" noTextEdit="1"/>
              </p:cNvSpPr>
              <p:nvPr/>
            </p:nvSpPr>
            <p:spPr>
              <a:xfrm>
                <a:off x="8616280" y="4877126"/>
                <a:ext cx="2947217" cy="604524"/>
              </a:xfrm>
              <a:prstGeom prst="rect">
                <a:avLst/>
              </a:prstGeom>
              <a:blipFill>
                <a:blip r:embed="rId14"/>
                <a:stretch>
                  <a:fillRect/>
                </a:stretch>
              </a:blipFill>
            </p:spPr>
            <p:txBody>
              <a:bodyPr/>
              <a:lstStyle/>
              <a:p>
                <a:r>
                  <a:rPr lang="en-GB">
                    <a:noFill/>
                  </a:rPr>
                  <a:t> </a:t>
                </a:r>
              </a:p>
            </p:txBody>
          </p:sp>
        </mc:Fallback>
      </mc:AlternateContent>
      <p:sp>
        <p:nvSpPr>
          <p:cNvPr id="66" name="TextBox 65">
            <a:extLst>
              <a:ext uri="{FF2B5EF4-FFF2-40B4-BE49-F238E27FC236}">
                <a16:creationId xmlns:a16="http://schemas.microsoft.com/office/drawing/2014/main" id="{0FB73429-4B9F-43CC-B0CC-4A0D4ACFA1D8}"/>
              </a:ext>
            </a:extLst>
          </p:cNvPr>
          <p:cNvSpPr txBox="1"/>
          <p:nvPr/>
        </p:nvSpPr>
        <p:spPr>
          <a:xfrm>
            <a:off x="5362577" y="5513118"/>
            <a:ext cx="6494058" cy="923330"/>
          </a:xfrm>
          <a:prstGeom prst="rect">
            <a:avLst/>
          </a:prstGeom>
          <a:noFill/>
        </p:spPr>
        <p:txBody>
          <a:bodyPr wrap="square" rtlCol="0">
            <a:spAutoFit/>
          </a:bodyPr>
          <a:lstStyle/>
          <a:p>
            <a:pPr algn="just">
              <a:spcBef>
                <a:spcPts val="1200"/>
              </a:spcBef>
            </a:pPr>
            <a:r>
              <a:rPr lang="en-GB" b="1" dirty="0"/>
              <a:t>So, knowing the geometry of the individual channels (i.e., in terms of the hydraulic diameter) gives the information of the flow distribution amongst them.</a:t>
            </a:r>
          </a:p>
        </p:txBody>
      </p:sp>
      <mc:AlternateContent xmlns:mc="http://schemas.openxmlformats.org/markup-compatibility/2006">
        <mc:Choice xmlns:a14="http://schemas.microsoft.com/office/drawing/2010/main" Requires="a14">
          <p:sp>
            <p:nvSpPr>
              <p:cNvPr id="59" name="Rectangle 58">
                <a:extLst>
                  <a:ext uri="{FF2B5EF4-FFF2-40B4-BE49-F238E27FC236}">
                    <a16:creationId xmlns:a16="http://schemas.microsoft.com/office/drawing/2014/main" id="{00FA9A57-B33D-492A-AED7-78211D2605D0}"/>
                  </a:ext>
                </a:extLst>
              </p:cNvPr>
              <p:cNvSpPr/>
              <p:nvPr/>
            </p:nvSpPr>
            <p:spPr>
              <a:xfrm>
                <a:off x="5362577" y="4923617"/>
                <a:ext cx="2048894" cy="567078"/>
              </a:xfrm>
              <a:prstGeom prst="rect">
                <a:avLst/>
              </a:prstGeom>
              <a:ln w="19050">
                <a:noFill/>
              </a:ln>
            </p:spPr>
            <p:txBody>
              <a:bodyPr wrap="none">
                <a:spAutoFit/>
              </a:bodyPr>
              <a:lstStyle/>
              <a:p>
                <a:pPr/>
                <a14:m>
                  <m:oMathPara xmlns:m="http://schemas.openxmlformats.org/officeDocument/2006/math">
                    <m:oMathParaPr>
                      <m:jc m:val="centerGroup"/>
                    </m:oMathParaPr>
                    <m:oMath xmlns:m="http://schemas.openxmlformats.org/officeDocument/2006/math">
                      <m:r>
                        <a:rPr lang="en-GB" b="1" i="0" smtClean="0">
                          <a:latin typeface="Cambria Math" panose="02040503050406030204" pitchFamily="18" charset="0"/>
                          <a:ea typeface="Cambria Math" panose="02040503050406030204" pitchFamily="18" charset="0"/>
                        </a:rPr>
                        <m:t>⇒</m:t>
                      </m:r>
                      <m:f>
                        <m:fPr>
                          <m:ctrlPr>
                            <a:rPr lang="en-US" b="1">
                              <a:latin typeface="Cambria Math" panose="02040503050406030204" pitchFamily="18" charset="0"/>
                              <a:ea typeface="Cambria Math" panose="02040503050406030204" pitchFamily="18" charset="0"/>
                            </a:rPr>
                          </m:ctrlPr>
                        </m:fPr>
                        <m:num>
                          <m:r>
                            <a:rPr lang="en-US" b="1" i="0" smtClean="0">
                              <a:latin typeface="Cambria Math" panose="02040503050406030204" pitchFamily="18" charset="0"/>
                              <a:ea typeface="Cambria Math" panose="02040503050406030204" pitchFamily="18" charset="0"/>
                            </a:rPr>
                            <m:t>𝐯</m:t>
                          </m:r>
                        </m:num>
                        <m:den>
                          <m:sSup>
                            <m:sSupPr>
                              <m:ctrlPr>
                                <a:rPr lang="en-US" b="1" smtClean="0">
                                  <a:latin typeface="Cambria Math" panose="02040503050406030204" pitchFamily="18" charset="0"/>
                                  <a:ea typeface="Cambria Math" panose="02040503050406030204" pitchFamily="18" charset="0"/>
                                </a:rPr>
                              </m:ctrlPr>
                            </m:sSupPr>
                            <m:e>
                              <m:r>
                                <a:rPr lang="en-US" b="1" i="0" smtClean="0">
                                  <a:latin typeface="Cambria Math" panose="02040503050406030204" pitchFamily="18" charset="0"/>
                                  <a:ea typeface="Cambria Math" panose="02040503050406030204" pitchFamily="18" charset="0"/>
                                </a:rPr>
                                <m:t>𝐃</m:t>
                              </m:r>
                            </m:e>
                            <m:sup>
                              <m:r>
                                <a:rPr lang="en-US" b="1" i="0" smtClean="0">
                                  <a:latin typeface="Cambria Math" panose="02040503050406030204" pitchFamily="18" charset="0"/>
                                  <a:ea typeface="Cambria Math" panose="02040503050406030204" pitchFamily="18" charset="0"/>
                                </a:rPr>
                                <m:t>𝟐</m:t>
                              </m:r>
                            </m:sup>
                          </m:sSup>
                        </m:den>
                      </m:f>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𝐂𝐨𝐧𝐬𝐭𝐚𝐧𝐭</m:t>
                      </m:r>
                    </m:oMath>
                  </m:oMathPara>
                </a14:m>
                <a:endParaRPr lang="en-GB" dirty="0"/>
              </a:p>
            </p:txBody>
          </p:sp>
        </mc:Choice>
        <mc:Fallback>
          <p:sp>
            <p:nvSpPr>
              <p:cNvPr id="59" name="Rectangle 58">
                <a:extLst>
                  <a:ext uri="{FF2B5EF4-FFF2-40B4-BE49-F238E27FC236}">
                    <a16:creationId xmlns:a16="http://schemas.microsoft.com/office/drawing/2014/main" id="{00FA9A57-B33D-492A-AED7-78211D2605D0}"/>
                  </a:ext>
                </a:extLst>
              </p:cNvPr>
              <p:cNvSpPr>
                <a:spLocks noRot="1" noChangeAspect="1" noMove="1" noResize="1" noEditPoints="1" noAdjustHandles="1" noChangeArrowheads="1" noChangeShapeType="1" noTextEdit="1"/>
              </p:cNvSpPr>
              <p:nvPr/>
            </p:nvSpPr>
            <p:spPr>
              <a:xfrm>
                <a:off x="5362577" y="4923617"/>
                <a:ext cx="2048894" cy="567078"/>
              </a:xfrm>
              <a:prstGeom prst="rect">
                <a:avLst/>
              </a:prstGeom>
              <a:blipFill>
                <a:blip r:embed="rId15"/>
                <a:stretch>
                  <a:fillRect/>
                </a:stretch>
              </a:blipFill>
              <a:ln w="19050">
                <a:noFill/>
              </a:ln>
            </p:spPr>
            <p:txBody>
              <a:bodyPr/>
              <a:lstStyle/>
              <a:p>
                <a:r>
                  <a:rPr lang="en-GB">
                    <a:noFill/>
                  </a:rPr>
                  <a:t> </a:t>
                </a:r>
              </a:p>
            </p:txBody>
          </p:sp>
        </mc:Fallback>
      </mc:AlternateContent>
      <p:cxnSp>
        <p:nvCxnSpPr>
          <p:cNvPr id="60" name="Straight Connector 59">
            <a:extLst>
              <a:ext uri="{FF2B5EF4-FFF2-40B4-BE49-F238E27FC236}">
                <a16:creationId xmlns:a16="http://schemas.microsoft.com/office/drawing/2014/main" id="{FEC40367-C698-4302-A293-148BC8CA9758}"/>
              </a:ext>
            </a:extLst>
          </p:cNvPr>
          <p:cNvCxnSpPr>
            <a:cxnSpLocks/>
          </p:cNvCxnSpPr>
          <p:nvPr/>
        </p:nvCxnSpPr>
        <p:spPr>
          <a:xfrm>
            <a:off x="0" y="2564904"/>
            <a:ext cx="12192000" cy="0"/>
          </a:xfrm>
          <a:prstGeom prst="line">
            <a:avLst/>
          </a:prstGeom>
          <a:ln w="38100">
            <a:solidFill>
              <a:srgbClr val="0000FE"/>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406F1AD-2B75-482C-A17C-63B1CA49E049}"/>
              </a:ext>
            </a:extLst>
          </p:cNvPr>
          <p:cNvSpPr txBox="1"/>
          <p:nvPr/>
        </p:nvSpPr>
        <p:spPr>
          <a:xfrm>
            <a:off x="47328" y="2627620"/>
            <a:ext cx="3405933" cy="369332"/>
          </a:xfrm>
          <a:prstGeom prst="rect">
            <a:avLst/>
          </a:prstGeom>
          <a:solidFill>
            <a:schemeClr val="accent4">
              <a:lumMod val="40000"/>
              <a:lumOff val="60000"/>
            </a:schemeClr>
          </a:solidFill>
        </p:spPr>
        <p:txBody>
          <a:bodyPr wrap="none" rtlCol="0">
            <a:spAutoFit/>
          </a:bodyPr>
          <a:lstStyle/>
          <a:p>
            <a:pPr algn="ctr"/>
            <a:r>
              <a:rPr lang="en-GB" b="1" dirty="0"/>
              <a:t>Step #1: Fluid Velocity Calculation</a:t>
            </a:r>
          </a:p>
        </p:txBody>
      </p:sp>
    </p:spTree>
    <p:extLst>
      <p:ext uri="{BB962C8B-B14F-4D97-AF65-F5344CB8AC3E}">
        <p14:creationId xmlns:p14="http://schemas.microsoft.com/office/powerpoint/2010/main" val="345905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59"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BF008-287C-45E6-862F-784D77422BEA}"/>
              </a:ext>
            </a:extLst>
          </p:cNvPr>
          <p:cNvSpPr>
            <a:spLocks noGrp="1"/>
          </p:cNvSpPr>
          <p:nvPr>
            <p:ph type="title"/>
          </p:nvPr>
        </p:nvSpPr>
        <p:spPr/>
        <p:txBody>
          <a:bodyPr/>
          <a:lstStyle/>
          <a:p>
            <a:r>
              <a:rPr lang="en-GB" dirty="0"/>
              <a:t>[1] </a:t>
            </a:r>
            <a:r>
              <a:rPr kumimoji="0" lang="en-GB" sz="3600" b="0" i="0" u="none" strike="noStrike" kern="1200" cap="none" spc="0" normalizeH="0" baseline="0" noProof="0" dirty="0">
                <a:ln>
                  <a:noFill/>
                </a:ln>
                <a:solidFill>
                  <a:prstClr val="white"/>
                </a:solidFill>
                <a:effectLst/>
                <a:uLnTx/>
                <a:uFillTx/>
                <a:latin typeface="Calibri Light" panose="020F0302020204030204"/>
                <a:ea typeface="+mj-ea"/>
                <a:cs typeface="+mj-cs"/>
              </a:rPr>
              <a:t>T</a:t>
            </a:r>
            <a:r>
              <a:rPr kumimoji="0" lang="en-GB" sz="2800" b="0" i="0" u="none" strike="noStrike" kern="1200" cap="none" spc="0" normalizeH="0" baseline="0" noProof="0" dirty="0">
                <a:ln>
                  <a:noFill/>
                </a:ln>
                <a:solidFill>
                  <a:prstClr val="white"/>
                </a:solidFill>
                <a:effectLst/>
                <a:uLnTx/>
                <a:uFillTx/>
                <a:latin typeface="Calibri Light" panose="020F0302020204030204"/>
                <a:ea typeface="+mj-ea"/>
                <a:cs typeface="+mj-cs"/>
              </a:rPr>
              <a:t>HEORETICAL</a:t>
            </a:r>
            <a:r>
              <a:rPr kumimoji="0" lang="en-GB" sz="3600" b="0" i="0" u="none" strike="noStrike" kern="1200" cap="none" spc="0" normalizeH="0" baseline="0" noProof="0" dirty="0">
                <a:ln>
                  <a:noFill/>
                </a:ln>
                <a:solidFill>
                  <a:prstClr val="white"/>
                </a:solidFill>
                <a:effectLst/>
                <a:uLnTx/>
                <a:uFillTx/>
                <a:latin typeface="Calibri Light" panose="020F0302020204030204"/>
                <a:ea typeface="+mj-ea"/>
                <a:cs typeface="+mj-cs"/>
              </a:rPr>
              <a:t> M</a:t>
            </a:r>
            <a:r>
              <a:rPr kumimoji="0" lang="en-GB" sz="2800" b="0" i="0" u="none" strike="noStrike" kern="1200" cap="none" spc="0" normalizeH="0" baseline="0" noProof="0" dirty="0">
                <a:ln>
                  <a:noFill/>
                </a:ln>
                <a:solidFill>
                  <a:prstClr val="white"/>
                </a:solidFill>
                <a:effectLst/>
                <a:uLnTx/>
                <a:uFillTx/>
                <a:latin typeface="Calibri Light" panose="020F0302020204030204"/>
                <a:ea typeface="+mj-ea"/>
                <a:cs typeface="+mj-cs"/>
              </a:rPr>
              <a:t>ODELLING</a:t>
            </a:r>
            <a:r>
              <a:rPr kumimoji="0" lang="en-GB" sz="3600" b="0" i="0" u="none" strike="noStrike" kern="1200" cap="none" spc="0" normalizeH="0" baseline="0" noProof="0" dirty="0">
                <a:ln>
                  <a:noFill/>
                </a:ln>
                <a:solidFill>
                  <a:prstClr val="white"/>
                </a:solidFill>
                <a:effectLst/>
                <a:uLnTx/>
                <a:uFillTx/>
                <a:latin typeface="Calibri Light" panose="020F0302020204030204"/>
                <a:ea typeface="+mj-ea"/>
                <a:cs typeface="+mj-cs"/>
              </a:rPr>
              <a:t> – P</a:t>
            </a:r>
            <a:r>
              <a:rPr kumimoji="0" lang="en-GB" sz="2800" b="0" i="0" u="none" strike="noStrike" kern="1200" cap="none" spc="0" normalizeH="0" baseline="0" noProof="0" dirty="0">
                <a:ln>
                  <a:noFill/>
                </a:ln>
                <a:solidFill>
                  <a:prstClr val="white"/>
                </a:solidFill>
                <a:effectLst/>
                <a:uLnTx/>
                <a:uFillTx/>
                <a:latin typeface="Calibri Light" panose="020F0302020204030204"/>
                <a:ea typeface="+mj-ea"/>
                <a:cs typeface="+mj-cs"/>
              </a:rPr>
              <a:t>RESSURE</a:t>
            </a:r>
            <a:r>
              <a:rPr kumimoji="0" lang="en-GB" sz="3600" b="0" i="0" u="none" strike="noStrike" kern="1200" cap="none" spc="0" normalizeH="0" baseline="0" noProof="0" dirty="0">
                <a:ln>
                  <a:noFill/>
                </a:ln>
                <a:solidFill>
                  <a:prstClr val="white"/>
                </a:solidFill>
                <a:effectLst/>
                <a:uLnTx/>
                <a:uFillTx/>
                <a:latin typeface="Calibri Light" panose="020F0302020204030204"/>
                <a:ea typeface="+mj-ea"/>
                <a:cs typeface="+mj-cs"/>
              </a:rPr>
              <a:t> D</a:t>
            </a:r>
            <a:r>
              <a:rPr kumimoji="0" lang="en-GB" sz="2800" b="0" i="0" u="none" strike="noStrike" kern="1200" cap="none" spc="0" normalizeH="0" baseline="0" noProof="0" dirty="0">
                <a:ln>
                  <a:noFill/>
                </a:ln>
                <a:solidFill>
                  <a:prstClr val="white"/>
                </a:solidFill>
                <a:effectLst/>
                <a:uLnTx/>
                <a:uFillTx/>
                <a:latin typeface="Calibri Light" panose="020F0302020204030204"/>
                <a:ea typeface="+mj-ea"/>
                <a:cs typeface="+mj-cs"/>
              </a:rPr>
              <a:t>ROP</a:t>
            </a:r>
            <a:endParaRPr lang="en-GB" dirty="0"/>
          </a:p>
        </p:txBody>
      </p:sp>
      <p:sp>
        <p:nvSpPr>
          <p:cNvPr id="3" name="Date Placeholder 2">
            <a:extLst>
              <a:ext uri="{FF2B5EF4-FFF2-40B4-BE49-F238E27FC236}">
                <a16:creationId xmlns:a16="http://schemas.microsoft.com/office/drawing/2014/main" id="{E02B90B6-3FEF-42C5-AAA2-FC1655B8643B}"/>
              </a:ext>
            </a:extLst>
          </p:cNvPr>
          <p:cNvSpPr>
            <a:spLocks noGrp="1"/>
          </p:cNvSpPr>
          <p:nvPr>
            <p:ph type="dt" sz="half" idx="10"/>
          </p:nvPr>
        </p:nvSpPr>
        <p:spPr/>
        <p:txBody>
          <a:bodyPr/>
          <a:lstStyle/>
          <a:p>
            <a:r>
              <a:rPr lang="en-US"/>
              <a:t>28/04/2021 - GSI-JINR Roadmap Meeting</a:t>
            </a:r>
            <a:endParaRPr lang="en-GB" dirty="0"/>
          </a:p>
        </p:txBody>
      </p:sp>
      <p:sp>
        <p:nvSpPr>
          <p:cNvPr id="4" name="Footer Placeholder 3">
            <a:extLst>
              <a:ext uri="{FF2B5EF4-FFF2-40B4-BE49-F238E27FC236}">
                <a16:creationId xmlns:a16="http://schemas.microsoft.com/office/drawing/2014/main" id="{1079E527-205E-4C4A-98C7-A1C97D91AC22}"/>
              </a:ext>
            </a:extLst>
          </p:cNvPr>
          <p:cNvSpPr>
            <a:spLocks noGrp="1"/>
          </p:cNvSpPr>
          <p:nvPr>
            <p:ph type="ftr" sz="quarter" idx="11"/>
          </p:nvPr>
        </p:nvSpPr>
        <p:spPr/>
        <p:txBody>
          <a:bodyPr/>
          <a:lstStyle/>
          <a:p>
            <a:r>
              <a:rPr lang="en-US"/>
              <a:t>K. Agarwal - BM@N-STS Electronics Cooling</a:t>
            </a:r>
            <a:endParaRPr lang="en-GB" dirty="0"/>
          </a:p>
        </p:txBody>
      </p:sp>
      <p:sp>
        <p:nvSpPr>
          <p:cNvPr id="5" name="Slide Number Placeholder 4">
            <a:extLst>
              <a:ext uri="{FF2B5EF4-FFF2-40B4-BE49-F238E27FC236}">
                <a16:creationId xmlns:a16="http://schemas.microsoft.com/office/drawing/2014/main" id="{96D98768-B495-46FF-8E94-FAC4A5EDC67F}"/>
              </a:ext>
            </a:extLst>
          </p:cNvPr>
          <p:cNvSpPr>
            <a:spLocks noGrp="1"/>
          </p:cNvSpPr>
          <p:nvPr>
            <p:ph type="sldNum" sz="quarter" idx="12"/>
          </p:nvPr>
        </p:nvSpPr>
        <p:spPr/>
        <p:txBody>
          <a:bodyPr/>
          <a:lstStyle/>
          <a:p>
            <a:fld id="{2A4535BA-AEF2-4785-BF1B-EDE950106C20}" type="slidenum">
              <a:rPr lang="en-GB" smtClean="0"/>
              <a:pPr/>
              <a:t>16</a:t>
            </a:fld>
            <a:endParaRPr lang="en-GB" dirty="0"/>
          </a:p>
        </p:txBody>
      </p:sp>
      <p:grpSp>
        <p:nvGrpSpPr>
          <p:cNvPr id="59" name="Group 58">
            <a:extLst>
              <a:ext uri="{FF2B5EF4-FFF2-40B4-BE49-F238E27FC236}">
                <a16:creationId xmlns:a16="http://schemas.microsoft.com/office/drawing/2014/main" id="{31991EC0-0BE2-4E24-ABB8-9ED04FD6E858}"/>
              </a:ext>
            </a:extLst>
          </p:cNvPr>
          <p:cNvGrpSpPr/>
          <p:nvPr/>
        </p:nvGrpSpPr>
        <p:grpSpPr>
          <a:xfrm>
            <a:off x="45735" y="1205394"/>
            <a:ext cx="5186169" cy="2079590"/>
            <a:chOff x="5375920" y="2924944"/>
            <a:chExt cx="5186169" cy="2079590"/>
          </a:xfrm>
        </p:grpSpPr>
        <p:cxnSp>
          <p:nvCxnSpPr>
            <p:cNvPr id="61" name="Straight Connector 60">
              <a:extLst>
                <a:ext uri="{FF2B5EF4-FFF2-40B4-BE49-F238E27FC236}">
                  <a16:creationId xmlns:a16="http://schemas.microsoft.com/office/drawing/2014/main" id="{4F57EF81-2637-43F1-9D7E-C2A3575F3926}"/>
                </a:ext>
              </a:extLst>
            </p:cNvPr>
            <p:cNvCxnSpPr>
              <a:cxnSpLocks/>
            </p:cNvCxnSpPr>
            <p:nvPr/>
          </p:nvCxnSpPr>
          <p:spPr>
            <a:xfrm>
              <a:off x="6828580" y="3436637"/>
              <a:ext cx="714375" cy="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29CD894C-F43E-439F-BD14-4683325E4E35}"/>
                </a:ext>
              </a:extLst>
            </p:cNvPr>
            <p:cNvSpPr/>
            <p:nvPr/>
          </p:nvSpPr>
          <p:spPr>
            <a:xfrm>
              <a:off x="7542955" y="3290587"/>
              <a:ext cx="714375" cy="27939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3" name="Straight Connector 62">
              <a:extLst>
                <a:ext uri="{FF2B5EF4-FFF2-40B4-BE49-F238E27FC236}">
                  <a16:creationId xmlns:a16="http://schemas.microsoft.com/office/drawing/2014/main" id="{0D946062-9751-4AA7-812C-36C0EA62E9F9}"/>
                </a:ext>
              </a:extLst>
            </p:cNvPr>
            <p:cNvCxnSpPr>
              <a:cxnSpLocks/>
            </p:cNvCxnSpPr>
            <p:nvPr/>
          </p:nvCxnSpPr>
          <p:spPr>
            <a:xfrm>
              <a:off x="8257330" y="3436637"/>
              <a:ext cx="7143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E2D8E38-727F-443A-9FC5-EBFB9F0523AF}"/>
                </a:ext>
              </a:extLst>
            </p:cNvPr>
            <p:cNvCxnSpPr>
              <a:cxnSpLocks/>
            </p:cNvCxnSpPr>
            <p:nvPr/>
          </p:nvCxnSpPr>
          <p:spPr>
            <a:xfrm>
              <a:off x="8971705" y="3436637"/>
              <a:ext cx="0" cy="14345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B2D31D7-061D-4000-A600-D070EAEF960A}"/>
                </a:ext>
              </a:extLst>
            </p:cNvPr>
            <p:cNvCxnSpPr>
              <a:cxnSpLocks/>
            </p:cNvCxnSpPr>
            <p:nvPr/>
          </p:nvCxnSpPr>
          <p:spPr>
            <a:xfrm>
              <a:off x="6828580" y="4871194"/>
              <a:ext cx="714375" cy="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FCD95368-0ABD-40E3-A1D2-C41F0D409B99}"/>
                </a:ext>
              </a:extLst>
            </p:cNvPr>
            <p:cNvSpPr/>
            <p:nvPr/>
          </p:nvSpPr>
          <p:spPr>
            <a:xfrm>
              <a:off x="7542955" y="4725144"/>
              <a:ext cx="714375" cy="27939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7" name="Straight Connector 66">
              <a:extLst>
                <a:ext uri="{FF2B5EF4-FFF2-40B4-BE49-F238E27FC236}">
                  <a16:creationId xmlns:a16="http://schemas.microsoft.com/office/drawing/2014/main" id="{FEDA5FEB-DAD1-4183-A48E-F33CE91893E2}"/>
                </a:ext>
              </a:extLst>
            </p:cNvPr>
            <p:cNvCxnSpPr>
              <a:cxnSpLocks/>
            </p:cNvCxnSpPr>
            <p:nvPr/>
          </p:nvCxnSpPr>
          <p:spPr>
            <a:xfrm>
              <a:off x="8257330" y="4871194"/>
              <a:ext cx="7143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9FAC76D-A116-4DA4-91BD-4893C46CA34F}"/>
                </a:ext>
              </a:extLst>
            </p:cNvPr>
            <p:cNvCxnSpPr>
              <a:cxnSpLocks/>
            </p:cNvCxnSpPr>
            <p:nvPr/>
          </p:nvCxnSpPr>
          <p:spPr>
            <a:xfrm>
              <a:off x="8971705" y="4158627"/>
              <a:ext cx="714375" cy="0"/>
            </a:xfrm>
            <a:prstGeom prst="line">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2CC9C291-7EE6-4CCC-9D1E-673A8AE8CB88}"/>
                    </a:ext>
                  </a:extLst>
                </p:cNvPr>
                <p:cNvSpPr/>
                <p:nvPr/>
              </p:nvSpPr>
              <p:spPr>
                <a:xfrm>
                  <a:off x="9686080" y="3955438"/>
                  <a:ext cx="876009" cy="369332"/>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sSub>
                          <m:sSubPr>
                            <m:ctrlPr>
                              <a:rPr lang="en-GB" i="1" smtClean="0">
                                <a:latin typeface="Cambria Math" panose="02040503050406030204" pitchFamily="18" charset="0"/>
                              </a:rPr>
                            </m:ctrlPr>
                          </m:sSubPr>
                          <m:e>
                            <m:r>
                              <a:rPr lang="en-US" i="1" smtClean="0">
                                <a:latin typeface="Cambria Math" panose="02040503050406030204" pitchFamily="18" charset="0"/>
                              </a:rPr>
                              <m:t>𝑃</m:t>
                            </m:r>
                          </m:e>
                          <m:sub>
                            <m:r>
                              <a:rPr lang="en-US" b="0" i="1" smtClean="0">
                                <a:latin typeface="Cambria Math" panose="02040503050406030204" pitchFamily="18" charset="0"/>
                              </a:rPr>
                              <m:t>𝑜𝑢𝑡𝑙𝑒𝑡</m:t>
                            </m:r>
                          </m:sub>
                        </m:sSub>
                      </m:oMath>
                    </m:oMathPara>
                  </a14:m>
                  <a:endParaRPr lang="en-GB" dirty="0"/>
                </a:p>
              </p:txBody>
            </p:sp>
          </mc:Choice>
          <mc:Fallback xmlns="">
            <p:sp>
              <p:nvSpPr>
                <p:cNvPr id="69" name="Rectangle 68">
                  <a:extLst>
                    <a:ext uri="{FF2B5EF4-FFF2-40B4-BE49-F238E27FC236}">
                      <a16:creationId xmlns:a16="http://schemas.microsoft.com/office/drawing/2014/main" id="{2CC9C291-7EE6-4CCC-9D1E-673A8AE8CB88}"/>
                    </a:ext>
                  </a:extLst>
                </p:cNvPr>
                <p:cNvSpPr>
                  <a:spLocks noRot="1" noChangeAspect="1" noMove="1" noResize="1" noEditPoints="1" noAdjustHandles="1" noChangeArrowheads="1" noChangeShapeType="1" noTextEdit="1"/>
                </p:cNvSpPr>
                <p:nvPr/>
              </p:nvSpPr>
              <p:spPr>
                <a:xfrm>
                  <a:off x="9686080" y="3955438"/>
                  <a:ext cx="876009"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6DA84A68-66BE-442B-80C0-8A81DBAB59FD}"/>
                    </a:ext>
                  </a:extLst>
                </p:cNvPr>
                <p:cNvSpPr/>
                <p:nvPr/>
              </p:nvSpPr>
              <p:spPr>
                <a:xfrm>
                  <a:off x="6980066" y="3029714"/>
                  <a:ext cx="462370" cy="369332"/>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oMath>
                    </m:oMathPara>
                  </a14:m>
                  <a:endParaRPr lang="en-GB" dirty="0"/>
                </a:p>
              </p:txBody>
            </p:sp>
          </mc:Choice>
          <mc:Fallback xmlns="">
            <p:sp>
              <p:nvSpPr>
                <p:cNvPr id="70" name="Rectangle 69">
                  <a:extLst>
                    <a:ext uri="{FF2B5EF4-FFF2-40B4-BE49-F238E27FC236}">
                      <a16:creationId xmlns:a16="http://schemas.microsoft.com/office/drawing/2014/main" id="{6DA84A68-66BE-442B-80C0-8A81DBAB59FD}"/>
                    </a:ext>
                  </a:extLst>
                </p:cNvPr>
                <p:cNvSpPr>
                  <a:spLocks noRot="1" noChangeAspect="1" noMove="1" noResize="1" noEditPoints="1" noAdjustHandles="1" noChangeArrowheads="1" noChangeShapeType="1" noTextEdit="1"/>
                </p:cNvSpPr>
                <p:nvPr/>
              </p:nvSpPr>
              <p:spPr>
                <a:xfrm>
                  <a:off x="6980066" y="3029714"/>
                  <a:ext cx="462370"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Rectangle 70">
                  <a:extLst>
                    <a:ext uri="{FF2B5EF4-FFF2-40B4-BE49-F238E27FC236}">
                      <a16:creationId xmlns:a16="http://schemas.microsoft.com/office/drawing/2014/main" id="{31878EFE-DEC6-4C3B-A796-59A61C22C368}"/>
                    </a:ext>
                  </a:extLst>
                </p:cNvPr>
                <p:cNvSpPr/>
                <p:nvPr/>
              </p:nvSpPr>
              <p:spPr>
                <a:xfrm>
                  <a:off x="6981197" y="4499828"/>
                  <a:ext cx="467692" cy="369332"/>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3</m:t>
                            </m:r>
                          </m:sub>
                        </m:sSub>
                      </m:oMath>
                    </m:oMathPara>
                  </a14:m>
                  <a:endParaRPr lang="en-GB" dirty="0"/>
                </a:p>
              </p:txBody>
            </p:sp>
          </mc:Choice>
          <mc:Fallback xmlns="">
            <p:sp>
              <p:nvSpPr>
                <p:cNvPr id="71" name="Rectangle 70">
                  <a:extLst>
                    <a:ext uri="{FF2B5EF4-FFF2-40B4-BE49-F238E27FC236}">
                      <a16:creationId xmlns:a16="http://schemas.microsoft.com/office/drawing/2014/main" id="{31878EFE-DEC6-4C3B-A796-59A61C22C368}"/>
                    </a:ext>
                  </a:extLst>
                </p:cNvPr>
                <p:cNvSpPr>
                  <a:spLocks noRot="1" noChangeAspect="1" noMove="1" noResize="1" noEditPoints="1" noAdjustHandles="1" noChangeArrowheads="1" noChangeShapeType="1" noTextEdit="1"/>
                </p:cNvSpPr>
                <p:nvPr/>
              </p:nvSpPr>
              <p:spPr>
                <a:xfrm>
                  <a:off x="6981197" y="4499828"/>
                  <a:ext cx="467692"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4556404F-AD0D-4711-BE5A-63F6AE65E802}"/>
                    </a:ext>
                  </a:extLst>
                </p:cNvPr>
                <p:cNvSpPr/>
                <p:nvPr/>
              </p:nvSpPr>
              <p:spPr>
                <a:xfrm>
                  <a:off x="7409361" y="2924944"/>
                  <a:ext cx="1235466" cy="369332"/>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sSub>
                              <m:sSubPr>
                                <m:ctrlPr>
                                  <a:rPr lang="en-GB" i="1">
                                    <a:latin typeface="Cambria Math" panose="02040503050406030204" pitchFamily="18" charset="0"/>
                                  </a:rPr>
                                </m:ctrlPr>
                              </m:sSubPr>
                              <m:e>
                                <m:r>
                                  <a:rPr lang="en-US" b="0" i="1" smtClean="0">
                                    <a:latin typeface="Cambria Math" panose="02040503050406030204" pitchFamily="18" charset="0"/>
                                  </a:rPr>
                                  <m:t>𝐿</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GB" i="1">
                                    <a:latin typeface="Cambria Math" panose="02040503050406030204" pitchFamily="18" charset="0"/>
                                  </a:rPr>
                                </m:ctrlPr>
                              </m:sSubPr>
                              <m:e>
                                <m:r>
                                  <a:rPr lang="en-US" b="0" i="1" smtClean="0">
                                    <a:latin typeface="Cambria Math" panose="02040503050406030204" pitchFamily="18" charset="0"/>
                                  </a:rPr>
                                  <m:t>𝐷</m:t>
                                </m:r>
                              </m:e>
                              <m:sub>
                                <m:r>
                                  <a:rPr lang="en-US" i="1">
                                    <a:latin typeface="Cambria Math" panose="02040503050406030204" pitchFamily="18" charset="0"/>
                                  </a:rPr>
                                  <m:t>1</m:t>
                                </m:r>
                              </m:sub>
                            </m:sSub>
                          </m:e>
                        </m:d>
                      </m:oMath>
                    </m:oMathPara>
                  </a14:m>
                  <a:endParaRPr lang="en-GB" dirty="0"/>
                </a:p>
              </p:txBody>
            </p:sp>
          </mc:Choice>
          <mc:Fallback xmlns="">
            <p:sp>
              <p:nvSpPr>
                <p:cNvPr id="72" name="Rectangle 71">
                  <a:extLst>
                    <a:ext uri="{FF2B5EF4-FFF2-40B4-BE49-F238E27FC236}">
                      <a16:creationId xmlns:a16="http://schemas.microsoft.com/office/drawing/2014/main" id="{4556404F-AD0D-4711-BE5A-63F6AE65E802}"/>
                    </a:ext>
                  </a:extLst>
                </p:cNvPr>
                <p:cNvSpPr>
                  <a:spLocks noRot="1" noChangeAspect="1" noMove="1" noResize="1" noEditPoints="1" noAdjustHandles="1" noChangeArrowheads="1" noChangeShapeType="1" noTextEdit="1"/>
                </p:cNvSpPr>
                <p:nvPr/>
              </p:nvSpPr>
              <p:spPr>
                <a:xfrm>
                  <a:off x="7409361" y="2924944"/>
                  <a:ext cx="1235466"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Rectangle 72">
                  <a:extLst>
                    <a:ext uri="{FF2B5EF4-FFF2-40B4-BE49-F238E27FC236}">
                      <a16:creationId xmlns:a16="http://schemas.microsoft.com/office/drawing/2014/main" id="{DFFC074F-220D-4581-A961-6E945F54651F}"/>
                    </a:ext>
                  </a:extLst>
                </p:cNvPr>
                <p:cNvSpPr/>
                <p:nvPr/>
              </p:nvSpPr>
              <p:spPr>
                <a:xfrm>
                  <a:off x="7409361" y="4380091"/>
                  <a:ext cx="1251433" cy="369332"/>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3</m:t>
                            </m:r>
                          </m:sub>
                        </m:sSub>
                        <m:d>
                          <m:dPr>
                            <m:ctrlPr>
                              <a:rPr lang="en-US" b="0" i="1" smtClean="0">
                                <a:latin typeface="Cambria Math" panose="02040503050406030204" pitchFamily="18" charset="0"/>
                              </a:rPr>
                            </m:ctrlPr>
                          </m:dPr>
                          <m:e>
                            <m:sSub>
                              <m:sSubPr>
                                <m:ctrlPr>
                                  <a:rPr lang="en-GB" i="1">
                                    <a:latin typeface="Cambria Math" panose="02040503050406030204" pitchFamily="18" charset="0"/>
                                  </a:rPr>
                                </m:ctrlPr>
                              </m:sSubPr>
                              <m:e>
                                <m:r>
                                  <a:rPr lang="en-US" i="1">
                                    <a:latin typeface="Cambria Math" panose="02040503050406030204" pitchFamily="18" charset="0"/>
                                  </a:rPr>
                                  <m:t>𝐿</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GB" i="1">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3</m:t>
                                </m:r>
                              </m:sub>
                            </m:sSub>
                          </m:e>
                        </m:d>
                      </m:oMath>
                    </m:oMathPara>
                  </a14:m>
                  <a:endParaRPr lang="en-GB" dirty="0"/>
                </a:p>
              </p:txBody>
            </p:sp>
          </mc:Choice>
          <mc:Fallback xmlns="">
            <p:sp>
              <p:nvSpPr>
                <p:cNvPr id="73" name="Rectangle 72">
                  <a:extLst>
                    <a:ext uri="{FF2B5EF4-FFF2-40B4-BE49-F238E27FC236}">
                      <a16:creationId xmlns:a16="http://schemas.microsoft.com/office/drawing/2014/main" id="{DFFC074F-220D-4581-A961-6E945F54651F}"/>
                    </a:ext>
                  </a:extLst>
                </p:cNvPr>
                <p:cNvSpPr>
                  <a:spLocks noRot="1" noChangeAspect="1" noMove="1" noResize="1" noEditPoints="1" noAdjustHandles="1" noChangeArrowheads="1" noChangeShapeType="1" noTextEdit="1"/>
                </p:cNvSpPr>
                <p:nvPr/>
              </p:nvSpPr>
              <p:spPr>
                <a:xfrm>
                  <a:off x="7409361" y="4380091"/>
                  <a:ext cx="1251433" cy="369332"/>
                </a:xfrm>
                <a:prstGeom prst="rect">
                  <a:avLst/>
                </a:prstGeom>
                <a:blipFill>
                  <a:blip r:embed="rId6"/>
                  <a:stretch>
                    <a:fillRect/>
                  </a:stretch>
                </a:blipFill>
              </p:spPr>
              <p:txBody>
                <a:bodyPr/>
                <a:lstStyle/>
                <a:p>
                  <a:r>
                    <a:rPr lang="en-GB">
                      <a:noFill/>
                    </a:rPr>
                    <a:t> </a:t>
                  </a:r>
                </a:p>
              </p:txBody>
            </p:sp>
          </mc:Fallback>
        </mc:AlternateContent>
        <p:cxnSp>
          <p:nvCxnSpPr>
            <p:cNvPr id="74" name="Straight Connector 73">
              <a:extLst>
                <a:ext uri="{FF2B5EF4-FFF2-40B4-BE49-F238E27FC236}">
                  <a16:creationId xmlns:a16="http://schemas.microsoft.com/office/drawing/2014/main" id="{D59588BC-D2D0-4E48-BEB5-427BD9C69685}"/>
                </a:ext>
              </a:extLst>
            </p:cNvPr>
            <p:cNvCxnSpPr>
              <a:cxnSpLocks/>
            </p:cNvCxnSpPr>
            <p:nvPr/>
          </p:nvCxnSpPr>
          <p:spPr>
            <a:xfrm>
              <a:off x="6816080" y="3436637"/>
              <a:ext cx="6523" cy="14345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75567B3-3581-410E-B6D7-79EEF5ED8CDD}"/>
                </a:ext>
              </a:extLst>
            </p:cNvPr>
            <p:cNvCxnSpPr>
              <a:cxnSpLocks/>
            </p:cNvCxnSpPr>
            <p:nvPr/>
          </p:nvCxnSpPr>
          <p:spPr>
            <a:xfrm>
              <a:off x="6114205" y="4158627"/>
              <a:ext cx="714375" cy="0"/>
            </a:xfrm>
            <a:prstGeom prst="line">
              <a:avLst/>
            </a:prstGeom>
            <a:ln w="28575">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6" name="Rectangle 75">
                  <a:extLst>
                    <a:ext uri="{FF2B5EF4-FFF2-40B4-BE49-F238E27FC236}">
                      <a16:creationId xmlns:a16="http://schemas.microsoft.com/office/drawing/2014/main" id="{7AC89D5C-A133-4995-8A31-97CC9CA5BCFA}"/>
                    </a:ext>
                  </a:extLst>
                </p:cNvPr>
                <p:cNvSpPr/>
                <p:nvPr/>
              </p:nvSpPr>
              <p:spPr>
                <a:xfrm>
                  <a:off x="5375920" y="3919812"/>
                  <a:ext cx="762196" cy="369332"/>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sSub>
                          <m:sSubPr>
                            <m:ctrlPr>
                              <a:rPr lang="en-GB" i="1" smtClean="0">
                                <a:latin typeface="Cambria Math" panose="02040503050406030204" pitchFamily="18" charset="0"/>
                              </a:rPr>
                            </m:ctrlPr>
                          </m:sSubPr>
                          <m:e>
                            <m:r>
                              <a:rPr lang="en-US" i="1" smtClean="0">
                                <a:latin typeface="Cambria Math" panose="02040503050406030204" pitchFamily="18" charset="0"/>
                              </a:rPr>
                              <m:t>𝑃</m:t>
                            </m:r>
                          </m:e>
                          <m:sub>
                            <m:r>
                              <a:rPr lang="en-US" b="0" i="1" smtClean="0">
                                <a:latin typeface="Cambria Math" panose="02040503050406030204" pitchFamily="18" charset="0"/>
                              </a:rPr>
                              <m:t>𝑖𝑛𝑙𝑒𝑡</m:t>
                            </m:r>
                          </m:sub>
                        </m:sSub>
                      </m:oMath>
                    </m:oMathPara>
                  </a14:m>
                  <a:endParaRPr lang="en-GB" dirty="0"/>
                </a:p>
              </p:txBody>
            </p:sp>
          </mc:Choice>
          <mc:Fallback xmlns="">
            <p:sp>
              <p:nvSpPr>
                <p:cNvPr id="76" name="Rectangle 75">
                  <a:extLst>
                    <a:ext uri="{FF2B5EF4-FFF2-40B4-BE49-F238E27FC236}">
                      <a16:creationId xmlns:a16="http://schemas.microsoft.com/office/drawing/2014/main" id="{7AC89D5C-A133-4995-8A31-97CC9CA5BCFA}"/>
                    </a:ext>
                  </a:extLst>
                </p:cNvPr>
                <p:cNvSpPr>
                  <a:spLocks noRot="1" noChangeAspect="1" noMove="1" noResize="1" noEditPoints="1" noAdjustHandles="1" noChangeArrowheads="1" noChangeShapeType="1" noTextEdit="1"/>
                </p:cNvSpPr>
                <p:nvPr/>
              </p:nvSpPr>
              <p:spPr>
                <a:xfrm>
                  <a:off x="5375920" y="3919812"/>
                  <a:ext cx="762196" cy="369332"/>
                </a:xfrm>
                <a:prstGeom prst="rect">
                  <a:avLst/>
                </a:prstGeom>
                <a:blipFill>
                  <a:blip r:embed="rId7"/>
                  <a:stretch>
                    <a:fillRect/>
                  </a:stretch>
                </a:blipFill>
              </p:spPr>
              <p:txBody>
                <a:bodyPr/>
                <a:lstStyle/>
                <a:p>
                  <a:r>
                    <a:rPr lang="en-GB">
                      <a:noFill/>
                    </a:rPr>
                    <a:t> </a:t>
                  </a:r>
                </a:p>
              </p:txBody>
            </p:sp>
          </mc:Fallback>
        </mc:AlternateContent>
        <p:cxnSp>
          <p:nvCxnSpPr>
            <p:cNvPr id="77" name="Straight Connector 76">
              <a:extLst>
                <a:ext uri="{FF2B5EF4-FFF2-40B4-BE49-F238E27FC236}">
                  <a16:creationId xmlns:a16="http://schemas.microsoft.com/office/drawing/2014/main" id="{24F75C35-BA73-4ACB-8F61-24EF89C5F86C}"/>
                </a:ext>
              </a:extLst>
            </p:cNvPr>
            <p:cNvCxnSpPr>
              <a:cxnSpLocks/>
            </p:cNvCxnSpPr>
            <p:nvPr/>
          </p:nvCxnSpPr>
          <p:spPr>
            <a:xfrm>
              <a:off x="6816080" y="4159756"/>
              <a:ext cx="714375" cy="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0D3BCC1F-4FC8-4ACD-85E8-CB4A83B5B38F}"/>
                </a:ext>
              </a:extLst>
            </p:cNvPr>
            <p:cNvSpPr/>
            <p:nvPr/>
          </p:nvSpPr>
          <p:spPr>
            <a:xfrm>
              <a:off x="7530455" y="4013706"/>
              <a:ext cx="714375" cy="27939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9" name="Straight Connector 78">
              <a:extLst>
                <a:ext uri="{FF2B5EF4-FFF2-40B4-BE49-F238E27FC236}">
                  <a16:creationId xmlns:a16="http://schemas.microsoft.com/office/drawing/2014/main" id="{A0BFCDEB-4EE7-4716-89C3-60D32D2205B2}"/>
                </a:ext>
              </a:extLst>
            </p:cNvPr>
            <p:cNvCxnSpPr>
              <a:cxnSpLocks/>
            </p:cNvCxnSpPr>
            <p:nvPr/>
          </p:nvCxnSpPr>
          <p:spPr>
            <a:xfrm>
              <a:off x="8244830" y="4159756"/>
              <a:ext cx="7143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Rectangle 79">
                  <a:extLst>
                    <a:ext uri="{FF2B5EF4-FFF2-40B4-BE49-F238E27FC236}">
                      <a16:creationId xmlns:a16="http://schemas.microsoft.com/office/drawing/2014/main" id="{72242896-480C-4ACF-B42D-4FE0AB03BFC7}"/>
                    </a:ext>
                  </a:extLst>
                </p:cNvPr>
                <p:cNvSpPr/>
                <p:nvPr/>
              </p:nvSpPr>
              <p:spPr>
                <a:xfrm>
                  <a:off x="6967566" y="3752833"/>
                  <a:ext cx="467692" cy="369332"/>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sub>
                        </m:sSub>
                      </m:oMath>
                    </m:oMathPara>
                  </a14:m>
                  <a:endParaRPr lang="en-GB" dirty="0"/>
                </a:p>
              </p:txBody>
            </p:sp>
          </mc:Choice>
          <mc:Fallback xmlns="">
            <p:sp>
              <p:nvSpPr>
                <p:cNvPr id="80" name="Rectangle 79">
                  <a:extLst>
                    <a:ext uri="{FF2B5EF4-FFF2-40B4-BE49-F238E27FC236}">
                      <a16:creationId xmlns:a16="http://schemas.microsoft.com/office/drawing/2014/main" id="{72242896-480C-4ACF-B42D-4FE0AB03BFC7}"/>
                    </a:ext>
                  </a:extLst>
                </p:cNvPr>
                <p:cNvSpPr>
                  <a:spLocks noRot="1" noChangeAspect="1" noMove="1" noResize="1" noEditPoints="1" noAdjustHandles="1" noChangeArrowheads="1" noChangeShapeType="1" noTextEdit="1"/>
                </p:cNvSpPr>
                <p:nvPr/>
              </p:nvSpPr>
              <p:spPr>
                <a:xfrm>
                  <a:off x="6967566" y="3752833"/>
                  <a:ext cx="467692"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Rectangle 80">
                  <a:extLst>
                    <a:ext uri="{FF2B5EF4-FFF2-40B4-BE49-F238E27FC236}">
                      <a16:creationId xmlns:a16="http://schemas.microsoft.com/office/drawing/2014/main" id="{CE05E1A6-B718-4B07-A1A3-2BC2331DF792}"/>
                    </a:ext>
                  </a:extLst>
                </p:cNvPr>
                <p:cNvSpPr/>
                <p:nvPr/>
              </p:nvSpPr>
              <p:spPr>
                <a:xfrm>
                  <a:off x="7396861" y="3648063"/>
                  <a:ext cx="1251433" cy="369332"/>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sSub>
                              <m:sSubPr>
                                <m:ctrlPr>
                                  <a:rPr lang="en-GB" i="1">
                                    <a:latin typeface="Cambria Math" panose="02040503050406030204" pitchFamily="18" charset="0"/>
                                  </a:rPr>
                                </m:ctrlPr>
                              </m:sSubPr>
                              <m:e>
                                <m:r>
                                  <a:rPr lang="en-US" i="1">
                                    <a:latin typeface="Cambria Math" panose="02040503050406030204" pitchFamily="18" charset="0"/>
                                  </a:rPr>
                                  <m:t>𝐿</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GB" i="1">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2</m:t>
                                </m:r>
                              </m:sub>
                            </m:sSub>
                          </m:e>
                        </m:d>
                      </m:oMath>
                    </m:oMathPara>
                  </a14:m>
                  <a:endParaRPr lang="en-GB" dirty="0"/>
                </a:p>
              </p:txBody>
            </p:sp>
          </mc:Choice>
          <mc:Fallback xmlns="">
            <p:sp>
              <p:nvSpPr>
                <p:cNvPr id="81" name="Rectangle 80">
                  <a:extLst>
                    <a:ext uri="{FF2B5EF4-FFF2-40B4-BE49-F238E27FC236}">
                      <a16:creationId xmlns:a16="http://schemas.microsoft.com/office/drawing/2014/main" id="{CE05E1A6-B718-4B07-A1A3-2BC2331DF792}"/>
                    </a:ext>
                  </a:extLst>
                </p:cNvPr>
                <p:cNvSpPr>
                  <a:spLocks noRot="1" noChangeAspect="1" noMove="1" noResize="1" noEditPoints="1" noAdjustHandles="1" noChangeArrowheads="1" noChangeShapeType="1" noTextEdit="1"/>
                </p:cNvSpPr>
                <p:nvPr/>
              </p:nvSpPr>
              <p:spPr>
                <a:xfrm>
                  <a:off x="7396861" y="3648063"/>
                  <a:ext cx="1251433" cy="369332"/>
                </a:xfrm>
                <a:prstGeom prst="rect">
                  <a:avLst/>
                </a:prstGeom>
                <a:blipFill>
                  <a:blip r:embed="rId9"/>
                  <a:stretch>
                    <a:fillRect/>
                  </a:stretch>
                </a:blipFill>
              </p:spPr>
              <p:txBody>
                <a:bodyPr/>
                <a:lstStyle/>
                <a:p>
                  <a:r>
                    <a:rPr lang="en-GB">
                      <a:noFill/>
                    </a:rPr>
                    <a:t> </a:t>
                  </a:r>
                </a:p>
              </p:txBody>
            </p:sp>
          </mc:Fallback>
        </mc:AlternateContent>
      </p:grpSp>
      <p:grpSp>
        <p:nvGrpSpPr>
          <p:cNvPr id="95" name="Group 94">
            <a:extLst>
              <a:ext uri="{FF2B5EF4-FFF2-40B4-BE49-F238E27FC236}">
                <a16:creationId xmlns:a16="http://schemas.microsoft.com/office/drawing/2014/main" id="{BCDA6D28-B7A4-4B06-9C5A-60A8FCF86FF5}"/>
              </a:ext>
            </a:extLst>
          </p:cNvPr>
          <p:cNvGrpSpPr/>
          <p:nvPr/>
        </p:nvGrpSpPr>
        <p:grpSpPr>
          <a:xfrm>
            <a:off x="5487592" y="856969"/>
            <a:ext cx="6137117" cy="1059863"/>
            <a:chOff x="238129" y="917002"/>
            <a:chExt cx="8869837" cy="1059863"/>
          </a:xfrm>
        </p:grpSpPr>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93A1B743-39BB-40F4-9CD7-496F3DC42AAE}"/>
                    </a:ext>
                  </a:extLst>
                </p:cNvPr>
                <p:cNvSpPr txBox="1"/>
                <p:nvPr/>
              </p:nvSpPr>
              <p:spPr>
                <a:xfrm>
                  <a:off x="238129" y="917002"/>
                  <a:ext cx="8869837" cy="377989"/>
                </a:xfrm>
                <a:prstGeom prst="rect">
                  <a:avLst/>
                </a:prstGeom>
                <a:noFill/>
              </p:spPr>
              <p:txBody>
                <a:bodyPr wrap="square" rtlCol="0">
                  <a:spAutoFit/>
                </a:bodyPr>
                <a:lstStyle/>
                <a:p>
                  <a:pPr algn="just">
                    <a:spcBef>
                      <a:spcPts val="1200"/>
                    </a:spcBef>
                  </a:pPr>
                  <a:r>
                    <a:rPr lang="en-GB" b="1" dirty="0"/>
                    <a:t>For a given inlet volumetric flow rate into the cooling plate (</a:t>
                  </a:r>
                  <a14:m>
                    <m:oMath xmlns:m="http://schemas.openxmlformats.org/officeDocument/2006/math">
                      <m:acc>
                        <m:accPr>
                          <m:chr m:val="̇"/>
                          <m:ctrlPr>
                            <a:rPr lang="en-GB" b="1" i="1" smtClean="0">
                              <a:latin typeface="Cambria Math" panose="02040503050406030204" pitchFamily="18" charset="0"/>
                            </a:rPr>
                          </m:ctrlPr>
                        </m:accPr>
                        <m:e>
                          <m:r>
                            <a:rPr lang="en-US" b="1" i="0" smtClean="0">
                              <a:latin typeface="Cambria Math" panose="02040503050406030204" pitchFamily="18" charset="0"/>
                            </a:rPr>
                            <m:t>𝐕</m:t>
                          </m:r>
                        </m:e>
                      </m:acc>
                    </m:oMath>
                  </a14:m>
                  <a:r>
                    <a:rPr lang="en-GB" b="1" dirty="0"/>
                    <a:t>), </a:t>
                  </a:r>
                </a:p>
              </p:txBody>
            </p:sp>
          </mc:Choice>
          <mc:Fallback xmlns="">
            <p:sp>
              <p:nvSpPr>
                <p:cNvPr id="97" name="TextBox 96">
                  <a:extLst>
                    <a:ext uri="{FF2B5EF4-FFF2-40B4-BE49-F238E27FC236}">
                      <a16:creationId xmlns:a16="http://schemas.microsoft.com/office/drawing/2014/main" id="{93A1B743-39BB-40F4-9CD7-496F3DC42AAE}"/>
                    </a:ext>
                  </a:extLst>
                </p:cNvPr>
                <p:cNvSpPr txBox="1">
                  <a:spLocks noRot="1" noChangeAspect="1" noMove="1" noResize="1" noEditPoints="1" noAdjustHandles="1" noChangeArrowheads="1" noChangeShapeType="1" noTextEdit="1"/>
                </p:cNvSpPr>
                <p:nvPr/>
              </p:nvSpPr>
              <p:spPr>
                <a:xfrm>
                  <a:off x="238129" y="917002"/>
                  <a:ext cx="8869837" cy="377989"/>
                </a:xfrm>
                <a:prstGeom prst="rect">
                  <a:avLst/>
                </a:prstGeom>
                <a:blipFill>
                  <a:blip r:embed="rId10"/>
                  <a:stretch>
                    <a:fillRect l="-794" t="-6452" r="-695" b="-2580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8" name="Rectangle 97">
                  <a:extLst>
                    <a:ext uri="{FF2B5EF4-FFF2-40B4-BE49-F238E27FC236}">
                      <a16:creationId xmlns:a16="http://schemas.microsoft.com/office/drawing/2014/main" id="{4186FDBC-F44B-478C-9356-2E1E08CB7178}"/>
                    </a:ext>
                  </a:extLst>
                </p:cNvPr>
                <p:cNvSpPr/>
                <p:nvPr/>
              </p:nvSpPr>
              <p:spPr>
                <a:xfrm>
                  <a:off x="238130" y="1312901"/>
                  <a:ext cx="8580611" cy="66396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GB" b="1" i="1" smtClean="0">
                                <a:latin typeface="Cambria Math" panose="02040503050406030204" pitchFamily="18" charset="0"/>
                              </a:rPr>
                            </m:ctrlPr>
                          </m:accPr>
                          <m:e>
                            <m:r>
                              <a:rPr lang="en-US" b="1" i="0" smtClean="0">
                                <a:latin typeface="Cambria Math" panose="02040503050406030204" pitchFamily="18" charset="0"/>
                              </a:rPr>
                              <m:t>𝐕</m:t>
                            </m:r>
                          </m:e>
                        </m:acc>
                        <m:r>
                          <a:rPr lang="en-US" b="1" i="0" smtClean="0">
                            <a:latin typeface="Cambria Math" panose="02040503050406030204" pitchFamily="18" charset="0"/>
                          </a:rPr>
                          <m:t>=</m:t>
                        </m:r>
                        <m:f>
                          <m:fPr>
                            <m:ctrlPr>
                              <a:rPr lang="en-US" b="1" i="1" smtClean="0">
                                <a:latin typeface="Cambria Math" panose="02040503050406030204" pitchFamily="18" charset="0"/>
                              </a:rPr>
                            </m:ctrlPr>
                          </m:fPr>
                          <m:num>
                            <m:acc>
                              <m:accPr>
                                <m:chr m:val="̇"/>
                                <m:ctrlPr>
                                  <a:rPr lang="en-US" b="1" i="1" smtClean="0">
                                    <a:latin typeface="Cambria Math" panose="02040503050406030204" pitchFamily="18" charset="0"/>
                                  </a:rPr>
                                </m:ctrlPr>
                              </m:accPr>
                              <m:e>
                                <m:r>
                                  <a:rPr lang="en-US" b="1" i="0" smtClean="0">
                                    <a:latin typeface="Cambria Math" panose="02040503050406030204" pitchFamily="18" charset="0"/>
                                  </a:rPr>
                                  <m:t>𝐦</m:t>
                                </m:r>
                              </m:e>
                            </m:acc>
                          </m:num>
                          <m:den>
                            <m:r>
                              <a:rPr lang="en-US" b="1" i="0" smtClean="0">
                                <a:latin typeface="Cambria Math" panose="02040503050406030204" pitchFamily="18" charset="0"/>
                                <a:ea typeface="Cambria Math" panose="02040503050406030204" pitchFamily="18" charset="0"/>
                              </a:rPr>
                              <m:t>𝛒</m:t>
                            </m:r>
                          </m:den>
                        </m:f>
                        <m:r>
                          <a:rPr lang="en-US" b="1" i="0" smtClean="0">
                            <a:latin typeface="Cambria Math" panose="02040503050406030204" pitchFamily="18" charset="0"/>
                          </a:rPr>
                          <m:t>=</m:t>
                        </m:r>
                        <m:acc>
                          <m:accPr>
                            <m:chr m:val="̇"/>
                            <m:ctrlPr>
                              <a:rPr lang="en-US" b="1" i="1" smtClean="0">
                                <a:latin typeface="Cambria Math" panose="02040503050406030204" pitchFamily="18" charset="0"/>
                              </a:rPr>
                            </m:ctrlPr>
                          </m:accPr>
                          <m:e>
                            <m:sSub>
                              <m:sSubPr>
                                <m:ctrlPr>
                                  <a:rPr lang="en-US" b="1" i="1" smtClean="0">
                                    <a:latin typeface="Cambria Math" panose="02040503050406030204" pitchFamily="18" charset="0"/>
                                  </a:rPr>
                                </m:ctrlPr>
                              </m:sSubPr>
                              <m:e>
                                <m:r>
                                  <a:rPr lang="en-US" b="1" i="0" smtClean="0">
                                    <a:latin typeface="Cambria Math" panose="02040503050406030204" pitchFamily="18" charset="0"/>
                                  </a:rPr>
                                  <m:t>𝐕</m:t>
                                </m:r>
                              </m:e>
                              <m:sub>
                                <m:r>
                                  <a:rPr lang="en-US" b="1" i="0" smtClean="0">
                                    <a:latin typeface="Cambria Math" panose="02040503050406030204" pitchFamily="18" charset="0"/>
                                  </a:rPr>
                                  <m:t>𝟏</m:t>
                                </m:r>
                              </m:sub>
                            </m:sSub>
                          </m:e>
                        </m:acc>
                        <m:r>
                          <a:rPr lang="en-US" b="1" i="0" smtClean="0">
                            <a:latin typeface="Cambria Math" panose="02040503050406030204" pitchFamily="18" charset="0"/>
                          </a:rPr>
                          <m:t>+</m:t>
                        </m:r>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0">
                                    <a:latin typeface="Cambria Math" panose="02040503050406030204" pitchFamily="18" charset="0"/>
                                  </a:rPr>
                                  <m:t>𝐕</m:t>
                                </m:r>
                              </m:e>
                              <m:sub>
                                <m:r>
                                  <a:rPr lang="en-US" b="1" i="0" smtClean="0">
                                    <a:latin typeface="Cambria Math" panose="02040503050406030204" pitchFamily="18" charset="0"/>
                                  </a:rPr>
                                  <m:t>𝟐</m:t>
                                </m:r>
                              </m:sub>
                            </m:sSub>
                          </m:e>
                        </m:acc>
                        <m:r>
                          <a:rPr lang="en-US" b="1" i="0" smtClean="0">
                            <a:latin typeface="Cambria Math" panose="02040503050406030204" pitchFamily="18" charset="0"/>
                          </a:rPr>
                          <m:t>+</m:t>
                        </m:r>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0">
                                    <a:latin typeface="Cambria Math" panose="02040503050406030204" pitchFamily="18" charset="0"/>
                                  </a:rPr>
                                  <m:t>𝐕</m:t>
                                </m:r>
                              </m:e>
                              <m:sub>
                                <m:r>
                                  <a:rPr lang="en-US" b="1" i="0" smtClean="0">
                                    <a:latin typeface="Cambria Math" panose="02040503050406030204" pitchFamily="18" charset="0"/>
                                  </a:rPr>
                                  <m:t>𝟑</m:t>
                                </m:r>
                              </m:sub>
                            </m:sSub>
                          </m:e>
                        </m:acc>
                        <m:r>
                          <a:rPr lang="en-US" b="1" i="0" smtClean="0">
                            <a:latin typeface="Cambria Math" panose="02040503050406030204" pitchFamily="18" charset="0"/>
                          </a:rPr>
                          <m:t>=(</m:t>
                        </m:r>
                        <m:sSub>
                          <m:sSubPr>
                            <m:ctrlPr>
                              <a:rPr lang="en-US" b="1" i="1" smtClean="0">
                                <a:latin typeface="Cambria Math" panose="02040503050406030204" pitchFamily="18" charset="0"/>
                              </a:rPr>
                            </m:ctrlPr>
                          </m:sSubPr>
                          <m:e>
                            <m:r>
                              <a:rPr lang="en-US" b="1" i="0" smtClean="0">
                                <a:latin typeface="Cambria Math" panose="02040503050406030204" pitchFamily="18" charset="0"/>
                              </a:rPr>
                              <m:t>𝐯</m:t>
                            </m:r>
                          </m:e>
                          <m:sub>
                            <m:r>
                              <a:rPr lang="en-US" b="1" i="0" smtClean="0">
                                <a:latin typeface="Cambria Math" panose="02040503050406030204" pitchFamily="18" charset="0"/>
                              </a:rPr>
                              <m:t>𝟏</m:t>
                            </m:r>
                          </m:sub>
                        </m:sSub>
                        <m:r>
                          <a:rPr lang="en-US" b="1" i="0" smtClean="0">
                            <a:latin typeface="Cambria Math" panose="02040503050406030204" pitchFamily="18" charset="0"/>
                            <a:ea typeface="Cambria Math" panose="02040503050406030204" pitchFamily="18" charset="0"/>
                          </a:rPr>
                          <m:t>∙</m:t>
                        </m:r>
                        <m:sSub>
                          <m:sSubPr>
                            <m:ctrlPr>
                              <a:rPr lang="en-US" b="1"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𝐀</m:t>
                            </m:r>
                          </m:e>
                          <m:sub>
                            <m:r>
                              <a:rPr lang="en-US" b="1" i="0" smtClean="0">
                                <a:latin typeface="Cambria Math" panose="02040503050406030204" pitchFamily="18" charset="0"/>
                                <a:ea typeface="Cambria Math" panose="02040503050406030204" pitchFamily="18" charset="0"/>
                              </a:rPr>
                              <m:t>𝟏</m:t>
                            </m:r>
                          </m:sub>
                        </m:sSub>
                        <m:r>
                          <a:rPr lang="en-US" b="1" i="0" smtClean="0">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rPr>
                            </m:ctrlPr>
                          </m:sSubPr>
                          <m:e>
                            <m:r>
                              <a:rPr lang="en-US" b="1" i="0">
                                <a:latin typeface="Cambria Math" panose="02040503050406030204" pitchFamily="18" charset="0"/>
                              </a:rPr>
                              <m:t>𝐯</m:t>
                            </m:r>
                          </m:e>
                          <m:sub>
                            <m:r>
                              <a:rPr lang="en-US" b="1" i="0" smtClean="0">
                                <a:latin typeface="Cambria Math" panose="02040503050406030204" pitchFamily="18" charset="0"/>
                              </a:rPr>
                              <m:t>𝟐</m:t>
                            </m:r>
                          </m:sub>
                        </m:sSub>
                        <m:r>
                          <a:rPr lang="en-US" b="1" i="0">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ea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𝐀</m:t>
                            </m:r>
                          </m:e>
                          <m:sub>
                            <m:r>
                              <a:rPr lang="en-US" b="1" i="0" smtClean="0">
                                <a:latin typeface="Cambria Math" panose="02040503050406030204" pitchFamily="18" charset="0"/>
                                <a:ea typeface="Cambria Math" panose="02040503050406030204" pitchFamily="18" charset="0"/>
                              </a:rPr>
                              <m:t>𝟐</m:t>
                            </m:r>
                          </m:sub>
                        </m:sSub>
                        <m:r>
                          <a:rPr lang="en-US" b="1" i="0" smtClean="0">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rPr>
                            </m:ctrlPr>
                          </m:sSubPr>
                          <m:e>
                            <m:r>
                              <a:rPr lang="en-US" b="1" i="0">
                                <a:latin typeface="Cambria Math" panose="02040503050406030204" pitchFamily="18" charset="0"/>
                              </a:rPr>
                              <m:t>𝐯</m:t>
                            </m:r>
                          </m:e>
                          <m:sub>
                            <m:r>
                              <a:rPr lang="en-US" b="1" i="0" smtClean="0">
                                <a:latin typeface="Cambria Math" panose="02040503050406030204" pitchFamily="18" charset="0"/>
                              </a:rPr>
                              <m:t>𝟑</m:t>
                            </m:r>
                          </m:sub>
                        </m:sSub>
                        <m:r>
                          <a:rPr lang="en-US" b="1" i="0">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ea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𝐀</m:t>
                            </m:r>
                          </m:e>
                          <m:sub>
                            <m:r>
                              <a:rPr lang="en-US" b="1" i="0" smtClean="0">
                                <a:latin typeface="Cambria Math" panose="02040503050406030204" pitchFamily="18" charset="0"/>
                                <a:ea typeface="Cambria Math" panose="02040503050406030204" pitchFamily="18" charset="0"/>
                              </a:rPr>
                              <m:t>𝟑</m:t>
                            </m:r>
                          </m:sub>
                        </m:sSub>
                        <m:r>
                          <a:rPr lang="en-US" b="1" i="0" smtClean="0">
                            <a:latin typeface="Cambria Math" panose="02040503050406030204" pitchFamily="18" charset="0"/>
                            <a:ea typeface="Cambria Math" panose="02040503050406030204" pitchFamily="18" charset="0"/>
                          </a:rPr>
                          <m:t>)</m:t>
                        </m:r>
                      </m:oMath>
                    </m:oMathPara>
                  </a14:m>
                  <a:endParaRPr lang="en-GB" b="1" dirty="0"/>
                </a:p>
              </p:txBody>
            </p:sp>
          </mc:Choice>
          <mc:Fallback xmlns="">
            <p:sp>
              <p:nvSpPr>
                <p:cNvPr id="98" name="Rectangle 97">
                  <a:extLst>
                    <a:ext uri="{FF2B5EF4-FFF2-40B4-BE49-F238E27FC236}">
                      <a16:creationId xmlns:a16="http://schemas.microsoft.com/office/drawing/2014/main" id="{4186FDBC-F44B-478C-9356-2E1E08CB7178}"/>
                    </a:ext>
                  </a:extLst>
                </p:cNvPr>
                <p:cNvSpPr>
                  <a:spLocks noRot="1" noChangeAspect="1" noMove="1" noResize="1" noEditPoints="1" noAdjustHandles="1" noChangeArrowheads="1" noChangeShapeType="1" noTextEdit="1"/>
                </p:cNvSpPr>
                <p:nvPr/>
              </p:nvSpPr>
              <p:spPr>
                <a:xfrm>
                  <a:off x="238130" y="1312901"/>
                  <a:ext cx="8580611" cy="663964"/>
                </a:xfrm>
                <a:prstGeom prst="rect">
                  <a:avLst/>
                </a:prstGeom>
                <a:blipFill>
                  <a:blip r:embed="rId11"/>
                  <a:stretch>
                    <a:fillRect/>
                  </a:stretch>
                </a:blipFill>
              </p:spPr>
              <p:txBody>
                <a:bodyPr/>
                <a:lstStyle/>
                <a:p>
                  <a:r>
                    <a:rPr lang="en-GB">
                      <a:noFill/>
                    </a:rPr>
                    <a:t> </a:t>
                  </a:r>
                </a:p>
              </p:txBody>
            </p:sp>
          </mc:Fallback>
        </mc:AlternateContent>
      </p:grpSp>
      <mc:AlternateContent xmlns:mc="http://schemas.openxmlformats.org/markup-compatibility/2006">
        <mc:Choice xmlns:a14="http://schemas.microsoft.com/office/drawing/2010/main" Requires="a14">
          <p:sp>
            <p:nvSpPr>
              <p:cNvPr id="99" name="Rectangle 98">
                <a:extLst>
                  <a:ext uri="{FF2B5EF4-FFF2-40B4-BE49-F238E27FC236}">
                    <a16:creationId xmlns:a16="http://schemas.microsoft.com/office/drawing/2014/main" id="{B4EC19DB-762E-424F-B681-61C4F2EFB0E2}"/>
                  </a:ext>
                </a:extLst>
              </p:cNvPr>
              <p:cNvSpPr/>
              <p:nvPr/>
            </p:nvSpPr>
            <p:spPr>
              <a:xfrm>
                <a:off x="5187238" y="1844824"/>
                <a:ext cx="6970122" cy="124835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b="1" i="0" smtClean="0">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rPr>
                          </m:ctrlPr>
                        </m:sSubPr>
                        <m:e>
                          <m:r>
                            <a:rPr lang="en-US" b="1" i="0">
                              <a:latin typeface="Cambria Math" panose="02040503050406030204" pitchFamily="18" charset="0"/>
                            </a:rPr>
                            <m:t>𝐯</m:t>
                          </m:r>
                        </m:e>
                        <m:sub>
                          <m:r>
                            <a:rPr lang="en-US" b="1" i="0">
                              <a:latin typeface="Cambria Math" panose="02040503050406030204" pitchFamily="18" charset="0"/>
                            </a:rPr>
                            <m:t>𝟐</m:t>
                          </m:r>
                        </m:sub>
                      </m:sSub>
                      <m:r>
                        <a:rPr lang="en-US" b="1" i="0" smtClean="0">
                          <a:latin typeface="Cambria Math" panose="02040503050406030204" pitchFamily="18" charset="0"/>
                        </a:rPr>
                        <m:t>=</m:t>
                      </m:r>
                      <m:f>
                        <m:fPr>
                          <m:ctrlPr>
                            <a:rPr lang="en-US" b="1" i="1" smtClean="0">
                              <a:latin typeface="Cambria Math" panose="02040503050406030204" pitchFamily="18" charset="0"/>
                            </a:rPr>
                          </m:ctrlPr>
                        </m:fPr>
                        <m:num>
                          <m:f>
                            <m:fPr>
                              <m:ctrlPr>
                                <a:rPr lang="en-US" b="1" i="1">
                                  <a:latin typeface="Cambria Math" panose="02040503050406030204" pitchFamily="18" charset="0"/>
                                </a:rPr>
                              </m:ctrlPr>
                            </m:fPr>
                            <m:num>
                              <m:acc>
                                <m:accPr>
                                  <m:chr m:val="̇"/>
                                  <m:ctrlPr>
                                    <a:rPr lang="en-US" b="1" i="1">
                                      <a:latin typeface="Cambria Math" panose="02040503050406030204" pitchFamily="18" charset="0"/>
                                    </a:rPr>
                                  </m:ctrlPr>
                                </m:accPr>
                                <m:e>
                                  <m:r>
                                    <a:rPr lang="en-US" b="1" i="0">
                                      <a:latin typeface="Cambria Math" panose="02040503050406030204" pitchFamily="18" charset="0"/>
                                    </a:rPr>
                                    <m:t>𝐦</m:t>
                                  </m:r>
                                </m:e>
                              </m:acc>
                            </m:num>
                            <m:den>
                              <m:r>
                                <a:rPr lang="en-US" b="1" i="0">
                                  <a:latin typeface="Cambria Math" panose="02040503050406030204" pitchFamily="18" charset="0"/>
                                  <a:ea typeface="Cambria Math" panose="02040503050406030204" pitchFamily="18" charset="0"/>
                                </a:rPr>
                                <m:t>𝛒</m:t>
                              </m:r>
                            </m:den>
                          </m:f>
                        </m:num>
                        <m:den>
                          <m:d>
                            <m:dPr>
                              <m:ctrlPr>
                                <a:rPr lang="en-US" b="1" i="1" smtClean="0">
                                  <a:latin typeface="Cambria Math" panose="02040503050406030204" pitchFamily="18" charset="0"/>
                                </a:rPr>
                              </m:ctrlPr>
                            </m:dPr>
                            <m:e>
                              <m:f>
                                <m:fPr>
                                  <m:ctrlPr>
                                    <a:rPr lang="en-US" b="1" i="1" smtClean="0">
                                      <a:latin typeface="Cambria Math" panose="02040503050406030204" pitchFamily="18" charset="0"/>
                                      <a:ea typeface="Cambria Math" panose="02040503050406030204" pitchFamily="18" charset="0"/>
                                    </a:rPr>
                                  </m:ctrlPr>
                                </m:fPr>
                                <m:num>
                                  <m:sSub>
                                    <m:sSubPr>
                                      <m:ctrlPr>
                                        <a:rPr lang="en-US" b="1" i="1">
                                          <a:latin typeface="Cambria Math" panose="02040503050406030204" pitchFamily="18" charset="0"/>
                                        </a:rPr>
                                      </m:ctrlPr>
                                    </m:sSubPr>
                                    <m:e>
                                      <m:r>
                                        <a:rPr lang="en-US" b="1" i="0">
                                          <a:latin typeface="Cambria Math" panose="02040503050406030204" pitchFamily="18" charset="0"/>
                                        </a:rPr>
                                        <m:t>𝐯</m:t>
                                      </m:r>
                                    </m:e>
                                    <m:sub>
                                      <m:r>
                                        <a:rPr lang="en-US" b="1" i="0" smtClean="0">
                                          <a:latin typeface="Cambria Math" panose="02040503050406030204" pitchFamily="18" charset="0"/>
                                        </a:rPr>
                                        <m:t>𝟏</m:t>
                                      </m:r>
                                    </m:sub>
                                  </m:sSub>
                                </m:num>
                                <m:den>
                                  <m:sSub>
                                    <m:sSubPr>
                                      <m:ctrlPr>
                                        <a:rPr lang="en-US" b="1" i="1" smtClean="0">
                                          <a:latin typeface="Cambria Math" panose="02040503050406030204" pitchFamily="18" charset="0"/>
                                        </a:rPr>
                                      </m:ctrlPr>
                                    </m:sSubPr>
                                    <m:e>
                                      <m:r>
                                        <a:rPr lang="en-US" b="1" i="0">
                                          <a:latin typeface="Cambria Math" panose="02040503050406030204" pitchFamily="18" charset="0"/>
                                        </a:rPr>
                                        <m:t>𝐯</m:t>
                                      </m:r>
                                    </m:e>
                                    <m:sub>
                                      <m:r>
                                        <a:rPr lang="en-US" b="1" i="0">
                                          <a:latin typeface="Cambria Math" panose="02040503050406030204" pitchFamily="18" charset="0"/>
                                        </a:rPr>
                                        <m:t>𝟐</m:t>
                                      </m:r>
                                    </m:sub>
                                  </m:sSub>
                                </m:den>
                              </m:f>
                              <m:r>
                                <a:rPr lang="en-US" b="1" i="0" smtClean="0">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ea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𝐀</m:t>
                                  </m:r>
                                </m:e>
                                <m:sub>
                                  <m:r>
                                    <a:rPr lang="en-US" b="1" i="0">
                                      <a:latin typeface="Cambria Math" panose="02040503050406030204" pitchFamily="18" charset="0"/>
                                      <a:ea typeface="Cambria Math" panose="02040503050406030204" pitchFamily="18" charset="0"/>
                                    </a:rPr>
                                    <m:t>𝟏</m:t>
                                  </m:r>
                                </m:sub>
                              </m:sSub>
                            </m:e>
                          </m:d>
                          <m:r>
                            <a:rPr lang="en-US" b="1" i="0" smtClean="0">
                              <a:latin typeface="Cambria Math" panose="02040503050406030204" pitchFamily="18" charset="0"/>
                            </a:rPr>
                            <m:t>+</m:t>
                          </m:r>
                          <m:sSub>
                            <m:sSubPr>
                              <m:ctrlPr>
                                <a:rPr lang="en-US" b="1" i="1">
                                  <a:latin typeface="Cambria Math" panose="02040503050406030204" pitchFamily="18" charset="0"/>
                                  <a:ea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𝐀</m:t>
                              </m:r>
                            </m:e>
                            <m:sub>
                              <m:r>
                                <a:rPr lang="en-US" b="1" i="0" smtClean="0">
                                  <a:latin typeface="Cambria Math" panose="02040503050406030204" pitchFamily="18" charset="0"/>
                                  <a:ea typeface="Cambria Math" panose="02040503050406030204" pitchFamily="18" charset="0"/>
                                </a:rPr>
                                <m:t>𝟐</m:t>
                              </m:r>
                            </m:sub>
                          </m:sSub>
                          <m:r>
                            <a:rPr lang="en-US" b="1" i="0" smtClean="0">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rPr>
                              </m:ctrlPr>
                            </m:dPr>
                            <m:e>
                              <m:f>
                                <m:fPr>
                                  <m:ctrlPr>
                                    <a:rPr lang="en-US" b="1" i="1">
                                      <a:latin typeface="Cambria Math" panose="02040503050406030204" pitchFamily="18" charset="0"/>
                                      <a:ea typeface="Cambria Math" panose="02040503050406030204" pitchFamily="18" charset="0"/>
                                    </a:rPr>
                                  </m:ctrlPr>
                                </m:fPr>
                                <m:num>
                                  <m:sSub>
                                    <m:sSubPr>
                                      <m:ctrlPr>
                                        <a:rPr lang="en-US" b="1" i="1">
                                          <a:latin typeface="Cambria Math" panose="02040503050406030204" pitchFamily="18" charset="0"/>
                                        </a:rPr>
                                      </m:ctrlPr>
                                    </m:sSubPr>
                                    <m:e>
                                      <m:r>
                                        <a:rPr lang="en-US" b="1" i="0">
                                          <a:latin typeface="Cambria Math" panose="02040503050406030204" pitchFamily="18" charset="0"/>
                                        </a:rPr>
                                        <m:t>𝐯</m:t>
                                      </m:r>
                                    </m:e>
                                    <m:sub>
                                      <m:r>
                                        <a:rPr lang="en-US" b="1" i="0" smtClean="0">
                                          <a:latin typeface="Cambria Math" panose="02040503050406030204" pitchFamily="18" charset="0"/>
                                        </a:rPr>
                                        <m:t>𝟑</m:t>
                                      </m:r>
                                    </m:sub>
                                  </m:sSub>
                                </m:num>
                                <m:den>
                                  <m:sSub>
                                    <m:sSubPr>
                                      <m:ctrlPr>
                                        <a:rPr lang="en-US" b="1" i="1">
                                          <a:latin typeface="Cambria Math" panose="02040503050406030204" pitchFamily="18" charset="0"/>
                                        </a:rPr>
                                      </m:ctrlPr>
                                    </m:sSubPr>
                                    <m:e>
                                      <m:r>
                                        <a:rPr lang="en-US" b="1" i="0">
                                          <a:latin typeface="Cambria Math" panose="02040503050406030204" pitchFamily="18" charset="0"/>
                                        </a:rPr>
                                        <m:t>𝐯</m:t>
                                      </m:r>
                                    </m:e>
                                    <m:sub>
                                      <m:r>
                                        <a:rPr lang="en-US" b="1" i="0">
                                          <a:latin typeface="Cambria Math" panose="02040503050406030204" pitchFamily="18" charset="0"/>
                                        </a:rPr>
                                        <m:t>𝟐</m:t>
                                      </m:r>
                                    </m:sub>
                                  </m:sSub>
                                </m:den>
                              </m:f>
                              <m:r>
                                <a:rPr lang="en-US" b="1" i="0">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ea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𝐀</m:t>
                                  </m:r>
                                </m:e>
                                <m:sub>
                                  <m:r>
                                    <a:rPr lang="en-US" b="1" i="0" smtClean="0">
                                      <a:latin typeface="Cambria Math" panose="02040503050406030204" pitchFamily="18" charset="0"/>
                                      <a:ea typeface="Cambria Math" panose="02040503050406030204" pitchFamily="18" charset="0"/>
                                    </a:rPr>
                                    <m:t>𝟑</m:t>
                                  </m:r>
                                </m:sub>
                              </m:sSub>
                            </m:e>
                          </m:d>
                        </m:den>
                      </m:f>
                      <m:r>
                        <a:rPr lang="en-US" b="1" i="0" smtClean="0">
                          <a:latin typeface="Cambria Math" panose="02040503050406030204" pitchFamily="18" charset="0"/>
                        </a:rPr>
                        <m:t>=</m:t>
                      </m:r>
                      <m:f>
                        <m:fPr>
                          <m:ctrlPr>
                            <a:rPr lang="en-US" b="1" i="1">
                              <a:latin typeface="Cambria Math" panose="02040503050406030204" pitchFamily="18" charset="0"/>
                            </a:rPr>
                          </m:ctrlPr>
                        </m:fPr>
                        <m:num>
                          <m:f>
                            <m:fPr>
                              <m:ctrlPr>
                                <a:rPr lang="en-US" b="1" i="1">
                                  <a:latin typeface="Cambria Math" panose="02040503050406030204" pitchFamily="18" charset="0"/>
                                </a:rPr>
                              </m:ctrlPr>
                            </m:fPr>
                            <m:num>
                              <m:acc>
                                <m:accPr>
                                  <m:chr m:val="̇"/>
                                  <m:ctrlPr>
                                    <a:rPr lang="en-US" b="1" i="1">
                                      <a:latin typeface="Cambria Math" panose="02040503050406030204" pitchFamily="18" charset="0"/>
                                    </a:rPr>
                                  </m:ctrlPr>
                                </m:accPr>
                                <m:e>
                                  <m:r>
                                    <a:rPr lang="en-US" b="1" i="0">
                                      <a:latin typeface="Cambria Math" panose="02040503050406030204" pitchFamily="18" charset="0"/>
                                    </a:rPr>
                                    <m:t>𝐦</m:t>
                                  </m:r>
                                </m:e>
                              </m:acc>
                            </m:num>
                            <m:den>
                              <m:r>
                                <a:rPr lang="en-US" b="1" i="0">
                                  <a:latin typeface="Cambria Math" panose="02040503050406030204" pitchFamily="18" charset="0"/>
                                  <a:ea typeface="Cambria Math" panose="02040503050406030204" pitchFamily="18" charset="0"/>
                                </a:rPr>
                                <m:t>𝛒</m:t>
                              </m:r>
                            </m:den>
                          </m:f>
                        </m:num>
                        <m:den>
                          <m:d>
                            <m:dPr>
                              <m:ctrlPr>
                                <a:rPr lang="en-US" b="1" i="1">
                                  <a:latin typeface="Cambria Math" panose="02040503050406030204" pitchFamily="18" charset="0"/>
                                </a:rPr>
                              </m:ctrlPr>
                            </m:dPr>
                            <m:e>
                              <m:f>
                                <m:fPr>
                                  <m:ctrlPr>
                                    <a:rPr lang="en-US" b="1" i="1">
                                      <a:latin typeface="Cambria Math" panose="02040503050406030204" pitchFamily="18" charset="0"/>
                                      <a:ea typeface="Cambria Math" panose="02040503050406030204" pitchFamily="18" charset="0"/>
                                    </a:rPr>
                                  </m:ctrlPr>
                                </m:fPr>
                                <m:num>
                                  <m:sSup>
                                    <m:sSupPr>
                                      <m:ctrlPr>
                                        <a:rPr lang="en-US" b="1" i="1" smtClean="0">
                                          <a:latin typeface="Cambria Math" panose="02040503050406030204" pitchFamily="18" charset="0"/>
                                          <a:ea typeface="Cambria Math" panose="02040503050406030204" pitchFamily="18" charset="0"/>
                                        </a:rPr>
                                      </m:ctrlPr>
                                    </m:sSupPr>
                                    <m:e>
                                      <m:sSub>
                                        <m:sSubPr>
                                          <m:ctrlPr>
                                            <a:rPr lang="en-US" b="1"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𝐃</m:t>
                                          </m:r>
                                        </m:e>
                                        <m:sub>
                                          <m:r>
                                            <a:rPr lang="en-US" b="1" i="0" smtClean="0">
                                              <a:latin typeface="Cambria Math" panose="02040503050406030204" pitchFamily="18" charset="0"/>
                                              <a:ea typeface="Cambria Math" panose="02040503050406030204" pitchFamily="18" charset="0"/>
                                            </a:rPr>
                                            <m:t>𝟏</m:t>
                                          </m:r>
                                        </m:sub>
                                      </m:sSub>
                                    </m:e>
                                    <m:sup>
                                      <m:r>
                                        <a:rPr lang="en-US" b="1" i="0" smtClean="0">
                                          <a:latin typeface="Cambria Math" panose="02040503050406030204" pitchFamily="18" charset="0"/>
                                          <a:ea typeface="Cambria Math" panose="02040503050406030204" pitchFamily="18" charset="0"/>
                                        </a:rPr>
                                        <m:t>𝟐</m:t>
                                      </m:r>
                                    </m:sup>
                                  </m:sSup>
                                </m:num>
                                <m:den>
                                  <m:sSup>
                                    <m:sSupPr>
                                      <m:ctrlPr>
                                        <a:rPr lang="en-US" b="1" i="1">
                                          <a:latin typeface="Cambria Math" panose="02040503050406030204" pitchFamily="18" charset="0"/>
                                          <a:ea typeface="Cambria Math" panose="02040503050406030204" pitchFamily="18" charset="0"/>
                                        </a:rPr>
                                      </m:ctrlPr>
                                    </m:sSupPr>
                                    <m:e>
                                      <m:sSub>
                                        <m:sSubPr>
                                          <m:ctrlPr>
                                            <a:rPr lang="en-US" b="1" i="1" smtClean="0">
                                              <a:latin typeface="Cambria Math" panose="02040503050406030204" pitchFamily="18" charset="0"/>
                                              <a:ea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𝐃</m:t>
                                          </m:r>
                                        </m:e>
                                        <m:sub>
                                          <m:r>
                                            <a:rPr lang="en-US" b="1" i="0" smtClean="0">
                                              <a:latin typeface="Cambria Math" panose="02040503050406030204" pitchFamily="18" charset="0"/>
                                              <a:ea typeface="Cambria Math" panose="02040503050406030204" pitchFamily="18" charset="0"/>
                                            </a:rPr>
                                            <m:t>𝟐</m:t>
                                          </m:r>
                                        </m:sub>
                                      </m:sSub>
                                    </m:e>
                                    <m:sup>
                                      <m:r>
                                        <a:rPr lang="en-US" b="1" i="0">
                                          <a:latin typeface="Cambria Math" panose="02040503050406030204" pitchFamily="18" charset="0"/>
                                          <a:ea typeface="Cambria Math" panose="02040503050406030204" pitchFamily="18" charset="0"/>
                                        </a:rPr>
                                        <m:t>𝟐</m:t>
                                      </m:r>
                                    </m:sup>
                                  </m:sSup>
                                </m:den>
                              </m:f>
                              <m:r>
                                <a:rPr lang="en-US" b="1" i="0">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ea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𝐀</m:t>
                                  </m:r>
                                </m:e>
                                <m:sub>
                                  <m:r>
                                    <a:rPr lang="en-US" b="1" i="0">
                                      <a:latin typeface="Cambria Math" panose="02040503050406030204" pitchFamily="18" charset="0"/>
                                      <a:ea typeface="Cambria Math" panose="02040503050406030204" pitchFamily="18" charset="0"/>
                                    </a:rPr>
                                    <m:t>𝟏</m:t>
                                  </m:r>
                                </m:sub>
                              </m:sSub>
                            </m:e>
                          </m:d>
                          <m:r>
                            <a:rPr lang="en-US" b="1" i="0">
                              <a:latin typeface="Cambria Math" panose="02040503050406030204" pitchFamily="18" charset="0"/>
                            </a:rPr>
                            <m:t>+</m:t>
                          </m:r>
                          <m:sSub>
                            <m:sSubPr>
                              <m:ctrlPr>
                                <a:rPr lang="en-US" b="1" i="1">
                                  <a:latin typeface="Cambria Math" panose="02040503050406030204" pitchFamily="18" charset="0"/>
                                  <a:ea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𝐀</m:t>
                              </m:r>
                            </m:e>
                            <m:sub>
                              <m:r>
                                <a:rPr lang="en-US" b="1" i="0">
                                  <a:latin typeface="Cambria Math" panose="02040503050406030204" pitchFamily="18" charset="0"/>
                                  <a:ea typeface="Cambria Math" panose="02040503050406030204" pitchFamily="18" charset="0"/>
                                </a:rPr>
                                <m:t>𝟐</m:t>
                              </m:r>
                            </m:sub>
                          </m:sSub>
                          <m:r>
                            <a:rPr lang="en-US" b="1" i="0">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rPr>
                              </m:ctrlPr>
                            </m:dPr>
                            <m:e>
                              <m:f>
                                <m:fPr>
                                  <m:ctrlPr>
                                    <a:rPr lang="en-US" b="1" i="1">
                                      <a:latin typeface="Cambria Math" panose="02040503050406030204" pitchFamily="18" charset="0"/>
                                      <a:ea typeface="Cambria Math" panose="02040503050406030204" pitchFamily="18" charset="0"/>
                                    </a:rPr>
                                  </m:ctrlPr>
                                </m:fPr>
                                <m:num>
                                  <m:sSup>
                                    <m:sSupPr>
                                      <m:ctrlPr>
                                        <a:rPr lang="en-US" b="1" i="1">
                                          <a:latin typeface="Cambria Math" panose="02040503050406030204" pitchFamily="18" charset="0"/>
                                          <a:ea typeface="Cambria Math" panose="02040503050406030204" pitchFamily="18" charset="0"/>
                                        </a:rPr>
                                      </m:ctrlPr>
                                    </m:sSupPr>
                                    <m:e>
                                      <m:sSub>
                                        <m:sSubPr>
                                          <m:ctrlPr>
                                            <a:rPr lang="en-US" b="1" i="1">
                                              <a:latin typeface="Cambria Math" panose="02040503050406030204" pitchFamily="18" charset="0"/>
                                              <a:ea typeface="Cambria Math" panose="02040503050406030204" pitchFamily="18" charset="0"/>
                                            </a:rPr>
                                          </m:ctrlPr>
                                        </m:sSubPr>
                                        <m:e>
                                          <m:r>
                                            <a:rPr lang="en-US" b="1">
                                              <a:latin typeface="Cambria Math" panose="02040503050406030204" pitchFamily="18" charset="0"/>
                                              <a:ea typeface="Cambria Math" panose="02040503050406030204" pitchFamily="18" charset="0"/>
                                            </a:rPr>
                                            <m:t>𝐃</m:t>
                                          </m:r>
                                        </m:e>
                                        <m:sub>
                                          <m:r>
                                            <a:rPr lang="en-US" b="1" i="1" smtClean="0">
                                              <a:latin typeface="Cambria Math" panose="02040503050406030204" pitchFamily="18" charset="0"/>
                                              <a:ea typeface="Cambria Math" panose="02040503050406030204" pitchFamily="18" charset="0"/>
                                            </a:rPr>
                                            <m:t>𝟑</m:t>
                                          </m:r>
                                        </m:sub>
                                      </m:sSub>
                                    </m:e>
                                    <m:sup>
                                      <m:r>
                                        <a:rPr lang="en-US" b="1">
                                          <a:latin typeface="Cambria Math" panose="02040503050406030204" pitchFamily="18" charset="0"/>
                                          <a:ea typeface="Cambria Math" panose="02040503050406030204" pitchFamily="18" charset="0"/>
                                        </a:rPr>
                                        <m:t>𝟐</m:t>
                                      </m:r>
                                    </m:sup>
                                  </m:sSup>
                                </m:num>
                                <m:den>
                                  <m:sSup>
                                    <m:sSupPr>
                                      <m:ctrlPr>
                                        <a:rPr lang="en-US" b="1" i="1">
                                          <a:latin typeface="Cambria Math" panose="02040503050406030204" pitchFamily="18" charset="0"/>
                                          <a:ea typeface="Cambria Math" panose="02040503050406030204" pitchFamily="18" charset="0"/>
                                        </a:rPr>
                                      </m:ctrlPr>
                                    </m:sSupPr>
                                    <m:e>
                                      <m:sSub>
                                        <m:sSubPr>
                                          <m:ctrlPr>
                                            <a:rPr lang="en-US" b="1" i="1">
                                              <a:latin typeface="Cambria Math" panose="02040503050406030204" pitchFamily="18" charset="0"/>
                                              <a:ea typeface="Cambria Math" panose="02040503050406030204" pitchFamily="18" charset="0"/>
                                            </a:rPr>
                                          </m:ctrlPr>
                                        </m:sSubPr>
                                        <m:e>
                                          <m:r>
                                            <a:rPr lang="en-US" b="1">
                                              <a:latin typeface="Cambria Math" panose="02040503050406030204" pitchFamily="18" charset="0"/>
                                              <a:ea typeface="Cambria Math" panose="02040503050406030204" pitchFamily="18" charset="0"/>
                                            </a:rPr>
                                            <m:t>𝐃</m:t>
                                          </m:r>
                                        </m:e>
                                        <m:sub>
                                          <m:r>
                                            <a:rPr lang="en-US" b="1">
                                              <a:latin typeface="Cambria Math" panose="02040503050406030204" pitchFamily="18" charset="0"/>
                                              <a:ea typeface="Cambria Math" panose="02040503050406030204" pitchFamily="18" charset="0"/>
                                            </a:rPr>
                                            <m:t>𝟐</m:t>
                                          </m:r>
                                        </m:sub>
                                      </m:sSub>
                                    </m:e>
                                    <m:sup>
                                      <m:r>
                                        <a:rPr lang="en-US" b="1">
                                          <a:latin typeface="Cambria Math" panose="02040503050406030204" pitchFamily="18" charset="0"/>
                                          <a:ea typeface="Cambria Math" panose="02040503050406030204" pitchFamily="18" charset="0"/>
                                        </a:rPr>
                                        <m:t>𝟐</m:t>
                                      </m:r>
                                    </m:sup>
                                  </m:sSup>
                                </m:den>
                              </m:f>
                              <m:r>
                                <a:rPr lang="en-US" b="1" i="0">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ea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𝐀</m:t>
                                  </m:r>
                                </m:e>
                                <m:sub>
                                  <m:r>
                                    <a:rPr lang="en-US" b="1" i="0">
                                      <a:latin typeface="Cambria Math" panose="02040503050406030204" pitchFamily="18" charset="0"/>
                                      <a:ea typeface="Cambria Math" panose="02040503050406030204" pitchFamily="18" charset="0"/>
                                    </a:rPr>
                                    <m:t>𝟑</m:t>
                                  </m:r>
                                </m:sub>
                              </m:sSub>
                            </m:e>
                          </m:d>
                        </m:den>
                      </m:f>
                    </m:oMath>
                  </m:oMathPara>
                </a14:m>
                <a:endParaRPr lang="en-GB" b="1" dirty="0"/>
              </a:p>
            </p:txBody>
          </p:sp>
        </mc:Choice>
        <mc:Fallback>
          <p:sp>
            <p:nvSpPr>
              <p:cNvPr id="99" name="Rectangle 98">
                <a:extLst>
                  <a:ext uri="{FF2B5EF4-FFF2-40B4-BE49-F238E27FC236}">
                    <a16:creationId xmlns:a16="http://schemas.microsoft.com/office/drawing/2014/main" id="{B4EC19DB-762E-424F-B681-61C4F2EFB0E2}"/>
                  </a:ext>
                </a:extLst>
              </p:cNvPr>
              <p:cNvSpPr>
                <a:spLocks noRot="1" noChangeAspect="1" noMove="1" noResize="1" noEditPoints="1" noAdjustHandles="1" noChangeArrowheads="1" noChangeShapeType="1" noTextEdit="1"/>
              </p:cNvSpPr>
              <p:nvPr/>
            </p:nvSpPr>
            <p:spPr>
              <a:xfrm>
                <a:off x="5187238" y="1844824"/>
                <a:ext cx="6970122" cy="1248355"/>
              </a:xfrm>
              <a:prstGeom prst="rect">
                <a:avLst/>
              </a:prstGeom>
              <a:blipFill>
                <a:blip r:embed="rId12"/>
                <a:stretch>
                  <a:fillRect/>
                </a:stretch>
              </a:blipFill>
            </p:spPr>
            <p:txBody>
              <a:bodyPr/>
              <a:lstStyle/>
              <a:p>
                <a:r>
                  <a:rPr lang="en-GB">
                    <a:noFill/>
                  </a:rPr>
                  <a:t> </a:t>
                </a:r>
              </a:p>
            </p:txBody>
          </p:sp>
        </mc:Fallback>
      </mc:AlternateContent>
      <p:sp>
        <p:nvSpPr>
          <p:cNvPr id="101" name="TextBox 100">
            <a:extLst>
              <a:ext uri="{FF2B5EF4-FFF2-40B4-BE49-F238E27FC236}">
                <a16:creationId xmlns:a16="http://schemas.microsoft.com/office/drawing/2014/main" id="{996BFE88-0CAB-456F-BD00-E10E9E35E3FD}"/>
              </a:ext>
            </a:extLst>
          </p:cNvPr>
          <p:cNvSpPr txBox="1"/>
          <p:nvPr/>
        </p:nvSpPr>
        <p:spPr>
          <a:xfrm>
            <a:off x="5487592" y="3068960"/>
            <a:ext cx="6297040" cy="646331"/>
          </a:xfrm>
          <a:prstGeom prst="rect">
            <a:avLst/>
          </a:prstGeom>
          <a:noFill/>
        </p:spPr>
        <p:txBody>
          <a:bodyPr wrap="square" rtlCol="0">
            <a:spAutoFit/>
          </a:bodyPr>
          <a:lstStyle/>
          <a:p>
            <a:pPr algn="just">
              <a:spcBef>
                <a:spcPts val="1200"/>
              </a:spcBef>
            </a:pPr>
            <a:r>
              <a:rPr lang="en-US" b="1" dirty="0"/>
              <a:t>And similarly, v</a:t>
            </a:r>
            <a:r>
              <a:rPr lang="en-US" b="1" baseline="-25000" dirty="0"/>
              <a:t>1</a:t>
            </a:r>
            <a:r>
              <a:rPr lang="en-US" b="1" dirty="0"/>
              <a:t> and v</a:t>
            </a:r>
            <a:r>
              <a:rPr lang="en-US" b="1" baseline="-25000" dirty="0"/>
              <a:t>3</a:t>
            </a:r>
            <a:r>
              <a:rPr lang="en-US" b="1" dirty="0"/>
              <a:t> is calculated.</a:t>
            </a:r>
          </a:p>
          <a:p>
            <a:pPr algn="just"/>
            <a:r>
              <a:rPr lang="en-US" b="1" dirty="0"/>
              <a:t>Pressure-drop will obviously remain the same in every channel. </a:t>
            </a:r>
            <a:endParaRPr lang="en-GB" b="1" dirty="0"/>
          </a:p>
        </p:txBody>
      </p:sp>
      <p:cxnSp>
        <p:nvCxnSpPr>
          <p:cNvPr id="42" name="Straight Connector 41">
            <a:extLst>
              <a:ext uri="{FF2B5EF4-FFF2-40B4-BE49-F238E27FC236}">
                <a16:creationId xmlns:a16="http://schemas.microsoft.com/office/drawing/2014/main" id="{F8ACCB78-1360-47B4-ACFE-A49E4DD6E05A}"/>
              </a:ext>
            </a:extLst>
          </p:cNvPr>
          <p:cNvCxnSpPr>
            <a:cxnSpLocks/>
          </p:cNvCxnSpPr>
          <p:nvPr/>
        </p:nvCxnSpPr>
        <p:spPr>
          <a:xfrm>
            <a:off x="0" y="3789040"/>
            <a:ext cx="12192000" cy="0"/>
          </a:xfrm>
          <a:prstGeom prst="line">
            <a:avLst/>
          </a:prstGeom>
          <a:ln w="38100">
            <a:solidFill>
              <a:srgbClr val="0000FE"/>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7126C3D4-98F8-4C68-8383-E4B61AF73698}"/>
              </a:ext>
            </a:extLst>
          </p:cNvPr>
          <p:cNvSpPr txBox="1"/>
          <p:nvPr/>
        </p:nvSpPr>
        <p:spPr>
          <a:xfrm>
            <a:off x="47328" y="3851756"/>
            <a:ext cx="4092082" cy="369332"/>
          </a:xfrm>
          <a:prstGeom prst="rect">
            <a:avLst/>
          </a:prstGeom>
          <a:solidFill>
            <a:schemeClr val="accent4">
              <a:lumMod val="40000"/>
              <a:lumOff val="60000"/>
            </a:schemeClr>
          </a:solidFill>
        </p:spPr>
        <p:txBody>
          <a:bodyPr wrap="none" rtlCol="0">
            <a:spAutoFit/>
          </a:bodyPr>
          <a:lstStyle/>
          <a:p>
            <a:pPr algn="ctr"/>
            <a:r>
              <a:rPr lang="en-GB" b="1" dirty="0"/>
              <a:t>Step #2: Darcy Friction Factor Calculation</a:t>
            </a:r>
          </a:p>
        </p:txBody>
      </p:sp>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id="{CC57EA56-DEFC-4898-8910-A4712538CEF0}"/>
                  </a:ext>
                </a:extLst>
              </p:cNvPr>
              <p:cNvSpPr txBox="1"/>
              <p:nvPr/>
            </p:nvSpPr>
            <p:spPr>
              <a:xfrm>
                <a:off x="186051" y="4352407"/>
                <a:ext cx="5837941" cy="1586973"/>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1" smtClean="0">
                              <a:latin typeface="Cambria Math" panose="02040503050406030204" pitchFamily="18" charset="0"/>
                            </a:rPr>
                          </m:ctrlPr>
                        </m:sSubPr>
                        <m:e>
                          <m:r>
                            <a:rPr lang="en-US" b="1" i="0" smtClean="0">
                              <a:latin typeface="Cambria Math" panose="02040503050406030204" pitchFamily="18" charset="0"/>
                            </a:rPr>
                            <m:t>𝐟</m:t>
                          </m:r>
                        </m:e>
                        <m:sub>
                          <m:r>
                            <a:rPr lang="en-US" b="1" i="0" smtClean="0">
                              <a:latin typeface="Cambria Math" panose="02040503050406030204" pitchFamily="18" charset="0"/>
                            </a:rPr>
                            <m:t>𝐃</m:t>
                          </m:r>
                        </m:sub>
                      </m:sSub>
                      <m:r>
                        <a:rPr lang="en-GB" b="1" i="0" smtClean="0">
                          <a:latin typeface="Cambria Math" panose="02040503050406030204" pitchFamily="18" charset="0"/>
                        </a:rPr>
                        <m:t>=</m:t>
                      </m:r>
                      <m:d>
                        <m:dPr>
                          <m:begChr m:val="{"/>
                          <m:endChr m:val=""/>
                          <m:ctrlPr>
                            <a:rPr lang="en-GB" b="1" smtClean="0">
                              <a:latin typeface="Cambria Math" panose="02040503050406030204" pitchFamily="18" charset="0"/>
                            </a:rPr>
                          </m:ctrlPr>
                        </m:dPr>
                        <m:e>
                          <m:eqArr>
                            <m:eqArrPr>
                              <m:ctrlPr>
                                <a:rPr lang="en-GB" b="1" smtClean="0">
                                  <a:latin typeface="Cambria Math" panose="02040503050406030204" pitchFamily="18" charset="0"/>
                                </a:rPr>
                              </m:ctrlPr>
                            </m:eqArrPr>
                            <m:e>
                              <m:f>
                                <m:fPr>
                                  <m:ctrlPr>
                                    <a:rPr lang="en-GB" b="1" smtClean="0">
                                      <a:latin typeface="Cambria Math" panose="02040503050406030204" pitchFamily="18" charset="0"/>
                                    </a:rPr>
                                  </m:ctrlPr>
                                </m:fPr>
                                <m:num>
                                  <m:r>
                                    <a:rPr lang="en-US" b="1" i="0" smtClean="0">
                                      <a:latin typeface="Cambria Math" panose="02040503050406030204" pitchFamily="18" charset="0"/>
                                    </a:rPr>
                                    <m:t>𝟔𝟒</m:t>
                                  </m:r>
                                </m:num>
                                <m:den>
                                  <m:r>
                                    <a:rPr lang="en-US" b="1" i="0" smtClean="0">
                                      <a:latin typeface="Cambria Math" panose="02040503050406030204" pitchFamily="18" charset="0"/>
                                    </a:rPr>
                                    <m:t>𝐑𝐞</m:t>
                                  </m:r>
                                </m:den>
                              </m:f>
                              <m:r>
                                <a:rPr lang="en-GB" b="1" i="0" smtClean="0">
                                  <a:latin typeface="Cambria Math" panose="02040503050406030204" pitchFamily="18" charset="0"/>
                                </a:rPr>
                                <m:t>,  </m:t>
                              </m:r>
                              <m:r>
                                <a:rPr lang="en-US" b="1" i="0" smtClean="0">
                                  <a:latin typeface="Cambria Math" panose="02040503050406030204" pitchFamily="18" charset="0"/>
                                </a:rPr>
                                <m:t>               </m:t>
                              </m:r>
                              <m:r>
                                <a:rPr lang="en-US" b="1" i="0" smtClean="0">
                                  <a:latin typeface="Cambria Math" panose="02040503050406030204" pitchFamily="18" charset="0"/>
                                </a:rPr>
                                <m:t>𝐋𝐚𝐦𝐢𝐧𝐚𝐫</m:t>
                              </m:r>
                              <m:r>
                                <a:rPr lang="en-US" b="1" i="0" smtClean="0">
                                  <a:latin typeface="Cambria Math" panose="02040503050406030204" pitchFamily="18" charset="0"/>
                                </a:rPr>
                                <m:t> </m:t>
                              </m:r>
                              <m:r>
                                <a:rPr lang="en-US" b="1" i="0" smtClean="0">
                                  <a:latin typeface="Cambria Math" panose="02040503050406030204" pitchFamily="18" charset="0"/>
                                </a:rPr>
                                <m:t>𝐅𝐥𝐨𝐰</m:t>
                              </m:r>
                              <m:r>
                                <a:rPr lang="en-US" b="1" i="0" smtClean="0">
                                  <a:latin typeface="Cambria Math" panose="02040503050406030204" pitchFamily="18" charset="0"/>
                                </a:rPr>
                                <m:t> (</m:t>
                              </m:r>
                              <m:r>
                                <a:rPr lang="en-US" b="1" i="0" smtClean="0">
                                  <a:latin typeface="Cambria Math" panose="02040503050406030204" pitchFamily="18" charset="0"/>
                                </a:rPr>
                                <m:t>𝐑𝐞</m:t>
                              </m:r>
                              <m:r>
                                <a:rPr lang="en-US" b="1" i="1"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𝟐𝟏𝟎𝟎</m:t>
                              </m:r>
                              <m:r>
                                <a:rPr lang="en-US" b="1" i="0" smtClean="0">
                                  <a:latin typeface="Cambria Math" panose="02040503050406030204" pitchFamily="18" charset="0"/>
                                </a:rPr>
                                <m:t>)</m:t>
                              </m:r>
                            </m:e>
                            <m:e>
                              <m:r>
                                <a:rPr lang="en-GB" b="1" i="0" smtClean="0">
                                  <a:latin typeface="Cambria Math" panose="02040503050406030204" pitchFamily="18" charset="0"/>
                                </a:rPr>
                                <m:t>&amp;</m:t>
                              </m:r>
                              <m:f>
                                <m:fPr>
                                  <m:ctrlPr>
                                    <a:rPr lang="en-GB" b="1" smtClean="0">
                                      <a:latin typeface="Cambria Math" panose="02040503050406030204" pitchFamily="18" charset="0"/>
                                    </a:rPr>
                                  </m:ctrlPr>
                                </m:fPr>
                                <m:num>
                                  <m:r>
                                    <a:rPr lang="en-US" b="1" i="0" smtClean="0">
                                      <a:latin typeface="Cambria Math" panose="02040503050406030204" pitchFamily="18" charset="0"/>
                                    </a:rPr>
                                    <m:t>𝟏</m:t>
                                  </m:r>
                                  <m:r>
                                    <a:rPr lang="en-US" b="1" i="0" smtClean="0">
                                      <a:latin typeface="Cambria Math" panose="02040503050406030204" pitchFamily="18" charset="0"/>
                                    </a:rPr>
                                    <m:t>.</m:t>
                                  </m:r>
                                  <m:r>
                                    <a:rPr lang="en-US" b="1" i="0" smtClean="0">
                                      <a:latin typeface="Cambria Math" panose="02040503050406030204" pitchFamily="18" charset="0"/>
                                    </a:rPr>
                                    <m:t>𝟑𝟓𝟐</m:t>
                                  </m:r>
                                </m:num>
                                <m:den>
                                  <m:sSup>
                                    <m:sSupPr>
                                      <m:ctrlPr>
                                        <a:rPr lang="en-GB" b="1" smtClean="0">
                                          <a:latin typeface="Cambria Math" panose="02040503050406030204" pitchFamily="18" charset="0"/>
                                        </a:rPr>
                                      </m:ctrlPr>
                                    </m:sSupPr>
                                    <m:e>
                                      <m:d>
                                        <m:dPr>
                                          <m:begChr m:val="["/>
                                          <m:endChr m:val="]"/>
                                          <m:ctrlPr>
                                            <a:rPr lang="en-GB" b="1" smtClean="0">
                                              <a:latin typeface="Cambria Math" panose="02040503050406030204" pitchFamily="18" charset="0"/>
                                            </a:rPr>
                                          </m:ctrlPr>
                                        </m:dPr>
                                        <m:e>
                                          <m:func>
                                            <m:funcPr>
                                              <m:ctrlPr>
                                                <a:rPr lang="en-GB" b="1" smtClean="0">
                                                  <a:latin typeface="Cambria Math" panose="02040503050406030204" pitchFamily="18" charset="0"/>
                                                </a:rPr>
                                              </m:ctrlPr>
                                            </m:funcPr>
                                            <m:fName>
                                              <m:r>
                                                <a:rPr lang="en-GB" b="1" i="0" smtClean="0">
                                                  <a:latin typeface="Cambria Math" panose="02040503050406030204" pitchFamily="18" charset="0"/>
                                                </a:rPr>
                                                <m:t>𝐥𝐧</m:t>
                                              </m:r>
                                            </m:fName>
                                            <m:e>
                                              <m:d>
                                                <m:dPr>
                                                  <m:ctrlPr>
                                                    <a:rPr lang="en-GB" b="1" smtClean="0">
                                                      <a:latin typeface="Cambria Math" panose="02040503050406030204" pitchFamily="18" charset="0"/>
                                                    </a:rPr>
                                                  </m:ctrlPr>
                                                </m:dPr>
                                                <m:e>
                                                  <m:f>
                                                    <m:fPr>
                                                      <m:ctrlPr>
                                                        <a:rPr lang="en-GB" b="1" smtClean="0">
                                                          <a:latin typeface="Cambria Math" panose="02040503050406030204" pitchFamily="18" charset="0"/>
                                                        </a:rPr>
                                                      </m:ctrlPr>
                                                    </m:fPr>
                                                    <m:num>
                                                      <m:r>
                                                        <a:rPr lang="en-US" b="1" i="0" smtClean="0">
                                                          <a:latin typeface="Cambria Math" panose="02040503050406030204" pitchFamily="18" charset="0"/>
                                                        </a:rPr>
                                                        <m:t>𝐞</m:t>
                                                      </m:r>
                                                    </m:num>
                                                    <m:den>
                                                      <m:r>
                                                        <a:rPr lang="en-US" b="1" i="0" smtClean="0">
                                                          <a:latin typeface="Cambria Math" panose="02040503050406030204" pitchFamily="18" charset="0"/>
                                                        </a:rPr>
                                                        <m:t>𝟑</m:t>
                                                      </m:r>
                                                      <m:r>
                                                        <a:rPr lang="en-US" b="1" i="0" smtClean="0">
                                                          <a:latin typeface="Cambria Math" panose="02040503050406030204" pitchFamily="18" charset="0"/>
                                                        </a:rPr>
                                                        <m:t>.</m:t>
                                                      </m:r>
                                                      <m:r>
                                                        <a:rPr lang="en-US" b="1" i="0" smtClean="0">
                                                          <a:latin typeface="Cambria Math" panose="02040503050406030204" pitchFamily="18" charset="0"/>
                                                        </a:rPr>
                                                        <m:t>𝟕</m:t>
                                                      </m:r>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𝐃</m:t>
                                                      </m:r>
                                                    </m:den>
                                                  </m:f>
                                                  <m:r>
                                                    <a:rPr lang="en-US" b="1" i="0" smtClean="0">
                                                      <a:latin typeface="Cambria Math" panose="02040503050406030204" pitchFamily="18" charset="0"/>
                                                    </a:rPr>
                                                    <m:t>+</m:t>
                                                  </m:r>
                                                  <m:f>
                                                    <m:fPr>
                                                      <m:ctrlPr>
                                                        <a:rPr lang="en-US" b="1" smtClean="0">
                                                          <a:latin typeface="Cambria Math" panose="02040503050406030204" pitchFamily="18" charset="0"/>
                                                        </a:rPr>
                                                      </m:ctrlPr>
                                                    </m:fPr>
                                                    <m:num>
                                                      <m:r>
                                                        <a:rPr lang="en-US" b="1" i="0" smtClean="0">
                                                          <a:latin typeface="Cambria Math" panose="02040503050406030204" pitchFamily="18" charset="0"/>
                                                        </a:rPr>
                                                        <m:t>𝟓</m:t>
                                                      </m:r>
                                                      <m:r>
                                                        <a:rPr lang="en-US" b="1" i="0" smtClean="0">
                                                          <a:latin typeface="Cambria Math" panose="02040503050406030204" pitchFamily="18" charset="0"/>
                                                        </a:rPr>
                                                        <m:t>.</m:t>
                                                      </m:r>
                                                      <m:r>
                                                        <a:rPr lang="en-US" b="1" i="0" smtClean="0">
                                                          <a:latin typeface="Cambria Math" panose="02040503050406030204" pitchFamily="18" charset="0"/>
                                                        </a:rPr>
                                                        <m:t>𝟕𝟒</m:t>
                                                      </m:r>
                                                    </m:num>
                                                    <m:den>
                                                      <m:sSup>
                                                        <m:sSupPr>
                                                          <m:ctrlPr>
                                                            <a:rPr lang="en-US" b="1" smtClean="0">
                                                              <a:latin typeface="Cambria Math" panose="02040503050406030204" pitchFamily="18" charset="0"/>
                                                            </a:rPr>
                                                          </m:ctrlPr>
                                                        </m:sSupPr>
                                                        <m:e>
                                                          <m:r>
                                                            <a:rPr lang="en-US" b="1" i="0" smtClean="0">
                                                              <a:latin typeface="Cambria Math" panose="02040503050406030204" pitchFamily="18" charset="0"/>
                                                            </a:rPr>
                                                            <m:t>𝐑𝐞</m:t>
                                                          </m:r>
                                                        </m:e>
                                                        <m:sup>
                                                          <m:r>
                                                            <a:rPr lang="en-US" b="1" i="0" smtClean="0">
                                                              <a:latin typeface="Cambria Math" panose="02040503050406030204" pitchFamily="18" charset="0"/>
                                                            </a:rPr>
                                                            <m:t>𝟎</m:t>
                                                          </m:r>
                                                          <m:r>
                                                            <a:rPr lang="en-US" b="1" i="0" smtClean="0">
                                                              <a:latin typeface="Cambria Math" panose="02040503050406030204" pitchFamily="18" charset="0"/>
                                                            </a:rPr>
                                                            <m:t>.</m:t>
                                                          </m:r>
                                                          <m:r>
                                                            <a:rPr lang="en-US" b="1" i="0" smtClean="0">
                                                              <a:latin typeface="Cambria Math" panose="02040503050406030204" pitchFamily="18" charset="0"/>
                                                            </a:rPr>
                                                            <m:t>𝟗</m:t>
                                                          </m:r>
                                                        </m:sup>
                                                      </m:sSup>
                                                    </m:den>
                                                  </m:f>
                                                </m:e>
                                              </m:d>
                                            </m:e>
                                          </m:func>
                                        </m:e>
                                      </m:d>
                                    </m:e>
                                    <m:sup>
                                      <m:r>
                                        <a:rPr lang="en-US" b="1" i="0" smtClean="0">
                                          <a:latin typeface="Cambria Math" panose="02040503050406030204" pitchFamily="18" charset="0"/>
                                        </a:rPr>
                                        <m:t>𝟐</m:t>
                                      </m:r>
                                    </m:sup>
                                  </m:sSup>
                                </m:den>
                              </m:f>
                              <m:r>
                                <a:rPr lang="en-GB" b="1" i="0" smtClean="0">
                                  <a:latin typeface="Cambria Math" panose="02040503050406030204" pitchFamily="18" charset="0"/>
                                </a:rPr>
                                <m:t>,  </m:t>
                              </m:r>
                              <m:r>
                                <a:rPr lang="en-US" b="1" i="0" smtClean="0">
                                  <a:latin typeface="Cambria Math" panose="02040503050406030204" pitchFamily="18" charset="0"/>
                                </a:rPr>
                                <m:t>𝐓𝐮𝐫𝐛𝐮𝐥</m:t>
                              </m:r>
                              <m:r>
                                <a:rPr lang="en-US" b="1" i="0" smtClean="0">
                                  <a:latin typeface="Cambria Math" panose="02040503050406030204" pitchFamily="18" charset="0"/>
                                </a:rPr>
                                <m:t>𝐞</m:t>
                              </m:r>
                              <m:r>
                                <a:rPr lang="en-US" b="1" i="0" smtClean="0">
                                  <a:latin typeface="Cambria Math" panose="02040503050406030204" pitchFamily="18" charset="0"/>
                                </a:rPr>
                                <m:t>𝐧𝐭</m:t>
                              </m:r>
                              <m:r>
                                <a:rPr lang="en-US" b="1" i="0" smtClean="0">
                                  <a:latin typeface="Cambria Math" panose="02040503050406030204" pitchFamily="18" charset="0"/>
                                </a:rPr>
                                <m:t> </m:t>
                              </m:r>
                              <m:r>
                                <a:rPr lang="en-US" b="1" i="0" smtClean="0">
                                  <a:latin typeface="Cambria Math" panose="02040503050406030204" pitchFamily="18" charset="0"/>
                                </a:rPr>
                                <m:t>𝐅𝐥𝐨𝐰</m:t>
                              </m:r>
                            </m:e>
                          </m:eqArr>
                        </m:e>
                      </m:d>
                    </m:oMath>
                  </m:oMathPara>
                </a14:m>
                <a:endParaRPr lang="en-GB" b="1" dirty="0"/>
              </a:p>
            </p:txBody>
          </p:sp>
        </mc:Choice>
        <mc:Fallback>
          <p:sp>
            <p:nvSpPr>
              <p:cNvPr id="45" name="TextBox 44">
                <a:extLst>
                  <a:ext uri="{FF2B5EF4-FFF2-40B4-BE49-F238E27FC236}">
                    <a16:creationId xmlns:a16="http://schemas.microsoft.com/office/drawing/2014/main" id="{CC57EA56-DEFC-4898-8910-A4712538CEF0}"/>
                  </a:ext>
                </a:extLst>
              </p:cNvPr>
              <p:cNvSpPr txBox="1">
                <a:spLocks noRot="1" noChangeAspect="1" noMove="1" noResize="1" noEditPoints="1" noAdjustHandles="1" noChangeArrowheads="1" noChangeShapeType="1" noTextEdit="1"/>
              </p:cNvSpPr>
              <p:nvPr/>
            </p:nvSpPr>
            <p:spPr>
              <a:xfrm>
                <a:off x="186051" y="4352407"/>
                <a:ext cx="5837941" cy="1586973"/>
              </a:xfrm>
              <a:prstGeom prst="rect">
                <a:avLst/>
              </a:prstGeom>
              <a:blipFill>
                <a:blip r:embed="rId13"/>
                <a:stretch>
                  <a:fillRect/>
                </a:stretch>
              </a:blipFill>
            </p:spPr>
            <p:txBody>
              <a:bodyPr/>
              <a:lstStyle/>
              <a:p>
                <a:r>
                  <a:rPr lang="en-GB">
                    <a:noFill/>
                  </a:rPr>
                  <a:t> </a:t>
                </a:r>
              </a:p>
            </p:txBody>
          </p:sp>
        </mc:Fallback>
      </mc:AlternateContent>
      <p:sp>
        <p:nvSpPr>
          <p:cNvPr id="46" name="TextBox 45">
            <a:extLst>
              <a:ext uri="{FF2B5EF4-FFF2-40B4-BE49-F238E27FC236}">
                <a16:creationId xmlns:a16="http://schemas.microsoft.com/office/drawing/2014/main" id="{A4F50B84-63B0-465E-81AA-2FB0B22D6553}"/>
              </a:ext>
            </a:extLst>
          </p:cNvPr>
          <p:cNvSpPr txBox="1"/>
          <p:nvPr/>
        </p:nvSpPr>
        <p:spPr>
          <a:xfrm>
            <a:off x="191344" y="6118561"/>
            <a:ext cx="3625622" cy="369332"/>
          </a:xfrm>
          <a:prstGeom prst="rect">
            <a:avLst/>
          </a:prstGeom>
          <a:noFill/>
        </p:spPr>
        <p:txBody>
          <a:bodyPr wrap="square" rtlCol="0">
            <a:spAutoFit/>
          </a:bodyPr>
          <a:lstStyle/>
          <a:p>
            <a:pPr algn="just">
              <a:spcBef>
                <a:spcPts val="1200"/>
              </a:spcBef>
            </a:pPr>
            <a:r>
              <a:rPr lang="en-US" b="1" dirty="0"/>
              <a:t>where, e = Surface Roughness [m]</a:t>
            </a:r>
            <a:endParaRPr lang="en-GB" b="1" dirty="0"/>
          </a:p>
        </p:txBody>
      </p:sp>
      <p:cxnSp>
        <p:nvCxnSpPr>
          <p:cNvPr id="47" name="Straight Connector 46">
            <a:extLst>
              <a:ext uri="{FF2B5EF4-FFF2-40B4-BE49-F238E27FC236}">
                <a16:creationId xmlns:a16="http://schemas.microsoft.com/office/drawing/2014/main" id="{A922849D-8ABF-4A91-81D9-D1F0AB9C6236}"/>
              </a:ext>
            </a:extLst>
          </p:cNvPr>
          <p:cNvCxnSpPr>
            <a:cxnSpLocks/>
            <a:stCxn id="4" idx="0"/>
          </p:cNvCxnSpPr>
          <p:nvPr/>
        </p:nvCxnSpPr>
        <p:spPr>
          <a:xfrm flipV="1">
            <a:off x="6096000" y="3795116"/>
            <a:ext cx="0" cy="2783484"/>
          </a:xfrm>
          <a:prstGeom prst="line">
            <a:avLst/>
          </a:prstGeom>
          <a:ln w="38100">
            <a:solidFill>
              <a:srgbClr val="0000FE"/>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532098E4-A10E-4025-A1CC-657DDB744C20}"/>
              </a:ext>
            </a:extLst>
          </p:cNvPr>
          <p:cNvSpPr txBox="1"/>
          <p:nvPr/>
        </p:nvSpPr>
        <p:spPr>
          <a:xfrm>
            <a:off x="6168008" y="3857851"/>
            <a:ext cx="3470757" cy="369332"/>
          </a:xfrm>
          <a:prstGeom prst="rect">
            <a:avLst/>
          </a:prstGeom>
          <a:solidFill>
            <a:schemeClr val="accent4">
              <a:lumMod val="40000"/>
              <a:lumOff val="60000"/>
            </a:schemeClr>
          </a:solidFill>
        </p:spPr>
        <p:txBody>
          <a:bodyPr wrap="none" rtlCol="0">
            <a:spAutoFit/>
          </a:bodyPr>
          <a:lstStyle/>
          <a:p>
            <a:pPr algn="ctr"/>
            <a:r>
              <a:rPr lang="en-GB" b="1" dirty="0"/>
              <a:t>Step #3: Pressure Drop Calculation</a:t>
            </a:r>
          </a:p>
        </p:txBody>
      </p:sp>
      <p:grpSp>
        <p:nvGrpSpPr>
          <p:cNvPr id="52" name="Group 51">
            <a:extLst>
              <a:ext uri="{FF2B5EF4-FFF2-40B4-BE49-F238E27FC236}">
                <a16:creationId xmlns:a16="http://schemas.microsoft.com/office/drawing/2014/main" id="{C4E569CD-6DF2-426C-8DF7-17193F135359}"/>
              </a:ext>
            </a:extLst>
          </p:cNvPr>
          <p:cNvGrpSpPr/>
          <p:nvPr/>
        </p:nvGrpSpPr>
        <p:grpSpPr>
          <a:xfrm>
            <a:off x="6287462" y="4221088"/>
            <a:ext cx="5785202" cy="712231"/>
            <a:chOff x="238131" y="851102"/>
            <a:chExt cx="5785202" cy="712231"/>
          </a:xfrm>
        </p:grpSpPr>
        <p:sp>
          <p:nvSpPr>
            <p:cNvPr id="53" name="TextBox 52">
              <a:extLst>
                <a:ext uri="{FF2B5EF4-FFF2-40B4-BE49-F238E27FC236}">
                  <a16:creationId xmlns:a16="http://schemas.microsoft.com/office/drawing/2014/main" id="{4DD76189-E3C9-4E71-B309-675BAB8EF3E1}"/>
                </a:ext>
              </a:extLst>
            </p:cNvPr>
            <p:cNvSpPr txBox="1"/>
            <p:nvPr/>
          </p:nvSpPr>
          <p:spPr>
            <a:xfrm>
              <a:off x="238131" y="917002"/>
              <a:ext cx="4160360" cy="646331"/>
            </a:xfrm>
            <a:prstGeom prst="rect">
              <a:avLst/>
            </a:prstGeom>
            <a:noFill/>
          </p:spPr>
          <p:txBody>
            <a:bodyPr wrap="square" rtlCol="0">
              <a:spAutoFit/>
            </a:bodyPr>
            <a:lstStyle/>
            <a:p>
              <a:pPr>
                <a:spcBef>
                  <a:spcPts val="1200"/>
                </a:spcBef>
              </a:pPr>
              <a:r>
                <a:rPr lang="en-GB" b="1" dirty="0"/>
                <a:t>Put the flow velocity and the Friction Factor back in the Darcy-</a:t>
              </a:r>
              <a:r>
                <a:rPr lang="en-GB" b="1" dirty="0" err="1"/>
                <a:t>Weisbach</a:t>
              </a:r>
              <a:r>
                <a:rPr lang="en-GB" b="1" dirty="0"/>
                <a:t> </a:t>
              </a:r>
              <a:r>
                <a:rPr lang="en-GB" b="1" dirty="0" err="1"/>
                <a:t>Eqn</a:t>
              </a:r>
              <a:r>
                <a:rPr lang="en-GB" b="1" dirty="0"/>
                <a:t>:</a:t>
              </a:r>
            </a:p>
          </p:txBody>
        </p:sp>
        <mc:AlternateContent xmlns:mc="http://schemas.openxmlformats.org/markup-compatibility/2006">
          <mc:Choice xmlns:a14="http://schemas.microsoft.com/office/drawing/2010/main" Requires="a14">
            <p:sp>
              <p:nvSpPr>
                <p:cNvPr id="54" name="Rectangle 53">
                  <a:extLst>
                    <a:ext uri="{FF2B5EF4-FFF2-40B4-BE49-F238E27FC236}">
                      <a16:creationId xmlns:a16="http://schemas.microsoft.com/office/drawing/2014/main" id="{3D4632E3-F7AE-40D1-BFB2-D0852444E4F1}"/>
                    </a:ext>
                  </a:extLst>
                </p:cNvPr>
                <p:cNvSpPr/>
                <p:nvPr/>
              </p:nvSpPr>
              <p:spPr>
                <a:xfrm>
                  <a:off x="4264646" y="851102"/>
                  <a:ext cx="1758687" cy="6533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b="1" i="1">
                                <a:latin typeface="Cambria Math" panose="02040503050406030204" pitchFamily="18" charset="0"/>
                              </a:rPr>
                            </m:ctrlPr>
                          </m:fPr>
                          <m:num>
                            <m:r>
                              <a:rPr lang="en-GB" b="1" i="0">
                                <a:latin typeface="Cambria Math" panose="02040503050406030204" pitchFamily="18" charset="0"/>
                                <a:ea typeface="Cambria Math" panose="02040503050406030204" pitchFamily="18" charset="0"/>
                              </a:rPr>
                              <m:t>∆</m:t>
                            </m:r>
                            <m:r>
                              <a:rPr lang="en-US" b="1" i="0">
                                <a:latin typeface="Cambria Math" panose="02040503050406030204" pitchFamily="18" charset="0"/>
                                <a:ea typeface="Cambria Math" panose="02040503050406030204" pitchFamily="18" charset="0"/>
                              </a:rPr>
                              <m:t>𝐏</m:t>
                            </m:r>
                          </m:num>
                          <m:den>
                            <m:r>
                              <a:rPr lang="en-US" b="1" i="0">
                                <a:latin typeface="Cambria Math" panose="02040503050406030204" pitchFamily="18" charset="0"/>
                              </a:rPr>
                              <m:t>𝐋</m:t>
                            </m:r>
                          </m:den>
                        </m:f>
                        <m:r>
                          <a:rPr lang="en-US" b="1" i="0">
                            <a:latin typeface="Cambria Math" panose="02040503050406030204" pitchFamily="18" charset="0"/>
                          </a:rPr>
                          <m:t>=</m:t>
                        </m:r>
                        <m:sSub>
                          <m:sSubPr>
                            <m:ctrlPr>
                              <a:rPr lang="en-US" b="1" i="1">
                                <a:latin typeface="Cambria Math" panose="02040503050406030204" pitchFamily="18" charset="0"/>
                              </a:rPr>
                            </m:ctrlPr>
                          </m:sSubPr>
                          <m:e>
                            <m:r>
                              <a:rPr lang="en-US" b="1" i="0">
                                <a:latin typeface="Cambria Math" panose="02040503050406030204" pitchFamily="18" charset="0"/>
                              </a:rPr>
                              <m:t>𝐟</m:t>
                            </m:r>
                          </m:e>
                          <m:sub>
                            <m:r>
                              <a:rPr lang="en-US" b="1" i="0">
                                <a:latin typeface="Cambria Math" panose="02040503050406030204" pitchFamily="18" charset="0"/>
                              </a:rPr>
                              <m:t>𝐃</m:t>
                            </m:r>
                          </m:sub>
                        </m:sSub>
                        <m:r>
                          <a:rPr lang="en-US" b="1" i="0">
                            <a:latin typeface="Cambria Math" panose="02040503050406030204" pitchFamily="18" charset="0"/>
                            <a:ea typeface="Cambria Math" panose="02040503050406030204" pitchFamily="18" charset="0"/>
                          </a:rPr>
                          <m:t>∙</m:t>
                        </m:r>
                        <m:f>
                          <m:fPr>
                            <m:ctrlPr>
                              <a:rPr lang="en-US" b="1" i="1">
                                <a:latin typeface="Cambria Math" panose="02040503050406030204" pitchFamily="18" charset="0"/>
                                <a:ea typeface="Cambria Math" panose="02040503050406030204" pitchFamily="18" charset="0"/>
                              </a:rPr>
                            </m:ctrlPr>
                          </m:fPr>
                          <m:num>
                            <m:r>
                              <a:rPr lang="en-US" b="1" i="0">
                                <a:latin typeface="Cambria Math" panose="02040503050406030204" pitchFamily="18" charset="0"/>
                                <a:ea typeface="Cambria Math" panose="02040503050406030204" pitchFamily="18" charset="0"/>
                              </a:rPr>
                              <m:t>𝛒</m:t>
                            </m:r>
                          </m:num>
                          <m:den>
                            <m:r>
                              <a:rPr lang="en-US" b="1" i="0">
                                <a:latin typeface="Cambria Math" panose="02040503050406030204" pitchFamily="18" charset="0"/>
                                <a:ea typeface="Cambria Math" panose="02040503050406030204" pitchFamily="18" charset="0"/>
                              </a:rPr>
                              <m:t>𝟐</m:t>
                            </m:r>
                          </m:den>
                        </m:f>
                        <m:r>
                          <a:rPr lang="en-US" b="1" i="0">
                            <a:latin typeface="Cambria Math" panose="02040503050406030204" pitchFamily="18" charset="0"/>
                            <a:ea typeface="Cambria Math" panose="02040503050406030204" pitchFamily="18" charset="0"/>
                          </a:rPr>
                          <m:t>∙</m:t>
                        </m:r>
                        <m:f>
                          <m:fPr>
                            <m:ctrlPr>
                              <a:rPr lang="en-US" b="1" i="1">
                                <a:latin typeface="Cambria Math" panose="02040503050406030204" pitchFamily="18" charset="0"/>
                                <a:ea typeface="Cambria Math" panose="02040503050406030204" pitchFamily="18" charset="0"/>
                              </a:rPr>
                            </m:ctrlPr>
                          </m:fPr>
                          <m:num>
                            <m:sSup>
                              <m:sSupPr>
                                <m:ctrlPr>
                                  <a:rPr lang="en-US" b="1" i="1">
                                    <a:latin typeface="Cambria Math" panose="02040503050406030204" pitchFamily="18" charset="0"/>
                                    <a:ea typeface="Cambria Math" panose="02040503050406030204" pitchFamily="18" charset="0"/>
                                  </a:rPr>
                                </m:ctrlPr>
                              </m:sSupPr>
                              <m:e>
                                <m:r>
                                  <a:rPr lang="en-US" b="1" i="0">
                                    <a:latin typeface="Cambria Math" panose="02040503050406030204" pitchFamily="18" charset="0"/>
                                    <a:ea typeface="Cambria Math" panose="02040503050406030204" pitchFamily="18" charset="0"/>
                                  </a:rPr>
                                  <m:t>𝐯</m:t>
                                </m:r>
                              </m:e>
                              <m:sup>
                                <m:r>
                                  <a:rPr lang="en-US" b="1" i="0">
                                    <a:latin typeface="Cambria Math" panose="02040503050406030204" pitchFamily="18" charset="0"/>
                                    <a:ea typeface="Cambria Math" panose="02040503050406030204" pitchFamily="18" charset="0"/>
                                  </a:rPr>
                                  <m:t>𝟐</m:t>
                                </m:r>
                              </m:sup>
                            </m:sSup>
                          </m:num>
                          <m:den>
                            <m:r>
                              <a:rPr lang="en-US" b="1" i="0">
                                <a:latin typeface="Cambria Math" panose="02040503050406030204" pitchFamily="18" charset="0"/>
                                <a:ea typeface="Cambria Math" panose="02040503050406030204" pitchFamily="18" charset="0"/>
                              </a:rPr>
                              <m:t>𝐃</m:t>
                            </m:r>
                          </m:den>
                        </m:f>
                      </m:oMath>
                    </m:oMathPara>
                  </a14:m>
                  <a:endParaRPr lang="en-GB" dirty="0"/>
                </a:p>
              </p:txBody>
            </p:sp>
          </mc:Choice>
          <mc:Fallback>
            <p:sp>
              <p:nvSpPr>
                <p:cNvPr id="54" name="Rectangle 53">
                  <a:extLst>
                    <a:ext uri="{FF2B5EF4-FFF2-40B4-BE49-F238E27FC236}">
                      <a16:creationId xmlns:a16="http://schemas.microsoft.com/office/drawing/2014/main" id="{3D4632E3-F7AE-40D1-BFB2-D0852444E4F1}"/>
                    </a:ext>
                  </a:extLst>
                </p:cNvPr>
                <p:cNvSpPr>
                  <a:spLocks noRot="1" noChangeAspect="1" noMove="1" noResize="1" noEditPoints="1" noAdjustHandles="1" noChangeArrowheads="1" noChangeShapeType="1" noTextEdit="1"/>
                </p:cNvSpPr>
                <p:nvPr/>
              </p:nvSpPr>
              <p:spPr>
                <a:xfrm>
                  <a:off x="4264646" y="851102"/>
                  <a:ext cx="1758687" cy="653384"/>
                </a:xfrm>
                <a:prstGeom prst="rect">
                  <a:avLst/>
                </a:prstGeom>
                <a:blipFill>
                  <a:blip r:embed="rId14"/>
                  <a:stretch>
                    <a:fillRect/>
                  </a:stretch>
                </a:blipFill>
              </p:spPr>
              <p:txBody>
                <a:bodyPr/>
                <a:lstStyle/>
                <a:p>
                  <a:r>
                    <a:rPr lang="en-GB">
                      <a:noFill/>
                    </a:rPr>
                    <a:t> </a:t>
                  </a:r>
                </a:p>
              </p:txBody>
            </p:sp>
          </mc:Fallback>
        </mc:AlternateContent>
      </p:grpSp>
      <p:sp>
        <p:nvSpPr>
          <p:cNvPr id="55" name="TextBox 54">
            <a:extLst>
              <a:ext uri="{FF2B5EF4-FFF2-40B4-BE49-F238E27FC236}">
                <a16:creationId xmlns:a16="http://schemas.microsoft.com/office/drawing/2014/main" id="{D8521F10-1609-4DE8-8731-CACDFA84C53F}"/>
              </a:ext>
            </a:extLst>
          </p:cNvPr>
          <p:cNvSpPr txBox="1"/>
          <p:nvPr/>
        </p:nvSpPr>
        <p:spPr>
          <a:xfrm>
            <a:off x="6287462" y="5065898"/>
            <a:ext cx="5713177" cy="1400383"/>
          </a:xfrm>
          <a:prstGeom prst="rect">
            <a:avLst/>
          </a:prstGeom>
          <a:noFill/>
        </p:spPr>
        <p:txBody>
          <a:bodyPr wrap="square" rtlCol="0">
            <a:spAutoFit/>
          </a:bodyPr>
          <a:lstStyle/>
          <a:p>
            <a:pPr algn="ctr">
              <a:spcAft>
                <a:spcPts val="600"/>
              </a:spcAft>
            </a:pPr>
            <a:r>
              <a:rPr lang="en-US" sz="1600" b="1" i="1" u="sng" dirty="0">
                <a:solidFill>
                  <a:srgbClr val="C00000"/>
                </a:solidFill>
              </a:rPr>
              <a:t>Words of Caution – Real numbers WILL be higher. </a:t>
            </a:r>
          </a:p>
          <a:p>
            <a:pPr marL="285750" indent="-285750">
              <a:buFont typeface="Arial" panose="020B0604020202020204" pitchFamily="34" charset="0"/>
              <a:buChar char="•"/>
            </a:pPr>
            <a:r>
              <a:rPr lang="en-US" sz="1600" b="1" i="1" dirty="0">
                <a:solidFill>
                  <a:srgbClr val="C00000"/>
                </a:solidFill>
              </a:rPr>
              <a:t>Calculation of the velocity distribution is done by assuming laminar flow for the sake of simplicity.</a:t>
            </a:r>
          </a:p>
          <a:p>
            <a:pPr marL="285750" indent="-285750">
              <a:buFont typeface="Arial" panose="020B0604020202020204" pitchFamily="34" charset="0"/>
              <a:buChar char="•"/>
            </a:pPr>
            <a:r>
              <a:rPr lang="en-US" sz="1600" b="1" i="1" dirty="0">
                <a:solidFill>
                  <a:srgbClr val="C00000"/>
                </a:solidFill>
              </a:rPr>
              <a:t>Pressure drop is calculated for straight tubes and having multiple turns will increase the pressure drop.</a:t>
            </a:r>
          </a:p>
        </p:txBody>
      </p:sp>
    </p:spTree>
    <p:extLst>
      <p:ext uri="{BB962C8B-B14F-4D97-AF65-F5344CB8AC3E}">
        <p14:creationId xmlns:p14="http://schemas.microsoft.com/office/powerpoint/2010/main" val="7813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1" grpId="0"/>
      <p:bldP spid="44" grpId="0" animBg="1"/>
      <p:bldP spid="45" grpId="0"/>
      <p:bldP spid="46" grpId="0"/>
      <p:bldP spid="51" grpId="0" animBg="1"/>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F5714-0337-4FF2-B97A-F5F5EC5F4043}"/>
              </a:ext>
            </a:extLst>
          </p:cNvPr>
          <p:cNvSpPr>
            <a:spLocks noGrp="1"/>
          </p:cNvSpPr>
          <p:nvPr>
            <p:ph type="title"/>
          </p:nvPr>
        </p:nvSpPr>
        <p:spPr/>
        <p:txBody>
          <a:bodyPr/>
          <a:lstStyle/>
          <a:p>
            <a:r>
              <a:rPr lang="en-GB" dirty="0"/>
              <a:t>[2] </a:t>
            </a:r>
            <a:r>
              <a:rPr kumimoji="0" lang="en-GB" sz="3600" b="0" i="0" u="none" strike="noStrike" kern="1200" cap="none" spc="0" normalizeH="0" baseline="0" noProof="0" dirty="0">
                <a:ln>
                  <a:noFill/>
                </a:ln>
                <a:solidFill>
                  <a:prstClr val="white"/>
                </a:solidFill>
                <a:effectLst/>
                <a:uLnTx/>
                <a:uFillTx/>
                <a:latin typeface="Calibri Light" panose="020F0302020204030204"/>
                <a:ea typeface="+mj-ea"/>
                <a:cs typeface="+mj-cs"/>
              </a:rPr>
              <a:t>T</a:t>
            </a:r>
            <a:r>
              <a:rPr kumimoji="0" lang="en-GB" sz="2800" b="0" i="0" u="none" strike="noStrike" kern="1200" cap="none" spc="0" normalizeH="0" baseline="0" noProof="0" dirty="0">
                <a:ln>
                  <a:noFill/>
                </a:ln>
                <a:solidFill>
                  <a:prstClr val="white"/>
                </a:solidFill>
                <a:effectLst/>
                <a:uLnTx/>
                <a:uFillTx/>
                <a:latin typeface="Calibri Light" panose="020F0302020204030204"/>
                <a:ea typeface="+mj-ea"/>
                <a:cs typeface="+mj-cs"/>
              </a:rPr>
              <a:t>HEORETICAL</a:t>
            </a:r>
            <a:r>
              <a:rPr kumimoji="0" lang="en-GB" sz="3600" b="0" i="0" u="none" strike="noStrike" kern="1200" cap="none" spc="0" normalizeH="0" baseline="0" noProof="0" dirty="0">
                <a:ln>
                  <a:noFill/>
                </a:ln>
                <a:solidFill>
                  <a:prstClr val="white"/>
                </a:solidFill>
                <a:effectLst/>
                <a:uLnTx/>
                <a:uFillTx/>
                <a:latin typeface="Calibri Light" panose="020F0302020204030204"/>
                <a:ea typeface="+mj-ea"/>
                <a:cs typeface="+mj-cs"/>
              </a:rPr>
              <a:t> M</a:t>
            </a:r>
            <a:r>
              <a:rPr kumimoji="0" lang="en-GB" sz="2800" b="0" i="0" u="none" strike="noStrike" kern="1200" cap="none" spc="0" normalizeH="0" baseline="0" noProof="0" dirty="0">
                <a:ln>
                  <a:noFill/>
                </a:ln>
                <a:solidFill>
                  <a:prstClr val="white"/>
                </a:solidFill>
                <a:effectLst/>
                <a:uLnTx/>
                <a:uFillTx/>
                <a:latin typeface="Calibri Light" panose="020F0302020204030204"/>
                <a:ea typeface="+mj-ea"/>
                <a:cs typeface="+mj-cs"/>
              </a:rPr>
              <a:t>ODELLING</a:t>
            </a:r>
            <a:r>
              <a:rPr kumimoji="0" lang="en-GB" sz="3600" b="0" i="0" u="none" strike="noStrike" kern="1200" cap="none" spc="0" normalizeH="0" baseline="0" noProof="0" dirty="0">
                <a:ln>
                  <a:noFill/>
                </a:ln>
                <a:solidFill>
                  <a:prstClr val="white"/>
                </a:solidFill>
                <a:effectLst/>
                <a:uLnTx/>
                <a:uFillTx/>
                <a:latin typeface="Calibri Light" panose="020F0302020204030204"/>
                <a:ea typeface="+mj-ea"/>
                <a:cs typeface="+mj-cs"/>
              </a:rPr>
              <a:t> – T</a:t>
            </a:r>
            <a:r>
              <a:rPr kumimoji="0" lang="en-GB" sz="2800" b="0" i="0" u="none" strike="noStrike" kern="1200" cap="none" spc="0" normalizeH="0" baseline="0" noProof="0" dirty="0">
                <a:ln>
                  <a:noFill/>
                </a:ln>
                <a:solidFill>
                  <a:prstClr val="white"/>
                </a:solidFill>
                <a:effectLst/>
                <a:uLnTx/>
                <a:uFillTx/>
                <a:latin typeface="Calibri Light" panose="020F0302020204030204"/>
                <a:ea typeface="+mj-ea"/>
                <a:cs typeface="+mj-cs"/>
              </a:rPr>
              <a:t>HERMAL</a:t>
            </a:r>
            <a:r>
              <a:rPr kumimoji="0" lang="en-GB" sz="3600" b="0" i="0" u="none" strike="noStrike" kern="1200" cap="none" spc="0" normalizeH="0" baseline="0" noProof="0" dirty="0">
                <a:ln>
                  <a:noFill/>
                </a:ln>
                <a:solidFill>
                  <a:prstClr val="white"/>
                </a:solidFill>
                <a:effectLst/>
                <a:uLnTx/>
                <a:uFillTx/>
                <a:latin typeface="Calibri Light" panose="020F0302020204030204"/>
                <a:ea typeface="+mj-ea"/>
                <a:cs typeface="+mj-cs"/>
              </a:rPr>
              <a:t> A</a:t>
            </a:r>
            <a:r>
              <a:rPr kumimoji="0" lang="en-GB" sz="2800" b="0" i="0" u="none" strike="noStrike" kern="1200" cap="none" spc="0" normalizeH="0" baseline="0" noProof="0" dirty="0">
                <a:ln>
                  <a:noFill/>
                </a:ln>
                <a:solidFill>
                  <a:prstClr val="white"/>
                </a:solidFill>
                <a:effectLst/>
                <a:uLnTx/>
                <a:uFillTx/>
                <a:latin typeface="Calibri Light" panose="020F0302020204030204"/>
                <a:ea typeface="+mj-ea"/>
                <a:cs typeface="+mj-cs"/>
              </a:rPr>
              <a:t>SPECTS</a:t>
            </a:r>
            <a:endParaRPr lang="en-GB" dirty="0"/>
          </a:p>
        </p:txBody>
      </p:sp>
      <p:sp>
        <p:nvSpPr>
          <p:cNvPr id="3" name="Date Placeholder 2">
            <a:extLst>
              <a:ext uri="{FF2B5EF4-FFF2-40B4-BE49-F238E27FC236}">
                <a16:creationId xmlns:a16="http://schemas.microsoft.com/office/drawing/2014/main" id="{8409D043-5668-48D7-AAB9-8A5D657F62D3}"/>
              </a:ext>
            </a:extLst>
          </p:cNvPr>
          <p:cNvSpPr>
            <a:spLocks noGrp="1"/>
          </p:cNvSpPr>
          <p:nvPr>
            <p:ph type="dt" sz="half" idx="10"/>
          </p:nvPr>
        </p:nvSpPr>
        <p:spPr/>
        <p:txBody>
          <a:bodyPr/>
          <a:lstStyle/>
          <a:p>
            <a:r>
              <a:rPr lang="en-US"/>
              <a:t>28/04/2021 - GSI-JINR Roadmap Meeting</a:t>
            </a:r>
            <a:endParaRPr lang="en-GB" dirty="0"/>
          </a:p>
        </p:txBody>
      </p:sp>
      <p:sp>
        <p:nvSpPr>
          <p:cNvPr id="4" name="Footer Placeholder 3">
            <a:extLst>
              <a:ext uri="{FF2B5EF4-FFF2-40B4-BE49-F238E27FC236}">
                <a16:creationId xmlns:a16="http://schemas.microsoft.com/office/drawing/2014/main" id="{B6E98477-9686-443C-8962-A4B77F967CE1}"/>
              </a:ext>
            </a:extLst>
          </p:cNvPr>
          <p:cNvSpPr>
            <a:spLocks noGrp="1"/>
          </p:cNvSpPr>
          <p:nvPr>
            <p:ph type="ftr" sz="quarter" idx="11"/>
          </p:nvPr>
        </p:nvSpPr>
        <p:spPr/>
        <p:txBody>
          <a:bodyPr/>
          <a:lstStyle/>
          <a:p>
            <a:r>
              <a:rPr lang="en-US"/>
              <a:t>K. Agarwal - BM@N-STS Electronics Cooling</a:t>
            </a:r>
            <a:endParaRPr lang="en-GB" dirty="0"/>
          </a:p>
        </p:txBody>
      </p:sp>
      <p:sp>
        <p:nvSpPr>
          <p:cNvPr id="5" name="Slide Number Placeholder 4">
            <a:extLst>
              <a:ext uri="{FF2B5EF4-FFF2-40B4-BE49-F238E27FC236}">
                <a16:creationId xmlns:a16="http://schemas.microsoft.com/office/drawing/2014/main" id="{1D7A23B1-779A-462B-8B2E-BBF27D25FB99}"/>
              </a:ext>
            </a:extLst>
          </p:cNvPr>
          <p:cNvSpPr>
            <a:spLocks noGrp="1"/>
          </p:cNvSpPr>
          <p:nvPr>
            <p:ph type="sldNum" sz="quarter" idx="12"/>
          </p:nvPr>
        </p:nvSpPr>
        <p:spPr/>
        <p:txBody>
          <a:bodyPr/>
          <a:lstStyle/>
          <a:p>
            <a:fld id="{2A4535BA-AEF2-4785-BF1B-EDE950106C20}" type="slidenum">
              <a:rPr lang="en-GB" smtClean="0"/>
              <a:pPr/>
              <a:t>17</a:t>
            </a:fld>
            <a:endParaRPr lang="en-GB" dirty="0"/>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02713A65-C7BA-45A2-B73B-4E87B770BF4D}"/>
                  </a:ext>
                </a:extLst>
              </p:cNvPr>
              <p:cNvSpPr txBox="1"/>
              <p:nvPr/>
            </p:nvSpPr>
            <p:spPr>
              <a:xfrm>
                <a:off x="238130" y="917002"/>
                <a:ext cx="11725010" cy="2549672"/>
              </a:xfrm>
              <a:prstGeom prst="rect">
                <a:avLst/>
              </a:prstGeom>
              <a:noFill/>
            </p:spPr>
            <p:txBody>
              <a:bodyPr wrap="square" rtlCol="0">
                <a:spAutoFit/>
              </a:bodyPr>
              <a:lstStyle/>
              <a:p>
                <a:pPr algn="ctr"/>
                <a:r>
                  <a:rPr lang="en-GB" b="1" u="sng" dirty="0"/>
                  <a:t>Motivation</a:t>
                </a:r>
                <a:r>
                  <a:rPr lang="en-GB" b="1" dirty="0"/>
                  <a:t> – How much flow at what temp. is required to cool away the electronics power dissipation and obtain the required temp. on the surface of the cooling plates (and consequently on the electronics)?</a:t>
                </a:r>
              </a:p>
              <a:p>
                <a:pPr>
                  <a:spcBef>
                    <a:spcPts val="1200"/>
                  </a:spcBef>
                </a:pPr>
                <a:r>
                  <a:rPr lang="en-GB" b="1" dirty="0"/>
                  <a:t>The cooling capacity (</a:t>
                </a:r>
                <a14:m>
                  <m:oMath xmlns:m="http://schemas.openxmlformats.org/officeDocument/2006/math">
                    <m:acc>
                      <m:accPr>
                        <m:chr m:val="̇"/>
                        <m:ctrlPr>
                          <a:rPr lang="en-GB" b="1" i="1" smtClean="0">
                            <a:latin typeface="Cambria Math" panose="02040503050406030204" pitchFamily="18" charset="0"/>
                          </a:rPr>
                        </m:ctrlPr>
                      </m:accPr>
                      <m:e>
                        <m:r>
                          <a:rPr lang="en-US" b="1" i="0" smtClean="0">
                            <a:latin typeface="Cambria Math" panose="02040503050406030204" pitchFamily="18" charset="0"/>
                          </a:rPr>
                          <m:t>𝐐</m:t>
                        </m:r>
                      </m:e>
                    </m:acc>
                  </m:oMath>
                </a14:m>
                <a:r>
                  <a:rPr lang="en-GB" b="1" dirty="0"/>
                  <a:t>) i.e., the power which we want to remove for a given flow and in a certain geometry is given by the following formulation, where the surface temp. on the cooling channels is our eventual observable:</a:t>
                </a:r>
              </a:p>
              <a:p>
                <a:pPr defTabSz="955675">
                  <a:spcBef>
                    <a:spcPts val="600"/>
                  </a:spcBef>
                </a:pPr>
                <a:r>
                  <a:rPr lang="en-GB" b="1" dirty="0"/>
                  <a:t>			where,	h = Heat Transfer Coefficient [W/m².K]</a:t>
                </a:r>
              </a:p>
              <a:p>
                <a:pPr defTabSz="955675"/>
                <a:r>
                  <a:rPr lang="en-GB" b="1" dirty="0"/>
                  <a:t>				A</a:t>
                </a:r>
                <a:r>
                  <a:rPr lang="en-GB" b="1" baseline="-25000" dirty="0"/>
                  <a:t>s</a:t>
                </a:r>
                <a:r>
                  <a:rPr lang="en-GB" b="1" dirty="0"/>
                  <a:t> = Surface Area of the channel [m²]</a:t>
                </a:r>
              </a:p>
              <a:p>
                <a:pPr defTabSz="955675"/>
                <a:r>
                  <a:rPr lang="en-GB" b="1" dirty="0"/>
                  <a:t>				T</a:t>
                </a:r>
                <a:r>
                  <a:rPr lang="en-GB" b="1" baseline="-25000" dirty="0"/>
                  <a:t>s</a:t>
                </a:r>
                <a:r>
                  <a:rPr lang="en-GB" b="1" dirty="0"/>
                  <a:t> = Channel’s Surface Temp. [K]</a:t>
                </a:r>
              </a:p>
              <a:p>
                <a:pPr defTabSz="955675"/>
                <a:r>
                  <a:rPr lang="en-GB" b="1" dirty="0"/>
                  <a:t>				T</a:t>
                </a:r>
                <a:r>
                  <a:rPr lang="en-GB" b="1" baseline="-25000" dirty="0"/>
                  <a:t>m</a:t>
                </a:r>
                <a:r>
                  <a:rPr lang="en-GB" b="1" dirty="0"/>
                  <a:t> = Fluid’s Mean Temp. [K]</a:t>
                </a:r>
              </a:p>
            </p:txBody>
          </p:sp>
        </mc:Choice>
        <mc:Fallback>
          <p:sp>
            <p:nvSpPr>
              <p:cNvPr id="8" name="TextBox 7">
                <a:extLst>
                  <a:ext uri="{FF2B5EF4-FFF2-40B4-BE49-F238E27FC236}">
                    <a16:creationId xmlns:a16="http://schemas.microsoft.com/office/drawing/2014/main" id="{02713A65-C7BA-45A2-B73B-4E87B770BF4D}"/>
                  </a:ext>
                </a:extLst>
              </p:cNvPr>
              <p:cNvSpPr txBox="1">
                <a:spLocks noRot="1" noChangeAspect="1" noMove="1" noResize="1" noEditPoints="1" noAdjustHandles="1" noChangeArrowheads="1" noChangeShapeType="1" noTextEdit="1"/>
              </p:cNvSpPr>
              <p:nvPr/>
            </p:nvSpPr>
            <p:spPr>
              <a:xfrm>
                <a:off x="238130" y="917002"/>
                <a:ext cx="11725010" cy="2549672"/>
              </a:xfrm>
              <a:prstGeom prst="rect">
                <a:avLst/>
              </a:prstGeom>
              <a:blipFill>
                <a:blip r:embed="rId2"/>
                <a:stretch>
                  <a:fillRect l="-416" t="-1193" b="-2625"/>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228B5EFF-7514-4DF6-90E9-AE459682FC04}"/>
                  </a:ext>
                </a:extLst>
              </p:cNvPr>
              <p:cNvSpPr/>
              <p:nvPr/>
            </p:nvSpPr>
            <p:spPr>
              <a:xfrm>
                <a:off x="238130" y="2401080"/>
                <a:ext cx="2451953" cy="379848"/>
              </a:xfrm>
              <a:prstGeom prst="rect">
                <a:avLst/>
              </a:prstGeom>
              <a:ln w="19050">
                <a:noFill/>
              </a:ln>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GB" b="1" i="1" smtClean="0">
                              <a:latin typeface="Cambria Math" panose="02040503050406030204" pitchFamily="18" charset="0"/>
                            </a:rPr>
                          </m:ctrlPr>
                        </m:accPr>
                        <m:e>
                          <m:r>
                            <a:rPr lang="en-US" b="1" i="0" smtClean="0">
                              <a:latin typeface="Cambria Math" panose="02040503050406030204" pitchFamily="18" charset="0"/>
                            </a:rPr>
                            <m:t>𝐐</m:t>
                          </m:r>
                        </m:e>
                      </m:acc>
                      <m:r>
                        <a:rPr lang="en-US" b="1" i="0" smtClean="0">
                          <a:latin typeface="Cambria Math" panose="02040503050406030204" pitchFamily="18" charset="0"/>
                        </a:rPr>
                        <m:t>=</m:t>
                      </m:r>
                      <m:r>
                        <a:rPr lang="en-US" b="1" i="0" smtClean="0">
                          <a:latin typeface="Cambria Math" panose="02040503050406030204" pitchFamily="18" charset="0"/>
                        </a:rPr>
                        <m:t>𝐡</m:t>
                      </m:r>
                      <m:r>
                        <a:rPr lang="en-US" b="1" i="0">
                          <a:latin typeface="Cambria Math" panose="02040503050406030204" pitchFamily="18" charset="0"/>
                          <a:ea typeface="Cambria Math" panose="02040503050406030204" pitchFamily="18" charset="0"/>
                        </a:rPr>
                        <m:t>∙</m:t>
                      </m:r>
                      <m:sSub>
                        <m:sSubPr>
                          <m:ctrlPr>
                            <a:rPr lang="en-US" b="1"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𝐀</m:t>
                          </m:r>
                        </m:e>
                        <m:sub>
                          <m:r>
                            <a:rPr lang="en-US" b="1" i="0" smtClean="0">
                              <a:latin typeface="Cambria Math" panose="02040503050406030204" pitchFamily="18" charset="0"/>
                              <a:ea typeface="Cambria Math" panose="02040503050406030204" pitchFamily="18" charset="0"/>
                            </a:rPr>
                            <m:t>𝐬</m:t>
                          </m:r>
                        </m:sub>
                      </m:sSub>
                      <m:r>
                        <a:rPr lang="en-US" b="1" i="0">
                          <a:latin typeface="Cambria Math" panose="02040503050406030204" pitchFamily="18" charset="0"/>
                          <a:ea typeface="Cambria Math" panose="02040503050406030204" pitchFamily="18" charset="0"/>
                        </a:rPr>
                        <m:t>∙</m:t>
                      </m:r>
                      <m:d>
                        <m:dPr>
                          <m:ctrlPr>
                            <a:rPr lang="en-US" b="1" i="1" smtClean="0">
                              <a:latin typeface="Cambria Math" panose="02040503050406030204" pitchFamily="18" charset="0"/>
                              <a:ea typeface="Cambria Math" panose="02040503050406030204" pitchFamily="18" charset="0"/>
                            </a:rPr>
                          </m:ctrlPr>
                        </m:dPr>
                        <m:e>
                          <m:sSub>
                            <m:sSubPr>
                              <m:ctrlPr>
                                <a:rPr lang="en-US" b="1"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𝐓</m:t>
                              </m:r>
                            </m:e>
                            <m:sub>
                              <m:r>
                                <a:rPr lang="en-US" b="1" i="0" smtClean="0">
                                  <a:latin typeface="Cambria Math" panose="02040503050406030204" pitchFamily="18" charset="0"/>
                                  <a:ea typeface="Cambria Math" panose="02040503050406030204" pitchFamily="18" charset="0"/>
                                </a:rPr>
                                <m:t>𝐬</m:t>
                              </m:r>
                            </m:sub>
                          </m:sSub>
                          <m:r>
                            <a:rPr lang="en-US" b="1" i="0" smtClean="0">
                              <a:latin typeface="Cambria Math" panose="02040503050406030204" pitchFamily="18" charset="0"/>
                              <a:ea typeface="Cambria Math" panose="02040503050406030204" pitchFamily="18" charset="0"/>
                            </a:rPr>
                            <m:t>−</m:t>
                          </m:r>
                          <m:sSub>
                            <m:sSubPr>
                              <m:ctrlPr>
                                <a:rPr lang="en-US" b="1"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𝐓</m:t>
                              </m:r>
                            </m:e>
                            <m:sub>
                              <m:r>
                                <a:rPr lang="en-US" b="1" i="0" smtClean="0">
                                  <a:latin typeface="Cambria Math" panose="02040503050406030204" pitchFamily="18" charset="0"/>
                                  <a:ea typeface="Cambria Math" panose="02040503050406030204" pitchFamily="18" charset="0"/>
                                </a:rPr>
                                <m:t>𝐦</m:t>
                              </m:r>
                            </m:sub>
                          </m:sSub>
                        </m:e>
                      </m:d>
                    </m:oMath>
                  </m:oMathPara>
                </a14:m>
                <a:endParaRPr lang="en-GB" dirty="0"/>
              </a:p>
            </p:txBody>
          </p:sp>
        </mc:Choice>
        <mc:Fallback>
          <p:sp>
            <p:nvSpPr>
              <p:cNvPr id="9" name="Rectangle 8">
                <a:extLst>
                  <a:ext uri="{FF2B5EF4-FFF2-40B4-BE49-F238E27FC236}">
                    <a16:creationId xmlns:a16="http://schemas.microsoft.com/office/drawing/2014/main" id="{228B5EFF-7514-4DF6-90E9-AE459682FC04}"/>
                  </a:ext>
                </a:extLst>
              </p:cNvPr>
              <p:cNvSpPr>
                <a:spLocks noRot="1" noChangeAspect="1" noMove="1" noResize="1" noEditPoints="1" noAdjustHandles="1" noChangeArrowheads="1" noChangeShapeType="1" noTextEdit="1"/>
              </p:cNvSpPr>
              <p:nvPr/>
            </p:nvSpPr>
            <p:spPr>
              <a:xfrm>
                <a:off x="238130" y="2401080"/>
                <a:ext cx="2451953" cy="379848"/>
              </a:xfrm>
              <a:prstGeom prst="rect">
                <a:avLst/>
              </a:prstGeom>
              <a:blipFill>
                <a:blip r:embed="rId3"/>
                <a:stretch>
                  <a:fillRect b="-9677"/>
                </a:stretch>
              </a:blipFill>
              <a:ln w="19050">
                <a:no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8FF55F87-5FB8-4A7A-9D84-60FF1E0665E9}"/>
                  </a:ext>
                </a:extLst>
              </p:cNvPr>
              <p:cNvSpPr txBox="1"/>
              <p:nvPr/>
            </p:nvSpPr>
            <p:spPr>
              <a:xfrm>
                <a:off x="275646" y="4154372"/>
                <a:ext cx="11725010" cy="2062103"/>
              </a:xfrm>
              <a:prstGeom prst="rect">
                <a:avLst/>
              </a:prstGeom>
              <a:noFill/>
            </p:spPr>
            <p:txBody>
              <a:bodyPr wrap="square" rtlCol="0">
                <a:spAutoFit/>
              </a:bodyPr>
              <a:lstStyle/>
              <a:p>
                <a:pPr>
                  <a:spcBef>
                    <a:spcPts val="1200"/>
                  </a:spcBef>
                </a:pPr>
                <a:r>
                  <a:rPr lang="en-GB" b="1" dirty="0"/>
                  <a:t>The fluid’s mean temp. can be calculated by:</a:t>
                </a:r>
              </a:p>
              <a:p>
                <a:pPr defTabSz="955675">
                  <a:spcBef>
                    <a:spcPts val="600"/>
                  </a:spcBef>
                </a:pPr>
                <a:r>
                  <a:rPr lang="en-GB" b="1" dirty="0"/>
                  <a:t>			where,	</a:t>
                </a:r>
                <a:r>
                  <a:rPr lang="en-GB" b="1" dirty="0" err="1"/>
                  <a:t>T</a:t>
                </a:r>
                <a:r>
                  <a:rPr lang="en-GB" b="1" baseline="-25000" dirty="0" err="1"/>
                  <a:t>i</a:t>
                </a:r>
                <a:r>
                  <a:rPr lang="en-GB" b="1" dirty="0"/>
                  <a:t> = Inlet Temp. [K] </a:t>
                </a:r>
              </a:p>
              <a:p>
                <a:pPr defTabSz="955675"/>
                <a:r>
                  <a:rPr lang="en-GB" b="1" dirty="0"/>
                  <a:t>				</a:t>
                </a:r>
                <a:r>
                  <a:rPr lang="en-GB" b="1" dirty="0" err="1"/>
                  <a:t>T</a:t>
                </a:r>
                <a:r>
                  <a:rPr lang="en-GB" b="1" baseline="-25000" dirty="0" err="1"/>
                  <a:t>e</a:t>
                </a:r>
                <a:r>
                  <a:rPr lang="en-GB" b="1" dirty="0"/>
                  <a:t> = Exit Temp. [K]</a:t>
                </a:r>
              </a:p>
              <a:p>
                <a:pPr defTabSz="841375">
                  <a:spcBef>
                    <a:spcPts val="1200"/>
                  </a:spcBef>
                </a:pPr>
                <a:r>
                  <a:rPr lang="en-GB" b="1" dirty="0"/>
                  <a:t>Exit Temp. can be calculated by the fact that how much heat is absorbed the fluid:</a:t>
                </a:r>
              </a:p>
              <a:p>
                <a:pPr defTabSz="955675">
                  <a:spcBef>
                    <a:spcPts val="600"/>
                  </a:spcBef>
                </a:pPr>
                <a:r>
                  <a:rPr lang="en-GB" b="1" dirty="0"/>
                  <a:t>			where,	</a:t>
                </a:r>
                <a14:m>
                  <m:oMath xmlns:m="http://schemas.openxmlformats.org/officeDocument/2006/math">
                    <m:acc>
                      <m:accPr>
                        <m:chr m:val="̇"/>
                        <m:ctrlPr>
                          <a:rPr lang="en-US" b="1" i="1">
                            <a:latin typeface="Cambria Math" panose="02040503050406030204" pitchFamily="18" charset="0"/>
                          </a:rPr>
                        </m:ctrlPr>
                      </m:accPr>
                      <m:e>
                        <m:r>
                          <a:rPr lang="en-US" b="1">
                            <a:latin typeface="Cambria Math" panose="02040503050406030204" pitchFamily="18" charset="0"/>
                          </a:rPr>
                          <m:t>𝐦</m:t>
                        </m:r>
                      </m:e>
                    </m:acc>
                  </m:oMath>
                </a14:m>
                <a:r>
                  <a:rPr lang="en-GB" b="1" dirty="0"/>
                  <a:t> = Mass Flow [kg/s] </a:t>
                </a:r>
              </a:p>
              <a:p>
                <a:pPr defTabSz="955675"/>
                <a:r>
                  <a:rPr lang="en-GB" b="1" dirty="0"/>
                  <a:t>				C</a:t>
                </a:r>
                <a:r>
                  <a:rPr lang="en-GB" b="1" baseline="-25000" dirty="0"/>
                  <a:t>p</a:t>
                </a:r>
                <a:r>
                  <a:rPr lang="en-GB" b="1" dirty="0"/>
                  <a:t> = Specific Heat Capacity [J/</a:t>
                </a:r>
                <a:r>
                  <a:rPr lang="en-GB" b="1" dirty="0" err="1"/>
                  <a:t>kg.K</a:t>
                </a:r>
                <a:r>
                  <a:rPr lang="en-GB" b="1" dirty="0"/>
                  <a:t>]				</a:t>
                </a:r>
              </a:p>
            </p:txBody>
          </p:sp>
        </mc:Choice>
        <mc:Fallback>
          <p:sp>
            <p:nvSpPr>
              <p:cNvPr id="13" name="TextBox 12">
                <a:extLst>
                  <a:ext uri="{FF2B5EF4-FFF2-40B4-BE49-F238E27FC236}">
                    <a16:creationId xmlns:a16="http://schemas.microsoft.com/office/drawing/2014/main" id="{8FF55F87-5FB8-4A7A-9D84-60FF1E0665E9}"/>
                  </a:ext>
                </a:extLst>
              </p:cNvPr>
              <p:cNvSpPr txBox="1">
                <a:spLocks noRot="1" noChangeAspect="1" noMove="1" noResize="1" noEditPoints="1" noAdjustHandles="1" noChangeArrowheads="1" noChangeShapeType="1" noTextEdit="1"/>
              </p:cNvSpPr>
              <p:nvPr/>
            </p:nvSpPr>
            <p:spPr>
              <a:xfrm>
                <a:off x="275646" y="4154372"/>
                <a:ext cx="11725010" cy="2062103"/>
              </a:xfrm>
              <a:prstGeom prst="rect">
                <a:avLst/>
              </a:prstGeom>
              <a:blipFill>
                <a:blip r:embed="rId4"/>
                <a:stretch>
                  <a:fillRect l="-416" t="-1475" b="-354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4" name="Rectangle 13">
                <a:extLst>
                  <a:ext uri="{FF2B5EF4-FFF2-40B4-BE49-F238E27FC236}">
                    <a16:creationId xmlns:a16="http://schemas.microsoft.com/office/drawing/2014/main" id="{D9DF486E-AE47-44A3-952D-6FF04802C1C7}"/>
                  </a:ext>
                </a:extLst>
              </p:cNvPr>
              <p:cNvSpPr/>
              <p:nvPr/>
            </p:nvSpPr>
            <p:spPr>
              <a:xfrm>
                <a:off x="342362" y="4476107"/>
                <a:ext cx="1587101"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b="1" i="1" smtClean="0">
                              <a:latin typeface="Cambria Math" panose="02040503050406030204" pitchFamily="18" charset="0"/>
                            </a:rPr>
                          </m:ctrlPr>
                        </m:sSubPr>
                        <m:e>
                          <m:r>
                            <a:rPr lang="en-US" b="1" i="0" smtClean="0">
                              <a:latin typeface="Cambria Math" panose="02040503050406030204" pitchFamily="18" charset="0"/>
                            </a:rPr>
                            <m:t>𝐓</m:t>
                          </m:r>
                        </m:e>
                        <m:sub>
                          <m:r>
                            <a:rPr lang="en-US" b="1" i="0" smtClean="0">
                              <a:latin typeface="Cambria Math" panose="02040503050406030204" pitchFamily="18" charset="0"/>
                            </a:rPr>
                            <m:t>𝐦</m:t>
                          </m:r>
                        </m:sub>
                      </m:sSub>
                      <m:r>
                        <a:rPr lang="en-US" b="1" i="0">
                          <a:latin typeface="Cambria Math" panose="02040503050406030204" pitchFamily="18" charset="0"/>
                        </a:rPr>
                        <m:t>=</m:t>
                      </m:r>
                      <m:f>
                        <m:fPr>
                          <m:ctrlPr>
                            <a:rPr lang="en-US" b="1" i="1">
                              <a:latin typeface="Cambria Math" panose="02040503050406030204" pitchFamily="18" charset="0"/>
                              <a:ea typeface="Cambria Math" panose="02040503050406030204" pitchFamily="18" charset="0"/>
                            </a:rPr>
                          </m:ctrlPr>
                        </m:fPr>
                        <m:num>
                          <m:sSub>
                            <m:sSubPr>
                              <m:ctrlPr>
                                <a:rPr lang="en-US" b="1"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𝐓</m:t>
                              </m:r>
                            </m:e>
                            <m:sub>
                              <m:r>
                                <a:rPr lang="en-US" b="1" i="0" smtClean="0">
                                  <a:latin typeface="Cambria Math" panose="02040503050406030204" pitchFamily="18" charset="0"/>
                                  <a:ea typeface="Cambria Math" panose="02040503050406030204" pitchFamily="18" charset="0"/>
                                </a:rPr>
                                <m:t>𝐢</m:t>
                              </m:r>
                            </m:sub>
                          </m:sSub>
                          <m:r>
                            <a:rPr lang="en-US" b="1" i="0" smtClean="0">
                              <a:latin typeface="Cambria Math" panose="02040503050406030204" pitchFamily="18" charset="0"/>
                              <a:ea typeface="Cambria Math" panose="02040503050406030204" pitchFamily="18" charset="0"/>
                            </a:rPr>
                            <m:t>+</m:t>
                          </m:r>
                          <m:sSub>
                            <m:sSubPr>
                              <m:ctrlPr>
                                <a:rPr lang="en-US" b="1"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𝐓</m:t>
                              </m:r>
                            </m:e>
                            <m:sub>
                              <m:r>
                                <a:rPr lang="en-US" b="1" i="0" smtClean="0">
                                  <a:latin typeface="Cambria Math" panose="02040503050406030204" pitchFamily="18" charset="0"/>
                                  <a:ea typeface="Cambria Math" panose="02040503050406030204" pitchFamily="18" charset="0"/>
                                </a:rPr>
                                <m:t>𝐞</m:t>
                              </m:r>
                            </m:sub>
                          </m:sSub>
                        </m:num>
                        <m:den>
                          <m:r>
                            <a:rPr lang="en-US" b="1" i="0">
                              <a:latin typeface="Cambria Math" panose="02040503050406030204" pitchFamily="18" charset="0"/>
                              <a:ea typeface="Cambria Math" panose="02040503050406030204" pitchFamily="18" charset="0"/>
                            </a:rPr>
                            <m:t>𝟐</m:t>
                          </m:r>
                        </m:den>
                      </m:f>
                    </m:oMath>
                  </m:oMathPara>
                </a14:m>
                <a:endParaRPr lang="en-GB" dirty="0"/>
              </a:p>
            </p:txBody>
          </p:sp>
        </mc:Choice>
        <mc:Fallback>
          <p:sp>
            <p:nvSpPr>
              <p:cNvPr id="14" name="Rectangle 13">
                <a:extLst>
                  <a:ext uri="{FF2B5EF4-FFF2-40B4-BE49-F238E27FC236}">
                    <a16:creationId xmlns:a16="http://schemas.microsoft.com/office/drawing/2014/main" id="{D9DF486E-AE47-44A3-952D-6FF04802C1C7}"/>
                  </a:ext>
                </a:extLst>
              </p:cNvPr>
              <p:cNvSpPr>
                <a:spLocks noRot="1" noChangeAspect="1" noMove="1" noResize="1" noEditPoints="1" noAdjustHandles="1" noChangeArrowheads="1" noChangeShapeType="1" noTextEdit="1"/>
              </p:cNvSpPr>
              <p:nvPr/>
            </p:nvSpPr>
            <p:spPr>
              <a:xfrm>
                <a:off x="342362" y="4476107"/>
                <a:ext cx="1587101" cy="60907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68350299-A108-4003-A6DA-0C0FB4DF7558}"/>
                  </a:ext>
                </a:extLst>
              </p:cNvPr>
              <p:cNvSpPr txBox="1"/>
              <p:nvPr/>
            </p:nvSpPr>
            <p:spPr>
              <a:xfrm>
                <a:off x="335360" y="5538408"/>
                <a:ext cx="2381557" cy="105894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acc>
                        <m:accPr>
                          <m:chr m:val="̇"/>
                          <m:ctrlPr>
                            <a:rPr lang="en-GB" b="1" i="1" smtClean="0">
                              <a:latin typeface="Cambria Math" panose="02040503050406030204" pitchFamily="18" charset="0"/>
                            </a:rPr>
                          </m:ctrlPr>
                        </m:accPr>
                        <m:e>
                          <m:r>
                            <a:rPr lang="en-US" b="1" i="0">
                              <a:latin typeface="Cambria Math" panose="02040503050406030204" pitchFamily="18" charset="0"/>
                            </a:rPr>
                            <m:t>𝐐</m:t>
                          </m:r>
                        </m:e>
                      </m:acc>
                      <m:r>
                        <a:rPr lang="en-US" b="1" i="0">
                          <a:latin typeface="Cambria Math" panose="02040503050406030204" pitchFamily="18" charset="0"/>
                        </a:rPr>
                        <m:t>=</m:t>
                      </m:r>
                      <m:acc>
                        <m:accPr>
                          <m:chr m:val="̇"/>
                          <m:ctrlPr>
                            <a:rPr lang="en-US" b="1" i="1" smtClean="0">
                              <a:latin typeface="Cambria Math" panose="02040503050406030204" pitchFamily="18" charset="0"/>
                            </a:rPr>
                          </m:ctrlPr>
                        </m:accPr>
                        <m:e>
                          <m:r>
                            <a:rPr lang="en-US" b="1" i="0" smtClean="0">
                              <a:latin typeface="Cambria Math" panose="02040503050406030204" pitchFamily="18" charset="0"/>
                            </a:rPr>
                            <m:t>𝐦</m:t>
                          </m:r>
                        </m:e>
                      </m:acc>
                      <m:r>
                        <a:rPr lang="en-US" b="1" i="0">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𝐂</m:t>
                          </m:r>
                        </m:e>
                        <m:sub>
                          <m:r>
                            <a:rPr lang="en-US" b="1" i="0" smtClean="0">
                              <a:latin typeface="Cambria Math" panose="02040503050406030204" pitchFamily="18" charset="0"/>
                              <a:ea typeface="Cambria Math" panose="02040503050406030204" pitchFamily="18" charset="0"/>
                            </a:rPr>
                            <m:t>𝐩</m:t>
                          </m:r>
                        </m:sub>
                      </m:sSub>
                      <m:r>
                        <a:rPr lang="en-US" b="1" i="0">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sSub>
                            <m:sSubPr>
                              <m:ctrlPr>
                                <a:rPr lang="en-US" b="1" i="1">
                                  <a:latin typeface="Cambria Math" panose="02040503050406030204" pitchFamily="18" charset="0"/>
                                  <a:ea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𝐓</m:t>
                              </m:r>
                            </m:e>
                            <m:sub>
                              <m:r>
                                <a:rPr lang="en-US" b="1" i="0" smtClean="0">
                                  <a:latin typeface="Cambria Math" panose="02040503050406030204" pitchFamily="18" charset="0"/>
                                  <a:ea typeface="Cambria Math" panose="02040503050406030204" pitchFamily="18" charset="0"/>
                                </a:rPr>
                                <m:t>𝐞</m:t>
                              </m:r>
                            </m:sub>
                          </m:sSub>
                          <m:r>
                            <a:rPr lang="en-US" b="1" i="0">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ea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𝐓</m:t>
                              </m:r>
                            </m:e>
                            <m:sub>
                              <m:r>
                                <a:rPr lang="en-US" b="1" i="0" smtClean="0">
                                  <a:latin typeface="Cambria Math" panose="02040503050406030204" pitchFamily="18" charset="0"/>
                                  <a:ea typeface="Cambria Math" panose="02040503050406030204" pitchFamily="18" charset="0"/>
                                </a:rPr>
                                <m:t>𝐢</m:t>
                              </m:r>
                            </m:sub>
                          </m:sSub>
                        </m:e>
                      </m:d>
                    </m:oMath>
                  </m:oMathPara>
                </a14:m>
                <a:endParaRPr lang="en-GB" dirty="0"/>
              </a:p>
              <a:p>
                <a:pPr/>
                <a14:m>
                  <m:oMathPara xmlns:m="http://schemas.openxmlformats.org/officeDocument/2006/math">
                    <m:oMathParaPr>
                      <m:jc m:val="left"/>
                    </m:oMathParaPr>
                    <m:oMath xmlns:m="http://schemas.openxmlformats.org/officeDocument/2006/math">
                      <m:r>
                        <a:rPr lang="en-US" b="1" i="1" smtClean="0">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ea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𝐓</m:t>
                          </m:r>
                        </m:e>
                        <m:sub>
                          <m:r>
                            <a:rPr lang="en-US" b="1" i="0">
                              <a:latin typeface="Cambria Math" panose="02040503050406030204" pitchFamily="18" charset="0"/>
                              <a:ea typeface="Cambria Math" panose="02040503050406030204" pitchFamily="18" charset="0"/>
                            </a:rPr>
                            <m:t>𝐞</m:t>
                          </m:r>
                        </m:sub>
                      </m:sSub>
                      <m:r>
                        <a:rPr lang="en-US" b="1" i="0" smtClean="0">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ea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𝐓</m:t>
                          </m:r>
                        </m:e>
                        <m:sub>
                          <m:r>
                            <a:rPr lang="en-US" b="1" i="0" smtClean="0">
                              <a:latin typeface="Cambria Math" panose="02040503050406030204" pitchFamily="18" charset="0"/>
                              <a:ea typeface="Cambria Math" panose="02040503050406030204" pitchFamily="18" charset="0"/>
                            </a:rPr>
                            <m:t>𝐢</m:t>
                          </m:r>
                        </m:sub>
                      </m:sSub>
                      <m:r>
                        <a:rPr lang="en-US" b="1" i="0" smtClean="0">
                          <a:latin typeface="Cambria Math" panose="02040503050406030204" pitchFamily="18" charset="0"/>
                          <a:ea typeface="Cambria Math" panose="02040503050406030204" pitchFamily="18" charset="0"/>
                        </a:rPr>
                        <m:t>+</m:t>
                      </m:r>
                      <m:f>
                        <m:fPr>
                          <m:ctrlPr>
                            <a:rPr lang="en-US" b="1" i="1" smtClean="0">
                              <a:latin typeface="Cambria Math" panose="02040503050406030204" pitchFamily="18" charset="0"/>
                              <a:ea typeface="Cambria Math" panose="02040503050406030204" pitchFamily="18" charset="0"/>
                            </a:rPr>
                          </m:ctrlPr>
                        </m:fPr>
                        <m:num>
                          <m:acc>
                            <m:accPr>
                              <m:chr m:val="̇"/>
                              <m:ctrlPr>
                                <a:rPr lang="en-GB" b="1" i="1">
                                  <a:latin typeface="Cambria Math" panose="02040503050406030204" pitchFamily="18" charset="0"/>
                                </a:rPr>
                              </m:ctrlPr>
                            </m:accPr>
                            <m:e>
                              <m:r>
                                <a:rPr lang="en-US" b="1" i="0">
                                  <a:latin typeface="Cambria Math" panose="02040503050406030204" pitchFamily="18" charset="0"/>
                                </a:rPr>
                                <m:t>𝐐</m:t>
                              </m:r>
                            </m:e>
                          </m:acc>
                        </m:num>
                        <m:den>
                          <m:acc>
                            <m:accPr>
                              <m:chr m:val="̇"/>
                              <m:ctrlPr>
                                <a:rPr lang="en-US" b="1" i="1">
                                  <a:latin typeface="Cambria Math" panose="02040503050406030204" pitchFamily="18" charset="0"/>
                                </a:rPr>
                              </m:ctrlPr>
                            </m:accPr>
                            <m:e>
                              <m:r>
                                <a:rPr lang="en-US" b="1" i="0">
                                  <a:latin typeface="Cambria Math" panose="02040503050406030204" pitchFamily="18" charset="0"/>
                                </a:rPr>
                                <m:t>𝐦</m:t>
                              </m:r>
                            </m:e>
                          </m:acc>
                          <m:r>
                            <a:rPr lang="en-US" b="1" i="0">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ea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𝐂</m:t>
                              </m:r>
                            </m:e>
                            <m:sub>
                              <m:r>
                                <a:rPr lang="en-US" b="1" i="0">
                                  <a:latin typeface="Cambria Math" panose="02040503050406030204" pitchFamily="18" charset="0"/>
                                  <a:ea typeface="Cambria Math" panose="02040503050406030204" pitchFamily="18" charset="0"/>
                                </a:rPr>
                                <m:t>𝐩</m:t>
                              </m:r>
                            </m:sub>
                          </m:sSub>
                        </m:den>
                      </m:f>
                    </m:oMath>
                  </m:oMathPara>
                </a14:m>
                <a:endParaRPr lang="en-GB" dirty="0"/>
              </a:p>
            </p:txBody>
          </p:sp>
        </mc:Choice>
        <mc:Fallback>
          <p:sp>
            <p:nvSpPr>
              <p:cNvPr id="15" name="TextBox 14">
                <a:extLst>
                  <a:ext uri="{FF2B5EF4-FFF2-40B4-BE49-F238E27FC236}">
                    <a16:creationId xmlns:a16="http://schemas.microsoft.com/office/drawing/2014/main" id="{68350299-A108-4003-A6DA-0C0FB4DF7558}"/>
                  </a:ext>
                </a:extLst>
              </p:cNvPr>
              <p:cNvSpPr txBox="1">
                <a:spLocks noRot="1" noChangeAspect="1" noMove="1" noResize="1" noEditPoints="1" noAdjustHandles="1" noChangeArrowheads="1" noChangeShapeType="1" noTextEdit="1"/>
              </p:cNvSpPr>
              <p:nvPr/>
            </p:nvSpPr>
            <p:spPr>
              <a:xfrm>
                <a:off x="335360" y="5538408"/>
                <a:ext cx="2381557" cy="1058944"/>
              </a:xfrm>
              <a:prstGeom prst="rect">
                <a:avLst/>
              </a:prstGeom>
              <a:blipFill>
                <a:blip r:embed="rId6"/>
                <a:stretch>
                  <a:fillRect l="-512"/>
                </a:stretch>
              </a:blipFill>
            </p:spPr>
            <p:txBody>
              <a:bodyPr/>
              <a:lstStyle/>
              <a:p>
                <a:r>
                  <a:rPr lang="en-GB">
                    <a:noFill/>
                  </a:rPr>
                  <a:t> </a:t>
                </a:r>
              </a:p>
            </p:txBody>
          </p:sp>
        </mc:Fallback>
      </mc:AlternateContent>
      <p:cxnSp>
        <p:nvCxnSpPr>
          <p:cNvPr id="16" name="Straight Connector 15">
            <a:extLst>
              <a:ext uri="{FF2B5EF4-FFF2-40B4-BE49-F238E27FC236}">
                <a16:creationId xmlns:a16="http://schemas.microsoft.com/office/drawing/2014/main" id="{317E79BA-13DD-405B-80CC-85E9094BC204}"/>
              </a:ext>
            </a:extLst>
          </p:cNvPr>
          <p:cNvCxnSpPr>
            <a:cxnSpLocks/>
          </p:cNvCxnSpPr>
          <p:nvPr/>
        </p:nvCxnSpPr>
        <p:spPr>
          <a:xfrm>
            <a:off x="-24680" y="3717032"/>
            <a:ext cx="12216680" cy="0"/>
          </a:xfrm>
          <a:prstGeom prst="line">
            <a:avLst/>
          </a:prstGeom>
          <a:ln w="38100">
            <a:solidFill>
              <a:srgbClr val="0000FE"/>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341D0EAC-3208-4086-8E20-3A503A47569C}"/>
                  </a:ext>
                </a:extLst>
              </p:cNvPr>
              <p:cNvSpPr txBox="1"/>
              <p:nvPr/>
            </p:nvSpPr>
            <p:spPr>
              <a:xfrm>
                <a:off x="337727" y="2803770"/>
                <a:ext cx="2157873" cy="706155"/>
              </a:xfrm>
              <a:prstGeom prst="rect">
                <a:avLst/>
              </a:prstGeom>
              <a:noFill/>
              <a:ln w="19050">
                <a:solidFill>
                  <a:schemeClr val="tx1"/>
                </a:solidFill>
              </a:ln>
            </p:spPr>
            <p:txBody>
              <a:bodyPr wrap="square">
                <a:spAutoFit/>
              </a:bodyPr>
              <a:lstStyle/>
              <a:p>
                <a:pPr/>
                <a14:m>
                  <m:oMathPara xmlns:m="http://schemas.openxmlformats.org/officeDocument/2006/math">
                    <m:oMathParaPr>
                      <m:jc m:val="left"/>
                    </m:oMathParaPr>
                    <m:oMath xmlns:m="http://schemas.openxmlformats.org/officeDocument/2006/math">
                      <m:r>
                        <a:rPr lang="en-US" b="1" i="0" smtClean="0">
                          <a:latin typeface="Cambria Math" panose="02040503050406030204" pitchFamily="18" charset="0"/>
                          <a:ea typeface="Cambria Math" panose="02040503050406030204" pitchFamily="18" charset="0"/>
                        </a:rPr>
                        <m:t>⇒</m:t>
                      </m:r>
                      <m:sSub>
                        <m:sSubPr>
                          <m:ctrlPr>
                            <a:rPr lang="en-US" b="1" smtClean="0">
                              <a:latin typeface="Cambria Math" panose="02040503050406030204" pitchFamily="18" charset="0"/>
                              <a:ea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𝐓</m:t>
                          </m:r>
                        </m:e>
                        <m:sub>
                          <m:r>
                            <a:rPr lang="en-US" b="1" i="0" smtClean="0">
                              <a:latin typeface="Cambria Math" panose="02040503050406030204" pitchFamily="18" charset="0"/>
                              <a:ea typeface="Cambria Math" panose="02040503050406030204" pitchFamily="18" charset="0"/>
                            </a:rPr>
                            <m:t>𝐬</m:t>
                          </m:r>
                        </m:sub>
                      </m:sSub>
                      <m:r>
                        <a:rPr lang="en-US" b="1" i="0" smtClean="0">
                          <a:latin typeface="Cambria Math" panose="02040503050406030204" pitchFamily="18" charset="0"/>
                          <a:ea typeface="Cambria Math" panose="02040503050406030204" pitchFamily="18" charset="0"/>
                        </a:rPr>
                        <m:t>=</m:t>
                      </m:r>
                      <m:sSub>
                        <m:sSubPr>
                          <m:ctrlPr>
                            <a:rPr lang="en-US" b="1">
                              <a:latin typeface="Cambria Math" panose="02040503050406030204" pitchFamily="18" charset="0"/>
                              <a:ea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𝐓</m:t>
                          </m:r>
                        </m:e>
                        <m:sub>
                          <m:r>
                            <a:rPr lang="en-US" b="1" i="0" smtClean="0">
                              <a:latin typeface="Cambria Math" panose="02040503050406030204" pitchFamily="18" charset="0"/>
                              <a:ea typeface="Cambria Math" panose="02040503050406030204" pitchFamily="18" charset="0"/>
                            </a:rPr>
                            <m:t>𝐦</m:t>
                          </m:r>
                        </m:sub>
                      </m:sSub>
                      <m:r>
                        <a:rPr lang="en-US" b="1" i="0" smtClean="0">
                          <a:latin typeface="Cambria Math" panose="02040503050406030204" pitchFamily="18" charset="0"/>
                          <a:ea typeface="Cambria Math" panose="02040503050406030204" pitchFamily="18" charset="0"/>
                        </a:rPr>
                        <m:t>+</m:t>
                      </m:r>
                      <m:f>
                        <m:fPr>
                          <m:ctrlPr>
                            <a:rPr lang="en-US" b="1" smtClean="0">
                              <a:latin typeface="Cambria Math" panose="02040503050406030204" pitchFamily="18" charset="0"/>
                              <a:ea typeface="Cambria Math" panose="02040503050406030204" pitchFamily="18" charset="0"/>
                            </a:rPr>
                          </m:ctrlPr>
                        </m:fPr>
                        <m:num>
                          <m:acc>
                            <m:accPr>
                              <m:chr m:val="̇"/>
                              <m:ctrlPr>
                                <a:rPr lang="en-GB" b="1">
                                  <a:latin typeface="Cambria Math" panose="02040503050406030204" pitchFamily="18" charset="0"/>
                                </a:rPr>
                              </m:ctrlPr>
                            </m:accPr>
                            <m:e>
                              <m:r>
                                <a:rPr lang="en-US" b="1" i="0">
                                  <a:latin typeface="Cambria Math" panose="02040503050406030204" pitchFamily="18" charset="0"/>
                                </a:rPr>
                                <m:t>𝐐</m:t>
                              </m:r>
                            </m:e>
                          </m:acc>
                        </m:num>
                        <m:den>
                          <m:r>
                            <a:rPr lang="en-US" b="1" i="0" smtClean="0">
                              <a:latin typeface="Cambria Math" panose="02040503050406030204" pitchFamily="18" charset="0"/>
                            </a:rPr>
                            <m:t>𝐡</m:t>
                          </m:r>
                          <m:r>
                            <a:rPr lang="en-US" b="1" i="0">
                              <a:latin typeface="Cambria Math" panose="02040503050406030204" pitchFamily="18" charset="0"/>
                              <a:ea typeface="Cambria Math" panose="02040503050406030204" pitchFamily="18" charset="0"/>
                            </a:rPr>
                            <m:t>∙</m:t>
                          </m:r>
                          <m:sSub>
                            <m:sSubPr>
                              <m:ctrlPr>
                                <a:rPr lang="en-US" b="1">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𝐀</m:t>
                              </m:r>
                            </m:e>
                            <m:sub>
                              <m:r>
                                <a:rPr lang="en-US" b="1" i="0" smtClean="0">
                                  <a:latin typeface="Cambria Math" panose="02040503050406030204" pitchFamily="18" charset="0"/>
                                  <a:ea typeface="Cambria Math" panose="02040503050406030204" pitchFamily="18" charset="0"/>
                                </a:rPr>
                                <m:t>𝐬</m:t>
                              </m:r>
                            </m:sub>
                          </m:sSub>
                        </m:den>
                      </m:f>
                    </m:oMath>
                  </m:oMathPara>
                </a14:m>
                <a:endParaRPr lang="en-GB" dirty="0"/>
              </a:p>
            </p:txBody>
          </p:sp>
        </mc:Choice>
        <mc:Fallback>
          <p:sp>
            <p:nvSpPr>
              <p:cNvPr id="17" name="TextBox 16">
                <a:extLst>
                  <a:ext uri="{FF2B5EF4-FFF2-40B4-BE49-F238E27FC236}">
                    <a16:creationId xmlns:a16="http://schemas.microsoft.com/office/drawing/2014/main" id="{341D0EAC-3208-4086-8E20-3A503A47569C}"/>
                  </a:ext>
                </a:extLst>
              </p:cNvPr>
              <p:cNvSpPr txBox="1">
                <a:spLocks noRot="1" noChangeAspect="1" noMove="1" noResize="1" noEditPoints="1" noAdjustHandles="1" noChangeArrowheads="1" noChangeShapeType="1" noTextEdit="1"/>
              </p:cNvSpPr>
              <p:nvPr/>
            </p:nvSpPr>
            <p:spPr>
              <a:xfrm>
                <a:off x="337727" y="2803770"/>
                <a:ext cx="2157873" cy="706155"/>
              </a:xfrm>
              <a:prstGeom prst="rect">
                <a:avLst/>
              </a:prstGeom>
              <a:blipFill>
                <a:blip r:embed="rId7"/>
                <a:stretch>
                  <a:fillRect/>
                </a:stretch>
              </a:blipFill>
              <a:ln w="19050">
                <a:solidFill>
                  <a:schemeClr val="tx1"/>
                </a:solidFill>
              </a:ln>
            </p:spPr>
            <p:txBody>
              <a:bodyPr/>
              <a:lstStyle/>
              <a:p>
                <a:r>
                  <a:rPr lang="en-GB">
                    <a:noFill/>
                  </a:rPr>
                  <a:t> </a:t>
                </a:r>
              </a:p>
            </p:txBody>
          </p:sp>
        </mc:Fallback>
      </mc:AlternateContent>
      <p:sp>
        <p:nvSpPr>
          <p:cNvPr id="19" name="TextBox 18">
            <a:extLst>
              <a:ext uri="{FF2B5EF4-FFF2-40B4-BE49-F238E27FC236}">
                <a16:creationId xmlns:a16="http://schemas.microsoft.com/office/drawing/2014/main" id="{24A9DA43-5C59-4513-A374-9867644E0E21}"/>
              </a:ext>
            </a:extLst>
          </p:cNvPr>
          <p:cNvSpPr txBox="1"/>
          <p:nvPr/>
        </p:nvSpPr>
        <p:spPr>
          <a:xfrm>
            <a:off x="47328" y="3789040"/>
            <a:ext cx="3971600" cy="369332"/>
          </a:xfrm>
          <a:prstGeom prst="rect">
            <a:avLst/>
          </a:prstGeom>
          <a:solidFill>
            <a:schemeClr val="accent4">
              <a:lumMod val="40000"/>
              <a:lumOff val="60000"/>
            </a:schemeClr>
          </a:solidFill>
        </p:spPr>
        <p:txBody>
          <a:bodyPr wrap="none" rtlCol="0">
            <a:spAutoFit/>
          </a:bodyPr>
          <a:lstStyle/>
          <a:p>
            <a:pPr algn="ctr"/>
            <a:r>
              <a:rPr lang="en-GB" b="1" dirty="0"/>
              <a:t>Step #1: Fluid’s Mean Temp. Calculation</a:t>
            </a:r>
          </a:p>
        </p:txBody>
      </p:sp>
      <p:pic>
        <p:nvPicPr>
          <p:cNvPr id="11" name="Picture 10">
            <a:extLst>
              <a:ext uri="{FF2B5EF4-FFF2-40B4-BE49-F238E27FC236}">
                <a16:creationId xmlns:a16="http://schemas.microsoft.com/office/drawing/2014/main" id="{F84C9E18-B428-4DCF-927C-0015FA9F6D35}"/>
              </a:ext>
            </a:extLst>
          </p:cNvPr>
          <p:cNvPicPr>
            <a:picLocks noChangeAspect="1"/>
          </p:cNvPicPr>
          <p:nvPr/>
        </p:nvPicPr>
        <p:blipFill>
          <a:blip r:embed="rId8"/>
          <a:stretch>
            <a:fillRect/>
          </a:stretch>
        </p:blipFill>
        <p:spPr>
          <a:xfrm>
            <a:off x="8609537" y="2276872"/>
            <a:ext cx="3344333" cy="4176889"/>
          </a:xfrm>
          <a:prstGeom prst="rect">
            <a:avLst/>
          </a:prstGeom>
        </p:spPr>
      </p:pic>
    </p:spTree>
    <p:extLst>
      <p:ext uri="{BB962C8B-B14F-4D97-AF65-F5344CB8AC3E}">
        <p14:creationId xmlns:p14="http://schemas.microsoft.com/office/powerpoint/2010/main" val="405637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5" grpId="0"/>
      <p:bldP spid="17"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F5714-0337-4FF2-B97A-F5F5EC5F4043}"/>
              </a:ext>
            </a:extLst>
          </p:cNvPr>
          <p:cNvSpPr>
            <a:spLocks noGrp="1"/>
          </p:cNvSpPr>
          <p:nvPr>
            <p:ph type="title"/>
          </p:nvPr>
        </p:nvSpPr>
        <p:spPr/>
        <p:txBody>
          <a:bodyPr/>
          <a:lstStyle/>
          <a:p>
            <a:r>
              <a:rPr kumimoji="0" lang="en-GB" sz="3600" b="0" i="0" u="none" strike="noStrike" kern="1200" cap="none" spc="0" normalizeH="0" baseline="0" noProof="0" dirty="0">
                <a:ln>
                  <a:noFill/>
                </a:ln>
                <a:solidFill>
                  <a:prstClr val="white"/>
                </a:solidFill>
                <a:effectLst/>
                <a:uLnTx/>
                <a:uFillTx/>
                <a:latin typeface="Calibri Light" panose="020F0302020204030204"/>
                <a:ea typeface="+mj-ea"/>
                <a:cs typeface="+mj-cs"/>
              </a:rPr>
              <a:t>T</a:t>
            </a:r>
            <a:r>
              <a:rPr kumimoji="0" lang="en-GB" sz="2800" b="0" i="0" u="none" strike="noStrike" kern="1200" cap="none" spc="0" normalizeH="0" baseline="0" noProof="0" dirty="0">
                <a:ln>
                  <a:noFill/>
                </a:ln>
                <a:solidFill>
                  <a:prstClr val="white"/>
                </a:solidFill>
                <a:effectLst/>
                <a:uLnTx/>
                <a:uFillTx/>
                <a:latin typeface="Calibri Light" panose="020F0302020204030204"/>
                <a:ea typeface="+mj-ea"/>
                <a:cs typeface="+mj-cs"/>
              </a:rPr>
              <a:t>HEORETICAL</a:t>
            </a:r>
            <a:r>
              <a:rPr kumimoji="0" lang="en-GB" sz="3600" b="0" i="0" u="none" strike="noStrike" kern="1200" cap="none" spc="0" normalizeH="0" baseline="0" noProof="0" dirty="0">
                <a:ln>
                  <a:noFill/>
                </a:ln>
                <a:solidFill>
                  <a:prstClr val="white"/>
                </a:solidFill>
                <a:effectLst/>
                <a:uLnTx/>
                <a:uFillTx/>
                <a:latin typeface="Calibri Light" panose="020F0302020204030204"/>
                <a:ea typeface="+mj-ea"/>
                <a:cs typeface="+mj-cs"/>
              </a:rPr>
              <a:t> M</a:t>
            </a:r>
            <a:r>
              <a:rPr kumimoji="0" lang="en-GB" sz="2800" b="0" i="0" u="none" strike="noStrike" kern="1200" cap="none" spc="0" normalizeH="0" baseline="0" noProof="0" dirty="0">
                <a:ln>
                  <a:noFill/>
                </a:ln>
                <a:solidFill>
                  <a:prstClr val="white"/>
                </a:solidFill>
                <a:effectLst/>
                <a:uLnTx/>
                <a:uFillTx/>
                <a:latin typeface="Calibri Light" panose="020F0302020204030204"/>
                <a:ea typeface="+mj-ea"/>
                <a:cs typeface="+mj-cs"/>
              </a:rPr>
              <a:t>ODELLING</a:t>
            </a:r>
            <a:r>
              <a:rPr kumimoji="0" lang="en-GB" sz="3600" b="0" i="0" u="none" strike="noStrike" kern="1200" cap="none" spc="0" normalizeH="0" baseline="0" noProof="0" dirty="0">
                <a:ln>
                  <a:noFill/>
                </a:ln>
                <a:solidFill>
                  <a:prstClr val="white"/>
                </a:solidFill>
                <a:effectLst/>
                <a:uLnTx/>
                <a:uFillTx/>
                <a:latin typeface="Calibri Light" panose="020F0302020204030204"/>
                <a:ea typeface="+mj-ea"/>
                <a:cs typeface="+mj-cs"/>
              </a:rPr>
              <a:t> – T</a:t>
            </a:r>
            <a:r>
              <a:rPr kumimoji="0" lang="en-GB" sz="2800" b="0" i="0" u="none" strike="noStrike" kern="1200" cap="none" spc="0" normalizeH="0" baseline="0" noProof="0" dirty="0">
                <a:ln>
                  <a:noFill/>
                </a:ln>
                <a:solidFill>
                  <a:prstClr val="white"/>
                </a:solidFill>
                <a:effectLst/>
                <a:uLnTx/>
                <a:uFillTx/>
                <a:latin typeface="Calibri Light" panose="020F0302020204030204"/>
                <a:ea typeface="+mj-ea"/>
                <a:cs typeface="+mj-cs"/>
              </a:rPr>
              <a:t>HERMAL</a:t>
            </a:r>
            <a:r>
              <a:rPr kumimoji="0" lang="en-GB" sz="3600" b="0" i="0" u="none" strike="noStrike" kern="1200" cap="none" spc="0" normalizeH="0" baseline="0" noProof="0" dirty="0">
                <a:ln>
                  <a:noFill/>
                </a:ln>
                <a:solidFill>
                  <a:prstClr val="white"/>
                </a:solidFill>
                <a:effectLst/>
                <a:uLnTx/>
                <a:uFillTx/>
                <a:latin typeface="Calibri Light" panose="020F0302020204030204"/>
                <a:ea typeface="+mj-ea"/>
                <a:cs typeface="+mj-cs"/>
              </a:rPr>
              <a:t> A</a:t>
            </a:r>
            <a:r>
              <a:rPr kumimoji="0" lang="en-GB" sz="2800" b="0" i="0" u="none" strike="noStrike" kern="1200" cap="none" spc="0" normalizeH="0" baseline="0" noProof="0" dirty="0">
                <a:ln>
                  <a:noFill/>
                </a:ln>
                <a:solidFill>
                  <a:prstClr val="white"/>
                </a:solidFill>
                <a:effectLst/>
                <a:uLnTx/>
                <a:uFillTx/>
                <a:latin typeface="Calibri Light" panose="020F0302020204030204"/>
                <a:ea typeface="+mj-ea"/>
                <a:cs typeface="+mj-cs"/>
              </a:rPr>
              <a:t>SPECTS</a:t>
            </a:r>
            <a:endParaRPr lang="en-GB" dirty="0"/>
          </a:p>
        </p:txBody>
      </p:sp>
      <p:sp>
        <p:nvSpPr>
          <p:cNvPr id="3" name="Date Placeholder 2">
            <a:extLst>
              <a:ext uri="{FF2B5EF4-FFF2-40B4-BE49-F238E27FC236}">
                <a16:creationId xmlns:a16="http://schemas.microsoft.com/office/drawing/2014/main" id="{8409D043-5668-48D7-AAB9-8A5D657F62D3}"/>
              </a:ext>
            </a:extLst>
          </p:cNvPr>
          <p:cNvSpPr>
            <a:spLocks noGrp="1"/>
          </p:cNvSpPr>
          <p:nvPr>
            <p:ph type="dt" sz="half" idx="10"/>
          </p:nvPr>
        </p:nvSpPr>
        <p:spPr/>
        <p:txBody>
          <a:bodyPr/>
          <a:lstStyle/>
          <a:p>
            <a:r>
              <a:rPr lang="en-US"/>
              <a:t>28/04/2021 - GSI-JINR Roadmap Meeting</a:t>
            </a:r>
            <a:endParaRPr lang="en-GB" dirty="0"/>
          </a:p>
        </p:txBody>
      </p:sp>
      <p:sp>
        <p:nvSpPr>
          <p:cNvPr id="4" name="Footer Placeholder 3">
            <a:extLst>
              <a:ext uri="{FF2B5EF4-FFF2-40B4-BE49-F238E27FC236}">
                <a16:creationId xmlns:a16="http://schemas.microsoft.com/office/drawing/2014/main" id="{B6E98477-9686-443C-8962-A4B77F967CE1}"/>
              </a:ext>
            </a:extLst>
          </p:cNvPr>
          <p:cNvSpPr>
            <a:spLocks noGrp="1"/>
          </p:cNvSpPr>
          <p:nvPr>
            <p:ph type="ftr" sz="quarter" idx="11"/>
          </p:nvPr>
        </p:nvSpPr>
        <p:spPr/>
        <p:txBody>
          <a:bodyPr/>
          <a:lstStyle/>
          <a:p>
            <a:r>
              <a:rPr lang="en-US"/>
              <a:t>K. Agarwal - BM@N-STS Electronics Cooling</a:t>
            </a:r>
            <a:endParaRPr lang="en-GB" dirty="0"/>
          </a:p>
        </p:txBody>
      </p:sp>
      <p:sp>
        <p:nvSpPr>
          <p:cNvPr id="5" name="Slide Number Placeholder 4">
            <a:extLst>
              <a:ext uri="{FF2B5EF4-FFF2-40B4-BE49-F238E27FC236}">
                <a16:creationId xmlns:a16="http://schemas.microsoft.com/office/drawing/2014/main" id="{1D7A23B1-779A-462B-8B2E-BBF27D25FB99}"/>
              </a:ext>
            </a:extLst>
          </p:cNvPr>
          <p:cNvSpPr>
            <a:spLocks noGrp="1"/>
          </p:cNvSpPr>
          <p:nvPr>
            <p:ph type="sldNum" sz="quarter" idx="12"/>
          </p:nvPr>
        </p:nvSpPr>
        <p:spPr/>
        <p:txBody>
          <a:bodyPr/>
          <a:lstStyle/>
          <a:p>
            <a:fld id="{2A4535BA-AEF2-4785-BF1B-EDE950106C20}" type="slidenum">
              <a:rPr lang="en-GB" smtClean="0"/>
              <a:pPr/>
              <a:t>18</a:t>
            </a:fld>
            <a:endParaRPr lang="en-GB" dirty="0"/>
          </a:p>
        </p:txBody>
      </p:sp>
      <p:grpSp>
        <p:nvGrpSpPr>
          <p:cNvPr id="12" name="Group 11">
            <a:extLst>
              <a:ext uri="{FF2B5EF4-FFF2-40B4-BE49-F238E27FC236}">
                <a16:creationId xmlns:a16="http://schemas.microsoft.com/office/drawing/2014/main" id="{05EB9B1A-79CA-4323-9C64-9135452CA553}"/>
              </a:ext>
            </a:extLst>
          </p:cNvPr>
          <p:cNvGrpSpPr/>
          <p:nvPr/>
        </p:nvGrpSpPr>
        <p:grpSpPr>
          <a:xfrm>
            <a:off x="119336" y="1265853"/>
            <a:ext cx="10081120" cy="2739211"/>
            <a:chOff x="238130" y="917002"/>
            <a:chExt cx="10081120" cy="2739211"/>
          </a:xfrm>
        </p:grpSpPr>
        <p:sp>
          <p:nvSpPr>
            <p:cNvPr id="13" name="TextBox 12">
              <a:extLst>
                <a:ext uri="{FF2B5EF4-FFF2-40B4-BE49-F238E27FC236}">
                  <a16:creationId xmlns:a16="http://schemas.microsoft.com/office/drawing/2014/main" id="{8FF55F87-5FB8-4A7A-9D84-60FF1E0665E9}"/>
                </a:ext>
              </a:extLst>
            </p:cNvPr>
            <p:cNvSpPr txBox="1"/>
            <p:nvPr/>
          </p:nvSpPr>
          <p:spPr>
            <a:xfrm>
              <a:off x="238130" y="917002"/>
              <a:ext cx="10081120" cy="2739211"/>
            </a:xfrm>
            <a:prstGeom prst="rect">
              <a:avLst/>
            </a:prstGeom>
            <a:noFill/>
          </p:spPr>
          <p:txBody>
            <a:bodyPr wrap="square" rtlCol="0">
              <a:spAutoFit/>
            </a:bodyPr>
            <a:lstStyle/>
            <a:p>
              <a:pPr>
                <a:spcBef>
                  <a:spcPts val="1200"/>
                </a:spcBef>
              </a:pPr>
              <a:r>
                <a:rPr lang="en-GB" b="1" dirty="0"/>
                <a:t>Heat Transfer Coefficient is calculated by:</a:t>
              </a:r>
            </a:p>
            <a:p>
              <a:pPr defTabSz="955675">
                <a:spcBef>
                  <a:spcPts val="600"/>
                </a:spcBef>
              </a:pPr>
              <a:r>
                <a:rPr lang="en-GB" b="1" dirty="0"/>
                <a:t>			where,	Nu = Nusselt Number </a:t>
              </a:r>
            </a:p>
            <a:p>
              <a:pPr defTabSz="955675"/>
              <a:r>
                <a:rPr lang="en-GB" b="1" dirty="0"/>
                <a:t>				k = Thermal Conductivity [W/</a:t>
              </a:r>
              <a:r>
                <a:rPr lang="en-GB" b="1" dirty="0" err="1"/>
                <a:t>m.K</a:t>
              </a:r>
              <a:r>
                <a:rPr lang="en-GB" b="1" dirty="0"/>
                <a:t>]</a:t>
              </a:r>
            </a:p>
            <a:p>
              <a:pPr defTabSz="955675"/>
              <a:r>
                <a:rPr lang="en-GB" b="1" dirty="0"/>
                <a:t>				D = Hydraulic Diameter [m]</a:t>
              </a:r>
            </a:p>
            <a:p>
              <a:pPr defTabSz="841375"/>
              <a:endParaRPr lang="en-GB" b="1" dirty="0"/>
            </a:p>
            <a:p>
              <a:pPr defTabSz="841375"/>
              <a:r>
                <a:rPr lang="en-GB" b="1" dirty="0"/>
                <a:t>For a fully developed flow, the Nusselt Number is:</a:t>
              </a:r>
            </a:p>
            <a:p>
              <a:pPr defTabSz="955675">
                <a:spcBef>
                  <a:spcPts val="600"/>
                </a:spcBef>
              </a:pPr>
              <a:r>
                <a:rPr lang="en-GB" b="1" dirty="0"/>
                <a:t>							where,	Re = Reynold Number </a:t>
              </a:r>
            </a:p>
            <a:p>
              <a:pPr defTabSz="955675"/>
              <a:r>
                <a:rPr lang="en-GB" b="1" dirty="0"/>
                <a:t>								</a:t>
              </a:r>
              <a:r>
                <a:rPr lang="en-GB" b="1" dirty="0" err="1"/>
                <a:t>Pr</a:t>
              </a:r>
              <a:r>
                <a:rPr lang="en-GB" b="1" dirty="0"/>
                <a:t> = Prandtl Number				</a:t>
              </a: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D9DF486E-AE47-44A3-952D-6FF04802C1C7}"/>
                    </a:ext>
                  </a:extLst>
                </p:cNvPr>
                <p:cNvSpPr/>
                <p:nvPr/>
              </p:nvSpPr>
              <p:spPr>
                <a:xfrm>
                  <a:off x="304846" y="1340768"/>
                  <a:ext cx="1317990" cy="6166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𝐡</m:t>
                        </m:r>
                        <m:r>
                          <a:rPr lang="en-US" b="1" i="0">
                            <a:latin typeface="Cambria Math" panose="02040503050406030204" pitchFamily="18" charset="0"/>
                          </a:rPr>
                          <m:t>=</m:t>
                        </m:r>
                        <m:f>
                          <m:fPr>
                            <m:ctrlPr>
                              <a:rPr lang="en-US" b="1" i="1">
                                <a:latin typeface="Cambria Math" panose="02040503050406030204" pitchFamily="18" charset="0"/>
                                <a:ea typeface="Cambria Math" panose="02040503050406030204" pitchFamily="18" charset="0"/>
                              </a:rPr>
                            </m:ctrlPr>
                          </m:fPr>
                          <m:num>
                            <m:r>
                              <a:rPr lang="en-US" b="1" i="0" smtClean="0">
                                <a:latin typeface="Cambria Math" panose="02040503050406030204" pitchFamily="18" charset="0"/>
                                <a:ea typeface="Cambria Math" panose="02040503050406030204" pitchFamily="18" charset="0"/>
                              </a:rPr>
                              <m:t>𝐍𝐮</m:t>
                            </m:r>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𝐤</m:t>
                            </m:r>
                          </m:num>
                          <m:den>
                            <m:r>
                              <a:rPr lang="en-US" b="1" i="0" smtClean="0">
                                <a:latin typeface="Cambria Math" panose="02040503050406030204" pitchFamily="18" charset="0"/>
                                <a:ea typeface="Cambria Math" panose="02040503050406030204" pitchFamily="18" charset="0"/>
                              </a:rPr>
                              <m:t>𝐃</m:t>
                            </m:r>
                          </m:den>
                        </m:f>
                      </m:oMath>
                    </m:oMathPara>
                  </a14:m>
                  <a:endParaRPr lang="en-GB" dirty="0"/>
                </a:p>
              </p:txBody>
            </p:sp>
          </mc:Choice>
          <mc:Fallback xmlns="">
            <p:sp>
              <p:nvSpPr>
                <p:cNvPr id="14" name="Rectangle 13">
                  <a:extLst>
                    <a:ext uri="{FF2B5EF4-FFF2-40B4-BE49-F238E27FC236}">
                      <a16:creationId xmlns:a16="http://schemas.microsoft.com/office/drawing/2014/main" id="{D9DF486E-AE47-44A3-952D-6FF04802C1C7}"/>
                    </a:ext>
                  </a:extLst>
                </p:cNvPr>
                <p:cNvSpPr>
                  <a:spLocks noRot="1" noChangeAspect="1" noMove="1" noResize="1" noEditPoints="1" noAdjustHandles="1" noChangeArrowheads="1" noChangeShapeType="1" noTextEdit="1"/>
                </p:cNvSpPr>
                <p:nvPr/>
              </p:nvSpPr>
              <p:spPr>
                <a:xfrm>
                  <a:off x="304846" y="1340768"/>
                  <a:ext cx="1317990" cy="616644"/>
                </a:xfrm>
                <a:prstGeom prst="rect">
                  <a:avLst/>
                </a:prstGeom>
                <a:blipFill>
                  <a:blip r:embed="rId4"/>
                  <a:stretch>
                    <a:fillRect/>
                  </a:stretch>
                </a:blipFill>
              </p:spPr>
              <p:txBody>
                <a:bodyPr/>
                <a:lstStyle/>
                <a:p>
                  <a:r>
                    <a:rPr lang="en-GB">
                      <a:noFill/>
                    </a:rPr>
                    <a:t> </a:t>
                  </a:r>
                </a:p>
              </p:txBody>
            </p:sp>
          </mc:Fallback>
        </mc:AlternateContent>
      </p:gr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68350299-A108-4003-A6DA-0C0FB4DF7558}"/>
                  </a:ext>
                </a:extLst>
              </p:cNvPr>
              <p:cNvSpPr txBox="1"/>
              <p:nvPr/>
            </p:nvSpPr>
            <p:spPr>
              <a:xfrm>
                <a:off x="258059" y="3078846"/>
                <a:ext cx="6702037" cy="71019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b="1" i="0" smtClean="0">
                          <a:latin typeface="Cambria Math" panose="02040503050406030204" pitchFamily="18" charset="0"/>
                        </a:rPr>
                        <m:t>𝐍𝐮</m:t>
                      </m:r>
                      <m:r>
                        <a:rPr lang="en-GB" b="1" i="0" smtClean="0">
                          <a:latin typeface="Cambria Math" panose="02040503050406030204" pitchFamily="18" charset="0"/>
                        </a:rPr>
                        <m:t>=</m:t>
                      </m:r>
                      <m:d>
                        <m:dPr>
                          <m:begChr m:val="{"/>
                          <m:endChr m:val=""/>
                          <m:ctrlPr>
                            <a:rPr lang="en-GB" b="1" i="1" smtClean="0">
                              <a:latin typeface="Cambria Math" panose="02040503050406030204" pitchFamily="18" charset="0"/>
                            </a:rPr>
                          </m:ctrlPr>
                        </m:dPr>
                        <m:e>
                          <m:eqArr>
                            <m:eqArrPr>
                              <m:ctrlPr>
                                <a:rPr lang="en-GB" b="1" i="1" smtClean="0">
                                  <a:latin typeface="Cambria Math" panose="02040503050406030204" pitchFamily="18" charset="0"/>
                                </a:rPr>
                              </m:ctrlPr>
                            </m:eqArrPr>
                            <m:e>
                              <m:r>
                                <a:rPr lang="en-US" b="1" i="0" smtClean="0">
                                  <a:latin typeface="Cambria Math" panose="02040503050406030204" pitchFamily="18" charset="0"/>
                                </a:rPr>
                                <m:t>𝟒</m:t>
                              </m:r>
                              <m:r>
                                <a:rPr lang="en-US" b="1" i="0" smtClean="0">
                                  <a:latin typeface="Cambria Math" panose="02040503050406030204" pitchFamily="18" charset="0"/>
                                </a:rPr>
                                <m:t>.</m:t>
                              </m:r>
                              <m:r>
                                <a:rPr lang="en-US" b="1" i="0" smtClean="0">
                                  <a:latin typeface="Cambria Math" panose="02040503050406030204" pitchFamily="18" charset="0"/>
                                </a:rPr>
                                <m:t>𝟑𝟔</m:t>
                              </m:r>
                              <m:r>
                                <a:rPr lang="en-GB" b="1" i="0" smtClean="0">
                                  <a:latin typeface="Cambria Math" panose="02040503050406030204" pitchFamily="18" charset="0"/>
                                </a:rPr>
                                <m:t>,  </m:t>
                              </m:r>
                              <m:r>
                                <a:rPr lang="en-US" b="1" i="0" smtClean="0">
                                  <a:latin typeface="Cambria Math" panose="02040503050406030204" pitchFamily="18" charset="0"/>
                                </a:rPr>
                                <m:t>𝐋𝐚𝐦𝐢𝐧𝐚𝐫</m:t>
                              </m:r>
                              <m:r>
                                <a:rPr lang="en-US" b="1" i="0" smtClean="0">
                                  <a:latin typeface="Cambria Math" panose="02040503050406030204" pitchFamily="18" charset="0"/>
                                </a:rPr>
                                <m:t> </m:t>
                              </m:r>
                              <m:r>
                                <a:rPr lang="en-US" b="1" i="0" smtClean="0">
                                  <a:latin typeface="Cambria Math" panose="02040503050406030204" pitchFamily="18" charset="0"/>
                                </a:rPr>
                                <m:t>𝐅𝐥𝐨𝐰</m:t>
                              </m:r>
                              <m:r>
                                <a:rPr lang="en-US" b="1" i="0" smtClean="0">
                                  <a:latin typeface="Cambria Math" panose="02040503050406030204" pitchFamily="18" charset="0"/>
                                </a:rPr>
                                <m:t> </m:t>
                              </m:r>
                              <m:d>
                                <m:dPr>
                                  <m:ctrlPr>
                                    <a:rPr lang="en-US" b="1" i="0" smtClean="0">
                                      <a:latin typeface="Cambria Math" panose="02040503050406030204" pitchFamily="18" charset="0"/>
                                    </a:rPr>
                                  </m:ctrlPr>
                                </m:dPr>
                                <m:e>
                                  <m:r>
                                    <a:rPr lang="en-US" b="1" i="0" smtClean="0">
                                      <a:latin typeface="Cambria Math" panose="02040503050406030204" pitchFamily="18" charset="0"/>
                                    </a:rPr>
                                    <m:t>𝐂𝐢𝐫𝐜𝐮𝐥𝐚𝐫</m:t>
                                  </m:r>
                                  <m:r>
                                    <a:rPr lang="en-US" b="1" i="0" smtClean="0">
                                      <a:latin typeface="Cambria Math" panose="02040503050406030204" pitchFamily="18" charset="0"/>
                                    </a:rPr>
                                    <m:t> </m:t>
                                  </m:r>
                                  <m:r>
                                    <a:rPr lang="en-US" b="1" i="0" smtClean="0">
                                      <a:latin typeface="Cambria Math" panose="02040503050406030204" pitchFamily="18" charset="0"/>
                                    </a:rPr>
                                    <m:t>𝐓𝐮𝐛𝐞</m:t>
                                  </m:r>
                                </m:e>
                              </m:d>
                              <m:r>
                                <a:rPr lang="en-US" b="1" i="0" smtClean="0">
                                  <a:latin typeface="Cambria Math" panose="02040503050406030204" pitchFamily="18" charset="0"/>
                                </a:rPr>
                                <m:t>(</m:t>
                              </m:r>
                              <m:r>
                                <a:rPr lang="en-US" b="1" i="0" smtClean="0">
                                  <a:latin typeface="Cambria Math" panose="02040503050406030204" pitchFamily="18" charset="0"/>
                                </a:rPr>
                                <m:t>𝐑𝐞</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𝟒𝟎𝟎𝟎</m:t>
                              </m:r>
                              <m:r>
                                <a:rPr lang="en-US" b="1" i="0" smtClean="0">
                                  <a:latin typeface="Cambria Math" panose="02040503050406030204" pitchFamily="18" charset="0"/>
                                </a:rPr>
                                <m:t>)</m:t>
                              </m:r>
                            </m:e>
                            <m:e>
                              <m:r>
                                <a:rPr lang="en-US" b="1" i="0" smtClean="0">
                                  <a:latin typeface="Cambria Math" panose="02040503050406030204" pitchFamily="18" charset="0"/>
                                </a:rPr>
                                <m:t>𝟎</m:t>
                              </m:r>
                              <m:r>
                                <a:rPr lang="en-US" b="1" i="0" smtClean="0">
                                  <a:latin typeface="Cambria Math" panose="02040503050406030204" pitchFamily="18" charset="0"/>
                                </a:rPr>
                                <m:t>.</m:t>
                              </m:r>
                              <m:r>
                                <a:rPr lang="en-US" b="1" i="0" smtClean="0">
                                  <a:latin typeface="Cambria Math" panose="02040503050406030204" pitchFamily="18" charset="0"/>
                                </a:rPr>
                                <m:t>𝟎𝟐𝟑</m:t>
                              </m:r>
                              <m:r>
                                <a:rPr lang="en-US" b="1" i="0" smtClean="0">
                                  <a:latin typeface="Cambria Math" panose="02040503050406030204" pitchFamily="18" charset="0"/>
                                  <a:ea typeface="Cambria Math" panose="02040503050406030204" pitchFamily="18" charset="0"/>
                                </a:rPr>
                                <m:t>∙</m:t>
                              </m:r>
                              <m:sSup>
                                <m:sSupPr>
                                  <m:ctrlPr>
                                    <a:rPr lang="en-US" b="1" i="1" smtClean="0">
                                      <a:latin typeface="Cambria Math" panose="02040503050406030204" pitchFamily="18" charset="0"/>
                                      <a:ea typeface="Cambria Math" panose="02040503050406030204" pitchFamily="18" charset="0"/>
                                    </a:rPr>
                                  </m:ctrlPr>
                                </m:sSupPr>
                                <m:e>
                                  <m:r>
                                    <a:rPr lang="en-US" b="1" i="0" smtClean="0">
                                      <a:latin typeface="Cambria Math" panose="02040503050406030204" pitchFamily="18" charset="0"/>
                                      <a:ea typeface="Cambria Math" panose="02040503050406030204" pitchFamily="18" charset="0"/>
                                    </a:rPr>
                                    <m:t>𝐑𝐞</m:t>
                                  </m:r>
                                </m:e>
                                <m:sup>
                                  <m:r>
                                    <a:rPr lang="en-US" b="1" i="0" smtClean="0">
                                      <a:latin typeface="Cambria Math" panose="02040503050406030204" pitchFamily="18" charset="0"/>
                                      <a:ea typeface="Cambria Math" panose="02040503050406030204" pitchFamily="18" charset="0"/>
                                    </a:rPr>
                                    <m:t>𝟎</m:t>
                                  </m:r>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𝟖</m:t>
                                  </m:r>
                                </m:sup>
                              </m:sSup>
                              <m:r>
                                <a:rPr lang="en-US" b="1" i="0" smtClean="0">
                                  <a:latin typeface="Cambria Math" panose="02040503050406030204" pitchFamily="18" charset="0"/>
                                  <a:ea typeface="Cambria Math" panose="02040503050406030204" pitchFamily="18" charset="0"/>
                                </a:rPr>
                                <m:t>∙</m:t>
                              </m:r>
                              <m:sSup>
                                <m:sSupPr>
                                  <m:ctrlPr>
                                    <a:rPr lang="en-US" b="1" i="1" smtClean="0">
                                      <a:latin typeface="Cambria Math" panose="02040503050406030204" pitchFamily="18" charset="0"/>
                                      <a:ea typeface="Cambria Math" panose="02040503050406030204" pitchFamily="18" charset="0"/>
                                    </a:rPr>
                                  </m:ctrlPr>
                                </m:sSupPr>
                                <m:e>
                                  <m:r>
                                    <a:rPr lang="en-US" b="1" i="0" smtClean="0">
                                      <a:latin typeface="Cambria Math" panose="02040503050406030204" pitchFamily="18" charset="0"/>
                                      <a:ea typeface="Cambria Math" panose="02040503050406030204" pitchFamily="18" charset="0"/>
                                    </a:rPr>
                                    <m:t>𝐏𝐫</m:t>
                                  </m:r>
                                </m:e>
                                <m:sup>
                                  <m:r>
                                    <a:rPr lang="en-US" b="1" i="0" smtClean="0">
                                      <a:latin typeface="Cambria Math" panose="02040503050406030204" pitchFamily="18" charset="0"/>
                                      <a:ea typeface="Cambria Math" panose="02040503050406030204" pitchFamily="18" charset="0"/>
                                    </a:rPr>
                                    <m:t>𝟎</m:t>
                                  </m:r>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𝟒</m:t>
                                  </m:r>
                                </m:sup>
                              </m:sSup>
                              <m:r>
                                <a:rPr lang="en-GB" b="1" i="0" smtClean="0">
                                  <a:latin typeface="Cambria Math" panose="02040503050406030204" pitchFamily="18" charset="0"/>
                                </a:rPr>
                                <m:t>,  </m:t>
                              </m:r>
                              <m:r>
                                <a:rPr lang="en-US" b="1" i="0" smtClean="0">
                                  <a:latin typeface="Cambria Math" panose="02040503050406030204" pitchFamily="18" charset="0"/>
                                </a:rPr>
                                <m:t>                          </m:t>
                              </m:r>
                              <m:r>
                                <a:rPr lang="en-US" b="1" i="0" smtClean="0">
                                  <a:latin typeface="Cambria Math" panose="02040503050406030204" pitchFamily="18" charset="0"/>
                                </a:rPr>
                                <m:t>𝐓𝐮𝐫𝐛𝐮𝐥</m:t>
                              </m:r>
                              <m:r>
                                <a:rPr lang="en-US" b="1" i="0" smtClean="0">
                                  <a:latin typeface="Cambria Math" panose="02040503050406030204" pitchFamily="18" charset="0"/>
                                </a:rPr>
                                <m:t>𝐞</m:t>
                              </m:r>
                              <m:r>
                                <a:rPr lang="en-US" b="1" i="0" smtClean="0">
                                  <a:latin typeface="Cambria Math" panose="02040503050406030204" pitchFamily="18" charset="0"/>
                                </a:rPr>
                                <m:t>𝐧𝐭</m:t>
                              </m:r>
                              <m:r>
                                <a:rPr lang="en-US" b="1" i="0" smtClean="0">
                                  <a:latin typeface="Cambria Math" panose="02040503050406030204" pitchFamily="18" charset="0"/>
                                </a:rPr>
                                <m:t> </m:t>
                              </m:r>
                              <m:r>
                                <a:rPr lang="en-US" b="1" i="0" smtClean="0">
                                  <a:latin typeface="Cambria Math" panose="02040503050406030204" pitchFamily="18" charset="0"/>
                                </a:rPr>
                                <m:t>𝐅𝐥𝐨𝐰</m:t>
                              </m:r>
                            </m:e>
                          </m:eqArr>
                        </m:e>
                      </m:d>
                    </m:oMath>
                  </m:oMathPara>
                </a14:m>
                <a:endParaRPr lang="en-GB" dirty="0"/>
              </a:p>
            </p:txBody>
          </p:sp>
        </mc:Choice>
        <mc:Fallback>
          <p:sp>
            <p:nvSpPr>
              <p:cNvPr id="15" name="TextBox 14">
                <a:extLst>
                  <a:ext uri="{FF2B5EF4-FFF2-40B4-BE49-F238E27FC236}">
                    <a16:creationId xmlns:a16="http://schemas.microsoft.com/office/drawing/2014/main" id="{68350299-A108-4003-A6DA-0C0FB4DF7558}"/>
                  </a:ext>
                </a:extLst>
              </p:cNvPr>
              <p:cNvSpPr txBox="1">
                <a:spLocks noRot="1" noChangeAspect="1" noMove="1" noResize="1" noEditPoints="1" noAdjustHandles="1" noChangeArrowheads="1" noChangeShapeType="1" noTextEdit="1"/>
              </p:cNvSpPr>
              <p:nvPr/>
            </p:nvSpPr>
            <p:spPr>
              <a:xfrm>
                <a:off x="258059" y="3078846"/>
                <a:ext cx="6702037" cy="710194"/>
              </a:xfrm>
              <a:prstGeom prst="rect">
                <a:avLst/>
              </a:prstGeom>
              <a:blipFill>
                <a:blip r:embed="rId5"/>
                <a:stretch>
                  <a:fillRect/>
                </a:stretch>
              </a:blipFill>
            </p:spPr>
            <p:txBody>
              <a:bodyPr/>
              <a:lstStyle/>
              <a:p>
                <a:r>
                  <a:rPr lang="en-GB">
                    <a:noFill/>
                  </a:rPr>
                  <a:t> </a:t>
                </a:r>
              </a:p>
            </p:txBody>
          </p:sp>
        </mc:Fallback>
      </mc:AlternateContent>
      <p:pic>
        <p:nvPicPr>
          <p:cNvPr id="18" name="Picture 17">
            <a:extLst>
              <a:ext uri="{FF2B5EF4-FFF2-40B4-BE49-F238E27FC236}">
                <a16:creationId xmlns:a16="http://schemas.microsoft.com/office/drawing/2014/main" id="{9CE2512E-7717-41AC-9F73-AB7CC86A865B}"/>
              </a:ext>
            </a:extLst>
          </p:cNvPr>
          <p:cNvPicPr>
            <a:picLocks noChangeAspect="1"/>
          </p:cNvPicPr>
          <p:nvPr/>
        </p:nvPicPr>
        <p:blipFill rotWithShape="1">
          <a:blip r:embed="rId6"/>
          <a:srcRect t="15951"/>
          <a:stretch/>
        </p:blipFill>
        <p:spPr>
          <a:xfrm>
            <a:off x="9048328" y="790431"/>
            <a:ext cx="2957620" cy="2312653"/>
          </a:xfrm>
          <a:prstGeom prst="rect">
            <a:avLst/>
          </a:prstGeom>
        </p:spPr>
      </p:pic>
      <p:sp>
        <p:nvSpPr>
          <p:cNvPr id="17" name="TextBox 16">
            <a:extLst>
              <a:ext uri="{FF2B5EF4-FFF2-40B4-BE49-F238E27FC236}">
                <a16:creationId xmlns:a16="http://schemas.microsoft.com/office/drawing/2014/main" id="{11FBA463-E6E7-4137-B100-115449999072}"/>
              </a:ext>
            </a:extLst>
          </p:cNvPr>
          <p:cNvSpPr txBox="1"/>
          <p:nvPr/>
        </p:nvSpPr>
        <p:spPr>
          <a:xfrm>
            <a:off x="47328" y="827420"/>
            <a:ext cx="4560800" cy="369332"/>
          </a:xfrm>
          <a:prstGeom prst="rect">
            <a:avLst/>
          </a:prstGeom>
          <a:solidFill>
            <a:schemeClr val="accent4">
              <a:lumMod val="40000"/>
              <a:lumOff val="60000"/>
            </a:schemeClr>
          </a:solidFill>
        </p:spPr>
        <p:txBody>
          <a:bodyPr wrap="none" rtlCol="0">
            <a:spAutoFit/>
          </a:bodyPr>
          <a:lstStyle/>
          <a:p>
            <a:pPr algn="ctr"/>
            <a:r>
              <a:rPr lang="en-GB" b="1" dirty="0"/>
              <a:t>Step #2: Heat Transfer Co-efficient Calculation</a:t>
            </a:r>
          </a:p>
        </p:txBody>
      </p:sp>
      <p:cxnSp>
        <p:nvCxnSpPr>
          <p:cNvPr id="19" name="Straight Connector 18">
            <a:extLst>
              <a:ext uri="{FF2B5EF4-FFF2-40B4-BE49-F238E27FC236}">
                <a16:creationId xmlns:a16="http://schemas.microsoft.com/office/drawing/2014/main" id="{5119DC79-E749-4B49-9943-141D40B8BC2A}"/>
              </a:ext>
            </a:extLst>
          </p:cNvPr>
          <p:cNvCxnSpPr>
            <a:cxnSpLocks/>
          </p:cNvCxnSpPr>
          <p:nvPr/>
        </p:nvCxnSpPr>
        <p:spPr>
          <a:xfrm>
            <a:off x="-24680" y="3933056"/>
            <a:ext cx="12216680" cy="0"/>
          </a:xfrm>
          <a:prstGeom prst="line">
            <a:avLst/>
          </a:prstGeom>
          <a:ln w="38100">
            <a:solidFill>
              <a:srgbClr val="0000FE"/>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71935BA-1615-4B32-9E97-C86470FDDEA9}"/>
              </a:ext>
            </a:extLst>
          </p:cNvPr>
          <p:cNvSpPr txBox="1"/>
          <p:nvPr/>
        </p:nvSpPr>
        <p:spPr>
          <a:xfrm>
            <a:off x="47328" y="4005064"/>
            <a:ext cx="4292522" cy="369332"/>
          </a:xfrm>
          <a:prstGeom prst="rect">
            <a:avLst/>
          </a:prstGeom>
          <a:solidFill>
            <a:schemeClr val="accent4">
              <a:lumMod val="40000"/>
              <a:lumOff val="60000"/>
            </a:schemeClr>
          </a:solidFill>
        </p:spPr>
        <p:txBody>
          <a:bodyPr wrap="none" rtlCol="0">
            <a:spAutoFit/>
          </a:bodyPr>
          <a:lstStyle/>
          <a:p>
            <a:pPr algn="ctr"/>
            <a:r>
              <a:rPr lang="en-GB" b="1" dirty="0"/>
              <a:t>Step #3: Average Surface Temp. Calculation</a:t>
            </a:r>
          </a:p>
        </p:txBody>
      </p: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3C337021-714B-4AB8-9BC5-153EC0085287}"/>
                  </a:ext>
                </a:extLst>
              </p:cNvPr>
              <p:cNvSpPr txBox="1"/>
              <p:nvPr/>
            </p:nvSpPr>
            <p:spPr>
              <a:xfrm>
                <a:off x="238130" y="4459920"/>
                <a:ext cx="11725010" cy="933845"/>
              </a:xfrm>
              <a:prstGeom prst="rect">
                <a:avLst/>
              </a:prstGeom>
              <a:noFill/>
            </p:spPr>
            <p:txBody>
              <a:bodyPr wrap="square" rtlCol="0">
                <a:spAutoFit/>
              </a:bodyPr>
              <a:lstStyle/>
              <a:p>
                <a:pPr>
                  <a:spcBef>
                    <a:spcPts val="1200"/>
                  </a:spcBef>
                </a:pPr>
                <a:r>
                  <a:rPr lang="en-GB" b="1" dirty="0"/>
                  <a:t>So, for the required cooling capacity (</a:t>
                </a:r>
                <a14:m>
                  <m:oMath xmlns:m="http://schemas.openxmlformats.org/officeDocument/2006/math">
                    <m:acc>
                      <m:accPr>
                        <m:chr m:val="̇"/>
                        <m:ctrlPr>
                          <a:rPr lang="en-GB" b="1" i="1" smtClean="0">
                            <a:latin typeface="Cambria Math" panose="02040503050406030204" pitchFamily="18" charset="0"/>
                          </a:rPr>
                        </m:ctrlPr>
                      </m:accPr>
                      <m:e>
                        <m:r>
                          <a:rPr lang="en-US" b="1" i="0" smtClean="0">
                            <a:latin typeface="Cambria Math" panose="02040503050406030204" pitchFamily="18" charset="0"/>
                          </a:rPr>
                          <m:t>𝐐</m:t>
                        </m:r>
                      </m:e>
                    </m:acc>
                  </m:oMath>
                </a14:m>
                <a:r>
                  <a:rPr lang="en-GB" b="1" dirty="0"/>
                  <a:t>), mass flow and cooling channel geometry, simply insert the values of the mean fluid temp. and the heat transfer co-efficient to obtain the average temp. on the top of the C-Frame:			</a:t>
                </a:r>
              </a:p>
            </p:txBody>
          </p:sp>
        </mc:Choice>
        <mc:Fallback>
          <p:sp>
            <p:nvSpPr>
              <p:cNvPr id="22" name="TextBox 21">
                <a:extLst>
                  <a:ext uri="{FF2B5EF4-FFF2-40B4-BE49-F238E27FC236}">
                    <a16:creationId xmlns:a16="http://schemas.microsoft.com/office/drawing/2014/main" id="{3C337021-714B-4AB8-9BC5-153EC0085287}"/>
                  </a:ext>
                </a:extLst>
              </p:cNvPr>
              <p:cNvSpPr txBox="1">
                <a:spLocks noRot="1" noChangeAspect="1" noMove="1" noResize="1" noEditPoints="1" noAdjustHandles="1" noChangeArrowheads="1" noChangeShapeType="1" noTextEdit="1"/>
              </p:cNvSpPr>
              <p:nvPr/>
            </p:nvSpPr>
            <p:spPr>
              <a:xfrm>
                <a:off x="238130" y="4459920"/>
                <a:ext cx="11725010" cy="933845"/>
              </a:xfrm>
              <a:prstGeom prst="rect">
                <a:avLst/>
              </a:prstGeom>
              <a:blipFill>
                <a:blip r:embed="rId7"/>
                <a:stretch>
                  <a:fillRect l="-416" t="-2614"/>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6817DD5A-16D0-4D56-8144-0EBF40F78E0B}"/>
                  </a:ext>
                </a:extLst>
              </p:cNvPr>
              <p:cNvSpPr txBox="1"/>
              <p:nvPr/>
            </p:nvSpPr>
            <p:spPr>
              <a:xfrm>
                <a:off x="425105" y="5203156"/>
                <a:ext cx="2157873" cy="706155"/>
              </a:xfrm>
              <a:prstGeom prst="rect">
                <a:avLst/>
              </a:prstGeom>
              <a:noFill/>
              <a:ln w="19050">
                <a:solidFill>
                  <a:schemeClr val="tx1"/>
                </a:solidFill>
              </a:ln>
            </p:spPr>
            <p:txBody>
              <a:bodyPr wrap="square">
                <a:spAutoFit/>
              </a:bodyPr>
              <a:lstStyle/>
              <a:p>
                <a:pPr/>
                <a14:m>
                  <m:oMathPara xmlns:m="http://schemas.openxmlformats.org/officeDocument/2006/math">
                    <m:oMathParaPr>
                      <m:jc m:val="left"/>
                    </m:oMathParaPr>
                    <m:oMath xmlns:m="http://schemas.openxmlformats.org/officeDocument/2006/math">
                      <m:r>
                        <a:rPr lang="en-US" b="1" i="0" smtClean="0">
                          <a:latin typeface="Cambria Math" panose="02040503050406030204" pitchFamily="18" charset="0"/>
                          <a:ea typeface="Cambria Math" panose="02040503050406030204" pitchFamily="18" charset="0"/>
                        </a:rPr>
                        <m:t>⇒</m:t>
                      </m:r>
                      <m:sSub>
                        <m:sSubPr>
                          <m:ctrlPr>
                            <a:rPr lang="en-US" b="1" smtClean="0">
                              <a:latin typeface="Cambria Math" panose="02040503050406030204" pitchFamily="18" charset="0"/>
                              <a:ea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𝐓</m:t>
                          </m:r>
                        </m:e>
                        <m:sub>
                          <m:r>
                            <a:rPr lang="en-US" b="1" i="0" smtClean="0">
                              <a:latin typeface="Cambria Math" panose="02040503050406030204" pitchFamily="18" charset="0"/>
                              <a:ea typeface="Cambria Math" panose="02040503050406030204" pitchFamily="18" charset="0"/>
                            </a:rPr>
                            <m:t>𝐬</m:t>
                          </m:r>
                        </m:sub>
                      </m:sSub>
                      <m:r>
                        <a:rPr lang="en-US" b="1" i="0" smtClean="0">
                          <a:latin typeface="Cambria Math" panose="02040503050406030204" pitchFamily="18" charset="0"/>
                          <a:ea typeface="Cambria Math" panose="02040503050406030204" pitchFamily="18" charset="0"/>
                        </a:rPr>
                        <m:t>=</m:t>
                      </m:r>
                      <m:sSub>
                        <m:sSubPr>
                          <m:ctrlPr>
                            <a:rPr lang="en-US" b="1">
                              <a:latin typeface="Cambria Math" panose="02040503050406030204" pitchFamily="18" charset="0"/>
                              <a:ea typeface="Cambria Math" panose="02040503050406030204" pitchFamily="18" charset="0"/>
                            </a:rPr>
                          </m:ctrlPr>
                        </m:sSubPr>
                        <m:e>
                          <m:r>
                            <a:rPr lang="en-US" b="1" i="0">
                              <a:latin typeface="Cambria Math" panose="02040503050406030204" pitchFamily="18" charset="0"/>
                              <a:ea typeface="Cambria Math" panose="02040503050406030204" pitchFamily="18" charset="0"/>
                            </a:rPr>
                            <m:t>𝐓</m:t>
                          </m:r>
                        </m:e>
                        <m:sub>
                          <m:r>
                            <a:rPr lang="en-US" b="1" i="0" smtClean="0">
                              <a:latin typeface="Cambria Math" panose="02040503050406030204" pitchFamily="18" charset="0"/>
                              <a:ea typeface="Cambria Math" panose="02040503050406030204" pitchFamily="18" charset="0"/>
                            </a:rPr>
                            <m:t>𝐦</m:t>
                          </m:r>
                        </m:sub>
                      </m:sSub>
                      <m:r>
                        <a:rPr lang="en-US" b="1" i="0" smtClean="0">
                          <a:latin typeface="Cambria Math" panose="02040503050406030204" pitchFamily="18" charset="0"/>
                          <a:ea typeface="Cambria Math" panose="02040503050406030204" pitchFamily="18" charset="0"/>
                        </a:rPr>
                        <m:t>+</m:t>
                      </m:r>
                      <m:f>
                        <m:fPr>
                          <m:ctrlPr>
                            <a:rPr lang="en-US" b="1" smtClean="0">
                              <a:latin typeface="Cambria Math" panose="02040503050406030204" pitchFamily="18" charset="0"/>
                              <a:ea typeface="Cambria Math" panose="02040503050406030204" pitchFamily="18" charset="0"/>
                            </a:rPr>
                          </m:ctrlPr>
                        </m:fPr>
                        <m:num>
                          <m:acc>
                            <m:accPr>
                              <m:chr m:val="̇"/>
                              <m:ctrlPr>
                                <a:rPr lang="en-GB" b="1">
                                  <a:latin typeface="Cambria Math" panose="02040503050406030204" pitchFamily="18" charset="0"/>
                                </a:rPr>
                              </m:ctrlPr>
                            </m:accPr>
                            <m:e>
                              <m:r>
                                <a:rPr lang="en-US" b="1" i="0">
                                  <a:latin typeface="Cambria Math" panose="02040503050406030204" pitchFamily="18" charset="0"/>
                                </a:rPr>
                                <m:t>𝐐</m:t>
                              </m:r>
                            </m:e>
                          </m:acc>
                        </m:num>
                        <m:den>
                          <m:r>
                            <a:rPr lang="en-US" b="1" i="0" smtClean="0">
                              <a:latin typeface="Cambria Math" panose="02040503050406030204" pitchFamily="18" charset="0"/>
                            </a:rPr>
                            <m:t>𝐡</m:t>
                          </m:r>
                          <m:r>
                            <a:rPr lang="en-US" b="1" i="0">
                              <a:latin typeface="Cambria Math" panose="02040503050406030204" pitchFamily="18" charset="0"/>
                              <a:ea typeface="Cambria Math" panose="02040503050406030204" pitchFamily="18" charset="0"/>
                            </a:rPr>
                            <m:t>∙</m:t>
                          </m:r>
                          <m:sSub>
                            <m:sSubPr>
                              <m:ctrlPr>
                                <a:rPr lang="en-US" b="1">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𝐀</m:t>
                              </m:r>
                            </m:e>
                            <m:sub>
                              <m:r>
                                <a:rPr lang="en-US" b="1" i="0" smtClean="0">
                                  <a:latin typeface="Cambria Math" panose="02040503050406030204" pitchFamily="18" charset="0"/>
                                  <a:ea typeface="Cambria Math" panose="02040503050406030204" pitchFamily="18" charset="0"/>
                                </a:rPr>
                                <m:t>𝐬</m:t>
                              </m:r>
                            </m:sub>
                          </m:sSub>
                        </m:den>
                      </m:f>
                    </m:oMath>
                  </m:oMathPara>
                </a14:m>
                <a:endParaRPr lang="en-GB" dirty="0"/>
              </a:p>
            </p:txBody>
          </p:sp>
        </mc:Choice>
        <mc:Fallback>
          <p:sp>
            <p:nvSpPr>
              <p:cNvPr id="24" name="TextBox 23">
                <a:extLst>
                  <a:ext uri="{FF2B5EF4-FFF2-40B4-BE49-F238E27FC236}">
                    <a16:creationId xmlns:a16="http://schemas.microsoft.com/office/drawing/2014/main" id="{6817DD5A-16D0-4D56-8144-0EBF40F78E0B}"/>
                  </a:ext>
                </a:extLst>
              </p:cNvPr>
              <p:cNvSpPr txBox="1">
                <a:spLocks noRot="1" noChangeAspect="1" noMove="1" noResize="1" noEditPoints="1" noAdjustHandles="1" noChangeArrowheads="1" noChangeShapeType="1" noTextEdit="1"/>
              </p:cNvSpPr>
              <p:nvPr/>
            </p:nvSpPr>
            <p:spPr>
              <a:xfrm>
                <a:off x="425105" y="5203156"/>
                <a:ext cx="2157873" cy="706155"/>
              </a:xfrm>
              <a:prstGeom prst="rect">
                <a:avLst/>
              </a:prstGeom>
              <a:blipFill>
                <a:blip r:embed="rId8"/>
                <a:stretch>
                  <a:fillRect/>
                </a:stretch>
              </a:blipFill>
              <a:ln w="19050">
                <a:solidFill>
                  <a:schemeClr val="tx1"/>
                </a:solidFill>
              </a:ln>
            </p:spPr>
            <p:txBody>
              <a:bodyPr/>
              <a:lstStyle/>
              <a:p>
                <a:r>
                  <a:rPr lang="en-GB">
                    <a:noFill/>
                  </a:rPr>
                  <a:t> </a:t>
                </a:r>
              </a:p>
            </p:txBody>
          </p:sp>
        </mc:Fallback>
      </mc:AlternateContent>
      <p:sp>
        <p:nvSpPr>
          <p:cNvPr id="25" name="TextBox 24">
            <a:extLst>
              <a:ext uri="{FF2B5EF4-FFF2-40B4-BE49-F238E27FC236}">
                <a16:creationId xmlns:a16="http://schemas.microsoft.com/office/drawing/2014/main" id="{61D082D3-C0A3-48F1-BB62-3924951114BE}"/>
              </a:ext>
            </a:extLst>
          </p:cNvPr>
          <p:cNvSpPr txBox="1"/>
          <p:nvPr/>
        </p:nvSpPr>
        <p:spPr>
          <a:xfrm>
            <a:off x="3520145" y="5262307"/>
            <a:ext cx="8401259" cy="1154162"/>
          </a:xfrm>
          <a:prstGeom prst="rect">
            <a:avLst/>
          </a:prstGeom>
          <a:noFill/>
        </p:spPr>
        <p:txBody>
          <a:bodyPr wrap="square" rtlCol="0">
            <a:spAutoFit/>
          </a:bodyPr>
          <a:lstStyle/>
          <a:p>
            <a:pPr algn="ctr">
              <a:spcAft>
                <a:spcPts val="600"/>
              </a:spcAft>
            </a:pPr>
            <a:r>
              <a:rPr lang="en-US" sz="1600" b="1" i="1" u="sng" dirty="0">
                <a:solidFill>
                  <a:srgbClr val="C00000"/>
                </a:solidFill>
              </a:rPr>
              <a:t>Words of Caution – Only the average temp. on the surface </a:t>
            </a:r>
          </a:p>
          <a:p>
            <a:pPr marL="285750" indent="-285750">
              <a:buFont typeface="Arial" panose="020B0604020202020204" pitchFamily="34" charset="0"/>
              <a:buChar char="•"/>
            </a:pPr>
            <a:r>
              <a:rPr lang="en-US" sz="1600" b="1" i="1" dirty="0">
                <a:solidFill>
                  <a:srgbClr val="C00000"/>
                </a:solidFill>
              </a:rPr>
              <a:t>A constant power distribution is assumed over the tube. So, no hot-spots can be identified.</a:t>
            </a:r>
          </a:p>
          <a:p>
            <a:pPr marL="285750" indent="-285750">
              <a:buFont typeface="Arial" panose="020B0604020202020204" pitchFamily="34" charset="0"/>
              <a:buChar char="•"/>
            </a:pPr>
            <a:r>
              <a:rPr lang="en-US" sz="1600" b="1" i="1" dirty="0">
                <a:solidFill>
                  <a:srgbClr val="C00000"/>
                </a:solidFill>
              </a:rPr>
              <a:t>The Nusselt number is assumed for circular channels.</a:t>
            </a:r>
          </a:p>
          <a:p>
            <a:pPr marL="285750" indent="-285750">
              <a:buFont typeface="Arial" panose="020B0604020202020204" pitchFamily="34" charset="0"/>
              <a:buChar char="•"/>
            </a:pPr>
            <a:r>
              <a:rPr lang="en-US" sz="1600" b="1" i="1" dirty="0">
                <a:solidFill>
                  <a:srgbClr val="C00000"/>
                </a:solidFill>
              </a:rPr>
              <a:t>The Nusselt number is assumed for a fully developed flow (i.e., no entrance region calculated)</a:t>
            </a:r>
          </a:p>
        </p:txBody>
      </p:sp>
    </p:spTree>
    <p:extLst>
      <p:ext uri="{BB962C8B-B14F-4D97-AF65-F5344CB8AC3E}">
        <p14:creationId xmlns:p14="http://schemas.microsoft.com/office/powerpoint/2010/main" val="46658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24" grpId="0" animBg="1"/>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739BF-B439-44E8-B361-FBA5A1F47E17}"/>
              </a:ext>
            </a:extLst>
          </p:cNvPr>
          <p:cNvSpPr>
            <a:spLocks noGrp="1"/>
          </p:cNvSpPr>
          <p:nvPr>
            <p:ph type="title"/>
          </p:nvPr>
        </p:nvSpPr>
        <p:spPr/>
        <p:txBody>
          <a:bodyPr/>
          <a:lstStyle/>
          <a:p>
            <a:r>
              <a:rPr lang="en-GB" dirty="0"/>
              <a:t>S</a:t>
            </a:r>
            <a:r>
              <a:rPr lang="en-GB" sz="2800" dirty="0"/>
              <a:t>OME</a:t>
            </a:r>
            <a:r>
              <a:rPr lang="en-GB" dirty="0"/>
              <a:t> P</a:t>
            </a:r>
            <a:r>
              <a:rPr lang="en-GB" sz="2800" dirty="0"/>
              <a:t>REDICTIONS </a:t>
            </a:r>
            <a:r>
              <a:rPr lang="en-GB" dirty="0"/>
              <a:t>(W</a:t>
            </a:r>
            <a:r>
              <a:rPr lang="en-GB" sz="2800" dirty="0"/>
              <a:t>ITH</a:t>
            </a:r>
            <a:r>
              <a:rPr lang="en-GB" dirty="0"/>
              <a:t> 01L G</a:t>
            </a:r>
            <a:r>
              <a:rPr lang="en-GB" sz="2800" dirty="0"/>
              <a:t>EOMETRY</a:t>
            </a:r>
            <a:r>
              <a:rPr lang="en-GB" dirty="0"/>
              <a:t>)</a:t>
            </a:r>
          </a:p>
        </p:txBody>
      </p:sp>
      <p:sp>
        <p:nvSpPr>
          <p:cNvPr id="3" name="Date Placeholder 2">
            <a:extLst>
              <a:ext uri="{FF2B5EF4-FFF2-40B4-BE49-F238E27FC236}">
                <a16:creationId xmlns:a16="http://schemas.microsoft.com/office/drawing/2014/main" id="{0D31C598-A3AF-4D59-902E-75F7F7A5A7B1}"/>
              </a:ext>
            </a:extLst>
          </p:cNvPr>
          <p:cNvSpPr>
            <a:spLocks noGrp="1"/>
          </p:cNvSpPr>
          <p:nvPr>
            <p:ph type="dt" sz="half" idx="10"/>
          </p:nvPr>
        </p:nvSpPr>
        <p:spPr/>
        <p:txBody>
          <a:bodyPr/>
          <a:lstStyle/>
          <a:p>
            <a:r>
              <a:rPr lang="en-US"/>
              <a:t>28/04/2021 - GSI-JINR Roadmap Meeting</a:t>
            </a:r>
            <a:endParaRPr lang="en-GB" dirty="0"/>
          </a:p>
        </p:txBody>
      </p:sp>
      <p:sp>
        <p:nvSpPr>
          <p:cNvPr id="4" name="Footer Placeholder 3">
            <a:extLst>
              <a:ext uri="{FF2B5EF4-FFF2-40B4-BE49-F238E27FC236}">
                <a16:creationId xmlns:a16="http://schemas.microsoft.com/office/drawing/2014/main" id="{CA58D0C4-FE9F-4611-B2C7-A9914AF34603}"/>
              </a:ext>
            </a:extLst>
          </p:cNvPr>
          <p:cNvSpPr>
            <a:spLocks noGrp="1"/>
          </p:cNvSpPr>
          <p:nvPr>
            <p:ph type="ftr" sz="quarter" idx="11"/>
          </p:nvPr>
        </p:nvSpPr>
        <p:spPr/>
        <p:txBody>
          <a:bodyPr/>
          <a:lstStyle/>
          <a:p>
            <a:r>
              <a:rPr lang="en-US"/>
              <a:t>K. Agarwal - BM@N-STS Electronics Cooling</a:t>
            </a:r>
            <a:endParaRPr lang="en-GB" dirty="0"/>
          </a:p>
        </p:txBody>
      </p:sp>
      <p:sp>
        <p:nvSpPr>
          <p:cNvPr id="5" name="Slide Number Placeholder 4">
            <a:extLst>
              <a:ext uri="{FF2B5EF4-FFF2-40B4-BE49-F238E27FC236}">
                <a16:creationId xmlns:a16="http://schemas.microsoft.com/office/drawing/2014/main" id="{2D7BAB5E-9AE6-4455-9D9A-651E51E75FCF}"/>
              </a:ext>
            </a:extLst>
          </p:cNvPr>
          <p:cNvSpPr>
            <a:spLocks noGrp="1"/>
          </p:cNvSpPr>
          <p:nvPr>
            <p:ph type="sldNum" sz="quarter" idx="12"/>
          </p:nvPr>
        </p:nvSpPr>
        <p:spPr/>
        <p:txBody>
          <a:bodyPr/>
          <a:lstStyle/>
          <a:p>
            <a:fld id="{2A4535BA-AEF2-4785-BF1B-EDE950106C20}" type="slidenum">
              <a:rPr lang="en-GB" smtClean="0"/>
              <a:pPr/>
              <a:t>19</a:t>
            </a:fld>
            <a:endParaRPr lang="en-GB" dirty="0"/>
          </a:p>
        </p:txBody>
      </p:sp>
      <p:pic>
        <p:nvPicPr>
          <p:cNvPr id="10" name="Picture 9">
            <a:extLst>
              <a:ext uri="{FF2B5EF4-FFF2-40B4-BE49-F238E27FC236}">
                <a16:creationId xmlns:a16="http://schemas.microsoft.com/office/drawing/2014/main" id="{4FD76B57-31E7-4CC3-B503-F12A23FC95DF}"/>
              </a:ext>
            </a:extLst>
          </p:cNvPr>
          <p:cNvPicPr>
            <a:picLocks noChangeAspect="1"/>
          </p:cNvPicPr>
          <p:nvPr/>
        </p:nvPicPr>
        <p:blipFill>
          <a:blip r:embed="rId2"/>
          <a:stretch>
            <a:fillRect/>
          </a:stretch>
        </p:blipFill>
        <p:spPr>
          <a:xfrm>
            <a:off x="6826638" y="2636912"/>
            <a:ext cx="5120970" cy="3840728"/>
          </a:xfrm>
          <a:prstGeom prst="rect">
            <a:avLst/>
          </a:prstGeom>
        </p:spPr>
      </p:pic>
      <p:pic>
        <p:nvPicPr>
          <p:cNvPr id="11" name="Picture 10">
            <a:extLst>
              <a:ext uri="{FF2B5EF4-FFF2-40B4-BE49-F238E27FC236}">
                <a16:creationId xmlns:a16="http://schemas.microsoft.com/office/drawing/2014/main" id="{ED4D3C69-C6AC-43D5-AE2D-893423FA50A5}"/>
              </a:ext>
            </a:extLst>
          </p:cNvPr>
          <p:cNvPicPr>
            <a:picLocks noChangeAspect="1"/>
          </p:cNvPicPr>
          <p:nvPr/>
        </p:nvPicPr>
        <p:blipFill rotWithShape="1">
          <a:blip r:embed="rId3"/>
          <a:srcRect t="26145" b="21026"/>
          <a:stretch/>
        </p:blipFill>
        <p:spPr>
          <a:xfrm>
            <a:off x="7768499" y="832255"/>
            <a:ext cx="2917075" cy="1076737"/>
          </a:xfrm>
          <a:prstGeom prst="rect">
            <a:avLst/>
          </a:prstGeom>
        </p:spPr>
      </p:pic>
      <p:sp>
        <p:nvSpPr>
          <p:cNvPr id="12" name="TextBox 11">
            <a:extLst>
              <a:ext uri="{FF2B5EF4-FFF2-40B4-BE49-F238E27FC236}">
                <a16:creationId xmlns:a16="http://schemas.microsoft.com/office/drawing/2014/main" id="{89ADBE86-9572-4295-A4F2-063F6BB485E0}"/>
              </a:ext>
            </a:extLst>
          </p:cNvPr>
          <p:cNvSpPr txBox="1"/>
          <p:nvPr/>
        </p:nvSpPr>
        <p:spPr>
          <a:xfrm>
            <a:off x="9624392" y="1584894"/>
            <a:ext cx="607859" cy="338554"/>
          </a:xfrm>
          <a:prstGeom prst="rect">
            <a:avLst/>
          </a:prstGeom>
          <a:noFill/>
        </p:spPr>
        <p:txBody>
          <a:bodyPr wrap="none" rtlCol="0">
            <a:spAutoFit/>
          </a:bodyPr>
          <a:lstStyle/>
          <a:p>
            <a:r>
              <a:rPr lang="en-GB" sz="1600" b="1" dirty="0"/>
              <a:t>Ch#1</a:t>
            </a:r>
          </a:p>
        </p:txBody>
      </p:sp>
      <p:sp>
        <p:nvSpPr>
          <p:cNvPr id="13" name="TextBox 12">
            <a:extLst>
              <a:ext uri="{FF2B5EF4-FFF2-40B4-BE49-F238E27FC236}">
                <a16:creationId xmlns:a16="http://schemas.microsoft.com/office/drawing/2014/main" id="{10C8A0A8-49F8-428F-AD89-25C30D6D9409}"/>
              </a:ext>
            </a:extLst>
          </p:cNvPr>
          <p:cNvSpPr txBox="1"/>
          <p:nvPr/>
        </p:nvSpPr>
        <p:spPr>
          <a:xfrm>
            <a:off x="10128378" y="1491614"/>
            <a:ext cx="391454" cy="338554"/>
          </a:xfrm>
          <a:prstGeom prst="rect">
            <a:avLst/>
          </a:prstGeom>
          <a:noFill/>
        </p:spPr>
        <p:txBody>
          <a:bodyPr wrap="none" rtlCol="0">
            <a:spAutoFit/>
          </a:bodyPr>
          <a:lstStyle/>
          <a:p>
            <a:r>
              <a:rPr lang="en-GB" sz="1600" b="1" dirty="0"/>
              <a:t>#2</a:t>
            </a:r>
          </a:p>
        </p:txBody>
      </p:sp>
      <p:sp>
        <p:nvSpPr>
          <p:cNvPr id="14" name="TextBox 13">
            <a:extLst>
              <a:ext uri="{FF2B5EF4-FFF2-40B4-BE49-F238E27FC236}">
                <a16:creationId xmlns:a16="http://schemas.microsoft.com/office/drawing/2014/main" id="{C5FE5C20-1B19-46B3-8BB0-EE23E11B901E}"/>
              </a:ext>
            </a:extLst>
          </p:cNvPr>
          <p:cNvSpPr txBox="1"/>
          <p:nvPr/>
        </p:nvSpPr>
        <p:spPr>
          <a:xfrm>
            <a:off x="10406976" y="1380839"/>
            <a:ext cx="391454" cy="338554"/>
          </a:xfrm>
          <a:prstGeom prst="rect">
            <a:avLst/>
          </a:prstGeom>
          <a:noFill/>
        </p:spPr>
        <p:txBody>
          <a:bodyPr wrap="none" rtlCol="0">
            <a:spAutoFit/>
          </a:bodyPr>
          <a:lstStyle/>
          <a:p>
            <a:r>
              <a:rPr lang="en-GB" sz="1600" b="1" dirty="0"/>
              <a:t>#3</a:t>
            </a:r>
          </a:p>
        </p:txBody>
      </p:sp>
      <p:sp>
        <p:nvSpPr>
          <p:cNvPr id="15" name="TextBox 14">
            <a:extLst>
              <a:ext uri="{FF2B5EF4-FFF2-40B4-BE49-F238E27FC236}">
                <a16:creationId xmlns:a16="http://schemas.microsoft.com/office/drawing/2014/main" id="{1ACC2ED4-23BB-462C-89F7-5757701B533E}"/>
              </a:ext>
            </a:extLst>
          </p:cNvPr>
          <p:cNvSpPr txBox="1"/>
          <p:nvPr/>
        </p:nvSpPr>
        <p:spPr>
          <a:xfrm>
            <a:off x="224249" y="908720"/>
            <a:ext cx="6482865" cy="1000274"/>
          </a:xfrm>
          <a:prstGeom prst="rect">
            <a:avLst/>
          </a:prstGeom>
          <a:noFill/>
        </p:spPr>
        <p:txBody>
          <a:bodyPr wrap="none" rtlCol="0">
            <a:spAutoFit/>
          </a:bodyPr>
          <a:lstStyle/>
          <a:p>
            <a:pPr>
              <a:spcAft>
                <a:spcPts val="600"/>
              </a:spcAft>
            </a:pPr>
            <a:r>
              <a:rPr lang="en-GB" b="1" u="sng" dirty="0"/>
              <a:t>Channel Geometry (based on the CAD file given) :</a:t>
            </a:r>
          </a:p>
          <a:p>
            <a:pPr marL="285750" indent="-285750" defTabSz="361950">
              <a:buFont typeface="Arial" panose="020B0604020202020204" pitchFamily="34" charset="0"/>
              <a:buChar char="•"/>
              <a:tabLst>
                <a:tab pos="361950" algn="l"/>
              </a:tabLst>
            </a:pPr>
            <a:r>
              <a:rPr lang="en-GB" b="1" dirty="0"/>
              <a:t>Ch#1: 3 x 6 mm²		Ch#2: 2 x 6 mm²		Ch#3: 3 x 6 mm²</a:t>
            </a:r>
          </a:p>
          <a:p>
            <a:pPr marL="285750" indent="-285750" defTabSz="361950">
              <a:buFont typeface="Arial" panose="020B0604020202020204" pitchFamily="34" charset="0"/>
              <a:buChar char="•"/>
              <a:tabLst>
                <a:tab pos="361950" algn="l"/>
              </a:tabLst>
            </a:pPr>
            <a:r>
              <a:rPr lang="en-GB" b="1" dirty="0"/>
              <a:t>Length: 2.9 m (straight channels; w/o any turns or bends)</a:t>
            </a:r>
          </a:p>
        </p:txBody>
      </p:sp>
      <p:pic>
        <p:nvPicPr>
          <p:cNvPr id="17" name="Picture 16">
            <a:extLst>
              <a:ext uri="{FF2B5EF4-FFF2-40B4-BE49-F238E27FC236}">
                <a16:creationId xmlns:a16="http://schemas.microsoft.com/office/drawing/2014/main" id="{068CCE7C-DC43-4A01-9404-C3981ADFA666}"/>
              </a:ext>
            </a:extLst>
          </p:cNvPr>
          <p:cNvPicPr>
            <a:picLocks noChangeAspect="1"/>
          </p:cNvPicPr>
          <p:nvPr/>
        </p:nvPicPr>
        <p:blipFill>
          <a:blip r:embed="rId4"/>
          <a:stretch>
            <a:fillRect/>
          </a:stretch>
        </p:blipFill>
        <p:spPr>
          <a:xfrm>
            <a:off x="677334" y="2636912"/>
            <a:ext cx="5120970" cy="3840728"/>
          </a:xfrm>
          <a:prstGeom prst="rect">
            <a:avLst/>
          </a:prstGeom>
        </p:spPr>
      </p:pic>
      <p:sp>
        <p:nvSpPr>
          <p:cNvPr id="18" name="TextBox 17">
            <a:extLst>
              <a:ext uri="{FF2B5EF4-FFF2-40B4-BE49-F238E27FC236}">
                <a16:creationId xmlns:a16="http://schemas.microsoft.com/office/drawing/2014/main" id="{9689C00A-FC1B-4479-BA30-25CE475A8BFF}"/>
              </a:ext>
            </a:extLst>
          </p:cNvPr>
          <p:cNvSpPr txBox="1"/>
          <p:nvPr/>
        </p:nvSpPr>
        <p:spPr>
          <a:xfrm>
            <a:off x="119336" y="2107646"/>
            <a:ext cx="5817004" cy="646331"/>
          </a:xfrm>
          <a:prstGeom prst="rect">
            <a:avLst/>
          </a:prstGeom>
          <a:solidFill>
            <a:schemeClr val="accent4">
              <a:lumMod val="40000"/>
              <a:lumOff val="60000"/>
            </a:schemeClr>
          </a:solidFill>
        </p:spPr>
        <p:txBody>
          <a:bodyPr wrap="square" rtlCol="0">
            <a:spAutoFit/>
          </a:bodyPr>
          <a:lstStyle/>
          <a:p>
            <a:pPr algn="ctr"/>
            <a:r>
              <a:rPr lang="en-GB" b="1" dirty="0"/>
              <a:t>Assuming the pressure drop limit of &lt; 1 bar, </a:t>
            </a:r>
            <a:r>
              <a:rPr lang="en-GB" b="1" dirty="0" err="1"/>
              <a:t>Novec</a:t>
            </a:r>
            <a:r>
              <a:rPr lang="en-GB" b="1" dirty="0"/>
              <a:t> would allow for much higher mass flow due to its low viscosity</a:t>
            </a:r>
          </a:p>
        </p:txBody>
      </p:sp>
      <p:sp>
        <p:nvSpPr>
          <p:cNvPr id="16" name="TextBox 15">
            <a:extLst>
              <a:ext uri="{FF2B5EF4-FFF2-40B4-BE49-F238E27FC236}">
                <a16:creationId xmlns:a16="http://schemas.microsoft.com/office/drawing/2014/main" id="{07DF4B2D-25B6-49BB-B0C4-FB5402EFA19A}"/>
              </a:ext>
            </a:extLst>
          </p:cNvPr>
          <p:cNvSpPr txBox="1"/>
          <p:nvPr/>
        </p:nvSpPr>
        <p:spPr>
          <a:xfrm>
            <a:off x="6235495" y="2107645"/>
            <a:ext cx="5817011" cy="646331"/>
          </a:xfrm>
          <a:prstGeom prst="rect">
            <a:avLst/>
          </a:prstGeom>
          <a:solidFill>
            <a:schemeClr val="accent4">
              <a:lumMod val="40000"/>
              <a:lumOff val="60000"/>
            </a:schemeClr>
          </a:solidFill>
        </p:spPr>
        <p:txBody>
          <a:bodyPr wrap="square" rtlCol="0">
            <a:spAutoFit/>
          </a:bodyPr>
          <a:lstStyle/>
          <a:p>
            <a:pPr algn="ctr"/>
            <a:r>
              <a:rPr lang="en-GB" b="1" dirty="0"/>
              <a:t>At lower power dissipation, both coolants are comparable. But </a:t>
            </a:r>
            <a:r>
              <a:rPr lang="en-GB" b="1" dirty="0" err="1"/>
              <a:t>Novec</a:t>
            </a:r>
            <a:r>
              <a:rPr lang="en-GB" b="1" dirty="0"/>
              <a:t> outperforms for higher power dissipation. </a:t>
            </a:r>
          </a:p>
        </p:txBody>
      </p:sp>
      <p:cxnSp>
        <p:nvCxnSpPr>
          <p:cNvPr id="19" name="Straight Connector 18">
            <a:extLst>
              <a:ext uri="{FF2B5EF4-FFF2-40B4-BE49-F238E27FC236}">
                <a16:creationId xmlns:a16="http://schemas.microsoft.com/office/drawing/2014/main" id="{1A0C6BD2-AC08-46DF-8954-A266A2E79744}"/>
              </a:ext>
            </a:extLst>
          </p:cNvPr>
          <p:cNvCxnSpPr>
            <a:cxnSpLocks/>
          </p:cNvCxnSpPr>
          <p:nvPr/>
        </p:nvCxnSpPr>
        <p:spPr>
          <a:xfrm flipV="1">
            <a:off x="6096000" y="2025050"/>
            <a:ext cx="0" cy="4553550"/>
          </a:xfrm>
          <a:prstGeom prst="line">
            <a:avLst/>
          </a:prstGeom>
          <a:ln w="38100">
            <a:solidFill>
              <a:srgbClr val="0000F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1B331FF-8E81-4DE9-8ACF-BBFD01FF9047}"/>
              </a:ext>
            </a:extLst>
          </p:cNvPr>
          <p:cNvCxnSpPr>
            <a:cxnSpLocks/>
          </p:cNvCxnSpPr>
          <p:nvPr/>
        </p:nvCxnSpPr>
        <p:spPr>
          <a:xfrm>
            <a:off x="0" y="2025050"/>
            <a:ext cx="12192000" cy="0"/>
          </a:xfrm>
          <a:prstGeom prst="line">
            <a:avLst/>
          </a:prstGeom>
          <a:ln w="38100">
            <a:solidFill>
              <a:srgbClr val="0000FE"/>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7E49B1F-59C1-4857-984B-65F36BDF7100}"/>
              </a:ext>
            </a:extLst>
          </p:cNvPr>
          <p:cNvSpPr txBox="1"/>
          <p:nvPr/>
        </p:nvSpPr>
        <p:spPr>
          <a:xfrm>
            <a:off x="7608168" y="3600991"/>
            <a:ext cx="2214068" cy="584775"/>
          </a:xfrm>
          <a:prstGeom prst="rect">
            <a:avLst/>
          </a:prstGeom>
          <a:noFill/>
        </p:spPr>
        <p:txBody>
          <a:bodyPr wrap="none" rtlCol="0">
            <a:spAutoFit/>
          </a:bodyPr>
          <a:lstStyle/>
          <a:p>
            <a:r>
              <a:rPr lang="en-GB" sz="1600" b="1" i="1" dirty="0">
                <a:solidFill>
                  <a:srgbClr val="C00000"/>
                </a:solidFill>
              </a:rPr>
              <a:t>Water-Glycol @ 0.05g/s</a:t>
            </a:r>
          </a:p>
          <a:p>
            <a:r>
              <a:rPr lang="en-GB" sz="1600" b="1" i="1" dirty="0" err="1">
                <a:solidFill>
                  <a:srgbClr val="C00000"/>
                </a:solidFill>
              </a:rPr>
              <a:t>Novec</a:t>
            </a:r>
            <a:r>
              <a:rPr lang="en-GB" sz="1600" b="1" i="1" dirty="0">
                <a:solidFill>
                  <a:srgbClr val="C00000"/>
                </a:solidFill>
              </a:rPr>
              <a:t> @ 0.15g/s</a:t>
            </a:r>
          </a:p>
        </p:txBody>
      </p:sp>
    </p:spTree>
    <p:extLst>
      <p:ext uri="{BB962C8B-B14F-4D97-AF65-F5344CB8AC3E}">
        <p14:creationId xmlns:p14="http://schemas.microsoft.com/office/powerpoint/2010/main" val="338915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animBg="1"/>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AE23C-EC38-43BA-867E-1319618FB67B}"/>
              </a:ext>
            </a:extLst>
          </p:cNvPr>
          <p:cNvSpPr>
            <a:spLocks noGrp="1"/>
          </p:cNvSpPr>
          <p:nvPr>
            <p:ph type="title"/>
          </p:nvPr>
        </p:nvSpPr>
        <p:spPr/>
        <p:txBody>
          <a:bodyPr/>
          <a:lstStyle/>
          <a:p>
            <a:r>
              <a:rPr lang="en-GB" sz="5400" dirty="0"/>
              <a:t>B</a:t>
            </a:r>
            <a:r>
              <a:rPr lang="en-GB" sz="4000" dirty="0"/>
              <a:t>OUNDARY</a:t>
            </a:r>
            <a:r>
              <a:rPr lang="en-GB" sz="5400" dirty="0"/>
              <a:t> C</a:t>
            </a:r>
            <a:r>
              <a:rPr lang="en-GB" sz="4000" dirty="0"/>
              <a:t>ONDITIONS</a:t>
            </a:r>
            <a:endParaRPr lang="en-GB" sz="5400" dirty="0"/>
          </a:p>
        </p:txBody>
      </p:sp>
      <p:sp>
        <p:nvSpPr>
          <p:cNvPr id="3" name="Date Placeholder 2">
            <a:extLst>
              <a:ext uri="{FF2B5EF4-FFF2-40B4-BE49-F238E27FC236}">
                <a16:creationId xmlns:a16="http://schemas.microsoft.com/office/drawing/2014/main" id="{8ADF7F5E-6064-4BBD-998E-C5638E9C208E}"/>
              </a:ext>
            </a:extLst>
          </p:cNvPr>
          <p:cNvSpPr>
            <a:spLocks noGrp="1"/>
          </p:cNvSpPr>
          <p:nvPr>
            <p:ph type="dt" sz="half" idx="10"/>
          </p:nvPr>
        </p:nvSpPr>
        <p:spPr>
          <a:xfrm>
            <a:off x="0" y="6578600"/>
            <a:ext cx="3344863" cy="279400"/>
          </a:xfrm>
          <a:prstGeom prst="rect">
            <a:avLst/>
          </a:prstGeom>
        </p:spPr>
        <p:txBody>
          <a:bodyPr/>
          <a:lstStyle/>
          <a:p>
            <a:r>
              <a:rPr lang="en-US"/>
              <a:t>28/04/2021 - GSI-JINR Roadmap Meeting</a:t>
            </a:r>
            <a:endParaRPr lang="en-GB" dirty="0"/>
          </a:p>
        </p:txBody>
      </p:sp>
      <p:sp>
        <p:nvSpPr>
          <p:cNvPr id="4" name="Footer Placeholder 3">
            <a:extLst>
              <a:ext uri="{FF2B5EF4-FFF2-40B4-BE49-F238E27FC236}">
                <a16:creationId xmlns:a16="http://schemas.microsoft.com/office/drawing/2014/main" id="{F2621EA4-1100-4182-AB9D-270B4F21A700}"/>
              </a:ext>
            </a:extLst>
          </p:cNvPr>
          <p:cNvSpPr>
            <a:spLocks noGrp="1"/>
          </p:cNvSpPr>
          <p:nvPr>
            <p:ph type="ftr" sz="quarter" idx="11"/>
          </p:nvPr>
        </p:nvSpPr>
        <p:spPr>
          <a:xfrm>
            <a:off x="3344863" y="6578600"/>
            <a:ext cx="5502275" cy="279400"/>
          </a:xfrm>
          <a:prstGeom prst="rect">
            <a:avLst/>
          </a:prstGeom>
        </p:spPr>
        <p:txBody>
          <a:bodyPr/>
          <a:lstStyle/>
          <a:p>
            <a:r>
              <a:rPr lang="en-US"/>
              <a:t>K. Agarwal - BM@N-STS Electronics Cooling</a:t>
            </a:r>
            <a:endParaRPr lang="en-GB" dirty="0"/>
          </a:p>
        </p:txBody>
      </p:sp>
      <p:sp>
        <p:nvSpPr>
          <p:cNvPr id="5" name="Slide Number Placeholder 4">
            <a:extLst>
              <a:ext uri="{FF2B5EF4-FFF2-40B4-BE49-F238E27FC236}">
                <a16:creationId xmlns:a16="http://schemas.microsoft.com/office/drawing/2014/main" id="{6FF5AD38-6032-48D8-8B5B-10CB66337642}"/>
              </a:ext>
            </a:extLst>
          </p:cNvPr>
          <p:cNvSpPr>
            <a:spLocks noGrp="1"/>
          </p:cNvSpPr>
          <p:nvPr>
            <p:ph type="sldNum" sz="quarter" idx="12"/>
          </p:nvPr>
        </p:nvSpPr>
        <p:spPr>
          <a:xfrm>
            <a:off x="8847138" y="6578600"/>
            <a:ext cx="3344862" cy="279400"/>
          </a:xfrm>
          <a:prstGeom prst="rect">
            <a:avLst/>
          </a:prstGeom>
        </p:spPr>
        <p:txBody>
          <a:bodyPr/>
          <a:lstStyle/>
          <a:p>
            <a:fld id="{2A4535BA-AEF2-4785-BF1B-EDE950106C20}" type="slidenum">
              <a:rPr lang="en-GB" smtClean="0"/>
              <a:pPr/>
              <a:t>2</a:t>
            </a:fld>
            <a:endParaRPr lang="en-GB" dirty="0"/>
          </a:p>
        </p:txBody>
      </p:sp>
    </p:spTree>
    <p:extLst>
      <p:ext uri="{BB962C8B-B14F-4D97-AF65-F5344CB8AC3E}">
        <p14:creationId xmlns:p14="http://schemas.microsoft.com/office/powerpoint/2010/main" val="1061805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AE23C-EC38-43BA-867E-1319618FB67B}"/>
              </a:ext>
            </a:extLst>
          </p:cNvPr>
          <p:cNvSpPr>
            <a:spLocks noGrp="1"/>
          </p:cNvSpPr>
          <p:nvPr>
            <p:ph type="title"/>
          </p:nvPr>
        </p:nvSpPr>
        <p:spPr/>
        <p:txBody>
          <a:bodyPr/>
          <a:lstStyle/>
          <a:p>
            <a:r>
              <a:rPr lang="en-GB" sz="5400" dirty="0"/>
              <a:t>S</a:t>
            </a:r>
            <a:r>
              <a:rPr lang="en-GB" sz="4000" dirty="0"/>
              <a:t>OLID</a:t>
            </a:r>
            <a:r>
              <a:rPr lang="en-GB" sz="5400" dirty="0"/>
              <a:t>W</a:t>
            </a:r>
            <a:r>
              <a:rPr lang="en-GB" sz="4000" dirty="0"/>
              <a:t>ORKS</a:t>
            </a:r>
            <a:r>
              <a:rPr lang="en-GB" sz="5400" dirty="0"/>
              <a:t> C</a:t>
            </a:r>
            <a:r>
              <a:rPr lang="en-GB" sz="4000" dirty="0"/>
              <a:t>OMPUTATIONAL</a:t>
            </a:r>
            <a:r>
              <a:rPr lang="en-GB" sz="5400" dirty="0"/>
              <a:t> F</a:t>
            </a:r>
            <a:r>
              <a:rPr lang="en-GB" sz="4000" dirty="0"/>
              <a:t>LUID</a:t>
            </a:r>
            <a:r>
              <a:rPr lang="en-GB" sz="5400" dirty="0"/>
              <a:t> </a:t>
            </a:r>
            <a:br>
              <a:rPr lang="en-GB" sz="5400" dirty="0"/>
            </a:br>
            <a:r>
              <a:rPr lang="en-GB" sz="5400" dirty="0"/>
              <a:t>D</a:t>
            </a:r>
            <a:r>
              <a:rPr lang="en-GB" sz="4000" dirty="0"/>
              <a:t>YNAMICS</a:t>
            </a:r>
            <a:r>
              <a:rPr lang="en-GB" sz="5400" dirty="0"/>
              <a:t> (CFD) S</a:t>
            </a:r>
            <a:r>
              <a:rPr lang="en-GB" sz="4000" dirty="0"/>
              <a:t>IMULATIONS</a:t>
            </a:r>
            <a:endParaRPr lang="en-GB" sz="5400" dirty="0"/>
          </a:p>
        </p:txBody>
      </p:sp>
      <p:sp>
        <p:nvSpPr>
          <p:cNvPr id="3" name="Date Placeholder 2">
            <a:extLst>
              <a:ext uri="{FF2B5EF4-FFF2-40B4-BE49-F238E27FC236}">
                <a16:creationId xmlns:a16="http://schemas.microsoft.com/office/drawing/2014/main" id="{8ADF7F5E-6064-4BBD-998E-C5638E9C208E}"/>
              </a:ext>
            </a:extLst>
          </p:cNvPr>
          <p:cNvSpPr>
            <a:spLocks noGrp="1"/>
          </p:cNvSpPr>
          <p:nvPr>
            <p:ph type="dt" sz="half" idx="10"/>
          </p:nvPr>
        </p:nvSpPr>
        <p:spPr>
          <a:xfrm>
            <a:off x="0" y="6578600"/>
            <a:ext cx="3344863" cy="279400"/>
          </a:xfrm>
          <a:prstGeom prst="rect">
            <a:avLst/>
          </a:prstGeom>
        </p:spPr>
        <p:txBody>
          <a:bodyPr/>
          <a:lstStyle/>
          <a:p>
            <a:r>
              <a:rPr lang="en-US"/>
              <a:t>28/04/2021 - GSI-JINR Roadmap Meeting</a:t>
            </a:r>
            <a:endParaRPr lang="en-GB" dirty="0"/>
          </a:p>
        </p:txBody>
      </p:sp>
      <p:sp>
        <p:nvSpPr>
          <p:cNvPr id="4" name="Footer Placeholder 3">
            <a:extLst>
              <a:ext uri="{FF2B5EF4-FFF2-40B4-BE49-F238E27FC236}">
                <a16:creationId xmlns:a16="http://schemas.microsoft.com/office/drawing/2014/main" id="{F2621EA4-1100-4182-AB9D-270B4F21A700}"/>
              </a:ext>
            </a:extLst>
          </p:cNvPr>
          <p:cNvSpPr>
            <a:spLocks noGrp="1"/>
          </p:cNvSpPr>
          <p:nvPr>
            <p:ph type="ftr" sz="quarter" idx="11"/>
          </p:nvPr>
        </p:nvSpPr>
        <p:spPr>
          <a:xfrm>
            <a:off x="3344863" y="6578600"/>
            <a:ext cx="5502275" cy="279400"/>
          </a:xfrm>
          <a:prstGeom prst="rect">
            <a:avLst/>
          </a:prstGeom>
        </p:spPr>
        <p:txBody>
          <a:bodyPr/>
          <a:lstStyle/>
          <a:p>
            <a:r>
              <a:rPr lang="en-US"/>
              <a:t>K. Agarwal - BM@N-STS Electronics Cooling</a:t>
            </a:r>
            <a:endParaRPr lang="en-GB" dirty="0"/>
          </a:p>
        </p:txBody>
      </p:sp>
      <p:sp>
        <p:nvSpPr>
          <p:cNvPr id="5" name="Slide Number Placeholder 4">
            <a:extLst>
              <a:ext uri="{FF2B5EF4-FFF2-40B4-BE49-F238E27FC236}">
                <a16:creationId xmlns:a16="http://schemas.microsoft.com/office/drawing/2014/main" id="{6FF5AD38-6032-48D8-8B5B-10CB66337642}"/>
              </a:ext>
            </a:extLst>
          </p:cNvPr>
          <p:cNvSpPr>
            <a:spLocks noGrp="1"/>
          </p:cNvSpPr>
          <p:nvPr>
            <p:ph type="sldNum" sz="quarter" idx="12"/>
          </p:nvPr>
        </p:nvSpPr>
        <p:spPr>
          <a:xfrm>
            <a:off x="8847138" y="6578600"/>
            <a:ext cx="3344862" cy="279400"/>
          </a:xfrm>
          <a:prstGeom prst="rect">
            <a:avLst/>
          </a:prstGeom>
        </p:spPr>
        <p:txBody>
          <a:bodyPr/>
          <a:lstStyle/>
          <a:p>
            <a:fld id="{2A4535BA-AEF2-4785-BF1B-EDE950106C20}" type="slidenum">
              <a:rPr lang="en-GB" smtClean="0"/>
              <a:pPr/>
              <a:t>20</a:t>
            </a:fld>
            <a:endParaRPr lang="en-GB" dirty="0"/>
          </a:p>
        </p:txBody>
      </p:sp>
    </p:spTree>
    <p:extLst>
      <p:ext uri="{BB962C8B-B14F-4D97-AF65-F5344CB8AC3E}">
        <p14:creationId xmlns:p14="http://schemas.microsoft.com/office/powerpoint/2010/main" val="2149445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1581-AD57-46CD-B71D-3C77D1EEF495}"/>
              </a:ext>
            </a:extLst>
          </p:cNvPr>
          <p:cNvSpPr>
            <a:spLocks noGrp="1"/>
          </p:cNvSpPr>
          <p:nvPr>
            <p:ph type="title"/>
          </p:nvPr>
        </p:nvSpPr>
        <p:spPr/>
        <p:txBody>
          <a:bodyPr/>
          <a:lstStyle/>
          <a:p>
            <a:r>
              <a:rPr lang="en-GB" dirty="0"/>
              <a:t>S</a:t>
            </a:r>
            <a:r>
              <a:rPr lang="en-GB" sz="2800" dirty="0"/>
              <a:t>IMULATION</a:t>
            </a:r>
            <a:r>
              <a:rPr lang="en-GB" dirty="0"/>
              <a:t> I</a:t>
            </a:r>
            <a:r>
              <a:rPr lang="en-GB" sz="2800" dirty="0"/>
              <a:t>NPUTS</a:t>
            </a:r>
            <a:r>
              <a:rPr lang="en-GB" dirty="0"/>
              <a:t> – C-F</a:t>
            </a:r>
            <a:r>
              <a:rPr lang="en-GB" sz="2800" dirty="0"/>
              <a:t>RAME</a:t>
            </a:r>
            <a:r>
              <a:rPr lang="en-GB" dirty="0"/>
              <a:t> 01L</a:t>
            </a:r>
          </a:p>
        </p:txBody>
      </p:sp>
      <p:sp>
        <p:nvSpPr>
          <p:cNvPr id="3" name="Date Placeholder 2">
            <a:extLst>
              <a:ext uri="{FF2B5EF4-FFF2-40B4-BE49-F238E27FC236}">
                <a16:creationId xmlns:a16="http://schemas.microsoft.com/office/drawing/2014/main" id="{5FAD92F2-2FB3-4C63-AFB9-02C1F8ED3D92}"/>
              </a:ext>
            </a:extLst>
          </p:cNvPr>
          <p:cNvSpPr>
            <a:spLocks noGrp="1"/>
          </p:cNvSpPr>
          <p:nvPr>
            <p:ph type="dt" sz="half" idx="10"/>
          </p:nvPr>
        </p:nvSpPr>
        <p:spPr/>
        <p:txBody>
          <a:bodyPr/>
          <a:lstStyle/>
          <a:p>
            <a:r>
              <a:rPr lang="en-US"/>
              <a:t>28/04/2021 - GSI-JINR Roadmap Meeting</a:t>
            </a:r>
            <a:endParaRPr lang="en-GB" dirty="0"/>
          </a:p>
        </p:txBody>
      </p:sp>
      <p:sp>
        <p:nvSpPr>
          <p:cNvPr id="4" name="Footer Placeholder 3">
            <a:extLst>
              <a:ext uri="{FF2B5EF4-FFF2-40B4-BE49-F238E27FC236}">
                <a16:creationId xmlns:a16="http://schemas.microsoft.com/office/drawing/2014/main" id="{27E4045E-9624-4CAD-997E-ADA0A97769ED}"/>
              </a:ext>
            </a:extLst>
          </p:cNvPr>
          <p:cNvSpPr>
            <a:spLocks noGrp="1"/>
          </p:cNvSpPr>
          <p:nvPr>
            <p:ph type="ftr" sz="quarter" idx="11"/>
          </p:nvPr>
        </p:nvSpPr>
        <p:spPr/>
        <p:txBody>
          <a:bodyPr/>
          <a:lstStyle/>
          <a:p>
            <a:r>
              <a:rPr lang="en-US"/>
              <a:t>K. Agarwal - BM@N-STS Electronics Cooling</a:t>
            </a:r>
            <a:endParaRPr lang="en-GB" dirty="0"/>
          </a:p>
        </p:txBody>
      </p:sp>
      <p:sp>
        <p:nvSpPr>
          <p:cNvPr id="5" name="Slide Number Placeholder 4">
            <a:extLst>
              <a:ext uri="{FF2B5EF4-FFF2-40B4-BE49-F238E27FC236}">
                <a16:creationId xmlns:a16="http://schemas.microsoft.com/office/drawing/2014/main" id="{6F9A9ED4-3360-45C4-8351-0BBD37D704F7}"/>
              </a:ext>
            </a:extLst>
          </p:cNvPr>
          <p:cNvSpPr>
            <a:spLocks noGrp="1"/>
          </p:cNvSpPr>
          <p:nvPr>
            <p:ph type="sldNum" sz="quarter" idx="12"/>
          </p:nvPr>
        </p:nvSpPr>
        <p:spPr/>
        <p:txBody>
          <a:bodyPr/>
          <a:lstStyle/>
          <a:p>
            <a:fld id="{2A4535BA-AEF2-4785-BF1B-EDE950106C20}" type="slidenum">
              <a:rPr lang="en-GB" smtClean="0"/>
              <a:pPr/>
              <a:t>21</a:t>
            </a:fld>
            <a:endParaRPr lang="en-GB" dirty="0"/>
          </a:p>
        </p:txBody>
      </p:sp>
      <p:sp>
        <p:nvSpPr>
          <p:cNvPr id="12" name="TextBox 11">
            <a:extLst>
              <a:ext uri="{FF2B5EF4-FFF2-40B4-BE49-F238E27FC236}">
                <a16:creationId xmlns:a16="http://schemas.microsoft.com/office/drawing/2014/main" id="{4D6F45B3-847E-4827-8946-AD905A429C85}"/>
              </a:ext>
            </a:extLst>
          </p:cNvPr>
          <p:cNvSpPr txBox="1"/>
          <p:nvPr/>
        </p:nvSpPr>
        <p:spPr>
          <a:xfrm>
            <a:off x="224249" y="944762"/>
            <a:ext cx="7451655" cy="1000274"/>
          </a:xfrm>
          <a:prstGeom prst="rect">
            <a:avLst/>
          </a:prstGeom>
          <a:noFill/>
        </p:spPr>
        <p:txBody>
          <a:bodyPr wrap="none" rtlCol="0">
            <a:spAutoFit/>
          </a:bodyPr>
          <a:lstStyle/>
          <a:p>
            <a:pPr>
              <a:spcAft>
                <a:spcPts val="600"/>
              </a:spcAft>
            </a:pPr>
            <a:r>
              <a:rPr lang="en-GB" b="1" u="sng" dirty="0"/>
              <a:t>Total Power Dissipation (no ROBs???):</a:t>
            </a:r>
          </a:p>
          <a:p>
            <a:r>
              <a:rPr lang="en-GB" b="1" dirty="0"/>
              <a:t>16 modules </a:t>
            </a:r>
            <a:r>
              <a:rPr lang="en-GB" b="1" dirty="0">
                <a:sym typeface="Wingdings" panose="05000000000000000000" pitchFamily="2" charset="2"/>
              </a:rPr>
              <a:t>(32 FEBs) 	 320W from FEBs (ASICs + LDOs; 10W/FEB)</a:t>
            </a:r>
          </a:p>
          <a:p>
            <a:r>
              <a:rPr lang="en-GB" b="1" dirty="0">
                <a:sym typeface="Wingdings" panose="05000000000000000000" pitchFamily="2" charset="2"/>
              </a:rPr>
              <a:t>			 96W from FEASTs (3W/FEAST-pair/FEB)</a:t>
            </a:r>
          </a:p>
        </p:txBody>
      </p:sp>
      <p:pic>
        <p:nvPicPr>
          <p:cNvPr id="14" name="Picture 13">
            <a:extLst>
              <a:ext uri="{FF2B5EF4-FFF2-40B4-BE49-F238E27FC236}">
                <a16:creationId xmlns:a16="http://schemas.microsoft.com/office/drawing/2014/main" id="{9AD1F4DB-BD06-4177-BA39-4AF07335F54C}"/>
              </a:ext>
            </a:extLst>
          </p:cNvPr>
          <p:cNvPicPr>
            <a:picLocks noChangeAspect="1"/>
          </p:cNvPicPr>
          <p:nvPr/>
        </p:nvPicPr>
        <p:blipFill>
          <a:blip r:embed="rId2"/>
          <a:stretch>
            <a:fillRect/>
          </a:stretch>
        </p:blipFill>
        <p:spPr>
          <a:xfrm>
            <a:off x="8184232" y="795890"/>
            <a:ext cx="3916650" cy="5633838"/>
          </a:xfrm>
          <a:prstGeom prst="rect">
            <a:avLst/>
          </a:prstGeom>
        </p:spPr>
      </p:pic>
      <p:pic>
        <p:nvPicPr>
          <p:cNvPr id="18" name="Picture 17">
            <a:extLst>
              <a:ext uri="{FF2B5EF4-FFF2-40B4-BE49-F238E27FC236}">
                <a16:creationId xmlns:a16="http://schemas.microsoft.com/office/drawing/2014/main" id="{813ED9E6-C8ED-4898-841F-2661797FF37C}"/>
              </a:ext>
            </a:extLst>
          </p:cNvPr>
          <p:cNvPicPr>
            <a:picLocks noChangeAspect="1"/>
          </p:cNvPicPr>
          <p:nvPr/>
        </p:nvPicPr>
        <p:blipFill>
          <a:blip r:embed="rId3"/>
          <a:stretch>
            <a:fillRect/>
          </a:stretch>
        </p:blipFill>
        <p:spPr>
          <a:xfrm>
            <a:off x="407368" y="2348880"/>
            <a:ext cx="6519823" cy="3995674"/>
          </a:xfrm>
          <a:prstGeom prst="rect">
            <a:avLst/>
          </a:prstGeom>
        </p:spPr>
      </p:pic>
      <p:sp>
        <p:nvSpPr>
          <p:cNvPr id="19" name="TextBox 18">
            <a:extLst>
              <a:ext uri="{FF2B5EF4-FFF2-40B4-BE49-F238E27FC236}">
                <a16:creationId xmlns:a16="http://schemas.microsoft.com/office/drawing/2014/main" id="{0A558379-61CE-4CE7-B07F-8048E3C85464}"/>
              </a:ext>
            </a:extLst>
          </p:cNvPr>
          <p:cNvSpPr txBox="1"/>
          <p:nvPr/>
        </p:nvSpPr>
        <p:spPr>
          <a:xfrm>
            <a:off x="1847528" y="2528645"/>
            <a:ext cx="1994457" cy="369332"/>
          </a:xfrm>
          <a:prstGeom prst="rect">
            <a:avLst/>
          </a:prstGeom>
          <a:solidFill>
            <a:schemeClr val="accent4">
              <a:lumMod val="40000"/>
              <a:lumOff val="60000"/>
            </a:schemeClr>
          </a:solidFill>
        </p:spPr>
        <p:txBody>
          <a:bodyPr wrap="none" rtlCol="0">
            <a:spAutoFit/>
          </a:bodyPr>
          <a:lstStyle/>
          <a:p>
            <a:pPr algn="ctr"/>
            <a:r>
              <a:rPr lang="en-GB" b="1" dirty="0"/>
              <a:t>Mesh Quality Plots</a:t>
            </a:r>
          </a:p>
        </p:txBody>
      </p:sp>
      <p:pic>
        <p:nvPicPr>
          <p:cNvPr id="21" name="Picture 20">
            <a:extLst>
              <a:ext uri="{FF2B5EF4-FFF2-40B4-BE49-F238E27FC236}">
                <a16:creationId xmlns:a16="http://schemas.microsoft.com/office/drawing/2014/main" id="{D8B7D928-DDFC-44C7-863A-A9EB7C38A92E}"/>
              </a:ext>
            </a:extLst>
          </p:cNvPr>
          <p:cNvPicPr>
            <a:picLocks noChangeAspect="1"/>
          </p:cNvPicPr>
          <p:nvPr/>
        </p:nvPicPr>
        <p:blipFill>
          <a:blip r:embed="rId4"/>
          <a:stretch>
            <a:fillRect/>
          </a:stretch>
        </p:blipFill>
        <p:spPr>
          <a:xfrm>
            <a:off x="7113538" y="3936056"/>
            <a:ext cx="4987344" cy="2493672"/>
          </a:xfrm>
          <a:prstGeom prst="rect">
            <a:avLst/>
          </a:prstGeom>
        </p:spPr>
      </p:pic>
      <p:sp>
        <p:nvSpPr>
          <p:cNvPr id="22" name="TextBox 21">
            <a:extLst>
              <a:ext uri="{FF2B5EF4-FFF2-40B4-BE49-F238E27FC236}">
                <a16:creationId xmlns:a16="http://schemas.microsoft.com/office/drawing/2014/main" id="{06289661-A729-4F3C-A075-9281D1E56C24}"/>
              </a:ext>
            </a:extLst>
          </p:cNvPr>
          <p:cNvSpPr txBox="1"/>
          <p:nvPr/>
        </p:nvSpPr>
        <p:spPr>
          <a:xfrm rot="19808909">
            <a:off x="8298513" y="5105329"/>
            <a:ext cx="2919197" cy="369332"/>
          </a:xfrm>
          <a:prstGeom prst="rect">
            <a:avLst/>
          </a:prstGeom>
          <a:noFill/>
        </p:spPr>
        <p:txBody>
          <a:bodyPr wrap="none" rtlCol="0">
            <a:spAutoFit/>
          </a:bodyPr>
          <a:lstStyle/>
          <a:p>
            <a:r>
              <a:rPr lang="en-GB" b="1" dirty="0">
                <a:solidFill>
                  <a:srgbClr val="C00000"/>
                </a:solidFill>
              </a:rPr>
              <a:t>Computationally Intensive!!!</a:t>
            </a:r>
          </a:p>
        </p:txBody>
      </p:sp>
    </p:spTree>
    <p:extLst>
      <p:ext uri="{BB962C8B-B14F-4D97-AF65-F5344CB8AC3E}">
        <p14:creationId xmlns:p14="http://schemas.microsoft.com/office/powerpoint/2010/main" val="181735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BA5DC-B45C-4872-B459-AB504DD1E371}"/>
              </a:ext>
            </a:extLst>
          </p:cNvPr>
          <p:cNvSpPr>
            <a:spLocks noGrp="1"/>
          </p:cNvSpPr>
          <p:nvPr>
            <p:ph type="title"/>
          </p:nvPr>
        </p:nvSpPr>
        <p:spPr/>
        <p:txBody>
          <a:bodyPr/>
          <a:lstStyle/>
          <a:p>
            <a:r>
              <a:rPr lang="en-GB" dirty="0"/>
              <a:t>R</a:t>
            </a:r>
            <a:r>
              <a:rPr lang="en-GB" sz="2800" dirty="0"/>
              <a:t>ESULTS</a:t>
            </a:r>
            <a:r>
              <a:rPr lang="en-GB" dirty="0"/>
              <a:t>: T</a:t>
            </a:r>
            <a:r>
              <a:rPr lang="en-GB" sz="2800" dirty="0"/>
              <a:t>EMPERATURE</a:t>
            </a:r>
            <a:r>
              <a:rPr lang="en-GB" dirty="0"/>
              <a:t> D</a:t>
            </a:r>
            <a:r>
              <a:rPr lang="en-GB" sz="2800" dirty="0"/>
              <a:t>ISTRIBUTION</a:t>
            </a:r>
            <a:endParaRPr lang="en-GB" dirty="0"/>
          </a:p>
        </p:txBody>
      </p:sp>
      <p:sp>
        <p:nvSpPr>
          <p:cNvPr id="3" name="Date Placeholder 2">
            <a:extLst>
              <a:ext uri="{FF2B5EF4-FFF2-40B4-BE49-F238E27FC236}">
                <a16:creationId xmlns:a16="http://schemas.microsoft.com/office/drawing/2014/main" id="{C2D7FE87-91FF-457D-B024-9DB002FF8367}"/>
              </a:ext>
            </a:extLst>
          </p:cNvPr>
          <p:cNvSpPr>
            <a:spLocks noGrp="1"/>
          </p:cNvSpPr>
          <p:nvPr>
            <p:ph type="dt" sz="half" idx="10"/>
          </p:nvPr>
        </p:nvSpPr>
        <p:spPr/>
        <p:txBody>
          <a:bodyPr/>
          <a:lstStyle/>
          <a:p>
            <a:r>
              <a:rPr lang="en-US"/>
              <a:t>28/04/2021 - GSI-JINR Roadmap Meeting</a:t>
            </a:r>
            <a:endParaRPr lang="en-GB" dirty="0"/>
          </a:p>
        </p:txBody>
      </p:sp>
      <p:sp>
        <p:nvSpPr>
          <p:cNvPr id="4" name="Footer Placeholder 3">
            <a:extLst>
              <a:ext uri="{FF2B5EF4-FFF2-40B4-BE49-F238E27FC236}">
                <a16:creationId xmlns:a16="http://schemas.microsoft.com/office/drawing/2014/main" id="{34FE9417-C761-45C0-BCA4-D1D821F75D31}"/>
              </a:ext>
            </a:extLst>
          </p:cNvPr>
          <p:cNvSpPr>
            <a:spLocks noGrp="1"/>
          </p:cNvSpPr>
          <p:nvPr>
            <p:ph type="ftr" sz="quarter" idx="11"/>
          </p:nvPr>
        </p:nvSpPr>
        <p:spPr/>
        <p:txBody>
          <a:bodyPr/>
          <a:lstStyle/>
          <a:p>
            <a:r>
              <a:rPr lang="en-US"/>
              <a:t>K. Agarwal - BM@N-STS Electronics Cooling</a:t>
            </a:r>
            <a:endParaRPr lang="en-GB" dirty="0"/>
          </a:p>
        </p:txBody>
      </p:sp>
      <p:sp>
        <p:nvSpPr>
          <p:cNvPr id="5" name="Slide Number Placeholder 4">
            <a:extLst>
              <a:ext uri="{FF2B5EF4-FFF2-40B4-BE49-F238E27FC236}">
                <a16:creationId xmlns:a16="http://schemas.microsoft.com/office/drawing/2014/main" id="{2AF653FE-E9DC-463E-91DE-04CF4F8BBB83}"/>
              </a:ext>
            </a:extLst>
          </p:cNvPr>
          <p:cNvSpPr>
            <a:spLocks noGrp="1"/>
          </p:cNvSpPr>
          <p:nvPr>
            <p:ph type="sldNum" sz="quarter" idx="12"/>
          </p:nvPr>
        </p:nvSpPr>
        <p:spPr/>
        <p:txBody>
          <a:bodyPr/>
          <a:lstStyle/>
          <a:p>
            <a:fld id="{2A4535BA-AEF2-4785-BF1B-EDE950106C20}" type="slidenum">
              <a:rPr lang="en-GB" smtClean="0"/>
              <a:pPr/>
              <a:t>22</a:t>
            </a:fld>
            <a:endParaRPr lang="en-GB" dirty="0"/>
          </a:p>
        </p:txBody>
      </p:sp>
      <p:cxnSp>
        <p:nvCxnSpPr>
          <p:cNvPr id="7" name="Straight Connector 6">
            <a:extLst>
              <a:ext uri="{FF2B5EF4-FFF2-40B4-BE49-F238E27FC236}">
                <a16:creationId xmlns:a16="http://schemas.microsoft.com/office/drawing/2014/main" id="{71D0AD6C-D964-404A-AC6E-DC83CF25D497}"/>
              </a:ext>
            </a:extLst>
          </p:cNvPr>
          <p:cNvCxnSpPr>
            <a:cxnSpLocks/>
          </p:cNvCxnSpPr>
          <p:nvPr/>
        </p:nvCxnSpPr>
        <p:spPr>
          <a:xfrm flipV="1">
            <a:off x="6096000" y="765861"/>
            <a:ext cx="0" cy="5812739"/>
          </a:xfrm>
          <a:prstGeom prst="line">
            <a:avLst/>
          </a:prstGeom>
          <a:ln w="38100">
            <a:solidFill>
              <a:srgbClr val="0000FE"/>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FB7B513-F043-49F9-A9A3-ECAECCAEBA6E}"/>
              </a:ext>
            </a:extLst>
          </p:cNvPr>
          <p:cNvPicPr>
            <a:picLocks noChangeAspect="1"/>
          </p:cNvPicPr>
          <p:nvPr/>
        </p:nvPicPr>
        <p:blipFill>
          <a:blip r:embed="rId2"/>
          <a:stretch>
            <a:fillRect/>
          </a:stretch>
        </p:blipFill>
        <p:spPr>
          <a:xfrm rot="16200000">
            <a:off x="7078666" y="1692229"/>
            <a:ext cx="5777506" cy="3922458"/>
          </a:xfrm>
          <a:prstGeom prst="rect">
            <a:avLst/>
          </a:prstGeom>
        </p:spPr>
      </p:pic>
      <p:pic>
        <p:nvPicPr>
          <p:cNvPr id="12" name="Picture 11">
            <a:extLst>
              <a:ext uri="{FF2B5EF4-FFF2-40B4-BE49-F238E27FC236}">
                <a16:creationId xmlns:a16="http://schemas.microsoft.com/office/drawing/2014/main" id="{C6C281C5-1B65-440A-A3E1-7A35CE260879}"/>
              </a:ext>
            </a:extLst>
          </p:cNvPr>
          <p:cNvPicPr>
            <a:picLocks noChangeAspect="1"/>
          </p:cNvPicPr>
          <p:nvPr/>
        </p:nvPicPr>
        <p:blipFill>
          <a:blip r:embed="rId3"/>
          <a:stretch>
            <a:fillRect/>
          </a:stretch>
        </p:blipFill>
        <p:spPr>
          <a:xfrm>
            <a:off x="6243942" y="793288"/>
            <a:ext cx="1724266" cy="2419688"/>
          </a:xfrm>
          <a:prstGeom prst="rect">
            <a:avLst/>
          </a:prstGeom>
        </p:spPr>
      </p:pic>
      <p:pic>
        <p:nvPicPr>
          <p:cNvPr id="14" name="Picture 13">
            <a:extLst>
              <a:ext uri="{FF2B5EF4-FFF2-40B4-BE49-F238E27FC236}">
                <a16:creationId xmlns:a16="http://schemas.microsoft.com/office/drawing/2014/main" id="{01DCD512-28F7-413E-9400-A1D1F07C27F7}"/>
              </a:ext>
            </a:extLst>
          </p:cNvPr>
          <p:cNvPicPr>
            <a:picLocks noChangeAspect="1"/>
          </p:cNvPicPr>
          <p:nvPr/>
        </p:nvPicPr>
        <p:blipFill>
          <a:blip r:embed="rId4"/>
          <a:stretch>
            <a:fillRect/>
          </a:stretch>
        </p:blipFill>
        <p:spPr>
          <a:xfrm rot="16200000">
            <a:off x="955183" y="1695031"/>
            <a:ext cx="5783110" cy="3922458"/>
          </a:xfrm>
          <a:prstGeom prst="rect">
            <a:avLst/>
          </a:prstGeom>
        </p:spPr>
      </p:pic>
      <p:pic>
        <p:nvPicPr>
          <p:cNvPr id="16" name="Picture 15">
            <a:extLst>
              <a:ext uri="{FF2B5EF4-FFF2-40B4-BE49-F238E27FC236}">
                <a16:creationId xmlns:a16="http://schemas.microsoft.com/office/drawing/2014/main" id="{71F64A44-55E8-4C81-93E1-6A84562A33EC}"/>
              </a:ext>
            </a:extLst>
          </p:cNvPr>
          <p:cNvPicPr>
            <a:picLocks noChangeAspect="1"/>
          </p:cNvPicPr>
          <p:nvPr/>
        </p:nvPicPr>
        <p:blipFill>
          <a:blip r:embed="rId5"/>
          <a:stretch>
            <a:fillRect/>
          </a:stretch>
        </p:blipFill>
        <p:spPr>
          <a:xfrm>
            <a:off x="119336" y="802815"/>
            <a:ext cx="1705213" cy="2410161"/>
          </a:xfrm>
          <a:prstGeom prst="rect">
            <a:avLst/>
          </a:prstGeom>
        </p:spPr>
      </p:pic>
      <p:sp>
        <p:nvSpPr>
          <p:cNvPr id="17" name="TextBox 16">
            <a:extLst>
              <a:ext uri="{FF2B5EF4-FFF2-40B4-BE49-F238E27FC236}">
                <a16:creationId xmlns:a16="http://schemas.microsoft.com/office/drawing/2014/main" id="{A5A84186-DDEF-41D7-A060-5457B9707116}"/>
              </a:ext>
            </a:extLst>
          </p:cNvPr>
          <p:cNvSpPr txBox="1"/>
          <p:nvPr/>
        </p:nvSpPr>
        <p:spPr>
          <a:xfrm>
            <a:off x="539515" y="3435989"/>
            <a:ext cx="2971583" cy="646331"/>
          </a:xfrm>
          <a:prstGeom prst="rect">
            <a:avLst/>
          </a:prstGeom>
          <a:solidFill>
            <a:schemeClr val="accent4">
              <a:lumMod val="40000"/>
              <a:lumOff val="60000"/>
            </a:schemeClr>
          </a:solidFill>
        </p:spPr>
        <p:txBody>
          <a:bodyPr wrap="none" rtlCol="0">
            <a:spAutoFit/>
          </a:bodyPr>
          <a:lstStyle/>
          <a:p>
            <a:pPr algn="ctr"/>
            <a:r>
              <a:rPr lang="en-GB" b="1" dirty="0"/>
              <a:t>Water-Glycol Mixture (66:34)</a:t>
            </a:r>
          </a:p>
          <a:p>
            <a:pPr algn="ctr"/>
            <a:r>
              <a:rPr lang="en-GB" b="1" dirty="0"/>
              <a:t>-10°C @ 50 g/s</a:t>
            </a:r>
          </a:p>
        </p:txBody>
      </p:sp>
      <p:sp>
        <p:nvSpPr>
          <p:cNvPr id="18" name="TextBox 17">
            <a:extLst>
              <a:ext uri="{FF2B5EF4-FFF2-40B4-BE49-F238E27FC236}">
                <a16:creationId xmlns:a16="http://schemas.microsoft.com/office/drawing/2014/main" id="{70C49ED0-A92F-4908-97C6-C59C22FD05F8}"/>
              </a:ext>
            </a:extLst>
          </p:cNvPr>
          <p:cNvSpPr txBox="1"/>
          <p:nvPr/>
        </p:nvSpPr>
        <p:spPr>
          <a:xfrm>
            <a:off x="7152975" y="3429000"/>
            <a:ext cx="1706429" cy="646331"/>
          </a:xfrm>
          <a:prstGeom prst="rect">
            <a:avLst/>
          </a:prstGeom>
          <a:solidFill>
            <a:schemeClr val="accent4">
              <a:lumMod val="40000"/>
              <a:lumOff val="60000"/>
            </a:schemeClr>
          </a:solidFill>
        </p:spPr>
        <p:txBody>
          <a:bodyPr wrap="none" rtlCol="0">
            <a:spAutoFit/>
          </a:bodyPr>
          <a:lstStyle/>
          <a:p>
            <a:pPr algn="ctr"/>
            <a:r>
              <a:rPr lang="en-GB" b="1" dirty="0"/>
              <a:t>3M </a:t>
            </a:r>
            <a:r>
              <a:rPr lang="en-GB" b="1" dirty="0" err="1"/>
              <a:t>Novec</a:t>
            </a:r>
            <a:r>
              <a:rPr lang="en-GB" b="1" dirty="0"/>
              <a:t> 649</a:t>
            </a:r>
          </a:p>
          <a:p>
            <a:pPr algn="ctr"/>
            <a:r>
              <a:rPr lang="en-GB" b="1" dirty="0"/>
              <a:t>-10°C @ 150 g/s</a:t>
            </a:r>
          </a:p>
        </p:txBody>
      </p:sp>
      <p:sp>
        <p:nvSpPr>
          <p:cNvPr id="19" name="TextBox 18">
            <a:extLst>
              <a:ext uri="{FF2B5EF4-FFF2-40B4-BE49-F238E27FC236}">
                <a16:creationId xmlns:a16="http://schemas.microsoft.com/office/drawing/2014/main" id="{05222522-0EDA-44C4-BA79-2B7992F2310D}"/>
              </a:ext>
            </a:extLst>
          </p:cNvPr>
          <p:cNvSpPr txBox="1"/>
          <p:nvPr/>
        </p:nvSpPr>
        <p:spPr>
          <a:xfrm>
            <a:off x="6528048" y="148570"/>
            <a:ext cx="4987712" cy="400110"/>
          </a:xfrm>
          <a:prstGeom prst="rect">
            <a:avLst/>
          </a:prstGeom>
          <a:solidFill>
            <a:schemeClr val="accent2">
              <a:lumMod val="40000"/>
              <a:lumOff val="60000"/>
            </a:schemeClr>
          </a:solidFill>
        </p:spPr>
        <p:txBody>
          <a:bodyPr wrap="none" rtlCol="0">
            <a:spAutoFit/>
          </a:bodyPr>
          <a:lstStyle/>
          <a:p>
            <a:pPr algn="ctr"/>
            <a:r>
              <a:rPr lang="en-GB" sz="2000" b="1" dirty="0"/>
              <a:t>Nothing much separate the two fluids for 01L</a:t>
            </a:r>
          </a:p>
        </p:txBody>
      </p:sp>
    </p:spTree>
    <p:extLst>
      <p:ext uri="{BB962C8B-B14F-4D97-AF65-F5344CB8AC3E}">
        <p14:creationId xmlns:p14="http://schemas.microsoft.com/office/powerpoint/2010/main" val="3526092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37DEA-B24C-4C46-B5F7-1FB354876FD8}"/>
              </a:ext>
            </a:extLst>
          </p:cNvPr>
          <p:cNvSpPr>
            <a:spLocks noGrp="1"/>
          </p:cNvSpPr>
          <p:nvPr>
            <p:ph type="title"/>
          </p:nvPr>
        </p:nvSpPr>
        <p:spPr/>
        <p:txBody>
          <a:bodyPr/>
          <a:lstStyle/>
          <a:p>
            <a:r>
              <a:rPr kumimoji="0" lang="en-GB" sz="3600" b="0" i="0" u="none" strike="noStrike" kern="1200" cap="none" spc="0" normalizeH="0" baseline="0" noProof="0" dirty="0">
                <a:ln>
                  <a:noFill/>
                </a:ln>
                <a:solidFill>
                  <a:prstClr val="white"/>
                </a:solidFill>
                <a:effectLst/>
                <a:uLnTx/>
                <a:uFillTx/>
                <a:latin typeface="Calibri Light" panose="020F0302020204030204"/>
                <a:ea typeface="+mj-ea"/>
                <a:cs typeface="+mj-cs"/>
              </a:rPr>
              <a:t>R</a:t>
            </a:r>
            <a:r>
              <a:rPr kumimoji="0" lang="en-GB" sz="2800" b="0" i="0" u="none" strike="noStrike" kern="1200" cap="none" spc="0" normalizeH="0" baseline="0" noProof="0" dirty="0">
                <a:ln>
                  <a:noFill/>
                </a:ln>
                <a:solidFill>
                  <a:prstClr val="white"/>
                </a:solidFill>
                <a:effectLst/>
                <a:uLnTx/>
                <a:uFillTx/>
                <a:latin typeface="Calibri Light" panose="020F0302020204030204"/>
                <a:ea typeface="+mj-ea"/>
                <a:cs typeface="+mj-cs"/>
              </a:rPr>
              <a:t>ESULTS</a:t>
            </a:r>
            <a:r>
              <a:rPr kumimoji="0" lang="en-GB" sz="3600" b="0" i="0" u="none" strike="noStrike" kern="1200" cap="none" spc="0" normalizeH="0" baseline="0" noProof="0" dirty="0">
                <a:ln>
                  <a:noFill/>
                </a:ln>
                <a:solidFill>
                  <a:prstClr val="white"/>
                </a:solidFill>
                <a:effectLst/>
                <a:uLnTx/>
                <a:uFillTx/>
                <a:latin typeface="Calibri Light" panose="020F0302020204030204"/>
                <a:ea typeface="+mj-ea"/>
                <a:cs typeface="+mj-cs"/>
              </a:rPr>
              <a:t>: P</a:t>
            </a:r>
            <a:r>
              <a:rPr kumimoji="0" lang="en-GB" sz="2800" b="0" i="0" u="none" strike="noStrike" kern="1200" cap="none" spc="0" normalizeH="0" baseline="0" noProof="0" dirty="0">
                <a:ln>
                  <a:noFill/>
                </a:ln>
                <a:solidFill>
                  <a:prstClr val="white"/>
                </a:solidFill>
                <a:effectLst/>
                <a:uLnTx/>
                <a:uFillTx/>
                <a:latin typeface="Calibri Light" panose="020F0302020204030204"/>
                <a:ea typeface="+mj-ea"/>
                <a:cs typeface="+mj-cs"/>
              </a:rPr>
              <a:t>RESSURE</a:t>
            </a:r>
            <a:r>
              <a:rPr kumimoji="0" lang="en-GB" sz="3600" b="0" i="0" u="none" strike="noStrike" kern="1200" cap="none" spc="0" normalizeH="0" baseline="0" noProof="0" dirty="0">
                <a:ln>
                  <a:noFill/>
                </a:ln>
                <a:solidFill>
                  <a:prstClr val="white"/>
                </a:solidFill>
                <a:effectLst/>
                <a:uLnTx/>
                <a:uFillTx/>
                <a:latin typeface="Calibri Light" panose="020F0302020204030204"/>
                <a:ea typeface="+mj-ea"/>
                <a:cs typeface="+mj-cs"/>
              </a:rPr>
              <a:t> D</a:t>
            </a:r>
            <a:r>
              <a:rPr kumimoji="0" lang="en-GB" sz="2800" b="0" i="0" u="none" strike="noStrike" kern="1200" cap="none" spc="0" normalizeH="0" baseline="0" noProof="0" dirty="0">
                <a:ln>
                  <a:noFill/>
                </a:ln>
                <a:solidFill>
                  <a:prstClr val="white"/>
                </a:solidFill>
                <a:effectLst/>
                <a:uLnTx/>
                <a:uFillTx/>
                <a:latin typeface="Calibri Light" panose="020F0302020204030204"/>
                <a:ea typeface="+mj-ea"/>
                <a:cs typeface="+mj-cs"/>
              </a:rPr>
              <a:t>ISTRIBUTION</a:t>
            </a:r>
            <a:endParaRPr lang="en-GB" dirty="0"/>
          </a:p>
        </p:txBody>
      </p:sp>
      <p:sp>
        <p:nvSpPr>
          <p:cNvPr id="3" name="Date Placeholder 2">
            <a:extLst>
              <a:ext uri="{FF2B5EF4-FFF2-40B4-BE49-F238E27FC236}">
                <a16:creationId xmlns:a16="http://schemas.microsoft.com/office/drawing/2014/main" id="{311A1EB3-3FAE-457F-A59C-9A260C1191ED}"/>
              </a:ext>
            </a:extLst>
          </p:cNvPr>
          <p:cNvSpPr>
            <a:spLocks noGrp="1"/>
          </p:cNvSpPr>
          <p:nvPr>
            <p:ph type="dt" sz="half" idx="10"/>
          </p:nvPr>
        </p:nvSpPr>
        <p:spPr/>
        <p:txBody>
          <a:bodyPr/>
          <a:lstStyle/>
          <a:p>
            <a:r>
              <a:rPr lang="en-US"/>
              <a:t>28/04/2021 - GSI-JINR Roadmap Meeting</a:t>
            </a:r>
            <a:endParaRPr lang="en-GB" dirty="0"/>
          </a:p>
        </p:txBody>
      </p:sp>
      <p:sp>
        <p:nvSpPr>
          <p:cNvPr id="4" name="Footer Placeholder 3">
            <a:extLst>
              <a:ext uri="{FF2B5EF4-FFF2-40B4-BE49-F238E27FC236}">
                <a16:creationId xmlns:a16="http://schemas.microsoft.com/office/drawing/2014/main" id="{FA4C4164-244B-454F-AD3A-55710242B55B}"/>
              </a:ext>
            </a:extLst>
          </p:cNvPr>
          <p:cNvSpPr>
            <a:spLocks noGrp="1"/>
          </p:cNvSpPr>
          <p:nvPr>
            <p:ph type="ftr" sz="quarter" idx="11"/>
          </p:nvPr>
        </p:nvSpPr>
        <p:spPr/>
        <p:txBody>
          <a:bodyPr/>
          <a:lstStyle/>
          <a:p>
            <a:r>
              <a:rPr lang="en-US"/>
              <a:t>K. Agarwal - BM@N-STS Electronics Cooling</a:t>
            </a:r>
            <a:endParaRPr lang="en-GB" dirty="0"/>
          </a:p>
        </p:txBody>
      </p:sp>
      <p:sp>
        <p:nvSpPr>
          <p:cNvPr id="5" name="Slide Number Placeholder 4">
            <a:extLst>
              <a:ext uri="{FF2B5EF4-FFF2-40B4-BE49-F238E27FC236}">
                <a16:creationId xmlns:a16="http://schemas.microsoft.com/office/drawing/2014/main" id="{B0869753-7B15-4A59-A8F3-669C540364DB}"/>
              </a:ext>
            </a:extLst>
          </p:cNvPr>
          <p:cNvSpPr>
            <a:spLocks noGrp="1"/>
          </p:cNvSpPr>
          <p:nvPr>
            <p:ph type="sldNum" sz="quarter" idx="12"/>
          </p:nvPr>
        </p:nvSpPr>
        <p:spPr/>
        <p:txBody>
          <a:bodyPr/>
          <a:lstStyle/>
          <a:p>
            <a:fld id="{2A4535BA-AEF2-4785-BF1B-EDE950106C20}" type="slidenum">
              <a:rPr lang="en-GB" smtClean="0"/>
              <a:pPr/>
              <a:t>23</a:t>
            </a:fld>
            <a:endParaRPr lang="en-GB" dirty="0"/>
          </a:p>
        </p:txBody>
      </p:sp>
      <p:cxnSp>
        <p:nvCxnSpPr>
          <p:cNvPr id="7" name="Straight Connector 6">
            <a:extLst>
              <a:ext uri="{FF2B5EF4-FFF2-40B4-BE49-F238E27FC236}">
                <a16:creationId xmlns:a16="http://schemas.microsoft.com/office/drawing/2014/main" id="{2106C011-D3FA-4D84-A3E2-6B77DC35B627}"/>
              </a:ext>
            </a:extLst>
          </p:cNvPr>
          <p:cNvCxnSpPr>
            <a:cxnSpLocks/>
          </p:cNvCxnSpPr>
          <p:nvPr/>
        </p:nvCxnSpPr>
        <p:spPr>
          <a:xfrm flipV="1">
            <a:off x="6096000" y="765861"/>
            <a:ext cx="0" cy="5812739"/>
          </a:xfrm>
          <a:prstGeom prst="line">
            <a:avLst/>
          </a:prstGeom>
          <a:ln w="38100">
            <a:solidFill>
              <a:srgbClr val="0000FE"/>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C219D56-FCA4-469C-ACFE-74D8FB1C8E60}"/>
              </a:ext>
            </a:extLst>
          </p:cNvPr>
          <p:cNvPicPr>
            <a:picLocks noChangeAspect="1"/>
          </p:cNvPicPr>
          <p:nvPr/>
        </p:nvPicPr>
        <p:blipFill>
          <a:blip r:embed="rId2"/>
          <a:stretch>
            <a:fillRect/>
          </a:stretch>
        </p:blipFill>
        <p:spPr>
          <a:xfrm rot="16200000">
            <a:off x="926411" y="1702077"/>
            <a:ext cx="5812738" cy="3940305"/>
          </a:xfrm>
          <a:prstGeom prst="rect">
            <a:avLst/>
          </a:prstGeom>
        </p:spPr>
      </p:pic>
      <p:pic>
        <p:nvPicPr>
          <p:cNvPr id="11" name="Picture 10">
            <a:extLst>
              <a:ext uri="{FF2B5EF4-FFF2-40B4-BE49-F238E27FC236}">
                <a16:creationId xmlns:a16="http://schemas.microsoft.com/office/drawing/2014/main" id="{50A5C558-BC83-428B-81F4-10DA620FDE18}"/>
              </a:ext>
            </a:extLst>
          </p:cNvPr>
          <p:cNvPicPr>
            <a:picLocks noChangeAspect="1"/>
          </p:cNvPicPr>
          <p:nvPr/>
        </p:nvPicPr>
        <p:blipFill>
          <a:blip r:embed="rId3"/>
          <a:stretch>
            <a:fillRect/>
          </a:stretch>
        </p:blipFill>
        <p:spPr>
          <a:xfrm>
            <a:off x="98604" y="836712"/>
            <a:ext cx="1028844" cy="2333951"/>
          </a:xfrm>
          <a:prstGeom prst="rect">
            <a:avLst/>
          </a:prstGeom>
        </p:spPr>
      </p:pic>
      <p:pic>
        <p:nvPicPr>
          <p:cNvPr id="13" name="Picture 12">
            <a:extLst>
              <a:ext uri="{FF2B5EF4-FFF2-40B4-BE49-F238E27FC236}">
                <a16:creationId xmlns:a16="http://schemas.microsoft.com/office/drawing/2014/main" id="{A105E912-005B-46CA-BF16-060526C9D039}"/>
              </a:ext>
            </a:extLst>
          </p:cNvPr>
          <p:cNvPicPr>
            <a:picLocks noChangeAspect="1"/>
          </p:cNvPicPr>
          <p:nvPr/>
        </p:nvPicPr>
        <p:blipFill>
          <a:blip r:embed="rId4"/>
          <a:stretch>
            <a:fillRect/>
          </a:stretch>
        </p:blipFill>
        <p:spPr>
          <a:xfrm rot="16200000">
            <a:off x="7049123" y="1705081"/>
            <a:ext cx="5818746" cy="3940303"/>
          </a:xfrm>
          <a:prstGeom prst="rect">
            <a:avLst/>
          </a:prstGeom>
        </p:spPr>
      </p:pic>
      <p:pic>
        <p:nvPicPr>
          <p:cNvPr id="15" name="Picture 14">
            <a:extLst>
              <a:ext uri="{FF2B5EF4-FFF2-40B4-BE49-F238E27FC236}">
                <a16:creationId xmlns:a16="http://schemas.microsoft.com/office/drawing/2014/main" id="{63B16426-668A-4278-BD36-1692AA2EFA18}"/>
              </a:ext>
            </a:extLst>
          </p:cNvPr>
          <p:cNvPicPr>
            <a:picLocks noChangeAspect="1"/>
          </p:cNvPicPr>
          <p:nvPr/>
        </p:nvPicPr>
        <p:blipFill>
          <a:blip r:embed="rId5"/>
          <a:stretch>
            <a:fillRect/>
          </a:stretch>
        </p:blipFill>
        <p:spPr>
          <a:xfrm>
            <a:off x="6240016" y="807017"/>
            <a:ext cx="1019317" cy="2333951"/>
          </a:xfrm>
          <a:prstGeom prst="rect">
            <a:avLst/>
          </a:prstGeom>
        </p:spPr>
      </p:pic>
      <p:sp>
        <p:nvSpPr>
          <p:cNvPr id="16" name="TextBox 15">
            <a:extLst>
              <a:ext uri="{FF2B5EF4-FFF2-40B4-BE49-F238E27FC236}">
                <a16:creationId xmlns:a16="http://schemas.microsoft.com/office/drawing/2014/main" id="{655253B6-25AB-4941-97F2-1B9A653205BA}"/>
              </a:ext>
            </a:extLst>
          </p:cNvPr>
          <p:cNvSpPr txBox="1"/>
          <p:nvPr/>
        </p:nvSpPr>
        <p:spPr>
          <a:xfrm>
            <a:off x="6528048" y="148570"/>
            <a:ext cx="4987712" cy="400110"/>
          </a:xfrm>
          <a:prstGeom prst="rect">
            <a:avLst/>
          </a:prstGeom>
          <a:solidFill>
            <a:schemeClr val="accent2">
              <a:lumMod val="40000"/>
              <a:lumOff val="60000"/>
            </a:schemeClr>
          </a:solidFill>
        </p:spPr>
        <p:txBody>
          <a:bodyPr wrap="none" rtlCol="0">
            <a:spAutoFit/>
          </a:bodyPr>
          <a:lstStyle/>
          <a:p>
            <a:pPr algn="ctr"/>
            <a:r>
              <a:rPr lang="en-GB" sz="2000" b="1" dirty="0"/>
              <a:t>Nothing much separate the two fluids for 01L</a:t>
            </a:r>
          </a:p>
        </p:txBody>
      </p:sp>
      <p:sp>
        <p:nvSpPr>
          <p:cNvPr id="17" name="TextBox 16">
            <a:extLst>
              <a:ext uri="{FF2B5EF4-FFF2-40B4-BE49-F238E27FC236}">
                <a16:creationId xmlns:a16="http://schemas.microsoft.com/office/drawing/2014/main" id="{60483113-06C5-4090-9EDD-547633D72EC5}"/>
              </a:ext>
            </a:extLst>
          </p:cNvPr>
          <p:cNvSpPr txBox="1"/>
          <p:nvPr/>
        </p:nvSpPr>
        <p:spPr>
          <a:xfrm>
            <a:off x="539515" y="3435989"/>
            <a:ext cx="2971583" cy="646331"/>
          </a:xfrm>
          <a:prstGeom prst="rect">
            <a:avLst/>
          </a:prstGeom>
          <a:solidFill>
            <a:schemeClr val="accent4">
              <a:lumMod val="40000"/>
              <a:lumOff val="60000"/>
            </a:schemeClr>
          </a:solidFill>
        </p:spPr>
        <p:txBody>
          <a:bodyPr wrap="none" rtlCol="0">
            <a:spAutoFit/>
          </a:bodyPr>
          <a:lstStyle/>
          <a:p>
            <a:pPr algn="ctr"/>
            <a:r>
              <a:rPr lang="en-GB" b="1" dirty="0"/>
              <a:t>Water-Glycol Mixture (66:34)</a:t>
            </a:r>
          </a:p>
          <a:p>
            <a:pPr algn="ctr"/>
            <a:r>
              <a:rPr lang="en-GB" b="1" dirty="0"/>
              <a:t>-10°C @ 50 g/s</a:t>
            </a:r>
          </a:p>
        </p:txBody>
      </p:sp>
      <p:sp>
        <p:nvSpPr>
          <p:cNvPr id="18" name="TextBox 17">
            <a:extLst>
              <a:ext uri="{FF2B5EF4-FFF2-40B4-BE49-F238E27FC236}">
                <a16:creationId xmlns:a16="http://schemas.microsoft.com/office/drawing/2014/main" id="{69E63D43-8800-4D49-8300-37E94A7243ED}"/>
              </a:ext>
            </a:extLst>
          </p:cNvPr>
          <p:cNvSpPr txBox="1"/>
          <p:nvPr/>
        </p:nvSpPr>
        <p:spPr>
          <a:xfrm>
            <a:off x="7152975" y="3429000"/>
            <a:ext cx="1706429" cy="646331"/>
          </a:xfrm>
          <a:prstGeom prst="rect">
            <a:avLst/>
          </a:prstGeom>
          <a:solidFill>
            <a:schemeClr val="accent4">
              <a:lumMod val="40000"/>
              <a:lumOff val="60000"/>
            </a:schemeClr>
          </a:solidFill>
        </p:spPr>
        <p:txBody>
          <a:bodyPr wrap="none" rtlCol="0">
            <a:spAutoFit/>
          </a:bodyPr>
          <a:lstStyle/>
          <a:p>
            <a:pPr algn="ctr"/>
            <a:r>
              <a:rPr lang="en-GB" b="1" dirty="0"/>
              <a:t>3M </a:t>
            </a:r>
            <a:r>
              <a:rPr lang="en-GB" b="1" dirty="0" err="1"/>
              <a:t>Novec</a:t>
            </a:r>
            <a:r>
              <a:rPr lang="en-GB" b="1" dirty="0"/>
              <a:t> 649</a:t>
            </a:r>
          </a:p>
          <a:p>
            <a:pPr algn="ctr"/>
            <a:r>
              <a:rPr lang="en-GB" b="1" dirty="0"/>
              <a:t>-10°C @ 150 g/s</a:t>
            </a:r>
          </a:p>
        </p:txBody>
      </p:sp>
    </p:spTree>
    <p:extLst>
      <p:ext uri="{BB962C8B-B14F-4D97-AF65-F5344CB8AC3E}">
        <p14:creationId xmlns:p14="http://schemas.microsoft.com/office/powerpoint/2010/main" val="967979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AE23C-EC38-43BA-867E-1319618FB67B}"/>
              </a:ext>
            </a:extLst>
          </p:cNvPr>
          <p:cNvSpPr>
            <a:spLocks noGrp="1"/>
          </p:cNvSpPr>
          <p:nvPr>
            <p:ph type="title"/>
          </p:nvPr>
        </p:nvSpPr>
        <p:spPr/>
        <p:txBody>
          <a:bodyPr/>
          <a:lstStyle/>
          <a:p>
            <a:r>
              <a:rPr lang="en-GB" sz="5400" dirty="0"/>
              <a:t>P</a:t>
            </a:r>
            <a:r>
              <a:rPr lang="en-GB" sz="4000" dirty="0"/>
              <a:t>OSSIBLE</a:t>
            </a:r>
            <a:r>
              <a:rPr lang="en-GB" sz="5400" dirty="0"/>
              <a:t> N</a:t>
            </a:r>
            <a:r>
              <a:rPr lang="en-GB" sz="4000" dirty="0"/>
              <a:t>EXT</a:t>
            </a:r>
            <a:r>
              <a:rPr lang="en-GB" sz="5400" dirty="0"/>
              <a:t> S</a:t>
            </a:r>
            <a:r>
              <a:rPr lang="en-GB" sz="4000" dirty="0"/>
              <a:t>TEPS</a:t>
            </a:r>
            <a:endParaRPr lang="en-GB" sz="5400" dirty="0"/>
          </a:p>
        </p:txBody>
      </p:sp>
      <p:sp>
        <p:nvSpPr>
          <p:cNvPr id="3" name="Date Placeholder 2">
            <a:extLst>
              <a:ext uri="{FF2B5EF4-FFF2-40B4-BE49-F238E27FC236}">
                <a16:creationId xmlns:a16="http://schemas.microsoft.com/office/drawing/2014/main" id="{8ADF7F5E-6064-4BBD-998E-C5638E9C208E}"/>
              </a:ext>
            </a:extLst>
          </p:cNvPr>
          <p:cNvSpPr>
            <a:spLocks noGrp="1"/>
          </p:cNvSpPr>
          <p:nvPr>
            <p:ph type="dt" sz="half" idx="10"/>
          </p:nvPr>
        </p:nvSpPr>
        <p:spPr>
          <a:xfrm>
            <a:off x="0" y="6578600"/>
            <a:ext cx="3344863" cy="279400"/>
          </a:xfrm>
          <a:prstGeom prst="rect">
            <a:avLst/>
          </a:prstGeom>
        </p:spPr>
        <p:txBody>
          <a:bodyPr/>
          <a:lstStyle/>
          <a:p>
            <a:r>
              <a:rPr lang="en-US"/>
              <a:t>28/04/2021 - GSI-JINR Roadmap Meeting</a:t>
            </a:r>
            <a:endParaRPr lang="en-GB" dirty="0"/>
          </a:p>
        </p:txBody>
      </p:sp>
      <p:sp>
        <p:nvSpPr>
          <p:cNvPr id="4" name="Footer Placeholder 3">
            <a:extLst>
              <a:ext uri="{FF2B5EF4-FFF2-40B4-BE49-F238E27FC236}">
                <a16:creationId xmlns:a16="http://schemas.microsoft.com/office/drawing/2014/main" id="{F2621EA4-1100-4182-AB9D-270B4F21A700}"/>
              </a:ext>
            </a:extLst>
          </p:cNvPr>
          <p:cNvSpPr>
            <a:spLocks noGrp="1"/>
          </p:cNvSpPr>
          <p:nvPr>
            <p:ph type="ftr" sz="quarter" idx="11"/>
          </p:nvPr>
        </p:nvSpPr>
        <p:spPr>
          <a:xfrm>
            <a:off x="3344863" y="6578600"/>
            <a:ext cx="5502275" cy="279400"/>
          </a:xfrm>
          <a:prstGeom prst="rect">
            <a:avLst/>
          </a:prstGeom>
        </p:spPr>
        <p:txBody>
          <a:bodyPr/>
          <a:lstStyle/>
          <a:p>
            <a:r>
              <a:rPr lang="en-US"/>
              <a:t>K. Agarwal - BM@N-STS Electronics Cooling</a:t>
            </a:r>
            <a:endParaRPr lang="en-GB" dirty="0"/>
          </a:p>
        </p:txBody>
      </p:sp>
      <p:sp>
        <p:nvSpPr>
          <p:cNvPr id="5" name="Slide Number Placeholder 4">
            <a:extLst>
              <a:ext uri="{FF2B5EF4-FFF2-40B4-BE49-F238E27FC236}">
                <a16:creationId xmlns:a16="http://schemas.microsoft.com/office/drawing/2014/main" id="{6FF5AD38-6032-48D8-8B5B-10CB66337642}"/>
              </a:ext>
            </a:extLst>
          </p:cNvPr>
          <p:cNvSpPr>
            <a:spLocks noGrp="1"/>
          </p:cNvSpPr>
          <p:nvPr>
            <p:ph type="sldNum" sz="quarter" idx="12"/>
          </p:nvPr>
        </p:nvSpPr>
        <p:spPr>
          <a:xfrm>
            <a:off x="8847138" y="6578600"/>
            <a:ext cx="3344862" cy="279400"/>
          </a:xfrm>
          <a:prstGeom prst="rect">
            <a:avLst/>
          </a:prstGeom>
        </p:spPr>
        <p:txBody>
          <a:bodyPr/>
          <a:lstStyle/>
          <a:p>
            <a:fld id="{2A4535BA-AEF2-4785-BF1B-EDE950106C20}" type="slidenum">
              <a:rPr lang="en-GB" smtClean="0"/>
              <a:pPr/>
              <a:t>24</a:t>
            </a:fld>
            <a:endParaRPr lang="en-GB" dirty="0"/>
          </a:p>
        </p:txBody>
      </p:sp>
    </p:spTree>
    <p:extLst>
      <p:ext uri="{BB962C8B-B14F-4D97-AF65-F5344CB8AC3E}">
        <p14:creationId xmlns:p14="http://schemas.microsoft.com/office/powerpoint/2010/main" val="1619912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AF130-61FA-48B3-8DC5-C41F8FFC9976}"/>
              </a:ext>
            </a:extLst>
          </p:cNvPr>
          <p:cNvSpPr>
            <a:spLocks noGrp="1"/>
          </p:cNvSpPr>
          <p:nvPr>
            <p:ph type="title"/>
          </p:nvPr>
        </p:nvSpPr>
        <p:spPr/>
        <p:txBody>
          <a:bodyPr/>
          <a:lstStyle/>
          <a:p>
            <a:r>
              <a:rPr lang="en-GB" dirty="0"/>
              <a:t>P</a:t>
            </a:r>
            <a:r>
              <a:rPr lang="en-GB" sz="2800" dirty="0"/>
              <a:t>OSSIBLE</a:t>
            </a:r>
            <a:r>
              <a:rPr lang="en-GB" dirty="0"/>
              <a:t> N</a:t>
            </a:r>
            <a:r>
              <a:rPr lang="en-GB" sz="2800" dirty="0"/>
              <a:t>EXT</a:t>
            </a:r>
            <a:r>
              <a:rPr lang="en-GB" dirty="0"/>
              <a:t> S</a:t>
            </a:r>
            <a:r>
              <a:rPr lang="en-GB" sz="2800" dirty="0"/>
              <a:t>TEPS</a:t>
            </a:r>
            <a:endParaRPr lang="en-GB" dirty="0"/>
          </a:p>
        </p:txBody>
      </p:sp>
      <p:sp>
        <p:nvSpPr>
          <p:cNvPr id="3" name="Date Placeholder 2">
            <a:extLst>
              <a:ext uri="{FF2B5EF4-FFF2-40B4-BE49-F238E27FC236}">
                <a16:creationId xmlns:a16="http://schemas.microsoft.com/office/drawing/2014/main" id="{DDB7C23E-68B2-48DF-A7B0-27DFC980E953}"/>
              </a:ext>
            </a:extLst>
          </p:cNvPr>
          <p:cNvSpPr>
            <a:spLocks noGrp="1"/>
          </p:cNvSpPr>
          <p:nvPr>
            <p:ph type="dt" sz="half" idx="10"/>
          </p:nvPr>
        </p:nvSpPr>
        <p:spPr/>
        <p:txBody>
          <a:bodyPr/>
          <a:lstStyle/>
          <a:p>
            <a:r>
              <a:rPr lang="en-US"/>
              <a:t>28/04/2021 - GSI-JINR Roadmap Meeting</a:t>
            </a:r>
            <a:endParaRPr lang="en-GB" dirty="0"/>
          </a:p>
        </p:txBody>
      </p:sp>
      <p:sp>
        <p:nvSpPr>
          <p:cNvPr id="4" name="Footer Placeholder 3">
            <a:extLst>
              <a:ext uri="{FF2B5EF4-FFF2-40B4-BE49-F238E27FC236}">
                <a16:creationId xmlns:a16="http://schemas.microsoft.com/office/drawing/2014/main" id="{6626B927-9DBC-4B11-8234-6570EACDEECC}"/>
              </a:ext>
            </a:extLst>
          </p:cNvPr>
          <p:cNvSpPr>
            <a:spLocks noGrp="1"/>
          </p:cNvSpPr>
          <p:nvPr>
            <p:ph type="ftr" sz="quarter" idx="11"/>
          </p:nvPr>
        </p:nvSpPr>
        <p:spPr/>
        <p:txBody>
          <a:bodyPr/>
          <a:lstStyle/>
          <a:p>
            <a:r>
              <a:rPr lang="en-US"/>
              <a:t>K. Agarwal - BM@N-STS Electronics Cooling</a:t>
            </a:r>
            <a:endParaRPr lang="en-GB" dirty="0"/>
          </a:p>
        </p:txBody>
      </p:sp>
      <p:sp>
        <p:nvSpPr>
          <p:cNvPr id="5" name="Slide Number Placeholder 4">
            <a:extLst>
              <a:ext uri="{FF2B5EF4-FFF2-40B4-BE49-F238E27FC236}">
                <a16:creationId xmlns:a16="http://schemas.microsoft.com/office/drawing/2014/main" id="{F5E2BD2D-E313-49BF-8E36-33FFE5B1007F}"/>
              </a:ext>
            </a:extLst>
          </p:cNvPr>
          <p:cNvSpPr>
            <a:spLocks noGrp="1"/>
          </p:cNvSpPr>
          <p:nvPr>
            <p:ph type="sldNum" sz="quarter" idx="12"/>
          </p:nvPr>
        </p:nvSpPr>
        <p:spPr/>
        <p:txBody>
          <a:bodyPr/>
          <a:lstStyle/>
          <a:p>
            <a:fld id="{2A4535BA-AEF2-4785-BF1B-EDE950106C20}" type="slidenum">
              <a:rPr lang="en-GB" smtClean="0"/>
              <a:pPr/>
              <a:t>25</a:t>
            </a:fld>
            <a:endParaRPr lang="en-GB" dirty="0"/>
          </a:p>
        </p:txBody>
      </p:sp>
      <p:pic>
        <p:nvPicPr>
          <p:cNvPr id="8" name="Picture 7">
            <a:extLst>
              <a:ext uri="{FF2B5EF4-FFF2-40B4-BE49-F238E27FC236}">
                <a16:creationId xmlns:a16="http://schemas.microsoft.com/office/drawing/2014/main" id="{E94D17B4-F083-41AA-99BB-B581B486B08B}"/>
              </a:ext>
            </a:extLst>
          </p:cNvPr>
          <p:cNvPicPr>
            <a:picLocks noChangeAspect="1"/>
          </p:cNvPicPr>
          <p:nvPr/>
        </p:nvPicPr>
        <p:blipFill>
          <a:blip r:embed="rId2"/>
          <a:stretch>
            <a:fillRect/>
          </a:stretch>
        </p:blipFill>
        <p:spPr>
          <a:xfrm rot="5400000">
            <a:off x="6975980" y="1397470"/>
            <a:ext cx="5669880" cy="4549521"/>
          </a:xfrm>
          <a:prstGeom prst="rect">
            <a:avLst/>
          </a:prstGeom>
        </p:spPr>
      </p:pic>
      <p:sp>
        <p:nvSpPr>
          <p:cNvPr id="9" name="TextBox 8">
            <a:extLst>
              <a:ext uri="{FF2B5EF4-FFF2-40B4-BE49-F238E27FC236}">
                <a16:creationId xmlns:a16="http://schemas.microsoft.com/office/drawing/2014/main" id="{718D2BEB-9B93-4E2A-A13F-86DA8A7DF14D}"/>
              </a:ext>
            </a:extLst>
          </p:cNvPr>
          <p:cNvSpPr txBox="1"/>
          <p:nvPr/>
        </p:nvSpPr>
        <p:spPr>
          <a:xfrm>
            <a:off x="263352" y="908720"/>
            <a:ext cx="7272807" cy="386259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000" b="1" dirty="0"/>
              <a:t>My conclusion – 3M </a:t>
            </a:r>
            <a:r>
              <a:rPr lang="en-GB" sz="2000" b="1" dirty="0" err="1"/>
              <a:t>Novec</a:t>
            </a:r>
            <a:r>
              <a:rPr lang="en-GB" sz="2000" b="1" dirty="0"/>
              <a:t> 649 at -10°C should be the baseline option for BM@N-STS FEE cooling</a:t>
            </a:r>
          </a:p>
          <a:p>
            <a:pPr marL="285750" indent="-285750">
              <a:spcAft>
                <a:spcPts val="600"/>
              </a:spcAft>
              <a:buFont typeface="Arial" panose="020B0604020202020204" pitchFamily="34" charset="0"/>
              <a:buChar char="•"/>
            </a:pPr>
            <a:r>
              <a:rPr lang="en-GB" sz="2000" b="1" dirty="0"/>
              <a:t>Studying the worse-case scenario can tell something conclusive, which is useful for constraining the boundary conditions for the cooling plant</a:t>
            </a:r>
          </a:p>
          <a:p>
            <a:pPr marL="285750" indent="-285750">
              <a:spcAft>
                <a:spcPts val="600"/>
              </a:spcAft>
              <a:buFont typeface="Arial" panose="020B0604020202020204" pitchFamily="34" charset="0"/>
              <a:buChar char="•"/>
            </a:pPr>
            <a:r>
              <a:rPr lang="en-GB" sz="2000" b="1" dirty="0"/>
              <a:t>Close collaboration with C-Frame/Cooling Plate manufacturer must be established before any design freeze</a:t>
            </a:r>
          </a:p>
          <a:p>
            <a:pPr marL="742950" lvl="1" indent="-285750">
              <a:spcAft>
                <a:spcPts val="600"/>
              </a:spcAft>
              <a:buFont typeface="Arial" panose="020B0604020202020204" pitchFamily="34" charset="0"/>
              <a:buChar char="•"/>
            </a:pPr>
            <a:r>
              <a:rPr lang="en-GB" sz="2000" b="1" dirty="0" err="1"/>
              <a:t>CoolTec</a:t>
            </a:r>
            <a:r>
              <a:rPr lang="en-GB" sz="2000" b="1" dirty="0"/>
              <a:t> Electronic GmbH is a potential partner</a:t>
            </a:r>
          </a:p>
          <a:p>
            <a:pPr marL="742950" lvl="1" indent="-285750">
              <a:spcAft>
                <a:spcPts val="600"/>
              </a:spcAft>
              <a:buFont typeface="Arial" panose="020B0604020202020204" pitchFamily="34" charset="0"/>
              <a:buChar char="•"/>
            </a:pPr>
            <a:r>
              <a:rPr lang="en-GB" sz="2000" b="1" dirty="0"/>
              <a:t>Positive experience of CBM-STS</a:t>
            </a:r>
          </a:p>
          <a:p>
            <a:pPr marL="742950" lvl="1" indent="-285750">
              <a:spcAft>
                <a:spcPts val="600"/>
              </a:spcAft>
              <a:buFont typeface="Arial" panose="020B0604020202020204" pitchFamily="34" charset="0"/>
              <a:buChar char="•"/>
            </a:pPr>
            <a:r>
              <a:rPr lang="en-GB" sz="2000" b="1" dirty="0"/>
              <a:t>In-house capability to perform CFD and pressure-rating simulations</a:t>
            </a:r>
          </a:p>
        </p:txBody>
      </p:sp>
    </p:spTree>
    <p:extLst>
      <p:ext uri="{BB962C8B-B14F-4D97-AF65-F5344CB8AC3E}">
        <p14:creationId xmlns:p14="http://schemas.microsoft.com/office/powerpoint/2010/main" val="3154694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AE23C-EC38-43BA-867E-1319618FB67B}"/>
              </a:ext>
            </a:extLst>
          </p:cNvPr>
          <p:cNvSpPr>
            <a:spLocks noGrp="1"/>
          </p:cNvSpPr>
          <p:nvPr>
            <p:ph type="title"/>
          </p:nvPr>
        </p:nvSpPr>
        <p:spPr/>
        <p:txBody>
          <a:bodyPr/>
          <a:lstStyle/>
          <a:p>
            <a:r>
              <a:rPr lang="en-GB" sz="5400" dirty="0"/>
              <a:t>T</a:t>
            </a:r>
            <a:r>
              <a:rPr lang="en-GB" sz="4000" dirty="0"/>
              <a:t>HANKS</a:t>
            </a:r>
            <a:r>
              <a:rPr lang="en-GB" sz="5400" dirty="0"/>
              <a:t> A L</a:t>
            </a:r>
            <a:r>
              <a:rPr lang="en-GB" sz="4000" dirty="0"/>
              <a:t>OT</a:t>
            </a:r>
            <a:r>
              <a:rPr lang="en-GB" sz="5400" dirty="0"/>
              <a:t> </a:t>
            </a:r>
            <a:r>
              <a:rPr lang="en-GB" sz="5400" dirty="0">
                <a:sym typeface="Wingdings" panose="05000000000000000000" pitchFamily="2" charset="2"/>
              </a:rPr>
              <a:t></a:t>
            </a:r>
            <a:br>
              <a:rPr lang="en-GB" sz="5400" dirty="0"/>
            </a:br>
            <a:r>
              <a:rPr lang="en-GB" sz="5400" dirty="0"/>
              <a:t>Q</a:t>
            </a:r>
            <a:r>
              <a:rPr lang="en-GB" sz="4000" dirty="0"/>
              <a:t>UESTION</a:t>
            </a:r>
            <a:r>
              <a:rPr lang="en-GB" sz="5400" dirty="0"/>
              <a:t>/C</a:t>
            </a:r>
            <a:r>
              <a:rPr lang="en-GB" sz="4000" dirty="0"/>
              <a:t>OMMENTS</a:t>
            </a:r>
            <a:r>
              <a:rPr lang="en-GB" sz="5400" dirty="0"/>
              <a:t>/S</a:t>
            </a:r>
            <a:r>
              <a:rPr lang="en-GB" sz="4000" dirty="0"/>
              <a:t>UGGESTIONS</a:t>
            </a:r>
            <a:r>
              <a:rPr lang="en-GB" sz="5400" dirty="0"/>
              <a:t>?</a:t>
            </a:r>
          </a:p>
        </p:txBody>
      </p:sp>
      <p:sp>
        <p:nvSpPr>
          <p:cNvPr id="3" name="Date Placeholder 2">
            <a:extLst>
              <a:ext uri="{FF2B5EF4-FFF2-40B4-BE49-F238E27FC236}">
                <a16:creationId xmlns:a16="http://schemas.microsoft.com/office/drawing/2014/main" id="{8ADF7F5E-6064-4BBD-998E-C5638E9C208E}"/>
              </a:ext>
            </a:extLst>
          </p:cNvPr>
          <p:cNvSpPr>
            <a:spLocks noGrp="1"/>
          </p:cNvSpPr>
          <p:nvPr>
            <p:ph type="dt" sz="half" idx="10"/>
          </p:nvPr>
        </p:nvSpPr>
        <p:spPr>
          <a:xfrm>
            <a:off x="0" y="6578600"/>
            <a:ext cx="3344863" cy="279400"/>
          </a:xfrm>
          <a:prstGeom prst="rect">
            <a:avLst/>
          </a:prstGeom>
        </p:spPr>
        <p:txBody>
          <a:bodyPr/>
          <a:lstStyle/>
          <a:p>
            <a:r>
              <a:rPr lang="en-US"/>
              <a:t>28/04/2021 - GSI-JINR Roadmap Meeting</a:t>
            </a:r>
            <a:endParaRPr lang="en-GB" dirty="0"/>
          </a:p>
        </p:txBody>
      </p:sp>
      <p:sp>
        <p:nvSpPr>
          <p:cNvPr id="4" name="Footer Placeholder 3">
            <a:extLst>
              <a:ext uri="{FF2B5EF4-FFF2-40B4-BE49-F238E27FC236}">
                <a16:creationId xmlns:a16="http://schemas.microsoft.com/office/drawing/2014/main" id="{F2621EA4-1100-4182-AB9D-270B4F21A700}"/>
              </a:ext>
            </a:extLst>
          </p:cNvPr>
          <p:cNvSpPr>
            <a:spLocks noGrp="1"/>
          </p:cNvSpPr>
          <p:nvPr>
            <p:ph type="ftr" sz="quarter" idx="11"/>
          </p:nvPr>
        </p:nvSpPr>
        <p:spPr>
          <a:xfrm>
            <a:off x="3344863" y="6578600"/>
            <a:ext cx="5502275" cy="279400"/>
          </a:xfrm>
          <a:prstGeom prst="rect">
            <a:avLst/>
          </a:prstGeom>
        </p:spPr>
        <p:txBody>
          <a:bodyPr/>
          <a:lstStyle/>
          <a:p>
            <a:r>
              <a:rPr lang="en-US"/>
              <a:t>K. Agarwal - BM@N-STS Electronics Cooling</a:t>
            </a:r>
            <a:endParaRPr lang="en-GB" dirty="0"/>
          </a:p>
        </p:txBody>
      </p:sp>
      <p:sp>
        <p:nvSpPr>
          <p:cNvPr id="5" name="Slide Number Placeholder 4">
            <a:extLst>
              <a:ext uri="{FF2B5EF4-FFF2-40B4-BE49-F238E27FC236}">
                <a16:creationId xmlns:a16="http://schemas.microsoft.com/office/drawing/2014/main" id="{6FF5AD38-6032-48D8-8B5B-10CB66337642}"/>
              </a:ext>
            </a:extLst>
          </p:cNvPr>
          <p:cNvSpPr>
            <a:spLocks noGrp="1"/>
          </p:cNvSpPr>
          <p:nvPr>
            <p:ph type="sldNum" sz="quarter" idx="12"/>
          </p:nvPr>
        </p:nvSpPr>
        <p:spPr>
          <a:xfrm>
            <a:off x="8847138" y="6578600"/>
            <a:ext cx="3344862" cy="279400"/>
          </a:xfrm>
          <a:prstGeom prst="rect">
            <a:avLst/>
          </a:prstGeom>
        </p:spPr>
        <p:txBody>
          <a:bodyPr/>
          <a:lstStyle/>
          <a:p>
            <a:fld id="{2A4535BA-AEF2-4785-BF1B-EDE950106C20}" type="slidenum">
              <a:rPr lang="en-GB" smtClean="0"/>
              <a:pPr/>
              <a:t>26</a:t>
            </a:fld>
            <a:endParaRPr lang="en-GB" dirty="0"/>
          </a:p>
        </p:txBody>
      </p:sp>
    </p:spTree>
    <p:extLst>
      <p:ext uri="{BB962C8B-B14F-4D97-AF65-F5344CB8AC3E}">
        <p14:creationId xmlns:p14="http://schemas.microsoft.com/office/powerpoint/2010/main" val="2944923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98651-BA6B-4B30-B7DD-BD54B0B84F65}"/>
              </a:ext>
            </a:extLst>
          </p:cNvPr>
          <p:cNvSpPr>
            <a:spLocks noGrp="1"/>
          </p:cNvSpPr>
          <p:nvPr>
            <p:ph type="title"/>
          </p:nvPr>
        </p:nvSpPr>
        <p:spPr/>
        <p:txBody>
          <a:bodyPr/>
          <a:lstStyle/>
          <a:p>
            <a:r>
              <a:rPr lang="en-GB" dirty="0"/>
              <a:t>H</a:t>
            </a:r>
            <a:r>
              <a:rPr lang="en-GB" sz="2800" dirty="0"/>
              <a:t>OW</a:t>
            </a:r>
            <a:r>
              <a:rPr lang="en-GB" dirty="0"/>
              <a:t> C</a:t>
            </a:r>
            <a:r>
              <a:rPr lang="en-GB" sz="2800" dirty="0"/>
              <a:t>OLD</a:t>
            </a:r>
            <a:r>
              <a:rPr lang="en-GB" dirty="0"/>
              <a:t> S</a:t>
            </a:r>
            <a:r>
              <a:rPr lang="en-GB" sz="2800" dirty="0"/>
              <a:t>HOULD</a:t>
            </a:r>
            <a:r>
              <a:rPr lang="en-GB" dirty="0"/>
              <a:t> T</a:t>
            </a:r>
            <a:r>
              <a:rPr lang="en-GB" sz="2800" dirty="0"/>
              <a:t>HE</a:t>
            </a:r>
            <a:r>
              <a:rPr lang="en-GB" dirty="0"/>
              <a:t> C</a:t>
            </a:r>
            <a:r>
              <a:rPr lang="en-GB" sz="2800" dirty="0"/>
              <a:t>OOLING</a:t>
            </a:r>
            <a:r>
              <a:rPr lang="en-GB" dirty="0"/>
              <a:t> P</a:t>
            </a:r>
            <a:r>
              <a:rPr lang="en-GB" sz="2800" dirty="0"/>
              <a:t>LATES</a:t>
            </a:r>
            <a:r>
              <a:rPr lang="en-GB" dirty="0"/>
              <a:t>/C-F</a:t>
            </a:r>
            <a:r>
              <a:rPr lang="en-GB" sz="2800" dirty="0"/>
              <a:t>RAMES</a:t>
            </a:r>
            <a:r>
              <a:rPr lang="en-GB" dirty="0"/>
              <a:t> B</a:t>
            </a:r>
            <a:r>
              <a:rPr lang="en-GB" sz="2800" dirty="0"/>
              <a:t>E</a:t>
            </a:r>
            <a:r>
              <a:rPr lang="en-GB" dirty="0"/>
              <a:t>?</a:t>
            </a:r>
          </a:p>
        </p:txBody>
      </p:sp>
      <p:sp>
        <p:nvSpPr>
          <p:cNvPr id="3" name="Date Placeholder 2">
            <a:extLst>
              <a:ext uri="{FF2B5EF4-FFF2-40B4-BE49-F238E27FC236}">
                <a16:creationId xmlns:a16="http://schemas.microsoft.com/office/drawing/2014/main" id="{E5EBD358-8E73-4C28-9528-5163AA64B387}"/>
              </a:ext>
            </a:extLst>
          </p:cNvPr>
          <p:cNvSpPr>
            <a:spLocks noGrp="1"/>
          </p:cNvSpPr>
          <p:nvPr>
            <p:ph type="dt" sz="half" idx="10"/>
          </p:nvPr>
        </p:nvSpPr>
        <p:spPr/>
        <p:txBody>
          <a:bodyPr/>
          <a:lstStyle/>
          <a:p>
            <a:r>
              <a:rPr lang="en-US"/>
              <a:t>28/04/2021 - GSI-JINR Roadmap Meeting</a:t>
            </a:r>
            <a:endParaRPr lang="en-GB" dirty="0"/>
          </a:p>
        </p:txBody>
      </p:sp>
      <p:sp>
        <p:nvSpPr>
          <p:cNvPr id="4" name="Footer Placeholder 3">
            <a:extLst>
              <a:ext uri="{FF2B5EF4-FFF2-40B4-BE49-F238E27FC236}">
                <a16:creationId xmlns:a16="http://schemas.microsoft.com/office/drawing/2014/main" id="{AD3042E4-2A45-4579-B6C0-5E430E5E6448}"/>
              </a:ext>
            </a:extLst>
          </p:cNvPr>
          <p:cNvSpPr>
            <a:spLocks noGrp="1"/>
          </p:cNvSpPr>
          <p:nvPr>
            <p:ph type="ftr" sz="quarter" idx="11"/>
          </p:nvPr>
        </p:nvSpPr>
        <p:spPr/>
        <p:txBody>
          <a:bodyPr/>
          <a:lstStyle/>
          <a:p>
            <a:r>
              <a:rPr lang="en-US"/>
              <a:t>K. Agarwal - BM@N-STS Electronics Cooling</a:t>
            </a:r>
            <a:endParaRPr lang="en-GB" dirty="0"/>
          </a:p>
        </p:txBody>
      </p:sp>
      <p:sp>
        <p:nvSpPr>
          <p:cNvPr id="5" name="Slide Number Placeholder 4">
            <a:extLst>
              <a:ext uri="{FF2B5EF4-FFF2-40B4-BE49-F238E27FC236}">
                <a16:creationId xmlns:a16="http://schemas.microsoft.com/office/drawing/2014/main" id="{E6F21084-67FD-473F-AAE0-7C8A6C0A7F58}"/>
              </a:ext>
            </a:extLst>
          </p:cNvPr>
          <p:cNvSpPr>
            <a:spLocks noGrp="1"/>
          </p:cNvSpPr>
          <p:nvPr>
            <p:ph type="sldNum" sz="quarter" idx="12"/>
          </p:nvPr>
        </p:nvSpPr>
        <p:spPr/>
        <p:txBody>
          <a:bodyPr/>
          <a:lstStyle/>
          <a:p>
            <a:fld id="{2A4535BA-AEF2-4785-BF1B-EDE950106C20}" type="slidenum">
              <a:rPr lang="en-GB" smtClean="0"/>
              <a:pPr/>
              <a:t>3</a:t>
            </a:fld>
            <a:endParaRPr lang="en-GB" dirty="0"/>
          </a:p>
        </p:txBody>
      </p:sp>
      <p:pic>
        <p:nvPicPr>
          <p:cNvPr id="8" name="Picture 7">
            <a:extLst>
              <a:ext uri="{FF2B5EF4-FFF2-40B4-BE49-F238E27FC236}">
                <a16:creationId xmlns:a16="http://schemas.microsoft.com/office/drawing/2014/main" id="{D59AF40E-9519-4449-A8CF-FF29E0E64484}"/>
              </a:ext>
            </a:extLst>
          </p:cNvPr>
          <p:cNvPicPr>
            <a:picLocks noChangeAspect="1"/>
          </p:cNvPicPr>
          <p:nvPr/>
        </p:nvPicPr>
        <p:blipFill>
          <a:blip r:embed="rId2"/>
          <a:stretch>
            <a:fillRect/>
          </a:stretch>
        </p:blipFill>
        <p:spPr>
          <a:xfrm>
            <a:off x="263352" y="1052736"/>
            <a:ext cx="5141397" cy="5058471"/>
          </a:xfrm>
          <a:prstGeom prst="rect">
            <a:avLst/>
          </a:prstGeom>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EE19AD03-0C81-4D57-BED9-A5878533DD0C}"/>
                  </a:ext>
                </a:extLst>
              </p:cNvPr>
              <p:cNvSpPr txBox="1"/>
              <p:nvPr/>
            </p:nvSpPr>
            <p:spPr>
              <a:xfrm>
                <a:off x="5663952" y="908720"/>
                <a:ext cx="6264696" cy="1554272"/>
              </a:xfrm>
              <a:prstGeom prst="rect">
                <a:avLst/>
              </a:prstGeom>
              <a:noFill/>
            </p:spPr>
            <p:txBody>
              <a:bodyPr wrap="square" rtlCol="0">
                <a:spAutoFit/>
              </a:bodyPr>
              <a:lstStyle/>
              <a:p>
                <a:pPr marL="285750" indent="-285750" algn="just">
                  <a:spcAft>
                    <a:spcPts val="600"/>
                  </a:spcAft>
                  <a:buFont typeface="Arial" panose="020B0604020202020204" pitchFamily="34" charset="0"/>
                  <a:buChar char="•"/>
                </a:pPr>
                <a:r>
                  <a:rPr lang="en-GB" b="1" dirty="0"/>
                  <a:t>Given the expected radiation dose on the innermost BM@N silicon sensors, it is foreseen to operate them at +15°C</a:t>
                </a:r>
              </a:p>
              <a:p>
                <a:pPr marL="285750" indent="-285750" algn="just">
                  <a:spcAft>
                    <a:spcPts val="600"/>
                  </a:spcAft>
                  <a:buFont typeface="Arial" panose="020B0604020202020204" pitchFamily="34" charset="0"/>
                  <a:buChar char="•"/>
                </a:pPr>
                <a:r>
                  <a:rPr lang="en-GB" b="1" dirty="0"/>
                  <a:t>So, the FEE located only 15 to 30 cm away should be at similar temp. (</a:t>
                </a:r>
                <a14:m>
                  <m:oMath xmlns:m="http://schemas.openxmlformats.org/officeDocument/2006/math">
                    <m:r>
                      <a:rPr lang="en-GB" b="1" i="1" smtClean="0">
                        <a:latin typeface="Cambria Math" panose="02040503050406030204" pitchFamily="18" charset="0"/>
                        <a:ea typeface="Cambria Math" panose="02040503050406030204" pitchFamily="18" charset="0"/>
                      </a:rPr>
                      <m:t>~</m:t>
                    </m:r>
                  </m:oMath>
                </a14:m>
                <a:r>
                  <a:rPr lang="en-GB" b="1" dirty="0"/>
                  <a:t>15°C) to avoid any unwanted heat transfer to the silicon sensors</a:t>
                </a:r>
              </a:p>
            </p:txBody>
          </p:sp>
        </mc:Choice>
        <mc:Fallback>
          <p:sp>
            <p:nvSpPr>
              <p:cNvPr id="9" name="TextBox 8">
                <a:extLst>
                  <a:ext uri="{FF2B5EF4-FFF2-40B4-BE49-F238E27FC236}">
                    <a16:creationId xmlns:a16="http://schemas.microsoft.com/office/drawing/2014/main" id="{EE19AD03-0C81-4D57-BED9-A5878533DD0C}"/>
                  </a:ext>
                </a:extLst>
              </p:cNvPr>
              <p:cNvSpPr txBox="1">
                <a:spLocks noRot="1" noChangeAspect="1" noMove="1" noResize="1" noEditPoints="1" noAdjustHandles="1" noChangeArrowheads="1" noChangeShapeType="1" noTextEdit="1"/>
              </p:cNvSpPr>
              <p:nvPr/>
            </p:nvSpPr>
            <p:spPr>
              <a:xfrm>
                <a:off x="5663952" y="908720"/>
                <a:ext cx="6264696" cy="1554272"/>
              </a:xfrm>
              <a:prstGeom prst="rect">
                <a:avLst/>
              </a:prstGeom>
              <a:blipFill>
                <a:blip r:embed="rId3"/>
                <a:stretch>
                  <a:fillRect l="-584" t="-1961" r="-875" b="-5490"/>
                </a:stretch>
              </a:blipFill>
            </p:spPr>
            <p:txBody>
              <a:bodyPr/>
              <a:lstStyle/>
              <a:p>
                <a:r>
                  <a:rPr lang="en-GB">
                    <a:noFill/>
                  </a:rPr>
                  <a:t> </a:t>
                </a:r>
              </a:p>
            </p:txBody>
          </p:sp>
        </mc:Fallback>
      </mc:AlternateContent>
      <p:cxnSp>
        <p:nvCxnSpPr>
          <p:cNvPr id="11" name="Straight Arrow Connector 10">
            <a:extLst>
              <a:ext uri="{FF2B5EF4-FFF2-40B4-BE49-F238E27FC236}">
                <a16:creationId xmlns:a16="http://schemas.microsoft.com/office/drawing/2014/main" id="{5B0899B1-AD5D-4364-824E-6CA7B6325B12}"/>
              </a:ext>
            </a:extLst>
          </p:cNvPr>
          <p:cNvCxnSpPr>
            <a:cxnSpLocks/>
          </p:cNvCxnSpPr>
          <p:nvPr/>
        </p:nvCxnSpPr>
        <p:spPr>
          <a:xfrm flipV="1">
            <a:off x="1775520" y="2708920"/>
            <a:ext cx="0" cy="864096"/>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E5C3908-CFEB-4F58-AD22-1573A2067B5B}"/>
              </a:ext>
            </a:extLst>
          </p:cNvPr>
          <p:cNvCxnSpPr>
            <a:cxnSpLocks/>
          </p:cNvCxnSpPr>
          <p:nvPr/>
        </p:nvCxnSpPr>
        <p:spPr>
          <a:xfrm flipV="1">
            <a:off x="4727848" y="2060848"/>
            <a:ext cx="0" cy="1512168"/>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92816C85-2489-4E51-9775-BC3CBA2AAB94}"/>
                  </a:ext>
                </a:extLst>
              </p:cNvPr>
              <p:cNvSpPr txBox="1"/>
              <p:nvPr/>
            </p:nvSpPr>
            <p:spPr>
              <a:xfrm rot="5400000">
                <a:off x="1107345" y="2956302"/>
                <a:ext cx="918841" cy="369332"/>
              </a:xfrm>
              <a:prstGeom prst="rect">
                <a:avLst/>
              </a:prstGeom>
              <a:noFill/>
            </p:spPr>
            <p:txBody>
              <a:bodyPr wrap="none" rtlCol="0">
                <a:spAutoFit/>
              </a:bodyPr>
              <a:lstStyle/>
              <a:p>
                <a14:m>
                  <m:oMath xmlns:m="http://schemas.openxmlformats.org/officeDocument/2006/math">
                    <m:r>
                      <a:rPr lang="en-GB" b="1" i="1" smtClean="0">
                        <a:solidFill>
                          <a:srgbClr val="C00000"/>
                        </a:solidFill>
                        <a:latin typeface="Cambria Math" panose="02040503050406030204" pitchFamily="18" charset="0"/>
                        <a:ea typeface="Cambria Math" panose="02040503050406030204" pitchFamily="18" charset="0"/>
                      </a:rPr>
                      <m:t>~</m:t>
                    </m:r>
                  </m:oMath>
                </a14:m>
                <a:r>
                  <a:rPr lang="en-GB" b="1" dirty="0">
                    <a:solidFill>
                      <a:srgbClr val="C00000"/>
                    </a:solidFill>
                  </a:rPr>
                  <a:t>15 cm</a:t>
                </a:r>
              </a:p>
            </p:txBody>
          </p:sp>
        </mc:Choice>
        <mc:Fallback>
          <p:sp>
            <p:nvSpPr>
              <p:cNvPr id="15" name="TextBox 14">
                <a:extLst>
                  <a:ext uri="{FF2B5EF4-FFF2-40B4-BE49-F238E27FC236}">
                    <a16:creationId xmlns:a16="http://schemas.microsoft.com/office/drawing/2014/main" id="{92816C85-2489-4E51-9775-BC3CBA2AAB94}"/>
                  </a:ext>
                </a:extLst>
              </p:cNvPr>
              <p:cNvSpPr txBox="1">
                <a:spLocks noRot="1" noChangeAspect="1" noMove="1" noResize="1" noEditPoints="1" noAdjustHandles="1" noChangeArrowheads="1" noChangeShapeType="1" noTextEdit="1"/>
              </p:cNvSpPr>
              <p:nvPr/>
            </p:nvSpPr>
            <p:spPr>
              <a:xfrm rot="5400000">
                <a:off x="1107345" y="2956302"/>
                <a:ext cx="918841" cy="369332"/>
              </a:xfrm>
              <a:prstGeom prst="rect">
                <a:avLst/>
              </a:prstGeom>
              <a:blipFill>
                <a:blip r:embed="rId4"/>
                <a:stretch>
                  <a:fillRect l="-26667" r="-10000" b="-5298"/>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48A223FD-2E72-46B3-943F-1F4E9C72E485}"/>
                  </a:ext>
                </a:extLst>
              </p:cNvPr>
              <p:cNvSpPr txBox="1"/>
              <p:nvPr/>
            </p:nvSpPr>
            <p:spPr>
              <a:xfrm rot="5400000">
                <a:off x="4082959" y="2632266"/>
                <a:ext cx="920445" cy="369332"/>
              </a:xfrm>
              <a:prstGeom prst="rect">
                <a:avLst/>
              </a:prstGeom>
              <a:noFill/>
            </p:spPr>
            <p:txBody>
              <a:bodyPr wrap="none" rtlCol="0">
                <a:spAutoFit/>
              </a:bodyPr>
              <a:lstStyle/>
              <a:p>
                <a14:m>
                  <m:oMath xmlns:m="http://schemas.openxmlformats.org/officeDocument/2006/math">
                    <m:r>
                      <a:rPr lang="en-GB" b="1" i="1" smtClean="0">
                        <a:solidFill>
                          <a:srgbClr val="C00000"/>
                        </a:solidFill>
                        <a:latin typeface="Cambria Math" panose="02040503050406030204" pitchFamily="18" charset="0"/>
                        <a:ea typeface="Cambria Math" panose="02040503050406030204" pitchFamily="18" charset="0"/>
                      </a:rPr>
                      <m:t>~</m:t>
                    </m:r>
                  </m:oMath>
                </a14:m>
                <a:r>
                  <a:rPr lang="en-GB" b="1" dirty="0">
                    <a:solidFill>
                      <a:srgbClr val="C00000"/>
                    </a:solidFill>
                  </a:rPr>
                  <a:t>30 cm</a:t>
                </a:r>
              </a:p>
            </p:txBody>
          </p:sp>
        </mc:Choice>
        <mc:Fallback>
          <p:sp>
            <p:nvSpPr>
              <p:cNvPr id="16" name="TextBox 15">
                <a:extLst>
                  <a:ext uri="{FF2B5EF4-FFF2-40B4-BE49-F238E27FC236}">
                    <a16:creationId xmlns:a16="http://schemas.microsoft.com/office/drawing/2014/main" id="{48A223FD-2E72-46B3-943F-1F4E9C72E485}"/>
                  </a:ext>
                </a:extLst>
              </p:cNvPr>
              <p:cNvSpPr txBox="1">
                <a:spLocks noRot="1" noChangeAspect="1" noMove="1" noResize="1" noEditPoints="1" noAdjustHandles="1" noChangeArrowheads="1" noChangeShapeType="1" noTextEdit="1"/>
              </p:cNvSpPr>
              <p:nvPr/>
            </p:nvSpPr>
            <p:spPr>
              <a:xfrm rot="5400000">
                <a:off x="4082959" y="2632266"/>
                <a:ext cx="920445" cy="369332"/>
              </a:xfrm>
              <a:prstGeom prst="rect">
                <a:avLst/>
              </a:prstGeom>
              <a:blipFill>
                <a:blip r:embed="rId5"/>
                <a:stretch>
                  <a:fillRect l="-24590" r="-8197" b="-5298"/>
                </a:stretch>
              </a:blipFill>
            </p:spPr>
            <p:txBody>
              <a:bodyPr/>
              <a:lstStyle/>
              <a:p>
                <a:r>
                  <a:rPr lang="en-GB">
                    <a:noFill/>
                  </a:rPr>
                  <a:t> </a:t>
                </a:r>
              </a:p>
            </p:txBody>
          </p:sp>
        </mc:Fallback>
      </mc:AlternateContent>
      <p:pic>
        <p:nvPicPr>
          <p:cNvPr id="18" name="Picture 17">
            <a:extLst>
              <a:ext uri="{FF2B5EF4-FFF2-40B4-BE49-F238E27FC236}">
                <a16:creationId xmlns:a16="http://schemas.microsoft.com/office/drawing/2014/main" id="{E5BF8637-658E-4429-A0A4-53C4E3E8F943}"/>
              </a:ext>
            </a:extLst>
          </p:cNvPr>
          <p:cNvPicPr>
            <a:picLocks noChangeAspect="1"/>
          </p:cNvPicPr>
          <p:nvPr/>
        </p:nvPicPr>
        <p:blipFill rotWithShape="1">
          <a:blip r:embed="rId6"/>
          <a:srcRect b="39733"/>
          <a:stretch/>
        </p:blipFill>
        <p:spPr>
          <a:xfrm>
            <a:off x="6245250" y="2492896"/>
            <a:ext cx="5251350" cy="2241483"/>
          </a:xfrm>
          <a:prstGeom prst="rect">
            <a:avLst/>
          </a:prstGeom>
        </p:spPr>
      </p:pic>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9036320E-D01F-4434-ACDC-D1BD01394694}"/>
                  </a:ext>
                </a:extLst>
              </p:cNvPr>
              <p:cNvSpPr txBox="1"/>
              <p:nvPr/>
            </p:nvSpPr>
            <p:spPr>
              <a:xfrm>
                <a:off x="5720796" y="4617216"/>
                <a:ext cx="2450094" cy="830997"/>
              </a:xfrm>
              <a:prstGeom prst="rect">
                <a:avLst/>
              </a:prstGeom>
              <a:noFill/>
            </p:spPr>
            <p:txBody>
              <a:bodyPr wrap="none" rtlCol="0">
                <a:spAutoFit/>
              </a:bodyPr>
              <a:lstStyle/>
              <a:p>
                <a:r>
                  <a:rPr lang="en-GB" sz="1600" b="1" i="1" dirty="0"/>
                  <a:t>Coolant Temp. = 10°C</a:t>
                </a:r>
              </a:p>
              <a:p>
                <a:r>
                  <a:rPr lang="en-GB" sz="1600" b="1" i="1" dirty="0"/>
                  <a:t>Cooing Plate Temp. </a:t>
                </a:r>
                <a14:m>
                  <m:oMath xmlns:m="http://schemas.openxmlformats.org/officeDocument/2006/math">
                    <m:r>
                      <a:rPr lang="en-GB" sz="1600" b="1" i="1" smtClean="0">
                        <a:latin typeface="Cambria Math" panose="02040503050406030204" pitchFamily="18" charset="0"/>
                        <a:ea typeface="Cambria Math" panose="02040503050406030204" pitchFamily="18" charset="0"/>
                      </a:rPr>
                      <m:t>≈</m:t>
                    </m:r>
                  </m:oMath>
                </a14:m>
                <a:r>
                  <a:rPr lang="en-GB" sz="1600" b="1" i="1" dirty="0"/>
                  <a:t> 10°C</a:t>
                </a:r>
              </a:p>
              <a:p>
                <a:r>
                  <a:rPr lang="en-GB" sz="1600" b="1" i="1" dirty="0"/>
                  <a:t>ASIC Temp. = 31.4°C</a:t>
                </a:r>
              </a:p>
            </p:txBody>
          </p:sp>
        </mc:Choice>
        <mc:Fallback>
          <p:sp>
            <p:nvSpPr>
              <p:cNvPr id="19" name="TextBox 18">
                <a:extLst>
                  <a:ext uri="{FF2B5EF4-FFF2-40B4-BE49-F238E27FC236}">
                    <a16:creationId xmlns:a16="http://schemas.microsoft.com/office/drawing/2014/main" id="{9036320E-D01F-4434-ACDC-D1BD01394694}"/>
                  </a:ext>
                </a:extLst>
              </p:cNvPr>
              <p:cNvSpPr txBox="1">
                <a:spLocks noRot="1" noChangeAspect="1" noMove="1" noResize="1" noEditPoints="1" noAdjustHandles="1" noChangeArrowheads="1" noChangeShapeType="1" noTextEdit="1"/>
              </p:cNvSpPr>
              <p:nvPr/>
            </p:nvSpPr>
            <p:spPr>
              <a:xfrm>
                <a:off x="5720796" y="4617216"/>
                <a:ext cx="2450094" cy="830997"/>
              </a:xfrm>
              <a:prstGeom prst="rect">
                <a:avLst/>
              </a:prstGeom>
              <a:blipFill>
                <a:blip r:embed="rId7"/>
                <a:stretch>
                  <a:fillRect l="-1244" t="-2190" r="-249" b="-8029"/>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92A2DB20-8D83-4D78-9EC1-65B09BCB5167}"/>
                  </a:ext>
                </a:extLst>
              </p:cNvPr>
              <p:cNvSpPr txBox="1"/>
              <p:nvPr/>
            </p:nvSpPr>
            <p:spPr>
              <a:xfrm>
                <a:off x="5879976" y="5517232"/>
                <a:ext cx="5832648" cy="923330"/>
              </a:xfrm>
              <a:prstGeom prst="rect">
                <a:avLst/>
              </a:prstGeom>
              <a:solidFill>
                <a:schemeClr val="accent4">
                  <a:lumMod val="40000"/>
                  <a:lumOff val="60000"/>
                </a:schemeClr>
              </a:solidFill>
            </p:spPr>
            <p:txBody>
              <a:bodyPr wrap="square" rtlCol="0">
                <a:spAutoFit/>
              </a:bodyPr>
              <a:lstStyle/>
              <a:p>
                <a:pPr algn="ctr"/>
                <a:r>
                  <a:rPr lang="en-GB" b="1" dirty="0"/>
                  <a:t>By assuming the FEB temp. varies linearly with the temp. of the coolant and cooling plate, </a:t>
                </a:r>
              </a:p>
              <a:p>
                <a:pPr algn="ctr"/>
                <a:r>
                  <a:rPr lang="en-GB" b="1" dirty="0">
                    <a:solidFill>
                      <a:srgbClr val="C00000"/>
                    </a:solidFill>
                  </a:rPr>
                  <a:t>Cooling plate must be </a:t>
                </a:r>
                <a14:m>
                  <m:oMath xmlns:m="http://schemas.openxmlformats.org/officeDocument/2006/math">
                    <m:r>
                      <a:rPr lang="en-GB" b="1" i="1" smtClean="0">
                        <a:solidFill>
                          <a:srgbClr val="C00000"/>
                        </a:solidFill>
                        <a:latin typeface="Cambria Math" panose="02040503050406030204" pitchFamily="18" charset="0"/>
                        <a:ea typeface="Cambria Math" panose="02040503050406030204" pitchFamily="18" charset="0"/>
                      </a:rPr>
                      <m:t>~</m:t>
                    </m:r>
                  </m:oMath>
                </a14:m>
                <a:r>
                  <a:rPr lang="en-GB" b="1" dirty="0">
                    <a:solidFill>
                      <a:srgbClr val="C00000"/>
                    </a:solidFill>
                  </a:rPr>
                  <a:t> -5°C to obtain </a:t>
                </a:r>
                <a14:m>
                  <m:oMath xmlns:m="http://schemas.openxmlformats.org/officeDocument/2006/math">
                    <m:r>
                      <a:rPr lang="en-GB" b="1" i="1" smtClean="0">
                        <a:solidFill>
                          <a:srgbClr val="C00000"/>
                        </a:solidFill>
                        <a:latin typeface="Cambria Math" panose="02040503050406030204" pitchFamily="18" charset="0"/>
                        <a:ea typeface="Cambria Math" panose="02040503050406030204" pitchFamily="18" charset="0"/>
                      </a:rPr>
                      <m:t>~</m:t>
                    </m:r>
                  </m:oMath>
                </a14:m>
                <a:r>
                  <a:rPr lang="en-GB" b="1" dirty="0">
                    <a:solidFill>
                      <a:srgbClr val="C00000"/>
                    </a:solidFill>
                  </a:rPr>
                  <a:t> +15°C ASIC temp.</a:t>
                </a:r>
              </a:p>
            </p:txBody>
          </p:sp>
        </mc:Choice>
        <mc:Fallback>
          <p:sp>
            <p:nvSpPr>
              <p:cNvPr id="20" name="TextBox 19">
                <a:extLst>
                  <a:ext uri="{FF2B5EF4-FFF2-40B4-BE49-F238E27FC236}">
                    <a16:creationId xmlns:a16="http://schemas.microsoft.com/office/drawing/2014/main" id="{92A2DB20-8D83-4D78-9EC1-65B09BCB5167}"/>
                  </a:ext>
                </a:extLst>
              </p:cNvPr>
              <p:cNvSpPr txBox="1">
                <a:spLocks noRot="1" noChangeAspect="1" noMove="1" noResize="1" noEditPoints="1" noAdjustHandles="1" noChangeArrowheads="1" noChangeShapeType="1" noTextEdit="1"/>
              </p:cNvSpPr>
              <p:nvPr/>
            </p:nvSpPr>
            <p:spPr>
              <a:xfrm>
                <a:off x="5879976" y="5517232"/>
                <a:ext cx="5832648" cy="923330"/>
              </a:xfrm>
              <a:prstGeom prst="rect">
                <a:avLst/>
              </a:prstGeom>
              <a:blipFill>
                <a:blip r:embed="rId8"/>
                <a:stretch>
                  <a:fillRect l="-732" t="-3289" r="-1569" b="-9211"/>
                </a:stretch>
              </a:blipFill>
            </p:spPr>
            <p:txBody>
              <a:bodyPr/>
              <a:lstStyle/>
              <a:p>
                <a:r>
                  <a:rPr lang="en-GB">
                    <a:noFill/>
                  </a:rPr>
                  <a:t> </a:t>
                </a:r>
              </a:p>
            </p:txBody>
          </p:sp>
        </mc:Fallback>
      </mc:AlternateContent>
      <p:grpSp>
        <p:nvGrpSpPr>
          <p:cNvPr id="27" name="Group 26">
            <a:extLst>
              <a:ext uri="{FF2B5EF4-FFF2-40B4-BE49-F238E27FC236}">
                <a16:creationId xmlns:a16="http://schemas.microsoft.com/office/drawing/2014/main" id="{0BAF78BB-BC44-4D4A-BE63-90A8F3140BD3}"/>
              </a:ext>
            </a:extLst>
          </p:cNvPr>
          <p:cNvGrpSpPr/>
          <p:nvPr/>
        </p:nvGrpSpPr>
        <p:grpSpPr>
          <a:xfrm>
            <a:off x="65734" y="776317"/>
            <a:ext cx="857387" cy="615554"/>
            <a:chOff x="65734" y="776317"/>
            <a:chExt cx="857387" cy="615554"/>
          </a:xfrm>
        </p:grpSpPr>
        <p:cxnSp>
          <p:nvCxnSpPr>
            <p:cNvPr id="22" name="Straight Arrow Connector 21">
              <a:extLst>
                <a:ext uri="{FF2B5EF4-FFF2-40B4-BE49-F238E27FC236}">
                  <a16:creationId xmlns:a16="http://schemas.microsoft.com/office/drawing/2014/main" id="{2AF226FA-9E21-412A-B0D7-551313747582}"/>
                </a:ext>
              </a:extLst>
            </p:cNvPr>
            <p:cNvCxnSpPr/>
            <p:nvPr/>
          </p:nvCxnSpPr>
          <p:spPr>
            <a:xfrm>
              <a:off x="335360" y="1268760"/>
              <a:ext cx="36004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1BFA072-8503-4E0C-A3B4-36E6F14606DE}"/>
                </a:ext>
              </a:extLst>
            </p:cNvPr>
            <p:cNvCxnSpPr>
              <a:cxnSpLocks/>
            </p:cNvCxnSpPr>
            <p:nvPr/>
          </p:nvCxnSpPr>
          <p:spPr>
            <a:xfrm flipV="1">
              <a:off x="335360" y="908720"/>
              <a:ext cx="0" cy="36842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02B6772-1234-4CC0-8A25-56B0291BEC6B}"/>
                </a:ext>
              </a:extLst>
            </p:cNvPr>
            <p:cNvSpPr txBox="1"/>
            <p:nvPr/>
          </p:nvSpPr>
          <p:spPr>
            <a:xfrm>
              <a:off x="666319" y="1084094"/>
              <a:ext cx="256802" cy="307777"/>
            </a:xfrm>
            <a:prstGeom prst="rect">
              <a:avLst/>
            </a:prstGeom>
            <a:noFill/>
          </p:spPr>
          <p:txBody>
            <a:bodyPr wrap="none" rtlCol="0">
              <a:spAutoFit/>
            </a:bodyPr>
            <a:lstStyle/>
            <a:p>
              <a:r>
                <a:rPr lang="en-GB" sz="1400" b="1" dirty="0"/>
                <a:t>z</a:t>
              </a:r>
            </a:p>
          </p:txBody>
        </p:sp>
        <p:sp>
          <p:nvSpPr>
            <p:cNvPr id="26" name="TextBox 25">
              <a:extLst>
                <a:ext uri="{FF2B5EF4-FFF2-40B4-BE49-F238E27FC236}">
                  <a16:creationId xmlns:a16="http://schemas.microsoft.com/office/drawing/2014/main" id="{7432D3D7-732B-4D05-A5C3-7BAC0B334FC9}"/>
                </a:ext>
              </a:extLst>
            </p:cNvPr>
            <p:cNvSpPr txBox="1"/>
            <p:nvPr/>
          </p:nvSpPr>
          <p:spPr>
            <a:xfrm>
              <a:off x="65734" y="776317"/>
              <a:ext cx="269626" cy="307777"/>
            </a:xfrm>
            <a:prstGeom prst="rect">
              <a:avLst/>
            </a:prstGeom>
            <a:noFill/>
          </p:spPr>
          <p:txBody>
            <a:bodyPr wrap="none" rtlCol="0">
              <a:spAutoFit/>
            </a:bodyPr>
            <a:lstStyle/>
            <a:p>
              <a:r>
                <a:rPr lang="en-GB" sz="1400" b="1" dirty="0"/>
                <a:t>y</a:t>
              </a:r>
            </a:p>
          </p:txBody>
        </p:sp>
      </p:grpSp>
    </p:spTree>
    <p:extLst>
      <p:ext uri="{BB962C8B-B14F-4D97-AF65-F5344CB8AC3E}">
        <p14:creationId xmlns:p14="http://schemas.microsoft.com/office/powerpoint/2010/main" val="205514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034DE-3778-4D58-A318-76A0DEF9FA88}"/>
              </a:ext>
            </a:extLst>
          </p:cNvPr>
          <p:cNvSpPr>
            <a:spLocks noGrp="1"/>
          </p:cNvSpPr>
          <p:nvPr>
            <p:ph type="title"/>
          </p:nvPr>
        </p:nvSpPr>
        <p:spPr/>
        <p:txBody>
          <a:bodyPr/>
          <a:lstStyle/>
          <a:p>
            <a:r>
              <a:rPr lang="en-GB" dirty="0"/>
              <a:t>M</a:t>
            </a:r>
            <a:r>
              <a:rPr lang="en-GB" sz="2800" dirty="0"/>
              <a:t>ANUFACTURING</a:t>
            </a:r>
            <a:r>
              <a:rPr lang="en-GB" dirty="0"/>
              <a:t> O</a:t>
            </a:r>
            <a:r>
              <a:rPr lang="en-GB" sz="2800" dirty="0"/>
              <a:t>F</a:t>
            </a:r>
            <a:r>
              <a:rPr lang="en-GB" dirty="0"/>
              <a:t> </a:t>
            </a:r>
            <a:r>
              <a:rPr kumimoji="0" lang="en-GB" sz="3600" b="0" i="0" u="none" strike="noStrike" kern="1200" cap="none" spc="0" normalizeH="0" baseline="0" noProof="0" dirty="0">
                <a:ln>
                  <a:noFill/>
                </a:ln>
                <a:solidFill>
                  <a:prstClr val="white"/>
                </a:solidFill>
                <a:effectLst/>
                <a:uLnTx/>
                <a:uFillTx/>
                <a:latin typeface="Calibri Light" panose="020F0302020204030204"/>
                <a:ea typeface="+mj-ea"/>
                <a:cs typeface="+mj-cs"/>
              </a:rPr>
              <a:t>C</a:t>
            </a:r>
            <a:r>
              <a:rPr kumimoji="0" lang="en-GB" sz="2800" b="0" i="0" u="none" strike="noStrike" kern="1200" cap="none" spc="0" normalizeH="0" baseline="0" noProof="0" dirty="0">
                <a:ln>
                  <a:noFill/>
                </a:ln>
                <a:solidFill>
                  <a:prstClr val="white"/>
                </a:solidFill>
                <a:effectLst/>
                <a:uLnTx/>
                <a:uFillTx/>
                <a:latin typeface="Calibri Light" panose="020F0302020204030204"/>
                <a:ea typeface="+mj-ea"/>
                <a:cs typeface="+mj-cs"/>
              </a:rPr>
              <a:t>OOLING</a:t>
            </a:r>
            <a:r>
              <a:rPr kumimoji="0" lang="en-GB" sz="3600" b="0" i="0" u="none" strike="noStrike" kern="1200" cap="none" spc="0" normalizeH="0" baseline="0" noProof="0" dirty="0">
                <a:ln>
                  <a:noFill/>
                </a:ln>
                <a:solidFill>
                  <a:prstClr val="white"/>
                </a:solidFill>
                <a:effectLst/>
                <a:uLnTx/>
                <a:uFillTx/>
                <a:latin typeface="Calibri Light" panose="020F0302020204030204"/>
                <a:ea typeface="+mj-ea"/>
                <a:cs typeface="+mj-cs"/>
              </a:rPr>
              <a:t> P</a:t>
            </a:r>
            <a:r>
              <a:rPr kumimoji="0" lang="en-GB" sz="2800" b="0" i="0" u="none" strike="noStrike" kern="1200" cap="none" spc="0" normalizeH="0" baseline="0" noProof="0" dirty="0">
                <a:ln>
                  <a:noFill/>
                </a:ln>
                <a:solidFill>
                  <a:prstClr val="white"/>
                </a:solidFill>
                <a:effectLst/>
                <a:uLnTx/>
                <a:uFillTx/>
                <a:latin typeface="Calibri Light" panose="020F0302020204030204"/>
                <a:ea typeface="+mj-ea"/>
                <a:cs typeface="+mj-cs"/>
              </a:rPr>
              <a:t>LATES</a:t>
            </a:r>
            <a:r>
              <a:rPr kumimoji="0" lang="en-GB" sz="3600" b="0" i="0" u="none" strike="noStrike" kern="1200" cap="none" spc="0" normalizeH="0" baseline="0" noProof="0" dirty="0">
                <a:ln>
                  <a:noFill/>
                </a:ln>
                <a:solidFill>
                  <a:prstClr val="white"/>
                </a:solidFill>
                <a:effectLst/>
                <a:uLnTx/>
                <a:uFillTx/>
                <a:latin typeface="Calibri Light" panose="020F0302020204030204"/>
                <a:ea typeface="+mj-ea"/>
                <a:cs typeface="+mj-cs"/>
              </a:rPr>
              <a:t>/C-F</a:t>
            </a:r>
            <a:r>
              <a:rPr kumimoji="0" lang="en-GB" sz="2800" b="0" i="0" u="none" strike="noStrike" kern="1200" cap="none" spc="0" normalizeH="0" baseline="0" noProof="0" dirty="0">
                <a:ln>
                  <a:noFill/>
                </a:ln>
                <a:solidFill>
                  <a:prstClr val="white"/>
                </a:solidFill>
                <a:effectLst/>
                <a:uLnTx/>
                <a:uFillTx/>
                <a:latin typeface="Calibri Light" panose="020F0302020204030204"/>
                <a:ea typeface="+mj-ea"/>
                <a:cs typeface="+mj-cs"/>
              </a:rPr>
              <a:t>RAMES</a:t>
            </a:r>
            <a:endParaRPr lang="en-GB" dirty="0"/>
          </a:p>
        </p:txBody>
      </p:sp>
      <p:sp>
        <p:nvSpPr>
          <p:cNvPr id="3" name="Date Placeholder 2">
            <a:extLst>
              <a:ext uri="{FF2B5EF4-FFF2-40B4-BE49-F238E27FC236}">
                <a16:creationId xmlns:a16="http://schemas.microsoft.com/office/drawing/2014/main" id="{589B5488-E528-4AC5-80D4-908FB7EE84F8}"/>
              </a:ext>
            </a:extLst>
          </p:cNvPr>
          <p:cNvSpPr>
            <a:spLocks noGrp="1"/>
          </p:cNvSpPr>
          <p:nvPr>
            <p:ph type="dt" sz="half" idx="10"/>
          </p:nvPr>
        </p:nvSpPr>
        <p:spPr/>
        <p:txBody>
          <a:bodyPr/>
          <a:lstStyle/>
          <a:p>
            <a:r>
              <a:rPr lang="en-US"/>
              <a:t>28/04/2021 - GSI-JINR Roadmap Meeting</a:t>
            </a:r>
            <a:endParaRPr lang="en-GB" dirty="0"/>
          </a:p>
        </p:txBody>
      </p:sp>
      <p:sp>
        <p:nvSpPr>
          <p:cNvPr id="4" name="Footer Placeholder 3">
            <a:extLst>
              <a:ext uri="{FF2B5EF4-FFF2-40B4-BE49-F238E27FC236}">
                <a16:creationId xmlns:a16="http://schemas.microsoft.com/office/drawing/2014/main" id="{1D6BCAB1-4AF8-42ED-80ED-B65AF5B7C307}"/>
              </a:ext>
            </a:extLst>
          </p:cNvPr>
          <p:cNvSpPr>
            <a:spLocks noGrp="1"/>
          </p:cNvSpPr>
          <p:nvPr>
            <p:ph type="ftr" sz="quarter" idx="11"/>
          </p:nvPr>
        </p:nvSpPr>
        <p:spPr/>
        <p:txBody>
          <a:bodyPr/>
          <a:lstStyle/>
          <a:p>
            <a:r>
              <a:rPr lang="en-US"/>
              <a:t>K. Agarwal - BM@N-STS Electronics Cooling</a:t>
            </a:r>
            <a:endParaRPr lang="en-GB" dirty="0"/>
          </a:p>
        </p:txBody>
      </p:sp>
      <p:sp>
        <p:nvSpPr>
          <p:cNvPr id="5" name="Slide Number Placeholder 4">
            <a:extLst>
              <a:ext uri="{FF2B5EF4-FFF2-40B4-BE49-F238E27FC236}">
                <a16:creationId xmlns:a16="http://schemas.microsoft.com/office/drawing/2014/main" id="{C7BECA3E-5AF1-4BC9-8CB4-9BED37D6C99E}"/>
              </a:ext>
            </a:extLst>
          </p:cNvPr>
          <p:cNvSpPr>
            <a:spLocks noGrp="1"/>
          </p:cNvSpPr>
          <p:nvPr>
            <p:ph type="sldNum" sz="quarter" idx="12"/>
          </p:nvPr>
        </p:nvSpPr>
        <p:spPr/>
        <p:txBody>
          <a:bodyPr/>
          <a:lstStyle/>
          <a:p>
            <a:fld id="{2A4535BA-AEF2-4785-BF1B-EDE950106C20}" type="slidenum">
              <a:rPr lang="en-GB" smtClean="0"/>
              <a:pPr/>
              <a:t>4</a:t>
            </a:fld>
            <a:endParaRPr lang="en-GB" dirty="0"/>
          </a:p>
        </p:txBody>
      </p:sp>
      <p:pic>
        <p:nvPicPr>
          <p:cNvPr id="2050" name="Picture 2" descr="Top 30 Stir Welding GIFs | Find the best GIF on Gfycat">
            <a:extLst>
              <a:ext uri="{FF2B5EF4-FFF2-40B4-BE49-F238E27FC236}">
                <a16:creationId xmlns:a16="http://schemas.microsoft.com/office/drawing/2014/main" id="{D863BE95-2A56-486A-8BDF-C648B1A2D1D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1344" y="2441415"/>
            <a:ext cx="3419892" cy="19236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5DE5A97-BCE5-4FED-9C68-3EC523060746}"/>
              </a:ext>
            </a:extLst>
          </p:cNvPr>
          <p:cNvSpPr txBox="1"/>
          <p:nvPr/>
        </p:nvSpPr>
        <p:spPr>
          <a:xfrm>
            <a:off x="210100" y="917015"/>
            <a:ext cx="6605980" cy="1215717"/>
          </a:xfrm>
          <a:prstGeom prst="rect">
            <a:avLst/>
          </a:prstGeom>
          <a:noFill/>
        </p:spPr>
        <p:txBody>
          <a:bodyPr wrap="square" rtlCol="0">
            <a:spAutoFit/>
          </a:bodyPr>
          <a:lstStyle/>
          <a:p>
            <a:pPr algn="ctr"/>
            <a:r>
              <a:rPr lang="en-GB" b="1" u="sng" dirty="0"/>
              <a:t>Friction Stir Welding</a:t>
            </a:r>
          </a:p>
          <a:p>
            <a:pPr algn="ctr">
              <a:spcBef>
                <a:spcPts val="600"/>
              </a:spcBef>
            </a:pPr>
            <a:r>
              <a:rPr lang="en-GB" b="1" dirty="0"/>
              <a:t>Technology proposed for CBM-STS cooling plates by </a:t>
            </a:r>
            <a:r>
              <a:rPr lang="en-GB" b="1" dirty="0" err="1"/>
              <a:t>CoolTec</a:t>
            </a:r>
            <a:r>
              <a:rPr lang="en-GB" b="1" dirty="0"/>
              <a:t> Electronic GmbH, and a potential solution for BM@N-STS</a:t>
            </a:r>
          </a:p>
          <a:p>
            <a:pPr algn="r"/>
            <a:r>
              <a:rPr lang="en-GB" sz="1400" b="1" i="1" dirty="0">
                <a:hlinkClick r:id="rId3"/>
              </a:rPr>
              <a:t>https://www.cooltec.de/produkte/cold-plates.php</a:t>
            </a:r>
            <a:r>
              <a:rPr lang="en-GB" sz="1400" b="1" i="1" dirty="0"/>
              <a:t> </a:t>
            </a:r>
          </a:p>
        </p:txBody>
      </p:sp>
      <p:pic>
        <p:nvPicPr>
          <p:cNvPr id="9" name="Picture 8">
            <a:extLst>
              <a:ext uri="{FF2B5EF4-FFF2-40B4-BE49-F238E27FC236}">
                <a16:creationId xmlns:a16="http://schemas.microsoft.com/office/drawing/2014/main" id="{44ABBAD8-F5BC-4D96-8E05-58A3700EC7A5}"/>
              </a:ext>
            </a:extLst>
          </p:cNvPr>
          <p:cNvPicPr>
            <a:picLocks noChangeAspect="1"/>
          </p:cNvPicPr>
          <p:nvPr/>
        </p:nvPicPr>
        <p:blipFill>
          <a:blip r:embed="rId4"/>
          <a:stretch>
            <a:fillRect/>
          </a:stretch>
        </p:blipFill>
        <p:spPr>
          <a:xfrm rot="5400000">
            <a:off x="6662617" y="1279366"/>
            <a:ext cx="5707372" cy="4680366"/>
          </a:xfrm>
          <a:prstGeom prst="rect">
            <a:avLst/>
          </a:prstGeom>
        </p:spPr>
      </p:pic>
      <p:sp>
        <p:nvSpPr>
          <p:cNvPr id="10" name="TextBox 9">
            <a:extLst>
              <a:ext uri="{FF2B5EF4-FFF2-40B4-BE49-F238E27FC236}">
                <a16:creationId xmlns:a16="http://schemas.microsoft.com/office/drawing/2014/main" id="{926ED5FA-B15C-4055-91AF-3E2D224C5A93}"/>
              </a:ext>
            </a:extLst>
          </p:cNvPr>
          <p:cNvSpPr txBox="1"/>
          <p:nvPr/>
        </p:nvSpPr>
        <p:spPr>
          <a:xfrm>
            <a:off x="10080966" y="1009348"/>
            <a:ext cx="1399101" cy="369332"/>
          </a:xfrm>
          <a:prstGeom prst="rect">
            <a:avLst/>
          </a:prstGeom>
          <a:noFill/>
        </p:spPr>
        <p:txBody>
          <a:bodyPr wrap="none" rtlCol="0">
            <a:spAutoFit/>
          </a:bodyPr>
          <a:lstStyle/>
          <a:p>
            <a:r>
              <a:rPr lang="en-GB" b="1" i="1" dirty="0">
                <a:solidFill>
                  <a:srgbClr val="C00000"/>
                </a:solidFill>
              </a:rPr>
              <a:t>C-Frame 02R</a:t>
            </a: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17E59613-9E17-46B7-8A71-2B820930F3AC}"/>
                  </a:ext>
                </a:extLst>
              </p:cNvPr>
              <p:cNvSpPr txBox="1"/>
              <p:nvPr/>
            </p:nvSpPr>
            <p:spPr>
              <a:xfrm>
                <a:off x="187414" y="4581128"/>
                <a:ext cx="6960615" cy="1785104"/>
              </a:xfrm>
              <a:prstGeom prst="rect">
                <a:avLst/>
              </a:prstGeom>
              <a:solidFill>
                <a:schemeClr val="accent4">
                  <a:lumMod val="40000"/>
                  <a:lumOff val="60000"/>
                </a:schemeClr>
              </a:solidFill>
            </p:spPr>
            <p:txBody>
              <a:bodyPr wrap="square" rtlCol="0">
                <a:spAutoFit/>
              </a:bodyPr>
              <a:lstStyle/>
              <a:p>
                <a:pPr algn="ctr"/>
                <a:r>
                  <a:rPr lang="en-GB" b="1" dirty="0"/>
                  <a:t>Please note that the C-Frame dimensions are </a:t>
                </a:r>
                <a14:m>
                  <m:oMath xmlns:m="http://schemas.openxmlformats.org/officeDocument/2006/math">
                    <m:r>
                      <a:rPr lang="en-GB" b="1" i="1" smtClean="0">
                        <a:latin typeface="Cambria Math" panose="02040503050406030204" pitchFamily="18" charset="0"/>
                        <a:ea typeface="Cambria Math" panose="02040503050406030204" pitchFamily="18" charset="0"/>
                      </a:rPr>
                      <m:t>~</m:t>
                    </m:r>
                  </m:oMath>
                </a14:m>
                <a:r>
                  <a:rPr lang="en-GB" b="1" dirty="0"/>
                  <a:t> 1m²</a:t>
                </a:r>
              </a:p>
              <a:p>
                <a:pPr algn="ctr">
                  <a:spcBef>
                    <a:spcPts val="1200"/>
                  </a:spcBef>
                </a:pPr>
                <a:r>
                  <a:rPr lang="en-GB" b="1" dirty="0"/>
                  <a:t>Are C-Frames of these dimensions even manufacturable with this technology? Can they stand up to 2-3 bar of fluid pressure?</a:t>
                </a:r>
              </a:p>
              <a:p>
                <a:pPr algn="ctr">
                  <a:spcBef>
                    <a:spcPts val="1200"/>
                  </a:spcBef>
                </a:pPr>
                <a:r>
                  <a:rPr lang="en-GB" b="1" dirty="0"/>
                  <a:t>Collaboration with an industrial partner is a must before proceeding any further with any design freeze!</a:t>
                </a:r>
              </a:p>
            </p:txBody>
          </p:sp>
        </mc:Choice>
        <mc:Fallback>
          <p:sp>
            <p:nvSpPr>
              <p:cNvPr id="11" name="TextBox 10">
                <a:extLst>
                  <a:ext uri="{FF2B5EF4-FFF2-40B4-BE49-F238E27FC236}">
                    <a16:creationId xmlns:a16="http://schemas.microsoft.com/office/drawing/2014/main" id="{17E59613-9E17-46B7-8A71-2B820930F3AC}"/>
                  </a:ext>
                </a:extLst>
              </p:cNvPr>
              <p:cNvSpPr txBox="1">
                <a:spLocks noRot="1" noChangeAspect="1" noMove="1" noResize="1" noEditPoints="1" noAdjustHandles="1" noChangeArrowheads="1" noChangeShapeType="1" noTextEdit="1"/>
              </p:cNvSpPr>
              <p:nvPr/>
            </p:nvSpPr>
            <p:spPr>
              <a:xfrm>
                <a:off x="187414" y="4581128"/>
                <a:ext cx="6960615" cy="1785104"/>
              </a:xfrm>
              <a:prstGeom prst="rect">
                <a:avLst/>
              </a:prstGeom>
              <a:blipFill>
                <a:blip r:embed="rId5"/>
                <a:stretch>
                  <a:fillRect t="-1706" b="-4437"/>
                </a:stretch>
              </a:blipFill>
            </p:spPr>
            <p:txBody>
              <a:bodyPr/>
              <a:lstStyle/>
              <a:p>
                <a:r>
                  <a:rPr lang="en-GB">
                    <a:noFill/>
                  </a:rPr>
                  <a:t> </a:t>
                </a:r>
              </a:p>
            </p:txBody>
          </p:sp>
        </mc:Fallback>
      </mc:AlternateContent>
      <p:pic>
        <p:nvPicPr>
          <p:cNvPr id="2052" name="Picture 4" descr="Robotic Friction Stir Welding Automation - Courtesy of CRIQ on Make a GIF">
            <a:extLst>
              <a:ext uri="{FF2B5EF4-FFF2-40B4-BE49-F238E27FC236}">
                <a16:creationId xmlns:a16="http://schemas.microsoft.com/office/drawing/2014/main" id="{F2D20204-5E40-4220-9A9F-FC8D502C6A7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28138" y="2441415"/>
            <a:ext cx="3419892" cy="1923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59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8FBCB45-1848-48F9-9C2D-5B77E189A2FB}"/>
              </a:ext>
            </a:extLst>
          </p:cNvPr>
          <p:cNvPicPr>
            <a:picLocks noChangeAspect="1"/>
          </p:cNvPicPr>
          <p:nvPr/>
        </p:nvPicPr>
        <p:blipFill>
          <a:blip r:embed="rId2"/>
          <a:stretch>
            <a:fillRect/>
          </a:stretch>
        </p:blipFill>
        <p:spPr>
          <a:xfrm rot="5400000">
            <a:off x="807034" y="416536"/>
            <a:ext cx="5372846" cy="6501230"/>
          </a:xfrm>
          <a:prstGeom prst="rect">
            <a:avLst/>
          </a:prstGeom>
        </p:spPr>
      </p:pic>
      <p:sp>
        <p:nvSpPr>
          <p:cNvPr id="2" name="Title 1">
            <a:extLst>
              <a:ext uri="{FF2B5EF4-FFF2-40B4-BE49-F238E27FC236}">
                <a16:creationId xmlns:a16="http://schemas.microsoft.com/office/drawing/2014/main" id="{654674B3-11EB-4AF9-AFFA-ED15E5AC7E25}"/>
              </a:ext>
            </a:extLst>
          </p:cNvPr>
          <p:cNvSpPr>
            <a:spLocks noGrp="1"/>
          </p:cNvSpPr>
          <p:nvPr>
            <p:ph type="title"/>
          </p:nvPr>
        </p:nvSpPr>
        <p:spPr/>
        <p:txBody>
          <a:bodyPr/>
          <a:lstStyle/>
          <a:p>
            <a:r>
              <a:rPr lang="en-GB" dirty="0"/>
              <a:t>P</a:t>
            </a:r>
            <a:r>
              <a:rPr lang="en-GB" sz="2800" dirty="0"/>
              <a:t>OTENTIAL</a:t>
            </a:r>
            <a:r>
              <a:rPr lang="en-GB" dirty="0"/>
              <a:t> L</a:t>
            </a:r>
            <a:r>
              <a:rPr lang="en-GB" sz="2800" dirty="0"/>
              <a:t>EARNINGS</a:t>
            </a:r>
            <a:r>
              <a:rPr lang="en-GB" dirty="0"/>
              <a:t> F</a:t>
            </a:r>
            <a:r>
              <a:rPr lang="en-GB" sz="2800" dirty="0"/>
              <a:t>ROM</a:t>
            </a:r>
            <a:r>
              <a:rPr lang="en-GB" dirty="0"/>
              <a:t> T</a:t>
            </a:r>
            <a:r>
              <a:rPr lang="en-GB" sz="2800" dirty="0"/>
              <a:t>HE</a:t>
            </a:r>
            <a:r>
              <a:rPr lang="en-GB" dirty="0"/>
              <a:t> E</a:t>
            </a:r>
            <a:r>
              <a:rPr lang="en-GB" sz="2800" dirty="0"/>
              <a:t>XPERIENCES</a:t>
            </a:r>
            <a:r>
              <a:rPr lang="en-GB" dirty="0"/>
              <a:t> O</a:t>
            </a:r>
            <a:r>
              <a:rPr lang="en-GB" sz="2800" dirty="0"/>
              <a:t>F</a:t>
            </a:r>
            <a:r>
              <a:rPr lang="en-GB" dirty="0"/>
              <a:t> CBM-STS</a:t>
            </a:r>
          </a:p>
        </p:txBody>
      </p:sp>
      <p:sp>
        <p:nvSpPr>
          <p:cNvPr id="3" name="Date Placeholder 2">
            <a:extLst>
              <a:ext uri="{FF2B5EF4-FFF2-40B4-BE49-F238E27FC236}">
                <a16:creationId xmlns:a16="http://schemas.microsoft.com/office/drawing/2014/main" id="{61108B67-CACD-4EE7-BB4E-089290AEF6EE}"/>
              </a:ext>
            </a:extLst>
          </p:cNvPr>
          <p:cNvSpPr>
            <a:spLocks noGrp="1"/>
          </p:cNvSpPr>
          <p:nvPr>
            <p:ph type="dt" sz="half" idx="10"/>
          </p:nvPr>
        </p:nvSpPr>
        <p:spPr/>
        <p:txBody>
          <a:bodyPr/>
          <a:lstStyle/>
          <a:p>
            <a:r>
              <a:rPr lang="en-US"/>
              <a:t>28/04/2021 - GSI-JINR Roadmap Meeting</a:t>
            </a:r>
            <a:endParaRPr lang="en-GB" dirty="0"/>
          </a:p>
        </p:txBody>
      </p:sp>
      <p:sp>
        <p:nvSpPr>
          <p:cNvPr id="4" name="Footer Placeholder 3">
            <a:extLst>
              <a:ext uri="{FF2B5EF4-FFF2-40B4-BE49-F238E27FC236}">
                <a16:creationId xmlns:a16="http://schemas.microsoft.com/office/drawing/2014/main" id="{BD345236-D4F0-4F95-B499-2F5C79B1E993}"/>
              </a:ext>
            </a:extLst>
          </p:cNvPr>
          <p:cNvSpPr>
            <a:spLocks noGrp="1"/>
          </p:cNvSpPr>
          <p:nvPr>
            <p:ph type="ftr" sz="quarter" idx="11"/>
          </p:nvPr>
        </p:nvSpPr>
        <p:spPr/>
        <p:txBody>
          <a:bodyPr/>
          <a:lstStyle/>
          <a:p>
            <a:r>
              <a:rPr lang="en-US"/>
              <a:t>K. Agarwal - BM@N-STS Electronics Cooling</a:t>
            </a:r>
            <a:endParaRPr lang="en-GB" dirty="0"/>
          </a:p>
        </p:txBody>
      </p:sp>
      <p:sp>
        <p:nvSpPr>
          <p:cNvPr id="5" name="Slide Number Placeholder 4">
            <a:extLst>
              <a:ext uri="{FF2B5EF4-FFF2-40B4-BE49-F238E27FC236}">
                <a16:creationId xmlns:a16="http://schemas.microsoft.com/office/drawing/2014/main" id="{540E15A7-772D-4D06-A17C-2CB27E5E571D}"/>
              </a:ext>
            </a:extLst>
          </p:cNvPr>
          <p:cNvSpPr>
            <a:spLocks noGrp="1"/>
          </p:cNvSpPr>
          <p:nvPr>
            <p:ph type="sldNum" sz="quarter" idx="12"/>
          </p:nvPr>
        </p:nvSpPr>
        <p:spPr/>
        <p:txBody>
          <a:bodyPr/>
          <a:lstStyle/>
          <a:p>
            <a:fld id="{2A4535BA-AEF2-4785-BF1B-EDE950106C20}" type="slidenum">
              <a:rPr lang="en-GB" smtClean="0"/>
              <a:pPr/>
              <a:t>5</a:t>
            </a:fld>
            <a:endParaRPr lang="en-GB" dirty="0"/>
          </a:p>
        </p:txBody>
      </p:sp>
      <p:pic>
        <p:nvPicPr>
          <p:cNvPr id="15" name="Picture 14">
            <a:extLst>
              <a:ext uri="{FF2B5EF4-FFF2-40B4-BE49-F238E27FC236}">
                <a16:creationId xmlns:a16="http://schemas.microsoft.com/office/drawing/2014/main" id="{DE21720C-4C74-44EC-84D6-271FBF7CCDD9}"/>
              </a:ext>
            </a:extLst>
          </p:cNvPr>
          <p:cNvPicPr>
            <a:picLocks noChangeAspect="1"/>
          </p:cNvPicPr>
          <p:nvPr/>
        </p:nvPicPr>
        <p:blipFill>
          <a:blip r:embed="rId3"/>
          <a:stretch>
            <a:fillRect/>
          </a:stretch>
        </p:blipFill>
        <p:spPr>
          <a:xfrm>
            <a:off x="6456040" y="1751440"/>
            <a:ext cx="5622050" cy="1924730"/>
          </a:xfrm>
          <a:prstGeom prst="rect">
            <a:avLst/>
          </a:prstGeom>
        </p:spPr>
      </p:pic>
      <p:sp>
        <p:nvSpPr>
          <p:cNvPr id="16" name="TextBox 15">
            <a:extLst>
              <a:ext uri="{FF2B5EF4-FFF2-40B4-BE49-F238E27FC236}">
                <a16:creationId xmlns:a16="http://schemas.microsoft.com/office/drawing/2014/main" id="{11B91713-B06D-46A4-8AA1-636ADBCBAB7E}"/>
              </a:ext>
            </a:extLst>
          </p:cNvPr>
          <p:cNvSpPr txBox="1"/>
          <p:nvPr/>
        </p:nvSpPr>
        <p:spPr>
          <a:xfrm>
            <a:off x="6960096" y="3933056"/>
            <a:ext cx="5040560" cy="2385268"/>
          </a:xfrm>
          <a:prstGeom prst="rect">
            <a:avLst/>
          </a:prstGeom>
          <a:solidFill>
            <a:schemeClr val="accent4">
              <a:lumMod val="40000"/>
              <a:lumOff val="60000"/>
            </a:schemeClr>
          </a:solidFill>
        </p:spPr>
        <p:txBody>
          <a:bodyPr wrap="square" rtlCol="0">
            <a:spAutoFit/>
          </a:bodyPr>
          <a:lstStyle/>
          <a:p>
            <a:pPr algn="just">
              <a:spcAft>
                <a:spcPts val="600"/>
              </a:spcAft>
            </a:pPr>
            <a:r>
              <a:rPr lang="en-GB" b="1" dirty="0"/>
              <a:t>The milled-channels have certain manufacturing boundary conditions which must be followed. And has to be complemented with our requirements – </a:t>
            </a:r>
          </a:p>
          <a:p>
            <a:pPr marL="285750" indent="-285750">
              <a:buFont typeface="Arial" panose="020B0604020202020204" pitchFamily="34" charset="0"/>
              <a:buChar char="•"/>
            </a:pPr>
            <a:r>
              <a:rPr lang="en-GB" b="1" dirty="0"/>
              <a:t>Power dissipation</a:t>
            </a:r>
          </a:p>
          <a:p>
            <a:pPr marL="285750" indent="-285750">
              <a:buFont typeface="Arial" panose="020B0604020202020204" pitchFamily="34" charset="0"/>
              <a:buChar char="•"/>
            </a:pPr>
            <a:r>
              <a:rPr lang="en-GB" b="1" dirty="0"/>
              <a:t>Coolant temperature</a:t>
            </a:r>
          </a:p>
          <a:p>
            <a:pPr marL="285750" indent="-285750">
              <a:buFont typeface="Arial" panose="020B0604020202020204" pitchFamily="34" charset="0"/>
              <a:buChar char="•"/>
            </a:pPr>
            <a:r>
              <a:rPr lang="en-GB" b="1" dirty="0"/>
              <a:t>Coolant flow rate</a:t>
            </a:r>
          </a:p>
          <a:p>
            <a:pPr marL="285750" indent="-285750">
              <a:buFont typeface="Arial" panose="020B0604020202020204" pitchFamily="34" charset="0"/>
              <a:buChar char="•"/>
            </a:pPr>
            <a:r>
              <a:rPr lang="en-GB" b="1" dirty="0"/>
              <a:t>Pressure drop</a:t>
            </a:r>
          </a:p>
          <a:p>
            <a:pPr marL="285750" indent="-285750">
              <a:buFont typeface="Arial" panose="020B0604020202020204" pitchFamily="34" charset="0"/>
              <a:buChar char="•"/>
            </a:pPr>
            <a:r>
              <a:rPr lang="en-GB" b="1" dirty="0"/>
              <a:t>…</a:t>
            </a:r>
          </a:p>
        </p:txBody>
      </p:sp>
      <p:sp>
        <p:nvSpPr>
          <p:cNvPr id="18" name="TextBox 17">
            <a:extLst>
              <a:ext uri="{FF2B5EF4-FFF2-40B4-BE49-F238E27FC236}">
                <a16:creationId xmlns:a16="http://schemas.microsoft.com/office/drawing/2014/main" id="{D220C162-60AC-4978-85FC-5A7E9DB98384}"/>
              </a:ext>
            </a:extLst>
          </p:cNvPr>
          <p:cNvSpPr txBox="1"/>
          <p:nvPr/>
        </p:nvSpPr>
        <p:spPr>
          <a:xfrm>
            <a:off x="3355287" y="1124744"/>
            <a:ext cx="2635017" cy="369332"/>
          </a:xfrm>
          <a:prstGeom prst="rect">
            <a:avLst/>
          </a:prstGeom>
          <a:noFill/>
        </p:spPr>
        <p:txBody>
          <a:bodyPr wrap="none" rtlCol="0">
            <a:spAutoFit/>
          </a:bodyPr>
          <a:lstStyle/>
          <a:p>
            <a:r>
              <a:rPr lang="en-GB" b="1" dirty="0">
                <a:solidFill>
                  <a:schemeClr val="bg1"/>
                </a:solidFill>
              </a:rPr>
              <a:t>At 5 bars of fluid pressure</a:t>
            </a:r>
          </a:p>
        </p:txBody>
      </p:sp>
    </p:spTree>
    <p:extLst>
      <p:ext uri="{BB962C8B-B14F-4D97-AF65-F5344CB8AC3E}">
        <p14:creationId xmlns:p14="http://schemas.microsoft.com/office/powerpoint/2010/main" val="1008966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AE23C-EC38-43BA-867E-1319618FB67B}"/>
              </a:ext>
            </a:extLst>
          </p:cNvPr>
          <p:cNvSpPr>
            <a:spLocks noGrp="1"/>
          </p:cNvSpPr>
          <p:nvPr>
            <p:ph type="title"/>
          </p:nvPr>
        </p:nvSpPr>
        <p:spPr/>
        <p:txBody>
          <a:bodyPr/>
          <a:lstStyle/>
          <a:p>
            <a:r>
              <a:rPr lang="en-GB" sz="5400" dirty="0"/>
              <a:t>P</a:t>
            </a:r>
            <a:r>
              <a:rPr lang="en-GB" sz="4000" dirty="0"/>
              <a:t>OTENTIAL</a:t>
            </a:r>
            <a:r>
              <a:rPr lang="en-GB" sz="5400" dirty="0"/>
              <a:t> C</a:t>
            </a:r>
            <a:r>
              <a:rPr lang="en-GB" sz="4000" dirty="0"/>
              <a:t>OOLANTS</a:t>
            </a:r>
            <a:br>
              <a:rPr lang="en-GB" sz="5400" dirty="0"/>
            </a:br>
            <a:r>
              <a:rPr lang="en-GB" sz="5400" dirty="0"/>
              <a:t>[1] 3M N</a:t>
            </a:r>
            <a:r>
              <a:rPr lang="en-GB" sz="4000" dirty="0"/>
              <a:t>OVEC</a:t>
            </a:r>
            <a:r>
              <a:rPr lang="en-GB" sz="5400" dirty="0"/>
              <a:t> 649</a:t>
            </a:r>
            <a:br>
              <a:rPr lang="en-GB" sz="5400" dirty="0"/>
            </a:br>
            <a:r>
              <a:rPr lang="en-GB" sz="5400" dirty="0"/>
              <a:t>[2] WA</a:t>
            </a:r>
            <a:r>
              <a:rPr lang="en-GB" sz="4000" dirty="0"/>
              <a:t>TER</a:t>
            </a:r>
            <a:r>
              <a:rPr lang="en-GB" sz="5400" dirty="0"/>
              <a:t>-G</a:t>
            </a:r>
            <a:r>
              <a:rPr lang="en-GB" sz="4000" dirty="0"/>
              <a:t>LYCOL</a:t>
            </a:r>
            <a:r>
              <a:rPr lang="en-GB" sz="5400" dirty="0"/>
              <a:t> M</a:t>
            </a:r>
            <a:r>
              <a:rPr lang="en-GB" sz="4000" dirty="0"/>
              <a:t>IXTURE</a:t>
            </a:r>
            <a:endParaRPr lang="en-GB" sz="5400" dirty="0"/>
          </a:p>
        </p:txBody>
      </p:sp>
      <p:sp>
        <p:nvSpPr>
          <p:cNvPr id="3" name="Date Placeholder 2">
            <a:extLst>
              <a:ext uri="{FF2B5EF4-FFF2-40B4-BE49-F238E27FC236}">
                <a16:creationId xmlns:a16="http://schemas.microsoft.com/office/drawing/2014/main" id="{8ADF7F5E-6064-4BBD-998E-C5638E9C208E}"/>
              </a:ext>
            </a:extLst>
          </p:cNvPr>
          <p:cNvSpPr>
            <a:spLocks noGrp="1"/>
          </p:cNvSpPr>
          <p:nvPr>
            <p:ph type="dt" sz="half" idx="10"/>
          </p:nvPr>
        </p:nvSpPr>
        <p:spPr>
          <a:xfrm>
            <a:off x="0" y="6578600"/>
            <a:ext cx="3344863" cy="279400"/>
          </a:xfrm>
          <a:prstGeom prst="rect">
            <a:avLst/>
          </a:prstGeom>
        </p:spPr>
        <p:txBody>
          <a:bodyPr/>
          <a:lstStyle/>
          <a:p>
            <a:r>
              <a:rPr lang="en-US"/>
              <a:t>28/04/2021 - GSI-JINR Roadmap Meeting</a:t>
            </a:r>
            <a:endParaRPr lang="en-GB" dirty="0"/>
          </a:p>
        </p:txBody>
      </p:sp>
      <p:sp>
        <p:nvSpPr>
          <p:cNvPr id="4" name="Footer Placeholder 3">
            <a:extLst>
              <a:ext uri="{FF2B5EF4-FFF2-40B4-BE49-F238E27FC236}">
                <a16:creationId xmlns:a16="http://schemas.microsoft.com/office/drawing/2014/main" id="{F2621EA4-1100-4182-AB9D-270B4F21A700}"/>
              </a:ext>
            </a:extLst>
          </p:cNvPr>
          <p:cNvSpPr>
            <a:spLocks noGrp="1"/>
          </p:cNvSpPr>
          <p:nvPr>
            <p:ph type="ftr" sz="quarter" idx="11"/>
          </p:nvPr>
        </p:nvSpPr>
        <p:spPr>
          <a:xfrm>
            <a:off x="3344863" y="6578600"/>
            <a:ext cx="5502275" cy="279400"/>
          </a:xfrm>
          <a:prstGeom prst="rect">
            <a:avLst/>
          </a:prstGeom>
        </p:spPr>
        <p:txBody>
          <a:bodyPr/>
          <a:lstStyle/>
          <a:p>
            <a:r>
              <a:rPr lang="en-US"/>
              <a:t>K. Agarwal - BM@N-STS Electronics Cooling</a:t>
            </a:r>
            <a:endParaRPr lang="en-GB" dirty="0"/>
          </a:p>
        </p:txBody>
      </p:sp>
      <p:sp>
        <p:nvSpPr>
          <p:cNvPr id="5" name="Slide Number Placeholder 4">
            <a:extLst>
              <a:ext uri="{FF2B5EF4-FFF2-40B4-BE49-F238E27FC236}">
                <a16:creationId xmlns:a16="http://schemas.microsoft.com/office/drawing/2014/main" id="{6FF5AD38-6032-48D8-8B5B-10CB66337642}"/>
              </a:ext>
            </a:extLst>
          </p:cNvPr>
          <p:cNvSpPr>
            <a:spLocks noGrp="1"/>
          </p:cNvSpPr>
          <p:nvPr>
            <p:ph type="sldNum" sz="quarter" idx="12"/>
          </p:nvPr>
        </p:nvSpPr>
        <p:spPr>
          <a:xfrm>
            <a:off x="8847138" y="6578600"/>
            <a:ext cx="3344862" cy="279400"/>
          </a:xfrm>
          <a:prstGeom prst="rect">
            <a:avLst/>
          </a:prstGeom>
        </p:spPr>
        <p:txBody>
          <a:bodyPr/>
          <a:lstStyle/>
          <a:p>
            <a:fld id="{2A4535BA-AEF2-4785-BF1B-EDE950106C20}" type="slidenum">
              <a:rPr lang="en-GB" smtClean="0"/>
              <a:pPr/>
              <a:t>6</a:t>
            </a:fld>
            <a:endParaRPr lang="en-GB" dirty="0"/>
          </a:p>
        </p:txBody>
      </p:sp>
    </p:spTree>
    <p:extLst>
      <p:ext uri="{BB962C8B-B14F-4D97-AF65-F5344CB8AC3E}">
        <p14:creationId xmlns:p14="http://schemas.microsoft.com/office/powerpoint/2010/main" val="2371343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1B148-D095-4726-A6A1-C84B56A3646D}"/>
              </a:ext>
            </a:extLst>
          </p:cNvPr>
          <p:cNvSpPr>
            <a:spLocks noGrp="1"/>
          </p:cNvSpPr>
          <p:nvPr>
            <p:ph type="title"/>
          </p:nvPr>
        </p:nvSpPr>
        <p:spPr/>
        <p:txBody>
          <a:bodyPr/>
          <a:lstStyle/>
          <a:p>
            <a:r>
              <a:rPr lang="en-GB" dirty="0"/>
              <a:t>[1] I</a:t>
            </a:r>
            <a:r>
              <a:rPr lang="en-GB" sz="2800" dirty="0"/>
              <a:t>NTRODUCTION</a:t>
            </a:r>
            <a:r>
              <a:rPr lang="en-GB" dirty="0"/>
              <a:t> T</a:t>
            </a:r>
            <a:r>
              <a:rPr lang="en-GB" sz="2800" dirty="0"/>
              <a:t>O</a:t>
            </a:r>
            <a:r>
              <a:rPr lang="en-GB" dirty="0"/>
              <a:t> 3M N</a:t>
            </a:r>
            <a:r>
              <a:rPr lang="en-GB" sz="2800" dirty="0"/>
              <a:t>OVEC</a:t>
            </a:r>
            <a:r>
              <a:rPr lang="en-GB" dirty="0"/>
              <a:t> 649</a:t>
            </a:r>
          </a:p>
        </p:txBody>
      </p:sp>
      <p:sp>
        <p:nvSpPr>
          <p:cNvPr id="3" name="Date Placeholder 2">
            <a:extLst>
              <a:ext uri="{FF2B5EF4-FFF2-40B4-BE49-F238E27FC236}">
                <a16:creationId xmlns:a16="http://schemas.microsoft.com/office/drawing/2014/main" id="{C66694A4-B099-462C-BA2F-837E66103F1B}"/>
              </a:ext>
            </a:extLst>
          </p:cNvPr>
          <p:cNvSpPr>
            <a:spLocks noGrp="1"/>
          </p:cNvSpPr>
          <p:nvPr>
            <p:ph type="dt" sz="half" idx="10"/>
          </p:nvPr>
        </p:nvSpPr>
        <p:spPr/>
        <p:txBody>
          <a:bodyPr/>
          <a:lstStyle/>
          <a:p>
            <a:r>
              <a:rPr lang="en-US"/>
              <a:t>28/04/2021 - GSI-JINR Roadmap Meeting</a:t>
            </a:r>
            <a:endParaRPr lang="en-GB" dirty="0"/>
          </a:p>
        </p:txBody>
      </p:sp>
      <p:sp>
        <p:nvSpPr>
          <p:cNvPr id="4" name="Footer Placeholder 3">
            <a:extLst>
              <a:ext uri="{FF2B5EF4-FFF2-40B4-BE49-F238E27FC236}">
                <a16:creationId xmlns:a16="http://schemas.microsoft.com/office/drawing/2014/main" id="{FA06A7F4-912D-4659-8075-1FF3622451C4}"/>
              </a:ext>
            </a:extLst>
          </p:cNvPr>
          <p:cNvSpPr>
            <a:spLocks noGrp="1"/>
          </p:cNvSpPr>
          <p:nvPr>
            <p:ph type="ftr" sz="quarter" idx="11"/>
          </p:nvPr>
        </p:nvSpPr>
        <p:spPr/>
        <p:txBody>
          <a:bodyPr/>
          <a:lstStyle/>
          <a:p>
            <a:r>
              <a:rPr lang="en-US"/>
              <a:t>K. Agarwal - BM@N-STS Electronics Cooling</a:t>
            </a:r>
            <a:endParaRPr lang="en-GB" dirty="0"/>
          </a:p>
        </p:txBody>
      </p:sp>
      <p:sp>
        <p:nvSpPr>
          <p:cNvPr id="5" name="Slide Number Placeholder 4">
            <a:extLst>
              <a:ext uri="{FF2B5EF4-FFF2-40B4-BE49-F238E27FC236}">
                <a16:creationId xmlns:a16="http://schemas.microsoft.com/office/drawing/2014/main" id="{D219F864-D3E7-4463-A136-995782A7846E}"/>
              </a:ext>
            </a:extLst>
          </p:cNvPr>
          <p:cNvSpPr>
            <a:spLocks noGrp="1"/>
          </p:cNvSpPr>
          <p:nvPr>
            <p:ph type="sldNum" sz="quarter" idx="12"/>
          </p:nvPr>
        </p:nvSpPr>
        <p:spPr/>
        <p:txBody>
          <a:bodyPr/>
          <a:lstStyle/>
          <a:p>
            <a:fld id="{2A4535BA-AEF2-4785-BF1B-EDE950106C20}" type="slidenum">
              <a:rPr lang="en-GB" smtClean="0"/>
              <a:pPr/>
              <a:t>7</a:t>
            </a:fld>
            <a:endParaRPr lang="en-GB" dirty="0"/>
          </a:p>
        </p:txBody>
      </p:sp>
      <p:pic>
        <p:nvPicPr>
          <p:cNvPr id="7" name="Picture 6">
            <a:extLst>
              <a:ext uri="{FF2B5EF4-FFF2-40B4-BE49-F238E27FC236}">
                <a16:creationId xmlns:a16="http://schemas.microsoft.com/office/drawing/2014/main" id="{C3DD8A09-C2CD-4BD0-8C42-C96E73B42000}"/>
              </a:ext>
            </a:extLst>
          </p:cNvPr>
          <p:cNvPicPr>
            <a:picLocks noChangeAspect="1"/>
          </p:cNvPicPr>
          <p:nvPr/>
        </p:nvPicPr>
        <p:blipFill rotWithShape="1">
          <a:blip r:embed="rId2"/>
          <a:srcRect l="28509" t="8245" r="24395" b="11443"/>
          <a:stretch/>
        </p:blipFill>
        <p:spPr>
          <a:xfrm>
            <a:off x="6238430" y="928566"/>
            <a:ext cx="5710813" cy="5477933"/>
          </a:xfrm>
          <a:prstGeom prst="rect">
            <a:avLst/>
          </a:prstGeom>
        </p:spPr>
      </p:pic>
      <p:sp>
        <p:nvSpPr>
          <p:cNvPr id="8" name="TextBox 7">
            <a:extLst>
              <a:ext uri="{FF2B5EF4-FFF2-40B4-BE49-F238E27FC236}">
                <a16:creationId xmlns:a16="http://schemas.microsoft.com/office/drawing/2014/main" id="{DE20A88B-BBFA-4669-AF8E-555BE08AF42D}"/>
              </a:ext>
            </a:extLst>
          </p:cNvPr>
          <p:cNvSpPr txBox="1"/>
          <p:nvPr/>
        </p:nvSpPr>
        <p:spPr>
          <a:xfrm>
            <a:off x="1141850" y="3318536"/>
            <a:ext cx="2603790" cy="400110"/>
          </a:xfrm>
          <a:prstGeom prst="rect">
            <a:avLst/>
          </a:prstGeom>
          <a:noFill/>
        </p:spPr>
        <p:txBody>
          <a:bodyPr wrap="none" rtlCol="0">
            <a:spAutoFit/>
          </a:bodyPr>
          <a:lstStyle/>
          <a:p>
            <a:r>
              <a:rPr lang="de-DE" sz="2000" b="1" dirty="0"/>
              <a:t>Usable down to -108°C</a:t>
            </a:r>
            <a:endParaRPr lang="en-GB" sz="2000" b="1" dirty="0"/>
          </a:p>
        </p:txBody>
      </p:sp>
      <p:sp>
        <p:nvSpPr>
          <p:cNvPr id="9" name="TextBox 8">
            <a:extLst>
              <a:ext uri="{FF2B5EF4-FFF2-40B4-BE49-F238E27FC236}">
                <a16:creationId xmlns:a16="http://schemas.microsoft.com/office/drawing/2014/main" id="{7D17F5A4-9C37-49C6-BC2B-1C27380BE458}"/>
              </a:ext>
            </a:extLst>
          </p:cNvPr>
          <p:cNvSpPr txBox="1"/>
          <p:nvPr/>
        </p:nvSpPr>
        <p:spPr>
          <a:xfrm>
            <a:off x="470018" y="5834289"/>
            <a:ext cx="4861908" cy="400110"/>
          </a:xfrm>
          <a:prstGeom prst="rect">
            <a:avLst/>
          </a:prstGeom>
          <a:noFill/>
        </p:spPr>
        <p:txBody>
          <a:bodyPr wrap="none" rtlCol="0">
            <a:spAutoFit/>
          </a:bodyPr>
          <a:lstStyle/>
          <a:p>
            <a:r>
              <a:rPr lang="de-DE" sz="2000" b="1" dirty="0"/>
              <a:t>Green, which ensures long-term availability</a:t>
            </a:r>
            <a:endParaRPr lang="en-GB" sz="2000" b="1" dirty="0"/>
          </a:p>
        </p:txBody>
      </p:sp>
      <p:sp>
        <p:nvSpPr>
          <p:cNvPr id="10" name="TextBox 9">
            <a:extLst>
              <a:ext uri="{FF2B5EF4-FFF2-40B4-BE49-F238E27FC236}">
                <a16:creationId xmlns:a16="http://schemas.microsoft.com/office/drawing/2014/main" id="{B89D2B87-2B8D-4217-B148-DF0D58DA4EEA}"/>
              </a:ext>
            </a:extLst>
          </p:cNvPr>
          <p:cNvSpPr txBox="1"/>
          <p:nvPr/>
        </p:nvSpPr>
        <p:spPr>
          <a:xfrm>
            <a:off x="1141850" y="4323709"/>
            <a:ext cx="3891572" cy="707886"/>
          </a:xfrm>
          <a:prstGeom prst="rect">
            <a:avLst/>
          </a:prstGeom>
          <a:noFill/>
        </p:spPr>
        <p:txBody>
          <a:bodyPr wrap="square" rtlCol="0">
            <a:spAutoFit/>
          </a:bodyPr>
          <a:lstStyle/>
          <a:p>
            <a:r>
              <a:rPr lang="de-DE" sz="2000" b="1" dirty="0"/>
              <a:t>Lower heat capacity w.r.t. water. So higher flow would be required.</a:t>
            </a:r>
            <a:endParaRPr lang="en-GB" sz="2000" b="1" dirty="0"/>
          </a:p>
        </p:txBody>
      </p:sp>
      <p:cxnSp>
        <p:nvCxnSpPr>
          <p:cNvPr id="11" name="Straight Arrow Connector 10">
            <a:extLst>
              <a:ext uri="{FF2B5EF4-FFF2-40B4-BE49-F238E27FC236}">
                <a16:creationId xmlns:a16="http://schemas.microsoft.com/office/drawing/2014/main" id="{F267D018-9B73-40CC-B6BA-6DF53D44C118}"/>
              </a:ext>
            </a:extLst>
          </p:cNvPr>
          <p:cNvCxnSpPr>
            <a:cxnSpLocks/>
            <a:stCxn id="8" idx="3"/>
          </p:cNvCxnSpPr>
          <p:nvPr/>
        </p:nvCxnSpPr>
        <p:spPr>
          <a:xfrm flipV="1">
            <a:off x="3745640" y="2974335"/>
            <a:ext cx="2535097" cy="5442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BE15657-A894-4EFB-9130-6111CAF4005B}"/>
              </a:ext>
            </a:extLst>
          </p:cNvPr>
          <p:cNvCxnSpPr>
            <a:cxnSpLocks/>
            <a:stCxn id="10" idx="3"/>
          </p:cNvCxnSpPr>
          <p:nvPr/>
        </p:nvCxnSpPr>
        <p:spPr>
          <a:xfrm>
            <a:off x="5033422" y="4677652"/>
            <a:ext cx="1247315" cy="22779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A691F75-BEDB-4C99-ABE8-4E09CE21301A}"/>
              </a:ext>
            </a:extLst>
          </p:cNvPr>
          <p:cNvCxnSpPr>
            <a:stCxn id="9" idx="3"/>
          </p:cNvCxnSpPr>
          <p:nvPr/>
        </p:nvCxnSpPr>
        <p:spPr>
          <a:xfrm>
            <a:off x="5331926" y="6034344"/>
            <a:ext cx="906504" cy="2111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478A4DE-851A-4D69-8AC1-96569E67FDA9}"/>
              </a:ext>
            </a:extLst>
          </p:cNvPr>
          <p:cNvSpPr txBox="1"/>
          <p:nvPr/>
        </p:nvSpPr>
        <p:spPr>
          <a:xfrm>
            <a:off x="213644" y="1148309"/>
            <a:ext cx="6024786" cy="1015663"/>
          </a:xfrm>
          <a:prstGeom prst="rect">
            <a:avLst/>
          </a:prstGeom>
          <a:noFill/>
        </p:spPr>
        <p:txBody>
          <a:bodyPr wrap="square" rtlCol="0">
            <a:spAutoFit/>
          </a:bodyPr>
          <a:lstStyle/>
          <a:p>
            <a:r>
              <a:rPr lang="de-DE" sz="2000" b="1" dirty="0"/>
              <a:t>Radiation hard (resistant to gamma radiation &gt; 10 kGy).</a:t>
            </a:r>
          </a:p>
          <a:p>
            <a:r>
              <a:rPr lang="de-DE" sz="2000" b="1" dirty="0"/>
              <a:t>So minimal production of radiation byproducts, which otherwise could block cooling lines or cause corrosion!</a:t>
            </a:r>
            <a:endParaRPr lang="en-GB" sz="2000" b="1" dirty="0"/>
          </a:p>
        </p:txBody>
      </p:sp>
    </p:spTree>
    <p:extLst>
      <p:ext uri="{BB962C8B-B14F-4D97-AF65-F5344CB8AC3E}">
        <p14:creationId xmlns:p14="http://schemas.microsoft.com/office/powerpoint/2010/main" val="4288062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13CA8-97E1-4D57-8287-52D5688A4CE2}"/>
              </a:ext>
            </a:extLst>
          </p:cNvPr>
          <p:cNvSpPr>
            <a:spLocks noGrp="1"/>
          </p:cNvSpPr>
          <p:nvPr>
            <p:ph type="title"/>
          </p:nvPr>
        </p:nvSpPr>
        <p:spPr/>
        <p:txBody>
          <a:bodyPr/>
          <a:lstStyle/>
          <a:p>
            <a:r>
              <a:rPr lang="en-GB" dirty="0"/>
              <a:t>[1] F</a:t>
            </a:r>
            <a:r>
              <a:rPr lang="en-GB" sz="2800" dirty="0"/>
              <a:t>LUID</a:t>
            </a:r>
            <a:r>
              <a:rPr lang="en-GB" dirty="0"/>
              <a:t> P</a:t>
            </a:r>
            <a:r>
              <a:rPr lang="en-GB" sz="2800" dirty="0"/>
              <a:t>ROPERTIES</a:t>
            </a:r>
            <a:r>
              <a:rPr lang="en-GB" dirty="0"/>
              <a:t> – 3M N</a:t>
            </a:r>
            <a:r>
              <a:rPr lang="en-GB" sz="2800" dirty="0"/>
              <a:t>OVEC</a:t>
            </a:r>
            <a:r>
              <a:rPr lang="en-GB" dirty="0"/>
              <a:t> 649</a:t>
            </a:r>
          </a:p>
        </p:txBody>
      </p:sp>
      <p:sp>
        <p:nvSpPr>
          <p:cNvPr id="3" name="Date Placeholder 2">
            <a:extLst>
              <a:ext uri="{FF2B5EF4-FFF2-40B4-BE49-F238E27FC236}">
                <a16:creationId xmlns:a16="http://schemas.microsoft.com/office/drawing/2014/main" id="{AFC8D4CD-7DA1-4076-B3F9-A10F9425FF34}"/>
              </a:ext>
            </a:extLst>
          </p:cNvPr>
          <p:cNvSpPr>
            <a:spLocks noGrp="1"/>
          </p:cNvSpPr>
          <p:nvPr>
            <p:ph type="dt" sz="half" idx="10"/>
          </p:nvPr>
        </p:nvSpPr>
        <p:spPr/>
        <p:txBody>
          <a:bodyPr/>
          <a:lstStyle/>
          <a:p>
            <a:r>
              <a:rPr lang="en-US"/>
              <a:t>28/04/2021 - GSI-JINR Roadmap Meeting</a:t>
            </a:r>
            <a:endParaRPr lang="en-GB" dirty="0"/>
          </a:p>
        </p:txBody>
      </p:sp>
      <p:sp>
        <p:nvSpPr>
          <p:cNvPr id="4" name="Footer Placeholder 3">
            <a:extLst>
              <a:ext uri="{FF2B5EF4-FFF2-40B4-BE49-F238E27FC236}">
                <a16:creationId xmlns:a16="http://schemas.microsoft.com/office/drawing/2014/main" id="{5A1A9356-B797-48A4-9890-D602BC8FE12F}"/>
              </a:ext>
            </a:extLst>
          </p:cNvPr>
          <p:cNvSpPr>
            <a:spLocks noGrp="1"/>
          </p:cNvSpPr>
          <p:nvPr>
            <p:ph type="ftr" sz="quarter" idx="11"/>
          </p:nvPr>
        </p:nvSpPr>
        <p:spPr/>
        <p:txBody>
          <a:bodyPr/>
          <a:lstStyle/>
          <a:p>
            <a:r>
              <a:rPr lang="en-US"/>
              <a:t>K. Agarwal - BM@N-STS Electronics Cooling</a:t>
            </a:r>
            <a:endParaRPr lang="en-GB" dirty="0"/>
          </a:p>
        </p:txBody>
      </p:sp>
      <p:sp>
        <p:nvSpPr>
          <p:cNvPr id="5" name="Slide Number Placeholder 4">
            <a:extLst>
              <a:ext uri="{FF2B5EF4-FFF2-40B4-BE49-F238E27FC236}">
                <a16:creationId xmlns:a16="http://schemas.microsoft.com/office/drawing/2014/main" id="{AB975B79-DB5B-439B-B1B7-B4FA68C26B88}"/>
              </a:ext>
            </a:extLst>
          </p:cNvPr>
          <p:cNvSpPr>
            <a:spLocks noGrp="1"/>
          </p:cNvSpPr>
          <p:nvPr>
            <p:ph type="sldNum" sz="quarter" idx="12"/>
          </p:nvPr>
        </p:nvSpPr>
        <p:spPr/>
        <p:txBody>
          <a:bodyPr/>
          <a:lstStyle/>
          <a:p>
            <a:fld id="{2A4535BA-AEF2-4785-BF1B-EDE950106C20}" type="slidenum">
              <a:rPr lang="en-GB" smtClean="0"/>
              <a:pPr/>
              <a:t>8</a:t>
            </a:fld>
            <a:endParaRPr lang="en-GB" dirty="0"/>
          </a:p>
        </p:txBody>
      </p:sp>
      <p:pic>
        <p:nvPicPr>
          <p:cNvPr id="10" name="Picture 9">
            <a:extLst>
              <a:ext uri="{FF2B5EF4-FFF2-40B4-BE49-F238E27FC236}">
                <a16:creationId xmlns:a16="http://schemas.microsoft.com/office/drawing/2014/main" id="{7AE245ED-E965-41FF-919E-56AEBFB35C68}"/>
              </a:ext>
            </a:extLst>
          </p:cNvPr>
          <p:cNvPicPr>
            <a:picLocks noChangeAspect="1"/>
          </p:cNvPicPr>
          <p:nvPr/>
        </p:nvPicPr>
        <p:blipFill>
          <a:blip r:embed="rId2"/>
          <a:stretch>
            <a:fillRect/>
          </a:stretch>
        </p:blipFill>
        <p:spPr>
          <a:xfrm>
            <a:off x="43810" y="1654681"/>
            <a:ext cx="12104383" cy="4582631"/>
          </a:xfrm>
          <a:prstGeom prst="rect">
            <a:avLst/>
          </a:prstGeom>
        </p:spPr>
      </p:pic>
      <p:sp>
        <p:nvSpPr>
          <p:cNvPr id="6" name="TextBox 5">
            <a:extLst>
              <a:ext uri="{FF2B5EF4-FFF2-40B4-BE49-F238E27FC236}">
                <a16:creationId xmlns:a16="http://schemas.microsoft.com/office/drawing/2014/main" id="{18BF664C-ED73-4A69-BC9A-2C512F34388F}"/>
              </a:ext>
            </a:extLst>
          </p:cNvPr>
          <p:cNvSpPr txBox="1"/>
          <p:nvPr/>
        </p:nvSpPr>
        <p:spPr>
          <a:xfrm>
            <a:off x="2695004" y="1035141"/>
            <a:ext cx="6801990" cy="400110"/>
          </a:xfrm>
          <a:prstGeom prst="rect">
            <a:avLst/>
          </a:prstGeom>
          <a:noFill/>
        </p:spPr>
        <p:txBody>
          <a:bodyPr wrap="none" rtlCol="0">
            <a:spAutoFit/>
          </a:bodyPr>
          <a:lstStyle/>
          <a:p>
            <a:pPr algn="ctr"/>
            <a:r>
              <a:rPr lang="en-GB" sz="2000" b="1" dirty="0"/>
              <a:t>Potentially useful reference for any calculations or simulations</a:t>
            </a:r>
          </a:p>
        </p:txBody>
      </p:sp>
    </p:spTree>
    <p:extLst>
      <p:ext uri="{BB962C8B-B14F-4D97-AF65-F5344CB8AC3E}">
        <p14:creationId xmlns:p14="http://schemas.microsoft.com/office/powerpoint/2010/main" val="528940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 </a:t>
            </a:r>
            <a:r>
              <a:rPr lang="de-DE" dirty="0"/>
              <a:t>C</a:t>
            </a:r>
            <a:r>
              <a:rPr lang="de-DE" sz="2800" dirty="0"/>
              <a:t>OMMERCIAL</a:t>
            </a:r>
            <a:r>
              <a:rPr lang="de-DE" dirty="0"/>
              <a:t> A</a:t>
            </a:r>
            <a:r>
              <a:rPr lang="de-DE" sz="2800" dirty="0"/>
              <a:t>VAILABILITY</a:t>
            </a:r>
            <a:r>
              <a:rPr lang="de-DE" dirty="0"/>
              <a:t> O</a:t>
            </a:r>
            <a:r>
              <a:rPr lang="de-DE" sz="2800" dirty="0"/>
              <a:t>F</a:t>
            </a:r>
            <a:r>
              <a:rPr lang="de-DE" dirty="0"/>
              <a:t> </a:t>
            </a:r>
            <a:r>
              <a:rPr kumimoji="0" lang="en-GB" sz="3600" b="0" i="0" u="none" strike="noStrike" kern="1200" cap="none" spc="0" normalizeH="0" baseline="0" noProof="0" dirty="0">
                <a:ln>
                  <a:noFill/>
                </a:ln>
                <a:solidFill>
                  <a:prstClr val="white"/>
                </a:solidFill>
                <a:effectLst/>
                <a:uLnTx/>
                <a:uFillTx/>
                <a:latin typeface="Calibri Light" panose="020F0302020204030204"/>
                <a:ea typeface="+mj-ea"/>
                <a:cs typeface="+mj-cs"/>
              </a:rPr>
              <a:t>3M N</a:t>
            </a:r>
            <a:r>
              <a:rPr kumimoji="0" lang="en-GB" sz="2800" b="0" i="0" u="none" strike="noStrike" kern="1200" cap="none" spc="0" normalizeH="0" baseline="0" noProof="0" dirty="0">
                <a:ln>
                  <a:noFill/>
                </a:ln>
                <a:solidFill>
                  <a:prstClr val="white"/>
                </a:solidFill>
                <a:effectLst/>
                <a:uLnTx/>
                <a:uFillTx/>
                <a:latin typeface="Calibri Light" panose="020F0302020204030204"/>
                <a:ea typeface="+mj-ea"/>
                <a:cs typeface="+mj-cs"/>
              </a:rPr>
              <a:t>OVEC</a:t>
            </a:r>
            <a:r>
              <a:rPr kumimoji="0" lang="en-GB" sz="3600" b="0" i="0" u="none" strike="noStrike" kern="1200" cap="none" spc="0" normalizeH="0" baseline="0" noProof="0" dirty="0">
                <a:ln>
                  <a:noFill/>
                </a:ln>
                <a:solidFill>
                  <a:prstClr val="white"/>
                </a:solidFill>
                <a:effectLst/>
                <a:uLnTx/>
                <a:uFillTx/>
                <a:latin typeface="Calibri Light" panose="020F0302020204030204"/>
                <a:ea typeface="+mj-ea"/>
                <a:cs typeface="+mj-cs"/>
              </a:rPr>
              <a:t> 649</a:t>
            </a:r>
            <a:endParaRPr lang="en-GB" sz="2800" dirty="0"/>
          </a:p>
        </p:txBody>
      </p:sp>
      <p:sp>
        <p:nvSpPr>
          <p:cNvPr id="3" name="Date Placeholder 2"/>
          <p:cNvSpPr>
            <a:spLocks noGrp="1"/>
          </p:cNvSpPr>
          <p:nvPr>
            <p:ph type="dt" sz="half" idx="10"/>
          </p:nvPr>
        </p:nvSpPr>
        <p:spPr/>
        <p:txBody>
          <a:bodyPr/>
          <a:lstStyle/>
          <a:p>
            <a:r>
              <a:rPr lang="en-US"/>
              <a:t>28/04/2021 - GSI-JINR Roadmap Meeting</a:t>
            </a:r>
            <a:endParaRPr lang="en-GB" dirty="0"/>
          </a:p>
        </p:txBody>
      </p:sp>
      <p:sp>
        <p:nvSpPr>
          <p:cNvPr id="4" name="Footer Placeholder 3"/>
          <p:cNvSpPr>
            <a:spLocks noGrp="1"/>
          </p:cNvSpPr>
          <p:nvPr>
            <p:ph type="ftr" sz="quarter" idx="11"/>
          </p:nvPr>
        </p:nvSpPr>
        <p:spPr/>
        <p:txBody>
          <a:bodyPr/>
          <a:lstStyle/>
          <a:p>
            <a:r>
              <a:rPr lang="en-US"/>
              <a:t>K. Agarwal - BM@N-STS Electronics Cooling</a:t>
            </a:r>
            <a:endParaRPr lang="en-GB" dirty="0"/>
          </a:p>
        </p:txBody>
      </p:sp>
      <p:sp>
        <p:nvSpPr>
          <p:cNvPr id="5" name="Slide Number Placeholder 4"/>
          <p:cNvSpPr>
            <a:spLocks noGrp="1"/>
          </p:cNvSpPr>
          <p:nvPr>
            <p:ph type="sldNum" sz="quarter" idx="12"/>
          </p:nvPr>
        </p:nvSpPr>
        <p:spPr/>
        <p:txBody>
          <a:bodyPr/>
          <a:lstStyle/>
          <a:p>
            <a:fld id="{2A4535BA-AEF2-4785-BF1B-EDE950106C20}" type="slidenum">
              <a:rPr lang="en-GB" smtClean="0"/>
              <a:pPr/>
              <a:t>9</a:t>
            </a:fld>
            <a:endParaRPr lang="en-GB" dirty="0"/>
          </a:p>
        </p:txBody>
      </p:sp>
      <p:sp>
        <p:nvSpPr>
          <p:cNvPr id="8" name="TextBox 7"/>
          <p:cNvSpPr txBox="1"/>
          <p:nvPr/>
        </p:nvSpPr>
        <p:spPr>
          <a:xfrm>
            <a:off x="6947582" y="2348880"/>
            <a:ext cx="4968552" cy="1785104"/>
          </a:xfrm>
          <a:prstGeom prst="rect">
            <a:avLst/>
          </a:prstGeom>
          <a:noFill/>
        </p:spPr>
        <p:txBody>
          <a:bodyPr wrap="square" rtlCol="0">
            <a:spAutoFit/>
          </a:bodyPr>
          <a:lstStyle/>
          <a:p>
            <a:pPr marL="285750" indent="-285750">
              <a:buFont typeface="Arial" panose="020B0604020202020204" pitchFamily="34" charset="0"/>
              <a:buChar char="•"/>
            </a:pPr>
            <a:r>
              <a:rPr lang="de-DE" sz="2000" b="1" dirty="0"/>
              <a:t>Higher quantities could be purchased directly from 3M (€ 50-60/kg)</a:t>
            </a:r>
          </a:p>
          <a:p>
            <a:pPr marL="285750" indent="-285750">
              <a:spcBef>
                <a:spcPts val="1200"/>
              </a:spcBef>
              <a:buFont typeface="Arial" panose="020B0604020202020204" pitchFamily="34" charset="0"/>
              <a:buChar char="•"/>
            </a:pPr>
            <a:r>
              <a:rPr lang="de-DE" sz="2000" b="1" dirty="0"/>
              <a:t>Lower quantities are readily available in Germany from </a:t>
            </a:r>
            <a:r>
              <a:rPr lang="en-GB" sz="2000" b="1" dirty="0"/>
              <a:t>Ionic Liquid Technologies – </a:t>
            </a:r>
            <a:r>
              <a:rPr lang="en-GB" sz="2000" b="1" dirty="0" err="1"/>
              <a:t>IoLiTec</a:t>
            </a:r>
            <a:r>
              <a:rPr lang="en-GB" sz="2000" b="1" dirty="0"/>
              <a:t> (Heilbronn DE) </a:t>
            </a:r>
          </a:p>
        </p:txBody>
      </p:sp>
      <p:pic>
        <p:nvPicPr>
          <p:cNvPr id="10" name="Picture 9">
            <a:extLst>
              <a:ext uri="{FF2B5EF4-FFF2-40B4-BE49-F238E27FC236}">
                <a16:creationId xmlns:a16="http://schemas.microsoft.com/office/drawing/2014/main" id="{F605B2C0-9537-411A-91BD-EF766BF4C7BF}"/>
              </a:ext>
            </a:extLst>
          </p:cNvPr>
          <p:cNvPicPr>
            <a:picLocks noChangeAspect="1"/>
          </p:cNvPicPr>
          <p:nvPr/>
        </p:nvPicPr>
        <p:blipFill>
          <a:blip r:embed="rId2"/>
          <a:stretch>
            <a:fillRect/>
          </a:stretch>
        </p:blipFill>
        <p:spPr>
          <a:xfrm>
            <a:off x="275866" y="830361"/>
            <a:ext cx="6468768" cy="5687475"/>
          </a:xfrm>
          <a:prstGeom prst="rect">
            <a:avLst/>
          </a:prstGeom>
        </p:spPr>
      </p:pic>
    </p:spTree>
    <p:extLst>
      <p:ext uri="{BB962C8B-B14F-4D97-AF65-F5344CB8AC3E}">
        <p14:creationId xmlns:p14="http://schemas.microsoft.com/office/powerpoint/2010/main" val="2458628399"/>
      </p:ext>
    </p:extLst>
  </p:cSld>
  <p:clrMapOvr>
    <a:masterClrMapping/>
  </p:clrMapOvr>
</p:sld>
</file>

<file path=ppt/theme/theme1.xml><?xml version="1.0" encoding="utf-8"?>
<a:theme xmlns:a="http://schemas.openxmlformats.org/drawingml/2006/main" name="CBM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BM1" id="{0370DCD2-EBD3-494A-BD7E-EA375E20BD91}" vid="{0D288C52-D7C0-46E1-8AE7-B08D0D8013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CBM1</Template>
  <TotalTime>8075</TotalTime>
  <Words>2369</Words>
  <Application>Microsoft Office PowerPoint</Application>
  <PresentationFormat>Widescreen</PresentationFormat>
  <Paragraphs>277</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Cambria Math</vt:lpstr>
      <vt:lpstr>CBM1</vt:lpstr>
      <vt:lpstr>BM@N-STS ELECTRONICS COOLING  THEORETICAL CALCULATIONS &amp; CFD SIMULATIONS</vt:lpstr>
      <vt:lpstr>BOUNDARY CONDITIONS</vt:lpstr>
      <vt:lpstr>HOW COLD SHOULD THE COOLING PLATES/C-FRAMES BE?</vt:lpstr>
      <vt:lpstr>MANUFACTURING OF COOLING PLATES/C-FRAMES</vt:lpstr>
      <vt:lpstr>POTENTIAL LEARNINGS FROM THE EXPERIENCES OF CBM-STS</vt:lpstr>
      <vt:lpstr>POTENTIAL COOLANTS [1] 3M NOVEC 649 [2] WATER-GLYCOL MIXTURE</vt:lpstr>
      <vt:lpstr>[1] INTRODUCTION TO 3M NOVEC 649</vt:lpstr>
      <vt:lpstr>[1] FLUID PROPERTIES – 3M NOVEC 649</vt:lpstr>
      <vt:lpstr>[1] COMMERCIAL AVAILABILITY OF 3M NOVEC 649</vt:lpstr>
      <vt:lpstr>[1] WHERE IN USE SO FAR?</vt:lpstr>
      <vt:lpstr>[1] (NEAR) FUTURE: CBM-STS BABY COOLING PLANT</vt:lpstr>
      <vt:lpstr>[2] FLUID PROPERTIES – WATER-GLYCOL MIXTURE</vt:lpstr>
      <vt:lpstr>(APPROXIMATE) THEORETICAL MODELLING [1] PRESSURE DROP [2] SURFACE TEMP.</vt:lpstr>
      <vt:lpstr>[1] THEORETICAL MODELLING – PRESSURE DROP</vt:lpstr>
      <vt:lpstr>[1] THEORETICAL MODELLING – PRESSURE DROP</vt:lpstr>
      <vt:lpstr>[1] THEORETICAL MODELLING – PRESSURE DROP</vt:lpstr>
      <vt:lpstr>[2] THEORETICAL MODELLING – THERMAL ASPECTS</vt:lpstr>
      <vt:lpstr>THEORETICAL MODELLING – THERMAL ASPECTS</vt:lpstr>
      <vt:lpstr>SOME PREDICTIONS (WITH 01L GEOMETRY)</vt:lpstr>
      <vt:lpstr>SOLIDWORKS COMPUTATIONAL FLUID  DYNAMICS (CFD) SIMULATIONS</vt:lpstr>
      <vt:lpstr>SIMULATION INPUTS – C-FRAME 01L</vt:lpstr>
      <vt:lpstr>RESULTS: TEMPERATURE DISTRIBUTION</vt:lpstr>
      <vt:lpstr>RESULTS: PRESSURE DISTRIBUTION</vt:lpstr>
      <vt:lpstr>POSSIBLE NEXT STEPS</vt:lpstr>
      <vt:lpstr>POSSIBLE NEXT STEPS</vt:lpstr>
      <vt:lpstr>THANKS A LOT  QUESTION/COMMENTS/SUGGESTIONS?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BM@N ELECTRONICS COOLING  CFD SIMULATION</dc:title>
  <dc:creator>Kshitij Agarwal</dc:creator>
  <cp:lastModifiedBy>Kshitij Agarwal</cp:lastModifiedBy>
  <cp:revision>105</cp:revision>
  <dcterms:created xsi:type="dcterms:W3CDTF">2021-04-21T09:14:41Z</dcterms:created>
  <dcterms:modified xsi:type="dcterms:W3CDTF">2021-04-28T13:10:21Z</dcterms:modified>
</cp:coreProperties>
</file>