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9" r:id="rId4"/>
    <p:sldId id="258" r:id="rId5"/>
    <p:sldId id="260" r:id="rId6"/>
    <p:sldId id="267" r:id="rId7"/>
    <p:sldId id="268" r:id="rId8"/>
    <p:sldId id="261" r:id="rId9"/>
    <p:sldId id="269" r:id="rId10"/>
    <p:sldId id="263" r:id="rId11"/>
    <p:sldId id="262" r:id="rId12"/>
    <p:sldId id="264" r:id="rId13"/>
    <p:sldId id="270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>
        <p:scale>
          <a:sx n="80" d="100"/>
          <a:sy n="80" d="100"/>
        </p:scale>
        <p:origin x="150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3103E6-1DEF-4738-91C8-30BF8A1751AA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BC749-B84C-4B9B-9CF8-53520BF001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174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6A2AB-248F-482A-B18B-8E11BD53B6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FAD6C05-09E8-4492-A42D-1C4B8DF3B9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CA6B43-0280-4D99-BF97-5CBB643F7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52925-EA9A-4BB4-9055-A2BA72C09A27}" type="datetime1">
              <a:rPr lang="ru-RU" smtClean="0"/>
              <a:t>12.05.2021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B1E406-1544-43F8-8CE4-42545832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B0D12F-8402-4246-BFE6-DE8C27031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CF59-6BDB-4C6C-826C-1EA5437E08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13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63E6C4-6FF7-4A52-B3DA-095801EA1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403DD23-24D5-4D2A-8C93-940A8B1467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B52D49-B581-42BF-A989-5C2809AD3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62FF-B55F-42EC-9D5D-2E89A43862A8}" type="datetime1">
              <a:rPr lang="ru-RU" smtClean="0"/>
              <a:t>12.05.2021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06CB7A-8F60-4379-AE74-5FB40AFB3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D2A857-F473-4BA0-9C30-C89B3E28D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CF59-6BDB-4C6C-826C-1EA5437E08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935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F2E3E45-DD9F-402E-9A65-80CA032C25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8D1D668-D948-47C8-946A-C935E8688A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73A778-6F3C-40B4-9361-5E059C69E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2BBC9-9359-4BC5-95B3-9F1C7F4121E3}" type="datetime1">
              <a:rPr lang="ru-RU" smtClean="0"/>
              <a:t>12.05.2021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D66CF1-72A3-49FB-B62D-40F0752F2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26F29D-EF27-463C-948B-010DDD6C6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CF59-6BDB-4C6C-826C-1EA5437E08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527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723A5D-B7D3-4DAB-868B-36D7D68D2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-252413"/>
            <a:ext cx="10515600" cy="1325563"/>
          </a:xfr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B20FD7-3CD1-4B6C-B733-C265A5415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D120BF-D07D-4C12-BAFA-A8F8485EB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3695B-3D50-4E3B-9A0B-81D3810D7EB6}" type="datetime1">
              <a:rPr lang="ru-RU" smtClean="0"/>
              <a:t>12.05.2021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C7D043-8083-4594-9BA4-0C409FBC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5E4B2B-940F-4178-B419-AD02FC284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fld id="{122CCF59-6BDB-4C6C-826C-1EA5437E080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109AD12B-4C7E-4A78-921A-4B358DBF27BC}"/>
              </a:ext>
            </a:extLst>
          </p:cNvPr>
          <p:cNvCxnSpPr/>
          <p:nvPr userDrawn="1"/>
        </p:nvCxnSpPr>
        <p:spPr>
          <a:xfrm>
            <a:off x="380283" y="721268"/>
            <a:ext cx="10099589" cy="0"/>
          </a:xfrm>
          <a:prstGeom prst="line">
            <a:avLst/>
          </a:prstGeom>
          <a:ln w="12700">
            <a:solidFill>
              <a:srgbClr val="6BA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EFD24B1-A30D-4824-9806-EAC1D5B82E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730" y="-5192"/>
            <a:ext cx="1980896" cy="111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97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BCC44E-E270-4146-B030-46E0B6D0C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D9DDA7-BBDC-432E-AC26-30C61DE87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45904E-0562-4CB7-B894-0B488C75A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89E1B-07D2-4860-9E67-479722292039}" type="datetime1">
              <a:rPr lang="ru-RU" smtClean="0"/>
              <a:t>12.05.2021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C3D43C-CD8F-4432-B53C-17EDD55AD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D968DE-6630-4E90-B3BE-29EAC6733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CF59-6BDB-4C6C-826C-1EA5437E08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261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50427E-B26A-4086-9A17-DC12038D6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A51121-03B7-4616-A1B4-8E82637368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A06C37C-2959-4D25-97F9-F701D36240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2B615C6-CDBC-449A-A902-6DDB3D9C2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7E4E-6649-4F3A-8848-6F3723342335}" type="datetime1">
              <a:rPr lang="ru-RU" smtClean="0"/>
              <a:t>12.05.2021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C77470-8DF0-41E3-BB06-9A9650B37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C71D4A-988E-42AF-A739-44E46A7DB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CF59-6BDB-4C6C-826C-1EA5437E08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280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8378D-B3C6-4D25-945D-B3F59C9C3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FBAD2B-5946-4F57-A758-8108B353E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D49D0B-C2A8-413D-948C-9B4AE177C0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A26408F-88B2-4509-86DA-B3877CD22D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A3704C-CF0D-409F-ACA2-A2A44DEECC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CC1036E-5492-44BD-9843-C4921720F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94CA7-DB4B-4F57-B2ED-8B2A3D5D80D4}" type="datetime1">
              <a:rPr lang="ru-RU" smtClean="0"/>
              <a:t>12.05.2021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A445633-70C1-44B3-BBE9-B24FA0400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77DC726-3CB7-4785-AB41-83BEF6B4F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CF59-6BDB-4C6C-826C-1EA5437E08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56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5B3291-C471-4567-B57D-392598D96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EBC1734-8362-46A7-BA55-8BDF093E9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D454-80A7-45C2-A20B-C229B5BB459A}" type="datetime1">
              <a:rPr lang="ru-RU" smtClean="0"/>
              <a:t>12.05.2021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BA73E0-6ABE-4C06-9EA4-8BC3A047E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9953751-08AD-4447-902B-DEC333759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CF59-6BDB-4C6C-826C-1EA5437E08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675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7FBE1D-6D5D-4C09-8913-1115F97D9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B9A5F-3FDB-4596-A2AF-C5924B96AB13}" type="datetime1">
              <a:rPr lang="ru-RU" smtClean="0"/>
              <a:t>12.05.2021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C8757AB-CEC3-4DCA-A23D-E95C92AD0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84B25E6-2E62-4383-90A8-D035BF346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CF59-6BDB-4C6C-826C-1EA5437E08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574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05410-ED0D-4EC4-AA96-8224EA833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B9C933-6127-4DBC-8E9D-1D005B5A0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1F908F-9205-45A3-B585-4F32AEB3C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A267EF-A940-4904-AE7E-8A0807117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4C947-4513-429A-A75A-236D4E0C13FF}" type="datetime1">
              <a:rPr lang="ru-RU" smtClean="0"/>
              <a:t>12.05.2021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F0DFD2-FEEC-4939-A807-ABF7F716C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A4CB51-EA07-418A-BA7F-C3F88358F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CF59-6BDB-4C6C-826C-1EA5437E08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723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66857D-D4EB-4918-AE66-52EEDA390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CF5AB1E-0510-49A0-9DFE-A2FE67E8BC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58A688-EED7-4AD0-876B-E2AFB4629D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F9F1B9-321E-45AC-B0F3-E54B4A835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D9D9-E782-48D3-A150-F617CC53BEE7}" type="datetime1">
              <a:rPr lang="ru-RU" smtClean="0"/>
              <a:t>12.05.2021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0011D4-F738-4B1E-B9AB-0FAAB91F5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B99E98-59BE-42B1-9F52-D2835845E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CF59-6BDB-4C6C-826C-1EA5437E08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482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58A81-4D3E-4938-8F3F-B33A91FB2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58260D-DB0F-47BC-8239-000B65E6A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F63D8-E082-4527-87E8-BEF045C3BD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0AF91-CD86-41FB-867A-2334E02F796C}" type="datetime1">
              <a:rPr lang="ru-RU" smtClean="0"/>
              <a:t>12.05.2021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FE979A-643E-411B-A5CF-1D4B199B21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076D7E-B8A2-4637-AA07-AEB46877CA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CCF59-6BDB-4C6C-826C-1EA5437E08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920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7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BBE999-83BC-415D-9759-CADECC2432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Status of electronics development and connectivity approach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1004F85-4461-48BE-BC1E-CF3158C745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Dmitrii</a:t>
            </a:r>
            <a:r>
              <a:rPr lang="en-US" dirty="0"/>
              <a:t> </a:t>
            </a:r>
            <a:r>
              <a:rPr lang="en-US" dirty="0" err="1"/>
              <a:t>Dementev</a:t>
            </a:r>
            <a:endParaRPr lang="en-US" dirty="0"/>
          </a:p>
          <a:p>
            <a:r>
              <a:rPr lang="en-US" dirty="0" err="1"/>
              <a:t>Mihail</a:t>
            </a:r>
            <a:r>
              <a:rPr lang="en-US" dirty="0"/>
              <a:t> </a:t>
            </a:r>
            <a:r>
              <a:rPr lang="en-US" dirty="0" err="1"/>
              <a:t>Shitenkow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0642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50F9BA-1D63-40C3-A5AC-2557DF2A0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-252413"/>
            <a:ext cx="10515600" cy="1325563"/>
          </a:xfrm>
        </p:spPr>
        <p:txBody>
          <a:bodyPr/>
          <a:lstStyle/>
          <a:p>
            <a:r>
              <a:rPr lang="en-US" dirty="0"/>
              <a:t>Cross panel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32DCB5-985E-4956-A3EB-F9037EAA1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8190" y="1137388"/>
            <a:ext cx="5919866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 Is mounted on the side wall of the STS box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 Provides a feed-through interface for data cables for up to six modules</a:t>
            </a:r>
          </a:p>
          <a:p>
            <a:pPr marL="0" indent="0">
              <a:buNone/>
            </a:pPr>
            <a:r>
              <a:rPr lang="en-US" sz="2000" b="1" i="1" dirty="0"/>
              <a:t>Current status:</a:t>
            </a:r>
          </a:p>
          <a:p>
            <a:r>
              <a:rPr lang="en-US" sz="2000" dirty="0"/>
              <a:t>Prototype was produced and tested,</a:t>
            </a:r>
          </a:p>
          <a:p>
            <a:r>
              <a:rPr lang="en-US" sz="2000" dirty="0"/>
              <a:t>Connector type for the inner cable should be finalized</a:t>
            </a:r>
          </a:p>
          <a:p>
            <a:r>
              <a:rPr lang="en-US" sz="2000" dirty="0"/>
              <a:t>Connector thermal insulation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ru-RU" dirty="0"/>
          </a:p>
        </p:txBody>
      </p:sp>
      <p:pic>
        <p:nvPicPr>
          <p:cNvPr id="4" name="Рисунок 3" descr="Изображение выглядит как нож&#10;&#10;Автоматически созданное описание">
            <a:extLst>
              <a:ext uri="{FF2B5EF4-FFF2-40B4-BE49-F238E27FC236}">
                <a16:creationId xmlns:a16="http://schemas.microsoft.com/office/drawing/2014/main" id="{6F4B01D1-16A6-4450-8DC2-78DAA7823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1546" flipH="1">
            <a:off x="1613594" y="1072939"/>
            <a:ext cx="1003745" cy="3173495"/>
          </a:xfrm>
          <a:prstGeom prst="rect">
            <a:avLst/>
          </a:prstGeom>
        </p:spPr>
      </p:pic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FC198E2F-78D0-422B-AE3A-136C41FA87A7}"/>
              </a:ext>
            </a:extLst>
          </p:cNvPr>
          <p:cNvSpPr/>
          <p:nvPr/>
        </p:nvSpPr>
        <p:spPr>
          <a:xfrm>
            <a:off x="577516" y="3306825"/>
            <a:ext cx="1191126" cy="254522"/>
          </a:xfrm>
          <a:custGeom>
            <a:avLst/>
            <a:gdLst>
              <a:gd name="connsiteX0" fmla="*/ 0 w 1191126"/>
              <a:gd name="connsiteY0" fmla="*/ 254522 h 254522"/>
              <a:gd name="connsiteX1" fmla="*/ 469231 w 1191126"/>
              <a:gd name="connsiteY1" fmla="*/ 13891 h 254522"/>
              <a:gd name="connsiteX2" fmla="*/ 1191126 w 1191126"/>
              <a:gd name="connsiteY2" fmla="*/ 49986 h 25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1126" h="254522">
                <a:moveTo>
                  <a:pt x="0" y="254522"/>
                </a:moveTo>
                <a:cubicBezTo>
                  <a:pt x="135355" y="151251"/>
                  <a:pt x="270710" y="47980"/>
                  <a:pt x="469231" y="13891"/>
                </a:cubicBezTo>
                <a:cubicBezTo>
                  <a:pt x="667752" y="-20198"/>
                  <a:pt x="929439" y="14894"/>
                  <a:pt x="1191126" y="49986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72E503CE-FE01-495E-93F6-A20298113593}"/>
              </a:ext>
            </a:extLst>
          </p:cNvPr>
          <p:cNvSpPr/>
          <p:nvPr/>
        </p:nvSpPr>
        <p:spPr>
          <a:xfrm>
            <a:off x="577516" y="2659686"/>
            <a:ext cx="1191126" cy="254522"/>
          </a:xfrm>
          <a:custGeom>
            <a:avLst/>
            <a:gdLst>
              <a:gd name="connsiteX0" fmla="*/ 0 w 1191126"/>
              <a:gd name="connsiteY0" fmla="*/ 254522 h 254522"/>
              <a:gd name="connsiteX1" fmla="*/ 469231 w 1191126"/>
              <a:gd name="connsiteY1" fmla="*/ 13891 h 254522"/>
              <a:gd name="connsiteX2" fmla="*/ 1191126 w 1191126"/>
              <a:gd name="connsiteY2" fmla="*/ 49986 h 25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1126" h="254522">
                <a:moveTo>
                  <a:pt x="0" y="254522"/>
                </a:moveTo>
                <a:cubicBezTo>
                  <a:pt x="135355" y="151251"/>
                  <a:pt x="270710" y="47980"/>
                  <a:pt x="469231" y="13891"/>
                </a:cubicBezTo>
                <a:cubicBezTo>
                  <a:pt x="667752" y="-20198"/>
                  <a:pt x="929439" y="14894"/>
                  <a:pt x="1191126" y="49986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13414155-A28C-4FA1-BE6D-C7620ABC14E8}"/>
              </a:ext>
            </a:extLst>
          </p:cNvPr>
          <p:cNvSpPr/>
          <p:nvPr/>
        </p:nvSpPr>
        <p:spPr>
          <a:xfrm>
            <a:off x="577516" y="1891558"/>
            <a:ext cx="1191126" cy="254522"/>
          </a:xfrm>
          <a:custGeom>
            <a:avLst/>
            <a:gdLst>
              <a:gd name="connsiteX0" fmla="*/ 0 w 1191126"/>
              <a:gd name="connsiteY0" fmla="*/ 254522 h 254522"/>
              <a:gd name="connsiteX1" fmla="*/ 469231 w 1191126"/>
              <a:gd name="connsiteY1" fmla="*/ 13891 h 254522"/>
              <a:gd name="connsiteX2" fmla="*/ 1191126 w 1191126"/>
              <a:gd name="connsiteY2" fmla="*/ 49986 h 25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1126" h="254522">
                <a:moveTo>
                  <a:pt x="0" y="254522"/>
                </a:moveTo>
                <a:cubicBezTo>
                  <a:pt x="135355" y="151251"/>
                  <a:pt x="270710" y="47980"/>
                  <a:pt x="469231" y="13891"/>
                </a:cubicBezTo>
                <a:cubicBezTo>
                  <a:pt x="667752" y="-20198"/>
                  <a:pt x="929439" y="14894"/>
                  <a:pt x="1191126" y="49986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6643B7A4-C368-4EC9-A22E-ACEEA05C74B9}"/>
              </a:ext>
            </a:extLst>
          </p:cNvPr>
          <p:cNvSpPr/>
          <p:nvPr/>
        </p:nvSpPr>
        <p:spPr>
          <a:xfrm>
            <a:off x="619861" y="2062726"/>
            <a:ext cx="1191126" cy="254522"/>
          </a:xfrm>
          <a:custGeom>
            <a:avLst/>
            <a:gdLst>
              <a:gd name="connsiteX0" fmla="*/ 0 w 1191126"/>
              <a:gd name="connsiteY0" fmla="*/ 254522 h 254522"/>
              <a:gd name="connsiteX1" fmla="*/ 469231 w 1191126"/>
              <a:gd name="connsiteY1" fmla="*/ 13891 h 254522"/>
              <a:gd name="connsiteX2" fmla="*/ 1191126 w 1191126"/>
              <a:gd name="connsiteY2" fmla="*/ 49986 h 25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1126" h="254522">
                <a:moveTo>
                  <a:pt x="0" y="254522"/>
                </a:moveTo>
                <a:cubicBezTo>
                  <a:pt x="135355" y="151251"/>
                  <a:pt x="270710" y="47980"/>
                  <a:pt x="469231" y="13891"/>
                </a:cubicBezTo>
                <a:cubicBezTo>
                  <a:pt x="667752" y="-20198"/>
                  <a:pt x="929439" y="14894"/>
                  <a:pt x="1191126" y="49986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B51500AA-3C5E-4FD0-8A98-E182D36476B3}"/>
              </a:ext>
            </a:extLst>
          </p:cNvPr>
          <p:cNvSpPr/>
          <p:nvPr/>
        </p:nvSpPr>
        <p:spPr>
          <a:xfrm>
            <a:off x="766010" y="2802295"/>
            <a:ext cx="1191126" cy="254522"/>
          </a:xfrm>
          <a:custGeom>
            <a:avLst/>
            <a:gdLst>
              <a:gd name="connsiteX0" fmla="*/ 0 w 1191126"/>
              <a:gd name="connsiteY0" fmla="*/ 254522 h 254522"/>
              <a:gd name="connsiteX1" fmla="*/ 469231 w 1191126"/>
              <a:gd name="connsiteY1" fmla="*/ 13891 h 254522"/>
              <a:gd name="connsiteX2" fmla="*/ 1191126 w 1191126"/>
              <a:gd name="connsiteY2" fmla="*/ 49986 h 25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1126" h="254522">
                <a:moveTo>
                  <a:pt x="0" y="254522"/>
                </a:moveTo>
                <a:cubicBezTo>
                  <a:pt x="135355" y="151251"/>
                  <a:pt x="270710" y="47980"/>
                  <a:pt x="469231" y="13891"/>
                </a:cubicBezTo>
                <a:cubicBezTo>
                  <a:pt x="667752" y="-20198"/>
                  <a:pt x="929439" y="14894"/>
                  <a:pt x="1191126" y="49986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39986890-E7DE-46D2-8282-D39F967E154C}"/>
              </a:ext>
            </a:extLst>
          </p:cNvPr>
          <p:cNvSpPr/>
          <p:nvPr/>
        </p:nvSpPr>
        <p:spPr>
          <a:xfrm>
            <a:off x="729916" y="3459225"/>
            <a:ext cx="1191126" cy="254522"/>
          </a:xfrm>
          <a:custGeom>
            <a:avLst/>
            <a:gdLst>
              <a:gd name="connsiteX0" fmla="*/ 0 w 1191126"/>
              <a:gd name="connsiteY0" fmla="*/ 254522 h 254522"/>
              <a:gd name="connsiteX1" fmla="*/ 469231 w 1191126"/>
              <a:gd name="connsiteY1" fmla="*/ 13891 h 254522"/>
              <a:gd name="connsiteX2" fmla="*/ 1191126 w 1191126"/>
              <a:gd name="connsiteY2" fmla="*/ 49986 h 25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1126" h="254522">
                <a:moveTo>
                  <a:pt x="0" y="254522"/>
                </a:moveTo>
                <a:cubicBezTo>
                  <a:pt x="135355" y="151251"/>
                  <a:pt x="270710" y="47980"/>
                  <a:pt x="469231" y="13891"/>
                </a:cubicBezTo>
                <a:cubicBezTo>
                  <a:pt x="667752" y="-20198"/>
                  <a:pt x="929439" y="14894"/>
                  <a:pt x="1191126" y="49986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53180A-E435-4BD1-8074-45272A1A12DF}"/>
              </a:ext>
            </a:extLst>
          </p:cNvPr>
          <p:cNvSpPr txBox="1"/>
          <p:nvPr/>
        </p:nvSpPr>
        <p:spPr>
          <a:xfrm>
            <a:off x="103944" y="3946118"/>
            <a:ext cx="20559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6 data cables</a:t>
            </a:r>
          </a:p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inside STS box</a:t>
            </a:r>
          </a:p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0.8 m length, </a:t>
            </a:r>
          </a:p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40 AWG coax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Полилиния: фигура 14">
            <a:extLst>
              <a:ext uri="{FF2B5EF4-FFF2-40B4-BE49-F238E27FC236}">
                <a16:creationId xmlns:a16="http://schemas.microsoft.com/office/drawing/2014/main" id="{6DF39925-33FF-48C5-9EC6-DFA7A553FEB7}"/>
              </a:ext>
            </a:extLst>
          </p:cNvPr>
          <p:cNvSpPr/>
          <p:nvPr/>
        </p:nvSpPr>
        <p:spPr>
          <a:xfrm flipV="1">
            <a:off x="2462291" y="1995202"/>
            <a:ext cx="1191126" cy="150877"/>
          </a:xfrm>
          <a:custGeom>
            <a:avLst/>
            <a:gdLst>
              <a:gd name="connsiteX0" fmla="*/ 0 w 1191126"/>
              <a:gd name="connsiteY0" fmla="*/ 254522 h 254522"/>
              <a:gd name="connsiteX1" fmla="*/ 469231 w 1191126"/>
              <a:gd name="connsiteY1" fmla="*/ 13891 h 254522"/>
              <a:gd name="connsiteX2" fmla="*/ 1191126 w 1191126"/>
              <a:gd name="connsiteY2" fmla="*/ 49986 h 25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1126" h="254522">
                <a:moveTo>
                  <a:pt x="0" y="254522"/>
                </a:moveTo>
                <a:cubicBezTo>
                  <a:pt x="135355" y="151251"/>
                  <a:pt x="270710" y="47980"/>
                  <a:pt x="469231" y="13891"/>
                </a:cubicBezTo>
                <a:cubicBezTo>
                  <a:pt x="667752" y="-20198"/>
                  <a:pt x="929439" y="14894"/>
                  <a:pt x="1191126" y="49986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id="{8CBA169D-2629-4A4C-9280-30EDBBE29EC5}"/>
              </a:ext>
            </a:extLst>
          </p:cNvPr>
          <p:cNvSpPr/>
          <p:nvPr/>
        </p:nvSpPr>
        <p:spPr>
          <a:xfrm flipV="1">
            <a:off x="2453801" y="2838769"/>
            <a:ext cx="1191126" cy="150877"/>
          </a:xfrm>
          <a:custGeom>
            <a:avLst/>
            <a:gdLst>
              <a:gd name="connsiteX0" fmla="*/ 0 w 1191126"/>
              <a:gd name="connsiteY0" fmla="*/ 254522 h 254522"/>
              <a:gd name="connsiteX1" fmla="*/ 469231 w 1191126"/>
              <a:gd name="connsiteY1" fmla="*/ 13891 h 254522"/>
              <a:gd name="connsiteX2" fmla="*/ 1191126 w 1191126"/>
              <a:gd name="connsiteY2" fmla="*/ 49986 h 25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1126" h="254522">
                <a:moveTo>
                  <a:pt x="0" y="254522"/>
                </a:moveTo>
                <a:cubicBezTo>
                  <a:pt x="135355" y="151251"/>
                  <a:pt x="270710" y="47980"/>
                  <a:pt x="469231" y="13891"/>
                </a:cubicBezTo>
                <a:cubicBezTo>
                  <a:pt x="667752" y="-20198"/>
                  <a:pt x="929439" y="14894"/>
                  <a:pt x="1191126" y="49986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: фигура 16">
            <a:extLst>
              <a:ext uri="{FF2B5EF4-FFF2-40B4-BE49-F238E27FC236}">
                <a16:creationId xmlns:a16="http://schemas.microsoft.com/office/drawing/2014/main" id="{C6F218A1-62E4-48FF-B15E-2E8F5F7E0249}"/>
              </a:ext>
            </a:extLst>
          </p:cNvPr>
          <p:cNvSpPr/>
          <p:nvPr/>
        </p:nvSpPr>
        <p:spPr>
          <a:xfrm flipV="1">
            <a:off x="2184201" y="2179435"/>
            <a:ext cx="1191126" cy="150877"/>
          </a:xfrm>
          <a:custGeom>
            <a:avLst/>
            <a:gdLst>
              <a:gd name="connsiteX0" fmla="*/ 0 w 1191126"/>
              <a:gd name="connsiteY0" fmla="*/ 254522 h 254522"/>
              <a:gd name="connsiteX1" fmla="*/ 469231 w 1191126"/>
              <a:gd name="connsiteY1" fmla="*/ 13891 h 254522"/>
              <a:gd name="connsiteX2" fmla="*/ 1191126 w 1191126"/>
              <a:gd name="connsiteY2" fmla="*/ 49986 h 25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1126" h="254522">
                <a:moveTo>
                  <a:pt x="0" y="254522"/>
                </a:moveTo>
                <a:cubicBezTo>
                  <a:pt x="135355" y="151251"/>
                  <a:pt x="270710" y="47980"/>
                  <a:pt x="469231" y="13891"/>
                </a:cubicBezTo>
                <a:cubicBezTo>
                  <a:pt x="667752" y="-20198"/>
                  <a:pt x="929439" y="14894"/>
                  <a:pt x="1191126" y="49986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id="{2CFD2038-9CBC-4638-9FCB-14528375D778}"/>
              </a:ext>
            </a:extLst>
          </p:cNvPr>
          <p:cNvSpPr/>
          <p:nvPr/>
        </p:nvSpPr>
        <p:spPr>
          <a:xfrm flipV="1">
            <a:off x="2184201" y="3050510"/>
            <a:ext cx="1191126" cy="150877"/>
          </a:xfrm>
          <a:custGeom>
            <a:avLst/>
            <a:gdLst>
              <a:gd name="connsiteX0" fmla="*/ 0 w 1191126"/>
              <a:gd name="connsiteY0" fmla="*/ 254522 h 254522"/>
              <a:gd name="connsiteX1" fmla="*/ 469231 w 1191126"/>
              <a:gd name="connsiteY1" fmla="*/ 13891 h 254522"/>
              <a:gd name="connsiteX2" fmla="*/ 1191126 w 1191126"/>
              <a:gd name="connsiteY2" fmla="*/ 49986 h 25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1126" h="254522">
                <a:moveTo>
                  <a:pt x="0" y="254522"/>
                </a:moveTo>
                <a:cubicBezTo>
                  <a:pt x="135355" y="151251"/>
                  <a:pt x="270710" y="47980"/>
                  <a:pt x="469231" y="13891"/>
                </a:cubicBezTo>
                <a:cubicBezTo>
                  <a:pt x="667752" y="-20198"/>
                  <a:pt x="929439" y="14894"/>
                  <a:pt x="1191126" y="49986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олилиния: фигура 18">
            <a:extLst>
              <a:ext uri="{FF2B5EF4-FFF2-40B4-BE49-F238E27FC236}">
                <a16:creationId xmlns:a16="http://schemas.microsoft.com/office/drawing/2014/main" id="{5C1365F6-3399-417B-BCA6-C2BB6DDDD1F6}"/>
              </a:ext>
            </a:extLst>
          </p:cNvPr>
          <p:cNvSpPr/>
          <p:nvPr/>
        </p:nvSpPr>
        <p:spPr>
          <a:xfrm flipV="1">
            <a:off x="2311959" y="3675272"/>
            <a:ext cx="1191126" cy="150877"/>
          </a:xfrm>
          <a:custGeom>
            <a:avLst/>
            <a:gdLst>
              <a:gd name="connsiteX0" fmla="*/ 0 w 1191126"/>
              <a:gd name="connsiteY0" fmla="*/ 254522 h 254522"/>
              <a:gd name="connsiteX1" fmla="*/ 469231 w 1191126"/>
              <a:gd name="connsiteY1" fmla="*/ 13891 h 254522"/>
              <a:gd name="connsiteX2" fmla="*/ 1191126 w 1191126"/>
              <a:gd name="connsiteY2" fmla="*/ 49986 h 25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1126" h="254522">
                <a:moveTo>
                  <a:pt x="0" y="254522"/>
                </a:moveTo>
                <a:cubicBezTo>
                  <a:pt x="135355" y="151251"/>
                  <a:pt x="270710" y="47980"/>
                  <a:pt x="469231" y="13891"/>
                </a:cubicBezTo>
                <a:cubicBezTo>
                  <a:pt x="667752" y="-20198"/>
                  <a:pt x="929439" y="14894"/>
                  <a:pt x="1191126" y="49986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олилиния: фигура 19">
            <a:extLst>
              <a:ext uri="{FF2B5EF4-FFF2-40B4-BE49-F238E27FC236}">
                <a16:creationId xmlns:a16="http://schemas.microsoft.com/office/drawing/2014/main" id="{400EAC19-9E0E-4CF8-8DA8-151D55698E82}"/>
              </a:ext>
            </a:extLst>
          </p:cNvPr>
          <p:cNvSpPr/>
          <p:nvPr/>
        </p:nvSpPr>
        <p:spPr>
          <a:xfrm flipV="1">
            <a:off x="2184201" y="3899254"/>
            <a:ext cx="1191126" cy="150877"/>
          </a:xfrm>
          <a:custGeom>
            <a:avLst/>
            <a:gdLst>
              <a:gd name="connsiteX0" fmla="*/ 0 w 1191126"/>
              <a:gd name="connsiteY0" fmla="*/ 254522 h 254522"/>
              <a:gd name="connsiteX1" fmla="*/ 469231 w 1191126"/>
              <a:gd name="connsiteY1" fmla="*/ 13891 h 254522"/>
              <a:gd name="connsiteX2" fmla="*/ 1191126 w 1191126"/>
              <a:gd name="connsiteY2" fmla="*/ 49986 h 25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1126" h="254522">
                <a:moveTo>
                  <a:pt x="0" y="254522"/>
                </a:moveTo>
                <a:cubicBezTo>
                  <a:pt x="135355" y="151251"/>
                  <a:pt x="270710" y="47980"/>
                  <a:pt x="469231" y="13891"/>
                </a:cubicBezTo>
                <a:cubicBezTo>
                  <a:pt x="667752" y="-20198"/>
                  <a:pt x="929439" y="14894"/>
                  <a:pt x="1191126" y="49986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F66622-BFB1-4340-A20D-77E2BC66C581}"/>
              </a:ext>
            </a:extLst>
          </p:cNvPr>
          <p:cNvSpPr txBox="1"/>
          <p:nvPr/>
        </p:nvSpPr>
        <p:spPr>
          <a:xfrm>
            <a:off x="2491098" y="4144681"/>
            <a:ext cx="37255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6 data cables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Outside STS box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10 m length 32 AWG </a:t>
            </a:r>
            <a:r>
              <a:rPr lang="en-US" sz="2400" b="1" dirty="0" err="1">
                <a:solidFill>
                  <a:srgbClr val="FF0000"/>
                </a:solidFill>
              </a:rPr>
              <a:t>twinax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27" name="Номер слайда 26">
            <a:extLst>
              <a:ext uri="{FF2B5EF4-FFF2-40B4-BE49-F238E27FC236}">
                <a16:creationId xmlns:a16="http://schemas.microsoft.com/office/drawing/2014/main" id="{D2367DE4-006E-437B-9E44-5042FC3CB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CF59-6BDB-4C6C-826C-1EA5437E080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168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A3FDEA-87AA-483A-BDE5-59BFE4DF5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Outer data cables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6272CD-26F9-4716-B66D-144E8926D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538538" cy="4351338"/>
          </a:xfrm>
        </p:spPr>
        <p:txBody>
          <a:bodyPr/>
          <a:lstStyle/>
          <a:p>
            <a:r>
              <a:rPr lang="en-US" dirty="0"/>
              <a:t>PN: HDLSP-035-9999 </a:t>
            </a:r>
            <a:r>
              <a:rPr lang="en-US" i="1" dirty="0"/>
              <a:t>by </a:t>
            </a:r>
            <a:r>
              <a:rPr lang="en-US" i="1" dirty="0" err="1"/>
              <a:t>Samtec</a:t>
            </a:r>
            <a:r>
              <a:rPr lang="en-US" i="1" dirty="0"/>
              <a:t>;</a:t>
            </a:r>
          </a:p>
          <a:p>
            <a:r>
              <a:rPr lang="en-US" dirty="0"/>
              <a:t>32 AWG </a:t>
            </a:r>
            <a:r>
              <a:rPr lang="en-US" dirty="0" err="1"/>
              <a:t>twinax</a:t>
            </a:r>
            <a:r>
              <a:rPr lang="en-US" dirty="0"/>
              <a:t> cable</a:t>
            </a:r>
          </a:p>
          <a:p>
            <a:r>
              <a:rPr lang="en-US" dirty="0"/>
              <a:t>24 pairs </a:t>
            </a:r>
          </a:p>
          <a:p>
            <a:r>
              <a:rPr lang="en-US" dirty="0"/>
              <a:t>Available length up to 10 m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26A0F4-9797-47E2-A45C-46E6A84BB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565" y="1247979"/>
            <a:ext cx="3360337" cy="253442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9DF927-7AB7-4002-9AD2-AC543D375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605" y="4162344"/>
            <a:ext cx="6501935" cy="19028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5AF14E-7D30-47D0-96E4-2D80856B12C7}"/>
              </a:ext>
            </a:extLst>
          </p:cNvPr>
          <p:cNvSpPr txBox="1"/>
          <p:nvPr/>
        </p:nvSpPr>
        <p:spPr>
          <a:xfrm>
            <a:off x="6178872" y="6065192"/>
            <a:ext cx="4899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Eye diagram of the Up-link signal at 80 MHz Clock</a:t>
            </a:r>
            <a:endParaRPr lang="ru-RU" b="1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7598C0-DAD2-4896-BD97-B9CE4AE2C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CF59-6BDB-4C6C-826C-1EA5437E080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132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C99A5E-A0E7-4D42-A410-7486A2CF0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GBTxEMU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F460F8-0B28-4841-9ADA-04132D9BF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73150"/>
            <a:ext cx="5257860" cy="39486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A2F4AC-3B88-4F14-9D9D-ABA934476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05300" y="582175"/>
            <a:ext cx="2944415" cy="39263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EE7821-44D2-4F1F-82AB-CEB514BF5A0F}"/>
              </a:ext>
            </a:extLst>
          </p:cNvPr>
          <p:cNvSpPr txBox="1"/>
          <p:nvPr/>
        </p:nvSpPr>
        <p:spPr>
          <a:xfrm>
            <a:off x="729856" y="4017566"/>
            <a:ext cx="2602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version of GBTxEmu board produced at GSI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97FC0B-8A76-4805-9E3B-2986EE5B431D}"/>
              </a:ext>
            </a:extLst>
          </p:cNvPr>
          <p:cNvSpPr txBox="1"/>
          <p:nvPr/>
        </p:nvSpPr>
        <p:spPr>
          <a:xfrm>
            <a:off x="6096000" y="5021847"/>
            <a:ext cx="5358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version of the board with HDI6 connectors in crate 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A41835-3D18-4BAC-BF52-2B4A1CBA3F8D}"/>
              </a:ext>
            </a:extLst>
          </p:cNvPr>
          <p:cNvSpPr txBox="1"/>
          <p:nvPr/>
        </p:nvSpPr>
        <p:spPr>
          <a:xfrm>
            <a:off x="6340643" y="5606716"/>
            <a:ext cx="53094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Status of the board: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First two boards are now used for the module tests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Specification is prepared for the production of PCBs</a:t>
            </a:r>
            <a:endParaRPr lang="ru-RU" dirty="0"/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09A7A726-F588-4CF8-8DFB-7715C94DB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CF59-6BDB-4C6C-826C-1EA5437E080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431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5224E0-3573-4EC3-8DE2-C62B5D720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4441"/>
            <a:ext cx="10515600" cy="1325563"/>
          </a:xfrm>
        </p:spPr>
        <p:txBody>
          <a:bodyPr/>
          <a:lstStyle/>
          <a:p>
            <a:r>
              <a:rPr lang="en-US" dirty="0"/>
              <a:t>Thank you for your attention!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C92A67C-E7C1-4585-A08D-DF64644180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5128" y="1970004"/>
            <a:ext cx="5793993" cy="4351338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84A73AC-8857-4198-81B3-116D8722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CF59-6BDB-4C6C-826C-1EA5437E080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143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0572CE-502A-4474-B5F0-A54651034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Readout chain of BM@N STS</a:t>
            </a:r>
            <a:endParaRPr lang="ru-RU" dirty="0"/>
          </a:p>
        </p:txBody>
      </p:sp>
      <p:sp>
        <p:nvSpPr>
          <p:cNvPr id="4" name="Rechteck 23">
            <a:extLst>
              <a:ext uri="{FF2B5EF4-FFF2-40B4-BE49-F238E27FC236}">
                <a16:creationId xmlns:a16="http://schemas.microsoft.com/office/drawing/2014/main" id="{AE4A5776-BBD7-43FF-BEBD-A76EA9AF0306}"/>
              </a:ext>
            </a:extLst>
          </p:cNvPr>
          <p:cNvSpPr/>
          <p:nvPr/>
        </p:nvSpPr>
        <p:spPr>
          <a:xfrm>
            <a:off x="7643431" y="1130820"/>
            <a:ext cx="2304256" cy="24482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Computing System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hteck 16">
            <a:extLst>
              <a:ext uri="{FF2B5EF4-FFF2-40B4-BE49-F238E27FC236}">
                <a16:creationId xmlns:a16="http://schemas.microsoft.com/office/drawing/2014/main" id="{03C9CF97-C931-4BE6-92E0-F404C878D95F}"/>
              </a:ext>
            </a:extLst>
          </p:cNvPr>
          <p:cNvSpPr/>
          <p:nvPr/>
        </p:nvSpPr>
        <p:spPr>
          <a:xfrm>
            <a:off x="3827007" y="1418852"/>
            <a:ext cx="2221138" cy="32331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48 e-links</a:t>
            </a:r>
          </a:p>
          <a:p>
            <a:pPr algn="ctr"/>
            <a:r>
              <a:rPr lang="en-US" dirty="0"/>
              <a:t>3 x Sensors </a:t>
            </a:r>
          </a:p>
        </p:txBody>
      </p:sp>
      <p:sp>
        <p:nvSpPr>
          <p:cNvPr id="6" name="Rechteck 3">
            <a:extLst>
              <a:ext uri="{FF2B5EF4-FFF2-40B4-BE49-F238E27FC236}">
                <a16:creationId xmlns:a16="http://schemas.microsoft.com/office/drawing/2014/main" id="{8E6AA788-6695-4DEE-8224-1E0358D9815E}"/>
              </a:ext>
            </a:extLst>
          </p:cNvPr>
          <p:cNvSpPr/>
          <p:nvPr/>
        </p:nvSpPr>
        <p:spPr>
          <a:xfrm>
            <a:off x="364776" y="1683660"/>
            <a:ext cx="100811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Feb-8 FEE</a:t>
            </a:r>
          </a:p>
        </p:txBody>
      </p:sp>
      <p:sp>
        <p:nvSpPr>
          <p:cNvPr id="7" name="Rechteck 4">
            <a:extLst>
              <a:ext uri="{FF2B5EF4-FFF2-40B4-BE49-F238E27FC236}">
                <a16:creationId xmlns:a16="http://schemas.microsoft.com/office/drawing/2014/main" id="{598CB5BF-5F49-4BB1-A36C-285E1C53AD28}"/>
              </a:ext>
            </a:extLst>
          </p:cNvPr>
          <p:cNvSpPr/>
          <p:nvPr/>
        </p:nvSpPr>
        <p:spPr>
          <a:xfrm>
            <a:off x="517176" y="1836060"/>
            <a:ext cx="100811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Feb-8 FEE</a:t>
            </a:r>
          </a:p>
        </p:txBody>
      </p:sp>
      <p:sp>
        <p:nvSpPr>
          <p:cNvPr id="8" name="Rechteck 5">
            <a:extLst>
              <a:ext uri="{FF2B5EF4-FFF2-40B4-BE49-F238E27FC236}">
                <a16:creationId xmlns:a16="http://schemas.microsoft.com/office/drawing/2014/main" id="{6718F911-7C3C-4A0B-A5B1-DD6138B98580}"/>
              </a:ext>
            </a:extLst>
          </p:cNvPr>
          <p:cNvSpPr/>
          <p:nvPr/>
        </p:nvSpPr>
        <p:spPr>
          <a:xfrm>
            <a:off x="669576" y="1988460"/>
            <a:ext cx="100811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Feb-8 FEE</a:t>
            </a:r>
          </a:p>
        </p:txBody>
      </p:sp>
      <p:sp>
        <p:nvSpPr>
          <p:cNvPr id="9" name="Rechteck 6">
            <a:extLst>
              <a:ext uri="{FF2B5EF4-FFF2-40B4-BE49-F238E27FC236}">
                <a16:creationId xmlns:a16="http://schemas.microsoft.com/office/drawing/2014/main" id="{F8D2BA3F-DA60-451B-BC6A-F2E60131D112}"/>
              </a:ext>
            </a:extLst>
          </p:cNvPr>
          <p:cNvSpPr/>
          <p:nvPr/>
        </p:nvSpPr>
        <p:spPr>
          <a:xfrm>
            <a:off x="821976" y="2140860"/>
            <a:ext cx="100811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Feb-8 FEE</a:t>
            </a:r>
          </a:p>
        </p:txBody>
      </p:sp>
      <p:sp>
        <p:nvSpPr>
          <p:cNvPr id="10" name="Rechteck 7">
            <a:extLst>
              <a:ext uri="{FF2B5EF4-FFF2-40B4-BE49-F238E27FC236}">
                <a16:creationId xmlns:a16="http://schemas.microsoft.com/office/drawing/2014/main" id="{0D4B233E-6FBF-421D-8A98-A41162019EDA}"/>
              </a:ext>
            </a:extLst>
          </p:cNvPr>
          <p:cNvSpPr/>
          <p:nvPr/>
        </p:nvSpPr>
        <p:spPr>
          <a:xfrm>
            <a:off x="974376" y="2293260"/>
            <a:ext cx="100811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Feb-8 FEE</a:t>
            </a:r>
          </a:p>
        </p:txBody>
      </p:sp>
      <p:sp>
        <p:nvSpPr>
          <p:cNvPr id="11" name="Rechteck 8">
            <a:extLst>
              <a:ext uri="{FF2B5EF4-FFF2-40B4-BE49-F238E27FC236}">
                <a16:creationId xmlns:a16="http://schemas.microsoft.com/office/drawing/2014/main" id="{2A3906F4-1EBC-4B32-933E-F297F508B688}"/>
              </a:ext>
            </a:extLst>
          </p:cNvPr>
          <p:cNvSpPr/>
          <p:nvPr/>
        </p:nvSpPr>
        <p:spPr>
          <a:xfrm>
            <a:off x="1126776" y="2445660"/>
            <a:ext cx="100811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FEB-8 FEE</a:t>
            </a:r>
          </a:p>
        </p:txBody>
      </p:sp>
      <p:sp>
        <p:nvSpPr>
          <p:cNvPr id="12" name="Rechteck 9">
            <a:extLst>
              <a:ext uri="{FF2B5EF4-FFF2-40B4-BE49-F238E27FC236}">
                <a16:creationId xmlns:a16="http://schemas.microsoft.com/office/drawing/2014/main" id="{B3798D46-D29A-417A-BEAB-B0EEED86F968}"/>
              </a:ext>
            </a:extLst>
          </p:cNvPr>
          <p:cNvSpPr/>
          <p:nvPr/>
        </p:nvSpPr>
        <p:spPr>
          <a:xfrm>
            <a:off x="3971023" y="1723652"/>
            <a:ext cx="1944216" cy="18554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FPGA based emulator of CERN </a:t>
            </a:r>
            <a:r>
              <a:rPr lang="en-US" sz="1600" dirty="0" err="1">
                <a:solidFill>
                  <a:schemeClr val="tx1"/>
                </a:solidFill>
              </a:rPr>
              <a:t>GBTx</a:t>
            </a:r>
            <a:endParaRPr lang="en-US" sz="1600" dirty="0">
              <a:solidFill>
                <a:schemeClr val="tx1"/>
              </a:solidFill>
            </a:endParaRPr>
          </a:p>
          <a:p>
            <a:pPr algn="ctr"/>
            <a:r>
              <a:rPr lang="en-US" sz="1600" dirty="0" err="1">
                <a:solidFill>
                  <a:schemeClr val="tx1"/>
                </a:solidFill>
              </a:rPr>
              <a:t>serializer</a:t>
            </a:r>
            <a:r>
              <a:rPr lang="en-US" sz="1600" dirty="0">
                <a:solidFill>
                  <a:schemeClr val="tx1"/>
                </a:solidFill>
              </a:rPr>
              <a:t> and data combiner chip</a:t>
            </a:r>
          </a:p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48 x 80 Mbit/s</a:t>
            </a:r>
          </a:p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to 3.84 Gbit/s optical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Pfeil nach rechts 10">
            <a:extLst>
              <a:ext uri="{FF2B5EF4-FFF2-40B4-BE49-F238E27FC236}">
                <a16:creationId xmlns:a16="http://schemas.microsoft.com/office/drawing/2014/main" id="{C2656681-9670-4FB4-88AE-5B9E940A41B5}"/>
              </a:ext>
            </a:extLst>
          </p:cNvPr>
          <p:cNvSpPr/>
          <p:nvPr/>
        </p:nvSpPr>
        <p:spPr>
          <a:xfrm>
            <a:off x="2271820" y="2140860"/>
            <a:ext cx="1487970" cy="3432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feld 11">
            <a:extLst>
              <a:ext uri="{FF2B5EF4-FFF2-40B4-BE49-F238E27FC236}">
                <a16:creationId xmlns:a16="http://schemas.microsoft.com/office/drawing/2014/main" id="{B7E3ADE9-054F-4C9A-B5D1-172FDF855F37}"/>
              </a:ext>
            </a:extLst>
          </p:cNvPr>
          <p:cNvSpPr txBox="1"/>
          <p:nvPr/>
        </p:nvSpPr>
        <p:spPr>
          <a:xfrm>
            <a:off x="2477783" y="1572291"/>
            <a:ext cx="719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elinks</a:t>
            </a:r>
            <a:endParaRPr lang="en-US" dirty="0"/>
          </a:p>
        </p:txBody>
      </p:sp>
      <p:sp>
        <p:nvSpPr>
          <p:cNvPr id="15" name="Rechteck 12">
            <a:extLst>
              <a:ext uri="{FF2B5EF4-FFF2-40B4-BE49-F238E27FC236}">
                <a16:creationId xmlns:a16="http://schemas.microsoft.com/office/drawing/2014/main" id="{A593BADD-FEFF-4453-953F-348C1BA7D4CC}"/>
              </a:ext>
            </a:extLst>
          </p:cNvPr>
          <p:cNvSpPr/>
          <p:nvPr/>
        </p:nvSpPr>
        <p:spPr>
          <a:xfrm>
            <a:off x="7211383" y="1850900"/>
            <a:ext cx="1944216" cy="18554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GERI-Board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FPGA based</a:t>
            </a:r>
          </a:p>
          <a:p>
            <a:pPr algn="ctr"/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PCIe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Interface to computer system</a:t>
            </a:r>
          </a:p>
        </p:txBody>
      </p:sp>
      <p:sp>
        <p:nvSpPr>
          <p:cNvPr id="16" name="Pfeil nach rechts 13">
            <a:extLst>
              <a:ext uri="{FF2B5EF4-FFF2-40B4-BE49-F238E27FC236}">
                <a16:creationId xmlns:a16="http://schemas.microsoft.com/office/drawing/2014/main" id="{FCA3BF5B-7593-46B5-BD78-5D634CAD009D}"/>
              </a:ext>
            </a:extLst>
          </p:cNvPr>
          <p:cNvSpPr/>
          <p:nvPr/>
        </p:nvSpPr>
        <p:spPr>
          <a:xfrm>
            <a:off x="6131263" y="2174936"/>
            <a:ext cx="936104" cy="3240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feld 15">
            <a:extLst>
              <a:ext uri="{FF2B5EF4-FFF2-40B4-BE49-F238E27FC236}">
                <a16:creationId xmlns:a16="http://schemas.microsoft.com/office/drawing/2014/main" id="{F4F065DE-1E29-4B2D-830B-57B05BDF6E9E}"/>
              </a:ext>
            </a:extLst>
          </p:cNvPr>
          <p:cNvSpPr txBox="1"/>
          <p:nvPr/>
        </p:nvSpPr>
        <p:spPr>
          <a:xfrm>
            <a:off x="6021110" y="1573968"/>
            <a:ext cx="1012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Gbit</a:t>
            </a:r>
            <a:r>
              <a:rPr lang="en-US" dirty="0"/>
              <a:t> opt.</a:t>
            </a:r>
          </a:p>
        </p:txBody>
      </p:sp>
      <p:sp>
        <p:nvSpPr>
          <p:cNvPr id="18" name="Pfeil nach rechts 17">
            <a:extLst>
              <a:ext uri="{FF2B5EF4-FFF2-40B4-BE49-F238E27FC236}">
                <a16:creationId xmlns:a16="http://schemas.microsoft.com/office/drawing/2014/main" id="{7DBA39F3-1231-4651-96F1-50E1DB661380}"/>
              </a:ext>
            </a:extLst>
          </p:cNvPr>
          <p:cNvSpPr/>
          <p:nvPr/>
        </p:nvSpPr>
        <p:spPr>
          <a:xfrm rot="10800000">
            <a:off x="6059255" y="2606984"/>
            <a:ext cx="936104" cy="3240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feil nach rechts 18">
            <a:extLst>
              <a:ext uri="{FF2B5EF4-FFF2-40B4-BE49-F238E27FC236}">
                <a16:creationId xmlns:a16="http://schemas.microsoft.com/office/drawing/2014/main" id="{057D822E-E8CE-4ABA-88A7-F0322478C272}"/>
              </a:ext>
            </a:extLst>
          </p:cNvPr>
          <p:cNvSpPr/>
          <p:nvPr/>
        </p:nvSpPr>
        <p:spPr>
          <a:xfrm rot="10800000">
            <a:off x="2208522" y="2547756"/>
            <a:ext cx="1529124" cy="3240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851EAF9-D51E-4AC9-8D6A-9EA08B0D3130}"/>
              </a:ext>
            </a:extLst>
          </p:cNvPr>
          <p:cNvSpPr txBox="1"/>
          <p:nvPr/>
        </p:nvSpPr>
        <p:spPr>
          <a:xfrm>
            <a:off x="4151483" y="1328773"/>
            <a:ext cx="1487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GBTxEMU</a:t>
            </a:r>
            <a:r>
              <a:rPr lang="en-US" sz="2400" dirty="0"/>
              <a:t> </a:t>
            </a:r>
          </a:p>
        </p:txBody>
      </p:sp>
      <p:sp>
        <p:nvSpPr>
          <p:cNvPr id="21" name="Pfeil nach unten 20">
            <a:extLst>
              <a:ext uri="{FF2B5EF4-FFF2-40B4-BE49-F238E27FC236}">
                <a16:creationId xmlns:a16="http://schemas.microsoft.com/office/drawing/2014/main" id="{43510415-B7D2-4814-B0DF-ED0361D73256}"/>
              </a:ext>
            </a:extLst>
          </p:cNvPr>
          <p:cNvSpPr/>
          <p:nvPr/>
        </p:nvSpPr>
        <p:spPr>
          <a:xfrm>
            <a:off x="7787447" y="3939132"/>
            <a:ext cx="288032" cy="1008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feil nach unten 21">
            <a:extLst>
              <a:ext uri="{FF2B5EF4-FFF2-40B4-BE49-F238E27FC236}">
                <a16:creationId xmlns:a16="http://schemas.microsoft.com/office/drawing/2014/main" id="{3BF7DB55-0E9C-4C3E-BFEB-BDE3880B66DD}"/>
              </a:ext>
            </a:extLst>
          </p:cNvPr>
          <p:cNvSpPr/>
          <p:nvPr/>
        </p:nvSpPr>
        <p:spPr>
          <a:xfrm rot="10800000">
            <a:off x="8118971" y="3939132"/>
            <a:ext cx="288032" cy="1008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bgerundetes Rechteck 22">
            <a:extLst>
              <a:ext uri="{FF2B5EF4-FFF2-40B4-BE49-F238E27FC236}">
                <a16:creationId xmlns:a16="http://schemas.microsoft.com/office/drawing/2014/main" id="{04799C52-9F57-4B41-A8F6-D6ED5C80B1DC}"/>
              </a:ext>
            </a:extLst>
          </p:cNvPr>
          <p:cNvSpPr/>
          <p:nvPr/>
        </p:nvSpPr>
        <p:spPr>
          <a:xfrm>
            <a:off x="7211383" y="5451300"/>
            <a:ext cx="1872208" cy="12241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TFC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Timing and Fast Control</a:t>
            </a:r>
          </a:p>
        </p:txBody>
      </p:sp>
      <p:sp>
        <p:nvSpPr>
          <p:cNvPr id="24" name="Textfeld 2">
            <a:extLst>
              <a:ext uri="{FF2B5EF4-FFF2-40B4-BE49-F238E27FC236}">
                <a16:creationId xmlns:a16="http://schemas.microsoft.com/office/drawing/2014/main" id="{55D0451C-D254-4359-8D51-967A979B5B51}"/>
              </a:ext>
            </a:extLst>
          </p:cNvPr>
          <p:cNvSpPr txBox="1"/>
          <p:nvPr/>
        </p:nvSpPr>
        <p:spPr>
          <a:xfrm>
            <a:off x="1982880" y="1815462"/>
            <a:ext cx="2148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2.35 </a:t>
            </a:r>
            <a:r>
              <a:rPr lang="en-US" dirty="0" err="1"/>
              <a:t>MHit</a:t>
            </a:r>
            <a:r>
              <a:rPr lang="en-US" dirty="0"/>
              <a:t>/s/</a:t>
            </a:r>
            <a:r>
              <a:rPr lang="en-US" dirty="0" err="1"/>
              <a:t>elink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E72375-EF06-4A91-A3F3-E9F9DACCA61F}"/>
              </a:ext>
            </a:extLst>
          </p:cNvPr>
          <p:cNvSpPr txBox="1"/>
          <p:nvPr/>
        </p:nvSpPr>
        <p:spPr>
          <a:xfrm>
            <a:off x="6115362" y="2886909"/>
            <a:ext cx="10982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/>
              <a:t>Data,</a:t>
            </a:r>
          </a:p>
          <a:p>
            <a:pPr algn="ctr"/>
            <a:r>
              <a:rPr lang="en-US" sz="1600" i="1" dirty="0"/>
              <a:t>Synch,</a:t>
            </a:r>
          </a:p>
          <a:p>
            <a:pPr algn="ctr"/>
            <a:r>
              <a:rPr lang="en-US" sz="1600" i="1" dirty="0"/>
              <a:t>commands</a:t>
            </a:r>
            <a:endParaRPr lang="ru-RU" sz="1600" i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E815A9E-6C55-4E33-82C9-6F18A6A878C7}"/>
              </a:ext>
            </a:extLst>
          </p:cNvPr>
          <p:cNvSpPr txBox="1"/>
          <p:nvPr/>
        </p:nvSpPr>
        <p:spPr>
          <a:xfrm>
            <a:off x="2462937" y="2886909"/>
            <a:ext cx="10982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/>
              <a:t>Data,</a:t>
            </a:r>
          </a:p>
          <a:p>
            <a:pPr algn="ctr"/>
            <a:r>
              <a:rPr lang="en-US" sz="1600" i="1" dirty="0"/>
              <a:t>Synch,</a:t>
            </a:r>
          </a:p>
          <a:p>
            <a:pPr algn="ctr"/>
            <a:r>
              <a:rPr lang="en-US" sz="1600" i="1" dirty="0"/>
              <a:t>commands</a:t>
            </a:r>
            <a:endParaRPr lang="ru-RU" sz="1600" i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B20D037-EC60-4A2F-8AEF-F532DD517CAC}"/>
              </a:ext>
            </a:extLst>
          </p:cNvPr>
          <p:cNvSpPr txBox="1"/>
          <p:nvPr/>
        </p:nvSpPr>
        <p:spPr>
          <a:xfrm>
            <a:off x="6795626" y="4067273"/>
            <a:ext cx="1095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/>
              <a:t>Synch,</a:t>
            </a:r>
          </a:p>
          <a:p>
            <a:pPr algn="ctr"/>
            <a:r>
              <a:rPr lang="en-US" sz="1600" i="1" dirty="0"/>
              <a:t>commands</a:t>
            </a:r>
            <a:endParaRPr lang="ru-RU" sz="1600" i="1" dirty="0"/>
          </a:p>
        </p:txBody>
      </p:sp>
      <p:sp>
        <p:nvSpPr>
          <p:cNvPr id="30" name="Стрелка: вправо 29">
            <a:extLst>
              <a:ext uri="{FF2B5EF4-FFF2-40B4-BE49-F238E27FC236}">
                <a16:creationId xmlns:a16="http://schemas.microsoft.com/office/drawing/2014/main" id="{462823D9-AA0A-4A9C-BD53-941814EEEE11}"/>
              </a:ext>
            </a:extLst>
          </p:cNvPr>
          <p:cNvSpPr/>
          <p:nvPr/>
        </p:nvSpPr>
        <p:spPr>
          <a:xfrm>
            <a:off x="9980759" y="2205447"/>
            <a:ext cx="803198" cy="8621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0EB7627-3125-4D8C-B687-D370E5887AD0}"/>
              </a:ext>
            </a:extLst>
          </p:cNvPr>
          <p:cNvSpPr txBox="1"/>
          <p:nvPr/>
        </p:nvSpPr>
        <p:spPr>
          <a:xfrm>
            <a:off x="10783957" y="2236088"/>
            <a:ext cx="12763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BM@N</a:t>
            </a:r>
          </a:p>
          <a:p>
            <a:r>
              <a:rPr lang="en-US" dirty="0"/>
              <a:t>Data center</a:t>
            </a:r>
            <a:endParaRPr lang="ru-RU" dirty="0"/>
          </a:p>
        </p:txBody>
      </p:sp>
      <p:sp>
        <p:nvSpPr>
          <p:cNvPr id="32" name="Стрелка: вправо 31">
            <a:extLst>
              <a:ext uri="{FF2B5EF4-FFF2-40B4-BE49-F238E27FC236}">
                <a16:creationId xmlns:a16="http://schemas.microsoft.com/office/drawing/2014/main" id="{B67DF653-EC2A-4383-ADA1-F78C28269695}"/>
              </a:ext>
            </a:extLst>
          </p:cNvPr>
          <p:cNvSpPr/>
          <p:nvPr/>
        </p:nvSpPr>
        <p:spPr>
          <a:xfrm rot="10800000">
            <a:off x="9281103" y="6069418"/>
            <a:ext cx="1030076" cy="2170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71C275-DBF8-43F2-81AA-74E455064CFD}"/>
              </a:ext>
            </a:extLst>
          </p:cNvPr>
          <p:cNvSpPr txBox="1"/>
          <p:nvPr/>
        </p:nvSpPr>
        <p:spPr>
          <a:xfrm>
            <a:off x="9281103" y="5432550"/>
            <a:ext cx="1548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Trigger,</a:t>
            </a:r>
          </a:p>
          <a:p>
            <a:r>
              <a:rPr lang="en-US" i="1" dirty="0"/>
              <a:t>WR clock, PPS </a:t>
            </a:r>
            <a:endParaRPr lang="ru-RU" i="1" dirty="0"/>
          </a:p>
        </p:txBody>
      </p:sp>
      <p:sp>
        <p:nvSpPr>
          <p:cNvPr id="34" name="Номер слайда 33">
            <a:extLst>
              <a:ext uri="{FF2B5EF4-FFF2-40B4-BE49-F238E27FC236}">
                <a16:creationId xmlns:a16="http://schemas.microsoft.com/office/drawing/2014/main" id="{2BAD8335-C9BB-4297-B8D0-25114AC8B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CF59-6BDB-4C6C-826C-1EA5437E080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801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4921C1-87FC-4262-9FF5-691DFFDBD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Connectivity approach</a:t>
            </a:r>
            <a:endParaRPr lang="ru-RU" dirty="0"/>
          </a:p>
        </p:txBody>
      </p:sp>
      <p:pic>
        <p:nvPicPr>
          <p:cNvPr id="4" name="Рисунок 3" descr="Изображение выглядит как внутренний, сидит, коробка, торт&#10;&#10;Автоматически созданное описание">
            <a:extLst>
              <a:ext uri="{FF2B5EF4-FFF2-40B4-BE49-F238E27FC236}">
                <a16:creationId xmlns:a16="http://schemas.microsoft.com/office/drawing/2014/main" id="{B3B74D18-A3C3-437D-9F8F-9F8FFDEBDC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13">
            <a:off x="3268366" y="1695715"/>
            <a:ext cx="1142307" cy="2633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Изображение выглядит как электроника, цепь&#10;&#10;Автоматически созданное описание">
            <a:extLst>
              <a:ext uri="{FF2B5EF4-FFF2-40B4-BE49-F238E27FC236}">
                <a16:creationId xmlns:a16="http://schemas.microsoft.com/office/drawing/2014/main" id="{DFA2D140-856F-4FE4-AEF8-279169602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0002" y="1860094"/>
            <a:ext cx="2332541" cy="23043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Изображение выглядит как нож&#10;&#10;Автоматически созданное описание">
            <a:extLst>
              <a:ext uri="{FF2B5EF4-FFF2-40B4-BE49-F238E27FC236}">
                <a16:creationId xmlns:a16="http://schemas.microsoft.com/office/drawing/2014/main" id="{7C6CACFA-C1F2-4565-B82D-5E662A16A0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1546" flipH="1">
            <a:off x="6410799" y="1425525"/>
            <a:ext cx="1003745" cy="317349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3F8A951-D11E-45C4-A063-BEA56658CD9B}"/>
              </a:ext>
            </a:extLst>
          </p:cNvPr>
          <p:cNvSpPr/>
          <p:nvPr/>
        </p:nvSpPr>
        <p:spPr>
          <a:xfrm>
            <a:off x="173654" y="1256666"/>
            <a:ext cx="6593747" cy="3586470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35B49EC0-D3EC-42FF-B43D-B723A948C28B}"/>
              </a:ext>
            </a:extLst>
          </p:cNvPr>
          <p:cNvSpPr/>
          <p:nvPr/>
        </p:nvSpPr>
        <p:spPr>
          <a:xfrm rot="374693" flipH="1">
            <a:off x="2572090" y="2619211"/>
            <a:ext cx="617156" cy="1374838"/>
          </a:xfrm>
          <a:prstGeom prst="rightArrow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000"/>
              </a:solidFill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F382C00-554A-4914-9A7C-81941CF3E580}"/>
              </a:ext>
            </a:extLst>
          </p:cNvPr>
          <p:cNvGrpSpPr/>
          <p:nvPr/>
        </p:nvGrpSpPr>
        <p:grpSpPr>
          <a:xfrm>
            <a:off x="4610346" y="2002574"/>
            <a:ext cx="1816459" cy="2375666"/>
            <a:chOff x="4595774" y="1881963"/>
            <a:chExt cx="1816459" cy="2375666"/>
          </a:xfrm>
        </p:grpSpPr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EA5A9F3A-7639-4A49-AD73-C6D700B14B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0876" y="2080098"/>
              <a:ext cx="1295145" cy="1171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0B3FE8-5B0C-4671-9B26-7A5FC09D479C}"/>
                </a:ext>
              </a:extLst>
            </p:cNvPr>
            <p:cNvSpPr txBox="1"/>
            <p:nvPr/>
          </p:nvSpPr>
          <p:spPr>
            <a:xfrm>
              <a:off x="4595774" y="3456281"/>
              <a:ext cx="18164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Micro coax. cable</a:t>
              </a:r>
            </a:p>
            <a:p>
              <a:r>
                <a:rPr lang="en-US" dirty="0"/>
                <a:t>~0.7 m long</a:t>
              </a:r>
              <a:endParaRPr lang="ru-RU" dirty="0"/>
            </a:p>
          </p:txBody>
        </p:sp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DF36BD58-8FBA-4AD0-ABEC-52E120C9ABF6}"/>
                </a:ext>
              </a:extLst>
            </p:cNvPr>
            <p:cNvSpPr/>
            <p:nvPr/>
          </p:nvSpPr>
          <p:spPr>
            <a:xfrm>
              <a:off x="4595774" y="1881963"/>
              <a:ext cx="1677435" cy="2375666"/>
            </a:xfrm>
            <a:prstGeom prst="roundRect">
              <a:avLst/>
            </a:prstGeom>
            <a:noFill/>
            <a:ln w="28575">
              <a:solidFill>
                <a:srgbClr val="6BA1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F76A494-F97C-4498-84E5-2B59F0D0C85B}"/>
              </a:ext>
            </a:extLst>
          </p:cNvPr>
          <p:cNvGrpSpPr/>
          <p:nvPr/>
        </p:nvGrpSpPr>
        <p:grpSpPr>
          <a:xfrm>
            <a:off x="7435497" y="1890034"/>
            <a:ext cx="1677435" cy="2375666"/>
            <a:chOff x="7504665" y="1834771"/>
            <a:chExt cx="1677435" cy="2375666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EE537988-3BFD-450D-A406-0A02F81C1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355" y="2242390"/>
              <a:ext cx="1465569" cy="109917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3DE776D-B31A-40CF-BB1F-0D85EE2AE4EB}"/>
                </a:ext>
              </a:extLst>
            </p:cNvPr>
            <p:cNvSpPr txBox="1"/>
            <p:nvPr/>
          </p:nvSpPr>
          <p:spPr>
            <a:xfrm>
              <a:off x="7664368" y="3456406"/>
              <a:ext cx="13844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Twinax</a:t>
              </a:r>
              <a:r>
                <a:rPr lang="en-US" dirty="0"/>
                <a:t> cable</a:t>
              </a:r>
            </a:p>
            <a:p>
              <a:r>
                <a:rPr lang="en-US" dirty="0"/>
                <a:t>~10 m long</a:t>
              </a:r>
              <a:endParaRPr lang="ru-RU" dirty="0"/>
            </a:p>
          </p:txBody>
        </p:sp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680251E9-0323-4C57-AC1F-8D5BD4324F34}"/>
                </a:ext>
              </a:extLst>
            </p:cNvPr>
            <p:cNvSpPr/>
            <p:nvPr/>
          </p:nvSpPr>
          <p:spPr>
            <a:xfrm>
              <a:off x="7504665" y="1834771"/>
              <a:ext cx="1677435" cy="2375666"/>
            </a:xfrm>
            <a:prstGeom prst="roundRect">
              <a:avLst/>
            </a:prstGeom>
            <a:noFill/>
            <a:ln w="28575">
              <a:solidFill>
                <a:srgbClr val="6BA1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1D37BE6-37AA-4FE5-941A-077D6E985693}"/>
              </a:ext>
            </a:extLst>
          </p:cNvPr>
          <p:cNvSpPr txBox="1"/>
          <p:nvPr/>
        </p:nvSpPr>
        <p:spPr>
          <a:xfrm>
            <a:off x="440768" y="4531563"/>
            <a:ext cx="925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bg2">
                    <a:lumMod val="50000"/>
                  </a:schemeClr>
                </a:solidFill>
              </a:rPr>
              <a:t>STS-box</a:t>
            </a:r>
            <a:endParaRPr lang="ru-RU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D957B1-A2B1-4005-AF55-98E191255839}"/>
              </a:ext>
            </a:extLst>
          </p:cNvPr>
          <p:cNvSpPr txBox="1"/>
          <p:nvPr/>
        </p:nvSpPr>
        <p:spPr>
          <a:xfrm>
            <a:off x="440768" y="4134464"/>
            <a:ext cx="1834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Front-end boards</a:t>
            </a:r>
            <a:endParaRPr lang="ru-RU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D89467-73D9-4D78-9FA9-999EAA9217B8}"/>
              </a:ext>
            </a:extLst>
          </p:cNvPr>
          <p:cNvSpPr txBox="1"/>
          <p:nvPr/>
        </p:nvSpPr>
        <p:spPr>
          <a:xfrm>
            <a:off x="3075954" y="4324390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FEB-panel</a:t>
            </a:r>
            <a:endParaRPr lang="ru-RU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A75E3E-A60A-4CF9-8B83-D6061BF7F1DD}"/>
              </a:ext>
            </a:extLst>
          </p:cNvPr>
          <p:cNvSpPr txBox="1"/>
          <p:nvPr/>
        </p:nvSpPr>
        <p:spPr>
          <a:xfrm>
            <a:off x="6248374" y="4538898"/>
            <a:ext cx="1289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Cross-Panel</a:t>
            </a:r>
            <a:endParaRPr lang="ru-RU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D1FEAD-EFE3-446D-B817-3256ABA77329}"/>
              </a:ext>
            </a:extLst>
          </p:cNvPr>
          <p:cNvSpPr txBox="1"/>
          <p:nvPr/>
        </p:nvSpPr>
        <p:spPr>
          <a:xfrm>
            <a:off x="10263455" y="4038557"/>
            <a:ext cx="1132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GBTxEMU</a:t>
            </a:r>
            <a:endParaRPr lang="ru-RU" b="1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24E8738-2630-4BF4-9A6D-2B64514AE1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8651" y="2007128"/>
            <a:ext cx="2923349" cy="1833142"/>
          </a:xfrm>
          <a:prstGeom prst="rect">
            <a:avLst/>
          </a:prstGeom>
        </p:spPr>
      </p:pic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9868C231-288A-4547-AF80-05331BF3E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CF59-6BDB-4C6C-826C-1EA5437E080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662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F88D47-6DB8-48CE-BFD6-DC124E6F4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BM@N FEB-8</a:t>
            </a:r>
            <a:endParaRPr lang="ru-RU" dirty="0"/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11F7FECA-136B-40C4-A449-F09535E71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825" y="1110455"/>
            <a:ext cx="5703470" cy="490533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Features: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Size: 87*40 mm²;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Thickness with components: 3 mm;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Edge-type connector with two pin groups: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[ HV, LV ] &amp; [ DATA ]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1 Uplink per one ASIC </a:t>
            </a:r>
          </a:p>
          <a:p>
            <a:pPr marL="0" indent="0"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Advantages: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Increased space for the cabling between FEB-boxes;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90 bending of cables is avoided;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Easy connectivity with a FEB-panel;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Low thickness of the board allows to increase thickness of the cooling fin for one FEB up to 3 mm.  </a:t>
            </a:r>
          </a:p>
          <a:p>
            <a:pPr marL="0" indent="0"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Current status: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Two versions of FEBs were already produced and tested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Specification for the production of the PCBs is ready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F8C1DAF-26D6-4A3F-A920-5A8C9AFACF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16" t="22777" r="13476" b="22084"/>
          <a:stretch/>
        </p:blipFill>
        <p:spPr>
          <a:xfrm>
            <a:off x="200025" y="3286125"/>
            <a:ext cx="6154062" cy="3016250"/>
          </a:xfrm>
          <a:prstGeom prst="rect">
            <a:avLst/>
          </a:prstGeom>
        </p:spPr>
      </p:pic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01941C7F-EA84-4FDD-856C-401D990422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2969375"/>
              </p:ext>
            </p:extLst>
          </p:nvPr>
        </p:nvGraphicFramePr>
        <p:xfrm>
          <a:off x="838200" y="1073150"/>
          <a:ext cx="3525764" cy="14284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CorelDRAW" r:id="rId4" imgW="3087858" imgH="1250973" progId="CorelDraw.Graphic.21">
                  <p:embed/>
                </p:oleObj>
              </mc:Choice>
              <mc:Fallback>
                <p:oleObj name="CorelDRAW" r:id="rId4" imgW="3087858" imgH="1250973" progId="CorelDraw.Graphic.21">
                  <p:embed/>
                  <p:pic>
                    <p:nvPicPr>
                      <p:cNvPr id="70" name="Объект 69">
                        <a:extLst>
                          <a:ext uri="{FF2B5EF4-FFF2-40B4-BE49-F238E27FC236}">
                            <a16:creationId xmlns:a16="http://schemas.microsoft.com/office/drawing/2014/main" id="{467A1943-29DB-4D90-9E0B-625B59F90D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8200" y="1073150"/>
                        <a:ext cx="3525764" cy="14284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5769661E-DBDE-432C-A578-BD8869032FDA}"/>
              </a:ext>
            </a:extLst>
          </p:cNvPr>
          <p:cNvSpPr txBox="1"/>
          <p:nvPr/>
        </p:nvSpPr>
        <p:spPr>
          <a:xfrm>
            <a:off x="910422" y="2501583"/>
            <a:ext cx="3774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Comparison of two FEB geometries  </a:t>
            </a:r>
            <a:endParaRPr lang="ru-RU" dirty="0"/>
          </a:p>
        </p:txBody>
      </p:sp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F12C8F8B-57D6-4D60-9754-6544F60B1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CF59-6BDB-4C6C-826C-1EA5437E080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461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C2FB3-37EC-4039-801B-19D2854F6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-252413"/>
            <a:ext cx="10515600" cy="1325563"/>
          </a:xfrm>
        </p:spPr>
        <p:txBody>
          <a:bodyPr/>
          <a:lstStyle/>
          <a:p>
            <a:r>
              <a:rPr lang="en-US" dirty="0"/>
              <a:t>Feb-panel</a:t>
            </a:r>
            <a:endParaRPr lang="ru-RU" dirty="0"/>
          </a:p>
        </p:txBody>
      </p:sp>
      <p:pic>
        <p:nvPicPr>
          <p:cNvPr id="4" name="Рисунок 3" descr="Изображение выглядит как внутренний, сидит, коробка, торт&#10;&#10;Автоматически созданное описание">
            <a:extLst>
              <a:ext uri="{FF2B5EF4-FFF2-40B4-BE49-F238E27FC236}">
                <a16:creationId xmlns:a16="http://schemas.microsoft.com/office/drawing/2014/main" id="{5AFB9DC4-3553-48CF-80A1-76F2C663C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13">
            <a:off x="1203197" y="927950"/>
            <a:ext cx="2094135" cy="48271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E17EA318-3523-42C4-B14D-28DDCF879FFE}"/>
              </a:ext>
            </a:extLst>
          </p:cNvPr>
          <p:cNvSpPr/>
          <p:nvPr/>
        </p:nvSpPr>
        <p:spPr>
          <a:xfrm rot="7955090">
            <a:off x="2751578" y="3241342"/>
            <a:ext cx="771525" cy="5350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53EAF0-F44C-43C1-804A-D618033FA593}"/>
              </a:ext>
            </a:extLst>
          </p:cNvPr>
          <p:cNvSpPr txBox="1"/>
          <p:nvPr/>
        </p:nvSpPr>
        <p:spPr>
          <a:xfrm>
            <a:off x="3372183" y="2868619"/>
            <a:ext cx="2453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Signal return caps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457F1D15-155F-4D44-8035-1BB7163B5F46}"/>
              </a:ext>
            </a:extLst>
          </p:cNvPr>
          <p:cNvSpPr/>
          <p:nvPr/>
        </p:nvSpPr>
        <p:spPr>
          <a:xfrm rot="7955090">
            <a:off x="2387091" y="2752511"/>
            <a:ext cx="1012116" cy="42337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A55B05-48B3-4C9A-A100-11E57D5E13B3}"/>
              </a:ext>
            </a:extLst>
          </p:cNvPr>
          <p:cNvSpPr txBox="1"/>
          <p:nvPr/>
        </p:nvSpPr>
        <p:spPr>
          <a:xfrm>
            <a:off x="3312602" y="2319082"/>
            <a:ext cx="2034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HV connectors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36970D-C149-4CC5-8387-7EE12312CBD5}"/>
              </a:ext>
            </a:extLst>
          </p:cNvPr>
          <p:cNvSpPr txBox="1"/>
          <p:nvPr/>
        </p:nvSpPr>
        <p:spPr>
          <a:xfrm>
            <a:off x="3322459" y="1458129"/>
            <a:ext cx="152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Data cable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2C9CDCBA-9CE6-4D81-B31B-80D1607A9A16}"/>
              </a:ext>
            </a:extLst>
          </p:cNvPr>
          <p:cNvSpPr/>
          <p:nvPr/>
        </p:nvSpPr>
        <p:spPr>
          <a:xfrm rot="10474930">
            <a:off x="2846427" y="1057498"/>
            <a:ext cx="545024" cy="140454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CDD2E53D-275F-46CF-B73D-EB3D3BDC4398}"/>
              </a:ext>
            </a:extLst>
          </p:cNvPr>
          <p:cNvSpPr/>
          <p:nvPr/>
        </p:nvSpPr>
        <p:spPr>
          <a:xfrm rot="8044765">
            <a:off x="2684497" y="4710846"/>
            <a:ext cx="1152525" cy="6429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8BC7A6-C0F2-45C1-8C3E-8C04281F6098}"/>
              </a:ext>
            </a:extLst>
          </p:cNvPr>
          <p:cNvSpPr txBox="1"/>
          <p:nvPr/>
        </p:nvSpPr>
        <p:spPr>
          <a:xfrm>
            <a:off x="2761590" y="5460413"/>
            <a:ext cx="2864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18 AWG wires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 (to POB)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7795E558-245D-4D40-8B2C-99C24ECD1581}"/>
              </a:ext>
            </a:extLst>
          </p:cNvPr>
          <p:cNvSpPr/>
          <p:nvPr/>
        </p:nvSpPr>
        <p:spPr>
          <a:xfrm rot="18412121">
            <a:off x="728793" y="5040703"/>
            <a:ext cx="764033" cy="1172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33D5DC-0C11-4BB5-82F8-1FA7334FFB5D}"/>
              </a:ext>
            </a:extLst>
          </p:cNvPr>
          <p:cNvSpPr txBox="1"/>
          <p:nvPr/>
        </p:nvSpPr>
        <p:spPr>
          <a:xfrm>
            <a:off x="2215" y="6044946"/>
            <a:ext cx="29794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Edge-card connectors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for the FEBs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9527796-82D0-4FDE-81B6-1E875D980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2683" y="543395"/>
            <a:ext cx="2735974" cy="2323614"/>
          </a:xfrm>
          <a:prstGeom prst="rect">
            <a:avLst/>
          </a:prstGeom>
        </p:spPr>
      </p:pic>
      <p:pic>
        <p:nvPicPr>
          <p:cNvPr id="26" name="Picture 2" descr="Micro Coax/Micro Coaxial cable connector CABLINE-CA">
            <a:extLst>
              <a:ext uri="{FF2B5EF4-FFF2-40B4-BE49-F238E27FC236}">
                <a16:creationId xmlns:a16="http://schemas.microsoft.com/office/drawing/2014/main" id="{8434B045-E2A2-46A0-BD62-E7B4054CE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898" y="4214953"/>
            <a:ext cx="2735975" cy="182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Объект 2">
            <a:extLst>
              <a:ext uri="{FF2B5EF4-FFF2-40B4-BE49-F238E27FC236}">
                <a16:creationId xmlns:a16="http://schemas.microsoft.com/office/drawing/2014/main" id="{58B68E01-8F9E-4EDA-92FE-753A10357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3782" y="1543380"/>
            <a:ext cx="5043221" cy="2013068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pt-BR" sz="1800" b="1" dirty="0"/>
              <a:t>Slim Cool Edge 0.65mm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pt-BR" sz="2000" dirty="0"/>
              <a:t>40 signal 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pt-BR" sz="2000" dirty="0"/>
              <a:t>8 Power pins: </a:t>
            </a:r>
            <a:r>
              <a:rPr lang="en-US" sz="2000" dirty="0"/>
              <a:t>Power pin pitch at 1.30mm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000" dirty="0"/>
              <a:t>current rating of 3A per pin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MQA – 1600 pcs already ordered and tested!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9B622EC8-874A-4A09-9B3D-3FE519A93BF2}"/>
              </a:ext>
            </a:extLst>
          </p:cNvPr>
          <p:cNvSpPr txBox="1">
            <a:spLocks/>
          </p:cNvSpPr>
          <p:nvPr/>
        </p:nvSpPr>
        <p:spPr>
          <a:xfrm>
            <a:off x="7333793" y="3932073"/>
            <a:ext cx="6784585" cy="1916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Data cable  connector by </a:t>
            </a:r>
            <a:r>
              <a:rPr lang="en-US" dirty="0" err="1"/>
              <a:t>Ipex</a:t>
            </a:r>
            <a:r>
              <a:rPr lang="en-US" dirty="0"/>
              <a:t>:</a:t>
            </a:r>
            <a:endParaRPr lang="ru-RU" dirty="0"/>
          </a:p>
          <a:p>
            <a:pPr lvl="4"/>
            <a:r>
              <a:rPr lang="en-US" sz="2000" dirty="0"/>
              <a:t>1.1 mm height</a:t>
            </a:r>
          </a:p>
          <a:p>
            <a:pPr lvl="4"/>
            <a:r>
              <a:rPr lang="en-US" sz="2000" dirty="0"/>
              <a:t>0.4 mm pitch</a:t>
            </a:r>
          </a:p>
          <a:p>
            <a:pPr lvl="4"/>
            <a:r>
              <a:rPr lang="en-US" sz="2000" dirty="0"/>
              <a:t>40 pins (2 FEBs)</a:t>
            </a:r>
          </a:p>
          <a:p>
            <a:endParaRPr lang="ru-RU" dirty="0"/>
          </a:p>
        </p:txBody>
      </p:sp>
      <p:sp>
        <p:nvSpPr>
          <p:cNvPr id="30" name="Номер слайда 29">
            <a:extLst>
              <a:ext uri="{FF2B5EF4-FFF2-40B4-BE49-F238E27FC236}">
                <a16:creationId xmlns:a16="http://schemas.microsoft.com/office/drawing/2014/main" id="{EE0FAFBC-5A13-4126-8F41-903CF7F1F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CF59-6BDB-4C6C-826C-1EA5437E080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670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33EB3F-A8F3-4B86-BB4C-0FA24044A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Feb-panel open issues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F500A2-2080-46C6-905D-52D48CC0E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364152"/>
            <a:ext cx="5195489" cy="4351338"/>
          </a:xfrm>
        </p:spPr>
        <p:txBody>
          <a:bodyPr/>
          <a:lstStyle/>
          <a:p>
            <a:r>
              <a:rPr lang="en-US" dirty="0"/>
              <a:t>Type of the connectors for the for the data cable and HV, LV cables are not yet finalized</a:t>
            </a:r>
          </a:p>
          <a:p>
            <a:r>
              <a:rPr lang="en-US" dirty="0"/>
              <a:t>Grounding connection scheme should be tested with more realistic setup (half of the ladder, FEASTs)</a:t>
            </a:r>
          </a:p>
          <a:p>
            <a:r>
              <a:rPr lang="en-US" dirty="0"/>
              <a:t>Thickness of the thermal interface between FEB and Fin is not known</a:t>
            </a:r>
          </a:p>
          <a:p>
            <a:endParaRPr lang="ru-RU" dirty="0"/>
          </a:p>
        </p:txBody>
      </p:sp>
      <p:pic>
        <p:nvPicPr>
          <p:cNvPr id="4" name="Picture 1" descr="Screen Shot 2020-07-05 at 16.23.05.png">
            <a:extLst>
              <a:ext uri="{FF2B5EF4-FFF2-40B4-BE49-F238E27FC236}">
                <a16:creationId xmlns:a16="http://schemas.microsoft.com/office/drawing/2014/main" id="{33288DA0-6799-4786-A4BD-B1DEFBD95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999" y="719639"/>
            <a:ext cx="4563741" cy="2324174"/>
          </a:xfrm>
          <a:prstGeom prst="rect">
            <a:avLst/>
          </a:prstGeom>
        </p:spPr>
      </p:pic>
      <p:pic>
        <p:nvPicPr>
          <p:cNvPr id="5" name="Picture 44" descr="Screen Shot 2020-02-10 at 14.50.56.png">
            <a:extLst>
              <a:ext uri="{FF2B5EF4-FFF2-40B4-BE49-F238E27FC236}">
                <a16:creationId xmlns:a16="http://schemas.microsoft.com/office/drawing/2014/main" id="{02F2ACAE-ACCF-4390-B099-C1BE2542AA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5" t="72465" r="13269"/>
          <a:stretch/>
        </p:blipFill>
        <p:spPr>
          <a:xfrm>
            <a:off x="8497136" y="2127514"/>
            <a:ext cx="3634623" cy="18883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B8AD5E-F74E-46E8-9861-78F8B73EB187}"/>
              </a:ext>
            </a:extLst>
          </p:cNvPr>
          <p:cNvSpPr txBox="1"/>
          <p:nvPr/>
        </p:nvSpPr>
        <p:spPr>
          <a:xfrm rot="19501139">
            <a:off x="9678024" y="2152946"/>
            <a:ext cx="2331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Solutions proposed for </a:t>
            </a:r>
          </a:p>
          <a:p>
            <a:r>
              <a:rPr lang="en-US" i="1" dirty="0">
                <a:solidFill>
                  <a:srgbClr val="FF0000"/>
                </a:solidFill>
              </a:rPr>
              <a:t>CBM by P. </a:t>
            </a:r>
            <a:r>
              <a:rPr lang="en-US" i="1" dirty="0" err="1">
                <a:solidFill>
                  <a:srgbClr val="FF0000"/>
                </a:solidFill>
              </a:rPr>
              <a:t>Koczon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28B700-E418-4BC2-97D1-41C81FF5A239}"/>
              </a:ext>
            </a:extLst>
          </p:cNvPr>
          <p:cNvSpPr txBox="1"/>
          <p:nvPr/>
        </p:nvSpPr>
        <p:spPr>
          <a:xfrm>
            <a:off x="6101709" y="3003837"/>
            <a:ext cx="3387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Alternative candidate for HV cable</a:t>
            </a:r>
            <a:endParaRPr lang="ru-RU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049044-DE8C-4C07-8966-4C62C0A581FC}"/>
              </a:ext>
            </a:extLst>
          </p:cNvPr>
          <p:cNvSpPr txBox="1"/>
          <p:nvPr/>
        </p:nvSpPr>
        <p:spPr>
          <a:xfrm>
            <a:off x="8620489" y="4016193"/>
            <a:ext cx="3387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Alternative candidate for LV cable</a:t>
            </a:r>
            <a:endParaRPr lang="ru-RU" i="1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E90E9630-A745-41A1-961C-651A6EDF8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CF59-6BDB-4C6C-826C-1EA5437E080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425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FC2EBA-E8F1-450B-9C91-51CD197A5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STS powering scheme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BF31D4-1C1B-4287-9A11-8457591AC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89" y="944296"/>
            <a:ext cx="9397272" cy="5512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7C2AC4-3D83-46CD-9587-64C58749C5EE}"/>
              </a:ext>
            </a:extLst>
          </p:cNvPr>
          <p:cNvSpPr txBox="1"/>
          <p:nvPr/>
        </p:nvSpPr>
        <p:spPr>
          <a:xfrm>
            <a:off x="7251033" y="6336632"/>
            <a:ext cx="4940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From the presentation of Anton </a:t>
            </a:r>
            <a:r>
              <a:rPr lang="en-US" sz="2000" b="1" i="1" dirty="0" err="1"/>
              <a:t>Lymanets</a:t>
            </a:r>
            <a:endParaRPr lang="ru-RU" sz="2000" b="1" i="1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5BF301-29B3-4A2B-A1E6-F6699D772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CF59-6BDB-4C6C-826C-1EA5437E080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77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3679AB-644A-4971-B73E-07FFEB994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Inner data cables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EAF1F8-DE9A-4D08-BABD-32913D11A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1274" y="1073150"/>
            <a:ext cx="5384950" cy="3505952"/>
          </a:xfrm>
        </p:spPr>
        <p:txBody>
          <a:bodyPr/>
          <a:lstStyle/>
          <a:p>
            <a:r>
              <a:rPr lang="en-US" dirty="0"/>
              <a:t>Cable assembly is produced by Taiwan company, which has a service in Moscow</a:t>
            </a:r>
          </a:p>
          <a:p>
            <a:r>
              <a:rPr lang="en-US" dirty="0" err="1"/>
              <a:t>Ipex</a:t>
            </a:r>
            <a:r>
              <a:rPr lang="en-US" dirty="0"/>
              <a:t> </a:t>
            </a:r>
            <a:r>
              <a:rPr lang="en-US" dirty="0" err="1"/>
              <a:t>Cabline</a:t>
            </a:r>
            <a:r>
              <a:rPr lang="en-US" dirty="0"/>
              <a:t> CA-II connectors with AWG 40 </a:t>
            </a:r>
            <a:r>
              <a:rPr lang="en-US" dirty="0" err="1"/>
              <a:t>microcoax</a:t>
            </a:r>
            <a:r>
              <a:rPr lang="en-US" dirty="0"/>
              <a:t> wires (50 Ohm)</a:t>
            </a:r>
          </a:p>
          <a:p>
            <a:r>
              <a:rPr lang="en-US" dirty="0"/>
              <a:t>Length of the cables: 800 mm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1B4D31-7430-4CFE-B1C0-5DF9CC4D3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76" y="740397"/>
            <a:ext cx="3944230" cy="26886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41602B-4739-47BF-B386-8376011CC9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57" t="9165" r="12784" b="8142"/>
          <a:stretch/>
        </p:blipFill>
        <p:spPr>
          <a:xfrm>
            <a:off x="1816768" y="3497245"/>
            <a:ext cx="2887580" cy="3360755"/>
          </a:xfrm>
          <a:prstGeom prst="rect">
            <a:avLst/>
          </a:prstGeom>
        </p:spPr>
      </p:pic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8E8DAC27-8CFE-4953-94C8-E8F918159EC9}"/>
              </a:ext>
            </a:extLst>
          </p:cNvPr>
          <p:cNvSpPr/>
          <p:nvPr/>
        </p:nvSpPr>
        <p:spPr>
          <a:xfrm rot="4373140">
            <a:off x="1698581" y="3298781"/>
            <a:ext cx="998621" cy="15280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10FA355-5983-4BCF-8E83-FC5061BA0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CF59-6BDB-4C6C-826C-1EA5437E080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301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EE08F4-E941-43A5-9DE1-F20C32C3E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solution for the inner cables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CF6ABE-A149-4C5C-AB2B-FD65776F6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5928" y="4310063"/>
            <a:ext cx="6557210" cy="216292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Benefits:</a:t>
            </a:r>
          </a:p>
          <a:p>
            <a:pPr marL="457200" lvl="1" indent="0">
              <a:buNone/>
            </a:pPr>
            <a:r>
              <a:rPr lang="en-US" dirty="0"/>
              <a:t>2-row connector (more compact);</a:t>
            </a:r>
          </a:p>
          <a:p>
            <a:pPr marL="457200" lvl="1" indent="0">
              <a:buNone/>
            </a:pPr>
            <a:r>
              <a:rPr lang="en-US" dirty="0"/>
              <a:t>38 AWG instead of 40 AWG;</a:t>
            </a:r>
            <a:endParaRPr lang="ru-RU" dirty="0"/>
          </a:p>
          <a:p>
            <a:pPr marL="457200" lvl="1" indent="0">
              <a:buNone/>
            </a:pPr>
            <a:r>
              <a:rPr lang="en-US" dirty="0"/>
              <a:t>Mechanical connectivity is more reliable;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D0CC03-6080-42AA-B64C-6144C980C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075" y="827171"/>
            <a:ext cx="1904125" cy="32400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0304B8-3E9D-4D68-96EC-4C51025EF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412" y="2443163"/>
            <a:ext cx="1933575" cy="37338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E89D01-DF4B-4834-A942-9BF262825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378" y="1486995"/>
            <a:ext cx="7364627" cy="1964559"/>
          </a:xfrm>
          <a:prstGeom prst="rect">
            <a:avLst/>
          </a:prstGeo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3D7CE3D-3027-425E-9844-D1C44B461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CF59-6BDB-4C6C-826C-1EA5437E080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506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2306</TotalTime>
  <Words>536</Words>
  <Application>Microsoft Office PowerPoint</Application>
  <PresentationFormat>Широкоэкранный</PresentationFormat>
  <Paragraphs>155</Paragraphs>
  <Slides>13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Cambria</vt:lpstr>
      <vt:lpstr>Tahoma</vt:lpstr>
      <vt:lpstr>Wingdings</vt:lpstr>
      <vt:lpstr>Тема Office</vt:lpstr>
      <vt:lpstr>CorelDRAW</vt:lpstr>
      <vt:lpstr>Status of electronics development and connectivity approach</vt:lpstr>
      <vt:lpstr>Readout chain of BM@N STS</vt:lpstr>
      <vt:lpstr>Connectivity approach</vt:lpstr>
      <vt:lpstr>BM@N FEB-8</vt:lpstr>
      <vt:lpstr>Feb-panel</vt:lpstr>
      <vt:lpstr>Feb-panel open issues</vt:lpstr>
      <vt:lpstr>STS powering scheme </vt:lpstr>
      <vt:lpstr>Inner data cables</vt:lpstr>
      <vt:lpstr>Alternative solution for the inner cables</vt:lpstr>
      <vt:lpstr>Cross panel</vt:lpstr>
      <vt:lpstr>Outer data cables</vt:lpstr>
      <vt:lpstr>GBTxEMU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ddement</dc:creator>
  <cp:lastModifiedBy>ddement</cp:lastModifiedBy>
  <cp:revision>31</cp:revision>
  <dcterms:created xsi:type="dcterms:W3CDTF">2021-05-11T13:06:55Z</dcterms:created>
  <dcterms:modified xsi:type="dcterms:W3CDTF">2021-05-13T03:33:50Z</dcterms:modified>
</cp:coreProperties>
</file>