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7" r:id="rId3"/>
    <p:sldId id="268" r:id="rId4"/>
    <p:sldId id="269" r:id="rId5"/>
    <p:sldId id="264" r:id="rId6"/>
    <p:sldId id="262" r:id="rId7"/>
    <p:sldId id="272" r:id="rId8"/>
    <p:sldId id="265" r:id="rId9"/>
    <p:sldId id="270" r:id="rId10"/>
    <p:sldId id="290" r:id="rId11"/>
    <p:sldId id="287" r:id="rId12"/>
    <p:sldId id="292" r:id="rId13"/>
    <p:sldId id="291" r:id="rId14"/>
    <p:sldId id="295" r:id="rId15"/>
    <p:sldId id="259" r:id="rId16"/>
    <p:sldId id="260" r:id="rId17"/>
    <p:sldId id="271" r:id="rId18"/>
    <p:sldId id="258" r:id="rId19"/>
    <p:sldId id="296" r:id="rId20"/>
    <p:sldId id="297" r:id="rId21"/>
    <p:sldId id="298" r:id="rId22"/>
    <p:sldId id="299" r:id="rId23"/>
    <p:sldId id="300" r:id="rId24"/>
    <p:sldId id="301" r:id="rId25"/>
    <p:sldId id="302" r:id="rId26"/>
    <p:sldId id="303" r:id="rId27"/>
    <p:sldId id="304" r:id="rId28"/>
    <p:sldId id="305" r:id="rId29"/>
    <p:sldId id="306" r:id="rId30"/>
    <p:sldId id="307" r:id="rId31"/>
    <p:sldId id="308" r:id="rId32"/>
    <p:sldId id="309" r:id="rId33"/>
    <p:sldId id="310" r:id="rId34"/>
    <p:sldId id="311" r:id="rId35"/>
    <p:sldId id="312" r:id="rId36"/>
    <p:sldId id="313" r:id="rId3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798"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8DA6D4A4-D7CB-4469-9B99-7A7082B675E7}" type="datetimeFigureOut">
              <a:rPr lang="ru-RU" smtClean="0"/>
              <a:t>22.06.2021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05EB7EC-EADD-4040-ADF4-B5B7F456A64B}" type="slidenum">
              <a:rPr lang="ru-RU" smtClean="0"/>
              <a:t>‹#›</a:t>
            </a:fld>
            <a:endParaRPr lang="ru-RU"/>
          </a:p>
        </p:txBody>
      </p:sp>
    </p:spTree>
    <p:extLst>
      <p:ext uri="{BB962C8B-B14F-4D97-AF65-F5344CB8AC3E}">
        <p14:creationId xmlns:p14="http://schemas.microsoft.com/office/powerpoint/2010/main" val="3676801145"/>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DA6D4A4-D7CB-4469-9B99-7A7082B675E7}" type="datetimeFigureOut">
              <a:rPr lang="ru-RU" smtClean="0"/>
              <a:t>22.06.2021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05EB7EC-EADD-4040-ADF4-B5B7F456A64B}" type="slidenum">
              <a:rPr lang="ru-RU" smtClean="0"/>
              <a:t>‹#›</a:t>
            </a:fld>
            <a:endParaRPr lang="ru-RU"/>
          </a:p>
        </p:txBody>
      </p:sp>
    </p:spTree>
    <p:extLst>
      <p:ext uri="{BB962C8B-B14F-4D97-AF65-F5344CB8AC3E}">
        <p14:creationId xmlns:p14="http://schemas.microsoft.com/office/powerpoint/2010/main" val="1046862221"/>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DA6D4A4-D7CB-4469-9B99-7A7082B675E7}" type="datetimeFigureOut">
              <a:rPr lang="ru-RU" smtClean="0"/>
              <a:t>22.06.2021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05EB7EC-EADD-4040-ADF4-B5B7F456A64B}" type="slidenum">
              <a:rPr lang="ru-RU" smtClean="0"/>
              <a:t>‹#›</a:t>
            </a:fld>
            <a:endParaRPr lang="ru-RU"/>
          </a:p>
        </p:txBody>
      </p:sp>
    </p:spTree>
    <p:extLst>
      <p:ext uri="{BB962C8B-B14F-4D97-AF65-F5344CB8AC3E}">
        <p14:creationId xmlns:p14="http://schemas.microsoft.com/office/powerpoint/2010/main" val="270441890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DA6D4A4-D7CB-4469-9B99-7A7082B675E7}" type="datetimeFigureOut">
              <a:rPr lang="ru-RU" smtClean="0"/>
              <a:t>22.06.2021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05EB7EC-EADD-4040-ADF4-B5B7F456A64B}" type="slidenum">
              <a:rPr lang="ru-RU" smtClean="0"/>
              <a:t>‹#›</a:t>
            </a:fld>
            <a:endParaRPr lang="ru-RU"/>
          </a:p>
        </p:txBody>
      </p:sp>
    </p:spTree>
    <p:extLst>
      <p:ext uri="{BB962C8B-B14F-4D97-AF65-F5344CB8AC3E}">
        <p14:creationId xmlns:p14="http://schemas.microsoft.com/office/powerpoint/2010/main" val="2057789957"/>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8DA6D4A4-D7CB-4469-9B99-7A7082B675E7}" type="datetimeFigureOut">
              <a:rPr lang="ru-RU" smtClean="0"/>
              <a:t>22.06.2021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05EB7EC-EADD-4040-ADF4-B5B7F456A64B}" type="slidenum">
              <a:rPr lang="ru-RU" smtClean="0"/>
              <a:t>‹#›</a:t>
            </a:fld>
            <a:endParaRPr lang="ru-RU"/>
          </a:p>
        </p:txBody>
      </p:sp>
    </p:spTree>
    <p:extLst>
      <p:ext uri="{BB962C8B-B14F-4D97-AF65-F5344CB8AC3E}">
        <p14:creationId xmlns:p14="http://schemas.microsoft.com/office/powerpoint/2010/main" val="1071387081"/>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8DA6D4A4-D7CB-4469-9B99-7A7082B675E7}" type="datetimeFigureOut">
              <a:rPr lang="ru-RU" smtClean="0"/>
              <a:t>22.06.2021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05EB7EC-EADD-4040-ADF4-B5B7F456A64B}" type="slidenum">
              <a:rPr lang="ru-RU" smtClean="0"/>
              <a:t>‹#›</a:t>
            </a:fld>
            <a:endParaRPr lang="ru-RU"/>
          </a:p>
        </p:txBody>
      </p:sp>
    </p:spTree>
    <p:extLst>
      <p:ext uri="{BB962C8B-B14F-4D97-AF65-F5344CB8AC3E}">
        <p14:creationId xmlns:p14="http://schemas.microsoft.com/office/powerpoint/2010/main" val="273301683"/>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8DA6D4A4-D7CB-4469-9B99-7A7082B675E7}" type="datetimeFigureOut">
              <a:rPr lang="ru-RU" smtClean="0"/>
              <a:t>22.06.2021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A05EB7EC-EADD-4040-ADF4-B5B7F456A64B}" type="slidenum">
              <a:rPr lang="ru-RU" smtClean="0"/>
              <a:t>‹#›</a:t>
            </a:fld>
            <a:endParaRPr lang="ru-RU"/>
          </a:p>
        </p:txBody>
      </p:sp>
    </p:spTree>
    <p:extLst>
      <p:ext uri="{BB962C8B-B14F-4D97-AF65-F5344CB8AC3E}">
        <p14:creationId xmlns:p14="http://schemas.microsoft.com/office/powerpoint/2010/main" val="1946921575"/>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8DA6D4A4-D7CB-4469-9B99-7A7082B675E7}" type="datetimeFigureOut">
              <a:rPr lang="ru-RU" smtClean="0"/>
              <a:t>22.06.2021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A05EB7EC-EADD-4040-ADF4-B5B7F456A64B}" type="slidenum">
              <a:rPr lang="ru-RU" smtClean="0"/>
              <a:t>‹#›</a:t>
            </a:fld>
            <a:endParaRPr lang="ru-RU"/>
          </a:p>
        </p:txBody>
      </p:sp>
    </p:spTree>
    <p:extLst>
      <p:ext uri="{BB962C8B-B14F-4D97-AF65-F5344CB8AC3E}">
        <p14:creationId xmlns:p14="http://schemas.microsoft.com/office/powerpoint/2010/main" val="3303340830"/>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DA6D4A4-D7CB-4469-9B99-7A7082B675E7}" type="datetimeFigureOut">
              <a:rPr lang="ru-RU" smtClean="0"/>
              <a:t>22.06.2021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A05EB7EC-EADD-4040-ADF4-B5B7F456A64B}" type="slidenum">
              <a:rPr lang="ru-RU" smtClean="0"/>
              <a:t>‹#›</a:t>
            </a:fld>
            <a:endParaRPr lang="ru-RU"/>
          </a:p>
        </p:txBody>
      </p:sp>
    </p:spTree>
    <p:extLst>
      <p:ext uri="{BB962C8B-B14F-4D97-AF65-F5344CB8AC3E}">
        <p14:creationId xmlns:p14="http://schemas.microsoft.com/office/powerpoint/2010/main" val="591012619"/>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8DA6D4A4-D7CB-4469-9B99-7A7082B675E7}" type="datetimeFigureOut">
              <a:rPr lang="ru-RU" smtClean="0"/>
              <a:t>22.06.2021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05EB7EC-EADD-4040-ADF4-B5B7F456A64B}" type="slidenum">
              <a:rPr lang="ru-RU" smtClean="0"/>
              <a:t>‹#›</a:t>
            </a:fld>
            <a:endParaRPr lang="ru-RU"/>
          </a:p>
        </p:txBody>
      </p:sp>
    </p:spTree>
    <p:extLst>
      <p:ext uri="{BB962C8B-B14F-4D97-AF65-F5344CB8AC3E}">
        <p14:creationId xmlns:p14="http://schemas.microsoft.com/office/powerpoint/2010/main" val="76368671"/>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8DA6D4A4-D7CB-4469-9B99-7A7082B675E7}" type="datetimeFigureOut">
              <a:rPr lang="ru-RU" smtClean="0"/>
              <a:t>22.06.2021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05EB7EC-EADD-4040-ADF4-B5B7F456A64B}" type="slidenum">
              <a:rPr lang="ru-RU" smtClean="0"/>
              <a:t>‹#›</a:t>
            </a:fld>
            <a:endParaRPr lang="ru-RU"/>
          </a:p>
        </p:txBody>
      </p:sp>
    </p:spTree>
    <p:extLst>
      <p:ext uri="{BB962C8B-B14F-4D97-AF65-F5344CB8AC3E}">
        <p14:creationId xmlns:p14="http://schemas.microsoft.com/office/powerpoint/2010/main" val="4246965766"/>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A6D4A4-D7CB-4469-9B99-7A7082B675E7}" type="datetimeFigureOut">
              <a:rPr lang="ru-RU" smtClean="0"/>
              <a:t>22.06.2021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5EB7EC-EADD-4040-ADF4-B5B7F456A64B}" type="slidenum">
              <a:rPr lang="ru-RU" smtClean="0"/>
              <a:t>‹#›</a:t>
            </a:fld>
            <a:endParaRPr lang="ru-RU"/>
          </a:p>
        </p:txBody>
      </p:sp>
    </p:spTree>
    <p:extLst>
      <p:ext uri="{BB962C8B-B14F-4D97-AF65-F5344CB8AC3E}">
        <p14:creationId xmlns:p14="http://schemas.microsoft.com/office/powerpoint/2010/main" val="10618922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0.emf"/><Relationship Id="rId5" Type="http://schemas.openxmlformats.org/officeDocument/2006/relationships/image" Target="../media/image9.jpeg"/><Relationship Id="rId4" Type="http://schemas.openxmlformats.org/officeDocument/2006/relationships/image" Target="../media/image8.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1100" y="260648"/>
            <a:ext cx="7272808" cy="1877437"/>
          </a:xfrm>
          <a:prstGeom prst="rect">
            <a:avLst/>
          </a:prstGeom>
          <a:noFill/>
        </p:spPr>
        <p:txBody>
          <a:bodyPr wrap="square" rtlCol="0">
            <a:spAutoFit/>
          </a:bodyPr>
          <a:lstStyle/>
          <a:p>
            <a:pPr algn="ctr"/>
            <a:r>
              <a:rPr lang="en-US" sz="2000" i="1" dirty="0" err="1" smtClean="0">
                <a:latin typeface="Times New Roman" panose="02020603050405020304" pitchFamily="18" charset="0"/>
                <a:cs typeface="Times New Roman" panose="02020603050405020304" pitchFamily="18" charset="0"/>
              </a:rPr>
              <a:t>Flerov</a:t>
            </a:r>
            <a:r>
              <a:rPr lang="en-US" sz="2000" i="1" dirty="0" smtClean="0">
                <a:latin typeface="Times New Roman" panose="02020603050405020304" pitchFamily="18" charset="0"/>
                <a:cs typeface="Times New Roman" panose="02020603050405020304" pitchFamily="18" charset="0"/>
              </a:rPr>
              <a:t> Laboratory of Nuclear Reactions</a:t>
            </a:r>
            <a:endParaRPr lang="ru-RU" sz="2000" i="1" dirty="0" smtClean="0">
              <a:latin typeface="Times New Roman" panose="02020603050405020304" pitchFamily="18" charset="0"/>
              <a:cs typeface="Times New Roman" panose="02020603050405020304" pitchFamily="18" charset="0"/>
            </a:endParaRPr>
          </a:p>
          <a:p>
            <a:pPr algn="ctr"/>
            <a:endParaRPr lang="en-US" sz="2000" i="1" dirty="0" smtClean="0">
              <a:latin typeface="Times New Roman" panose="02020603050405020304" pitchFamily="18" charset="0"/>
              <a:cs typeface="Times New Roman" panose="02020603050405020304" pitchFamily="18" charset="0"/>
            </a:endParaRPr>
          </a:p>
          <a:p>
            <a:pPr algn="ctr"/>
            <a:r>
              <a:rPr lang="en-US" sz="4400" dirty="0" smtClean="0">
                <a:latin typeface="Times New Roman" panose="02020603050405020304" pitchFamily="18" charset="0"/>
                <a:cs typeface="Times New Roman" panose="02020603050405020304" pitchFamily="18" charset="0"/>
              </a:rPr>
              <a:t>Proposal on prolongation </a:t>
            </a:r>
          </a:p>
          <a:p>
            <a:pPr algn="ctr"/>
            <a:r>
              <a:rPr lang="en-US" sz="3200" dirty="0" smtClean="0">
                <a:latin typeface="Times New Roman" panose="02020603050405020304" pitchFamily="18" charset="0"/>
                <a:cs typeface="Times New Roman" panose="02020603050405020304" pitchFamily="18" charset="0"/>
              </a:rPr>
              <a:t>of the themes </a:t>
            </a:r>
          </a:p>
        </p:txBody>
      </p:sp>
      <p:sp>
        <p:nvSpPr>
          <p:cNvPr id="5" name="TextBox 4"/>
          <p:cNvSpPr txBox="1"/>
          <p:nvPr/>
        </p:nvSpPr>
        <p:spPr>
          <a:xfrm>
            <a:off x="1838931" y="5085184"/>
            <a:ext cx="5434048" cy="461665"/>
          </a:xfrm>
          <a:prstGeom prst="rect">
            <a:avLst/>
          </a:prstGeom>
          <a:noFill/>
        </p:spPr>
        <p:txBody>
          <a:bodyPr wrap="square" rtlCol="0">
            <a:spAutoFit/>
          </a:bodyPr>
          <a:lstStyle/>
          <a:p>
            <a:pPr algn="ctr"/>
            <a:r>
              <a:rPr lang="en-US" sz="2400" dirty="0" smtClean="0">
                <a:latin typeface="Segoe Print" panose="02000600000000000000" pitchFamily="2" charset="0"/>
              </a:rPr>
              <a:t>Sergey </a:t>
            </a:r>
            <a:r>
              <a:rPr lang="en-US" sz="2400" dirty="0" err="1" smtClean="0">
                <a:latin typeface="Segoe Print" panose="02000600000000000000" pitchFamily="2" charset="0"/>
              </a:rPr>
              <a:t>Sidorchuk</a:t>
            </a:r>
            <a:endParaRPr lang="en-US" sz="2400" dirty="0" smtClean="0">
              <a:latin typeface="Segoe Print" panose="02000600000000000000" pitchFamily="2" charset="0"/>
            </a:endParaRPr>
          </a:p>
        </p:txBody>
      </p:sp>
      <p:sp>
        <p:nvSpPr>
          <p:cNvPr id="6" name="TextBox 5"/>
          <p:cNvSpPr txBox="1"/>
          <p:nvPr/>
        </p:nvSpPr>
        <p:spPr>
          <a:xfrm>
            <a:off x="2428537" y="6165304"/>
            <a:ext cx="4348883" cy="584775"/>
          </a:xfrm>
          <a:prstGeom prst="rect">
            <a:avLst/>
          </a:prstGeom>
          <a:noFill/>
        </p:spPr>
        <p:txBody>
          <a:bodyPr wrap="square" rtlCol="0">
            <a:spAutoFit/>
          </a:bodyPr>
          <a:lstStyle/>
          <a:p>
            <a:pPr algn="ctr"/>
            <a:r>
              <a:rPr lang="en-US" sz="1600" dirty="0" smtClean="0">
                <a:latin typeface="Times New Roman" panose="02020603050405020304" pitchFamily="18" charset="0"/>
                <a:cs typeface="Times New Roman" panose="02020603050405020304" pitchFamily="18" charset="0"/>
              </a:rPr>
              <a:t>54</a:t>
            </a:r>
            <a:r>
              <a:rPr lang="en-US" sz="1600" baseline="30000" dirty="0" smtClean="0">
                <a:latin typeface="Times New Roman" panose="02020603050405020304" pitchFamily="18" charset="0"/>
                <a:cs typeface="Times New Roman" panose="02020603050405020304" pitchFamily="18" charset="0"/>
              </a:rPr>
              <a:t>th</a:t>
            </a:r>
            <a:r>
              <a:rPr lang="en-US" sz="1600" dirty="0" smtClean="0">
                <a:latin typeface="Times New Roman" panose="02020603050405020304" pitchFamily="18" charset="0"/>
                <a:cs typeface="Times New Roman" panose="02020603050405020304" pitchFamily="18" charset="0"/>
              </a:rPr>
              <a:t> meeting of the PAC </a:t>
            </a:r>
            <a:r>
              <a:rPr lang="en-US" sz="1600" dirty="0" smtClean="0">
                <a:latin typeface="Times New Roman" panose="02020603050405020304" pitchFamily="18" charset="0"/>
                <a:cs typeface="Times New Roman" panose="02020603050405020304" pitchFamily="18" charset="0"/>
              </a:rPr>
              <a:t>on Nuclear Physics</a:t>
            </a:r>
          </a:p>
          <a:p>
            <a:pPr algn="ctr"/>
            <a:r>
              <a:rPr lang="en-US" sz="1600" dirty="0" smtClean="0">
                <a:latin typeface="Times New Roman" panose="02020603050405020304" pitchFamily="18" charset="0"/>
                <a:cs typeface="Times New Roman" panose="02020603050405020304" pitchFamily="18" charset="0"/>
              </a:rPr>
              <a:t>June 23, 2021</a:t>
            </a:r>
          </a:p>
        </p:txBody>
      </p:sp>
      <p:sp>
        <p:nvSpPr>
          <p:cNvPr id="7" name="Прямоугольник 6"/>
          <p:cNvSpPr/>
          <p:nvPr/>
        </p:nvSpPr>
        <p:spPr>
          <a:xfrm>
            <a:off x="1112167" y="2420888"/>
            <a:ext cx="7128792" cy="1938992"/>
          </a:xfrm>
          <a:prstGeom prst="rect">
            <a:avLst/>
          </a:prstGeom>
        </p:spPr>
        <p:txBody>
          <a:bodyPr wrap="square">
            <a:spAutoFit/>
          </a:bodyPr>
          <a:lstStyle/>
          <a:p>
            <a:pPr algn="ctr"/>
            <a:r>
              <a:rPr lang="en-US" sz="2400" dirty="0">
                <a:solidFill>
                  <a:schemeClr val="accent2">
                    <a:lumMod val="50000"/>
                  </a:schemeClr>
                </a:solidFill>
                <a:latin typeface="Times New Roman" panose="02020603050405020304" pitchFamily="18" charset="0"/>
                <a:cs typeface="Times New Roman" panose="02020603050405020304" pitchFamily="18" charset="0"/>
              </a:rPr>
              <a:t>Synthesis and Properties of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Superheavy</a:t>
            </a:r>
            <a:r>
              <a:rPr lang="en-US" sz="2400" dirty="0">
                <a:solidFill>
                  <a:schemeClr val="accent2">
                    <a:lumMod val="50000"/>
                  </a:schemeClr>
                </a:solidFill>
                <a:latin typeface="Times New Roman" panose="02020603050405020304" pitchFamily="18" charset="0"/>
                <a:cs typeface="Times New Roman" panose="02020603050405020304" pitchFamily="18" charset="0"/>
              </a:rPr>
              <a:t> Elements, Structure of Nuclei at the Limits of Nucleon </a:t>
            </a:r>
            <a:r>
              <a:rPr lang="en-US" sz="2400" dirty="0" smtClean="0">
                <a:solidFill>
                  <a:schemeClr val="accent2">
                    <a:lumMod val="50000"/>
                  </a:schemeClr>
                </a:solidFill>
                <a:latin typeface="Times New Roman" panose="02020603050405020304" pitchFamily="18" charset="0"/>
                <a:cs typeface="Times New Roman" panose="02020603050405020304" pitchFamily="18" charset="0"/>
              </a:rPr>
              <a:t>Stability</a:t>
            </a:r>
          </a:p>
          <a:p>
            <a:pPr algn="ctr"/>
            <a:r>
              <a:rPr lang="en-US" sz="2400" i="1" dirty="0" smtClean="0">
                <a:solidFill>
                  <a:schemeClr val="accent2">
                    <a:lumMod val="50000"/>
                  </a:schemeClr>
                </a:solidFill>
                <a:latin typeface="Times New Roman" panose="02020603050405020304" pitchFamily="18" charset="0"/>
                <a:cs typeface="Times New Roman" panose="02020603050405020304" pitchFamily="18" charset="0"/>
              </a:rPr>
              <a:t>and</a:t>
            </a:r>
          </a:p>
          <a:p>
            <a:pPr algn="ctr"/>
            <a:r>
              <a:rPr lang="en-US" sz="2400" dirty="0">
                <a:solidFill>
                  <a:schemeClr val="accent2">
                    <a:lumMod val="50000"/>
                  </a:schemeClr>
                </a:solidFill>
                <a:latin typeface="Times New Roman" panose="02020603050405020304" pitchFamily="18" charset="0"/>
                <a:cs typeface="Times New Roman" panose="02020603050405020304" pitchFamily="18" charset="0"/>
              </a:rPr>
              <a:t>Development of the FLNR accelerator complex</a:t>
            </a:r>
          </a:p>
          <a:p>
            <a:pPr algn="ctr"/>
            <a:r>
              <a:rPr lang="en-US" sz="2400" dirty="0">
                <a:solidFill>
                  <a:schemeClr val="accent2">
                    <a:lumMod val="50000"/>
                  </a:schemeClr>
                </a:solidFill>
                <a:latin typeface="Times New Roman" panose="02020603050405020304" pitchFamily="18" charset="0"/>
                <a:cs typeface="Times New Roman" panose="02020603050405020304" pitchFamily="18" charset="0"/>
              </a:rPr>
              <a:t>And experimental setups (DRIBs-III</a:t>
            </a:r>
            <a:r>
              <a:rPr lang="en-US" sz="2400" dirty="0" smtClean="0">
                <a:solidFill>
                  <a:schemeClr val="accent2">
                    <a:lumMod val="50000"/>
                  </a:schemeClr>
                </a:solidFill>
                <a:latin typeface="Times New Roman" panose="02020603050405020304" pitchFamily="18" charset="0"/>
                <a:cs typeface="Times New Roman" panose="02020603050405020304" pitchFamily="18" charset="0"/>
              </a:rPr>
              <a:t>)</a:t>
            </a:r>
            <a:endParaRPr lang="en-US" sz="2400" dirty="0">
              <a:solidFill>
                <a:schemeClr val="accent2">
                  <a:lumMod val="50000"/>
                </a:schemeClr>
              </a:solidFill>
            </a:endParaRPr>
          </a:p>
        </p:txBody>
      </p:sp>
    </p:spTree>
    <p:extLst>
      <p:ext uri="{BB962C8B-B14F-4D97-AF65-F5344CB8AC3E}">
        <p14:creationId xmlns:p14="http://schemas.microsoft.com/office/powerpoint/2010/main" val="187506858"/>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p:nvPr/>
        </p:nvPicPr>
        <p:blipFill rotWithShape="1">
          <a:blip r:embed="rId2" cstate="print">
            <a:extLst>
              <a:ext uri="{28A0092B-C50C-407E-A947-70E740481C1C}">
                <a14:useLocalDpi xmlns:a14="http://schemas.microsoft.com/office/drawing/2010/main" val="0"/>
              </a:ext>
            </a:extLst>
          </a:blip>
          <a:srcRect/>
          <a:stretch/>
        </p:blipFill>
        <p:spPr bwMode="auto">
          <a:xfrm>
            <a:off x="4690281" y="77825"/>
            <a:ext cx="4003040" cy="5555615"/>
          </a:xfrm>
          <a:prstGeom prst="rect">
            <a:avLst/>
          </a:prstGeom>
          <a:noFill/>
          <a:ln>
            <a:noFill/>
          </a:ln>
          <a:extLst>
            <a:ext uri="{53640926-AAD7-44D8-BBD7-CCE9431645EC}">
              <a14:shadowObscured xmlns:a14="http://schemas.microsoft.com/office/drawing/2010/main"/>
            </a:ext>
          </a:extLst>
        </p:spPr>
      </p:pic>
      <p:grpSp>
        <p:nvGrpSpPr>
          <p:cNvPr id="10" name="Группа 9"/>
          <p:cNvGrpSpPr/>
          <p:nvPr/>
        </p:nvGrpSpPr>
        <p:grpSpPr>
          <a:xfrm>
            <a:off x="179512" y="404664"/>
            <a:ext cx="4510769" cy="6955635"/>
            <a:chOff x="179512" y="404664"/>
            <a:chExt cx="4510769" cy="6955635"/>
          </a:xfrm>
        </p:grpSpPr>
        <p:grpSp>
          <p:nvGrpSpPr>
            <p:cNvPr id="8" name="Группа 7"/>
            <p:cNvGrpSpPr/>
            <p:nvPr/>
          </p:nvGrpSpPr>
          <p:grpSpPr>
            <a:xfrm>
              <a:off x="466261" y="404664"/>
              <a:ext cx="4224020" cy="6955635"/>
              <a:chOff x="466261" y="404664"/>
              <a:chExt cx="4224020" cy="6955635"/>
            </a:xfrm>
          </p:grpSpPr>
          <p:grpSp>
            <p:nvGrpSpPr>
              <p:cNvPr id="3" name="Группа 2"/>
              <p:cNvGrpSpPr/>
              <p:nvPr/>
            </p:nvGrpSpPr>
            <p:grpSpPr>
              <a:xfrm>
                <a:off x="466261" y="404664"/>
                <a:ext cx="4224020" cy="6955635"/>
                <a:chOff x="491996" y="-675456"/>
                <a:chExt cx="4224020" cy="6955635"/>
              </a:xfrm>
            </p:grpSpPr>
            <p:pic>
              <p:nvPicPr>
                <p:cNvPr id="4" name="Рисунок 3"/>
                <p:cNvPicPr/>
                <p:nvPr/>
              </p:nvPicPr>
              <p:blipFill rotWithShape="1">
                <a:blip r:embed="rId3" cstate="print">
                  <a:extLst>
                    <a:ext uri="{BEBA8EAE-BF5A-486C-A8C5-ECC9F3942E4B}">
                      <a14:imgProps xmlns:a14="http://schemas.microsoft.com/office/drawing/2010/main">
                        <a14:imgLayer r:embed="rId4">
                          <a14:imgEffect>
                            <a14:brightnessContrast contrast="50000"/>
                          </a14:imgEffect>
                        </a14:imgLayer>
                      </a14:imgProps>
                    </a:ext>
                    <a:ext uri="{28A0092B-C50C-407E-A947-70E740481C1C}">
                      <a14:useLocalDpi xmlns:a14="http://schemas.microsoft.com/office/drawing/2010/main" val="0"/>
                    </a:ext>
                  </a:extLst>
                </a:blip>
                <a:srcRect/>
                <a:stretch/>
              </p:blipFill>
              <p:spPr bwMode="auto">
                <a:xfrm>
                  <a:off x="491996" y="-675456"/>
                  <a:ext cx="4224020" cy="6955635"/>
                </a:xfrm>
                <a:prstGeom prst="rect">
                  <a:avLst/>
                </a:prstGeom>
                <a:ln>
                  <a:noFill/>
                </a:ln>
                <a:extLst>
                  <a:ext uri="{53640926-AAD7-44D8-BBD7-CCE9431645EC}">
                    <a14:shadowObscured xmlns:a14="http://schemas.microsoft.com/office/drawing/2010/main"/>
                  </a:ext>
                </a:extLst>
              </p:spPr>
            </p:pic>
            <p:sp>
              <p:nvSpPr>
                <p:cNvPr id="2" name="Прямоугольник 1"/>
                <p:cNvSpPr/>
                <p:nvPr/>
              </p:nvSpPr>
              <p:spPr>
                <a:xfrm>
                  <a:off x="683568" y="5589240"/>
                  <a:ext cx="3600400" cy="690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7" name="Прямоугольник 6"/>
              <p:cNvSpPr/>
              <p:nvPr/>
            </p:nvSpPr>
            <p:spPr>
              <a:xfrm>
                <a:off x="611560" y="404664"/>
                <a:ext cx="2664296"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5" name="Прямоугольник 4"/>
            <p:cNvSpPr/>
            <p:nvPr/>
          </p:nvSpPr>
          <p:spPr>
            <a:xfrm>
              <a:off x="179512" y="908720"/>
              <a:ext cx="4392488" cy="2016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6" name="TextBox 5"/>
          <p:cNvSpPr txBox="1"/>
          <p:nvPr/>
        </p:nvSpPr>
        <p:spPr>
          <a:xfrm>
            <a:off x="182893" y="71943"/>
            <a:ext cx="4507388" cy="830997"/>
          </a:xfrm>
          <a:prstGeom prst="rect">
            <a:avLst/>
          </a:prstGeom>
          <a:noFill/>
        </p:spPr>
        <p:txBody>
          <a:bodyPr wrap="square" rtlCol="0">
            <a:spAutoFit/>
          </a:bodyPr>
          <a:lstStyle/>
          <a:p>
            <a:pPr algn="ctr"/>
            <a:r>
              <a:rPr lang="en-US" sz="2400" b="1" dirty="0" smtClean="0">
                <a:effectLst>
                  <a:outerShdw blurRad="38100" dist="38100" dir="2700000" algn="tl">
                    <a:srgbClr val="000000">
                      <a:alpha val="43137"/>
                    </a:srgbClr>
                  </a:outerShdw>
                </a:effectLst>
              </a:rPr>
              <a:t>DC-</a:t>
            </a:r>
            <a:r>
              <a:rPr lang="ru-RU" sz="2400" b="1" dirty="0" smtClean="0">
                <a:effectLst>
                  <a:outerShdw blurRad="38100" dist="38100" dir="2700000" algn="tl">
                    <a:srgbClr val="000000">
                      <a:alpha val="43137"/>
                    </a:srgbClr>
                  </a:outerShdw>
                </a:effectLst>
              </a:rPr>
              <a:t>140</a:t>
            </a:r>
            <a:r>
              <a:rPr lang="ru-RU" sz="2400" b="1" dirty="0" smtClean="0"/>
              <a:t>: </a:t>
            </a:r>
            <a:r>
              <a:rPr lang="en-US" sz="2400" b="1" dirty="0" smtClean="0"/>
              <a:t>heavy ion cyclotron </a:t>
            </a:r>
          </a:p>
          <a:p>
            <a:pPr algn="ctr"/>
            <a:r>
              <a:rPr lang="en-US" sz="2400" b="1" dirty="0" smtClean="0"/>
              <a:t>for applied studies</a:t>
            </a:r>
            <a:r>
              <a:rPr lang="ru-RU" sz="2400" b="1" dirty="0" smtClean="0"/>
              <a:t> (2020 -2023)</a:t>
            </a:r>
            <a:endParaRPr lang="ru-RU" sz="2400" b="1" dirty="0"/>
          </a:p>
        </p:txBody>
      </p:sp>
      <p:sp>
        <p:nvSpPr>
          <p:cNvPr id="11" name="TextBox 10"/>
          <p:cNvSpPr txBox="1"/>
          <p:nvPr/>
        </p:nvSpPr>
        <p:spPr>
          <a:xfrm>
            <a:off x="653843" y="1091645"/>
            <a:ext cx="3744416" cy="584775"/>
          </a:xfrm>
          <a:prstGeom prst="rect">
            <a:avLst/>
          </a:prstGeom>
          <a:noFill/>
        </p:spPr>
        <p:txBody>
          <a:bodyPr wrap="square" rtlCol="0">
            <a:spAutoFit/>
          </a:bodyPr>
          <a:lstStyle/>
          <a:p>
            <a:r>
              <a:rPr lang="en-US" sz="1600" dirty="0" smtClean="0"/>
              <a:t>Ion </a:t>
            </a:r>
            <a:r>
              <a:rPr lang="en-US" sz="1600" dirty="0"/>
              <a:t>beams from O to Bi with </a:t>
            </a:r>
            <a:r>
              <a:rPr lang="en-US" sz="1600" dirty="0" smtClean="0"/>
              <a:t>energies </a:t>
            </a:r>
            <a:r>
              <a:rPr lang="en-US" sz="1600" dirty="0"/>
              <a:t>4.8 and 2.1 </a:t>
            </a:r>
            <a:r>
              <a:rPr lang="en-US" sz="1600" dirty="0" smtClean="0"/>
              <a:t>MeV/n.</a:t>
            </a:r>
            <a:endParaRPr lang="ru-RU" sz="1600" dirty="0"/>
          </a:p>
        </p:txBody>
      </p:sp>
      <p:sp>
        <p:nvSpPr>
          <p:cNvPr id="12" name="TextBox 11"/>
          <p:cNvSpPr txBox="1"/>
          <p:nvPr/>
        </p:nvSpPr>
        <p:spPr>
          <a:xfrm>
            <a:off x="670813" y="1634182"/>
            <a:ext cx="3901187" cy="1323439"/>
          </a:xfrm>
          <a:prstGeom prst="rect">
            <a:avLst/>
          </a:prstGeom>
          <a:noFill/>
        </p:spPr>
        <p:txBody>
          <a:bodyPr wrap="square" rtlCol="0">
            <a:spAutoFit/>
          </a:bodyPr>
          <a:lstStyle/>
          <a:p>
            <a:r>
              <a:rPr lang="en-US" sz="1600" dirty="0"/>
              <a:t>The main goals of the project include studies within solid state physics, surface modifications of materials, production of track membranes and testing of electronic components for single radiation effects </a:t>
            </a:r>
            <a:endParaRPr lang="ru-RU" sz="1600" dirty="0"/>
          </a:p>
        </p:txBody>
      </p:sp>
      <p:sp>
        <p:nvSpPr>
          <p:cNvPr id="13" name="TextBox 12"/>
          <p:cNvSpPr txBox="1"/>
          <p:nvPr/>
        </p:nvSpPr>
        <p:spPr>
          <a:xfrm>
            <a:off x="4963296" y="5805263"/>
            <a:ext cx="3457009" cy="830997"/>
          </a:xfrm>
          <a:prstGeom prst="rect">
            <a:avLst/>
          </a:prstGeom>
          <a:noFill/>
        </p:spPr>
        <p:txBody>
          <a:bodyPr wrap="square" rtlCol="0">
            <a:spAutoFit/>
          </a:bodyPr>
          <a:lstStyle/>
          <a:p>
            <a:r>
              <a:rPr lang="en-US" sz="1600" b="1" dirty="0" smtClean="0"/>
              <a:t>Threats</a:t>
            </a:r>
            <a:r>
              <a:rPr lang="en-US" sz="1600" dirty="0" smtClean="0"/>
              <a:t>:</a:t>
            </a:r>
            <a:endParaRPr lang="ru-RU" sz="1600" dirty="0"/>
          </a:p>
          <a:p>
            <a:pPr marL="285750" lvl="0" indent="-285750">
              <a:buFont typeface="Arial" panose="020B0604020202020204" pitchFamily="34" charset="0"/>
              <a:buChar char="•"/>
            </a:pPr>
            <a:r>
              <a:rPr lang="en-US" sz="1600" dirty="0" smtClean="0"/>
              <a:t>Negative conclusion on the state of the building foundation.</a:t>
            </a:r>
            <a:endParaRPr lang="ru-RU" sz="1600" dirty="0"/>
          </a:p>
        </p:txBody>
      </p:sp>
    </p:spTree>
    <p:extLst>
      <p:ext uri="{BB962C8B-B14F-4D97-AF65-F5344CB8AC3E}">
        <p14:creationId xmlns:p14="http://schemas.microsoft.com/office/powerpoint/2010/main" val="3121424224"/>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Объект 11"/>
          <p:cNvGraphicFramePr>
            <a:graphicFrameLocks noChangeAspect="1"/>
          </p:cNvGraphicFramePr>
          <p:nvPr>
            <p:extLst>
              <p:ext uri="{D42A27DB-BD31-4B8C-83A1-F6EECF244321}">
                <p14:modId xmlns:p14="http://schemas.microsoft.com/office/powerpoint/2010/main" val="3157561954"/>
              </p:ext>
            </p:extLst>
          </p:nvPr>
        </p:nvGraphicFramePr>
        <p:xfrm>
          <a:off x="5148064" y="3932011"/>
          <a:ext cx="3251161" cy="2730142"/>
        </p:xfrm>
        <a:graphic>
          <a:graphicData uri="http://schemas.openxmlformats.org/presentationml/2006/ole">
            <mc:AlternateContent xmlns:mc="http://schemas.openxmlformats.org/markup-compatibility/2006">
              <mc:Choice xmlns:v="urn:schemas-microsoft-com:vml" Requires="v">
                <p:oleObj spid="_x0000_s1069" r:id="rId3" imgW="5731560" imgH="4810320" progId="CorelDraw.Graphic.19">
                  <p:embed/>
                </p:oleObj>
              </mc:Choice>
              <mc:Fallback>
                <p:oleObj r:id="rId3" imgW="5731560" imgH="4810320" progId="CorelDraw.Graphic.19">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3932011"/>
                        <a:ext cx="3251161" cy="2730142"/>
                      </a:xfrm>
                      <a:prstGeom prst="rect">
                        <a:avLst/>
                      </a:prstGeom>
                      <a:noFill/>
                    </p:spPr>
                  </p:pic>
                </p:oleObj>
              </mc:Fallback>
            </mc:AlternateContent>
          </a:graphicData>
        </a:graphic>
      </p:graphicFrame>
      <p:sp>
        <p:nvSpPr>
          <p:cNvPr id="4" name="Прямоугольник 3"/>
          <p:cNvSpPr/>
          <p:nvPr/>
        </p:nvSpPr>
        <p:spPr>
          <a:xfrm>
            <a:off x="755576" y="188639"/>
            <a:ext cx="7848872" cy="461665"/>
          </a:xfrm>
          <a:prstGeom prst="rect">
            <a:avLst/>
          </a:prstGeom>
        </p:spPr>
        <p:txBody>
          <a:bodyPr wrap="square">
            <a:spAutoFit/>
          </a:bodyPr>
          <a:lstStyle/>
          <a:p>
            <a:pPr algn="ctr"/>
            <a:r>
              <a:rPr lang="en-US" sz="2400" dirty="0" smtClean="0">
                <a:latin typeface="+mj-lt"/>
                <a:cs typeface="Times New Roman" panose="02020603050405020304" pitchFamily="18" charset="0"/>
              </a:rPr>
              <a:t>Design, construction, and launch of experimental facilities</a:t>
            </a:r>
            <a:endParaRPr lang="ru-RU" b="1" dirty="0">
              <a:solidFill>
                <a:schemeClr val="accent3">
                  <a:lumMod val="50000"/>
                </a:schemeClr>
              </a:solidFill>
              <a:latin typeface="Times New Roman" panose="02020603050405020304" pitchFamily="18" charset="0"/>
              <a:cs typeface="Times New Roman" panose="02020603050405020304" pitchFamily="18" charset="0"/>
            </a:endParaRPr>
          </a:p>
        </p:txBody>
      </p:sp>
      <p:pic>
        <p:nvPicPr>
          <p:cNvPr id="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6136" y="4197559"/>
            <a:ext cx="3924301" cy="2464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Рисунок 8"/>
          <p:cNvPicPr/>
          <p:nvPr/>
        </p:nvPicPr>
        <p:blipFill>
          <a:blip r:embed="rId6">
            <a:extLst>
              <a:ext uri="{28A0092B-C50C-407E-A947-70E740481C1C}">
                <a14:useLocalDpi xmlns:a14="http://schemas.microsoft.com/office/drawing/2010/main" val="0"/>
              </a:ext>
            </a:extLst>
          </a:blip>
          <a:srcRect/>
          <a:stretch>
            <a:fillRect/>
          </a:stretch>
        </p:blipFill>
        <p:spPr bwMode="auto">
          <a:xfrm>
            <a:off x="5868144" y="1405936"/>
            <a:ext cx="3063485" cy="2526075"/>
          </a:xfrm>
          <a:prstGeom prst="rect">
            <a:avLst/>
          </a:prstGeom>
          <a:noFill/>
          <a:ln>
            <a:noFill/>
          </a:ln>
        </p:spPr>
      </p:pic>
      <p:pic>
        <p:nvPicPr>
          <p:cNvPr id="7" name="Рисунок 6"/>
          <p:cNvPicPr/>
          <p:nvPr/>
        </p:nvPicPr>
        <p:blipFill>
          <a:blip r:embed="rId7" cstate="print">
            <a:extLst>
              <a:ext uri="{28A0092B-C50C-407E-A947-70E740481C1C}">
                <a14:useLocalDpi xmlns:a14="http://schemas.microsoft.com/office/drawing/2010/main" val="0"/>
              </a:ext>
            </a:extLst>
          </a:blip>
          <a:stretch>
            <a:fillRect/>
          </a:stretch>
        </p:blipFill>
        <p:spPr>
          <a:xfrm>
            <a:off x="301200" y="1483043"/>
            <a:ext cx="4514850" cy="2165350"/>
          </a:xfrm>
          <a:prstGeom prst="rect">
            <a:avLst/>
          </a:prstGeom>
        </p:spPr>
      </p:pic>
      <p:sp>
        <p:nvSpPr>
          <p:cNvPr id="2" name="TextBox 1"/>
          <p:cNvSpPr txBox="1"/>
          <p:nvPr/>
        </p:nvSpPr>
        <p:spPr>
          <a:xfrm>
            <a:off x="467544" y="835223"/>
            <a:ext cx="3960440" cy="615553"/>
          </a:xfrm>
          <a:prstGeom prst="rect">
            <a:avLst/>
          </a:prstGeom>
          <a:noFill/>
        </p:spPr>
        <p:txBody>
          <a:bodyPr wrap="square" rtlCol="0">
            <a:spAutoFit/>
          </a:bodyPr>
          <a:lstStyle/>
          <a:p>
            <a:r>
              <a:rPr lang="en-US" b="1" dirty="0" smtClean="0"/>
              <a:t>DGFRS-III</a:t>
            </a:r>
            <a:r>
              <a:rPr lang="en-US" dirty="0" smtClean="0"/>
              <a:t>. </a:t>
            </a:r>
            <a:r>
              <a:rPr lang="en-US" sz="1600" dirty="0" smtClean="0"/>
              <a:t>Chemistry, spectroscopy, mass-spectrometry of SHE (2022)</a:t>
            </a:r>
            <a:endParaRPr lang="ru-RU" sz="1600" dirty="0"/>
          </a:p>
        </p:txBody>
      </p:sp>
      <p:sp>
        <p:nvSpPr>
          <p:cNvPr id="10" name="TextBox 9"/>
          <p:cNvSpPr txBox="1"/>
          <p:nvPr/>
        </p:nvSpPr>
        <p:spPr>
          <a:xfrm>
            <a:off x="467544" y="3624235"/>
            <a:ext cx="3960440" cy="615553"/>
          </a:xfrm>
          <a:prstGeom prst="rect">
            <a:avLst/>
          </a:prstGeom>
          <a:noFill/>
        </p:spPr>
        <p:txBody>
          <a:bodyPr wrap="square" rtlCol="0">
            <a:spAutoFit/>
          </a:bodyPr>
          <a:lstStyle/>
          <a:p>
            <a:r>
              <a:rPr lang="en-US" b="1" dirty="0" smtClean="0"/>
              <a:t>Solenoid-based separator</a:t>
            </a:r>
            <a:r>
              <a:rPr lang="en-US" dirty="0" smtClean="0"/>
              <a:t>. </a:t>
            </a:r>
            <a:r>
              <a:rPr lang="en-US" sz="1600" dirty="0" smtClean="0"/>
              <a:t>Chemistry of short-lived SHE (beyond 2023)</a:t>
            </a:r>
            <a:endParaRPr lang="ru-RU" sz="1600" dirty="0"/>
          </a:p>
        </p:txBody>
      </p:sp>
      <p:sp>
        <p:nvSpPr>
          <p:cNvPr id="11" name="TextBox 10"/>
          <p:cNvSpPr txBox="1"/>
          <p:nvPr/>
        </p:nvSpPr>
        <p:spPr>
          <a:xfrm>
            <a:off x="5004048" y="810476"/>
            <a:ext cx="3960440" cy="615553"/>
          </a:xfrm>
          <a:prstGeom prst="rect">
            <a:avLst/>
          </a:prstGeom>
          <a:noFill/>
        </p:spPr>
        <p:txBody>
          <a:bodyPr wrap="square" rtlCol="0">
            <a:spAutoFit/>
          </a:bodyPr>
          <a:lstStyle/>
          <a:p>
            <a:r>
              <a:rPr lang="en-US" b="1" dirty="0" smtClean="0"/>
              <a:t>Gas </a:t>
            </a:r>
            <a:r>
              <a:rPr lang="en-US" b="1" dirty="0" err="1" smtClean="0"/>
              <a:t>catcher+MR</a:t>
            </a:r>
            <a:r>
              <a:rPr lang="en-US" b="1" dirty="0" smtClean="0"/>
              <a:t> TOF </a:t>
            </a:r>
            <a:r>
              <a:rPr lang="en-US" b="1" dirty="0" err="1" smtClean="0"/>
              <a:t>specrometer</a:t>
            </a:r>
            <a:r>
              <a:rPr lang="en-US" dirty="0" smtClean="0"/>
              <a:t>. </a:t>
            </a:r>
            <a:r>
              <a:rPr lang="en-US" sz="1600" dirty="0" smtClean="0"/>
              <a:t>Mass-spectrometry of SHE (beyond</a:t>
            </a:r>
            <a:r>
              <a:rPr lang="ru-RU" sz="1600" dirty="0" smtClean="0"/>
              <a:t> </a:t>
            </a:r>
            <a:r>
              <a:rPr lang="en-US" sz="1600" dirty="0" smtClean="0"/>
              <a:t>2023)</a:t>
            </a:r>
            <a:endParaRPr lang="ru-RU" sz="1600"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Tree>
    <p:extLst>
      <p:ext uri="{BB962C8B-B14F-4D97-AF65-F5344CB8AC3E}">
        <p14:creationId xmlns:p14="http://schemas.microsoft.com/office/powerpoint/2010/main" val="76785406"/>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a:blip r:embed="rId2" cstate="print"/>
          <a:stretch>
            <a:fillRect/>
          </a:stretch>
        </p:blipFill>
        <p:spPr bwMode="auto">
          <a:xfrm>
            <a:off x="1360240" y="1305117"/>
            <a:ext cx="6497587" cy="3508980"/>
          </a:xfrm>
          <a:prstGeom prst="rect">
            <a:avLst/>
          </a:prstGeom>
        </p:spPr>
      </p:pic>
      <p:sp>
        <p:nvSpPr>
          <p:cNvPr id="5" name="Прямоугольник 4"/>
          <p:cNvSpPr/>
          <p:nvPr/>
        </p:nvSpPr>
        <p:spPr>
          <a:xfrm>
            <a:off x="755576" y="116632"/>
            <a:ext cx="7848872" cy="461665"/>
          </a:xfrm>
          <a:prstGeom prst="rect">
            <a:avLst/>
          </a:prstGeom>
        </p:spPr>
        <p:txBody>
          <a:bodyPr wrap="square">
            <a:spAutoFit/>
          </a:bodyPr>
          <a:lstStyle/>
          <a:p>
            <a:pPr algn="ctr"/>
            <a:r>
              <a:rPr lang="en-US" sz="2400" dirty="0" smtClean="0">
                <a:latin typeface="+mj-lt"/>
                <a:cs typeface="Times New Roman" panose="02020603050405020304" pitchFamily="18" charset="0"/>
              </a:rPr>
              <a:t>Design, construction and launch of experimental facilities</a:t>
            </a:r>
            <a:endParaRPr lang="ru-RU" b="1" dirty="0">
              <a:solidFill>
                <a:schemeClr val="accent3">
                  <a:lumMod val="50000"/>
                </a:schemeClr>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684597" y="597231"/>
            <a:ext cx="7848872" cy="707886"/>
          </a:xfrm>
          <a:prstGeom prst="rect">
            <a:avLst/>
          </a:prstGeom>
        </p:spPr>
        <p:txBody>
          <a:bodyPr wrap="square">
            <a:spAutoFit/>
          </a:bodyPr>
          <a:lstStyle/>
          <a:p>
            <a:pPr algn="ctr"/>
            <a:r>
              <a:rPr lang="en-US" sz="2000" dirty="0" smtClean="0">
                <a:solidFill>
                  <a:schemeClr val="accent3">
                    <a:lumMod val="50000"/>
                  </a:schemeClr>
                </a:solidFill>
                <a:latin typeface="+mj-lt"/>
                <a:cs typeface="Times New Roman" panose="02020603050405020304" pitchFamily="18" charset="0"/>
              </a:rPr>
              <a:t>Experimental facilities at the fragment-separator</a:t>
            </a:r>
          </a:p>
          <a:p>
            <a:pPr algn="ctr"/>
            <a:r>
              <a:rPr lang="en-US" sz="2000" b="1" dirty="0" smtClean="0">
                <a:solidFill>
                  <a:schemeClr val="accent3">
                    <a:lumMod val="50000"/>
                  </a:schemeClr>
                </a:solidFill>
                <a:latin typeface="+mj-lt"/>
                <a:cs typeface="Times New Roman" panose="02020603050405020304" pitchFamily="18" charset="0"/>
              </a:rPr>
              <a:t>ACCLULINNA-II</a:t>
            </a:r>
            <a:endParaRPr lang="ru-RU" sz="1600" b="1" dirty="0">
              <a:solidFill>
                <a:schemeClr val="accent3">
                  <a:lumMod val="50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187624" y="4941168"/>
            <a:ext cx="7128792" cy="1815882"/>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Construction and launch of the tritium-target complex (</a:t>
            </a:r>
            <a:r>
              <a:rPr lang="en-US" sz="1600" dirty="0" smtClean="0"/>
              <a:t>2022).</a:t>
            </a:r>
            <a:endParaRPr lang="ru-RU" sz="1600" dirty="0" smtClean="0"/>
          </a:p>
          <a:p>
            <a:pPr marL="271463"/>
            <a:r>
              <a:rPr lang="en-US" sz="1600" b="1" dirty="0" smtClean="0"/>
              <a:t>Risks</a:t>
            </a:r>
            <a:r>
              <a:rPr lang="en-US" sz="1600" dirty="0" smtClean="0"/>
              <a:t>: no permission from FMBA ;</a:t>
            </a:r>
          </a:p>
          <a:p>
            <a:pPr marL="285750" indent="-285750">
              <a:buFont typeface="Arial" panose="020B0604020202020204" pitchFamily="34" charset="0"/>
              <a:buChar char="•"/>
            </a:pPr>
            <a:r>
              <a:rPr lang="en-US" sz="1600" dirty="0" smtClean="0"/>
              <a:t>Beam test of the RF-kicker;</a:t>
            </a:r>
          </a:p>
          <a:p>
            <a:pPr marL="285750" indent="-285750">
              <a:buFont typeface="Arial" panose="020B0604020202020204" pitchFamily="34" charset="0"/>
              <a:buChar char="•"/>
            </a:pPr>
            <a:r>
              <a:rPr lang="en-US" sz="1600" dirty="0" smtClean="0"/>
              <a:t>Development of detection systems</a:t>
            </a:r>
            <a:r>
              <a:rPr lang="en-US" sz="1600" dirty="0" smtClean="0"/>
              <a:t>:</a:t>
            </a:r>
          </a:p>
          <a:p>
            <a:r>
              <a:rPr lang="en-US" sz="1600" dirty="0" smtClean="0"/>
              <a:t>	Micro-strip silicon detectors;</a:t>
            </a:r>
            <a:endParaRPr lang="en-US" sz="1600" dirty="0" smtClean="0"/>
          </a:p>
          <a:p>
            <a:r>
              <a:rPr lang="en-US" sz="1600" dirty="0"/>
              <a:t>	</a:t>
            </a:r>
            <a:r>
              <a:rPr lang="en-US" sz="1600" dirty="0" smtClean="0"/>
              <a:t>Plastic scintillators and stilbene crystals to detect neutrons;</a:t>
            </a:r>
          </a:p>
          <a:p>
            <a:r>
              <a:rPr lang="en-US" sz="1600" dirty="0"/>
              <a:t>	</a:t>
            </a:r>
            <a:r>
              <a:rPr lang="en-US" sz="1600" dirty="0" smtClean="0"/>
              <a:t>Active gas target – Time projection chamber (AGT-TPC).</a:t>
            </a:r>
            <a:endParaRPr lang="ru-RU" sz="1600" dirty="0"/>
          </a:p>
        </p:txBody>
      </p:sp>
    </p:spTree>
    <p:extLst>
      <p:ext uri="{BB962C8B-B14F-4D97-AF65-F5344CB8AC3E}">
        <p14:creationId xmlns:p14="http://schemas.microsoft.com/office/powerpoint/2010/main" val="4236040070"/>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40091" y="1628800"/>
            <a:ext cx="4132584" cy="3765133"/>
          </a:xfrm>
          <a:prstGeom prst="rect">
            <a:avLst/>
          </a:prstGeom>
        </p:spPr>
        <p:txBody>
          <a:bodyPr wrap="square">
            <a:spAutoFit/>
          </a:bodyPr>
          <a:lstStyle/>
          <a:p>
            <a:r>
              <a:rPr lang="en-US" sz="2000" b="1" dirty="0" smtClean="0">
                <a:latin typeface="Times New Roman" panose="02020603050405020304" pitchFamily="18" charset="0"/>
                <a:cs typeface="Times New Roman" panose="02020603050405020304" pitchFamily="18" charset="0"/>
              </a:rPr>
              <a:t>SHE Factory</a:t>
            </a:r>
            <a:r>
              <a:rPr lang="en-US" sz="2000" b="1" dirty="0" smtClean="0">
                <a:latin typeface="+mj-lt"/>
                <a:cs typeface="Times New Roman" panose="02020603050405020304" pitchFamily="18" charset="0"/>
              </a:rPr>
              <a:t>:</a:t>
            </a:r>
            <a:r>
              <a:rPr lang="en-US" sz="2000" dirty="0" smtClean="0">
                <a:latin typeface="+mj-lt"/>
                <a:cs typeface="Times New Roman" panose="02020603050405020304" pitchFamily="18" charset="0"/>
              </a:rPr>
              <a:t> </a:t>
            </a:r>
          </a:p>
          <a:p>
            <a:pPr marL="361950" indent="-36195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Experiments with beams of </a:t>
            </a:r>
            <a:r>
              <a:rPr lang="en-US" sz="1600" baseline="30000" dirty="0" smtClean="0">
                <a:latin typeface="Times New Roman" panose="02020603050405020304" pitchFamily="18" charset="0"/>
                <a:cs typeface="Times New Roman" panose="02020603050405020304" pitchFamily="18" charset="0"/>
              </a:rPr>
              <a:t>50</a:t>
            </a:r>
            <a:r>
              <a:rPr lang="en-US" sz="1600" dirty="0" smtClean="0">
                <a:latin typeface="Times New Roman" panose="02020603050405020304" pitchFamily="18" charset="0"/>
                <a:cs typeface="Times New Roman" panose="02020603050405020304" pitchFamily="18" charset="0"/>
              </a:rPr>
              <a:t>Ti and </a:t>
            </a:r>
            <a:r>
              <a:rPr lang="en-US" sz="1600" baseline="30000" dirty="0" smtClean="0">
                <a:latin typeface="Times New Roman" panose="02020603050405020304" pitchFamily="18" charset="0"/>
                <a:cs typeface="Times New Roman" panose="02020603050405020304" pitchFamily="18" charset="0"/>
              </a:rPr>
              <a:t>54</a:t>
            </a:r>
            <a:r>
              <a:rPr lang="en-US" sz="1600" dirty="0" smtClean="0">
                <a:latin typeface="Times New Roman" panose="02020603050405020304" pitchFamily="18" charset="0"/>
                <a:cs typeface="Times New Roman" panose="02020603050405020304" pitchFamily="18" charset="0"/>
              </a:rPr>
              <a:t>Cr actinide targets (DGFRS-II):</a:t>
            </a:r>
          </a:p>
          <a:p>
            <a:pPr marL="358775"/>
            <a:r>
              <a:rPr lang="en-US" sz="1600" baseline="30000" dirty="0" smtClean="0">
                <a:solidFill>
                  <a:srgbClr val="C00000"/>
                </a:solidFill>
                <a:latin typeface="Times New Roman" panose="02020603050405020304" pitchFamily="18" charset="0"/>
                <a:cs typeface="Times New Roman" panose="02020603050405020304" pitchFamily="18" charset="0"/>
              </a:rPr>
              <a:t>244</a:t>
            </a:r>
            <a:r>
              <a:rPr lang="en-US" sz="1600" dirty="0" smtClean="0">
                <a:solidFill>
                  <a:srgbClr val="C00000"/>
                </a:solidFill>
                <a:latin typeface="Times New Roman" panose="02020603050405020304" pitchFamily="18" charset="0"/>
                <a:cs typeface="Times New Roman" panose="02020603050405020304" pitchFamily="18" charset="0"/>
              </a:rPr>
              <a:t>Pu(</a:t>
            </a:r>
            <a:r>
              <a:rPr lang="en-US" sz="1600" baseline="30000" dirty="0" smtClean="0">
                <a:solidFill>
                  <a:srgbClr val="C00000"/>
                </a:solidFill>
                <a:latin typeface="Times New Roman" panose="02020603050405020304" pitchFamily="18" charset="0"/>
                <a:cs typeface="Times New Roman" panose="02020603050405020304" pitchFamily="18" charset="0"/>
              </a:rPr>
              <a:t>50</a:t>
            </a:r>
            <a:r>
              <a:rPr lang="en-US" sz="1600" dirty="0" smtClean="0">
                <a:solidFill>
                  <a:srgbClr val="C00000"/>
                </a:solidFill>
                <a:latin typeface="Times New Roman" panose="02020603050405020304" pitchFamily="18" charset="0"/>
                <a:cs typeface="Times New Roman" panose="02020603050405020304" pitchFamily="18" charset="0"/>
              </a:rPr>
              <a:t>Ti,3-4n)</a:t>
            </a:r>
            <a:r>
              <a:rPr lang="en-US" sz="1600" baseline="30000" dirty="0" smtClean="0">
                <a:solidFill>
                  <a:srgbClr val="C00000"/>
                </a:solidFill>
                <a:latin typeface="Times New Roman" panose="02020603050405020304" pitchFamily="18" charset="0"/>
                <a:cs typeface="Times New Roman" panose="02020603050405020304" pitchFamily="18" charset="0"/>
              </a:rPr>
              <a:t>290,291</a:t>
            </a:r>
            <a:r>
              <a:rPr lang="en-US" sz="1600" dirty="0" smtClean="0">
                <a:solidFill>
                  <a:srgbClr val="C00000"/>
                </a:solidFill>
                <a:latin typeface="Times New Roman" panose="02020603050405020304" pitchFamily="18" charset="0"/>
                <a:cs typeface="Times New Roman" panose="02020603050405020304" pitchFamily="18" charset="0"/>
              </a:rPr>
              <a:t>Lv,</a:t>
            </a:r>
          </a:p>
          <a:p>
            <a:pPr marL="358775"/>
            <a:r>
              <a:rPr lang="en-US" sz="1600" baseline="30000" dirty="0" smtClean="0">
                <a:solidFill>
                  <a:srgbClr val="C00000"/>
                </a:solidFill>
                <a:latin typeface="Times New Roman" panose="02020603050405020304" pitchFamily="18" charset="0"/>
                <a:cs typeface="Times New Roman" panose="02020603050405020304" pitchFamily="18" charset="0"/>
              </a:rPr>
              <a:t>238</a:t>
            </a:r>
            <a:r>
              <a:rPr lang="en-US" sz="1600" dirty="0" smtClean="0">
                <a:solidFill>
                  <a:srgbClr val="C00000"/>
                </a:solidFill>
                <a:latin typeface="Times New Roman" panose="02020603050405020304" pitchFamily="18" charset="0"/>
                <a:cs typeface="Times New Roman" panose="02020603050405020304" pitchFamily="18" charset="0"/>
              </a:rPr>
              <a:t>U(</a:t>
            </a:r>
            <a:r>
              <a:rPr lang="en-US" sz="1600" baseline="30000" dirty="0" smtClean="0">
                <a:solidFill>
                  <a:srgbClr val="C00000"/>
                </a:solidFill>
                <a:latin typeface="Times New Roman" panose="02020603050405020304" pitchFamily="18" charset="0"/>
                <a:cs typeface="Times New Roman" panose="02020603050405020304" pitchFamily="18" charset="0"/>
              </a:rPr>
              <a:t>54</a:t>
            </a:r>
            <a:r>
              <a:rPr lang="en-US" sz="1600" dirty="0" smtClean="0">
                <a:solidFill>
                  <a:srgbClr val="C00000"/>
                </a:solidFill>
                <a:latin typeface="Times New Roman" panose="02020603050405020304" pitchFamily="18" charset="0"/>
                <a:cs typeface="Times New Roman" panose="02020603050405020304" pitchFamily="18" charset="0"/>
              </a:rPr>
              <a:t>Cr,3-4n)</a:t>
            </a:r>
            <a:r>
              <a:rPr lang="en-US" sz="1600" baseline="30000" dirty="0" smtClean="0">
                <a:solidFill>
                  <a:srgbClr val="C00000"/>
                </a:solidFill>
                <a:latin typeface="Times New Roman" panose="02020603050405020304" pitchFamily="18" charset="0"/>
                <a:cs typeface="Times New Roman" panose="02020603050405020304" pitchFamily="18" charset="0"/>
              </a:rPr>
              <a:t>288,289</a:t>
            </a:r>
            <a:r>
              <a:rPr lang="en-US" sz="1600" dirty="0" smtClean="0">
                <a:solidFill>
                  <a:srgbClr val="C00000"/>
                </a:solidFill>
                <a:latin typeface="Times New Roman" panose="02020603050405020304" pitchFamily="18" charset="0"/>
                <a:cs typeface="Times New Roman" panose="02020603050405020304" pitchFamily="18" charset="0"/>
              </a:rPr>
              <a:t>Lv   </a:t>
            </a:r>
          </a:p>
          <a:p>
            <a:pPr marL="358775"/>
            <a:r>
              <a:rPr lang="en-US" sz="1600" dirty="0" smtClean="0">
                <a:solidFill>
                  <a:srgbClr val="C00000"/>
                </a:solidFill>
                <a:latin typeface="Times New Roman" panose="02020603050405020304" pitchFamily="18" charset="0"/>
                <a:cs typeface="Times New Roman" panose="02020603050405020304" pitchFamily="18" charset="0"/>
              </a:rPr>
              <a:t>to be compared  </a:t>
            </a:r>
            <a:r>
              <a:rPr lang="en-US" sz="1600" baseline="30000" dirty="0" smtClean="0">
                <a:solidFill>
                  <a:srgbClr val="C00000"/>
                </a:solidFill>
                <a:latin typeface="Times New Roman" panose="02020603050405020304" pitchFamily="18" charset="0"/>
                <a:cs typeface="Times New Roman" panose="02020603050405020304" pitchFamily="18" charset="0"/>
              </a:rPr>
              <a:t>248</a:t>
            </a:r>
            <a:r>
              <a:rPr lang="en-US" sz="1600" dirty="0" smtClean="0">
                <a:solidFill>
                  <a:srgbClr val="C00000"/>
                </a:solidFill>
                <a:latin typeface="Times New Roman" panose="02020603050405020304" pitchFamily="18" charset="0"/>
                <a:cs typeface="Times New Roman" panose="02020603050405020304" pitchFamily="18" charset="0"/>
              </a:rPr>
              <a:t>Cm(</a:t>
            </a:r>
            <a:r>
              <a:rPr lang="en-US" sz="1600" baseline="30000" dirty="0" smtClean="0">
                <a:solidFill>
                  <a:srgbClr val="C00000"/>
                </a:solidFill>
                <a:latin typeface="Times New Roman" panose="02020603050405020304" pitchFamily="18" charset="0"/>
                <a:cs typeface="Times New Roman" panose="02020603050405020304" pitchFamily="18" charset="0"/>
              </a:rPr>
              <a:t>48</a:t>
            </a:r>
            <a:r>
              <a:rPr lang="en-US" sz="1600" dirty="0" smtClean="0">
                <a:solidFill>
                  <a:srgbClr val="C00000"/>
                </a:solidFill>
                <a:latin typeface="Times New Roman" panose="02020603050405020304" pitchFamily="18" charset="0"/>
                <a:cs typeface="Times New Roman" panose="02020603050405020304" pitchFamily="18" charset="0"/>
              </a:rPr>
              <a:t>Ca,3-4n)</a:t>
            </a:r>
            <a:r>
              <a:rPr lang="en-US" sz="1600" baseline="30000" dirty="0" smtClean="0">
                <a:solidFill>
                  <a:srgbClr val="C00000"/>
                </a:solidFill>
                <a:latin typeface="Times New Roman" panose="02020603050405020304" pitchFamily="18" charset="0"/>
                <a:cs typeface="Times New Roman" panose="02020603050405020304" pitchFamily="18" charset="0"/>
              </a:rPr>
              <a:t>292,293</a:t>
            </a:r>
            <a:r>
              <a:rPr lang="en-US" sz="1600" dirty="0" smtClean="0">
                <a:solidFill>
                  <a:srgbClr val="C00000"/>
                </a:solidFill>
                <a:latin typeface="Times New Roman" panose="02020603050405020304" pitchFamily="18" charset="0"/>
                <a:cs typeface="Times New Roman" panose="02020603050405020304" pitchFamily="18" charset="0"/>
              </a:rPr>
              <a:t>Lv</a:t>
            </a:r>
            <a:r>
              <a:rPr lang="en-US" sz="1600" dirty="0" smtClean="0">
                <a:latin typeface="Times New Roman" panose="02020603050405020304" pitchFamily="18" charset="0"/>
                <a:cs typeface="Times New Roman" panose="02020603050405020304" pitchFamily="18" charset="0"/>
              </a:rPr>
              <a:t>;</a:t>
            </a:r>
          </a:p>
          <a:p>
            <a:pPr marL="358775"/>
            <a:endParaRPr lang="en-US" sz="1600" baseline="30000" dirty="0" smtClean="0">
              <a:solidFill>
                <a:srgbClr val="C00000"/>
              </a:solidFill>
              <a:latin typeface="Times New Roman" panose="02020603050405020304" pitchFamily="18" charset="0"/>
              <a:cs typeface="Times New Roman" panose="02020603050405020304" pitchFamily="18" charset="0"/>
            </a:endParaRPr>
          </a:p>
          <a:p>
            <a:pPr marL="358775"/>
            <a:r>
              <a:rPr lang="en-US" sz="1600" baseline="30000" dirty="0" smtClean="0">
                <a:solidFill>
                  <a:srgbClr val="C00000"/>
                </a:solidFill>
                <a:latin typeface="Times New Roman" panose="02020603050405020304" pitchFamily="18" charset="0"/>
                <a:cs typeface="Times New Roman" panose="02020603050405020304" pitchFamily="18" charset="0"/>
              </a:rPr>
              <a:t>243</a:t>
            </a:r>
            <a:r>
              <a:rPr lang="en-US" sz="1600" dirty="0" smtClean="0">
                <a:solidFill>
                  <a:srgbClr val="C00000"/>
                </a:solidFill>
                <a:latin typeface="Times New Roman" panose="02020603050405020304" pitchFamily="18" charset="0"/>
                <a:cs typeface="Times New Roman" panose="02020603050405020304" pitchFamily="18" charset="0"/>
              </a:rPr>
              <a:t>Am(</a:t>
            </a:r>
            <a:r>
              <a:rPr lang="en-US" sz="1600" baseline="30000" dirty="0" smtClean="0">
                <a:solidFill>
                  <a:srgbClr val="C00000"/>
                </a:solidFill>
                <a:latin typeface="Times New Roman" panose="02020603050405020304" pitchFamily="18" charset="0"/>
                <a:cs typeface="Times New Roman" panose="02020603050405020304" pitchFamily="18" charset="0"/>
              </a:rPr>
              <a:t>54</a:t>
            </a:r>
            <a:r>
              <a:rPr lang="en-US" sz="1600" dirty="0" smtClean="0">
                <a:solidFill>
                  <a:srgbClr val="C00000"/>
                </a:solidFill>
                <a:latin typeface="Times New Roman" panose="02020603050405020304" pitchFamily="18" charset="0"/>
                <a:cs typeface="Times New Roman" panose="02020603050405020304" pitchFamily="18" charset="0"/>
              </a:rPr>
              <a:t>Cr,3-4n)</a:t>
            </a:r>
            <a:r>
              <a:rPr lang="en-US" sz="1600" baseline="30000" dirty="0" smtClean="0">
                <a:solidFill>
                  <a:srgbClr val="C00000"/>
                </a:solidFill>
                <a:latin typeface="Times New Roman" panose="02020603050405020304" pitchFamily="18" charset="0"/>
                <a:cs typeface="Times New Roman" panose="02020603050405020304" pitchFamily="18" charset="0"/>
              </a:rPr>
              <a:t>293,294</a:t>
            </a:r>
            <a:r>
              <a:rPr lang="en-US" sz="1600" dirty="0" smtClean="0">
                <a:solidFill>
                  <a:srgbClr val="C00000"/>
                </a:solidFill>
                <a:latin typeface="Times New Roman" panose="02020603050405020304" pitchFamily="18" charset="0"/>
                <a:cs typeface="Times New Roman" panose="02020603050405020304" pitchFamily="18" charset="0"/>
              </a:rPr>
              <a:t>119;</a:t>
            </a:r>
            <a:r>
              <a:rPr lang="en-US" sz="1600" baseline="30000" dirty="0">
                <a:solidFill>
                  <a:srgbClr val="C00000"/>
                </a:solidFill>
                <a:latin typeface="Times New Roman" panose="02020603050405020304" pitchFamily="18" charset="0"/>
                <a:cs typeface="Times New Roman" panose="02020603050405020304" pitchFamily="18" charset="0"/>
              </a:rPr>
              <a:t> </a:t>
            </a:r>
            <a:endParaRPr lang="en-US" sz="1600" baseline="30000" dirty="0" smtClean="0">
              <a:solidFill>
                <a:srgbClr val="C00000"/>
              </a:solidFill>
              <a:latin typeface="Times New Roman" panose="02020603050405020304" pitchFamily="18" charset="0"/>
              <a:cs typeface="Times New Roman" panose="02020603050405020304" pitchFamily="18" charset="0"/>
            </a:endParaRPr>
          </a:p>
          <a:p>
            <a:pPr marL="358775"/>
            <a:r>
              <a:rPr lang="en-US" sz="1600" baseline="30000" dirty="0" smtClean="0">
                <a:solidFill>
                  <a:srgbClr val="C00000"/>
                </a:solidFill>
                <a:latin typeface="Times New Roman" panose="02020603050405020304" pitchFamily="18" charset="0"/>
                <a:cs typeface="Times New Roman" panose="02020603050405020304" pitchFamily="18" charset="0"/>
              </a:rPr>
              <a:t>248</a:t>
            </a:r>
            <a:r>
              <a:rPr lang="en-US" sz="1600" dirty="0" smtClean="0">
                <a:solidFill>
                  <a:srgbClr val="C00000"/>
                </a:solidFill>
                <a:latin typeface="Times New Roman" panose="02020603050405020304" pitchFamily="18" charset="0"/>
                <a:cs typeface="Times New Roman" panose="02020603050405020304" pitchFamily="18" charset="0"/>
              </a:rPr>
              <a:t>Cm(</a:t>
            </a:r>
            <a:r>
              <a:rPr lang="en-US" sz="1600" baseline="30000" dirty="0" smtClean="0">
                <a:solidFill>
                  <a:srgbClr val="C00000"/>
                </a:solidFill>
                <a:latin typeface="Times New Roman" panose="02020603050405020304" pitchFamily="18" charset="0"/>
                <a:cs typeface="Times New Roman" panose="02020603050405020304" pitchFamily="18" charset="0"/>
              </a:rPr>
              <a:t>54</a:t>
            </a:r>
            <a:r>
              <a:rPr lang="en-US" sz="1600" dirty="0" smtClean="0">
                <a:solidFill>
                  <a:srgbClr val="C00000"/>
                </a:solidFill>
                <a:latin typeface="Times New Roman" panose="02020603050405020304" pitchFamily="18" charset="0"/>
                <a:cs typeface="Times New Roman" panose="02020603050405020304" pitchFamily="18" charset="0"/>
              </a:rPr>
              <a:t>Cr,3-4n)</a:t>
            </a:r>
            <a:r>
              <a:rPr lang="en-US" sz="1600" baseline="30000" dirty="0" smtClean="0">
                <a:solidFill>
                  <a:srgbClr val="C00000"/>
                </a:solidFill>
                <a:latin typeface="Times New Roman" panose="02020603050405020304" pitchFamily="18" charset="0"/>
                <a:cs typeface="Times New Roman" panose="02020603050405020304" pitchFamily="18" charset="0"/>
              </a:rPr>
              <a:t>298,299</a:t>
            </a:r>
            <a:r>
              <a:rPr lang="en-US" sz="1600" dirty="0" smtClean="0">
                <a:solidFill>
                  <a:srgbClr val="C00000"/>
                </a:solidFill>
                <a:latin typeface="Times New Roman" panose="02020603050405020304" pitchFamily="18" charset="0"/>
                <a:cs typeface="Times New Roman" panose="02020603050405020304" pitchFamily="18" charset="0"/>
              </a:rPr>
              <a:t>120;</a:t>
            </a:r>
          </a:p>
          <a:p>
            <a:pPr marL="358775"/>
            <a:r>
              <a:rPr lang="en-US" sz="1600" baseline="30000" dirty="0" err="1" smtClean="0">
                <a:solidFill>
                  <a:srgbClr val="C00000"/>
                </a:solidFill>
                <a:latin typeface="Times New Roman" panose="02020603050405020304" pitchFamily="18" charset="0"/>
                <a:cs typeface="Times New Roman" panose="02020603050405020304" pitchFamily="18" charset="0"/>
              </a:rPr>
              <a:t>mix</a:t>
            </a:r>
            <a:r>
              <a:rPr lang="en-US" sz="1600" dirty="0" err="1" smtClean="0">
                <a:solidFill>
                  <a:srgbClr val="C00000"/>
                </a:solidFill>
                <a:latin typeface="Times New Roman" panose="02020603050405020304" pitchFamily="18" charset="0"/>
                <a:cs typeface="Times New Roman" panose="02020603050405020304" pitchFamily="18" charset="0"/>
              </a:rPr>
              <a:t>Cf</a:t>
            </a:r>
            <a:r>
              <a:rPr lang="en-US" sz="1600" dirty="0" smtClean="0">
                <a:solidFill>
                  <a:srgbClr val="C00000"/>
                </a:solidFill>
                <a:latin typeface="Times New Roman" panose="02020603050405020304" pitchFamily="18" charset="0"/>
                <a:cs typeface="Times New Roman" panose="02020603050405020304" pitchFamily="18" charset="0"/>
              </a:rPr>
              <a:t>(</a:t>
            </a:r>
            <a:r>
              <a:rPr lang="en-US" sz="1600" baseline="30000" dirty="0" smtClean="0">
                <a:solidFill>
                  <a:srgbClr val="C00000"/>
                </a:solidFill>
                <a:latin typeface="Times New Roman" panose="02020603050405020304" pitchFamily="18" charset="0"/>
                <a:cs typeface="Times New Roman" panose="02020603050405020304" pitchFamily="18" charset="0"/>
              </a:rPr>
              <a:t>50</a:t>
            </a:r>
            <a:r>
              <a:rPr lang="en-US" sz="1600" dirty="0" smtClean="0">
                <a:solidFill>
                  <a:srgbClr val="C00000"/>
                </a:solidFill>
                <a:latin typeface="Times New Roman" panose="02020603050405020304" pitchFamily="18" charset="0"/>
                <a:cs typeface="Times New Roman" panose="02020603050405020304" pitchFamily="18" charset="0"/>
              </a:rPr>
              <a:t>Ti,3-4n)120</a:t>
            </a:r>
            <a:r>
              <a:rPr lang="en-US" sz="1600" dirty="0">
                <a:solidFill>
                  <a:srgbClr val="C00000"/>
                </a:solidFill>
                <a:latin typeface="Times New Roman" panose="02020603050405020304" pitchFamily="18" charset="0"/>
                <a:cs typeface="Times New Roman" panose="02020603050405020304" pitchFamily="18" charset="0"/>
              </a:rPr>
              <a:t>;</a:t>
            </a:r>
            <a:endParaRPr lang="en-US" sz="1600" dirty="0" smtClean="0">
              <a:latin typeface="Times New Roman" panose="02020603050405020304" pitchFamily="18" charset="0"/>
              <a:cs typeface="Times New Roman" panose="02020603050405020304" pitchFamily="18" charset="0"/>
            </a:endParaRPr>
          </a:p>
          <a:p>
            <a:pPr marL="361950" indent="-3619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Chemistry of SHE (DGFRS-III)</a:t>
            </a:r>
          </a:p>
          <a:p>
            <a:pPr marL="358775"/>
            <a:r>
              <a:rPr lang="en-US" sz="1600" baseline="30000" dirty="0">
                <a:solidFill>
                  <a:srgbClr val="C00000"/>
                </a:solidFill>
                <a:latin typeface="Times New Roman" panose="02020603050405020304" pitchFamily="18" charset="0"/>
                <a:cs typeface="Times New Roman" panose="02020603050405020304" pitchFamily="18" charset="0"/>
              </a:rPr>
              <a:t>242</a:t>
            </a:r>
            <a:r>
              <a:rPr lang="en-US" sz="1600" dirty="0">
                <a:solidFill>
                  <a:srgbClr val="C00000"/>
                </a:solidFill>
                <a:latin typeface="Times New Roman" panose="02020603050405020304" pitchFamily="18" charset="0"/>
                <a:cs typeface="Times New Roman" panose="02020603050405020304" pitchFamily="18" charset="0"/>
              </a:rPr>
              <a:t>Pu(</a:t>
            </a:r>
            <a:r>
              <a:rPr lang="en-US" sz="1600" baseline="30000" dirty="0">
                <a:solidFill>
                  <a:srgbClr val="C00000"/>
                </a:solidFill>
                <a:latin typeface="Times New Roman" panose="02020603050405020304" pitchFamily="18" charset="0"/>
                <a:cs typeface="Times New Roman" panose="02020603050405020304" pitchFamily="18" charset="0"/>
              </a:rPr>
              <a:t>48</a:t>
            </a:r>
            <a:r>
              <a:rPr lang="en-US" sz="1600" dirty="0">
                <a:solidFill>
                  <a:srgbClr val="C00000"/>
                </a:solidFill>
                <a:latin typeface="Times New Roman" panose="02020603050405020304" pitchFamily="18" charset="0"/>
                <a:cs typeface="Times New Roman" panose="02020603050405020304" pitchFamily="18" charset="0"/>
              </a:rPr>
              <a:t>Ca,3-4n)</a:t>
            </a:r>
            <a:r>
              <a:rPr lang="en-US" sz="1600" baseline="30000" dirty="0">
                <a:solidFill>
                  <a:srgbClr val="C00000"/>
                </a:solidFill>
                <a:latin typeface="Times New Roman" panose="02020603050405020304" pitchFamily="18" charset="0"/>
                <a:cs typeface="Times New Roman" panose="02020603050405020304" pitchFamily="18" charset="0"/>
              </a:rPr>
              <a:t>286,287</a:t>
            </a:r>
            <a:r>
              <a:rPr lang="en-US" sz="1600" dirty="0">
                <a:solidFill>
                  <a:srgbClr val="C00000"/>
                </a:solidFill>
                <a:latin typeface="Times New Roman" panose="02020603050405020304" pitchFamily="18" charset="0"/>
                <a:cs typeface="Times New Roman" panose="02020603050405020304" pitchFamily="18" charset="0"/>
              </a:rPr>
              <a:t>Fl</a:t>
            </a:r>
            <a:r>
              <a:rPr lang="en-US" sz="1600" dirty="0">
                <a:latin typeface="Times New Roman" panose="02020603050405020304" pitchFamily="18" charset="0"/>
                <a:cs typeface="Times New Roman" panose="02020603050405020304" pitchFamily="18" charset="0"/>
              </a:rPr>
              <a:t>.</a:t>
            </a:r>
          </a:p>
          <a:p>
            <a:pPr marL="354013" indent="-34290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Continuation of experiments on the synthesis of </a:t>
            </a:r>
            <a:r>
              <a:rPr lang="en-US" sz="1600" dirty="0" err="1" smtClean="0">
                <a:latin typeface="Times New Roman" panose="02020603050405020304" pitchFamily="18" charset="0"/>
                <a:cs typeface="Times New Roman" panose="02020603050405020304" pitchFamily="18" charset="0"/>
              </a:rPr>
              <a:t>Fl&amp;Mc</a:t>
            </a:r>
            <a:r>
              <a:rPr lang="en-US" sz="1600" dirty="0" smtClean="0">
                <a:latin typeface="Times New Roman" panose="02020603050405020304" pitchFamily="18" charset="0"/>
                <a:cs typeface="Times New Roman" panose="02020603050405020304" pitchFamily="18" charset="0"/>
              </a:rPr>
              <a:t> and </a:t>
            </a:r>
            <a:r>
              <a:rPr lang="en-US" sz="1600" dirty="0">
                <a:latin typeface="Times New Roman" panose="02020603050405020304" pitchFamily="18" charset="0"/>
                <a:cs typeface="Times New Roman" panose="02020603050405020304" pitchFamily="18" charset="0"/>
              </a:rPr>
              <a:t>s</a:t>
            </a:r>
            <a:r>
              <a:rPr lang="en-US" sz="1600" dirty="0" smtClean="0">
                <a:latin typeface="Times New Roman" panose="02020603050405020304" pitchFamily="18" charset="0"/>
                <a:cs typeface="Times New Roman" panose="02020603050405020304" pitchFamily="18" charset="0"/>
              </a:rPr>
              <a:t>tudy of properties of decay products (DGFRS-II);</a:t>
            </a:r>
          </a:p>
        </p:txBody>
      </p:sp>
      <p:sp>
        <p:nvSpPr>
          <p:cNvPr id="3" name="Прямоугольник 2"/>
          <p:cNvSpPr/>
          <p:nvPr/>
        </p:nvSpPr>
        <p:spPr>
          <a:xfrm>
            <a:off x="747664" y="260648"/>
            <a:ext cx="7848872" cy="830997"/>
          </a:xfrm>
          <a:prstGeom prst="rect">
            <a:avLst/>
          </a:prstGeom>
        </p:spPr>
        <p:txBody>
          <a:bodyPr wrap="square">
            <a:spAutoFit/>
          </a:bodyPr>
          <a:lstStyle/>
          <a:p>
            <a:pPr algn="ctr"/>
            <a:r>
              <a:rPr lang="en-US" sz="2400" dirty="0" smtClean="0">
                <a:latin typeface="+mj-lt"/>
                <a:cs typeface="Times New Roman" panose="02020603050405020304" pitchFamily="18" charset="0"/>
              </a:rPr>
              <a:t>Sketch of the experimental program </a:t>
            </a:r>
          </a:p>
          <a:p>
            <a:pPr algn="ctr"/>
            <a:r>
              <a:rPr lang="en-US" sz="2400" dirty="0" smtClean="0">
                <a:latin typeface="+mj-lt"/>
                <a:cs typeface="Times New Roman" panose="02020603050405020304" pitchFamily="18" charset="0"/>
              </a:rPr>
              <a:t>at the FLNR accelerators for 2022 – 2023</a:t>
            </a:r>
            <a:endParaRPr lang="ru-RU" b="1" dirty="0">
              <a:solidFill>
                <a:schemeClr val="accent3">
                  <a:lumMod val="50000"/>
                </a:schemeClr>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814731" y="1635629"/>
            <a:ext cx="3790798" cy="2092881"/>
          </a:xfrm>
          <a:prstGeom prst="rect">
            <a:avLst/>
          </a:prstGeom>
        </p:spPr>
        <p:txBody>
          <a:bodyPr wrap="square">
            <a:spAutoFit/>
          </a:bodyPr>
          <a:lstStyle/>
          <a:p>
            <a:r>
              <a:rPr lang="en-US" b="1" u="sng" dirty="0" smtClean="0">
                <a:latin typeface="Times New Roman" panose="02020603050405020304" pitchFamily="18" charset="0"/>
                <a:cs typeface="Times New Roman" panose="02020603050405020304" pitchFamily="18" charset="0"/>
              </a:rPr>
              <a:t>Threats</a:t>
            </a:r>
            <a:r>
              <a:rPr lang="en-US" dirty="0" smtClean="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Limitation in intensity due to instability </a:t>
            </a:r>
          </a:p>
          <a:p>
            <a:pPr marL="271463"/>
            <a:r>
              <a:rPr lang="en-US" sz="1600" dirty="0" smtClean="0">
                <a:latin typeface="Times New Roman" panose="02020603050405020304" pitchFamily="18" charset="0"/>
                <a:cs typeface="Times New Roman" panose="02020603050405020304" pitchFamily="18" charset="0"/>
              </a:rPr>
              <a:t>of chemical compounds of </a:t>
            </a:r>
            <a:r>
              <a:rPr lang="en-US" sz="1600" dirty="0" err="1" smtClean="0">
                <a:latin typeface="Times New Roman" panose="02020603050405020304" pitchFamily="18" charset="0"/>
                <a:cs typeface="Times New Roman" panose="02020603050405020304" pitchFamily="18" charset="0"/>
              </a:rPr>
              <a:t>Ti&amp;Cr</a:t>
            </a:r>
            <a:r>
              <a:rPr lang="en-US" sz="1600" dirty="0" smtClean="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Destruction of targets at high beam </a:t>
            </a:r>
            <a:endParaRPr lang="en-US" sz="1600" dirty="0" smtClean="0">
              <a:latin typeface="Times New Roman" panose="02020603050405020304" pitchFamily="18" charset="0"/>
              <a:cs typeface="Times New Roman" panose="02020603050405020304" pitchFamily="18" charset="0"/>
            </a:endParaRPr>
          </a:p>
          <a:p>
            <a:pPr marL="271463"/>
            <a:r>
              <a:rPr lang="en-US" sz="1600" dirty="0" smtClean="0">
                <a:latin typeface="Times New Roman" panose="02020603050405020304" pitchFamily="18" charset="0"/>
                <a:cs typeface="Times New Roman" panose="02020603050405020304" pitchFamily="18" charset="0"/>
              </a:rPr>
              <a:t>intensity;</a:t>
            </a:r>
          </a:p>
          <a:p>
            <a:pPr marL="285750" indent="-28575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Delay in obtaining a license to work </a:t>
            </a:r>
          </a:p>
          <a:p>
            <a:pPr marL="271463"/>
            <a:r>
              <a:rPr lang="en-US" sz="1600" dirty="0" smtClean="0">
                <a:latin typeface="Times New Roman" panose="02020603050405020304" pitchFamily="18" charset="0"/>
                <a:cs typeface="Times New Roman" panose="02020603050405020304" pitchFamily="18" charset="0"/>
              </a:rPr>
              <a:t>with high radioactive materials.</a:t>
            </a:r>
          </a:p>
          <a:p>
            <a:pPr marL="285750" indent="-28575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Delay in delivery of Cf.</a:t>
            </a:r>
            <a:endParaRPr lang="ru-RU" sz="16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0356371"/>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756657" y="116632"/>
            <a:ext cx="7848872" cy="830997"/>
          </a:xfrm>
          <a:prstGeom prst="rect">
            <a:avLst/>
          </a:prstGeom>
        </p:spPr>
        <p:txBody>
          <a:bodyPr wrap="square">
            <a:spAutoFit/>
          </a:bodyPr>
          <a:lstStyle/>
          <a:p>
            <a:pPr algn="ctr"/>
            <a:r>
              <a:rPr lang="en-US" sz="2400" dirty="0" smtClean="0">
                <a:latin typeface="+mj-lt"/>
                <a:cs typeface="Times New Roman" panose="02020603050405020304" pitchFamily="18" charset="0"/>
              </a:rPr>
              <a:t>Sketch of the experimental program </a:t>
            </a:r>
          </a:p>
          <a:p>
            <a:pPr algn="ctr"/>
            <a:r>
              <a:rPr lang="en-US" sz="2400" dirty="0" smtClean="0">
                <a:latin typeface="+mj-lt"/>
                <a:cs typeface="Times New Roman" panose="02020603050405020304" pitchFamily="18" charset="0"/>
              </a:rPr>
              <a:t>at the FLNR accelerators for 2022 – 2023</a:t>
            </a:r>
            <a:endParaRPr lang="ru-RU" b="1" dirty="0">
              <a:solidFill>
                <a:schemeClr val="accent3">
                  <a:lumMod val="50000"/>
                </a:schemeClr>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467544" y="1340767"/>
            <a:ext cx="4348608" cy="4555093"/>
          </a:xfrm>
          <a:prstGeom prst="rect">
            <a:avLst/>
          </a:prstGeom>
        </p:spPr>
        <p:txBody>
          <a:bodyPr wrap="square">
            <a:spAutoFit/>
          </a:bodyPr>
          <a:lstStyle/>
          <a:p>
            <a:r>
              <a:rPr lang="en-US" sz="2000" b="1" u="sng" dirty="0" smtClean="0">
                <a:latin typeface="Times New Roman" panose="02020603050405020304" pitchFamily="18" charset="0"/>
                <a:cs typeface="Times New Roman" panose="02020603050405020304" pitchFamily="18" charset="0"/>
              </a:rPr>
              <a:t>U400</a:t>
            </a:r>
            <a:r>
              <a:rPr lang="en-US" sz="2000" b="1" dirty="0" smtClean="0">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Multi-nucleon </a:t>
            </a:r>
            <a:r>
              <a:rPr lang="en-US" sz="1600" dirty="0" smtClean="0">
                <a:latin typeface="Times New Roman" panose="02020603050405020304" pitchFamily="18" charset="0"/>
                <a:cs typeface="Times New Roman" panose="02020603050405020304" pitchFamily="18" charset="0"/>
              </a:rPr>
              <a:t>transfer (SHELS-CORSET): </a:t>
            </a:r>
          </a:p>
          <a:p>
            <a:pPr marL="358775"/>
            <a:r>
              <a:rPr lang="en-US" sz="1600" baseline="30000" dirty="0" smtClean="0">
                <a:solidFill>
                  <a:srgbClr val="C00000"/>
                </a:solidFill>
                <a:latin typeface="Times New Roman" panose="02020603050405020304" pitchFamily="18" charset="0"/>
                <a:cs typeface="Times New Roman" panose="02020603050405020304" pitchFamily="18" charset="0"/>
              </a:rPr>
              <a:t>238</a:t>
            </a:r>
            <a:r>
              <a:rPr lang="en-US" sz="1600" dirty="0" smtClean="0">
                <a:solidFill>
                  <a:srgbClr val="C00000"/>
                </a:solidFill>
                <a:latin typeface="Times New Roman" panose="02020603050405020304" pitchFamily="18" charset="0"/>
                <a:cs typeface="Times New Roman" panose="02020603050405020304" pitchFamily="18" charset="0"/>
              </a:rPr>
              <a:t>U+</a:t>
            </a:r>
            <a:r>
              <a:rPr lang="en-US" sz="1600" baseline="30000" dirty="0" smtClean="0">
                <a:solidFill>
                  <a:srgbClr val="C00000"/>
                </a:solidFill>
                <a:latin typeface="Times New Roman" panose="02020603050405020304" pitchFamily="18" charset="0"/>
                <a:cs typeface="Times New Roman" panose="02020603050405020304" pitchFamily="18" charset="0"/>
              </a:rPr>
              <a:t>238</a:t>
            </a:r>
            <a:r>
              <a:rPr lang="en-US" sz="1600" dirty="0" smtClean="0">
                <a:solidFill>
                  <a:srgbClr val="C00000"/>
                </a:solidFill>
                <a:latin typeface="Times New Roman" panose="02020603050405020304" pitchFamily="18" charset="0"/>
                <a:cs typeface="Times New Roman" panose="02020603050405020304" pitchFamily="18" charset="0"/>
              </a:rPr>
              <a:t>U→</a:t>
            </a:r>
            <a:r>
              <a:rPr lang="en-US" sz="1600" baseline="30000" dirty="0" smtClean="0">
                <a:solidFill>
                  <a:srgbClr val="C00000"/>
                </a:solidFill>
                <a:latin typeface="Times New Roman" panose="02020603050405020304" pitchFamily="18" charset="0"/>
                <a:cs typeface="Times New Roman" panose="02020603050405020304" pitchFamily="18" charset="0"/>
              </a:rPr>
              <a:t>208</a:t>
            </a:r>
            <a:r>
              <a:rPr lang="en-US" sz="1600" dirty="0" smtClean="0">
                <a:solidFill>
                  <a:srgbClr val="C00000"/>
                </a:solidFill>
                <a:latin typeface="Times New Roman" panose="02020603050405020304" pitchFamily="18" charset="0"/>
                <a:cs typeface="Times New Roman" panose="02020603050405020304" pitchFamily="18" charset="0"/>
              </a:rPr>
              <a:t>Pb+</a:t>
            </a:r>
            <a:r>
              <a:rPr lang="en-US" sz="1600" baseline="30000" dirty="0" smtClean="0">
                <a:solidFill>
                  <a:srgbClr val="C00000"/>
                </a:solidFill>
                <a:latin typeface="Times New Roman" panose="02020603050405020304" pitchFamily="18" charset="0"/>
                <a:cs typeface="Times New Roman" panose="02020603050405020304" pitchFamily="18" charset="0"/>
              </a:rPr>
              <a:t>268</a:t>
            </a:r>
            <a:r>
              <a:rPr lang="en-US" sz="1600" dirty="0" smtClean="0">
                <a:solidFill>
                  <a:srgbClr val="C00000"/>
                </a:solidFill>
                <a:latin typeface="Times New Roman" panose="02020603050405020304" pitchFamily="18" charset="0"/>
                <a:cs typeface="Times New Roman" panose="02020603050405020304" pitchFamily="18" charset="0"/>
              </a:rPr>
              <a:t>No</a:t>
            </a:r>
            <a:r>
              <a:rPr lang="en-US" sz="1600" baseline="30000" dirty="0" smtClean="0">
                <a:solidFill>
                  <a:srgbClr val="C00000"/>
                </a:solidFill>
                <a:latin typeface="Times New Roman" panose="02020603050405020304" pitchFamily="18" charset="0"/>
                <a:cs typeface="Times New Roman" panose="02020603050405020304" pitchFamily="18" charset="0"/>
              </a:rPr>
              <a:t>*</a:t>
            </a:r>
            <a:r>
              <a:rPr lang="en-US" sz="1600" dirty="0" smtClean="0">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Deep inelastic transfers and </a:t>
            </a:r>
            <a:r>
              <a:rPr lang="en-US" sz="1600" dirty="0" err="1" smtClean="0">
                <a:latin typeface="Times New Roman" panose="02020603050405020304" pitchFamily="18" charset="0"/>
                <a:cs typeface="Times New Roman" panose="02020603050405020304" pitchFamily="18" charset="0"/>
              </a:rPr>
              <a:t>quasifission</a:t>
            </a:r>
            <a:r>
              <a:rPr lang="en-US" sz="1600" dirty="0" smtClean="0">
                <a:latin typeface="Times New Roman" panose="02020603050405020304" pitchFamily="18" charset="0"/>
                <a:cs typeface="Times New Roman" panose="02020603050405020304" pitchFamily="18" charset="0"/>
              </a:rPr>
              <a:t> (CORSET);</a:t>
            </a:r>
          </a:p>
          <a:p>
            <a:pPr marL="342900" indent="-34290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Spectroscopy of isotopes of </a:t>
            </a:r>
            <a:r>
              <a:rPr lang="en-US" sz="1600" dirty="0" err="1" smtClean="0">
                <a:latin typeface="Times New Roman" panose="02020603050405020304" pitchFamily="18" charset="0"/>
                <a:cs typeface="Times New Roman" panose="02020603050405020304" pitchFamily="18" charset="0"/>
              </a:rPr>
              <a:t>transfermium</a:t>
            </a:r>
            <a:r>
              <a:rPr lang="en-US" sz="1600" dirty="0" smtClean="0">
                <a:latin typeface="Times New Roman" panose="02020603050405020304" pitchFamily="18" charset="0"/>
                <a:cs typeface="Times New Roman" panose="02020603050405020304" pitchFamily="18" charset="0"/>
              </a:rPr>
              <a:t> elements (SHELS)</a:t>
            </a:r>
          </a:p>
          <a:p>
            <a:pPr marL="358775"/>
            <a:r>
              <a:rPr lang="en-US" sz="1600" baseline="30000" dirty="0" smtClean="0">
                <a:solidFill>
                  <a:srgbClr val="C00000"/>
                </a:solidFill>
                <a:latin typeface="Times New Roman" panose="02020603050405020304" pitchFamily="18" charset="0"/>
                <a:cs typeface="Times New Roman" panose="02020603050405020304" pitchFamily="18" charset="0"/>
              </a:rPr>
              <a:t>22</a:t>
            </a:r>
            <a:r>
              <a:rPr lang="en-US" sz="1600" dirty="0" smtClean="0">
                <a:solidFill>
                  <a:srgbClr val="C00000"/>
                </a:solidFill>
                <a:latin typeface="Times New Roman" panose="02020603050405020304" pitchFamily="18" charset="0"/>
                <a:cs typeface="Times New Roman" panose="02020603050405020304" pitchFamily="18" charset="0"/>
              </a:rPr>
              <a:t>Ne + </a:t>
            </a:r>
            <a:r>
              <a:rPr lang="en-US" sz="1600" baseline="30000" dirty="0" smtClean="0">
                <a:solidFill>
                  <a:srgbClr val="C00000"/>
                </a:solidFill>
                <a:latin typeface="Times New Roman" panose="02020603050405020304" pitchFamily="18" charset="0"/>
                <a:cs typeface="Times New Roman" panose="02020603050405020304" pitchFamily="18" charset="0"/>
              </a:rPr>
              <a:t>238</a:t>
            </a:r>
            <a:r>
              <a:rPr lang="en-US" sz="1600" dirty="0" smtClean="0">
                <a:solidFill>
                  <a:srgbClr val="C00000"/>
                </a:solidFill>
                <a:latin typeface="Times New Roman" panose="02020603050405020304" pitchFamily="18" charset="0"/>
                <a:cs typeface="Times New Roman" panose="02020603050405020304" pitchFamily="18" charset="0"/>
              </a:rPr>
              <a:t>U,</a:t>
            </a:r>
            <a:r>
              <a:rPr lang="en-US" sz="1600" baseline="30000" dirty="0" smtClean="0">
                <a:solidFill>
                  <a:srgbClr val="C00000"/>
                </a:solidFill>
                <a:latin typeface="Times New Roman" panose="02020603050405020304" pitchFamily="18" charset="0"/>
                <a:cs typeface="Times New Roman" panose="02020603050405020304" pitchFamily="18" charset="0"/>
              </a:rPr>
              <a:t>242,244</a:t>
            </a:r>
            <a:r>
              <a:rPr lang="en-US" sz="1600" dirty="0" smtClean="0">
                <a:solidFill>
                  <a:srgbClr val="C00000"/>
                </a:solidFill>
                <a:latin typeface="Times New Roman" panose="02020603050405020304" pitchFamily="18" charset="0"/>
                <a:cs typeface="Times New Roman" panose="02020603050405020304" pitchFamily="18" charset="0"/>
              </a:rPr>
              <a:t>Pu</a:t>
            </a:r>
            <a:r>
              <a:rPr lang="en-US" sz="1600" dirty="0" smtClean="0"/>
              <a:t>;</a:t>
            </a:r>
            <a:endParaRPr lang="en-US" sz="1600"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Test chemistry of light homologue of </a:t>
            </a:r>
            <a:r>
              <a:rPr lang="en-US" sz="1600" dirty="0" err="1" smtClean="0">
                <a:latin typeface="Times New Roman" panose="02020603050405020304" pitchFamily="18" charset="0"/>
                <a:cs typeface="Times New Roman" panose="02020603050405020304" pitchFamily="18" charset="0"/>
              </a:rPr>
              <a:t>Nh</a:t>
            </a:r>
            <a:r>
              <a:rPr lang="en-US" sz="1600" dirty="0" smtClean="0">
                <a:latin typeface="Times New Roman" panose="02020603050405020304" pitchFamily="18" charset="0"/>
                <a:cs typeface="Times New Roman" panose="02020603050405020304" pitchFamily="18" charset="0"/>
              </a:rPr>
              <a:t> - Tl</a:t>
            </a:r>
          </a:p>
          <a:p>
            <a:pPr marL="358775"/>
            <a:r>
              <a:rPr lang="en-US" sz="1600" baseline="30000" dirty="0" smtClean="0">
                <a:solidFill>
                  <a:srgbClr val="C00000"/>
                </a:solidFill>
                <a:latin typeface="Times New Roman" panose="02020603050405020304" pitchFamily="18" charset="0"/>
                <a:cs typeface="Times New Roman" panose="02020603050405020304" pitchFamily="18" charset="0"/>
              </a:rPr>
              <a:t>141</a:t>
            </a:r>
            <a:r>
              <a:rPr lang="en-US" sz="1600" dirty="0" smtClean="0">
                <a:solidFill>
                  <a:srgbClr val="C00000"/>
                </a:solidFill>
                <a:latin typeface="Times New Roman" panose="02020603050405020304" pitchFamily="18" charset="0"/>
                <a:cs typeface="Times New Roman" panose="02020603050405020304" pitchFamily="18" charset="0"/>
              </a:rPr>
              <a:t>Pr(</a:t>
            </a:r>
            <a:r>
              <a:rPr lang="en-US" sz="1600" baseline="30000" dirty="0" smtClean="0">
                <a:solidFill>
                  <a:srgbClr val="C00000"/>
                </a:solidFill>
                <a:latin typeface="Times New Roman" panose="02020603050405020304" pitchFamily="18" charset="0"/>
                <a:cs typeface="Times New Roman" panose="02020603050405020304" pitchFamily="18" charset="0"/>
              </a:rPr>
              <a:t>46</a:t>
            </a:r>
            <a:r>
              <a:rPr lang="en-US" sz="1600" dirty="0" smtClean="0">
                <a:solidFill>
                  <a:srgbClr val="C00000"/>
                </a:solidFill>
                <a:latin typeface="Times New Roman" panose="02020603050405020304" pitchFamily="18" charset="0"/>
                <a:cs typeface="Times New Roman" panose="02020603050405020304" pitchFamily="18" charset="0"/>
              </a:rPr>
              <a:t>Ti, 3n)</a:t>
            </a:r>
            <a:r>
              <a:rPr lang="en-US" sz="1600" baseline="30000" dirty="0" smtClean="0">
                <a:solidFill>
                  <a:srgbClr val="C00000"/>
                </a:solidFill>
                <a:latin typeface="Times New Roman" panose="02020603050405020304" pitchFamily="18" charset="0"/>
                <a:cs typeface="Times New Roman" panose="02020603050405020304" pitchFamily="18" charset="0"/>
              </a:rPr>
              <a:t>184</a:t>
            </a:r>
            <a:r>
              <a:rPr lang="en-US" sz="1600" dirty="0" smtClean="0">
                <a:solidFill>
                  <a:srgbClr val="C00000"/>
                </a:solidFill>
                <a:latin typeface="Times New Roman" panose="02020603050405020304" pitchFamily="18" charset="0"/>
                <a:cs typeface="Times New Roman" panose="02020603050405020304" pitchFamily="18" charset="0"/>
              </a:rPr>
              <a:t>Tl </a:t>
            </a:r>
            <a:r>
              <a:rPr lang="en-US" sz="1600" dirty="0" smtClean="0">
                <a:latin typeface="Times New Roman" panose="02020603050405020304" pitchFamily="18" charset="0"/>
                <a:cs typeface="Times New Roman" panose="02020603050405020304" pitchFamily="18" charset="0"/>
              </a:rPr>
              <a:t>.</a:t>
            </a:r>
          </a:p>
          <a:p>
            <a:pPr marL="358775"/>
            <a:endParaRPr lang="en-US" sz="1600" i="1" dirty="0">
              <a:latin typeface="Times New Roman" panose="02020603050405020304" pitchFamily="18" charset="0"/>
              <a:cs typeface="Times New Roman" panose="02020603050405020304" pitchFamily="18" charset="0"/>
            </a:endParaRPr>
          </a:p>
          <a:p>
            <a:pPr marL="358775"/>
            <a:endParaRPr lang="en-US" sz="2000" dirty="0" smtClean="0">
              <a:latin typeface="Times New Roman" panose="02020603050405020304" pitchFamily="18" charset="0"/>
              <a:cs typeface="Times New Roman" panose="02020603050405020304" pitchFamily="18" charset="0"/>
            </a:endParaRPr>
          </a:p>
          <a:p>
            <a:r>
              <a:rPr lang="en-US" sz="2000" b="1" u="sng" dirty="0" smtClean="0">
                <a:latin typeface="Times New Roman" panose="02020603050405020304" pitchFamily="18" charset="0"/>
                <a:cs typeface="Times New Roman" panose="02020603050405020304" pitchFamily="18" charset="0"/>
              </a:rPr>
              <a:t>U400M</a:t>
            </a:r>
            <a:r>
              <a:rPr lang="en-US" sz="2000" b="1" dirty="0" smtClean="0">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One more approach to </a:t>
            </a:r>
            <a:r>
              <a:rPr lang="en-US" sz="1600" baseline="30000" dirty="0" smtClean="0">
                <a:latin typeface="Times New Roman" panose="02020603050405020304" pitchFamily="18" charset="0"/>
                <a:cs typeface="Times New Roman" panose="02020603050405020304" pitchFamily="18" charset="0"/>
              </a:rPr>
              <a:t>7</a:t>
            </a:r>
            <a:r>
              <a:rPr lang="en-US" sz="1600" dirty="0" smtClean="0">
                <a:latin typeface="Times New Roman" panose="02020603050405020304" pitchFamily="18" charset="0"/>
                <a:cs typeface="Times New Roman" panose="02020603050405020304" pitchFamily="18" charset="0"/>
              </a:rPr>
              <a:t>H (ACCULINNA-II):</a:t>
            </a:r>
          </a:p>
          <a:p>
            <a:pPr marL="358775"/>
            <a:r>
              <a:rPr lang="en-US" baseline="30000" dirty="0" smtClean="0">
                <a:solidFill>
                  <a:srgbClr val="C00000"/>
                </a:solidFill>
                <a:latin typeface="Times New Roman" panose="02020603050405020304" pitchFamily="18" charset="0"/>
                <a:cs typeface="Times New Roman" panose="02020603050405020304" pitchFamily="18" charset="0"/>
              </a:rPr>
              <a:t>8</a:t>
            </a:r>
            <a:r>
              <a:rPr lang="en-US" dirty="0" smtClean="0">
                <a:solidFill>
                  <a:srgbClr val="C00000"/>
                </a:solidFill>
                <a:latin typeface="Times New Roman" panose="02020603050405020304" pitchFamily="18" charset="0"/>
                <a:cs typeface="Times New Roman" panose="02020603050405020304" pitchFamily="18" charset="0"/>
              </a:rPr>
              <a:t>He+</a:t>
            </a:r>
            <a:r>
              <a:rPr lang="en-US" baseline="30000" dirty="0" smtClean="0">
                <a:solidFill>
                  <a:srgbClr val="C00000"/>
                </a:solidFill>
                <a:latin typeface="Times New Roman" panose="02020603050405020304" pitchFamily="18" charset="0"/>
                <a:cs typeface="Times New Roman" panose="02020603050405020304" pitchFamily="18" charset="0"/>
              </a:rPr>
              <a:t>2</a:t>
            </a:r>
            <a:r>
              <a:rPr lang="en-US" dirty="0" smtClean="0">
                <a:solidFill>
                  <a:srgbClr val="C00000"/>
                </a:solidFill>
                <a:latin typeface="Times New Roman" panose="02020603050405020304" pitchFamily="18" charset="0"/>
                <a:cs typeface="Times New Roman" panose="02020603050405020304" pitchFamily="18" charset="0"/>
              </a:rPr>
              <a:t>H→</a:t>
            </a:r>
            <a:r>
              <a:rPr lang="en-US" baseline="30000" dirty="0" smtClean="0">
                <a:solidFill>
                  <a:srgbClr val="C00000"/>
                </a:solidFill>
                <a:latin typeface="Times New Roman" panose="02020603050405020304" pitchFamily="18" charset="0"/>
                <a:cs typeface="Times New Roman" panose="02020603050405020304" pitchFamily="18" charset="0"/>
              </a:rPr>
              <a:t>7</a:t>
            </a:r>
            <a:r>
              <a:rPr lang="en-US" dirty="0" smtClean="0">
                <a:solidFill>
                  <a:srgbClr val="C00000"/>
                </a:solidFill>
                <a:latin typeface="Times New Roman" panose="02020603050405020304" pitchFamily="18" charset="0"/>
                <a:cs typeface="Times New Roman" panose="02020603050405020304" pitchFamily="18" charset="0"/>
              </a:rPr>
              <a:t>H+</a:t>
            </a:r>
            <a:r>
              <a:rPr lang="en-US" baseline="30000" dirty="0" smtClean="0">
                <a:solidFill>
                  <a:srgbClr val="C00000"/>
                </a:solidFill>
                <a:latin typeface="Times New Roman" panose="02020603050405020304" pitchFamily="18" charset="0"/>
                <a:cs typeface="Times New Roman" panose="02020603050405020304" pitchFamily="18" charset="0"/>
              </a:rPr>
              <a:t>3</a:t>
            </a:r>
            <a:r>
              <a:rPr lang="en-US" dirty="0" smtClean="0">
                <a:solidFill>
                  <a:srgbClr val="C00000"/>
                </a:solidFill>
                <a:latin typeface="Times New Roman" panose="02020603050405020304" pitchFamily="18" charset="0"/>
                <a:cs typeface="Times New Roman" panose="02020603050405020304" pitchFamily="18" charset="0"/>
              </a:rPr>
              <a:t>He</a:t>
            </a:r>
            <a:r>
              <a:rPr lang="en-US" dirty="0">
                <a:latin typeface="Times New Roman" panose="02020603050405020304" pitchFamily="18" charset="0"/>
                <a:cs typeface="Times New Roman" panose="02020603050405020304" pitchFamily="18" charset="0"/>
              </a:rPr>
              <a:t>;</a:t>
            </a:r>
            <a:endParaRPr lang="en-US" dirty="0" smtClean="0">
              <a:latin typeface="Times New Roman" panose="02020603050405020304" pitchFamily="18" charset="0"/>
              <a:cs typeface="Times New Roman" panose="02020603050405020304" pitchFamily="18" charset="0"/>
            </a:endParaRPr>
          </a:p>
          <a:p>
            <a:pPr marL="360363" indent="-360363">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Test run with neutron deficient </a:t>
            </a:r>
            <a:r>
              <a:rPr lang="en-US" sz="1600" baseline="30000" dirty="0" smtClean="0">
                <a:latin typeface="Times New Roman" panose="02020603050405020304" pitchFamily="18" charset="0"/>
                <a:cs typeface="Times New Roman" panose="02020603050405020304" pitchFamily="18" charset="0"/>
              </a:rPr>
              <a:t>27</a:t>
            </a:r>
            <a:r>
              <a:rPr lang="en-US" sz="1600" dirty="0" smtClean="0">
                <a:latin typeface="Times New Roman" panose="02020603050405020304" pitchFamily="18" charset="0"/>
                <a:cs typeface="Times New Roman" panose="02020603050405020304" pitchFamily="18" charset="0"/>
              </a:rPr>
              <a:t>S;</a:t>
            </a:r>
          </a:p>
          <a:p>
            <a:pPr marL="360363" indent="-360363">
              <a:buFont typeface="Arial" panose="020B0604020202020204" pitchFamily="34" charset="0"/>
              <a:buChar char="•"/>
            </a:pPr>
            <a:endParaRPr lang="en-US" dirty="0" smtClean="0">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5065305" y="1347190"/>
            <a:ext cx="3978763" cy="861774"/>
          </a:xfrm>
          <a:prstGeom prst="rect">
            <a:avLst/>
          </a:prstGeom>
        </p:spPr>
        <p:txBody>
          <a:bodyPr wrap="square">
            <a:spAutoFit/>
          </a:bodyPr>
          <a:lstStyle/>
          <a:p>
            <a:r>
              <a:rPr lang="en-US" b="1" u="sng" dirty="0" smtClean="0">
                <a:latin typeface="Times New Roman" panose="02020603050405020304" pitchFamily="18" charset="0"/>
                <a:cs typeface="Times New Roman" panose="02020603050405020304" pitchFamily="18" charset="0"/>
              </a:rPr>
              <a:t>Risks</a:t>
            </a:r>
            <a:r>
              <a:rPr lang="en-US" dirty="0" smtClean="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Low intensity of U beam extracted from the cyclotron</a:t>
            </a:r>
            <a:r>
              <a:rPr lang="en-US" sz="1600" dirty="0">
                <a:latin typeface="Times New Roman" panose="02020603050405020304" pitchFamily="18" charset="0"/>
                <a:cs typeface="Times New Roman" panose="02020603050405020304" pitchFamily="18" charset="0"/>
              </a:rPr>
              <a:t>.</a:t>
            </a:r>
            <a:endParaRPr lang="en-US" sz="1600" dirty="0" smtClean="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5083628" y="4418532"/>
            <a:ext cx="3960440" cy="1107996"/>
          </a:xfrm>
          <a:prstGeom prst="rect">
            <a:avLst/>
          </a:prstGeom>
        </p:spPr>
        <p:txBody>
          <a:bodyPr wrap="square">
            <a:spAutoFit/>
          </a:bodyPr>
          <a:lstStyle/>
          <a:p>
            <a:r>
              <a:rPr lang="en-US" b="1" u="sng" dirty="0" smtClean="0">
                <a:latin typeface="Times New Roman" panose="02020603050405020304" pitchFamily="18" charset="0"/>
                <a:cs typeface="Times New Roman" panose="02020603050405020304" pitchFamily="18" charset="0"/>
              </a:rPr>
              <a:t>Risks</a:t>
            </a:r>
            <a:r>
              <a:rPr lang="en-US" dirty="0" smtClean="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Delay in the launch of U400M;</a:t>
            </a:r>
          </a:p>
          <a:p>
            <a:pPr marL="285750" indent="-28575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No compelling suggestions to increase </a:t>
            </a:r>
            <a:r>
              <a:rPr lang="en-US" sz="1600" dirty="0" smtClean="0">
                <a:latin typeface="Times New Roman" panose="02020603050405020304" pitchFamily="18" charset="0"/>
                <a:cs typeface="Times New Roman" panose="02020603050405020304" pitchFamily="18" charset="0"/>
              </a:rPr>
              <a:t>7H statistics</a:t>
            </a:r>
            <a:r>
              <a:rPr lang="en-US" sz="1600" dirty="0" smtClean="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96448864"/>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121480885"/>
              </p:ext>
            </p:extLst>
          </p:nvPr>
        </p:nvGraphicFramePr>
        <p:xfrm>
          <a:off x="2371581" y="1437974"/>
          <a:ext cx="6048670" cy="841248"/>
        </p:xfrm>
        <a:graphic>
          <a:graphicData uri="http://schemas.openxmlformats.org/drawingml/2006/table">
            <a:tbl>
              <a:tblPr firstRow="1" firstCol="1" bandRow="1">
                <a:tableStyleId>{5C22544A-7EE6-4342-B048-85BDC9FD1C3A}</a:tableStyleId>
              </a:tblPr>
              <a:tblGrid>
                <a:gridCol w="1093132"/>
                <a:gridCol w="529683"/>
                <a:gridCol w="663879"/>
                <a:gridCol w="663879"/>
                <a:gridCol w="663879"/>
                <a:gridCol w="590114"/>
                <a:gridCol w="663879"/>
                <a:gridCol w="590114"/>
                <a:gridCol w="590111"/>
              </a:tblGrid>
              <a:tr h="53977">
                <a:tc>
                  <a:txBody>
                    <a:bodyPr/>
                    <a:lstStyle/>
                    <a:p>
                      <a:pPr algn="ctr">
                        <a:lnSpc>
                          <a:spcPct val="115000"/>
                        </a:lnSpc>
                        <a:spcAft>
                          <a:spcPts val="0"/>
                        </a:spcAft>
                      </a:pPr>
                      <a:r>
                        <a:rPr lang="ru-RU" sz="1200" dirty="0">
                          <a:effectLst/>
                        </a:rPr>
                        <a:t> </a:t>
                      </a:r>
                      <a:endParaRPr lang="ru-RU"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200">
                          <a:effectLst/>
                        </a:rPr>
                        <a:t>2017</a:t>
                      </a:r>
                      <a:endParaRPr lang="ru-RU"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200">
                          <a:effectLst/>
                        </a:rPr>
                        <a:t>2018</a:t>
                      </a:r>
                      <a:endParaRPr lang="ru-RU"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200">
                          <a:effectLst/>
                        </a:rPr>
                        <a:t>2019</a:t>
                      </a:r>
                      <a:endParaRPr lang="ru-RU"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200">
                          <a:effectLst/>
                        </a:rPr>
                        <a:t>2020</a:t>
                      </a:r>
                      <a:endParaRPr lang="ru-RU"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200">
                          <a:effectLst/>
                        </a:rPr>
                        <a:t>2021</a:t>
                      </a:r>
                      <a:endParaRPr lang="ru-RU"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200">
                          <a:effectLst/>
                        </a:rPr>
                        <a:t>2022</a:t>
                      </a:r>
                      <a:endParaRPr lang="ru-RU"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200">
                          <a:effectLst/>
                        </a:rPr>
                        <a:t>2023</a:t>
                      </a:r>
                      <a:endParaRPr lang="ru-RU" sz="110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200" dirty="0" smtClean="0">
                          <a:effectLst/>
                        </a:rPr>
                        <a:t>Total</a:t>
                      </a:r>
                      <a:endParaRPr lang="ru-RU" sz="1100" dirty="0">
                        <a:effectLst/>
                        <a:latin typeface="Calibri"/>
                        <a:ea typeface="Calibri"/>
                        <a:cs typeface="Times New Roman"/>
                      </a:endParaRPr>
                    </a:p>
                  </a:txBody>
                  <a:tcPr marL="68580" marR="68580" marT="0" marB="0"/>
                </a:tc>
              </a:tr>
              <a:tr h="0">
                <a:tc>
                  <a:txBody>
                    <a:bodyPr/>
                    <a:lstStyle/>
                    <a:p>
                      <a:pPr algn="ctr">
                        <a:lnSpc>
                          <a:spcPct val="115000"/>
                        </a:lnSpc>
                        <a:spcAft>
                          <a:spcPts val="0"/>
                        </a:spcAft>
                      </a:pPr>
                      <a:r>
                        <a:rPr lang="en-US" sz="1200" dirty="0" smtClean="0">
                          <a:effectLst/>
                        </a:rPr>
                        <a:t>Exp.</a:t>
                      </a:r>
                      <a:r>
                        <a:rPr lang="en-US" sz="1200" baseline="0" dirty="0" smtClean="0">
                          <a:effectLst/>
                        </a:rPr>
                        <a:t> Building</a:t>
                      </a:r>
                      <a:endParaRPr lang="ru-RU"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solidFill>
                            <a:schemeClr val="tx1"/>
                          </a:solidFill>
                          <a:effectLst/>
                        </a:rPr>
                        <a:t> </a:t>
                      </a:r>
                      <a:r>
                        <a:rPr lang="en-US" sz="1200" dirty="0">
                          <a:solidFill>
                            <a:schemeClr val="tx1"/>
                          </a:solidFill>
                          <a:effectLst/>
                        </a:rPr>
                        <a:t>2800</a:t>
                      </a:r>
                      <a:endParaRPr lang="ru-RU" sz="1100" dirty="0">
                        <a:solidFill>
                          <a:schemeClr val="tx1"/>
                        </a:solidFill>
                        <a:effectLst/>
                        <a:latin typeface="Calibri"/>
                        <a:ea typeface="Calibri"/>
                        <a:cs typeface="Times New Roman"/>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en-US" sz="1200" dirty="0">
                          <a:solidFill>
                            <a:schemeClr val="tx1"/>
                          </a:solidFill>
                          <a:effectLst/>
                        </a:rPr>
                        <a:t>1285 </a:t>
                      </a:r>
                      <a:endParaRPr lang="ru-RU" sz="1100" dirty="0">
                        <a:solidFill>
                          <a:schemeClr val="tx1"/>
                        </a:solidFill>
                        <a:effectLst/>
                        <a:latin typeface="Calibri"/>
                        <a:ea typeface="Calibri"/>
                        <a:cs typeface="Times New Roman"/>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en-US" sz="1200">
                          <a:solidFill>
                            <a:schemeClr val="tx1"/>
                          </a:solidFill>
                          <a:effectLst/>
                        </a:rPr>
                        <a:t> 45</a:t>
                      </a:r>
                      <a:endParaRPr lang="ru-RU" sz="1100">
                        <a:solidFill>
                          <a:schemeClr val="tx1"/>
                        </a:solidFill>
                        <a:effectLst/>
                        <a:latin typeface="Calibri"/>
                        <a:ea typeface="Calibri"/>
                        <a:cs typeface="Times New Roman"/>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ru-RU" sz="1200" dirty="0">
                          <a:solidFill>
                            <a:schemeClr val="tx1"/>
                          </a:solidFill>
                          <a:effectLst/>
                        </a:rPr>
                        <a:t>5</a:t>
                      </a:r>
                      <a:endParaRPr lang="ru-RU" sz="1100" dirty="0">
                        <a:solidFill>
                          <a:schemeClr val="tx1"/>
                        </a:solidFill>
                        <a:effectLst/>
                        <a:latin typeface="Calibri"/>
                        <a:ea typeface="Calibri"/>
                        <a:cs typeface="Times New Roman"/>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ru-RU" sz="1200">
                          <a:solidFill>
                            <a:schemeClr val="tx1"/>
                          </a:solidFill>
                          <a:effectLst/>
                        </a:rPr>
                        <a:t>0</a:t>
                      </a:r>
                      <a:endParaRPr lang="ru-RU" sz="1100">
                        <a:solidFill>
                          <a:schemeClr val="tx1"/>
                        </a:solidFill>
                        <a:effectLst/>
                        <a:latin typeface="Calibri"/>
                        <a:ea typeface="Calibri"/>
                        <a:cs typeface="Times New Roman"/>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ru-RU" sz="1200" dirty="0">
                          <a:solidFill>
                            <a:schemeClr val="tx1"/>
                          </a:solidFill>
                          <a:effectLst/>
                        </a:rPr>
                        <a:t>0</a:t>
                      </a:r>
                      <a:endParaRPr lang="ru-RU" sz="1100" dirty="0">
                        <a:solidFill>
                          <a:schemeClr val="tx1"/>
                        </a:solidFill>
                        <a:effectLst/>
                        <a:latin typeface="Calibri"/>
                        <a:ea typeface="Calibri"/>
                        <a:cs typeface="Times New Roman"/>
                      </a:endParaRPr>
                    </a:p>
                  </a:txBody>
                  <a:tcPr marL="68580" marR="68580" marT="0" marB="0">
                    <a:solidFill>
                      <a:schemeClr val="accent2">
                        <a:lumMod val="20000"/>
                        <a:lumOff val="80000"/>
                      </a:schemeClr>
                    </a:solidFill>
                  </a:tcPr>
                </a:tc>
                <a:tc>
                  <a:txBody>
                    <a:bodyPr/>
                    <a:lstStyle/>
                    <a:p>
                      <a:pPr algn="ctr">
                        <a:lnSpc>
                          <a:spcPct val="115000"/>
                        </a:lnSpc>
                        <a:spcAft>
                          <a:spcPts val="0"/>
                        </a:spcAft>
                      </a:pPr>
                      <a:r>
                        <a:rPr lang="ru-RU" sz="1200" dirty="0">
                          <a:solidFill>
                            <a:schemeClr val="tx1"/>
                          </a:solidFill>
                          <a:effectLst/>
                        </a:rPr>
                        <a:t>0</a:t>
                      </a:r>
                      <a:endParaRPr lang="ru-RU" sz="1100" dirty="0">
                        <a:solidFill>
                          <a:schemeClr val="tx1"/>
                        </a:solidFill>
                        <a:effectLst/>
                        <a:latin typeface="Calibri"/>
                        <a:ea typeface="Calibri"/>
                        <a:cs typeface="Times New Roman"/>
                      </a:endParaRPr>
                    </a:p>
                  </a:txBody>
                  <a:tcPr marL="68580" marR="68580" marT="0" marB="0">
                    <a:solidFill>
                      <a:schemeClr val="accent2">
                        <a:lumMod val="20000"/>
                        <a:lumOff val="80000"/>
                      </a:schemeClr>
                    </a:solidFill>
                  </a:tcPr>
                </a:tc>
                <a:tc>
                  <a:txBody>
                    <a:bodyPr/>
                    <a:lstStyle/>
                    <a:p>
                      <a:pPr algn="ctr">
                        <a:lnSpc>
                          <a:spcPct val="115000"/>
                        </a:lnSpc>
                        <a:spcAft>
                          <a:spcPts val="0"/>
                        </a:spcAft>
                      </a:pPr>
                      <a:r>
                        <a:rPr lang="en-US" sz="1200" b="1" dirty="0">
                          <a:solidFill>
                            <a:schemeClr val="tx1"/>
                          </a:solidFill>
                          <a:effectLst/>
                        </a:rPr>
                        <a:t>4135 </a:t>
                      </a:r>
                      <a:endParaRPr lang="ru-RU" sz="1100" b="1" dirty="0">
                        <a:solidFill>
                          <a:schemeClr val="tx1"/>
                        </a:solidFill>
                        <a:effectLst/>
                        <a:latin typeface="Calibri"/>
                        <a:ea typeface="Calibri"/>
                        <a:cs typeface="Times New Roman"/>
                      </a:endParaRPr>
                    </a:p>
                  </a:txBody>
                  <a:tcPr marL="68580" marR="68580" marT="0" marB="0">
                    <a:solidFill>
                      <a:schemeClr val="accent1">
                        <a:lumMod val="20000"/>
                        <a:lumOff val="80000"/>
                      </a:schemeClr>
                    </a:solidFill>
                  </a:tcPr>
                </a:tc>
              </a:tr>
              <a:tr h="0">
                <a:tc>
                  <a:txBody>
                    <a:bodyPr/>
                    <a:lstStyle/>
                    <a:p>
                      <a:pPr algn="ctr">
                        <a:lnSpc>
                          <a:spcPct val="115000"/>
                        </a:lnSpc>
                        <a:spcAft>
                          <a:spcPts val="0"/>
                        </a:spcAft>
                      </a:pPr>
                      <a:r>
                        <a:rPr lang="en-US" sz="1200" dirty="0" smtClean="0">
                          <a:effectLst/>
                        </a:rPr>
                        <a:t>DC</a:t>
                      </a:r>
                      <a:r>
                        <a:rPr lang="ru-RU" sz="1200" dirty="0" smtClean="0">
                          <a:effectLst/>
                        </a:rPr>
                        <a:t>280</a:t>
                      </a:r>
                      <a:endParaRPr lang="ru-RU"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200">
                          <a:solidFill>
                            <a:schemeClr val="tx1"/>
                          </a:solidFill>
                          <a:effectLst/>
                        </a:rPr>
                        <a:t> </a:t>
                      </a:r>
                      <a:r>
                        <a:rPr lang="en-US" sz="1200">
                          <a:solidFill>
                            <a:schemeClr val="tx1"/>
                          </a:solidFill>
                          <a:effectLst/>
                        </a:rPr>
                        <a:t>1230</a:t>
                      </a:r>
                      <a:endParaRPr lang="ru-RU" sz="1100">
                        <a:solidFill>
                          <a:schemeClr val="tx1"/>
                        </a:solidFill>
                        <a:effectLst/>
                        <a:latin typeface="Calibri"/>
                        <a:ea typeface="Calibri"/>
                        <a:cs typeface="Times New Roman"/>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en-US" sz="1200" dirty="0">
                          <a:solidFill>
                            <a:schemeClr val="tx1"/>
                          </a:solidFill>
                          <a:effectLst/>
                        </a:rPr>
                        <a:t> 140</a:t>
                      </a:r>
                      <a:endParaRPr lang="ru-RU" sz="1100" dirty="0">
                        <a:solidFill>
                          <a:schemeClr val="tx1"/>
                        </a:solidFill>
                        <a:effectLst/>
                        <a:latin typeface="Calibri"/>
                        <a:ea typeface="Calibri"/>
                        <a:cs typeface="Times New Roman"/>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en-US" sz="1200" dirty="0">
                          <a:solidFill>
                            <a:schemeClr val="tx1"/>
                          </a:solidFill>
                          <a:effectLst/>
                        </a:rPr>
                        <a:t> 450</a:t>
                      </a:r>
                      <a:endParaRPr lang="ru-RU" sz="1100" dirty="0">
                        <a:solidFill>
                          <a:schemeClr val="tx1"/>
                        </a:solidFill>
                        <a:effectLst/>
                        <a:latin typeface="Calibri"/>
                        <a:ea typeface="Calibri"/>
                        <a:cs typeface="Times New Roman"/>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ru-RU" sz="1200" dirty="0">
                          <a:solidFill>
                            <a:schemeClr val="tx1"/>
                          </a:solidFill>
                          <a:effectLst/>
                        </a:rPr>
                        <a:t>255</a:t>
                      </a:r>
                      <a:endParaRPr lang="ru-RU" sz="1100" dirty="0">
                        <a:solidFill>
                          <a:schemeClr val="tx1"/>
                        </a:solidFill>
                        <a:effectLst/>
                        <a:latin typeface="Calibri"/>
                        <a:ea typeface="Calibri"/>
                        <a:cs typeface="Times New Roman"/>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ru-RU" sz="1200" dirty="0">
                          <a:solidFill>
                            <a:schemeClr val="tx1"/>
                          </a:solidFill>
                          <a:effectLst/>
                        </a:rPr>
                        <a:t>0</a:t>
                      </a:r>
                      <a:endParaRPr lang="ru-RU" sz="1100" dirty="0">
                        <a:solidFill>
                          <a:schemeClr val="tx1"/>
                        </a:solidFill>
                        <a:effectLst/>
                        <a:latin typeface="Calibri"/>
                        <a:ea typeface="Calibri"/>
                        <a:cs typeface="Times New Roman"/>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ru-RU" sz="1200" dirty="0">
                          <a:solidFill>
                            <a:schemeClr val="tx1"/>
                          </a:solidFill>
                          <a:effectLst/>
                        </a:rPr>
                        <a:t>0</a:t>
                      </a:r>
                      <a:endParaRPr lang="ru-RU" sz="1100" dirty="0">
                        <a:solidFill>
                          <a:schemeClr val="tx1"/>
                        </a:solidFill>
                        <a:effectLst/>
                        <a:latin typeface="Calibri"/>
                        <a:ea typeface="Calibri"/>
                        <a:cs typeface="Times New Roman"/>
                      </a:endParaRPr>
                    </a:p>
                  </a:txBody>
                  <a:tcPr marL="68580" marR="68580" marT="0" marB="0">
                    <a:solidFill>
                      <a:schemeClr val="accent2">
                        <a:lumMod val="20000"/>
                        <a:lumOff val="80000"/>
                      </a:schemeClr>
                    </a:solidFill>
                  </a:tcPr>
                </a:tc>
                <a:tc>
                  <a:txBody>
                    <a:bodyPr/>
                    <a:lstStyle/>
                    <a:p>
                      <a:pPr algn="ctr">
                        <a:lnSpc>
                          <a:spcPct val="115000"/>
                        </a:lnSpc>
                        <a:spcAft>
                          <a:spcPts val="0"/>
                        </a:spcAft>
                      </a:pPr>
                      <a:r>
                        <a:rPr lang="ru-RU" sz="1200" dirty="0">
                          <a:solidFill>
                            <a:schemeClr val="tx1"/>
                          </a:solidFill>
                          <a:effectLst/>
                        </a:rPr>
                        <a:t>0</a:t>
                      </a:r>
                      <a:endParaRPr lang="ru-RU" sz="1100" dirty="0">
                        <a:solidFill>
                          <a:schemeClr val="tx1"/>
                        </a:solidFill>
                        <a:effectLst/>
                        <a:latin typeface="Calibri"/>
                        <a:ea typeface="Calibri"/>
                        <a:cs typeface="Times New Roman"/>
                      </a:endParaRPr>
                    </a:p>
                  </a:txBody>
                  <a:tcPr marL="68580" marR="68580" marT="0" marB="0">
                    <a:solidFill>
                      <a:schemeClr val="accent2">
                        <a:lumMod val="20000"/>
                        <a:lumOff val="80000"/>
                      </a:schemeClr>
                    </a:solidFill>
                  </a:tcPr>
                </a:tc>
                <a:tc>
                  <a:txBody>
                    <a:bodyPr/>
                    <a:lstStyle/>
                    <a:p>
                      <a:pPr algn="ctr">
                        <a:lnSpc>
                          <a:spcPct val="115000"/>
                        </a:lnSpc>
                        <a:spcAft>
                          <a:spcPts val="0"/>
                        </a:spcAft>
                      </a:pPr>
                      <a:r>
                        <a:rPr lang="en-US" sz="1200" b="1" dirty="0">
                          <a:solidFill>
                            <a:schemeClr val="tx1"/>
                          </a:solidFill>
                          <a:effectLst/>
                        </a:rPr>
                        <a:t>2075 </a:t>
                      </a:r>
                      <a:endParaRPr lang="ru-RU" sz="1100" b="1" dirty="0">
                        <a:solidFill>
                          <a:schemeClr val="tx1"/>
                        </a:solidFill>
                        <a:effectLst/>
                        <a:latin typeface="Calibri"/>
                        <a:ea typeface="Calibri"/>
                        <a:cs typeface="Times New Roman"/>
                      </a:endParaRPr>
                    </a:p>
                  </a:txBody>
                  <a:tcPr marL="68580" marR="68580" marT="0" marB="0">
                    <a:solidFill>
                      <a:schemeClr val="accent1">
                        <a:lumMod val="20000"/>
                        <a:lumOff val="80000"/>
                      </a:schemeClr>
                    </a:solidFill>
                  </a:tcPr>
                </a:tc>
              </a:tr>
              <a:tr h="0">
                <a:tc>
                  <a:txBody>
                    <a:bodyPr/>
                    <a:lstStyle/>
                    <a:p>
                      <a:pPr algn="ctr">
                        <a:lnSpc>
                          <a:spcPct val="115000"/>
                        </a:lnSpc>
                        <a:spcAft>
                          <a:spcPts val="0"/>
                        </a:spcAft>
                      </a:pPr>
                      <a:r>
                        <a:rPr lang="en-US" sz="1200" dirty="0" smtClean="0">
                          <a:effectLst/>
                        </a:rPr>
                        <a:t>New</a:t>
                      </a:r>
                      <a:r>
                        <a:rPr lang="en-US" sz="1200" baseline="0" dirty="0" smtClean="0">
                          <a:effectLst/>
                        </a:rPr>
                        <a:t> facilities</a:t>
                      </a:r>
                      <a:endParaRPr lang="ru-RU"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200">
                          <a:solidFill>
                            <a:schemeClr val="tx1"/>
                          </a:solidFill>
                          <a:effectLst/>
                        </a:rPr>
                        <a:t> </a:t>
                      </a:r>
                      <a:r>
                        <a:rPr lang="en-US" sz="1200">
                          <a:solidFill>
                            <a:schemeClr val="tx1"/>
                          </a:solidFill>
                          <a:effectLst/>
                        </a:rPr>
                        <a:t>3440</a:t>
                      </a:r>
                      <a:endParaRPr lang="ru-RU" sz="1100">
                        <a:solidFill>
                          <a:schemeClr val="tx1"/>
                        </a:solidFill>
                        <a:effectLst/>
                        <a:latin typeface="Calibri"/>
                        <a:ea typeface="Calibri"/>
                        <a:cs typeface="Times New Roman"/>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en-US" sz="1200">
                          <a:solidFill>
                            <a:schemeClr val="tx1"/>
                          </a:solidFill>
                          <a:effectLst/>
                        </a:rPr>
                        <a:t>1450 </a:t>
                      </a:r>
                      <a:endParaRPr lang="ru-RU" sz="1100">
                        <a:solidFill>
                          <a:schemeClr val="tx1"/>
                        </a:solidFill>
                        <a:effectLst/>
                        <a:latin typeface="Calibri"/>
                        <a:ea typeface="Calibri"/>
                        <a:cs typeface="Times New Roman"/>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en-US" sz="1200" dirty="0">
                          <a:solidFill>
                            <a:schemeClr val="tx1"/>
                          </a:solidFill>
                          <a:effectLst/>
                        </a:rPr>
                        <a:t>1060 </a:t>
                      </a:r>
                      <a:endParaRPr lang="ru-RU" sz="1100" dirty="0">
                        <a:solidFill>
                          <a:schemeClr val="tx1"/>
                        </a:solidFill>
                        <a:effectLst/>
                        <a:latin typeface="Calibri"/>
                        <a:ea typeface="Calibri"/>
                        <a:cs typeface="Times New Roman"/>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ru-RU" sz="1200" dirty="0">
                          <a:solidFill>
                            <a:schemeClr val="tx1"/>
                          </a:solidFill>
                          <a:effectLst/>
                        </a:rPr>
                        <a:t>2370</a:t>
                      </a:r>
                      <a:endParaRPr lang="ru-RU" sz="1100" dirty="0">
                        <a:solidFill>
                          <a:schemeClr val="tx1"/>
                        </a:solidFill>
                        <a:effectLst/>
                        <a:latin typeface="Calibri"/>
                        <a:ea typeface="Calibri"/>
                        <a:cs typeface="Times New Roman"/>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ru-RU" sz="1200">
                          <a:solidFill>
                            <a:schemeClr val="tx1"/>
                          </a:solidFill>
                          <a:effectLst/>
                        </a:rPr>
                        <a:t>2</a:t>
                      </a:r>
                      <a:r>
                        <a:rPr lang="en-US" sz="1200">
                          <a:solidFill>
                            <a:schemeClr val="tx1"/>
                          </a:solidFill>
                          <a:effectLst/>
                        </a:rPr>
                        <a:t>4</a:t>
                      </a:r>
                      <a:r>
                        <a:rPr lang="ru-RU" sz="1200">
                          <a:solidFill>
                            <a:schemeClr val="tx1"/>
                          </a:solidFill>
                          <a:effectLst/>
                        </a:rPr>
                        <a:t>20</a:t>
                      </a:r>
                      <a:endParaRPr lang="ru-RU" sz="1100">
                        <a:solidFill>
                          <a:schemeClr val="tx1"/>
                        </a:solidFill>
                        <a:effectLst/>
                        <a:latin typeface="Calibri"/>
                        <a:ea typeface="Calibri"/>
                        <a:cs typeface="Times New Roman"/>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ru-RU" sz="1200" dirty="0">
                          <a:solidFill>
                            <a:schemeClr val="tx1"/>
                          </a:solidFill>
                          <a:effectLst/>
                        </a:rPr>
                        <a:t>2100</a:t>
                      </a:r>
                      <a:endParaRPr lang="ru-RU" sz="1100" dirty="0">
                        <a:solidFill>
                          <a:schemeClr val="tx1"/>
                        </a:solidFill>
                        <a:effectLst/>
                        <a:latin typeface="Calibri"/>
                        <a:ea typeface="Calibri"/>
                        <a:cs typeface="Times New Roman"/>
                      </a:endParaRPr>
                    </a:p>
                  </a:txBody>
                  <a:tcPr marL="68580" marR="68580" marT="0" marB="0">
                    <a:solidFill>
                      <a:schemeClr val="accent2">
                        <a:lumMod val="20000"/>
                        <a:lumOff val="80000"/>
                      </a:schemeClr>
                    </a:solidFill>
                  </a:tcPr>
                </a:tc>
                <a:tc>
                  <a:txBody>
                    <a:bodyPr/>
                    <a:lstStyle/>
                    <a:p>
                      <a:pPr algn="ctr">
                        <a:lnSpc>
                          <a:spcPct val="115000"/>
                        </a:lnSpc>
                        <a:spcAft>
                          <a:spcPts val="0"/>
                        </a:spcAft>
                      </a:pPr>
                      <a:r>
                        <a:rPr lang="ru-RU" sz="1200" dirty="0">
                          <a:solidFill>
                            <a:schemeClr val="tx1"/>
                          </a:solidFill>
                          <a:effectLst/>
                        </a:rPr>
                        <a:t>1400</a:t>
                      </a:r>
                      <a:endParaRPr lang="ru-RU" sz="1100" dirty="0">
                        <a:solidFill>
                          <a:schemeClr val="tx1"/>
                        </a:solidFill>
                        <a:effectLst/>
                        <a:latin typeface="Calibri"/>
                        <a:ea typeface="Calibri"/>
                        <a:cs typeface="Times New Roman"/>
                      </a:endParaRPr>
                    </a:p>
                  </a:txBody>
                  <a:tcPr marL="68580" marR="68580" marT="0" marB="0">
                    <a:solidFill>
                      <a:schemeClr val="accent2">
                        <a:lumMod val="20000"/>
                        <a:lumOff val="80000"/>
                      </a:schemeClr>
                    </a:solidFill>
                  </a:tcPr>
                </a:tc>
                <a:tc>
                  <a:txBody>
                    <a:bodyPr/>
                    <a:lstStyle/>
                    <a:p>
                      <a:pPr algn="ctr">
                        <a:lnSpc>
                          <a:spcPct val="115000"/>
                        </a:lnSpc>
                        <a:spcAft>
                          <a:spcPts val="0"/>
                        </a:spcAft>
                      </a:pPr>
                      <a:r>
                        <a:rPr lang="en-US" sz="1200" b="1" dirty="0">
                          <a:solidFill>
                            <a:schemeClr val="tx1"/>
                          </a:solidFill>
                          <a:effectLst/>
                        </a:rPr>
                        <a:t> 14240</a:t>
                      </a:r>
                      <a:endParaRPr lang="ru-RU" sz="1100" b="1" dirty="0">
                        <a:solidFill>
                          <a:schemeClr val="tx1"/>
                        </a:solidFill>
                        <a:effectLst/>
                        <a:latin typeface="Calibri"/>
                        <a:ea typeface="Calibri"/>
                        <a:cs typeface="Times New Roman"/>
                      </a:endParaRPr>
                    </a:p>
                  </a:txBody>
                  <a:tcPr marL="68580" marR="68580" marT="0" marB="0">
                    <a:solidFill>
                      <a:schemeClr val="accent1">
                        <a:lumMod val="20000"/>
                        <a:lumOff val="80000"/>
                      </a:schemeClr>
                    </a:solidFill>
                  </a:tcPr>
                </a:tc>
              </a:tr>
            </a:tbl>
          </a:graphicData>
        </a:graphic>
      </p:graphicFrame>
      <p:graphicFrame>
        <p:nvGraphicFramePr>
          <p:cNvPr id="5" name="Таблица 4"/>
          <p:cNvGraphicFramePr>
            <a:graphicFrameLocks noGrp="1"/>
          </p:cNvGraphicFramePr>
          <p:nvPr>
            <p:extLst>
              <p:ext uri="{D42A27DB-BD31-4B8C-83A1-F6EECF244321}">
                <p14:modId xmlns:p14="http://schemas.microsoft.com/office/powerpoint/2010/main" val="2501890415"/>
              </p:ext>
            </p:extLst>
          </p:nvPr>
        </p:nvGraphicFramePr>
        <p:xfrm>
          <a:off x="2371581" y="2518094"/>
          <a:ext cx="6048673" cy="1051560"/>
        </p:xfrm>
        <a:graphic>
          <a:graphicData uri="http://schemas.openxmlformats.org/drawingml/2006/table">
            <a:tbl>
              <a:tblPr firstRow="1" firstCol="1" bandRow="1">
                <a:tableStyleId>{5C22544A-7EE6-4342-B048-85BDC9FD1C3A}</a:tableStyleId>
              </a:tblPr>
              <a:tblGrid>
                <a:gridCol w="1093132"/>
                <a:gridCol w="529683"/>
                <a:gridCol w="663879"/>
                <a:gridCol w="663879"/>
                <a:gridCol w="663879"/>
                <a:gridCol w="590114"/>
                <a:gridCol w="663879"/>
                <a:gridCol w="590114"/>
                <a:gridCol w="590114"/>
              </a:tblGrid>
              <a:tr h="0">
                <a:tc>
                  <a:txBody>
                    <a:bodyPr/>
                    <a:lstStyle/>
                    <a:p>
                      <a:pPr algn="ctr">
                        <a:lnSpc>
                          <a:spcPct val="115000"/>
                        </a:lnSpc>
                        <a:spcAft>
                          <a:spcPts val="0"/>
                        </a:spcAft>
                      </a:pPr>
                      <a:r>
                        <a:rPr lang="en-US" sz="1200" dirty="0" smtClean="0">
                          <a:effectLst/>
                        </a:rPr>
                        <a:t>Assembly hall</a:t>
                      </a:r>
                      <a:endParaRPr lang="ru-RU"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200" b="0" dirty="0">
                          <a:solidFill>
                            <a:schemeClr val="tx1"/>
                          </a:solidFill>
                          <a:effectLst/>
                        </a:rPr>
                        <a:t>90 </a:t>
                      </a:r>
                      <a:endParaRPr lang="ru-RU" sz="1100" b="0" dirty="0">
                        <a:solidFill>
                          <a:schemeClr val="tx1"/>
                        </a:solidFill>
                        <a:effectLst/>
                        <a:latin typeface="Calibri"/>
                        <a:ea typeface="Calibri"/>
                        <a:cs typeface="Times New Roman"/>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en-US" sz="1200" b="0" dirty="0">
                          <a:solidFill>
                            <a:schemeClr val="tx1"/>
                          </a:solidFill>
                          <a:effectLst/>
                        </a:rPr>
                        <a:t> 455</a:t>
                      </a:r>
                      <a:endParaRPr lang="ru-RU" sz="1100" b="0" dirty="0">
                        <a:solidFill>
                          <a:schemeClr val="tx1"/>
                        </a:solidFill>
                        <a:effectLst/>
                        <a:latin typeface="Calibri"/>
                        <a:ea typeface="Calibri"/>
                        <a:cs typeface="Times New Roman"/>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en-US" sz="1200" b="0" dirty="0">
                          <a:solidFill>
                            <a:schemeClr val="tx1"/>
                          </a:solidFill>
                          <a:effectLst/>
                        </a:rPr>
                        <a:t> 460</a:t>
                      </a:r>
                      <a:endParaRPr lang="ru-RU" sz="1100" b="0" dirty="0">
                        <a:solidFill>
                          <a:schemeClr val="tx1"/>
                        </a:solidFill>
                        <a:effectLst/>
                        <a:latin typeface="Calibri"/>
                        <a:ea typeface="Calibri"/>
                        <a:cs typeface="Times New Roman"/>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ru-RU" sz="1200" b="0" dirty="0">
                          <a:solidFill>
                            <a:schemeClr val="tx1"/>
                          </a:solidFill>
                          <a:effectLst/>
                        </a:rPr>
                        <a:t>1460</a:t>
                      </a:r>
                      <a:endParaRPr lang="ru-RU" sz="1100" b="0" dirty="0">
                        <a:solidFill>
                          <a:schemeClr val="tx1"/>
                        </a:solidFill>
                        <a:effectLst/>
                        <a:latin typeface="Calibri"/>
                        <a:ea typeface="Calibri"/>
                        <a:cs typeface="Times New Roman"/>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en-US" sz="1200" b="0" dirty="0">
                          <a:solidFill>
                            <a:schemeClr val="tx1"/>
                          </a:solidFill>
                          <a:effectLst/>
                        </a:rPr>
                        <a:t>72</a:t>
                      </a:r>
                      <a:r>
                        <a:rPr lang="ru-RU" sz="1200" b="0" dirty="0">
                          <a:solidFill>
                            <a:schemeClr val="tx1"/>
                          </a:solidFill>
                          <a:effectLst/>
                        </a:rPr>
                        <a:t>0</a:t>
                      </a:r>
                      <a:endParaRPr lang="ru-RU" sz="1100" b="0" dirty="0">
                        <a:solidFill>
                          <a:schemeClr val="tx1"/>
                        </a:solidFill>
                        <a:effectLst/>
                        <a:latin typeface="Calibri"/>
                        <a:ea typeface="Calibri"/>
                        <a:cs typeface="Times New Roman"/>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ru-RU" sz="1200" b="0" dirty="0">
                          <a:solidFill>
                            <a:schemeClr val="tx1"/>
                          </a:solidFill>
                          <a:effectLst/>
                        </a:rPr>
                        <a:t>0</a:t>
                      </a:r>
                      <a:endParaRPr lang="ru-RU" sz="1100" b="0" dirty="0">
                        <a:solidFill>
                          <a:schemeClr val="tx1"/>
                        </a:solidFill>
                        <a:effectLst/>
                        <a:latin typeface="Calibri"/>
                        <a:ea typeface="Calibri"/>
                        <a:cs typeface="Times New Roman"/>
                      </a:endParaRPr>
                    </a:p>
                  </a:txBody>
                  <a:tcPr marL="68580" marR="68580" marT="0" marB="0">
                    <a:solidFill>
                      <a:schemeClr val="accent2">
                        <a:lumMod val="20000"/>
                        <a:lumOff val="80000"/>
                      </a:schemeClr>
                    </a:solidFill>
                  </a:tcPr>
                </a:tc>
                <a:tc>
                  <a:txBody>
                    <a:bodyPr/>
                    <a:lstStyle/>
                    <a:p>
                      <a:pPr algn="ctr">
                        <a:lnSpc>
                          <a:spcPct val="115000"/>
                        </a:lnSpc>
                        <a:spcAft>
                          <a:spcPts val="0"/>
                        </a:spcAft>
                      </a:pPr>
                      <a:r>
                        <a:rPr lang="ru-RU" sz="1200" b="0" dirty="0">
                          <a:solidFill>
                            <a:schemeClr val="tx1"/>
                          </a:solidFill>
                          <a:effectLst/>
                        </a:rPr>
                        <a:t>0</a:t>
                      </a:r>
                      <a:endParaRPr lang="ru-RU" sz="1100" b="0" dirty="0">
                        <a:solidFill>
                          <a:schemeClr val="tx1"/>
                        </a:solidFill>
                        <a:effectLst/>
                        <a:latin typeface="Calibri"/>
                        <a:ea typeface="Calibri"/>
                        <a:cs typeface="Times New Roman"/>
                      </a:endParaRPr>
                    </a:p>
                  </a:txBody>
                  <a:tcPr marL="68580" marR="68580" marT="0" marB="0">
                    <a:solidFill>
                      <a:schemeClr val="accent2">
                        <a:lumMod val="20000"/>
                        <a:lumOff val="80000"/>
                      </a:schemeClr>
                    </a:solidFill>
                  </a:tcPr>
                </a:tc>
                <a:tc>
                  <a:txBody>
                    <a:bodyPr/>
                    <a:lstStyle/>
                    <a:p>
                      <a:pPr algn="ctr">
                        <a:lnSpc>
                          <a:spcPct val="115000"/>
                        </a:lnSpc>
                        <a:spcAft>
                          <a:spcPts val="0"/>
                        </a:spcAft>
                      </a:pPr>
                      <a:r>
                        <a:rPr lang="ru-RU" sz="1200" b="1" dirty="0">
                          <a:solidFill>
                            <a:schemeClr val="tx1"/>
                          </a:solidFill>
                          <a:effectLst/>
                        </a:rPr>
                        <a:t> </a:t>
                      </a:r>
                      <a:r>
                        <a:rPr lang="en-US" sz="1200" b="1" dirty="0">
                          <a:solidFill>
                            <a:schemeClr val="tx1"/>
                          </a:solidFill>
                          <a:effectLst/>
                        </a:rPr>
                        <a:t>3185</a:t>
                      </a:r>
                      <a:endParaRPr lang="ru-RU" sz="1100" b="1" dirty="0">
                        <a:solidFill>
                          <a:schemeClr val="tx1"/>
                        </a:solidFill>
                        <a:effectLst/>
                        <a:latin typeface="Calibri"/>
                        <a:ea typeface="Calibri"/>
                        <a:cs typeface="Times New Roman"/>
                      </a:endParaRPr>
                    </a:p>
                  </a:txBody>
                  <a:tcPr marL="68580" marR="68580" marT="0" marB="0">
                    <a:solidFill>
                      <a:schemeClr val="accent1">
                        <a:lumMod val="20000"/>
                        <a:lumOff val="80000"/>
                      </a:schemeClr>
                    </a:solidFill>
                  </a:tcPr>
                </a:tc>
              </a:tr>
              <a:tr h="0">
                <a:tc>
                  <a:txBody>
                    <a:bodyPr/>
                    <a:lstStyle/>
                    <a:p>
                      <a:pPr algn="ctr">
                        <a:lnSpc>
                          <a:spcPct val="115000"/>
                        </a:lnSpc>
                        <a:spcAft>
                          <a:spcPts val="0"/>
                        </a:spcAft>
                      </a:pPr>
                      <a:r>
                        <a:rPr lang="en-US" sz="1200" dirty="0" smtClean="0">
                          <a:effectLst/>
                        </a:rPr>
                        <a:t>New U400R exp.</a:t>
                      </a:r>
                      <a:r>
                        <a:rPr lang="en-US" sz="1200" baseline="0" dirty="0" smtClean="0">
                          <a:effectLst/>
                        </a:rPr>
                        <a:t> caves</a:t>
                      </a:r>
                      <a:endParaRPr lang="ru-RU"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200" dirty="0">
                          <a:effectLst/>
                        </a:rPr>
                        <a:t>10</a:t>
                      </a:r>
                      <a:endParaRPr lang="ru-RU" sz="1100" dirty="0">
                        <a:effectLst/>
                        <a:latin typeface="Calibri"/>
                        <a:ea typeface="Calibri"/>
                        <a:cs typeface="Times New Roman"/>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en-US" sz="1200" dirty="0">
                          <a:effectLst/>
                        </a:rPr>
                        <a:t> 240</a:t>
                      </a:r>
                      <a:endParaRPr lang="ru-RU" sz="1100" dirty="0">
                        <a:effectLst/>
                        <a:latin typeface="Calibri"/>
                        <a:ea typeface="Calibri"/>
                        <a:cs typeface="Times New Roman"/>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en-US" sz="1200" dirty="0">
                          <a:effectLst/>
                        </a:rPr>
                        <a:t> 65</a:t>
                      </a:r>
                      <a:endParaRPr lang="ru-RU" sz="1100" dirty="0">
                        <a:effectLst/>
                        <a:latin typeface="Calibri"/>
                        <a:ea typeface="Calibri"/>
                        <a:cs typeface="Times New Roman"/>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ru-RU" sz="1200" dirty="0">
                          <a:effectLst/>
                        </a:rPr>
                        <a:t>320</a:t>
                      </a:r>
                      <a:endParaRPr lang="ru-RU" sz="1100" dirty="0">
                        <a:effectLst/>
                        <a:latin typeface="Calibri"/>
                        <a:ea typeface="Calibri"/>
                        <a:cs typeface="Times New Roman"/>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ru-RU" sz="1200" dirty="0">
                          <a:effectLst/>
                        </a:rPr>
                        <a:t>1</a:t>
                      </a:r>
                      <a:r>
                        <a:rPr lang="en-US" sz="1200" dirty="0">
                          <a:effectLst/>
                        </a:rPr>
                        <a:t>55</a:t>
                      </a:r>
                      <a:r>
                        <a:rPr lang="ru-RU" sz="1200" dirty="0">
                          <a:effectLst/>
                        </a:rPr>
                        <a:t>0</a:t>
                      </a:r>
                      <a:endParaRPr lang="ru-RU" sz="1100" dirty="0">
                        <a:effectLst/>
                        <a:latin typeface="Calibri"/>
                        <a:ea typeface="Calibri"/>
                        <a:cs typeface="Times New Roman"/>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ru-RU" sz="1200" dirty="0">
                          <a:effectLst/>
                        </a:rPr>
                        <a:t>3</a:t>
                      </a:r>
                      <a:r>
                        <a:rPr lang="en-US" sz="1200" dirty="0">
                          <a:effectLst/>
                        </a:rPr>
                        <a:t>4</a:t>
                      </a:r>
                      <a:r>
                        <a:rPr lang="ru-RU" sz="1200" dirty="0">
                          <a:effectLst/>
                        </a:rPr>
                        <a:t>00</a:t>
                      </a:r>
                      <a:endParaRPr lang="ru-RU" sz="1100" dirty="0">
                        <a:effectLst/>
                        <a:latin typeface="Calibri"/>
                        <a:ea typeface="Calibri"/>
                        <a:cs typeface="Times New Roman"/>
                      </a:endParaRPr>
                    </a:p>
                  </a:txBody>
                  <a:tcPr marL="68580" marR="68580" marT="0" marB="0">
                    <a:solidFill>
                      <a:schemeClr val="accent2">
                        <a:lumMod val="20000"/>
                        <a:lumOff val="80000"/>
                      </a:schemeClr>
                    </a:solidFill>
                  </a:tcPr>
                </a:tc>
                <a:tc>
                  <a:txBody>
                    <a:bodyPr/>
                    <a:lstStyle/>
                    <a:p>
                      <a:pPr algn="ctr">
                        <a:lnSpc>
                          <a:spcPct val="115000"/>
                        </a:lnSpc>
                        <a:spcAft>
                          <a:spcPts val="0"/>
                        </a:spcAft>
                      </a:pPr>
                      <a:r>
                        <a:rPr lang="ru-RU" sz="1200" dirty="0">
                          <a:effectLst/>
                        </a:rPr>
                        <a:t>2700</a:t>
                      </a:r>
                      <a:endParaRPr lang="ru-RU" sz="1100" dirty="0">
                        <a:effectLst/>
                        <a:latin typeface="Calibri"/>
                        <a:ea typeface="Calibri"/>
                        <a:cs typeface="Times New Roman"/>
                      </a:endParaRPr>
                    </a:p>
                  </a:txBody>
                  <a:tcPr marL="68580" marR="68580" marT="0" marB="0">
                    <a:solidFill>
                      <a:schemeClr val="accent2">
                        <a:lumMod val="20000"/>
                        <a:lumOff val="80000"/>
                      </a:schemeClr>
                    </a:solidFill>
                  </a:tcPr>
                </a:tc>
                <a:tc>
                  <a:txBody>
                    <a:bodyPr/>
                    <a:lstStyle/>
                    <a:p>
                      <a:pPr algn="ctr">
                        <a:lnSpc>
                          <a:spcPct val="115000"/>
                        </a:lnSpc>
                        <a:spcAft>
                          <a:spcPts val="0"/>
                        </a:spcAft>
                      </a:pPr>
                      <a:r>
                        <a:rPr lang="en-US" sz="1200" b="1" dirty="0">
                          <a:effectLst/>
                        </a:rPr>
                        <a:t> 8285</a:t>
                      </a:r>
                      <a:endParaRPr lang="ru-RU" sz="1100" b="1" dirty="0">
                        <a:effectLst/>
                        <a:latin typeface="Calibri"/>
                        <a:ea typeface="Calibri"/>
                        <a:cs typeface="Times New Roman"/>
                      </a:endParaRPr>
                    </a:p>
                  </a:txBody>
                  <a:tcPr marL="68580" marR="68580" marT="0" marB="0">
                    <a:solidFill>
                      <a:schemeClr val="accent1">
                        <a:lumMod val="20000"/>
                        <a:lumOff val="80000"/>
                      </a:schemeClr>
                    </a:solidFill>
                  </a:tcPr>
                </a:tc>
              </a:tr>
              <a:tr h="0">
                <a:tc>
                  <a:txBody>
                    <a:bodyPr/>
                    <a:lstStyle/>
                    <a:p>
                      <a:pPr algn="ctr">
                        <a:lnSpc>
                          <a:spcPct val="115000"/>
                        </a:lnSpc>
                        <a:spcAft>
                          <a:spcPts val="0"/>
                        </a:spcAft>
                      </a:pPr>
                      <a:r>
                        <a:rPr lang="en-US" sz="1200" dirty="0" smtClean="0">
                          <a:effectLst/>
                        </a:rPr>
                        <a:t>U</a:t>
                      </a:r>
                      <a:r>
                        <a:rPr lang="ru-RU" sz="1200" dirty="0" smtClean="0">
                          <a:effectLst/>
                        </a:rPr>
                        <a:t>400</a:t>
                      </a:r>
                      <a:r>
                        <a:rPr lang="en-US" sz="1200" dirty="0" smtClean="0">
                          <a:effectLst/>
                        </a:rPr>
                        <a:t> → U400R</a:t>
                      </a:r>
                      <a:endParaRPr lang="ru-RU"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200">
                          <a:effectLst/>
                        </a:rPr>
                        <a:t>0</a:t>
                      </a:r>
                      <a:endParaRPr lang="ru-RU" sz="1100">
                        <a:effectLst/>
                        <a:latin typeface="Calibri"/>
                        <a:ea typeface="Calibri"/>
                        <a:cs typeface="Times New Roman"/>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ru-RU" sz="1200" dirty="0">
                          <a:effectLst/>
                        </a:rPr>
                        <a:t>0</a:t>
                      </a:r>
                      <a:endParaRPr lang="ru-RU" sz="1100" dirty="0">
                        <a:effectLst/>
                        <a:latin typeface="Calibri"/>
                        <a:ea typeface="Calibri"/>
                        <a:cs typeface="Times New Roman"/>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ru-RU" sz="1200" dirty="0">
                          <a:effectLst/>
                        </a:rPr>
                        <a:t>0</a:t>
                      </a:r>
                      <a:endParaRPr lang="ru-RU" sz="1100" dirty="0">
                        <a:effectLst/>
                        <a:latin typeface="Calibri"/>
                        <a:ea typeface="Calibri"/>
                        <a:cs typeface="Times New Roman"/>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ru-RU" sz="1200" dirty="0">
                          <a:effectLst/>
                        </a:rPr>
                        <a:t>410</a:t>
                      </a:r>
                      <a:endParaRPr lang="ru-RU" sz="1100" dirty="0">
                        <a:effectLst/>
                      </a:endParaRPr>
                    </a:p>
                    <a:p>
                      <a:pPr algn="ctr">
                        <a:lnSpc>
                          <a:spcPct val="115000"/>
                        </a:lnSpc>
                        <a:spcAft>
                          <a:spcPts val="0"/>
                        </a:spcAft>
                      </a:pPr>
                      <a:r>
                        <a:rPr lang="en-US" sz="1200" dirty="0">
                          <a:effectLst/>
                        </a:rPr>
                        <a:t> </a:t>
                      </a:r>
                      <a:endParaRPr lang="ru-RU" sz="1100" dirty="0">
                        <a:effectLst/>
                        <a:latin typeface="Calibri"/>
                        <a:ea typeface="Calibri"/>
                        <a:cs typeface="Times New Roman"/>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en-US" sz="1200" dirty="0">
                          <a:effectLst/>
                        </a:rPr>
                        <a:t>1</a:t>
                      </a:r>
                      <a:r>
                        <a:rPr lang="ru-RU" sz="1200" dirty="0">
                          <a:effectLst/>
                        </a:rPr>
                        <a:t>40</a:t>
                      </a:r>
                      <a:endParaRPr lang="ru-RU" sz="1100" dirty="0">
                        <a:effectLst/>
                        <a:latin typeface="Calibri"/>
                        <a:ea typeface="Calibri"/>
                        <a:cs typeface="Times New Roman"/>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ru-RU" sz="1200" dirty="0">
                          <a:effectLst/>
                        </a:rPr>
                        <a:t>2200</a:t>
                      </a:r>
                      <a:endParaRPr lang="ru-RU" sz="1100" dirty="0">
                        <a:effectLst/>
                        <a:latin typeface="Calibri"/>
                        <a:ea typeface="Calibri"/>
                        <a:cs typeface="Times New Roman"/>
                      </a:endParaRPr>
                    </a:p>
                  </a:txBody>
                  <a:tcPr marL="68580" marR="68580" marT="0" marB="0">
                    <a:solidFill>
                      <a:schemeClr val="accent2">
                        <a:lumMod val="20000"/>
                        <a:lumOff val="80000"/>
                      </a:schemeClr>
                    </a:solidFill>
                  </a:tcPr>
                </a:tc>
                <a:tc>
                  <a:txBody>
                    <a:bodyPr/>
                    <a:lstStyle/>
                    <a:p>
                      <a:pPr algn="ctr">
                        <a:lnSpc>
                          <a:spcPct val="115000"/>
                        </a:lnSpc>
                        <a:spcAft>
                          <a:spcPts val="0"/>
                        </a:spcAft>
                      </a:pPr>
                      <a:r>
                        <a:rPr lang="ru-RU" sz="1200" dirty="0">
                          <a:effectLst/>
                        </a:rPr>
                        <a:t>2000</a:t>
                      </a:r>
                      <a:endParaRPr lang="ru-RU" sz="1100" dirty="0">
                        <a:effectLst/>
                      </a:endParaRPr>
                    </a:p>
                    <a:p>
                      <a:pPr algn="ctr">
                        <a:lnSpc>
                          <a:spcPct val="115000"/>
                        </a:lnSpc>
                        <a:spcAft>
                          <a:spcPts val="0"/>
                        </a:spcAft>
                      </a:pPr>
                      <a:r>
                        <a:rPr lang="en-US" sz="1200" dirty="0">
                          <a:effectLst/>
                        </a:rPr>
                        <a:t> </a:t>
                      </a:r>
                      <a:endParaRPr lang="ru-RU" sz="1100" dirty="0">
                        <a:effectLst/>
                        <a:latin typeface="Calibri"/>
                        <a:ea typeface="Calibri"/>
                        <a:cs typeface="Times New Roman"/>
                      </a:endParaRPr>
                    </a:p>
                  </a:txBody>
                  <a:tcPr marL="68580" marR="68580" marT="0" marB="0">
                    <a:solidFill>
                      <a:schemeClr val="accent2">
                        <a:lumMod val="20000"/>
                        <a:lumOff val="80000"/>
                      </a:schemeClr>
                    </a:solidFill>
                  </a:tcPr>
                </a:tc>
                <a:tc>
                  <a:txBody>
                    <a:bodyPr/>
                    <a:lstStyle/>
                    <a:p>
                      <a:pPr algn="ctr">
                        <a:lnSpc>
                          <a:spcPct val="115000"/>
                        </a:lnSpc>
                        <a:spcAft>
                          <a:spcPts val="0"/>
                        </a:spcAft>
                      </a:pPr>
                      <a:r>
                        <a:rPr lang="en-US" sz="1200" b="1" dirty="0">
                          <a:effectLst/>
                        </a:rPr>
                        <a:t>4750 </a:t>
                      </a:r>
                      <a:endParaRPr lang="ru-RU" sz="1100" b="1" dirty="0">
                        <a:effectLst/>
                        <a:latin typeface="Calibri"/>
                        <a:ea typeface="Calibri"/>
                        <a:cs typeface="Times New Roman"/>
                      </a:endParaRPr>
                    </a:p>
                  </a:txBody>
                  <a:tcPr marL="68580" marR="68580" marT="0" marB="0">
                    <a:solidFill>
                      <a:schemeClr val="accent1">
                        <a:lumMod val="20000"/>
                        <a:lumOff val="80000"/>
                      </a:schemeClr>
                    </a:solidFill>
                  </a:tcPr>
                </a:tc>
              </a:tr>
            </a:tbl>
          </a:graphicData>
        </a:graphic>
      </p:graphicFrame>
      <p:graphicFrame>
        <p:nvGraphicFramePr>
          <p:cNvPr id="6" name="Таблица 5"/>
          <p:cNvGraphicFramePr>
            <a:graphicFrameLocks noGrp="1"/>
          </p:cNvGraphicFramePr>
          <p:nvPr>
            <p:extLst>
              <p:ext uri="{D42A27DB-BD31-4B8C-83A1-F6EECF244321}">
                <p14:modId xmlns:p14="http://schemas.microsoft.com/office/powerpoint/2010/main" val="1883743016"/>
              </p:ext>
            </p:extLst>
          </p:nvPr>
        </p:nvGraphicFramePr>
        <p:xfrm>
          <a:off x="2371581" y="3814238"/>
          <a:ext cx="6048675" cy="420624"/>
        </p:xfrm>
        <a:graphic>
          <a:graphicData uri="http://schemas.openxmlformats.org/drawingml/2006/table">
            <a:tbl>
              <a:tblPr firstRow="1" firstCol="1" bandRow="1">
                <a:tableStyleId>{5C22544A-7EE6-4342-B048-85BDC9FD1C3A}</a:tableStyleId>
              </a:tblPr>
              <a:tblGrid>
                <a:gridCol w="1093135"/>
                <a:gridCol w="583005"/>
                <a:gridCol w="655880"/>
                <a:gridCol w="655880"/>
                <a:gridCol w="655880"/>
                <a:gridCol w="583005"/>
                <a:gridCol w="655880"/>
                <a:gridCol w="583005"/>
                <a:gridCol w="583005"/>
              </a:tblGrid>
              <a:tr h="0">
                <a:tc>
                  <a:txBody>
                    <a:bodyPr/>
                    <a:lstStyle/>
                    <a:p>
                      <a:pPr algn="ctr">
                        <a:lnSpc>
                          <a:spcPct val="115000"/>
                        </a:lnSpc>
                        <a:spcAft>
                          <a:spcPts val="0"/>
                        </a:spcAft>
                      </a:pPr>
                      <a:r>
                        <a:rPr lang="en-US" sz="1200" dirty="0" smtClean="0">
                          <a:effectLst/>
                        </a:rPr>
                        <a:t>Modernization</a:t>
                      </a:r>
                      <a:endParaRPr lang="ru-RU" sz="1100" dirty="0">
                        <a:effectLst/>
                      </a:endParaRPr>
                    </a:p>
                    <a:p>
                      <a:pPr algn="ctr">
                        <a:lnSpc>
                          <a:spcPct val="115000"/>
                        </a:lnSpc>
                        <a:spcAft>
                          <a:spcPts val="0"/>
                        </a:spcAft>
                      </a:pPr>
                      <a:r>
                        <a:rPr lang="ru-RU" sz="1200" dirty="0" smtClean="0">
                          <a:effectLst/>
                        </a:rPr>
                        <a:t>У400М</a:t>
                      </a:r>
                      <a:endParaRPr lang="ru-RU" sz="1100" dirty="0">
                        <a:effectLst/>
                      </a:endParaRPr>
                    </a:p>
                  </a:txBody>
                  <a:tcPr marL="68580" marR="68580" marT="0" marB="0"/>
                </a:tc>
                <a:tc>
                  <a:txBody>
                    <a:bodyPr/>
                    <a:lstStyle/>
                    <a:p>
                      <a:pPr algn="ctr">
                        <a:lnSpc>
                          <a:spcPct val="115000"/>
                        </a:lnSpc>
                        <a:spcAft>
                          <a:spcPts val="0"/>
                        </a:spcAft>
                      </a:pPr>
                      <a:r>
                        <a:rPr lang="en-US" sz="1200" b="0" dirty="0">
                          <a:solidFill>
                            <a:schemeClr val="tx1"/>
                          </a:solidFill>
                          <a:effectLst/>
                        </a:rPr>
                        <a:t>2240 </a:t>
                      </a:r>
                      <a:endParaRPr lang="ru-RU" sz="1100" b="0" dirty="0">
                        <a:solidFill>
                          <a:schemeClr val="tx1"/>
                        </a:solidFill>
                        <a:effectLst/>
                        <a:latin typeface="Calibri"/>
                        <a:ea typeface="Calibri"/>
                        <a:cs typeface="Times New Roman"/>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en-US" sz="1200" b="0" dirty="0">
                          <a:solidFill>
                            <a:schemeClr val="tx1"/>
                          </a:solidFill>
                          <a:effectLst/>
                        </a:rPr>
                        <a:t> 1820</a:t>
                      </a:r>
                      <a:endParaRPr lang="ru-RU" sz="1100" b="0" dirty="0">
                        <a:solidFill>
                          <a:schemeClr val="tx1"/>
                        </a:solidFill>
                        <a:effectLst/>
                        <a:latin typeface="Calibri"/>
                        <a:ea typeface="Calibri"/>
                        <a:cs typeface="Times New Roman"/>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en-US" sz="1200" b="0" dirty="0">
                          <a:solidFill>
                            <a:schemeClr val="tx1"/>
                          </a:solidFill>
                          <a:effectLst/>
                        </a:rPr>
                        <a:t> 1760</a:t>
                      </a:r>
                      <a:endParaRPr lang="ru-RU" sz="1100" b="0" dirty="0">
                        <a:solidFill>
                          <a:schemeClr val="tx1"/>
                        </a:solidFill>
                        <a:effectLst/>
                        <a:latin typeface="Calibri"/>
                        <a:ea typeface="Calibri"/>
                        <a:cs typeface="Times New Roman"/>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ru-RU" sz="1200" b="0" dirty="0">
                          <a:solidFill>
                            <a:schemeClr val="tx1"/>
                          </a:solidFill>
                          <a:effectLst/>
                        </a:rPr>
                        <a:t>1500</a:t>
                      </a:r>
                      <a:endParaRPr lang="ru-RU" sz="1100" b="0" dirty="0">
                        <a:solidFill>
                          <a:schemeClr val="tx1"/>
                        </a:solidFill>
                        <a:effectLst/>
                        <a:latin typeface="Calibri"/>
                        <a:ea typeface="Calibri"/>
                        <a:cs typeface="Times New Roman"/>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ru-RU" sz="1200" b="0" dirty="0">
                          <a:solidFill>
                            <a:schemeClr val="tx1"/>
                          </a:solidFill>
                          <a:effectLst/>
                        </a:rPr>
                        <a:t>1</a:t>
                      </a:r>
                      <a:r>
                        <a:rPr lang="en-US" sz="1200" b="0" dirty="0">
                          <a:solidFill>
                            <a:schemeClr val="tx1"/>
                          </a:solidFill>
                          <a:effectLst/>
                        </a:rPr>
                        <a:t>55</a:t>
                      </a:r>
                      <a:r>
                        <a:rPr lang="ru-RU" sz="1200" b="0" dirty="0">
                          <a:solidFill>
                            <a:schemeClr val="tx1"/>
                          </a:solidFill>
                          <a:effectLst/>
                        </a:rPr>
                        <a:t>0</a:t>
                      </a:r>
                      <a:endParaRPr lang="ru-RU" sz="1100" b="0" dirty="0">
                        <a:solidFill>
                          <a:schemeClr val="tx1"/>
                        </a:solidFill>
                        <a:effectLst/>
                        <a:latin typeface="Calibri"/>
                        <a:ea typeface="Calibri"/>
                        <a:cs typeface="Times New Roman"/>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ru-RU" sz="1200" b="0" dirty="0">
                          <a:solidFill>
                            <a:schemeClr val="tx1"/>
                          </a:solidFill>
                          <a:effectLst/>
                        </a:rPr>
                        <a:t>250</a:t>
                      </a:r>
                      <a:endParaRPr lang="ru-RU" sz="1100" b="0" dirty="0">
                        <a:solidFill>
                          <a:schemeClr val="tx1"/>
                        </a:solidFill>
                        <a:effectLst/>
                        <a:latin typeface="Calibri"/>
                        <a:ea typeface="Calibri"/>
                        <a:cs typeface="Times New Roman"/>
                      </a:endParaRPr>
                    </a:p>
                  </a:txBody>
                  <a:tcPr marL="68580" marR="68580" marT="0" marB="0">
                    <a:solidFill>
                      <a:schemeClr val="accent2">
                        <a:lumMod val="20000"/>
                        <a:lumOff val="80000"/>
                      </a:schemeClr>
                    </a:solidFill>
                  </a:tcPr>
                </a:tc>
                <a:tc>
                  <a:txBody>
                    <a:bodyPr/>
                    <a:lstStyle/>
                    <a:p>
                      <a:pPr algn="ctr">
                        <a:lnSpc>
                          <a:spcPct val="115000"/>
                        </a:lnSpc>
                        <a:spcAft>
                          <a:spcPts val="0"/>
                        </a:spcAft>
                      </a:pPr>
                      <a:r>
                        <a:rPr lang="ru-RU" sz="1200" b="0" dirty="0">
                          <a:solidFill>
                            <a:schemeClr val="tx1"/>
                          </a:solidFill>
                          <a:effectLst/>
                        </a:rPr>
                        <a:t>0</a:t>
                      </a:r>
                      <a:endParaRPr lang="ru-RU" sz="1100" b="0" dirty="0">
                        <a:solidFill>
                          <a:schemeClr val="tx1"/>
                        </a:solidFill>
                        <a:effectLst/>
                        <a:latin typeface="Calibri"/>
                        <a:ea typeface="Calibri"/>
                        <a:cs typeface="Times New Roman"/>
                      </a:endParaRPr>
                    </a:p>
                  </a:txBody>
                  <a:tcPr marL="68580" marR="68580" marT="0" marB="0">
                    <a:solidFill>
                      <a:schemeClr val="accent2">
                        <a:lumMod val="20000"/>
                        <a:lumOff val="80000"/>
                      </a:schemeClr>
                    </a:solidFill>
                  </a:tcPr>
                </a:tc>
                <a:tc>
                  <a:txBody>
                    <a:bodyPr/>
                    <a:lstStyle/>
                    <a:p>
                      <a:pPr algn="ctr">
                        <a:lnSpc>
                          <a:spcPct val="115000"/>
                        </a:lnSpc>
                        <a:spcAft>
                          <a:spcPts val="0"/>
                        </a:spcAft>
                      </a:pPr>
                      <a:r>
                        <a:rPr lang="ru-RU" sz="1200" b="0" dirty="0">
                          <a:solidFill>
                            <a:schemeClr val="tx1"/>
                          </a:solidFill>
                          <a:effectLst/>
                        </a:rPr>
                        <a:t> </a:t>
                      </a:r>
                      <a:r>
                        <a:rPr lang="en-US" sz="1200" b="1" dirty="0">
                          <a:solidFill>
                            <a:schemeClr val="tx1"/>
                          </a:solidFill>
                          <a:effectLst/>
                        </a:rPr>
                        <a:t>9120</a:t>
                      </a:r>
                      <a:endParaRPr lang="ru-RU" sz="1100" b="1" dirty="0">
                        <a:solidFill>
                          <a:schemeClr val="tx1"/>
                        </a:solidFill>
                        <a:effectLst/>
                        <a:latin typeface="Calibri"/>
                        <a:ea typeface="Calibri"/>
                        <a:cs typeface="Times New Roman"/>
                      </a:endParaRPr>
                    </a:p>
                  </a:txBody>
                  <a:tcPr marL="68580" marR="68580" marT="0" marB="0">
                    <a:solidFill>
                      <a:schemeClr val="accent1">
                        <a:lumMod val="20000"/>
                        <a:lumOff val="80000"/>
                      </a:schemeClr>
                    </a:solidFill>
                  </a:tcPr>
                </a:tc>
              </a:tr>
            </a:tbl>
          </a:graphicData>
        </a:graphic>
      </p:graphicFrame>
      <p:graphicFrame>
        <p:nvGraphicFramePr>
          <p:cNvPr id="7" name="Таблица 6"/>
          <p:cNvGraphicFramePr>
            <a:graphicFrameLocks noGrp="1"/>
          </p:cNvGraphicFramePr>
          <p:nvPr>
            <p:extLst>
              <p:ext uri="{D42A27DB-BD31-4B8C-83A1-F6EECF244321}">
                <p14:modId xmlns:p14="http://schemas.microsoft.com/office/powerpoint/2010/main" val="560340676"/>
              </p:ext>
            </p:extLst>
          </p:nvPr>
        </p:nvGraphicFramePr>
        <p:xfrm>
          <a:off x="2371581" y="4420668"/>
          <a:ext cx="6048675" cy="210312"/>
        </p:xfrm>
        <a:graphic>
          <a:graphicData uri="http://schemas.openxmlformats.org/drawingml/2006/table">
            <a:tbl>
              <a:tblPr firstRow="1" firstCol="1" bandRow="1">
                <a:tableStyleId>{5C22544A-7EE6-4342-B048-85BDC9FD1C3A}</a:tableStyleId>
              </a:tblPr>
              <a:tblGrid>
                <a:gridCol w="1093133"/>
                <a:gridCol w="583005"/>
                <a:gridCol w="655880"/>
                <a:gridCol w="655880"/>
                <a:gridCol w="655880"/>
                <a:gridCol w="583005"/>
                <a:gridCol w="655880"/>
                <a:gridCol w="583005"/>
                <a:gridCol w="583007"/>
              </a:tblGrid>
              <a:tr h="0">
                <a:tc>
                  <a:txBody>
                    <a:bodyPr/>
                    <a:lstStyle/>
                    <a:p>
                      <a:pPr algn="ctr">
                        <a:lnSpc>
                          <a:spcPct val="115000"/>
                        </a:lnSpc>
                        <a:spcAft>
                          <a:spcPts val="0"/>
                        </a:spcAft>
                      </a:pPr>
                      <a:r>
                        <a:rPr lang="en-US" sz="1200" dirty="0" smtClean="0">
                          <a:effectLst/>
                        </a:rPr>
                        <a:t>DC140</a:t>
                      </a:r>
                      <a:endParaRPr lang="ru-RU"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200" b="0" dirty="0">
                          <a:solidFill>
                            <a:schemeClr val="tx1"/>
                          </a:solidFill>
                          <a:effectLst/>
                        </a:rPr>
                        <a:t>0</a:t>
                      </a:r>
                      <a:endParaRPr lang="ru-RU" sz="1100" b="0" dirty="0">
                        <a:solidFill>
                          <a:schemeClr val="tx1"/>
                        </a:solidFill>
                        <a:effectLst/>
                        <a:latin typeface="Calibri"/>
                        <a:ea typeface="Calibri"/>
                        <a:cs typeface="Times New Roman"/>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ru-RU" sz="1200" b="0" dirty="0">
                          <a:solidFill>
                            <a:schemeClr val="tx1"/>
                          </a:solidFill>
                          <a:effectLst/>
                        </a:rPr>
                        <a:t>0</a:t>
                      </a:r>
                      <a:endParaRPr lang="ru-RU" sz="1100" b="0" dirty="0">
                        <a:solidFill>
                          <a:schemeClr val="tx1"/>
                        </a:solidFill>
                        <a:effectLst/>
                        <a:latin typeface="Calibri"/>
                        <a:ea typeface="Calibri"/>
                        <a:cs typeface="Times New Roman"/>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ru-RU" sz="1200" b="0" dirty="0">
                          <a:solidFill>
                            <a:schemeClr val="tx1"/>
                          </a:solidFill>
                          <a:effectLst/>
                        </a:rPr>
                        <a:t>0</a:t>
                      </a:r>
                      <a:endParaRPr lang="ru-RU" sz="1100" b="0" dirty="0">
                        <a:solidFill>
                          <a:schemeClr val="tx1"/>
                        </a:solidFill>
                        <a:effectLst/>
                        <a:latin typeface="Calibri"/>
                        <a:ea typeface="Calibri"/>
                        <a:cs typeface="Times New Roman"/>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ru-RU" sz="1200" b="0" dirty="0" smtClean="0">
                          <a:solidFill>
                            <a:schemeClr val="tx1"/>
                          </a:solidFill>
                          <a:effectLst/>
                        </a:rPr>
                        <a:t>0</a:t>
                      </a:r>
                      <a:endParaRPr lang="ru-RU" sz="1100" b="0" dirty="0">
                        <a:solidFill>
                          <a:schemeClr val="tx1"/>
                        </a:solidFill>
                        <a:effectLst/>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ru-RU" sz="1200" b="0" dirty="0">
                          <a:solidFill>
                            <a:schemeClr val="tx1"/>
                          </a:solidFill>
                          <a:effectLst/>
                        </a:rPr>
                        <a:t>2500</a:t>
                      </a:r>
                      <a:endParaRPr lang="ru-RU" sz="1100" b="0" dirty="0">
                        <a:solidFill>
                          <a:schemeClr val="tx1"/>
                        </a:solidFill>
                        <a:effectLst/>
                        <a:latin typeface="Calibri"/>
                        <a:ea typeface="Calibri"/>
                        <a:cs typeface="Times New Roman"/>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ru-RU" sz="1200" b="0" dirty="0">
                          <a:solidFill>
                            <a:schemeClr val="tx1"/>
                          </a:solidFill>
                          <a:effectLst/>
                        </a:rPr>
                        <a:t>2600</a:t>
                      </a:r>
                      <a:endParaRPr lang="ru-RU" sz="1100" b="0" dirty="0">
                        <a:solidFill>
                          <a:schemeClr val="tx1"/>
                        </a:solidFill>
                        <a:effectLst/>
                        <a:latin typeface="Calibri"/>
                        <a:ea typeface="Calibri"/>
                        <a:cs typeface="Times New Roman"/>
                      </a:endParaRPr>
                    </a:p>
                  </a:txBody>
                  <a:tcPr marL="68580" marR="68580" marT="0" marB="0">
                    <a:solidFill>
                      <a:schemeClr val="accent2">
                        <a:lumMod val="20000"/>
                        <a:lumOff val="80000"/>
                      </a:schemeClr>
                    </a:solidFill>
                  </a:tcPr>
                </a:tc>
                <a:tc>
                  <a:txBody>
                    <a:bodyPr/>
                    <a:lstStyle/>
                    <a:p>
                      <a:pPr algn="ctr">
                        <a:lnSpc>
                          <a:spcPct val="115000"/>
                        </a:lnSpc>
                        <a:spcAft>
                          <a:spcPts val="0"/>
                        </a:spcAft>
                      </a:pPr>
                      <a:r>
                        <a:rPr lang="ru-RU" sz="1200" b="0" dirty="0">
                          <a:solidFill>
                            <a:schemeClr val="tx1"/>
                          </a:solidFill>
                          <a:effectLst/>
                        </a:rPr>
                        <a:t>1900</a:t>
                      </a:r>
                      <a:endParaRPr lang="ru-RU" sz="1100" b="0" dirty="0">
                        <a:solidFill>
                          <a:schemeClr val="tx1"/>
                        </a:solidFill>
                        <a:effectLst/>
                        <a:latin typeface="Calibri"/>
                        <a:ea typeface="Calibri"/>
                        <a:cs typeface="Times New Roman"/>
                      </a:endParaRPr>
                    </a:p>
                  </a:txBody>
                  <a:tcPr marL="68580" marR="68580" marT="0" marB="0">
                    <a:solidFill>
                      <a:schemeClr val="accent2">
                        <a:lumMod val="20000"/>
                        <a:lumOff val="80000"/>
                      </a:schemeClr>
                    </a:solidFill>
                  </a:tcPr>
                </a:tc>
                <a:tc>
                  <a:txBody>
                    <a:bodyPr/>
                    <a:lstStyle/>
                    <a:p>
                      <a:pPr algn="ctr">
                        <a:lnSpc>
                          <a:spcPct val="115000"/>
                        </a:lnSpc>
                        <a:spcAft>
                          <a:spcPts val="0"/>
                        </a:spcAft>
                      </a:pPr>
                      <a:r>
                        <a:rPr lang="en-US" sz="1200" b="1" dirty="0">
                          <a:solidFill>
                            <a:schemeClr val="tx1"/>
                          </a:solidFill>
                          <a:effectLst/>
                        </a:rPr>
                        <a:t>7000</a:t>
                      </a:r>
                      <a:endParaRPr lang="ru-RU" sz="1100" b="1" dirty="0">
                        <a:solidFill>
                          <a:schemeClr val="tx1"/>
                        </a:solidFill>
                        <a:effectLst/>
                        <a:latin typeface="Calibri"/>
                        <a:ea typeface="Calibri"/>
                        <a:cs typeface="Times New Roman"/>
                      </a:endParaRPr>
                    </a:p>
                  </a:txBody>
                  <a:tcPr marL="68580" marR="68580" marT="0" marB="0">
                    <a:solidFill>
                      <a:schemeClr val="accent1">
                        <a:lumMod val="20000"/>
                        <a:lumOff val="80000"/>
                      </a:schemeClr>
                    </a:solidFill>
                  </a:tcPr>
                </a:tc>
              </a:tr>
            </a:tbl>
          </a:graphicData>
        </a:graphic>
      </p:graphicFrame>
      <p:graphicFrame>
        <p:nvGraphicFramePr>
          <p:cNvPr id="8" name="Таблица 7"/>
          <p:cNvGraphicFramePr>
            <a:graphicFrameLocks noGrp="1"/>
          </p:cNvGraphicFramePr>
          <p:nvPr>
            <p:extLst>
              <p:ext uri="{D42A27DB-BD31-4B8C-83A1-F6EECF244321}">
                <p14:modId xmlns:p14="http://schemas.microsoft.com/office/powerpoint/2010/main" val="2184597778"/>
              </p:ext>
            </p:extLst>
          </p:nvPr>
        </p:nvGraphicFramePr>
        <p:xfrm>
          <a:off x="2371581" y="4822350"/>
          <a:ext cx="6048670" cy="420624"/>
        </p:xfrm>
        <a:graphic>
          <a:graphicData uri="http://schemas.openxmlformats.org/drawingml/2006/table">
            <a:tbl>
              <a:tblPr firstRow="1" firstCol="1" bandRow="1">
                <a:tableStyleId>{5C22544A-7EE6-4342-B048-85BDC9FD1C3A}</a:tableStyleId>
              </a:tblPr>
              <a:tblGrid>
                <a:gridCol w="1093132"/>
                <a:gridCol w="587932"/>
                <a:gridCol w="650953"/>
                <a:gridCol w="655880"/>
                <a:gridCol w="655880"/>
                <a:gridCol w="583005"/>
                <a:gridCol w="655880"/>
                <a:gridCol w="583005"/>
                <a:gridCol w="583003"/>
              </a:tblGrid>
              <a:tr h="0">
                <a:tc>
                  <a:txBody>
                    <a:bodyPr/>
                    <a:lstStyle/>
                    <a:p>
                      <a:pPr algn="ctr">
                        <a:lnSpc>
                          <a:spcPct val="115000"/>
                        </a:lnSpc>
                        <a:spcAft>
                          <a:spcPts val="0"/>
                        </a:spcAft>
                      </a:pPr>
                      <a:r>
                        <a:rPr lang="en-US" sz="1200" dirty="0" smtClean="0">
                          <a:effectLst/>
                        </a:rPr>
                        <a:t>RCC</a:t>
                      </a:r>
                      <a:endParaRPr lang="ru-RU"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200" b="0" dirty="0">
                          <a:solidFill>
                            <a:schemeClr val="tx1"/>
                          </a:solidFill>
                          <a:effectLst/>
                        </a:rPr>
                        <a:t>0</a:t>
                      </a:r>
                      <a:endParaRPr lang="ru-RU" sz="1100" b="0" dirty="0">
                        <a:solidFill>
                          <a:schemeClr val="tx1"/>
                        </a:solidFill>
                        <a:effectLst/>
                        <a:latin typeface="Calibri"/>
                        <a:ea typeface="Calibri"/>
                        <a:cs typeface="Times New Roman"/>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ru-RU" sz="1200" b="0" dirty="0">
                          <a:solidFill>
                            <a:schemeClr val="tx1"/>
                          </a:solidFill>
                          <a:effectLst/>
                        </a:rPr>
                        <a:t>0</a:t>
                      </a:r>
                      <a:endParaRPr lang="ru-RU" sz="1100" b="0" dirty="0">
                        <a:solidFill>
                          <a:schemeClr val="tx1"/>
                        </a:solidFill>
                        <a:effectLst/>
                        <a:latin typeface="Calibri"/>
                        <a:ea typeface="Calibri"/>
                        <a:cs typeface="Times New Roman"/>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ru-RU" sz="1200" b="0" dirty="0">
                          <a:solidFill>
                            <a:schemeClr val="tx1"/>
                          </a:solidFill>
                          <a:effectLst/>
                        </a:rPr>
                        <a:t>0</a:t>
                      </a:r>
                      <a:endParaRPr lang="ru-RU" sz="1100" b="0" dirty="0">
                        <a:solidFill>
                          <a:schemeClr val="tx1"/>
                        </a:solidFill>
                        <a:effectLst/>
                        <a:latin typeface="Calibri"/>
                        <a:ea typeface="Calibri"/>
                        <a:cs typeface="Times New Roman"/>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ru-RU" sz="1200" b="0" dirty="0">
                          <a:solidFill>
                            <a:schemeClr val="tx1"/>
                          </a:solidFill>
                          <a:effectLst/>
                        </a:rPr>
                        <a:t>0</a:t>
                      </a:r>
                      <a:endParaRPr lang="ru-RU" sz="1100" b="0" dirty="0">
                        <a:solidFill>
                          <a:schemeClr val="tx1"/>
                        </a:solidFill>
                        <a:effectLst/>
                      </a:endParaRPr>
                    </a:p>
                    <a:p>
                      <a:pPr algn="ctr">
                        <a:lnSpc>
                          <a:spcPct val="115000"/>
                        </a:lnSpc>
                        <a:spcAft>
                          <a:spcPts val="0"/>
                        </a:spcAft>
                      </a:pPr>
                      <a:r>
                        <a:rPr lang="ru-RU" sz="1200" b="0" dirty="0">
                          <a:solidFill>
                            <a:schemeClr val="tx1"/>
                          </a:solidFill>
                          <a:effectLst/>
                        </a:rPr>
                        <a:t> </a:t>
                      </a:r>
                      <a:endParaRPr lang="ru-RU" sz="1100" b="0" dirty="0">
                        <a:solidFill>
                          <a:schemeClr val="tx1"/>
                        </a:solidFill>
                        <a:effectLst/>
                        <a:latin typeface="Calibri"/>
                        <a:ea typeface="Calibri"/>
                        <a:cs typeface="Times New Roman"/>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ru-RU" sz="1200" b="0" dirty="0">
                          <a:solidFill>
                            <a:schemeClr val="tx1"/>
                          </a:solidFill>
                          <a:effectLst/>
                        </a:rPr>
                        <a:t>200</a:t>
                      </a:r>
                      <a:endParaRPr lang="ru-RU" sz="1100" b="0" dirty="0">
                        <a:solidFill>
                          <a:schemeClr val="tx1"/>
                        </a:solidFill>
                        <a:effectLst/>
                        <a:latin typeface="Calibri"/>
                        <a:ea typeface="Calibri"/>
                        <a:cs typeface="Times New Roman"/>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ru-RU" sz="1200" b="0" dirty="0">
                          <a:solidFill>
                            <a:schemeClr val="tx1"/>
                          </a:solidFill>
                          <a:effectLst/>
                        </a:rPr>
                        <a:t>500</a:t>
                      </a:r>
                      <a:endParaRPr lang="ru-RU" sz="1100" b="0" dirty="0">
                        <a:solidFill>
                          <a:schemeClr val="tx1"/>
                        </a:solidFill>
                        <a:effectLst/>
                        <a:latin typeface="Calibri"/>
                        <a:ea typeface="Calibri"/>
                        <a:cs typeface="Times New Roman"/>
                      </a:endParaRPr>
                    </a:p>
                  </a:txBody>
                  <a:tcPr marL="68580" marR="68580" marT="0" marB="0">
                    <a:solidFill>
                      <a:schemeClr val="accent2">
                        <a:lumMod val="20000"/>
                        <a:lumOff val="80000"/>
                      </a:schemeClr>
                    </a:solidFill>
                  </a:tcPr>
                </a:tc>
                <a:tc>
                  <a:txBody>
                    <a:bodyPr/>
                    <a:lstStyle/>
                    <a:p>
                      <a:pPr algn="ctr">
                        <a:lnSpc>
                          <a:spcPct val="115000"/>
                        </a:lnSpc>
                        <a:spcAft>
                          <a:spcPts val="0"/>
                        </a:spcAft>
                      </a:pPr>
                      <a:r>
                        <a:rPr lang="ru-RU" sz="1200" b="0" dirty="0">
                          <a:solidFill>
                            <a:schemeClr val="tx1"/>
                          </a:solidFill>
                          <a:effectLst/>
                        </a:rPr>
                        <a:t>500</a:t>
                      </a:r>
                      <a:endParaRPr lang="ru-RU" sz="1100" b="0" dirty="0">
                        <a:solidFill>
                          <a:schemeClr val="tx1"/>
                        </a:solidFill>
                        <a:effectLst/>
                        <a:latin typeface="Calibri"/>
                        <a:ea typeface="Calibri"/>
                        <a:cs typeface="Times New Roman"/>
                      </a:endParaRPr>
                    </a:p>
                  </a:txBody>
                  <a:tcPr marL="68580" marR="68580" marT="0" marB="0">
                    <a:solidFill>
                      <a:schemeClr val="accent2">
                        <a:lumMod val="20000"/>
                        <a:lumOff val="80000"/>
                      </a:schemeClr>
                    </a:solidFill>
                  </a:tcPr>
                </a:tc>
                <a:tc>
                  <a:txBody>
                    <a:bodyPr/>
                    <a:lstStyle/>
                    <a:p>
                      <a:pPr algn="ctr">
                        <a:lnSpc>
                          <a:spcPct val="115000"/>
                        </a:lnSpc>
                        <a:spcAft>
                          <a:spcPts val="0"/>
                        </a:spcAft>
                      </a:pPr>
                      <a:r>
                        <a:rPr lang="en-US" sz="1200" b="1" dirty="0">
                          <a:solidFill>
                            <a:schemeClr val="tx1"/>
                          </a:solidFill>
                          <a:effectLst/>
                        </a:rPr>
                        <a:t>1200</a:t>
                      </a:r>
                      <a:endParaRPr lang="ru-RU" sz="1100" b="1" dirty="0">
                        <a:solidFill>
                          <a:schemeClr val="tx1"/>
                        </a:solidFill>
                        <a:effectLst/>
                        <a:latin typeface="Calibri"/>
                        <a:ea typeface="Calibri"/>
                        <a:cs typeface="Times New Roman"/>
                      </a:endParaRPr>
                    </a:p>
                  </a:txBody>
                  <a:tcPr marL="68580" marR="68580" marT="0" marB="0">
                    <a:solidFill>
                      <a:schemeClr val="accent1">
                        <a:lumMod val="20000"/>
                        <a:lumOff val="80000"/>
                      </a:schemeClr>
                    </a:solidFill>
                  </a:tcPr>
                </a:tc>
              </a:tr>
            </a:tbl>
          </a:graphicData>
        </a:graphic>
      </p:graphicFrame>
      <p:graphicFrame>
        <p:nvGraphicFramePr>
          <p:cNvPr id="9" name="Таблица 8"/>
          <p:cNvGraphicFramePr>
            <a:graphicFrameLocks noGrp="1"/>
          </p:cNvGraphicFramePr>
          <p:nvPr>
            <p:extLst>
              <p:ext uri="{D42A27DB-BD31-4B8C-83A1-F6EECF244321}">
                <p14:modId xmlns:p14="http://schemas.microsoft.com/office/powerpoint/2010/main" val="2077304141"/>
              </p:ext>
            </p:extLst>
          </p:nvPr>
        </p:nvGraphicFramePr>
        <p:xfrm>
          <a:off x="2371581" y="5431461"/>
          <a:ext cx="6048670" cy="420624"/>
        </p:xfrm>
        <a:graphic>
          <a:graphicData uri="http://schemas.openxmlformats.org/drawingml/2006/table">
            <a:tbl>
              <a:tblPr firstRow="1" firstCol="1" bandRow="1">
                <a:tableStyleId>{5C22544A-7EE6-4342-B048-85BDC9FD1C3A}</a:tableStyleId>
              </a:tblPr>
              <a:tblGrid>
                <a:gridCol w="1093132"/>
                <a:gridCol w="587932"/>
                <a:gridCol w="650953"/>
                <a:gridCol w="655880"/>
                <a:gridCol w="655880"/>
                <a:gridCol w="583005"/>
                <a:gridCol w="655880"/>
                <a:gridCol w="583005"/>
                <a:gridCol w="583003"/>
              </a:tblGrid>
              <a:tr h="36841">
                <a:tc>
                  <a:txBody>
                    <a:bodyPr/>
                    <a:lstStyle/>
                    <a:p>
                      <a:pPr algn="ctr">
                        <a:lnSpc>
                          <a:spcPct val="115000"/>
                        </a:lnSpc>
                        <a:spcAft>
                          <a:spcPts val="0"/>
                        </a:spcAft>
                      </a:pPr>
                      <a:r>
                        <a:rPr lang="en-US" sz="1200" dirty="0" smtClean="0">
                          <a:effectLst/>
                        </a:rPr>
                        <a:t>Separators,</a:t>
                      </a:r>
                    </a:p>
                    <a:p>
                      <a:pPr algn="ctr">
                        <a:lnSpc>
                          <a:spcPct val="115000"/>
                        </a:lnSpc>
                        <a:spcAft>
                          <a:spcPts val="0"/>
                        </a:spcAft>
                      </a:pPr>
                      <a:r>
                        <a:rPr lang="en-US" sz="1200" dirty="0" smtClean="0">
                          <a:effectLst/>
                          <a:latin typeface="Calibri"/>
                          <a:ea typeface="Calibri"/>
                          <a:cs typeface="Times New Roman"/>
                        </a:rPr>
                        <a:t>detectors</a:t>
                      </a:r>
                      <a:endParaRPr lang="ru-RU"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200" b="0" dirty="0">
                          <a:solidFill>
                            <a:schemeClr val="tx1"/>
                          </a:solidFill>
                          <a:effectLst/>
                        </a:rPr>
                        <a:t> </a:t>
                      </a:r>
                      <a:r>
                        <a:rPr lang="en-US" sz="1200" b="0" dirty="0">
                          <a:solidFill>
                            <a:schemeClr val="tx1"/>
                          </a:solidFill>
                          <a:effectLst/>
                        </a:rPr>
                        <a:t>3290</a:t>
                      </a:r>
                      <a:endParaRPr lang="ru-RU" sz="1100" b="0" dirty="0">
                        <a:solidFill>
                          <a:schemeClr val="tx1"/>
                        </a:solidFill>
                        <a:effectLst/>
                        <a:latin typeface="Calibri"/>
                        <a:ea typeface="Calibri"/>
                        <a:cs typeface="Times New Roman"/>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en-US" sz="1200" b="0" dirty="0">
                          <a:solidFill>
                            <a:schemeClr val="tx1"/>
                          </a:solidFill>
                          <a:effectLst/>
                        </a:rPr>
                        <a:t> 3320</a:t>
                      </a:r>
                      <a:endParaRPr lang="ru-RU" sz="1100" b="0" dirty="0">
                        <a:solidFill>
                          <a:schemeClr val="tx1"/>
                        </a:solidFill>
                        <a:effectLst/>
                        <a:latin typeface="Calibri"/>
                        <a:ea typeface="Calibri"/>
                        <a:cs typeface="Times New Roman"/>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en-US" sz="1200" b="0" dirty="0">
                          <a:solidFill>
                            <a:schemeClr val="tx1"/>
                          </a:solidFill>
                          <a:effectLst/>
                        </a:rPr>
                        <a:t> 3100</a:t>
                      </a:r>
                      <a:endParaRPr lang="ru-RU" sz="1100" b="0" dirty="0">
                        <a:solidFill>
                          <a:schemeClr val="tx1"/>
                        </a:solidFill>
                        <a:effectLst/>
                        <a:latin typeface="Calibri"/>
                        <a:ea typeface="Calibri"/>
                        <a:cs typeface="Times New Roman"/>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ru-RU" sz="1200" b="0" dirty="0">
                          <a:solidFill>
                            <a:schemeClr val="tx1"/>
                          </a:solidFill>
                          <a:effectLst/>
                        </a:rPr>
                        <a:t>2930</a:t>
                      </a:r>
                      <a:endParaRPr lang="ru-RU" sz="1100" b="0" dirty="0">
                        <a:solidFill>
                          <a:schemeClr val="tx1"/>
                        </a:solidFill>
                        <a:effectLst/>
                      </a:endParaRPr>
                    </a:p>
                    <a:p>
                      <a:pPr algn="ctr">
                        <a:lnSpc>
                          <a:spcPct val="115000"/>
                        </a:lnSpc>
                        <a:spcAft>
                          <a:spcPts val="0"/>
                        </a:spcAft>
                      </a:pPr>
                      <a:r>
                        <a:rPr lang="en-US" sz="1200" b="0" dirty="0">
                          <a:solidFill>
                            <a:schemeClr val="tx1"/>
                          </a:solidFill>
                          <a:effectLst/>
                        </a:rPr>
                        <a:t> </a:t>
                      </a:r>
                      <a:endParaRPr lang="ru-RU" sz="1100" b="0" dirty="0">
                        <a:solidFill>
                          <a:schemeClr val="tx1"/>
                        </a:solidFill>
                        <a:effectLst/>
                        <a:latin typeface="Calibri"/>
                        <a:ea typeface="Calibri"/>
                        <a:cs typeface="Times New Roman"/>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en-US" sz="1200" b="0" dirty="0">
                          <a:solidFill>
                            <a:schemeClr val="tx1"/>
                          </a:solidFill>
                          <a:effectLst/>
                        </a:rPr>
                        <a:t>22</a:t>
                      </a:r>
                      <a:r>
                        <a:rPr lang="ru-RU" sz="1200" b="0" dirty="0">
                          <a:solidFill>
                            <a:schemeClr val="tx1"/>
                          </a:solidFill>
                          <a:effectLst/>
                        </a:rPr>
                        <a:t>60</a:t>
                      </a:r>
                      <a:endParaRPr lang="ru-RU" sz="1100" b="0" dirty="0">
                        <a:solidFill>
                          <a:schemeClr val="tx1"/>
                        </a:solidFill>
                        <a:effectLst/>
                        <a:latin typeface="Calibri"/>
                        <a:ea typeface="Calibri"/>
                        <a:cs typeface="Times New Roman"/>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ru-RU" sz="1200" b="0" dirty="0">
                          <a:solidFill>
                            <a:schemeClr val="tx1"/>
                          </a:solidFill>
                          <a:effectLst/>
                        </a:rPr>
                        <a:t>1350</a:t>
                      </a:r>
                      <a:endParaRPr lang="ru-RU" sz="1100" b="0" dirty="0">
                        <a:solidFill>
                          <a:schemeClr val="tx1"/>
                        </a:solidFill>
                        <a:effectLst/>
                        <a:latin typeface="Calibri"/>
                        <a:ea typeface="Calibri"/>
                        <a:cs typeface="Times New Roman"/>
                      </a:endParaRPr>
                    </a:p>
                  </a:txBody>
                  <a:tcPr marL="68580" marR="68580" marT="0" marB="0">
                    <a:solidFill>
                      <a:schemeClr val="accent2">
                        <a:lumMod val="20000"/>
                        <a:lumOff val="80000"/>
                      </a:schemeClr>
                    </a:solidFill>
                  </a:tcPr>
                </a:tc>
                <a:tc>
                  <a:txBody>
                    <a:bodyPr/>
                    <a:lstStyle/>
                    <a:p>
                      <a:pPr algn="ctr">
                        <a:lnSpc>
                          <a:spcPct val="115000"/>
                        </a:lnSpc>
                        <a:spcAft>
                          <a:spcPts val="0"/>
                        </a:spcAft>
                      </a:pPr>
                      <a:r>
                        <a:rPr lang="ru-RU" sz="1200" b="0" dirty="0">
                          <a:solidFill>
                            <a:schemeClr val="tx1"/>
                          </a:solidFill>
                          <a:effectLst/>
                        </a:rPr>
                        <a:t>2</a:t>
                      </a:r>
                      <a:r>
                        <a:rPr lang="en-US" sz="1200" b="0" dirty="0">
                          <a:solidFill>
                            <a:schemeClr val="tx1"/>
                          </a:solidFill>
                          <a:effectLst/>
                        </a:rPr>
                        <a:t>37</a:t>
                      </a:r>
                      <a:r>
                        <a:rPr lang="ru-RU" sz="1200" b="0" dirty="0">
                          <a:solidFill>
                            <a:schemeClr val="tx1"/>
                          </a:solidFill>
                          <a:effectLst/>
                        </a:rPr>
                        <a:t>0</a:t>
                      </a:r>
                      <a:endParaRPr lang="ru-RU" sz="1100" b="0" dirty="0">
                        <a:solidFill>
                          <a:schemeClr val="tx1"/>
                        </a:solidFill>
                        <a:effectLst/>
                        <a:latin typeface="Calibri"/>
                        <a:ea typeface="Calibri"/>
                        <a:cs typeface="Times New Roman"/>
                      </a:endParaRPr>
                    </a:p>
                  </a:txBody>
                  <a:tcPr marL="68580" marR="68580" marT="0" marB="0">
                    <a:solidFill>
                      <a:schemeClr val="accent2">
                        <a:lumMod val="20000"/>
                        <a:lumOff val="80000"/>
                      </a:schemeClr>
                    </a:solidFill>
                  </a:tcPr>
                </a:tc>
                <a:tc>
                  <a:txBody>
                    <a:bodyPr/>
                    <a:lstStyle/>
                    <a:p>
                      <a:pPr algn="ctr">
                        <a:lnSpc>
                          <a:spcPct val="115000"/>
                        </a:lnSpc>
                        <a:spcAft>
                          <a:spcPts val="0"/>
                        </a:spcAft>
                      </a:pPr>
                      <a:r>
                        <a:rPr lang="en-US" sz="1200" b="1" dirty="0">
                          <a:solidFill>
                            <a:schemeClr val="tx1"/>
                          </a:solidFill>
                          <a:effectLst/>
                        </a:rPr>
                        <a:t> 18620</a:t>
                      </a:r>
                      <a:endParaRPr lang="ru-RU" sz="1100" b="1" dirty="0">
                        <a:solidFill>
                          <a:schemeClr val="tx1"/>
                        </a:solidFill>
                        <a:effectLst/>
                        <a:latin typeface="Calibri"/>
                        <a:ea typeface="Calibri"/>
                        <a:cs typeface="Times New Roman"/>
                      </a:endParaRPr>
                    </a:p>
                  </a:txBody>
                  <a:tcPr marL="68580" marR="68580" marT="0" marB="0">
                    <a:solidFill>
                      <a:schemeClr val="accent1">
                        <a:lumMod val="20000"/>
                        <a:lumOff val="80000"/>
                      </a:schemeClr>
                    </a:solidFill>
                  </a:tcPr>
                </a:tc>
              </a:tr>
            </a:tbl>
          </a:graphicData>
        </a:graphic>
      </p:graphicFrame>
      <p:graphicFrame>
        <p:nvGraphicFramePr>
          <p:cNvPr id="10" name="Таблица 9"/>
          <p:cNvGraphicFramePr>
            <a:graphicFrameLocks noGrp="1"/>
          </p:cNvGraphicFramePr>
          <p:nvPr>
            <p:extLst>
              <p:ext uri="{D42A27DB-BD31-4B8C-83A1-F6EECF244321}">
                <p14:modId xmlns:p14="http://schemas.microsoft.com/office/powerpoint/2010/main" val="1873211098"/>
              </p:ext>
            </p:extLst>
          </p:nvPr>
        </p:nvGraphicFramePr>
        <p:xfrm>
          <a:off x="2371581" y="6046486"/>
          <a:ext cx="6048674" cy="420624"/>
        </p:xfrm>
        <a:graphic>
          <a:graphicData uri="http://schemas.openxmlformats.org/drawingml/2006/table">
            <a:tbl>
              <a:tblPr firstRow="1" firstCol="1" bandRow="1">
                <a:tableStyleId>{5C22544A-7EE6-4342-B048-85BDC9FD1C3A}</a:tableStyleId>
              </a:tblPr>
              <a:tblGrid>
                <a:gridCol w="1074984"/>
                <a:gridCol w="581201"/>
                <a:gridCol w="648072"/>
                <a:gridCol w="705694"/>
                <a:gridCol w="644989"/>
                <a:gridCol w="573323"/>
                <a:gridCol w="644989"/>
                <a:gridCol w="599357"/>
                <a:gridCol w="576065"/>
              </a:tblGrid>
              <a:tr h="0">
                <a:tc>
                  <a:txBody>
                    <a:bodyPr/>
                    <a:lstStyle/>
                    <a:p>
                      <a:pPr algn="ctr">
                        <a:lnSpc>
                          <a:spcPct val="115000"/>
                        </a:lnSpc>
                        <a:spcAft>
                          <a:spcPts val="0"/>
                        </a:spcAft>
                      </a:pPr>
                      <a:r>
                        <a:rPr lang="en-US" sz="1200" dirty="0" smtClean="0">
                          <a:effectLst/>
                        </a:rPr>
                        <a:t>Experimenting</a:t>
                      </a:r>
                      <a:endParaRPr lang="ru-RU"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sz="1200" b="0" dirty="0">
                          <a:solidFill>
                            <a:schemeClr val="tx1"/>
                          </a:solidFill>
                          <a:effectLst/>
                        </a:rPr>
                        <a:t>2990 </a:t>
                      </a:r>
                      <a:endParaRPr lang="ru-RU" sz="1100" b="0" dirty="0">
                        <a:solidFill>
                          <a:schemeClr val="tx1"/>
                        </a:solidFill>
                        <a:effectLst/>
                        <a:latin typeface="Calibri"/>
                        <a:ea typeface="Calibri"/>
                        <a:cs typeface="Times New Roman"/>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en-US" sz="1200" b="0" dirty="0">
                          <a:solidFill>
                            <a:schemeClr val="tx1"/>
                          </a:solidFill>
                          <a:effectLst/>
                        </a:rPr>
                        <a:t> 2850</a:t>
                      </a:r>
                      <a:endParaRPr lang="ru-RU" sz="1100" b="0" dirty="0">
                        <a:solidFill>
                          <a:schemeClr val="tx1"/>
                        </a:solidFill>
                        <a:effectLst/>
                        <a:latin typeface="Calibri"/>
                        <a:ea typeface="Calibri"/>
                        <a:cs typeface="Times New Roman"/>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en-US" sz="1200" b="0" dirty="0">
                          <a:solidFill>
                            <a:schemeClr val="tx1"/>
                          </a:solidFill>
                          <a:effectLst/>
                        </a:rPr>
                        <a:t> 2900</a:t>
                      </a:r>
                      <a:endParaRPr lang="ru-RU" sz="1100" b="0" dirty="0">
                        <a:solidFill>
                          <a:schemeClr val="tx1"/>
                        </a:solidFill>
                        <a:effectLst/>
                        <a:latin typeface="Calibri"/>
                        <a:ea typeface="Calibri"/>
                        <a:cs typeface="Times New Roman"/>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ru-RU" sz="1200" b="0" dirty="0">
                          <a:solidFill>
                            <a:schemeClr val="tx1"/>
                          </a:solidFill>
                          <a:effectLst/>
                        </a:rPr>
                        <a:t>1390</a:t>
                      </a:r>
                      <a:endParaRPr lang="ru-RU" sz="1100" b="0" dirty="0">
                        <a:solidFill>
                          <a:schemeClr val="tx1"/>
                        </a:solidFill>
                        <a:effectLst/>
                        <a:latin typeface="Calibri"/>
                        <a:ea typeface="Calibri"/>
                        <a:cs typeface="Times New Roman"/>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ru-RU" sz="1200" b="0" dirty="0">
                          <a:solidFill>
                            <a:schemeClr val="tx1"/>
                          </a:solidFill>
                          <a:effectLst/>
                        </a:rPr>
                        <a:t>2</a:t>
                      </a:r>
                      <a:r>
                        <a:rPr lang="en-US" sz="1200" b="0" dirty="0">
                          <a:solidFill>
                            <a:schemeClr val="tx1"/>
                          </a:solidFill>
                          <a:effectLst/>
                        </a:rPr>
                        <a:t>75</a:t>
                      </a:r>
                      <a:r>
                        <a:rPr lang="ru-RU" sz="1200" b="0" dirty="0">
                          <a:solidFill>
                            <a:schemeClr val="tx1"/>
                          </a:solidFill>
                          <a:effectLst/>
                        </a:rPr>
                        <a:t>0</a:t>
                      </a:r>
                      <a:endParaRPr lang="ru-RU" sz="1100" b="0" dirty="0">
                        <a:solidFill>
                          <a:schemeClr val="tx1"/>
                        </a:solidFill>
                        <a:effectLst/>
                        <a:latin typeface="Calibri"/>
                        <a:ea typeface="Calibri"/>
                        <a:cs typeface="Times New Roman"/>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ru-RU" sz="1200" b="0" dirty="0">
                          <a:solidFill>
                            <a:schemeClr val="tx1"/>
                          </a:solidFill>
                          <a:effectLst/>
                        </a:rPr>
                        <a:t>2600</a:t>
                      </a:r>
                      <a:endParaRPr lang="ru-RU" sz="1100" b="0" dirty="0">
                        <a:solidFill>
                          <a:schemeClr val="tx1"/>
                        </a:solidFill>
                        <a:effectLst/>
                        <a:latin typeface="Calibri"/>
                        <a:ea typeface="Calibri"/>
                        <a:cs typeface="Times New Roman"/>
                      </a:endParaRPr>
                    </a:p>
                  </a:txBody>
                  <a:tcPr marL="68580" marR="68580" marT="0" marB="0">
                    <a:solidFill>
                      <a:schemeClr val="accent2">
                        <a:lumMod val="20000"/>
                        <a:lumOff val="80000"/>
                      </a:schemeClr>
                    </a:solidFill>
                  </a:tcPr>
                </a:tc>
                <a:tc>
                  <a:txBody>
                    <a:bodyPr/>
                    <a:lstStyle/>
                    <a:p>
                      <a:pPr algn="ctr">
                        <a:lnSpc>
                          <a:spcPct val="115000"/>
                        </a:lnSpc>
                        <a:spcAft>
                          <a:spcPts val="0"/>
                        </a:spcAft>
                      </a:pPr>
                      <a:r>
                        <a:rPr lang="ru-RU" sz="1200" b="0" dirty="0">
                          <a:solidFill>
                            <a:schemeClr val="tx1"/>
                          </a:solidFill>
                          <a:effectLst/>
                        </a:rPr>
                        <a:t>2200</a:t>
                      </a:r>
                      <a:endParaRPr lang="ru-RU" sz="1100" b="0" dirty="0">
                        <a:solidFill>
                          <a:schemeClr val="tx1"/>
                        </a:solidFill>
                        <a:effectLst/>
                        <a:latin typeface="Calibri"/>
                        <a:ea typeface="Calibri"/>
                        <a:cs typeface="Times New Roman"/>
                      </a:endParaRPr>
                    </a:p>
                  </a:txBody>
                  <a:tcPr marL="68580" marR="68580" marT="0" marB="0">
                    <a:solidFill>
                      <a:schemeClr val="accent2">
                        <a:lumMod val="20000"/>
                        <a:lumOff val="80000"/>
                      </a:schemeClr>
                    </a:solidFill>
                  </a:tcPr>
                </a:tc>
                <a:tc>
                  <a:txBody>
                    <a:bodyPr/>
                    <a:lstStyle/>
                    <a:p>
                      <a:pPr algn="ctr">
                        <a:lnSpc>
                          <a:spcPct val="115000"/>
                        </a:lnSpc>
                        <a:spcAft>
                          <a:spcPts val="0"/>
                        </a:spcAft>
                      </a:pPr>
                      <a:r>
                        <a:rPr lang="en-US" sz="1200" b="1" dirty="0">
                          <a:solidFill>
                            <a:schemeClr val="tx1"/>
                          </a:solidFill>
                          <a:effectLst/>
                        </a:rPr>
                        <a:t>17680</a:t>
                      </a:r>
                      <a:r>
                        <a:rPr lang="en-US" sz="1200" b="0" dirty="0">
                          <a:solidFill>
                            <a:schemeClr val="tx1"/>
                          </a:solidFill>
                          <a:effectLst/>
                        </a:rPr>
                        <a:t> </a:t>
                      </a:r>
                      <a:endParaRPr lang="ru-RU" sz="1100" b="0" dirty="0">
                        <a:solidFill>
                          <a:schemeClr val="tx1"/>
                        </a:solidFill>
                        <a:effectLst/>
                        <a:latin typeface="Calibri"/>
                        <a:ea typeface="Calibri"/>
                        <a:cs typeface="Times New Roman"/>
                      </a:endParaRPr>
                    </a:p>
                  </a:txBody>
                  <a:tcPr marL="68580" marR="68580" marT="0" marB="0">
                    <a:solidFill>
                      <a:schemeClr val="accent1">
                        <a:lumMod val="20000"/>
                        <a:lumOff val="80000"/>
                      </a:schemeClr>
                    </a:solidFill>
                  </a:tcPr>
                </a:tc>
              </a:tr>
              <a:tr h="0">
                <a:tc>
                  <a:txBody>
                    <a:bodyPr/>
                    <a:lstStyle/>
                    <a:p>
                      <a:pPr algn="ctr">
                        <a:lnSpc>
                          <a:spcPct val="115000"/>
                        </a:lnSpc>
                        <a:spcAft>
                          <a:spcPts val="0"/>
                        </a:spcAft>
                      </a:pPr>
                      <a:r>
                        <a:rPr lang="en-US" sz="1200" dirty="0" smtClean="0">
                          <a:effectLst/>
                        </a:rPr>
                        <a:t>Total</a:t>
                      </a:r>
                      <a:endParaRPr lang="ru-RU"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200" b="1" dirty="0">
                          <a:solidFill>
                            <a:schemeClr val="tx1"/>
                          </a:solidFill>
                          <a:effectLst/>
                        </a:rPr>
                        <a:t>160</a:t>
                      </a:r>
                      <a:r>
                        <a:rPr lang="en-US" sz="1200" b="1" dirty="0">
                          <a:solidFill>
                            <a:schemeClr val="tx1"/>
                          </a:solidFill>
                          <a:effectLst/>
                        </a:rPr>
                        <a:t>90</a:t>
                      </a:r>
                      <a:endParaRPr lang="ru-RU" sz="1100" b="1" dirty="0">
                        <a:solidFill>
                          <a:schemeClr val="tx1"/>
                        </a:solidFill>
                        <a:effectLst/>
                        <a:latin typeface="Calibri"/>
                        <a:ea typeface="Calibri"/>
                        <a:cs typeface="Times New Roman"/>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ru-RU" sz="1200" b="1" dirty="0">
                          <a:solidFill>
                            <a:schemeClr val="tx1"/>
                          </a:solidFill>
                          <a:effectLst/>
                        </a:rPr>
                        <a:t>1</a:t>
                      </a:r>
                      <a:r>
                        <a:rPr lang="en-US" sz="1200" b="1" dirty="0">
                          <a:solidFill>
                            <a:schemeClr val="tx1"/>
                          </a:solidFill>
                          <a:effectLst/>
                        </a:rPr>
                        <a:t>1560</a:t>
                      </a:r>
                      <a:endParaRPr lang="ru-RU" sz="1100" b="1" dirty="0">
                        <a:solidFill>
                          <a:schemeClr val="tx1"/>
                        </a:solidFill>
                        <a:effectLst/>
                        <a:latin typeface="Calibri"/>
                        <a:ea typeface="Calibri"/>
                        <a:cs typeface="Times New Roman"/>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en-US" sz="1200" b="1" dirty="0">
                          <a:solidFill>
                            <a:schemeClr val="tx1"/>
                          </a:solidFill>
                          <a:effectLst/>
                        </a:rPr>
                        <a:t>9840</a:t>
                      </a:r>
                      <a:endParaRPr lang="ru-RU" sz="1100" b="1" dirty="0">
                        <a:solidFill>
                          <a:schemeClr val="tx1"/>
                        </a:solidFill>
                        <a:effectLst/>
                        <a:latin typeface="Calibri"/>
                        <a:ea typeface="Calibri"/>
                        <a:cs typeface="Times New Roman"/>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ru-RU" sz="1200" b="1" dirty="0">
                          <a:solidFill>
                            <a:schemeClr val="tx1"/>
                          </a:solidFill>
                          <a:effectLst/>
                        </a:rPr>
                        <a:t>10640</a:t>
                      </a:r>
                      <a:endParaRPr lang="ru-RU" sz="1100" b="1" dirty="0">
                        <a:solidFill>
                          <a:schemeClr val="tx1"/>
                        </a:solidFill>
                        <a:effectLst/>
                        <a:latin typeface="Calibri"/>
                        <a:ea typeface="Calibri"/>
                        <a:cs typeface="Times New Roman"/>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ru-RU" sz="1200" b="1" dirty="0">
                          <a:solidFill>
                            <a:schemeClr val="tx1"/>
                          </a:solidFill>
                          <a:effectLst/>
                        </a:rPr>
                        <a:t>1</a:t>
                      </a:r>
                      <a:r>
                        <a:rPr lang="en-US" sz="1200" b="1" dirty="0">
                          <a:solidFill>
                            <a:schemeClr val="tx1"/>
                          </a:solidFill>
                          <a:effectLst/>
                        </a:rPr>
                        <a:t>409</a:t>
                      </a:r>
                      <a:r>
                        <a:rPr lang="ru-RU" sz="1200" b="1" dirty="0">
                          <a:solidFill>
                            <a:schemeClr val="tx1"/>
                          </a:solidFill>
                          <a:effectLst/>
                        </a:rPr>
                        <a:t>0</a:t>
                      </a:r>
                      <a:endParaRPr lang="ru-RU" sz="1100" b="1" dirty="0">
                        <a:solidFill>
                          <a:schemeClr val="tx1"/>
                        </a:solidFill>
                        <a:effectLst/>
                        <a:latin typeface="Calibri"/>
                        <a:ea typeface="Calibri"/>
                        <a:cs typeface="Times New Roman"/>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ru-RU" sz="1200" b="1" dirty="0">
                          <a:solidFill>
                            <a:schemeClr val="tx1"/>
                          </a:solidFill>
                          <a:effectLst/>
                        </a:rPr>
                        <a:t>15</a:t>
                      </a:r>
                      <a:r>
                        <a:rPr lang="en-US" sz="1200" b="1" dirty="0">
                          <a:solidFill>
                            <a:schemeClr val="tx1"/>
                          </a:solidFill>
                          <a:effectLst/>
                        </a:rPr>
                        <a:t>0</a:t>
                      </a:r>
                      <a:r>
                        <a:rPr lang="ru-RU" sz="1200" b="1" dirty="0">
                          <a:solidFill>
                            <a:schemeClr val="tx1"/>
                          </a:solidFill>
                          <a:effectLst/>
                        </a:rPr>
                        <a:t>00</a:t>
                      </a:r>
                      <a:endParaRPr lang="ru-RU" sz="1100" b="1" dirty="0">
                        <a:solidFill>
                          <a:schemeClr val="tx1"/>
                        </a:solidFill>
                        <a:effectLst/>
                        <a:latin typeface="Calibri"/>
                        <a:ea typeface="Calibri"/>
                        <a:cs typeface="Times New Roman"/>
                      </a:endParaRPr>
                    </a:p>
                  </a:txBody>
                  <a:tcPr marL="68580" marR="68580" marT="0" marB="0">
                    <a:solidFill>
                      <a:schemeClr val="accent2">
                        <a:lumMod val="20000"/>
                        <a:lumOff val="80000"/>
                      </a:schemeClr>
                    </a:solidFill>
                  </a:tcPr>
                </a:tc>
                <a:tc>
                  <a:txBody>
                    <a:bodyPr/>
                    <a:lstStyle/>
                    <a:p>
                      <a:pPr algn="ctr">
                        <a:lnSpc>
                          <a:spcPct val="115000"/>
                        </a:lnSpc>
                        <a:spcAft>
                          <a:spcPts val="0"/>
                        </a:spcAft>
                      </a:pPr>
                      <a:r>
                        <a:rPr lang="ru-RU" sz="1200" b="1" dirty="0">
                          <a:solidFill>
                            <a:schemeClr val="tx1"/>
                          </a:solidFill>
                          <a:effectLst/>
                        </a:rPr>
                        <a:t>13</a:t>
                      </a:r>
                      <a:r>
                        <a:rPr lang="en-US" sz="1200" b="1" dirty="0">
                          <a:solidFill>
                            <a:schemeClr val="tx1"/>
                          </a:solidFill>
                          <a:effectLst/>
                        </a:rPr>
                        <a:t>07</a:t>
                      </a:r>
                      <a:r>
                        <a:rPr lang="ru-RU" sz="1200" b="1" dirty="0">
                          <a:solidFill>
                            <a:schemeClr val="tx1"/>
                          </a:solidFill>
                          <a:effectLst/>
                        </a:rPr>
                        <a:t>0</a:t>
                      </a:r>
                      <a:endParaRPr lang="ru-RU" sz="1100" b="1" dirty="0">
                        <a:solidFill>
                          <a:schemeClr val="tx1"/>
                        </a:solidFill>
                        <a:effectLst/>
                        <a:latin typeface="Calibri"/>
                        <a:ea typeface="Calibri"/>
                        <a:cs typeface="Times New Roman"/>
                      </a:endParaRPr>
                    </a:p>
                  </a:txBody>
                  <a:tcPr marL="68580" marR="68580" marT="0" marB="0">
                    <a:solidFill>
                      <a:schemeClr val="accent2">
                        <a:lumMod val="20000"/>
                        <a:lumOff val="80000"/>
                      </a:schemeClr>
                    </a:solidFill>
                  </a:tcPr>
                </a:tc>
                <a:tc>
                  <a:txBody>
                    <a:bodyPr/>
                    <a:lstStyle/>
                    <a:p>
                      <a:pPr algn="ctr">
                        <a:lnSpc>
                          <a:spcPct val="115000"/>
                        </a:lnSpc>
                        <a:spcAft>
                          <a:spcPts val="0"/>
                        </a:spcAft>
                      </a:pPr>
                      <a:r>
                        <a:rPr lang="en-US" sz="1200" b="1" dirty="0">
                          <a:solidFill>
                            <a:schemeClr val="tx1"/>
                          </a:solidFill>
                          <a:effectLst/>
                        </a:rPr>
                        <a:t>90290</a:t>
                      </a:r>
                      <a:endParaRPr lang="ru-RU" sz="1100" b="1" dirty="0">
                        <a:solidFill>
                          <a:schemeClr val="tx1"/>
                        </a:solidFill>
                        <a:effectLst/>
                        <a:latin typeface="Calibri"/>
                        <a:ea typeface="Calibri"/>
                        <a:cs typeface="Times New Roman"/>
                      </a:endParaRPr>
                    </a:p>
                  </a:txBody>
                  <a:tcPr marL="68580" marR="68580" marT="0" marB="0">
                    <a:solidFill>
                      <a:schemeClr val="accent1">
                        <a:lumMod val="20000"/>
                        <a:lumOff val="80000"/>
                      </a:schemeClr>
                    </a:solidFill>
                  </a:tcPr>
                </a:tc>
              </a:tr>
            </a:tbl>
          </a:graphicData>
        </a:graphic>
      </p:graphicFrame>
      <p:sp>
        <p:nvSpPr>
          <p:cNvPr id="11" name="Rectangle 1"/>
          <p:cNvSpPr>
            <a:spLocks noChangeArrowheads="1"/>
          </p:cNvSpPr>
          <p:nvPr/>
        </p:nvSpPr>
        <p:spPr bwMode="auto">
          <a:xfrm>
            <a:off x="991569" y="165637"/>
            <a:ext cx="725891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2000" b="1" i="0" u="none" strike="noStrike" cap="none" normalizeH="0" baseline="0" dirty="0" smtClean="0">
                <a:ln>
                  <a:noFill/>
                </a:ln>
                <a:solidFill>
                  <a:schemeClr val="tx1"/>
                </a:solidFill>
                <a:effectLst/>
                <a:latin typeface="+mj-lt"/>
                <a:ea typeface="Calibri" pitchFamily="34" charset="0"/>
                <a:cs typeface="Times New Roman" pitchFamily="18" charset="0"/>
              </a:rPr>
              <a:t>Financing and implementation schedule</a:t>
            </a:r>
            <a:r>
              <a:rPr kumimoji="0" lang="en-US" altLang="ru-RU" sz="2000" b="1" i="0" u="none" strike="noStrike" cap="none" normalizeH="0" dirty="0" smtClean="0">
                <a:ln>
                  <a:noFill/>
                </a:ln>
                <a:solidFill>
                  <a:schemeClr val="tx1"/>
                </a:solidFill>
                <a:effectLst/>
                <a:latin typeface="+mj-lt"/>
                <a:ea typeface="Calibri" pitchFamily="34" charset="0"/>
                <a:cs typeface="Times New Roman" pitchFamily="18" charset="0"/>
              </a:rPr>
              <a:t> for the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2000" b="1" i="0" u="none" strike="noStrike" cap="none" normalizeH="0" dirty="0" smtClean="0">
                <a:ln>
                  <a:noFill/>
                </a:ln>
                <a:solidFill>
                  <a:schemeClr val="tx1"/>
                </a:solidFill>
                <a:effectLst/>
                <a:latin typeface="+mj-lt"/>
                <a:ea typeface="Calibri" pitchFamily="34" charset="0"/>
                <a:cs typeface="Times New Roman" pitchFamily="18" charset="0"/>
              </a:rPr>
              <a:t>DRIBs-III project for 2017 – 2023 (k$)</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600" i="1" u="none" strike="noStrike" cap="none" normalizeH="0" dirty="0" smtClean="0">
                <a:ln>
                  <a:noFill/>
                </a:ln>
                <a:solidFill>
                  <a:schemeClr val="tx1"/>
                </a:solidFill>
                <a:effectLst/>
                <a:latin typeface="+mj-lt"/>
                <a:cs typeface="Times New Roman" pitchFamily="18" charset="0"/>
              </a:rPr>
              <a:t>with amendments approved by the Committee of Plenipotentiaries</a:t>
            </a:r>
          </a:p>
          <a:p>
            <a:pPr marL="0" marR="0" lvl="0" indent="0" algn="ctr" defTabSz="914400" rtl="0" eaLnBrk="1" fontAlgn="base" latinLnBrk="0" hangingPunct="1">
              <a:lnSpc>
                <a:spcPct val="100000"/>
              </a:lnSpc>
              <a:spcBef>
                <a:spcPct val="0"/>
              </a:spcBef>
              <a:spcAft>
                <a:spcPct val="0"/>
              </a:spcAft>
              <a:buClrTx/>
              <a:buSzTx/>
              <a:buFontTx/>
              <a:buNone/>
              <a:tabLst/>
            </a:pPr>
            <a:r>
              <a:rPr lang="en-US" altLang="ru-RU" sz="1600" i="1" baseline="0" dirty="0" smtClean="0">
                <a:latin typeface="+mj-lt"/>
                <a:cs typeface="Times New Roman" pitchFamily="18" charset="0"/>
              </a:rPr>
              <a:t>On March</a:t>
            </a:r>
            <a:r>
              <a:rPr lang="en-US" altLang="ru-RU" sz="1600" i="1" dirty="0" smtClean="0">
                <a:latin typeface="+mj-lt"/>
                <a:cs typeface="Times New Roman" pitchFamily="18" charset="0"/>
              </a:rPr>
              <a:t> 25, 2021</a:t>
            </a:r>
            <a:endParaRPr kumimoji="0" lang="ru-RU" altLang="ru-RU" sz="800" i="1" u="none" strike="noStrike" cap="none" normalizeH="0" baseline="0" dirty="0" smtClean="0">
              <a:ln>
                <a:noFill/>
              </a:ln>
              <a:solidFill>
                <a:schemeClr val="tx1"/>
              </a:solidFill>
              <a:effectLst/>
              <a:latin typeface="+mj-lt"/>
              <a:cs typeface="Arial" pitchFamily="34" charset="0"/>
            </a:endParaRPr>
          </a:p>
        </p:txBody>
      </p:sp>
      <p:sp>
        <p:nvSpPr>
          <p:cNvPr id="12" name="TextBox 11"/>
          <p:cNvSpPr txBox="1"/>
          <p:nvPr/>
        </p:nvSpPr>
        <p:spPr>
          <a:xfrm>
            <a:off x="427365" y="1365966"/>
            <a:ext cx="1152128" cy="369332"/>
          </a:xfrm>
          <a:prstGeom prst="rect">
            <a:avLst/>
          </a:prstGeom>
          <a:noFill/>
        </p:spPr>
        <p:txBody>
          <a:bodyPr wrap="square" rtlCol="0">
            <a:spAutoFit/>
          </a:bodyPr>
          <a:lstStyle/>
          <a:p>
            <a:r>
              <a:rPr lang="en-US" b="1" dirty="0" smtClean="0">
                <a:latin typeface="Agency FB" panose="020B0503020202020204" pitchFamily="34" charset="0"/>
              </a:rPr>
              <a:t>SHE Factory</a:t>
            </a:r>
            <a:endParaRPr lang="ru-RU" b="1" dirty="0"/>
          </a:p>
        </p:txBody>
      </p:sp>
      <p:sp>
        <p:nvSpPr>
          <p:cNvPr id="13" name="TextBox 12"/>
          <p:cNvSpPr txBox="1"/>
          <p:nvPr/>
        </p:nvSpPr>
        <p:spPr>
          <a:xfrm>
            <a:off x="427365" y="2446086"/>
            <a:ext cx="1688349" cy="646331"/>
          </a:xfrm>
          <a:prstGeom prst="rect">
            <a:avLst/>
          </a:prstGeom>
          <a:noFill/>
        </p:spPr>
        <p:txBody>
          <a:bodyPr wrap="square" rtlCol="0">
            <a:spAutoFit/>
          </a:bodyPr>
          <a:lstStyle/>
          <a:p>
            <a:r>
              <a:rPr lang="en-US" b="1" dirty="0" smtClean="0">
                <a:latin typeface="Agency FB" panose="020B0503020202020204" pitchFamily="34" charset="0"/>
              </a:rPr>
              <a:t>U400R accelerator complex</a:t>
            </a:r>
            <a:endParaRPr lang="ru-RU" b="1" dirty="0"/>
          </a:p>
        </p:txBody>
      </p:sp>
      <p:sp>
        <p:nvSpPr>
          <p:cNvPr id="14" name="TextBox 13"/>
          <p:cNvSpPr txBox="1"/>
          <p:nvPr/>
        </p:nvSpPr>
        <p:spPr>
          <a:xfrm>
            <a:off x="451118" y="3766549"/>
            <a:ext cx="1688349" cy="369332"/>
          </a:xfrm>
          <a:prstGeom prst="rect">
            <a:avLst/>
          </a:prstGeom>
          <a:noFill/>
        </p:spPr>
        <p:txBody>
          <a:bodyPr wrap="square" rtlCol="0">
            <a:spAutoFit/>
          </a:bodyPr>
          <a:lstStyle/>
          <a:p>
            <a:r>
              <a:rPr lang="en-US" b="1" dirty="0" smtClean="0">
                <a:latin typeface="Agency FB" panose="020B0503020202020204" pitchFamily="34" charset="0"/>
              </a:rPr>
              <a:t>U400M</a:t>
            </a:r>
            <a:endParaRPr lang="ru-RU" b="1" dirty="0"/>
          </a:p>
        </p:txBody>
      </p:sp>
      <p:sp>
        <p:nvSpPr>
          <p:cNvPr id="15" name="TextBox 14"/>
          <p:cNvSpPr txBox="1"/>
          <p:nvPr/>
        </p:nvSpPr>
        <p:spPr>
          <a:xfrm>
            <a:off x="467625" y="4318294"/>
            <a:ext cx="1688349" cy="369332"/>
          </a:xfrm>
          <a:prstGeom prst="rect">
            <a:avLst/>
          </a:prstGeom>
          <a:noFill/>
        </p:spPr>
        <p:txBody>
          <a:bodyPr wrap="square" rtlCol="0">
            <a:spAutoFit/>
          </a:bodyPr>
          <a:lstStyle/>
          <a:p>
            <a:r>
              <a:rPr lang="en-US" b="1" dirty="0" smtClean="0">
                <a:latin typeface="Agency FB" panose="020B0503020202020204" pitchFamily="34" charset="0"/>
              </a:rPr>
              <a:t>DC140</a:t>
            </a:r>
            <a:endParaRPr lang="ru-RU" b="1" dirty="0"/>
          </a:p>
        </p:txBody>
      </p:sp>
      <p:sp>
        <p:nvSpPr>
          <p:cNvPr id="16" name="TextBox 15"/>
          <p:cNvSpPr txBox="1"/>
          <p:nvPr/>
        </p:nvSpPr>
        <p:spPr>
          <a:xfrm>
            <a:off x="467625" y="4750342"/>
            <a:ext cx="1688349" cy="646331"/>
          </a:xfrm>
          <a:prstGeom prst="rect">
            <a:avLst/>
          </a:prstGeom>
          <a:noFill/>
        </p:spPr>
        <p:txBody>
          <a:bodyPr wrap="square" rtlCol="0">
            <a:spAutoFit/>
          </a:bodyPr>
          <a:lstStyle/>
          <a:p>
            <a:r>
              <a:rPr lang="en-US" b="1" dirty="0" smtClean="0">
                <a:latin typeface="Agency FB" panose="020B0503020202020204" pitchFamily="34" charset="0"/>
              </a:rPr>
              <a:t>1</a:t>
            </a:r>
            <a:r>
              <a:rPr lang="en-US" b="1" baseline="30000" dirty="0" smtClean="0">
                <a:latin typeface="Agency FB" panose="020B0503020202020204" pitchFamily="34" charset="0"/>
              </a:rPr>
              <a:t>st</a:t>
            </a:r>
            <a:r>
              <a:rPr lang="en-US" b="1" dirty="0" smtClean="0">
                <a:latin typeface="Agency FB" panose="020B0503020202020204" pitchFamily="34" charset="0"/>
              </a:rPr>
              <a:t> class RCC project</a:t>
            </a:r>
            <a:endParaRPr lang="ru-RU" b="1" dirty="0"/>
          </a:p>
        </p:txBody>
      </p:sp>
      <p:sp>
        <p:nvSpPr>
          <p:cNvPr id="17" name="TextBox 16"/>
          <p:cNvSpPr txBox="1"/>
          <p:nvPr/>
        </p:nvSpPr>
        <p:spPr>
          <a:xfrm>
            <a:off x="467624" y="5415384"/>
            <a:ext cx="1688349" cy="369332"/>
          </a:xfrm>
          <a:prstGeom prst="rect">
            <a:avLst/>
          </a:prstGeom>
          <a:noFill/>
        </p:spPr>
        <p:txBody>
          <a:bodyPr wrap="square" rtlCol="0">
            <a:spAutoFit/>
          </a:bodyPr>
          <a:lstStyle/>
          <a:p>
            <a:r>
              <a:rPr lang="en-US" b="1" dirty="0" smtClean="0">
                <a:latin typeface="Agency FB" panose="020B0503020202020204" pitchFamily="34" charset="0"/>
              </a:rPr>
              <a:t>Facilities</a:t>
            </a:r>
            <a:endParaRPr lang="ru-RU" b="1" dirty="0"/>
          </a:p>
        </p:txBody>
      </p:sp>
      <p:sp>
        <p:nvSpPr>
          <p:cNvPr id="18" name="TextBox 17"/>
          <p:cNvSpPr txBox="1"/>
          <p:nvPr/>
        </p:nvSpPr>
        <p:spPr>
          <a:xfrm>
            <a:off x="492811" y="5902470"/>
            <a:ext cx="1152128" cy="646331"/>
          </a:xfrm>
          <a:prstGeom prst="rect">
            <a:avLst/>
          </a:prstGeom>
          <a:noFill/>
        </p:spPr>
        <p:txBody>
          <a:bodyPr wrap="square" rtlCol="0">
            <a:spAutoFit/>
          </a:bodyPr>
          <a:lstStyle/>
          <a:p>
            <a:r>
              <a:rPr lang="en-US" b="1" dirty="0" smtClean="0">
                <a:latin typeface="Agency FB" panose="020B0503020202020204" pitchFamily="34" charset="0"/>
              </a:rPr>
              <a:t>Experiment support</a:t>
            </a:r>
            <a:endParaRPr lang="ru-RU" b="1" dirty="0"/>
          </a:p>
        </p:txBody>
      </p:sp>
      <p:sp>
        <p:nvSpPr>
          <p:cNvPr id="2" name="TextBox 1"/>
          <p:cNvSpPr txBox="1"/>
          <p:nvPr/>
        </p:nvSpPr>
        <p:spPr>
          <a:xfrm>
            <a:off x="1475378" y="1928664"/>
            <a:ext cx="910837" cy="307777"/>
          </a:xfrm>
          <a:prstGeom prst="rect">
            <a:avLst/>
          </a:prstGeom>
          <a:noFill/>
        </p:spPr>
        <p:txBody>
          <a:bodyPr wrap="square" rtlCol="0">
            <a:spAutoFit/>
          </a:bodyPr>
          <a:lstStyle/>
          <a:p>
            <a:r>
              <a:rPr lang="en-US" sz="1400" dirty="0" smtClean="0"/>
              <a:t>22 pers.</a:t>
            </a:r>
            <a:endParaRPr lang="ru-RU" sz="1400" dirty="0"/>
          </a:p>
        </p:txBody>
      </p:sp>
      <p:sp>
        <p:nvSpPr>
          <p:cNvPr id="19" name="TextBox 18"/>
          <p:cNvSpPr txBox="1"/>
          <p:nvPr/>
        </p:nvSpPr>
        <p:spPr>
          <a:xfrm>
            <a:off x="1475378" y="2937913"/>
            <a:ext cx="867963" cy="307777"/>
          </a:xfrm>
          <a:prstGeom prst="rect">
            <a:avLst/>
          </a:prstGeom>
          <a:noFill/>
        </p:spPr>
        <p:txBody>
          <a:bodyPr wrap="square" rtlCol="0">
            <a:spAutoFit/>
          </a:bodyPr>
          <a:lstStyle/>
          <a:p>
            <a:r>
              <a:rPr lang="en-US" sz="1400" dirty="0" smtClean="0"/>
              <a:t>19 pers.</a:t>
            </a:r>
            <a:endParaRPr lang="ru-RU" sz="1400" dirty="0"/>
          </a:p>
        </p:txBody>
      </p:sp>
      <p:sp>
        <p:nvSpPr>
          <p:cNvPr id="20" name="TextBox 19"/>
          <p:cNvSpPr txBox="1"/>
          <p:nvPr/>
        </p:nvSpPr>
        <p:spPr>
          <a:xfrm>
            <a:off x="1475378" y="3840882"/>
            <a:ext cx="910837" cy="307777"/>
          </a:xfrm>
          <a:prstGeom prst="rect">
            <a:avLst/>
          </a:prstGeom>
          <a:noFill/>
        </p:spPr>
        <p:txBody>
          <a:bodyPr wrap="square" rtlCol="0">
            <a:spAutoFit/>
          </a:bodyPr>
          <a:lstStyle/>
          <a:p>
            <a:r>
              <a:rPr lang="en-US" sz="1400" dirty="0" smtClean="0"/>
              <a:t>41 pers.</a:t>
            </a:r>
            <a:endParaRPr lang="ru-RU" sz="1400" dirty="0"/>
          </a:p>
        </p:txBody>
      </p:sp>
      <p:sp>
        <p:nvSpPr>
          <p:cNvPr id="21" name="TextBox 20"/>
          <p:cNvSpPr txBox="1"/>
          <p:nvPr/>
        </p:nvSpPr>
        <p:spPr>
          <a:xfrm>
            <a:off x="1475378" y="4349071"/>
            <a:ext cx="910837" cy="307777"/>
          </a:xfrm>
          <a:prstGeom prst="rect">
            <a:avLst/>
          </a:prstGeom>
          <a:noFill/>
        </p:spPr>
        <p:txBody>
          <a:bodyPr wrap="square" rtlCol="0">
            <a:spAutoFit/>
          </a:bodyPr>
          <a:lstStyle/>
          <a:p>
            <a:r>
              <a:rPr lang="en-US" sz="1400" dirty="0" smtClean="0"/>
              <a:t>42 pers.</a:t>
            </a:r>
            <a:endParaRPr lang="ru-RU" sz="1400" dirty="0"/>
          </a:p>
        </p:txBody>
      </p:sp>
      <p:sp>
        <p:nvSpPr>
          <p:cNvPr id="22" name="TextBox 21"/>
          <p:cNvSpPr txBox="1"/>
          <p:nvPr/>
        </p:nvSpPr>
        <p:spPr>
          <a:xfrm>
            <a:off x="1579493" y="4919617"/>
            <a:ext cx="910837" cy="307777"/>
          </a:xfrm>
          <a:prstGeom prst="rect">
            <a:avLst/>
          </a:prstGeom>
          <a:noFill/>
        </p:spPr>
        <p:txBody>
          <a:bodyPr wrap="square" rtlCol="0">
            <a:spAutoFit/>
          </a:bodyPr>
          <a:lstStyle/>
          <a:p>
            <a:r>
              <a:rPr lang="en-US" sz="1400" dirty="0" smtClean="0"/>
              <a:t>5 pers.</a:t>
            </a:r>
            <a:endParaRPr lang="ru-RU" sz="1400" dirty="0"/>
          </a:p>
        </p:txBody>
      </p:sp>
      <p:sp>
        <p:nvSpPr>
          <p:cNvPr id="23" name="TextBox 22"/>
          <p:cNvSpPr txBox="1"/>
          <p:nvPr/>
        </p:nvSpPr>
        <p:spPr>
          <a:xfrm>
            <a:off x="1432504" y="5476939"/>
            <a:ext cx="910837" cy="307777"/>
          </a:xfrm>
          <a:prstGeom prst="rect">
            <a:avLst/>
          </a:prstGeom>
          <a:noFill/>
        </p:spPr>
        <p:txBody>
          <a:bodyPr wrap="square" rtlCol="0">
            <a:spAutoFit/>
          </a:bodyPr>
          <a:lstStyle/>
          <a:p>
            <a:r>
              <a:rPr lang="en-US" sz="1400" dirty="0" smtClean="0"/>
              <a:t>115 pers.</a:t>
            </a:r>
            <a:endParaRPr lang="ru-RU" sz="1400" dirty="0"/>
          </a:p>
        </p:txBody>
      </p:sp>
    </p:spTree>
    <p:extLst>
      <p:ext uri="{BB962C8B-B14F-4D97-AF65-F5344CB8AC3E}">
        <p14:creationId xmlns:p14="http://schemas.microsoft.com/office/powerpoint/2010/main" val="1088806956"/>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1619672" y="58011"/>
            <a:ext cx="636134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4800" b="1" i="0" u="none" strike="noStrike" cap="none" normalizeH="0" baseline="0" dirty="0" smtClean="0">
                <a:ln>
                  <a:noFill/>
                </a:ln>
                <a:solidFill>
                  <a:schemeClr val="tx1"/>
                </a:solidFill>
                <a:effectLst/>
                <a:latin typeface="+mj-lt"/>
                <a:ea typeface="Calibri" pitchFamily="34" charset="0"/>
                <a:cs typeface="Times New Roman" pitchFamily="18" charset="0"/>
              </a:rPr>
              <a:t>Outlook beyond 2023</a:t>
            </a:r>
            <a:endParaRPr kumimoji="0" lang="en-US" altLang="ru-RU" sz="4800" b="1" i="0" u="none" strike="noStrike" cap="none" normalizeH="0" dirty="0" smtClean="0">
              <a:ln>
                <a:noFill/>
              </a:ln>
              <a:solidFill>
                <a:schemeClr val="tx1"/>
              </a:solidFill>
              <a:effectLst/>
              <a:latin typeface="+mj-lt"/>
              <a:ea typeface="Calibri" pitchFamily="34" charset="0"/>
              <a:cs typeface="Times New Roman" pitchFamily="18" charset="0"/>
            </a:endParaRPr>
          </a:p>
        </p:txBody>
      </p:sp>
      <p:sp>
        <p:nvSpPr>
          <p:cNvPr id="5" name="TextBox 4"/>
          <p:cNvSpPr txBox="1"/>
          <p:nvPr/>
        </p:nvSpPr>
        <p:spPr>
          <a:xfrm>
            <a:off x="504595" y="1052736"/>
            <a:ext cx="8280920" cy="5293757"/>
          </a:xfrm>
          <a:prstGeom prst="rect">
            <a:avLst/>
          </a:prstGeom>
          <a:noFill/>
        </p:spPr>
        <p:txBody>
          <a:bodyPr wrap="square" rtlCol="0">
            <a:spAutoFit/>
          </a:bodyPr>
          <a:lstStyle/>
          <a:p>
            <a:r>
              <a:rPr lang="en-US" b="1" dirty="0" smtClean="0"/>
              <a:t>RADIOCHEMICAL LABORATORY of CLASS I</a:t>
            </a:r>
          </a:p>
          <a:p>
            <a:r>
              <a:rPr lang="en-US" sz="1600" dirty="0" smtClean="0"/>
              <a:t>The </a:t>
            </a:r>
            <a:r>
              <a:rPr lang="en-US" sz="1600" dirty="0"/>
              <a:t>laboratory is intended to handling and processing of very radioactive materials, in particular:</a:t>
            </a:r>
            <a:endParaRPr lang="ru-RU" sz="1600" dirty="0"/>
          </a:p>
          <a:p>
            <a:pPr marL="285750" indent="-285750">
              <a:buFont typeface="Arial" panose="020B0604020202020204" pitchFamily="34" charset="0"/>
              <a:buChar char="•"/>
            </a:pPr>
            <a:r>
              <a:rPr lang="en-US" sz="1600" dirty="0" smtClean="0"/>
              <a:t>Manufacturing </a:t>
            </a:r>
            <a:r>
              <a:rPr lang="en-US" sz="1600" dirty="0"/>
              <a:t>and regeneration of actinide targets for the SHE </a:t>
            </a:r>
            <a:r>
              <a:rPr lang="en-US" sz="1600" dirty="0" smtClean="0"/>
              <a:t>research;</a:t>
            </a:r>
            <a:endParaRPr lang="ru-RU" sz="1600" dirty="0"/>
          </a:p>
          <a:p>
            <a:pPr marL="285750" lvl="0" indent="-285750">
              <a:buFont typeface="Arial" panose="020B0604020202020204" pitchFamily="34" charset="0"/>
              <a:buChar char="•"/>
            </a:pPr>
            <a:r>
              <a:rPr lang="en-US" sz="1600" dirty="0"/>
              <a:t>Development of new technologies for production of radioisotopes and their extraction from irradiated targets for scientific, </a:t>
            </a:r>
            <a:r>
              <a:rPr lang="en-US" sz="1600" dirty="0" err="1"/>
              <a:t>radioecological</a:t>
            </a:r>
            <a:r>
              <a:rPr lang="en-US" sz="1600" dirty="0"/>
              <a:t>, medical and other </a:t>
            </a:r>
            <a:r>
              <a:rPr lang="en-US" sz="1600" dirty="0" smtClean="0"/>
              <a:t>applications</a:t>
            </a:r>
            <a:r>
              <a:rPr lang="en-US" sz="1600" dirty="0"/>
              <a:t>;</a:t>
            </a:r>
            <a:endParaRPr lang="ru-RU" sz="1600" dirty="0" smtClean="0"/>
          </a:p>
          <a:p>
            <a:pPr marL="285750" lvl="0" indent="-285750">
              <a:buFont typeface="Arial" panose="020B0604020202020204" pitchFamily="34" charset="0"/>
              <a:buChar char="•"/>
            </a:pPr>
            <a:r>
              <a:rPr lang="en-US" sz="1600" dirty="0" smtClean="0"/>
              <a:t>Other possible directions are being </a:t>
            </a:r>
            <a:r>
              <a:rPr lang="en-US" sz="1600" dirty="0" smtClean="0"/>
              <a:t>considered.</a:t>
            </a:r>
            <a:endParaRPr lang="ru-RU" sz="1600" dirty="0"/>
          </a:p>
          <a:p>
            <a:r>
              <a:rPr lang="en-US" sz="1600" dirty="0"/>
              <a:t> </a:t>
            </a:r>
            <a:endParaRPr lang="ru-RU" sz="1600" dirty="0"/>
          </a:p>
          <a:p>
            <a:r>
              <a:rPr lang="en-US" sz="1600" dirty="0"/>
              <a:t>Conceptual design is planned to be completed by the beginning of the next 7-year period (2024-2030</a:t>
            </a:r>
            <a:r>
              <a:rPr lang="en-US" sz="1600" dirty="0" smtClean="0"/>
              <a:t>).</a:t>
            </a:r>
          </a:p>
          <a:p>
            <a:endParaRPr lang="en-US" dirty="0"/>
          </a:p>
          <a:p>
            <a:r>
              <a:rPr lang="en-US" b="1" dirty="0" smtClean="0"/>
              <a:t>PHYSICAL TASKS AND NEW EXPERIMENTAL FACILITIES</a:t>
            </a:r>
          </a:p>
          <a:p>
            <a:r>
              <a:rPr lang="en-US" sz="1600" dirty="0" smtClean="0"/>
              <a:t>Mass-spectrometry, spectroscopy, chemistry of SHE, MNT reactions, cryogenic tritium target</a:t>
            </a:r>
            <a:endParaRPr lang="en-US" sz="1600" dirty="0"/>
          </a:p>
          <a:p>
            <a:endParaRPr lang="en-US" dirty="0" smtClean="0"/>
          </a:p>
          <a:p>
            <a:r>
              <a:rPr lang="en-US" b="1" dirty="0" smtClean="0"/>
              <a:t>THREE SCIENTIFIC THEMES</a:t>
            </a:r>
          </a:p>
          <a:p>
            <a:pPr marL="285750" indent="-285750">
              <a:buFont typeface="Arial" panose="020B0604020202020204" pitchFamily="34" charset="0"/>
              <a:buChar char="•"/>
            </a:pPr>
            <a:r>
              <a:rPr lang="en-US" sz="1600" dirty="0" smtClean="0"/>
              <a:t>Heavy and Super-heavy nuclei;</a:t>
            </a:r>
          </a:p>
          <a:p>
            <a:pPr marL="285750" indent="-285750">
              <a:buFont typeface="Arial" panose="020B0604020202020204" pitchFamily="34" charset="0"/>
              <a:buChar char="•"/>
            </a:pPr>
            <a:r>
              <a:rPr lang="en-US" sz="1600" dirty="0" smtClean="0"/>
              <a:t>Light nuclei at the drip-lines</a:t>
            </a:r>
            <a:r>
              <a:rPr lang="en-US" dirty="0" smtClean="0"/>
              <a:t>;</a:t>
            </a:r>
          </a:p>
          <a:p>
            <a:pPr marL="285750" indent="-285750">
              <a:buFont typeface="Arial" panose="020B0604020202020204" pitchFamily="34" charset="0"/>
              <a:buChar char="•"/>
            </a:pPr>
            <a:r>
              <a:rPr lang="en-US" sz="1600" dirty="0" smtClean="0"/>
              <a:t>Reaction mechanisms</a:t>
            </a:r>
            <a:r>
              <a:rPr lang="en-US" sz="1600" dirty="0"/>
              <a:t>.</a:t>
            </a:r>
            <a:endParaRPr lang="en-US" sz="1600" dirty="0" smtClean="0"/>
          </a:p>
          <a:p>
            <a:pPr marL="285750" indent="-285750">
              <a:buFont typeface="Arial" panose="020B0604020202020204" pitchFamily="34" charset="0"/>
              <a:buChar char="•"/>
            </a:pPr>
            <a:endParaRPr lang="en-US" b="1" dirty="0"/>
          </a:p>
          <a:p>
            <a:r>
              <a:rPr lang="en-US" b="1" dirty="0" smtClean="0"/>
              <a:t>REVISION </a:t>
            </a:r>
            <a:r>
              <a:rPr lang="en-US" b="1" dirty="0" smtClean="0"/>
              <a:t>OF THE OF THE STRUCTURE OF THE </a:t>
            </a:r>
            <a:r>
              <a:rPr lang="en-US" b="1" dirty="0" smtClean="0"/>
              <a:t>LABORATORY</a:t>
            </a:r>
          </a:p>
          <a:p>
            <a:r>
              <a:rPr lang="en-US" sz="1600" dirty="0" smtClean="0"/>
              <a:t>Three themes → three departments </a:t>
            </a:r>
            <a:endParaRPr lang="ru-RU" sz="1600" dirty="0"/>
          </a:p>
        </p:txBody>
      </p:sp>
    </p:spTree>
    <p:extLst>
      <p:ext uri="{BB962C8B-B14F-4D97-AF65-F5344CB8AC3E}">
        <p14:creationId xmlns:p14="http://schemas.microsoft.com/office/powerpoint/2010/main" val="1213017356"/>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403648" y="1484784"/>
            <a:ext cx="6336704" cy="3724096"/>
          </a:xfrm>
          <a:prstGeom prst="rect">
            <a:avLst/>
          </a:prstGeom>
        </p:spPr>
        <p:txBody>
          <a:bodyPr wrap="square">
            <a:spAutoFit/>
          </a:bodyPr>
          <a:lstStyle/>
          <a:p>
            <a:pPr algn="ctr"/>
            <a:r>
              <a:rPr lang="en-US" sz="2800" dirty="0" smtClean="0">
                <a:latin typeface="Times New Roman" panose="02020603050405020304" pitchFamily="18" charset="0"/>
                <a:cs typeface="Times New Roman" panose="02020603050405020304" pitchFamily="18" charset="0"/>
              </a:rPr>
              <a:t>Project closure proposal</a:t>
            </a:r>
            <a:endParaRPr lang="ru-RU" sz="2800" dirty="0" smtClean="0">
              <a:latin typeface="Times New Roman" panose="02020603050405020304" pitchFamily="18" charset="0"/>
              <a:cs typeface="Times New Roman" panose="02020603050405020304" pitchFamily="18" charset="0"/>
            </a:endParaRPr>
          </a:p>
          <a:p>
            <a:pPr algn="ctr"/>
            <a:endParaRPr lang="ru-RU" sz="2800" dirty="0" smtClean="0">
              <a:latin typeface="Times New Roman" panose="02020603050405020304" pitchFamily="18" charset="0"/>
              <a:cs typeface="Times New Roman" panose="02020603050405020304" pitchFamily="18" charset="0"/>
            </a:endParaRPr>
          </a:p>
          <a:p>
            <a:pPr algn="ctr"/>
            <a:r>
              <a:rPr lang="en-US" sz="2400" b="1" dirty="0" smtClean="0">
                <a:latin typeface="Times New Roman" panose="02020603050405020304" pitchFamily="18" charset="0"/>
                <a:cs typeface="Times New Roman" panose="02020603050405020304" pitchFamily="18" charset="0"/>
              </a:rPr>
              <a:t>Construction of a prototype of the initial section of a high-current heavy-ion linear accelerator</a:t>
            </a:r>
          </a:p>
          <a:p>
            <a:pPr algn="ctr"/>
            <a:r>
              <a:rPr lang="en-US" sz="2400" b="1" dirty="0" smtClean="0">
                <a:latin typeface="Times New Roman" panose="02020603050405020304" pitchFamily="18" charset="0"/>
                <a:cs typeface="Times New Roman" panose="02020603050405020304" pitchFamily="18" charset="0"/>
              </a:rPr>
              <a:t>(2020 – 2021)</a:t>
            </a:r>
          </a:p>
          <a:p>
            <a:pPr algn="ctr"/>
            <a:endParaRPr lang="ru-RU" sz="2400" dirty="0" smtClean="0">
              <a:latin typeface="Times New Roman" panose="02020603050405020304" pitchFamily="18" charset="0"/>
              <a:cs typeface="Times New Roman" panose="02020603050405020304" pitchFamily="18" charset="0"/>
            </a:endParaRPr>
          </a:p>
          <a:p>
            <a:pPr algn="ctr"/>
            <a:r>
              <a:rPr lang="en-US" sz="2000" dirty="0" smtClean="0"/>
              <a:t>Project within the theme</a:t>
            </a:r>
            <a:r>
              <a:rPr lang="ru-RU" sz="2000" dirty="0" smtClean="0"/>
              <a:t> (</a:t>
            </a:r>
            <a:r>
              <a:rPr lang="en-US" sz="2000" dirty="0" smtClean="0"/>
              <a:t>03-0-1129-2017/202</a:t>
            </a:r>
            <a:r>
              <a:rPr lang="ru-RU" sz="2000" dirty="0" smtClean="0"/>
              <a:t>1)</a:t>
            </a:r>
          </a:p>
          <a:p>
            <a:pPr algn="ctr"/>
            <a:endParaRPr lang="ru-RU" sz="2000" dirty="0" smtClean="0"/>
          </a:p>
          <a:p>
            <a:r>
              <a:rPr lang="en-US" sz="2000" b="1" dirty="0" smtClean="0"/>
              <a:t>Leader:		</a:t>
            </a:r>
            <a:r>
              <a:rPr lang="ru-RU" sz="2000" b="1" dirty="0" smtClean="0"/>
              <a:t>	</a:t>
            </a:r>
            <a:r>
              <a:rPr lang="en-US" sz="2000" b="1" dirty="0" smtClean="0"/>
              <a:t>		</a:t>
            </a:r>
            <a:r>
              <a:rPr lang="en-US" sz="2000" dirty="0" smtClean="0"/>
              <a:t>L</a:t>
            </a:r>
            <a:r>
              <a:rPr lang="ru-RU" sz="2000" dirty="0" smtClean="0"/>
              <a:t>.</a:t>
            </a:r>
            <a:r>
              <a:rPr lang="en-US" sz="2000" dirty="0" smtClean="0"/>
              <a:t>V</a:t>
            </a:r>
            <a:r>
              <a:rPr lang="ru-RU" sz="2000" dirty="0" smtClean="0"/>
              <a:t>. </a:t>
            </a:r>
            <a:r>
              <a:rPr lang="en-US" sz="2000" dirty="0" err="1" smtClean="0"/>
              <a:t>Grigorenko</a:t>
            </a:r>
            <a:endParaRPr lang="ru-RU" sz="2000" dirty="0" smtClean="0"/>
          </a:p>
        </p:txBody>
      </p:sp>
    </p:spTree>
    <p:extLst>
      <p:ext uri="{BB962C8B-B14F-4D97-AF65-F5344CB8AC3E}">
        <p14:creationId xmlns:p14="http://schemas.microsoft.com/office/powerpoint/2010/main" val="4196668354"/>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7624" y="2708920"/>
            <a:ext cx="6984776" cy="1107996"/>
          </a:xfrm>
          <a:prstGeom prst="rect">
            <a:avLst/>
          </a:prstGeom>
          <a:noFill/>
        </p:spPr>
        <p:txBody>
          <a:bodyPr wrap="square" rtlCol="0">
            <a:spAutoFit/>
          </a:bodyPr>
          <a:lstStyle/>
          <a:p>
            <a:pPr algn="ctr"/>
            <a:r>
              <a:rPr lang="en-US" sz="6600" dirty="0" smtClean="0">
                <a:latin typeface="Segoe Print" panose="02000600000000000000" pitchFamily="2" charset="0"/>
              </a:rPr>
              <a:t>THANK YOU!</a:t>
            </a:r>
            <a:endParaRPr lang="ru-RU" sz="6600" dirty="0" smtClean="0">
              <a:latin typeface="Segoe Print" panose="02000600000000000000" pitchFamily="2" charset="0"/>
            </a:endParaRPr>
          </a:p>
        </p:txBody>
      </p:sp>
    </p:spTree>
    <p:extLst>
      <p:ext uri="{BB962C8B-B14F-4D97-AF65-F5344CB8AC3E}">
        <p14:creationId xmlns:p14="http://schemas.microsoft.com/office/powerpoint/2010/main" val="2323922149"/>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5616" y="1412776"/>
            <a:ext cx="6840760" cy="3693319"/>
          </a:xfrm>
          <a:prstGeom prst="rect">
            <a:avLst/>
          </a:prstGeom>
          <a:noFill/>
        </p:spPr>
        <p:txBody>
          <a:bodyPr wrap="square" rtlCol="0">
            <a:spAutoFit/>
          </a:bodyPr>
          <a:lstStyle/>
          <a:p>
            <a:pPr algn="just"/>
            <a:r>
              <a:rPr lang="en-US" b="1" dirty="0"/>
              <a:t>Recommendation</a:t>
            </a:r>
            <a:r>
              <a:rPr lang="en-US" dirty="0"/>
              <a:t>. The PAC recommends the opening of the project “Construction of a prototype of the initial section of a high-current heavy-ion linear accelerator aimed at producing intense radioactive ion beams for basic research” under the theme “Development of the FLNR Accelerator Complex and Experimental Setups (DRIBS-III)” for the two-year period 2020–2021. The PAC is convinced that the full accomplishment of the project would require its extension beyond this period. This work should be supported both in terms of manpower and financial resources, but so that the just starting </a:t>
            </a:r>
            <a:r>
              <a:rPr lang="en-US" dirty="0" err="1"/>
              <a:t>programmes</a:t>
            </a:r>
            <a:r>
              <a:rPr lang="en-US" dirty="0"/>
              <a:t> on research of </a:t>
            </a:r>
            <a:r>
              <a:rPr lang="en-US" dirty="0" err="1"/>
              <a:t>superheavy</a:t>
            </a:r>
            <a:r>
              <a:rPr lang="en-US" dirty="0"/>
              <a:t> elements at the new SHE Factory are not perturbed. At the same time, the PAC recommends elaborating a more detailed work schedule for the development of the facility by determining the stages, their goals and the required resources.</a:t>
            </a:r>
            <a:endParaRPr lang="ru-RU" dirty="0"/>
          </a:p>
        </p:txBody>
      </p:sp>
      <p:sp>
        <p:nvSpPr>
          <p:cNvPr id="3" name="TextBox 2"/>
          <p:cNvSpPr txBox="1"/>
          <p:nvPr/>
        </p:nvSpPr>
        <p:spPr>
          <a:xfrm>
            <a:off x="1403648" y="349626"/>
            <a:ext cx="6264696" cy="400110"/>
          </a:xfrm>
          <a:prstGeom prst="rect">
            <a:avLst/>
          </a:prstGeom>
          <a:noFill/>
        </p:spPr>
        <p:txBody>
          <a:bodyPr wrap="square" rtlCol="0">
            <a:spAutoFit/>
          </a:bodyPr>
          <a:lstStyle/>
          <a:p>
            <a:r>
              <a:rPr lang="en-US" sz="2000" b="1" dirty="0"/>
              <a:t>50</a:t>
            </a:r>
            <a:r>
              <a:rPr lang="en-US" sz="2000" b="1" baseline="30000" dirty="0"/>
              <a:t>th</a:t>
            </a:r>
            <a:r>
              <a:rPr lang="en-US" sz="2000" b="1" dirty="0"/>
              <a:t> </a:t>
            </a:r>
            <a:r>
              <a:rPr lang="en-US" sz="2000" b="1" dirty="0" smtClean="0"/>
              <a:t>meeting of the PAC for Nuclear physics, June 24 2019</a:t>
            </a:r>
            <a:endParaRPr lang="ru-RU" sz="2000" b="1" dirty="0"/>
          </a:p>
        </p:txBody>
      </p:sp>
    </p:spTree>
    <p:extLst>
      <p:ext uri="{BB962C8B-B14F-4D97-AF65-F5344CB8AC3E}">
        <p14:creationId xmlns:p14="http://schemas.microsoft.com/office/powerpoint/2010/main" val="1436016701"/>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4711" y="188640"/>
            <a:ext cx="7776864" cy="830997"/>
          </a:xfrm>
          <a:prstGeom prst="rect">
            <a:avLst/>
          </a:prstGeom>
          <a:noFill/>
        </p:spPr>
        <p:txBody>
          <a:bodyPr wrap="square" rtlCol="0">
            <a:spAutoFit/>
          </a:bodyPr>
          <a:lstStyle/>
          <a:p>
            <a:pPr algn="ctr"/>
            <a:r>
              <a:rPr lang="en-US" sz="2400" dirty="0" smtClean="0">
                <a:latin typeface="Times New Roman" panose="02020603050405020304" pitchFamily="18" charset="0"/>
                <a:cs typeface="Times New Roman" panose="02020603050405020304" pitchFamily="18" charset="0"/>
              </a:rPr>
              <a:t>Session of the Committee of Plenipotentiaries </a:t>
            </a:r>
          </a:p>
          <a:p>
            <a:pPr algn="ctr"/>
            <a:r>
              <a:rPr lang="en-US" sz="2400" dirty="0" smtClean="0">
                <a:latin typeface="Times New Roman" panose="02020603050405020304" pitchFamily="18" charset="0"/>
                <a:cs typeface="Times New Roman" panose="02020603050405020304" pitchFamily="18" charset="0"/>
              </a:rPr>
              <a:t>March 25 2021</a:t>
            </a:r>
            <a:endParaRPr lang="ru-RU" dirty="0"/>
          </a:p>
        </p:txBody>
      </p:sp>
      <p:sp>
        <p:nvSpPr>
          <p:cNvPr id="3" name="Прямоугольник 2"/>
          <p:cNvSpPr/>
          <p:nvPr/>
        </p:nvSpPr>
        <p:spPr>
          <a:xfrm>
            <a:off x="1048792" y="1124744"/>
            <a:ext cx="7128792" cy="5262979"/>
          </a:xfrm>
          <a:prstGeom prst="rect">
            <a:avLst/>
          </a:prstGeom>
        </p:spPr>
        <p:txBody>
          <a:bodyPr wrap="square">
            <a:spAutoFit/>
          </a:bodyPr>
          <a:lstStyle/>
          <a:p>
            <a:pPr algn="ctr"/>
            <a:r>
              <a:rPr lang="en-US" sz="2400" dirty="0" smtClean="0">
                <a:solidFill>
                  <a:schemeClr val="accent2">
                    <a:lumMod val="50000"/>
                  </a:schemeClr>
                </a:solidFill>
              </a:rPr>
              <a:t>Low energy Nuclear Physics</a:t>
            </a:r>
            <a:endParaRPr lang="ru-RU" sz="2400" dirty="0" smtClean="0">
              <a:solidFill>
                <a:schemeClr val="accent2">
                  <a:lumMod val="50000"/>
                </a:schemeClr>
              </a:solidFill>
            </a:endParaRPr>
          </a:p>
          <a:p>
            <a:pPr algn="ctr"/>
            <a:endParaRPr lang="ru-RU" sz="2400" dirty="0" smtClean="0">
              <a:solidFill>
                <a:schemeClr val="accent2">
                  <a:lumMod val="50000"/>
                </a:schemeClr>
              </a:solidFill>
            </a:endParaRPr>
          </a:p>
          <a:p>
            <a:pPr marL="285750" indent="-285750" algn="just">
              <a:buFont typeface="Arial" panose="020B0604020202020204" pitchFamily="34" charset="0"/>
              <a:buChar char="•"/>
            </a:pPr>
            <a:r>
              <a:rPr lang="en-US" dirty="0" smtClean="0"/>
              <a:t>Pursuit of the research in the vicinity of the stability island of Super-Heavy Elements. For that endeavor, a SHE Factory based on the DC-280 heavy-ion cyclotron was constructed.</a:t>
            </a:r>
            <a:r>
              <a:rPr lang="ru-RU" dirty="0" smtClean="0"/>
              <a:t> </a:t>
            </a:r>
            <a:r>
              <a:rPr lang="en-US" dirty="0" smtClean="0"/>
              <a:t>Substantial increase in the efficiency of experiments is needed for the synthesis of the heaviest elements </a:t>
            </a:r>
            <a:r>
              <a:rPr lang="ru-RU" dirty="0" smtClean="0"/>
              <a:t>119 </a:t>
            </a:r>
            <a:r>
              <a:rPr lang="en-US" dirty="0" smtClean="0"/>
              <a:t>and</a:t>
            </a:r>
            <a:r>
              <a:rPr lang="ru-RU" dirty="0" smtClean="0"/>
              <a:t> 120, </a:t>
            </a:r>
            <a:r>
              <a:rPr lang="en-US" dirty="0" smtClean="0"/>
              <a:t>and for the study of nuclear and chemical properties of already known elements</a:t>
            </a:r>
            <a:r>
              <a:rPr lang="ru-RU" dirty="0" smtClean="0"/>
              <a:t>;</a:t>
            </a:r>
          </a:p>
          <a:p>
            <a:pPr marL="285750" indent="-285750" algn="just">
              <a:buFont typeface="Arial" panose="020B0604020202020204" pitchFamily="34" charset="0"/>
              <a:buChar char="•"/>
            </a:pPr>
            <a:r>
              <a:rPr lang="en-US" dirty="0" smtClean="0"/>
              <a:t>Measuring the masses of SHE at FLNR is planned with the use of a pre-separator followed by a cryogenic gas ion catcher and a TOF mass spectrometer</a:t>
            </a:r>
            <a:r>
              <a:rPr lang="ru-RU" dirty="0" smtClean="0"/>
              <a:t>;</a:t>
            </a:r>
          </a:p>
          <a:p>
            <a:pPr marL="285750" indent="-285750" algn="just">
              <a:buFont typeface="Arial" panose="020B0604020202020204" pitchFamily="34" charset="0"/>
              <a:buChar char="•"/>
            </a:pPr>
            <a:r>
              <a:rPr lang="en-US" dirty="0" smtClean="0"/>
              <a:t>The construction of a specialized complex comprising radiochemical laboratories of Class 1 for the manufacture and regeneration of highly radioactive targets is foreseen</a:t>
            </a:r>
            <a:r>
              <a:rPr lang="ru-RU" dirty="0" smtClean="0"/>
              <a:t>;</a:t>
            </a:r>
          </a:p>
          <a:p>
            <a:pPr marL="285750" indent="-285750" algn="just">
              <a:buFont typeface="Arial" panose="020B0604020202020204" pitchFamily="34" charset="0"/>
              <a:buChar char="•"/>
            </a:pPr>
            <a:r>
              <a:rPr lang="en-US" dirty="0" smtClean="0"/>
              <a:t>Study of multi-nucleon transfer reactions is promising for the synthesis of new neutron-rich isotopes of heavy and super-heavy elements. The modernized U400R cyclotron will provide conditions for in depth study of these and other low-energy nuclear reactions with heavy ions</a:t>
            </a:r>
            <a:r>
              <a:rPr lang="ru-RU" dirty="0" smtClean="0"/>
              <a:t>.</a:t>
            </a:r>
            <a:endParaRPr lang="en-US" dirty="0"/>
          </a:p>
        </p:txBody>
      </p:sp>
    </p:spTree>
    <p:extLst>
      <p:ext uri="{BB962C8B-B14F-4D97-AF65-F5344CB8AC3E}">
        <p14:creationId xmlns:p14="http://schemas.microsoft.com/office/powerpoint/2010/main" val="2374089193"/>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a:stretch>
            <a:fillRect/>
          </a:stretch>
        </p:blipFill>
        <p:spPr>
          <a:xfrm>
            <a:off x="2123728" y="1700808"/>
            <a:ext cx="4968552" cy="3432418"/>
          </a:xfrm>
          <a:prstGeom prst="rect">
            <a:avLst/>
          </a:prstGeom>
        </p:spPr>
      </p:pic>
      <p:sp>
        <p:nvSpPr>
          <p:cNvPr id="3" name="Прямоугольник 2"/>
          <p:cNvSpPr/>
          <p:nvPr/>
        </p:nvSpPr>
        <p:spPr>
          <a:xfrm>
            <a:off x="755576" y="188640"/>
            <a:ext cx="7848872" cy="461665"/>
          </a:xfrm>
          <a:prstGeom prst="rect">
            <a:avLst/>
          </a:prstGeom>
        </p:spPr>
        <p:txBody>
          <a:bodyPr wrap="square">
            <a:spAutoFit/>
          </a:bodyPr>
          <a:lstStyle/>
          <a:p>
            <a:pPr algn="ctr"/>
            <a:r>
              <a:rPr lang="en-US" sz="2400" dirty="0" smtClean="0">
                <a:latin typeface="+mj-lt"/>
                <a:cs typeface="Times New Roman" panose="02020603050405020304" pitchFamily="18" charset="0"/>
              </a:rPr>
              <a:t>Cryogenic Tritium Target (2023)</a:t>
            </a:r>
            <a:endParaRPr lang="ru-RU" b="1" dirty="0">
              <a:solidFill>
                <a:schemeClr val="accent3">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1171601"/>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U:\Aleksey Novoselov\GasCatcherPhoto\MASHA Cam01-20210316-1453011001.jpg"/>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340768"/>
            <a:ext cx="5544616" cy="3965972"/>
          </a:xfrm>
          <a:prstGeom prst="rect">
            <a:avLst/>
          </a:prstGeom>
          <a:noFill/>
          <a:ln>
            <a:noFill/>
          </a:ln>
        </p:spPr>
      </p:pic>
      <p:sp>
        <p:nvSpPr>
          <p:cNvPr id="5" name="Прямоугольник 4"/>
          <p:cNvSpPr/>
          <p:nvPr/>
        </p:nvSpPr>
        <p:spPr>
          <a:xfrm>
            <a:off x="755576" y="235766"/>
            <a:ext cx="7848872" cy="461665"/>
          </a:xfrm>
          <a:prstGeom prst="rect">
            <a:avLst/>
          </a:prstGeom>
        </p:spPr>
        <p:txBody>
          <a:bodyPr wrap="square">
            <a:spAutoFit/>
          </a:bodyPr>
          <a:lstStyle/>
          <a:p>
            <a:pPr algn="ctr"/>
            <a:r>
              <a:rPr lang="en-US" sz="2400" dirty="0" smtClean="0">
                <a:latin typeface="+mj-lt"/>
                <a:cs typeface="Times New Roman" panose="02020603050405020304" pitchFamily="18" charset="0"/>
              </a:rPr>
              <a:t>Gas Catcher (2023)</a:t>
            </a:r>
            <a:endParaRPr lang="ru-RU" b="1" dirty="0">
              <a:solidFill>
                <a:schemeClr val="accent3">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1917064"/>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Рисунок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Box 4"/>
          <p:cNvSpPr txBox="1">
            <a:spLocks noChangeArrowheads="1"/>
          </p:cNvSpPr>
          <p:nvPr/>
        </p:nvSpPr>
        <p:spPr bwMode="auto">
          <a:xfrm>
            <a:off x="1187450" y="188913"/>
            <a:ext cx="6769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YR" pitchFamily="34" charset="-52"/>
              </a:defRPr>
            </a:lvl1pPr>
            <a:lvl2pPr marL="742950" indent="-285750">
              <a:defRPr sz="2400">
                <a:solidFill>
                  <a:schemeClr val="tx1"/>
                </a:solidFill>
                <a:latin typeface="Arial CYR" pitchFamily="34" charset="-52"/>
              </a:defRPr>
            </a:lvl2pPr>
            <a:lvl3pPr marL="1143000" indent="-228600">
              <a:defRPr sz="2400">
                <a:solidFill>
                  <a:schemeClr val="tx1"/>
                </a:solidFill>
                <a:latin typeface="Arial CYR" pitchFamily="34" charset="-52"/>
              </a:defRPr>
            </a:lvl3pPr>
            <a:lvl4pPr marL="1600200" indent="-228600">
              <a:defRPr sz="2400">
                <a:solidFill>
                  <a:schemeClr val="tx1"/>
                </a:solidFill>
                <a:latin typeface="Arial CYR" pitchFamily="34" charset="-52"/>
              </a:defRPr>
            </a:lvl4pPr>
            <a:lvl5pPr marL="2057400" indent="-228600">
              <a:defRPr sz="2400">
                <a:solidFill>
                  <a:schemeClr val="tx1"/>
                </a:solidFill>
                <a:latin typeface="Arial CYR" pitchFamily="34" charset="-52"/>
              </a:defRPr>
            </a:lvl5pPr>
            <a:lvl6pPr marL="2514600" indent="-228600" eaLnBrk="0" fontAlgn="base" hangingPunct="0">
              <a:spcBef>
                <a:spcPct val="0"/>
              </a:spcBef>
              <a:spcAft>
                <a:spcPct val="0"/>
              </a:spcAft>
              <a:defRPr sz="2400">
                <a:solidFill>
                  <a:schemeClr val="tx1"/>
                </a:solidFill>
                <a:latin typeface="Arial CYR" pitchFamily="34" charset="-52"/>
              </a:defRPr>
            </a:lvl6pPr>
            <a:lvl7pPr marL="2971800" indent="-228600" eaLnBrk="0" fontAlgn="base" hangingPunct="0">
              <a:spcBef>
                <a:spcPct val="0"/>
              </a:spcBef>
              <a:spcAft>
                <a:spcPct val="0"/>
              </a:spcAft>
              <a:defRPr sz="2400">
                <a:solidFill>
                  <a:schemeClr val="tx1"/>
                </a:solidFill>
                <a:latin typeface="Arial CYR" pitchFamily="34" charset="-52"/>
              </a:defRPr>
            </a:lvl7pPr>
            <a:lvl8pPr marL="3429000" indent="-228600" eaLnBrk="0" fontAlgn="base" hangingPunct="0">
              <a:spcBef>
                <a:spcPct val="0"/>
              </a:spcBef>
              <a:spcAft>
                <a:spcPct val="0"/>
              </a:spcAft>
              <a:defRPr sz="2400">
                <a:solidFill>
                  <a:schemeClr val="tx1"/>
                </a:solidFill>
                <a:latin typeface="Arial CYR" pitchFamily="34" charset="-52"/>
              </a:defRPr>
            </a:lvl8pPr>
            <a:lvl9pPr marL="3886200" indent="-228600" eaLnBrk="0" fontAlgn="base" hangingPunct="0">
              <a:spcBef>
                <a:spcPct val="0"/>
              </a:spcBef>
              <a:spcAft>
                <a:spcPct val="0"/>
              </a:spcAft>
              <a:defRPr sz="2400">
                <a:solidFill>
                  <a:schemeClr val="tx1"/>
                </a:solidFill>
                <a:latin typeface="Arial CYR" pitchFamily="34" charset="-52"/>
              </a:defRPr>
            </a:lvl9pPr>
          </a:lstStyle>
          <a:p>
            <a:pPr algn="ctr"/>
            <a:r>
              <a:rPr lang="ru-RU" altLang="ru-RU"/>
              <a:t>НОВЫЙ ЭКСПЕРИМЕНТАЛЬНЫЙ ЗАЛ УСКОРИТЕЛЯ У400</a:t>
            </a:r>
            <a:r>
              <a:rPr lang="en-US" altLang="ru-RU"/>
              <a:t>R</a:t>
            </a:r>
            <a:r>
              <a:rPr lang="ru-RU" altLang="ru-RU"/>
              <a:t> </a:t>
            </a:r>
          </a:p>
        </p:txBody>
      </p:sp>
      <p:sp>
        <p:nvSpPr>
          <p:cNvPr id="29700" name="TextBox 5"/>
          <p:cNvSpPr txBox="1">
            <a:spLocks noChangeArrowheads="1"/>
          </p:cNvSpPr>
          <p:nvPr/>
        </p:nvSpPr>
        <p:spPr bwMode="auto">
          <a:xfrm>
            <a:off x="7092950" y="3933825"/>
            <a:ext cx="17907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YR" pitchFamily="34" charset="-52"/>
              </a:defRPr>
            </a:lvl1pPr>
            <a:lvl2pPr marL="742950" indent="-285750">
              <a:defRPr sz="2400">
                <a:solidFill>
                  <a:schemeClr val="tx1"/>
                </a:solidFill>
                <a:latin typeface="Arial CYR" pitchFamily="34" charset="-52"/>
              </a:defRPr>
            </a:lvl2pPr>
            <a:lvl3pPr marL="1143000" indent="-228600">
              <a:defRPr sz="2400">
                <a:solidFill>
                  <a:schemeClr val="tx1"/>
                </a:solidFill>
                <a:latin typeface="Arial CYR" pitchFamily="34" charset="-52"/>
              </a:defRPr>
            </a:lvl3pPr>
            <a:lvl4pPr marL="1600200" indent="-228600">
              <a:defRPr sz="2400">
                <a:solidFill>
                  <a:schemeClr val="tx1"/>
                </a:solidFill>
                <a:latin typeface="Arial CYR" pitchFamily="34" charset="-52"/>
              </a:defRPr>
            </a:lvl4pPr>
            <a:lvl5pPr marL="2057400" indent="-228600">
              <a:defRPr sz="2400">
                <a:solidFill>
                  <a:schemeClr val="tx1"/>
                </a:solidFill>
                <a:latin typeface="Arial CYR" pitchFamily="34" charset="-52"/>
              </a:defRPr>
            </a:lvl5pPr>
            <a:lvl6pPr marL="2514600" indent="-228600" eaLnBrk="0" fontAlgn="base" hangingPunct="0">
              <a:spcBef>
                <a:spcPct val="0"/>
              </a:spcBef>
              <a:spcAft>
                <a:spcPct val="0"/>
              </a:spcAft>
              <a:defRPr sz="2400">
                <a:solidFill>
                  <a:schemeClr val="tx1"/>
                </a:solidFill>
                <a:latin typeface="Arial CYR" pitchFamily="34" charset="-52"/>
              </a:defRPr>
            </a:lvl6pPr>
            <a:lvl7pPr marL="2971800" indent="-228600" eaLnBrk="0" fontAlgn="base" hangingPunct="0">
              <a:spcBef>
                <a:spcPct val="0"/>
              </a:spcBef>
              <a:spcAft>
                <a:spcPct val="0"/>
              </a:spcAft>
              <a:defRPr sz="2400">
                <a:solidFill>
                  <a:schemeClr val="tx1"/>
                </a:solidFill>
                <a:latin typeface="Arial CYR" pitchFamily="34" charset="-52"/>
              </a:defRPr>
            </a:lvl7pPr>
            <a:lvl8pPr marL="3429000" indent="-228600" eaLnBrk="0" fontAlgn="base" hangingPunct="0">
              <a:spcBef>
                <a:spcPct val="0"/>
              </a:spcBef>
              <a:spcAft>
                <a:spcPct val="0"/>
              </a:spcAft>
              <a:defRPr sz="2400">
                <a:solidFill>
                  <a:schemeClr val="tx1"/>
                </a:solidFill>
                <a:latin typeface="Arial CYR" pitchFamily="34" charset="-52"/>
              </a:defRPr>
            </a:lvl8pPr>
            <a:lvl9pPr marL="3886200" indent="-228600" eaLnBrk="0" fontAlgn="base" hangingPunct="0">
              <a:spcBef>
                <a:spcPct val="0"/>
              </a:spcBef>
              <a:spcAft>
                <a:spcPct val="0"/>
              </a:spcAft>
              <a:defRPr sz="2400">
                <a:solidFill>
                  <a:schemeClr val="tx1"/>
                </a:solidFill>
                <a:latin typeface="Arial CYR" pitchFamily="34" charset="-52"/>
              </a:defRPr>
            </a:lvl9pPr>
          </a:lstStyle>
          <a:p>
            <a:pPr algn="ctr"/>
            <a:r>
              <a:rPr lang="ru-RU" altLang="ru-RU" sz="1800">
                <a:solidFill>
                  <a:schemeClr val="bg1"/>
                </a:solidFill>
              </a:rPr>
              <a:t>ЗДАНИЕ УСКОРИТЕЛЯ</a:t>
            </a:r>
          </a:p>
          <a:p>
            <a:pPr algn="ctr"/>
            <a:r>
              <a:rPr lang="ru-RU" altLang="ru-RU" sz="1800">
                <a:solidFill>
                  <a:schemeClr val="bg1"/>
                </a:solidFill>
              </a:rPr>
              <a:t>У400</a:t>
            </a:r>
            <a:r>
              <a:rPr lang="en-US" altLang="ru-RU" sz="1800">
                <a:solidFill>
                  <a:schemeClr val="bg1"/>
                </a:solidFill>
              </a:rPr>
              <a:t>R</a:t>
            </a:r>
            <a:endParaRPr lang="ru-RU" altLang="ru-RU" sz="1800">
              <a:solidFill>
                <a:schemeClr val="bg1"/>
              </a:solidFill>
            </a:endParaRPr>
          </a:p>
        </p:txBody>
      </p:sp>
      <p:sp>
        <p:nvSpPr>
          <p:cNvPr id="29701" name="TextBox 7"/>
          <p:cNvSpPr txBox="1">
            <a:spLocks noChangeArrowheads="1"/>
          </p:cNvSpPr>
          <p:nvPr/>
        </p:nvSpPr>
        <p:spPr bwMode="auto">
          <a:xfrm>
            <a:off x="7748588" y="1052513"/>
            <a:ext cx="1071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YR" pitchFamily="34" charset="-52"/>
              </a:defRPr>
            </a:lvl1pPr>
            <a:lvl2pPr marL="742950" indent="-285750">
              <a:defRPr sz="2400">
                <a:solidFill>
                  <a:schemeClr val="tx1"/>
                </a:solidFill>
                <a:latin typeface="Arial CYR" pitchFamily="34" charset="-52"/>
              </a:defRPr>
            </a:lvl2pPr>
            <a:lvl3pPr marL="1143000" indent="-228600">
              <a:defRPr sz="2400">
                <a:solidFill>
                  <a:schemeClr val="tx1"/>
                </a:solidFill>
                <a:latin typeface="Arial CYR" pitchFamily="34" charset="-52"/>
              </a:defRPr>
            </a:lvl3pPr>
            <a:lvl4pPr marL="1600200" indent="-228600">
              <a:defRPr sz="2400">
                <a:solidFill>
                  <a:schemeClr val="tx1"/>
                </a:solidFill>
                <a:latin typeface="Arial CYR" pitchFamily="34" charset="-52"/>
              </a:defRPr>
            </a:lvl4pPr>
            <a:lvl5pPr marL="2057400" indent="-228600">
              <a:defRPr sz="2400">
                <a:solidFill>
                  <a:schemeClr val="tx1"/>
                </a:solidFill>
                <a:latin typeface="Arial CYR" pitchFamily="34" charset="-52"/>
              </a:defRPr>
            </a:lvl5pPr>
            <a:lvl6pPr marL="2514600" indent="-228600" eaLnBrk="0" fontAlgn="base" hangingPunct="0">
              <a:spcBef>
                <a:spcPct val="0"/>
              </a:spcBef>
              <a:spcAft>
                <a:spcPct val="0"/>
              </a:spcAft>
              <a:defRPr sz="2400">
                <a:solidFill>
                  <a:schemeClr val="tx1"/>
                </a:solidFill>
                <a:latin typeface="Arial CYR" pitchFamily="34" charset="-52"/>
              </a:defRPr>
            </a:lvl6pPr>
            <a:lvl7pPr marL="2971800" indent="-228600" eaLnBrk="0" fontAlgn="base" hangingPunct="0">
              <a:spcBef>
                <a:spcPct val="0"/>
              </a:spcBef>
              <a:spcAft>
                <a:spcPct val="0"/>
              </a:spcAft>
              <a:defRPr sz="2400">
                <a:solidFill>
                  <a:schemeClr val="tx1"/>
                </a:solidFill>
                <a:latin typeface="Arial CYR" pitchFamily="34" charset="-52"/>
              </a:defRPr>
            </a:lvl7pPr>
            <a:lvl8pPr marL="3429000" indent="-228600" eaLnBrk="0" fontAlgn="base" hangingPunct="0">
              <a:spcBef>
                <a:spcPct val="0"/>
              </a:spcBef>
              <a:spcAft>
                <a:spcPct val="0"/>
              </a:spcAft>
              <a:defRPr sz="2400">
                <a:solidFill>
                  <a:schemeClr val="tx1"/>
                </a:solidFill>
                <a:latin typeface="Arial CYR" pitchFamily="34" charset="-52"/>
              </a:defRPr>
            </a:lvl8pPr>
            <a:lvl9pPr marL="3886200" indent="-228600" eaLnBrk="0" fontAlgn="base" hangingPunct="0">
              <a:spcBef>
                <a:spcPct val="0"/>
              </a:spcBef>
              <a:spcAft>
                <a:spcPct val="0"/>
              </a:spcAft>
              <a:defRPr sz="2400">
                <a:solidFill>
                  <a:schemeClr val="tx1"/>
                </a:solidFill>
                <a:latin typeface="Arial CYR" pitchFamily="34" charset="-52"/>
              </a:defRPr>
            </a:lvl9pPr>
          </a:lstStyle>
          <a:p>
            <a:pPr algn="ctr"/>
            <a:r>
              <a:rPr lang="ru-RU" altLang="ru-RU" sz="2000">
                <a:solidFill>
                  <a:schemeClr val="bg1"/>
                </a:solidFill>
              </a:rPr>
              <a:t>СКЛАД</a:t>
            </a:r>
          </a:p>
        </p:txBody>
      </p:sp>
      <p:sp>
        <p:nvSpPr>
          <p:cNvPr id="29702" name="TextBox 8"/>
          <p:cNvSpPr txBox="1">
            <a:spLocks noChangeArrowheads="1"/>
          </p:cNvSpPr>
          <p:nvPr/>
        </p:nvSpPr>
        <p:spPr bwMode="auto">
          <a:xfrm>
            <a:off x="98425" y="5013325"/>
            <a:ext cx="10715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YR" pitchFamily="34" charset="-52"/>
              </a:defRPr>
            </a:lvl1pPr>
            <a:lvl2pPr marL="742950" indent="-285750">
              <a:defRPr sz="2400">
                <a:solidFill>
                  <a:schemeClr val="tx1"/>
                </a:solidFill>
                <a:latin typeface="Arial CYR" pitchFamily="34" charset="-52"/>
              </a:defRPr>
            </a:lvl2pPr>
            <a:lvl3pPr marL="1143000" indent="-228600">
              <a:defRPr sz="2400">
                <a:solidFill>
                  <a:schemeClr val="tx1"/>
                </a:solidFill>
                <a:latin typeface="Arial CYR" pitchFamily="34" charset="-52"/>
              </a:defRPr>
            </a:lvl3pPr>
            <a:lvl4pPr marL="1600200" indent="-228600">
              <a:defRPr sz="2400">
                <a:solidFill>
                  <a:schemeClr val="tx1"/>
                </a:solidFill>
                <a:latin typeface="Arial CYR" pitchFamily="34" charset="-52"/>
              </a:defRPr>
            </a:lvl4pPr>
            <a:lvl5pPr marL="2057400" indent="-228600">
              <a:defRPr sz="2400">
                <a:solidFill>
                  <a:schemeClr val="tx1"/>
                </a:solidFill>
                <a:latin typeface="Arial CYR" pitchFamily="34" charset="-52"/>
              </a:defRPr>
            </a:lvl5pPr>
            <a:lvl6pPr marL="2514600" indent="-228600" eaLnBrk="0" fontAlgn="base" hangingPunct="0">
              <a:spcBef>
                <a:spcPct val="0"/>
              </a:spcBef>
              <a:spcAft>
                <a:spcPct val="0"/>
              </a:spcAft>
              <a:defRPr sz="2400">
                <a:solidFill>
                  <a:schemeClr val="tx1"/>
                </a:solidFill>
                <a:latin typeface="Arial CYR" pitchFamily="34" charset="-52"/>
              </a:defRPr>
            </a:lvl6pPr>
            <a:lvl7pPr marL="2971800" indent="-228600" eaLnBrk="0" fontAlgn="base" hangingPunct="0">
              <a:spcBef>
                <a:spcPct val="0"/>
              </a:spcBef>
              <a:spcAft>
                <a:spcPct val="0"/>
              </a:spcAft>
              <a:defRPr sz="2400">
                <a:solidFill>
                  <a:schemeClr val="tx1"/>
                </a:solidFill>
                <a:latin typeface="Arial CYR" pitchFamily="34" charset="-52"/>
              </a:defRPr>
            </a:lvl7pPr>
            <a:lvl8pPr marL="3429000" indent="-228600" eaLnBrk="0" fontAlgn="base" hangingPunct="0">
              <a:spcBef>
                <a:spcPct val="0"/>
              </a:spcBef>
              <a:spcAft>
                <a:spcPct val="0"/>
              </a:spcAft>
              <a:defRPr sz="2400">
                <a:solidFill>
                  <a:schemeClr val="tx1"/>
                </a:solidFill>
                <a:latin typeface="Arial CYR" pitchFamily="34" charset="-52"/>
              </a:defRPr>
            </a:lvl8pPr>
            <a:lvl9pPr marL="3886200" indent="-228600" eaLnBrk="0" fontAlgn="base" hangingPunct="0">
              <a:spcBef>
                <a:spcPct val="0"/>
              </a:spcBef>
              <a:spcAft>
                <a:spcPct val="0"/>
              </a:spcAft>
              <a:defRPr sz="2400">
                <a:solidFill>
                  <a:schemeClr val="tx1"/>
                </a:solidFill>
                <a:latin typeface="Arial CYR" pitchFamily="34" charset="-52"/>
              </a:defRPr>
            </a:lvl9pPr>
          </a:lstStyle>
          <a:p>
            <a:pPr algn="ctr"/>
            <a:r>
              <a:rPr lang="ru-RU" altLang="ru-RU" sz="2000">
                <a:solidFill>
                  <a:schemeClr val="bg1"/>
                </a:solidFill>
              </a:rPr>
              <a:t>СКЛАД</a:t>
            </a:r>
          </a:p>
        </p:txBody>
      </p:sp>
    </p:spTree>
    <p:extLst>
      <p:ext uri="{BB962C8B-B14F-4D97-AF65-F5344CB8AC3E}">
        <p14:creationId xmlns:p14="http://schemas.microsoft.com/office/powerpoint/2010/main" val="2948686952"/>
      </p:ext>
    </p:extLst>
  </p:cSld>
  <p:clrMapOvr>
    <a:masterClrMapping/>
  </p:clrMapOvr>
  <p:transition spd="slow" advClick="0" advTm="0">
    <p:split orient="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Box 3"/>
          <p:cNvSpPr txBox="1">
            <a:spLocks noChangeArrowheads="1"/>
          </p:cNvSpPr>
          <p:nvPr/>
        </p:nvSpPr>
        <p:spPr bwMode="auto">
          <a:xfrm>
            <a:off x="1187450" y="188913"/>
            <a:ext cx="6769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YR" pitchFamily="34" charset="-52"/>
              </a:defRPr>
            </a:lvl1pPr>
            <a:lvl2pPr marL="742950" indent="-285750">
              <a:defRPr sz="2400">
                <a:solidFill>
                  <a:schemeClr val="tx1"/>
                </a:solidFill>
                <a:latin typeface="Arial CYR" pitchFamily="34" charset="-52"/>
              </a:defRPr>
            </a:lvl2pPr>
            <a:lvl3pPr marL="1143000" indent="-228600">
              <a:defRPr sz="2400">
                <a:solidFill>
                  <a:schemeClr val="tx1"/>
                </a:solidFill>
                <a:latin typeface="Arial CYR" pitchFamily="34" charset="-52"/>
              </a:defRPr>
            </a:lvl3pPr>
            <a:lvl4pPr marL="1600200" indent="-228600">
              <a:defRPr sz="2400">
                <a:solidFill>
                  <a:schemeClr val="tx1"/>
                </a:solidFill>
                <a:latin typeface="Arial CYR" pitchFamily="34" charset="-52"/>
              </a:defRPr>
            </a:lvl4pPr>
            <a:lvl5pPr marL="2057400" indent="-228600">
              <a:defRPr sz="2400">
                <a:solidFill>
                  <a:schemeClr val="tx1"/>
                </a:solidFill>
                <a:latin typeface="Arial CYR" pitchFamily="34" charset="-52"/>
              </a:defRPr>
            </a:lvl5pPr>
            <a:lvl6pPr marL="2514600" indent="-228600" eaLnBrk="0" fontAlgn="base" hangingPunct="0">
              <a:spcBef>
                <a:spcPct val="0"/>
              </a:spcBef>
              <a:spcAft>
                <a:spcPct val="0"/>
              </a:spcAft>
              <a:defRPr sz="2400">
                <a:solidFill>
                  <a:schemeClr val="tx1"/>
                </a:solidFill>
                <a:latin typeface="Arial CYR" pitchFamily="34" charset="-52"/>
              </a:defRPr>
            </a:lvl6pPr>
            <a:lvl7pPr marL="2971800" indent="-228600" eaLnBrk="0" fontAlgn="base" hangingPunct="0">
              <a:spcBef>
                <a:spcPct val="0"/>
              </a:spcBef>
              <a:spcAft>
                <a:spcPct val="0"/>
              </a:spcAft>
              <a:defRPr sz="2400">
                <a:solidFill>
                  <a:schemeClr val="tx1"/>
                </a:solidFill>
                <a:latin typeface="Arial CYR" pitchFamily="34" charset="-52"/>
              </a:defRPr>
            </a:lvl7pPr>
            <a:lvl8pPr marL="3429000" indent="-228600" eaLnBrk="0" fontAlgn="base" hangingPunct="0">
              <a:spcBef>
                <a:spcPct val="0"/>
              </a:spcBef>
              <a:spcAft>
                <a:spcPct val="0"/>
              </a:spcAft>
              <a:defRPr sz="2400">
                <a:solidFill>
                  <a:schemeClr val="tx1"/>
                </a:solidFill>
                <a:latin typeface="Arial CYR" pitchFamily="34" charset="-52"/>
              </a:defRPr>
            </a:lvl8pPr>
            <a:lvl9pPr marL="3886200" indent="-228600" eaLnBrk="0" fontAlgn="base" hangingPunct="0">
              <a:spcBef>
                <a:spcPct val="0"/>
              </a:spcBef>
              <a:spcAft>
                <a:spcPct val="0"/>
              </a:spcAft>
              <a:defRPr sz="2400">
                <a:solidFill>
                  <a:schemeClr val="tx1"/>
                </a:solidFill>
                <a:latin typeface="Arial CYR" pitchFamily="34" charset="-52"/>
              </a:defRPr>
            </a:lvl9pPr>
          </a:lstStyle>
          <a:p>
            <a:pPr algn="ctr"/>
            <a:r>
              <a:rPr lang="ru-RU" altLang="ru-RU"/>
              <a:t>НОВЫЙ ЭКСПЕРИМЕНТАЛЬНЫЙ ЗАЛ УСКОРИТЕЛЯ У400</a:t>
            </a:r>
            <a:r>
              <a:rPr lang="en-US" altLang="ru-RU"/>
              <a:t>R</a:t>
            </a:r>
            <a:r>
              <a:rPr lang="ru-RU" altLang="ru-RU"/>
              <a:t> </a:t>
            </a:r>
          </a:p>
        </p:txBody>
      </p:sp>
      <p:sp>
        <p:nvSpPr>
          <p:cNvPr id="30724" name="TextBox 4"/>
          <p:cNvSpPr txBox="1">
            <a:spLocks noChangeArrowheads="1"/>
          </p:cNvSpPr>
          <p:nvPr/>
        </p:nvSpPr>
        <p:spPr bwMode="auto">
          <a:xfrm>
            <a:off x="7092950" y="3933825"/>
            <a:ext cx="17907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YR" pitchFamily="34" charset="-52"/>
              </a:defRPr>
            </a:lvl1pPr>
            <a:lvl2pPr marL="742950" indent="-285750">
              <a:defRPr sz="2400">
                <a:solidFill>
                  <a:schemeClr val="tx1"/>
                </a:solidFill>
                <a:latin typeface="Arial CYR" pitchFamily="34" charset="-52"/>
              </a:defRPr>
            </a:lvl2pPr>
            <a:lvl3pPr marL="1143000" indent="-228600">
              <a:defRPr sz="2400">
                <a:solidFill>
                  <a:schemeClr val="tx1"/>
                </a:solidFill>
                <a:latin typeface="Arial CYR" pitchFamily="34" charset="-52"/>
              </a:defRPr>
            </a:lvl3pPr>
            <a:lvl4pPr marL="1600200" indent="-228600">
              <a:defRPr sz="2400">
                <a:solidFill>
                  <a:schemeClr val="tx1"/>
                </a:solidFill>
                <a:latin typeface="Arial CYR" pitchFamily="34" charset="-52"/>
              </a:defRPr>
            </a:lvl4pPr>
            <a:lvl5pPr marL="2057400" indent="-228600">
              <a:defRPr sz="2400">
                <a:solidFill>
                  <a:schemeClr val="tx1"/>
                </a:solidFill>
                <a:latin typeface="Arial CYR" pitchFamily="34" charset="-52"/>
              </a:defRPr>
            </a:lvl5pPr>
            <a:lvl6pPr marL="2514600" indent="-228600" eaLnBrk="0" fontAlgn="base" hangingPunct="0">
              <a:spcBef>
                <a:spcPct val="0"/>
              </a:spcBef>
              <a:spcAft>
                <a:spcPct val="0"/>
              </a:spcAft>
              <a:defRPr sz="2400">
                <a:solidFill>
                  <a:schemeClr val="tx1"/>
                </a:solidFill>
                <a:latin typeface="Arial CYR" pitchFamily="34" charset="-52"/>
              </a:defRPr>
            </a:lvl6pPr>
            <a:lvl7pPr marL="2971800" indent="-228600" eaLnBrk="0" fontAlgn="base" hangingPunct="0">
              <a:spcBef>
                <a:spcPct val="0"/>
              </a:spcBef>
              <a:spcAft>
                <a:spcPct val="0"/>
              </a:spcAft>
              <a:defRPr sz="2400">
                <a:solidFill>
                  <a:schemeClr val="tx1"/>
                </a:solidFill>
                <a:latin typeface="Arial CYR" pitchFamily="34" charset="-52"/>
              </a:defRPr>
            </a:lvl7pPr>
            <a:lvl8pPr marL="3429000" indent="-228600" eaLnBrk="0" fontAlgn="base" hangingPunct="0">
              <a:spcBef>
                <a:spcPct val="0"/>
              </a:spcBef>
              <a:spcAft>
                <a:spcPct val="0"/>
              </a:spcAft>
              <a:defRPr sz="2400">
                <a:solidFill>
                  <a:schemeClr val="tx1"/>
                </a:solidFill>
                <a:latin typeface="Arial CYR" pitchFamily="34" charset="-52"/>
              </a:defRPr>
            </a:lvl8pPr>
            <a:lvl9pPr marL="3886200" indent="-228600" eaLnBrk="0" fontAlgn="base" hangingPunct="0">
              <a:spcBef>
                <a:spcPct val="0"/>
              </a:spcBef>
              <a:spcAft>
                <a:spcPct val="0"/>
              </a:spcAft>
              <a:defRPr sz="2400">
                <a:solidFill>
                  <a:schemeClr val="tx1"/>
                </a:solidFill>
                <a:latin typeface="Arial CYR" pitchFamily="34" charset="-52"/>
              </a:defRPr>
            </a:lvl9pPr>
          </a:lstStyle>
          <a:p>
            <a:pPr algn="ctr"/>
            <a:r>
              <a:rPr lang="ru-RU" altLang="ru-RU" sz="1800">
                <a:solidFill>
                  <a:schemeClr val="bg1"/>
                </a:solidFill>
              </a:rPr>
              <a:t>ЗДАНИЕ УСКОРИТЕЛЯ</a:t>
            </a:r>
          </a:p>
          <a:p>
            <a:pPr algn="ctr"/>
            <a:r>
              <a:rPr lang="ru-RU" altLang="ru-RU" sz="1800">
                <a:solidFill>
                  <a:schemeClr val="bg1"/>
                </a:solidFill>
              </a:rPr>
              <a:t>У400</a:t>
            </a:r>
            <a:r>
              <a:rPr lang="en-US" altLang="ru-RU" sz="1800">
                <a:solidFill>
                  <a:schemeClr val="bg1"/>
                </a:solidFill>
              </a:rPr>
              <a:t>R</a:t>
            </a:r>
            <a:endParaRPr lang="ru-RU" altLang="ru-RU" sz="1800">
              <a:solidFill>
                <a:schemeClr val="bg1"/>
              </a:solidFill>
            </a:endParaRPr>
          </a:p>
        </p:txBody>
      </p:sp>
      <p:sp>
        <p:nvSpPr>
          <p:cNvPr id="30725" name="TextBox 5"/>
          <p:cNvSpPr txBox="1">
            <a:spLocks noChangeArrowheads="1"/>
          </p:cNvSpPr>
          <p:nvPr/>
        </p:nvSpPr>
        <p:spPr bwMode="auto">
          <a:xfrm>
            <a:off x="7748588" y="1052513"/>
            <a:ext cx="1071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YR" pitchFamily="34" charset="-52"/>
              </a:defRPr>
            </a:lvl1pPr>
            <a:lvl2pPr marL="742950" indent="-285750">
              <a:defRPr sz="2400">
                <a:solidFill>
                  <a:schemeClr val="tx1"/>
                </a:solidFill>
                <a:latin typeface="Arial CYR" pitchFamily="34" charset="-52"/>
              </a:defRPr>
            </a:lvl2pPr>
            <a:lvl3pPr marL="1143000" indent="-228600">
              <a:defRPr sz="2400">
                <a:solidFill>
                  <a:schemeClr val="tx1"/>
                </a:solidFill>
                <a:latin typeface="Arial CYR" pitchFamily="34" charset="-52"/>
              </a:defRPr>
            </a:lvl3pPr>
            <a:lvl4pPr marL="1600200" indent="-228600">
              <a:defRPr sz="2400">
                <a:solidFill>
                  <a:schemeClr val="tx1"/>
                </a:solidFill>
                <a:latin typeface="Arial CYR" pitchFamily="34" charset="-52"/>
              </a:defRPr>
            </a:lvl4pPr>
            <a:lvl5pPr marL="2057400" indent="-228600">
              <a:defRPr sz="2400">
                <a:solidFill>
                  <a:schemeClr val="tx1"/>
                </a:solidFill>
                <a:latin typeface="Arial CYR" pitchFamily="34" charset="-52"/>
              </a:defRPr>
            </a:lvl5pPr>
            <a:lvl6pPr marL="2514600" indent="-228600" eaLnBrk="0" fontAlgn="base" hangingPunct="0">
              <a:spcBef>
                <a:spcPct val="0"/>
              </a:spcBef>
              <a:spcAft>
                <a:spcPct val="0"/>
              </a:spcAft>
              <a:defRPr sz="2400">
                <a:solidFill>
                  <a:schemeClr val="tx1"/>
                </a:solidFill>
                <a:latin typeface="Arial CYR" pitchFamily="34" charset="-52"/>
              </a:defRPr>
            </a:lvl6pPr>
            <a:lvl7pPr marL="2971800" indent="-228600" eaLnBrk="0" fontAlgn="base" hangingPunct="0">
              <a:spcBef>
                <a:spcPct val="0"/>
              </a:spcBef>
              <a:spcAft>
                <a:spcPct val="0"/>
              </a:spcAft>
              <a:defRPr sz="2400">
                <a:solidFill>
                  <a:schemeClr val="tx1"/>
                </a:solidFill>
                <a:latin typeface="Arial CYR" pitchFamily="34" charset="-52"/>
              </a:defRPr>
            </a:lvl7pPr>
            <a:lvl8pPr marL="3429000" indent="-228600" eaLnBrk="0" fontAlgn="base" hangingPunct="0">
              <a:spcBef>
                <a:spcPct val="0"/>
              </a:spcBef>
              <a:spcAft>
                <a:spcPct val="0"/>
              </a:spcAft>
              <a:defRPr sz="2400">
                <a:solidFill>
                  <a:schemeClr val="tx1"/>
                </a:solidFill>
                <a:latin typeface="Arial CYR" pitchFamily="34" charset="-52"/>
              </a:defRPr>
            </a:lvl8pPr>
            <a:lvl9pPr marL="3886200" indent="-228600" eaLnBrk="0" fontAlgn="base" hangingPunct="0">
              <a:spcBef>
                <a:spcPct val="0"/>
              </a:spcBef>
              <a:spcAft>
                <a:spcPct val="0"/>
              </a:spcAft>
              <a:defRPr sz="2400">
                <a:solidFill>
                  <a:schemeClr val="tx1"/>
                </a:solidFill>
                <a:latin typeface="Arial CYR" pitchFamily="34" charset="-52"/>
              </a:defRPr>
            </a:lvl9pPr>
          </a:lstStyle>
          <a:p>
            <a:pPr algn="ctr"/>
            <a:r>
              <a:rPr lang="ru-RU" altLang="ru-RU" sz="2000">
                <a:solidFill>
                  <a:schemeClr val="bg1"/>
                </a:solidFill>
              </a:rPr>
              <a:t>СКЛАД</a:t>
            </a:r>
          </a:p>
        </p:txBody>
      </p:sp>
      <p:sp>
        <p:nvSpPr>
          <p:cNvPr id="30726" name="TextBox 6"/>
          <p:cNvSpPr txBox="1">
            <a:spLocks noChangeArrowheads="1"/>
          </p:cNvSpPr>
          <p:nvPr/>
        </p:nvSpPr>
        <p:spPr bwMode="auto">
          <a:xfrm>
            <a:off x="98425" y="5013325"/>
            <a:ext cx="10715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YR" pitchFamily="34" charset="-52"/>
              </a:defRPr>
            </a:lvl1pPr>
            <a:lvl2pPr marL="742950" indent="-285750">
              <a:defRPr sz="2400">
                <a:solidFill>
                  <a:schemeClr val="tx1"/>
                </a:solidFill>
                <a:latin typeface="Arial CYR" pitchFamily="34" charset="-52"/>
              </a:defRPr>
            </a:lvl2pPr>
            <a:lvl3pPr marL="1143000" indent="-228600">
              <a:defRPr sz="2400">
                <a:solidFill>
                  <a:schemeClr val="tx1"/>
                </a:solidFill>
                <a:latin typeface="Arial CYR" pitchFamily="34" charset="-52"/>
              </a:defRPr>
            </a:lvl3pPr>
            <a:lvl4pPr marL="1600200" indent="-228600">
              <a:defRPr sz="2400">
                <a:solidFill>
                  <a:schemeClr val="tx1"/>
                </a:solidFill>
                <a:latin typeface="Arial CYR" pitchFamily="34" charset="-52"/>
              </a:defRPr>
            </a:lvl4pPr>
            <a:lvl5pPr marL="2057400" indent="-228600">
              <a:defRPr sz="2400">
                <a:solidFill>
                  <a:schemeClr val="tx1"/>
                </a:solidFill>
                <a:latin typeface="Arial CYR" pitchFamily="34" charset="-52"/>
              </a:defRPr>
            </a:lvl5pPr>
            <a:lvl6pPr marL="2514600" indent="-228600" eaLnBrk="0" fontAlgn="base" hangingPunct="0">
              <a:spcBef>
                <a:spcPct val="0"/>
              </a:spcBef>
              <a:spcAft>
                <a:spcPct val="0"/>
              </a:spcAft>
              <a:defRPr sz="2400">
                <a:solidFill>
                  <a:schemeClr val="tx1"/>
                </a:solidFill>
                <a:latin typeface="Arial CYR" pitchFamily="34" charset="-52"/>
              </a:defRPr>
            </a:lvl6pPr>
            <a:lvl7pPr marL="2971800" indent="-228600" eaLnBrk="0" fontAlgn="base" hangingPunct="0">
              <a:spcBef>
                <a:spcPct val="0"/>
              </a:spcBef>
              <a:spcAft>
                <a:spcPct val="0"/>
              </a:spcAft>
              <a:defRPr sz="2400">
                <a:solidFill>
                  <a:schemeClr val="tx1"/>
                </a:solidFill>
                <a:latin typeface="Arial CYR" pitchFamily="34" charset="-52"/>
              </a:defRPr>
            </a:lvl7pPr>
            <a:lvl8pPr marL="3429000" indent="-228600" eaLnBrk="0" fontAlgn="base" hangingPunct="0">
              <a:spcBef>
                <a:spcPct val="0"/>
              </a:spcBef>
              <a:spcAft>
                <a:spcPct val="0"/>
              </a:spcAft>
              <a:defRPr sz="2400">
                <a:solidFill>
                  <a:schemeClr val="tx1"/>
                </a:solidFill>
                <a:latin typeface="Arial CYR" pitchFamily="34" charset="-52"/>
              </a:defRPr>
            </a:lvl8pPr>
            <a:lvl9pPr marL="3886200" indent="-228600" eaLnBrk="0" fontAlgn="base" hangingPunct="0">
              <a:spcBef>
                <a:spcPct val="0"/>
              </a:spcBef>
              <a:spcAft>
                <a:spcPct val="0"/>
              </a:spcAft>
              <a:defRPr sz="2400">
                <a:solidFill>
                  <a:schemeClr val="tx1"/>
                </a:solidFill>
                <a:latin typeface="Arial CYR" pitchFamily="34" charset="-52"/>
              </a:defRPr>
            </a:lvl9pPr>
          </a:lstStyle>
          <a:p>
            <a:pPr algn="ctr"/>
            <a:r>
              <a:rPr lang="ru-RU" altLang="ru-RU" sz="2000">
                <a:solidFill>
                  <a:schemeClr val="bg1"/>
                </a:solidFill>
              </a:rPr>
              <a:t>СКЛАД</a:t>
            </a:r>
            <a:endParaRPr lang="ru-RU" altLang="ru-RU">
              <a:solidFill>
                <a:schemeClr val="bg1"/>
              </a:solidFill>
            </a:endParaRPr>
          </a:p>
        </p:txBody>
      </p:sp>
    </p:spTree>
    <p:extLst>
      <p:ext uri="{BB962C8B-B14F-4D97-AF65-F5344CB8AC3E}">
        <p14:creationId xmlns:p14="http://schemas.microsoft.com/office/powerpoint/2010/main" val="1528363606"/>
      </p:ext>
    </p:extLst>
  </p:cSld>
  <p:clrMapOvr>
    <a:masterClrMapping/>
  </p:clrMapOvr>
  <p:transition spd="slow" advClick="0" advTm="0">
    <p:wipe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3"/>
          <p:cNvSpPr txBox="1">
            <a:spLocks noChangeArrowheads="1"/>
          </p:cNvSpPr>
          <p:nvPr/>
        </p:nvSpPr>
        <p:spPr bwMode="auto">
          <a:xfrm>
            <a:off x="1187450" y="188913"/>
            <a:ext cx="6769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YR" pitchFamily="34" charset="-52"/>
              </a:defRPr>
            </a:lvl1pPr>
            <a:lvl2pPr marL="742950" indent="-285750">
              <a:defRPr sz="2400">
                <a:solidFill>
                  <a:schemeClr val="tx1"/>
                </a:solidFill>
                <a:latin typeface="Arial CYR" pitchFamily="34" charset="-52"/>
              </a:defRPr>
            </a:lvl2pPr>
            <a:lvl3pPr marL="1143000" indent="-228600">
              <a:defRPr sz="2400">
                <a:solidFill>
                  <a:schemeClr val="tx1"/>
                </a:solidFill>
                <a:latin typeface="Arial CYR" pitchFamily="34" charset="-52"/>
              </a:defRPr>
            </a:lvl3pPr>
            <a:lvl4pPr marL="1600200" indent="-228600">
              <a:defRPr sz="2400">
                <a:solidFill>
                  <a:schemeClr val="tx1"/>
                </a:solidFill>
                <a:latin typeface="Arial CYR" pitchFamily="34" charset="-52"/>
              </a:defRPr>
            </a:lvl4pPr>
            <a:lvl5pPr marL="2057400" indent="-228600">
              <a:defRPr sz="2400">
                <a:solidFill>
                  <a:schemeClr val="tx1"/>
                </a:solidFill>
                <a:latin typeface="Arial CYR" pitchFamily="34" charset="-52"/>
              </a:defRPr>
            </a:lvl5pPr>
            <a:lvl6pPr marL="2514600" indent="-228600" eaLnBrk="0" fontAlgn="base" hangingPunct="0">
              <a:spcBef>
                <a:spcPct val="0"/>
              </a:spcBef>
              <a:spcAft>
                <a:spcPct val="0"/>
              </a:spcAft>
              <a:defRPr sz="2400">
                <a:solidFill>
                  <a:schemeClr val="tx1"/>
                </a:solidFill>
                <a:latin typeface="Arial CYR" pitchFamily="34" charset="-52"/>
              </a:defRPr>
            </a:lvl6pPr>
            <a:lvl7pPr marL="2971800" indent="-228600" eaLnBrk="0" fontAlgn="base" hangingPunct="0">
              <a:spcBef>
                <a:spcPct val="0"/>
              </a:spcBef>
              <a:spcAft>
                <a:spcPct val="0"/>
              </a:spcAft>
              <a:defRPr sz="2400">
                <a:solidFill>
                  <a:schemeClr val="tx1"/>
                </a:solidFill>
                <a:latin typeface="Arial CYR" pitchFamily="34" charset="-52"/>
              </a:defRPr>
            </a:lvl7pPr>
            <a:lvl8pPr marL="3429000" indent="-228600" eaLnBrk="0" fontAlgn="base" hangingPunct="0">
              <a:spcBef>
                <a:spcPct val="0"/>
              </a:spcBef>
              <a:spcAft>
                <a:spcPct val="0"/>
              </a:spcAft>
              <a:defRPr sz="2400">
                <a:solidFill>
                  <a:schemeClr val="tx1"/>
                </a:solidFill>
                <a:latin typeface="Arial CYR" pitchFamily="34" charset="-52"/>
              </a:defRPr>
            </a:lvl8pPr>
            <a:lvl9pPr marL="3886200" indent="-228600" eaLnBrk="0" fontAlgn="base" hangingPunct="0">
              <a:spcBef>
                <a:spcPct val="0"/>
              </a:spcBef>
              <a:spcAft>
                <a:spcPct val="0"/>
              </a:spcAft>
              <a:defRPr sz="2400">
                <a:solidFill>
                  <a:schemeClr val="tx1"/>
                </a:solidFill>
                <a:latin typeface="Arial CYR" pitchFamily="34" charset="-52"/>
              </a:defRPr>
            </a:lvl9pPr>
          </a:lstStyle>
          <a:p>
            <a:pPr algn="ctr"/>
            <a:r>
              <a:rPr lang="ru-RU" altLang="ru-RU"/>
              <a:t>НОВЫЙ ЭКСПЕРИМЕНТАЛЬНЫЙ ЗАЛ УСКОРИТЕЛЯ У400</a:t>
            </a:r>
            <a:r>
              <a:rPr lang="en-US" altLang="ru-RU"/>
              <a:t>R</a:t>
            </a:r>
            <a:r>
              <a:rPr lang="ru-RU" altLang="ru-RU"/>
              <a:t> </a:t>
            </a:r>
          </a:p>
        </p:txBody>
      </p:sp>
      <p:pic>
        <p:nvPicPr>
          <p:cNvPr id="31747"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Box 4"/>
          <p:cNvSpPr txBox="1">
            <a:spLocks noChangeArrowheads="1"/>
          </p:cNvSpPr>
          <p:nvPr/>
        </p:nvSpPr>
        <p:spPr bwMode="auto">
          <a:xfrm>
            <a:off x="7092950" y="3933825"/>
            <a:ext cx="17907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YR" pitchFamily="34" charset="-52"/>
              </a:defRPr>
            </a:lvl1pPr>
            <a:lvl2pPr marL="742950" indent="-285750">
              <a:defRPr sz="2400">
                <a:solidFill>
                  <a:schemeClr val="tx1"/>
                </a:solidFill>
                <a:latin typeface="Arial CYR" pitchFamily="34" charset="-52"/>
              </a:defRPr>
            </a:lvl2pPr>
            <a:lvl3pPr marL="1143000" indent="-228600">
              <a:defRPr sz="2400">
                <a:solidFill>
                  <a:schemeClr val="tx1"/>
                </a:solidFill>
                <a:latin typeface="Arial CYR" pitchFamily="34" charset="-52"/>
              </a:defRPr>
            </a:lvl3pPr>
            <a:lvl4pPr marL="1600200" indent="-228600">
              <a:defRPr sz="2400">
                <a:solidFill>
                  <a:schemeClr val="tx1"/>
                </a:solidFill>
                <a:latin typeface="Arial CYR" pitchFamily="34" charset="-52"/>
              </a:defRPr>
            </a:lvl4pPr>
            <a:lvl5pPr marL="2057400" indent="-228600">
              <a:defRPr sz="2400">
                <a:solidFill>
                  <a:schemeClr val="tx1"/>
                </a:solidFill>
                <a:latin typeface="Arial CYR" pitchFamily="34" charset="-52"/>
              </a:defRPr>
            </a:lvl5pPr>
            <a:lvl6pPr marL="2514600" indent="-228600" eaLnBrk="0" fontAlgn="base" hangingPunct="0">
              <a:spcBef>
                <a:spcPct val="0"/>
              </a:spcBef>
              <a:spcAft>
                <a:spcPct val="0"/>
              </a:spcAft>
              <a:defRPr sz="2400">
                <a:solidFill>
                  <a:schemeClr val="tx1"/>
                </a:solidFill>
                <a:latin typeface="Arial CYR" pitchFamily="34" charset="-52"/>
              </a:defRPr>
            </a:lvl6pPr>
            <a:lvl7pPr marL="2971800" indent="-228600" eaLnBrk="0" fontAlgn="base" hangingPunct="0">
              <a:spcBef>
                <a:spcPct val="0"/>
              </a:spcBef>
              <a:spcAft>
                <a:spcPct val="0"/>
              </a:spcAft>
              <a:defRPr sz="2400">
                <a:solidFill>
                  <a:schemeClr val="tx1"/>
                </a:solidFill>
                <a:latin typeface="Arial CYR" pitchFamily="34" charset="-52"/>
              </a:defRPr>
            </a:lvl7pPr>
            <a:lvl8pPr marL="3429000" indent="-228600" eaLnBrk="0" fontAlgn="base" hangingPunct="0">
              <a:spcBef>
                <a:spcPct val="0"/>
              </a:spcBef>
              <a:spcAft>
                <a:spcPct val="0"/>
              </a:spcAft>
              <a:defRPr sz="2400">
                <a:solidFill>
                  <a:schemeClr val="tx1"/>
                </a:solidFill>
                <a:latin typeface="Arial CYR" pitchFamily="34" charset="-52"/>
              </a:defRPr>
            </a:lvl8pPr>
            <a:lvl9pPr marL="3886200" indent="-228600" eaLnBrk="0" fontAlgn="base" hangingPunct="0">
              <a:spcBef>
                <a:spcPct val="0"/>
              </a:spcBef>
              <a:spcAft>
                <a:spcPct val="0"/>
              </a:spcAft>
              <a:defRPr sz="2400">
                <a:solidFill>
                  <a:schemeClr val="tx1"/>
                </a:solidFill>
                <a:latin typeface="Arial CYR" pitchFamily="34" charset="-52"/>
              </a:defRPr>
            </a:lvl9pPr>
          </a:lstStyle>
          <a:p>
            <a:pPr algn="ctr"/>
            <a:r>
              <a:rPr lang="ru-RU" altLang="ru-RU" sz="1800">
                <a:solidFill>
                  <a:schemeClr val="bg1"/>
                </a:solidFill>
              </a:rPr>
              <a:t>ЗДАНИЕ УСКОРИТЕЛЯ</a:t>
            </a:r>
          </a:p>
          <a:p>
            <a:pPr algn="ctr"/>
            <a:r>
              <a:rPr lang="ru-RU" altLang="ru-RU" sz="1800">
                <a:solidFill>
                  <a:schemeClr val="bg1"/>
                </a:solidFill>
              </a:rPr>
              <a:t>У400</a:t>
            </a:r>
            <a:r>
              <a:rPr lang="en-US" altLang="ru-RU" sz="1800">
                <a:solidFill>
                  <a:schemeClr val="bg1"/>
                </a:solidFill>
              </a:rPr>
              <a:t>R</a:t>
            </a:r>
            <a:endParaRPr lang="ru-RU" altLang="ru-RU" sz="1800">
              <a:solidFill>
                <a:schemeClr val="bg1"/>
              </a:solidFill>
            </a:endParaRPr>
          </a:p>
        </p:txBody>
      </p:sp>
      <p:sp>
        <p:nvSpPr>
          <p:cNvPr id="31749" name="TextBox 5"/>
          <p:cNvSpPr txBox="1">
            <a:spLocks noChangeArrowheads="1"/>
          </p:cNvSpPr>
          <p:nvPr/>
        </p:nvSpPr>
        <p:spPr bwMode="auto">
          <a:xfrm>
            <a:off x="7748588" y="1052513"/>
            <a:ext cx="1071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YR" pitchFamily="34" charset="-52"/>
              </a:defRPr>
            </a:lvl1pPr>
            <a:lvl2pPr marL="742950" indent="-285750">
              <a:defRPr sz="2400">
                <a:solidFill>
                  <a:schemeClr val="tx1"/>
                </a:solidFill>
                <a:latin typeface="Arial CYR" pitchFamily="34" charset="-52"/>
              </a:defRPr>
            </a:lvl2pPr>
            <a:lvl3pPr marL="1143000" indent="-228600">
              <a:defRPr sz="2400">
                <a:solidFill>
                  <a:schemeClr val="tx1"/>
                </a:solidFill>
                <a:latin typeface="Arial CYR" pitchFamily="34" charset="-52"/>
              </a:defRPr>
            </a:lvl3pPr>
            <a:lvl4pPr marL="1600200" indent="-228600">
              <a:defRPr sz="2400">
                <a:solidFill>
                  <a:schemeClr val="tx1"/>
                </a:solidFill>
                <a:latin typeface="Arial CYR" pitchFamily="34" charset="-52"/>
              </a:defRPr>
            </a:lvl4pPr>
            <a:lvl5pPr marL="2057400" indent="-228600">
              <a:defRPr sz="2400">
                <a:solidFill>
                  <a:schemeClr val="tx1"/>
                </a:solidFill>
                <a:latin typeface="Arial CYR" pitchFamily="34" charset="-52"/>
              </a:defRPr>
            </a:lvl5pPr>
            <a:lvl6pPr marL="2514600" indent="-228600" eaLnBrk="0" fontAlgn="base" hangingPunct="0">
              <a:spcBef>
                <a:spcPct val="0"/>
              </a:spcBef>
              <a:spcAft>
                <a:spcPct val="0"/>
              </a:spcAft>
              <a:defRPr sz="2400">
                <a:solidFill>
                  <a:schemeClr val="tx1"/>
                </a:solidFill>
                <a:latin typeface="Arial CYR" pitchFamily="34" charset="-52"/>
              </a:defRPr>
            </a:lvl6pPr>
            <a:lvl7pPr marL="2971800" indent="-228600" eaLnBrk="0" fontAlgn="base" hangingPunct="0">
              <a:spcBef>
                <a:spcPct val="0"/>
              </a:spcBef>
              <a:spcAft>
                <a:spcPct val="0"/>
              </a:spcAft>
              <a:defRPr sz="2400">
                <a:solidFill>
                  <a:schemeClr val="tx1"/>
                </a:solidFill>
                <a:latin typeface="Arial CYR" pitchFamily="34" charset="-52"/>
              </a:defRPr>
            </a:lvl7pPr>
            <a:lvl8pPr marL="3429000" indent="-228600" eaLnBrk="0" fontAlgn="base" hangingPunct="0">
              <a:spcBef>
                <a:spcPct val="0"/>
              </a:spcBef>
              <a:spcAft>
                <a:spcPct val="0"/>
              </a:spcAft>
              <a:defRPr sz="2400">
                <a:solidFill>
                  <a:schemeClr val="tx1"/>
                </a:solidFill>
                <a:latin typeface="Arial CYR" pitchFamily="34" charset="-52"/>
              </a:defRPr>
            </a:lvl8pPr>
            <a:lvl9pPr marL="3886200" indent="-228600" eaLnBrk="0" fontAlgn="base" hangingPunct="0">
              <a:spcBef>
                <a:spcPct val="0"/>
              </a:spcBef>
              <a:spcAft>
                <a:spcPct val="0"/>
              </a:spcAft>
              <a:defRPr sz="2400">
                <a:solidFill>
                  <a:schemeClr val="tx1"/>
                </a:solidFill>
                <a:latin typeface="Arial CYR" pitchFamily="34" charset="-52"/>
              </a:defRPr>
            </a:lvl9pPr>
          </a:lstStyle>
          <a:p>
            <a:pPr algn="ctr"/>
            <a:r>
              <a:rPr lang="ru-RU" altLang="ru-RU" sz="2000">
                <a:solidFill>
                  <a:schemeClr val="bg1"/>
                </a:solidFill>
              </a:rPr>
              <a:t>СКЛАД</a:t>
            </a:r>
          </a:p>
        </p:txBody>
      </p:sp>
      <p:sp>
        <p:nvSpPr>
          <p:cNvPr id="31750" name="TextBox 6"/>
          <p:cNvSpPr txBox="1">
            <a:spLocks noChangeArrowheads="1"/>
          </p:cNvSpPr>
          <p:nvPr/>
        </p:nvSpPr>
        <p:spPr bwMode="auto">
          <a:xfrm>
            <a:off x="98425" y="5013325"/>
            <a:ext cx="10715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YR" pitchFamily="34" charset="-52"/>
              </a:defRPr>
            </a:lvl1pPr>
            <a:lvl2pPr marL="742950" indent="-285750">
              <a:defRPr sz="2400">
                <a:solidFill>
                  <a:schemeClr val="tx1"/>
                </a:solidFill>
                <a:latin typeface="Arial CYR" pitchFamily="34" charset="-52"/>
              </a:defRPr>
            </a:lvl2pPr>
            <a:lvl3pPr marL="1143000" indent="-228600">
              <a:defRPr sz="2400">
                <a:solidFill>
                  <a:schemeClr val="tx1"/>
                </a:solidFill>
                <a:latin typeface="Arial CYR" pitchFamily="34" charset="-52"/>
              </a:defRPr>
            </a:lvl3pPr>
            <a:lvl4pPr marL="1600200" indent="-228600">
              <a:defRPr sz="2400">
                <a:solidFill>
                  <a:schemeClr val="tx1"/>
                </a:solidFill>
                <a:latin typeface="Arial CYR" pitchFamily="34" charset="-52"/>
              </a:defRPr>
            </a:lvl4pPr>
            <a:lvl5pPr marL="2057400" indent="-228600">
              <a:defRPr sz="2400">
                <a:solidFill>
                  <a:schemeClr val="tx1"/>
                </a:solidFill>
                <a:latin typeface="Arial CYR" pitchFamily="34" charset="-52"/>
              </a:defRPr>
            </a:lvl5pPr>
            <a:lvl6pPr marL="2514600" indent="-228600" eaLnBrk="0" fontAlgn="base" hangingPunct="0">
              <a:spcBef>
                <a:spcPct val="0"/>
              </a:spcBef>
              <a:spcAft>
                <a:spcPct val="0"/>
              </a:spcAft>
              <a:defRPr sz="2400">
                <a:solidFill>
                  <a:schemeClr val="tx1"/>
                </a:solidFill>
                <a:latin typeface="Arial CYR" pitchFamily="34" charset="-52"/>
              </a:defRPr>
            </a:lvl6pPr>
            <a:lvl7pPr marL="2971800" indent="-228600" eaLnBrk="0" fontAlgn="base" hangingPunct="0">
              <a:spcBef>
                <a:spcPct val="0"/>
              </a:spcBef>
              <a:spcAft>
                <a:spcPct val="0"/>
              </a:spcAft>
              <a:defRPr sz="2400">
                <a:solidFill>
                  <a:schemeClr val="tx1"/>
                </a:solidFill>
                <a:latin typeface="Arial CYR" pitchFamily="34" charset="-52"/>
              </a:defRPr>
            </a:lvl7pPr>
            <a:lvl8pPr marL="3429000" indent="-228600" eaLnBrk="0" fontAlgn="base" hangingPunct="0">
              <a:spcBef>
                <a:spcPct val="0"/>
              </a:spcBef>
              <a:spcAft>
                <a:spcPct val="0"/>
              </a:spcAft>
              <a:defRPr sz="2400">
                <a:solidFill>
                  <a:schemeClr val="tx1"/>
                </a:solidFill>
                <a:latin typeface="Arial CYR" pitchFamily="34" charset="-52"/>
              </a:defRPr>
            </a:lvl8pPr>
            <a:lvl9pPr marL="3886200" indent="-228600" eaLnBrk="0" fontAlgn="base" hangingPunct="0">
              <a:spcBef>
                <a:spcPct val="0"/>
              </a:spcBef>
              <a:spcAft>
                <a:spcPct val="0"/>
              </a:spcAft>
              <a:defRPr sz="2400">
                <a:solidFill>
                  <a:schemeClr val="tx1"/>
                </a:solidFill>
                <a:latin typeface="Arial CYR" pitchFamily="34" charset="-52"/>
              </a:defRPr>
            </a:lvl9pPr>
          </a:lstStyle>
          <a:p>
            <a:pPr algn="ctr"/>
            <a:r>
              <a:rPr lang="ru-RU" altLang="ru-RU" sz="2000">
                <a:solidFill>
                  <a:schemeClr val="bg1"/>
                </a:solidFill>
              </a:rPr>
              <a:t>СКЛАД</a:t>
            </a:r>
          </a:p>
        </p:txBody>
      </p:sp>
    </p:spTree>
    <p:extLst>
      <p:ext uri="{BB962C8B-B14F-4D97-AF65-F5344CB8AC3E}">
        <p14:creationId xmlns:p14="http://schemas.microsoft.com/office/powerpoint/2010/main" val="1281620980"/>
      </p:ext>
    </p:extLst>
  </p:cSld>
  <p:clrMapOvr>
    <a:masterClrMapping/>
  </p:clrMapOvr>
  <p:transition advClick="0" advTm="0">
    <p:wipe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3"/>
          <p:cNvSpPr txBox="1">
            <a:spLocks noChangeArrowheads="1"/>
          </p:cNvSpPr>
          <p:nvPr/>
        </p:nvSpPr>
        <p:spPr bwMode="auto">
          <a:xfrm>
            <a:off x="1187450" y="188913"/>
            <a:ext cx="6769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YR" pitchFamily="34" charset="-52"/>
              </a:defRPr>
            </a:lvl1pPr>
            <a:lvl2pPr marL="742950" indent="-285750">
              <a:defRPr sz="2400">
                <a:solidFill>
                  <a:schemeClr val="tx1"/>
                </a:solidFill>
                <a:latin typeface="Arial CYR" pitchFamily="34" charset="-52"/>
              </a:defRPr>
            </a:lvl2pPr>
            <a:lvl3pPr marL="1143000" indent="-228600">
              <a:defRPr sz="2400">
                <a:solidFill>
                  <a:schemeClr val="tx1"/>
                </a:solidFill>
                <a:latin typeface="Arial CYR" pitchFamily="34" charset="-52"/>
              </a:defRPr>
            </a:lvl3pPr>
            <a:lvl4pPr marL="1600200" indent="-228600">
              <a:defRPr sz="2400">
                <a:solidFill>
                  <a:schemeClr val="tx1"/>
                </a:solidFill>
                <a:latin typeface="Arial CYR" pitchFamily="34" charset="-52"/>
              </a:defRPr>
            </a:lvl4pPr>
            <a:lvl5pPr marL="2057400" indent="-228600">
              <a:defRPr sz="2400">
                <a:solidFill>
                  <a:schemeClr val="tx1"/>
                </a:solidFill>
                <a:latin typeface="Arial CYR" pitchFamily="34" charset="-52"/>
              </a:defRPr>
            </a:lvl5pPr>
            <a:lvl6pPr marL="2514600" indent="-228600" eaLnBrk="0" fontAlgn="base" hangingPunct="0">
              <a:spcBef>
                <a:spcPct val="0"/>
              </a:spcBef>
              <a:spcAft>
                <a:spcPct val="0"/>
              </a:spcAft>
              <a:defRPr sz="2400">
                <a:solidFill>
                  <a:schemeClr val="tx1"/>
                </a:solidFill>
                <a:latin typeface="Arial CYR" pitchFamily="34" charset="-52"/>
              </a:defRPr>
            </a:lvl6pPr>
            <a:lvl7pPr marL="2971800" indent="-228600" eaLnBrk="0" fontAlgn="base" hangingPunct="0">
              <a:spcBef>
                <a:spcPct val="0"/>
              </a:spcBef>
              <a:spcAft>
                <a:spcPct val="0"/>
              </a:spcAft>
              <a:defRPr sz="2400">
                <a:solidFill>
                  <a:schemeClr val="tx1"/>
                </a:solidFill>
                <a:latin typeface="Arial CYR" pitchFamily="34" charset="-52"/>
              </a:defRPr>
            </a:lvl7pPr>
            <a:lvl8pPr marL="3429000" indent="-228600" eaLnBrk="0" fontAlgn="base" hangingPunct="0">
              <a:spcBef>
                <a:spcPct val="0"/>
              </a:spcBef>
              <a:spcAft>
                <a:spcPct val="0"/>
              </a:spcAft>
              <a:defRPr sz="2400">
                <a:solidFill>
                  <a:schemeClr val="tx1"/>
                </a:solidFill>
                <a:latin typeface="Arial CYR" pitchFamily="34" charset="-52"/>
              </a:defRPr>
            </a:lvl8pPr>
            <a:lvl9pPr marL="3886200" indent="-228600" eaLnBrk="0" fontAlgn="base" hangingPunct="0">
              <a:spcBef>
                <a:spcPct val="0"/>
              </a:spcBef>
              <a:spcAft>
                <a:spcPct val="0"/>
              </a:spcAft>
              <a:defRPr sz="2400">
                <a:solidFill>
                  <a:schemeClr val="tx1"/>
                </a:solidFill>
                <a:latin typeface="Arial CYR" pitchFamily="34" charset="-52"/>
              </a:defRPr>
            </a:lvl9pPr>
          </a:lstStyle>
          <a:p>
            <a:pPr algn="ctr"/>
            <a:r>
              <a:rPr lang="ru-RU" altLang="ru-RU" sz="1800"/>
              <a:t>НОВЫЙ ЭКСПЕРИМЕНТАЛЬНЫЙ ЗАЛ УСКОРИТЕЛЯ У400</a:t>
            </a:r>
            <a:r>
              <a:rPr lang="en-US" altLang="ru-RU" sz="1800"/>
              <a:t>R</a:t>
            </a:r>
            <a:r>
              <a:rPr lang="ru-RU" altLang="ru-RU" sz="1800"/>
              <a:t> </a:t>
            </a:r>
          </a:p>
        </p:txBody>
      </p:sp>
      <p:pic>
        <p:nvPicPr>
          <p:cNvPr id="32771"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Box 4"/>
          <p:cNvSpPr txBox="1">
            <a:spLocks noChangeArrowheads="1"/>
          </p:cNvSpPr>
          <p:nvPr/>
        </p:nvSpPr>
        <p:spPr bwMode="auto">
          <a:xfrm>
            <a:off x="7092950" y="3933825"/>
            <a:ext cx="17907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YR" pitchFamily="34" charset="-52"/>
              </a:defRPr>
            </a:lvl1pPr>
            <a:lvl2pPr marL="742950" indent="-285750">
              <a:defRPr sz="2400">
                <a:solidFill>
                  <a:schemeClr val="tx1"/>
                </a:solidFill>
                <a:latin typeface="Arial CYR" pitchFamily="34" charset="-52"/>
              </a:defRPr>
            </a:lvl2pPr>
            <a:lvl3pPr marL="1143000" indent="-228600">
              <a:defRPr sz="2400">
                <a:solidFill>
                  <a:schemeClr val="tx1"/>
                </a:solidFill>
                <a:latin typeface="Arial CYR" pitchFamily="34" charset="-52"/>
              </a:defRPr>
            </a:lvl3pPr>
            <a:lvl4pPr marL="1600200" indent="-228600">
              <a:defRPr sz="2400">
                <a:solidFill>
                  <a:schemeClr val="tx1"/>
                </a:solidFill>
                <a:latin typeface="Arial CYR" pitchFamily="34" charset="-52"/>
              </a:defRPr>
            </a:lvl4pPr>
            <a:lvl5pPr marL="2057400" indent="-228600">
              <a:defRPr sz="2400">
                <a:solidFill>
                  <a:schemeClr val="tx1"/>
                </a:solidFill>
                <a:latin typeface="Arial CYR" pitchFamily="34" charset="-52"/>
              </a:defRPr>
            </a:lvl5pPr>
            <a:lvl6pPr marL="2514600" indent="-228600" eaLnBrk="0" fontAlgn="base" hangingPunct="0">
              <a:spcBef>
                <a:spcPct val="0"/>
              </a:spcBef>
              <a:spcAft>
                <a:spcPct val="0"/>
              </a:spcAft>
              <a:defRPr sz="2400">
                <a:solidFill>
                  <a:schemeClr val="tx1"/>
                </a:solidFill>
                <a:latin typeface="Arial CYR" pitchFamily="34" charset="-52"/>
              </a:defRPr>
            </a:lvl6pPr>
            <a:lvl7pPr marL="2971800" indent="-228600" eaLnBrk="0" fontAlgn="base" hangingPunct="0">
              <a:spcBef>
                <a:spcPct val="0"/>
              </a:spcBef>
              <a:spcAft>
                <a:spcPct val="0"/>
              </a:spcAft>
              <a:defRPr sz="2400">
                <a:solidFill>
                  <a:schemeClr val="tx1"/>
                </a:solidFill>
                <a:latin typeface="Arial CYR" pitchFamily="34" charset="-52"/>
              </a:defRPr>
            </a:lvl7pPr>
            <a:lvl8pPr marL="3429000" indent="-228600" eaLnBrk="0" fontAlgn="base" hangingPunct="0">
              <a:spcBef>
                <a:spcPct val="0"/>
              </a:spcBef>
              <a:spcAft>
                <a:spcPct val="0"/>
              </a:spcAft>
              <a:defRPr sz="2400">
                <a:solidFill>
                  <a:schemeClr val="tx1"/>
                </a:solidFill>
                <a:latin typeface="Arial CYR" pitchFamily="34" charset="-52"/>
              </a:defRPr>
            </a:lvl8pPr>
            <a:lvl9pPr marL="3886200" indent="-228600" eaLnBrk="0" fontAlgn="base" hangingPunct="0">
              <a:spcBef>
                <a:spcPct val="0"/>
              </a:spcBef>
              <a:spcAft>
                <a:spcPct val="0"/>
              </a:spcAft>
              <a:defRPr sz="2400">
                <a:solidFill>
                  <a:schemeClr val="tx1"/>
                </a:solidFill>
                <a:latin typeface="Arial CYR" pitchFamily="34" charset="-52"/>
              </a:defRPr>
            </a:lvl9pPr>
          </a:lstStyle>
          <a:p>
            <a:pPr algn="ctr"/>
            <a:r>
              <a:rPr lang="ru-RU" altLang="ru-RU" sz="1800">
                <a:solidFill>
                  <a:schemeClr val="bg1"/>
                </a:solidFill>
              </a:rPr>
              <a:t>ЗДАНИЕ УСКОРИТЕЛЯ</a:t>
            </a:r>
          </a:p>
          <a:p>
            <a:pPr algn="ctr"/>
            <a:r>
              <a:rPr lang="ru-RU" altLang="ru-RU" sz="1800">
                <a:solidFill>
                  <a:schemeClr val="bg1"/>
                </a:solidFill>
              </a:rPr>
              <a:t>У400</a:t>
            </a:r>
            <a:r>
              <a:rPr lang="en-US" altLang="ru-RU" sz="1800">
                <a:solidFill>
                  <a:schemeClr val="bg1"/>
                </a:solidFill>
              </a:rPr>
              <a:t>R</a:t>
            </a:r>
            <a:endParaRPr lang="ru-RU" altLang="ru-RU" sz="1800">
              <a:solidFill>
                <a:schemeClr val="bg1"/>
              </a:solidFill>
            </a:endParaRPr>
          </a:p>
        </p:txBody>
      </p:sp>
      <p:sp>
        <p:nvSpPr>
          <p:cNvPr id="32773" name="TextBox 5"/>
          <p:cNvSpPr txBox="1">
            <a:spLocks noChangeArrowheads="1"/>
          </p:cNvSpPr>
          <p:nvPr/>
        </p:nvSpPr>
        <p:spPr bwMode="auto">
          <a:xfrm>
            <a:off x="7748588" y="1052513"/>
            <a:ext cx="1071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YR" pitchFamily="34" charset="-52"/>
              </a:defRPr>
            </a:lvl1pPr>
            <a:lvl2pPr marL="742950" indent="-285750">
              <a:defRPr sz="2400">
                <a:solidFill>
                  <a:schemeClr val="tx1"/>
                </a:solidFill>
                <a:latin typeface="Arial CYR" pitchFamily="34" charset="-52"/>
              </a:defRPr>
            </a:lvl2pPr>
            <a:lvl3pPr marL="1143000" indent="-228600">
              <a:defRPr sz="2400">
                <a:solidFill>
                  <a:schemeClr val="tx1"/>
                </a:solidFill>
                <a:latin typeface="Arial CYR" pitchFamily="34" charset="-52"/>
              </a:defRPr>
            </a:lvl3pPr>
            <a:lvl4pPr marL="1600200" indent="-228600">
              <a:defRPr sz="2400">
                <a:solidFill>
                  <a:schemeClr val="tx1"/>
                </a:solidFill>
                <a:latin typeface="Arial CYR" pitchFamily="34" charset="-52"/>
              </a:defRPr>
            </a:lvl4pPr>
            <a:lvl5pPr marL="2057400" indent="-228600">
              <a:defRPr sz="2400">
                <a:solidFill>
                  <a:schemeClr val="tx1"/>
                </a:solidFill>
                <a:latin typeface="Arial CYR" pitchFamily="34" charset="-52"/>
              </a:defRPr>
            </a:lvl5pPr>
            <a:lvl6pPr marL="2514600" indent="-228600" eaLnBrk="0" fontAlgn="base" hangingPunct="0">
              <a:spcBef>
                <a:spcPct val="0"/>
              </a:spcBef>
              <a:spcAft>
                <a:spcPct val="0"/>
              </a:spcAft>
              <a:defRPr sz="2400">
                <a:solidFill>
                  <a:schemeClr val="tx1"/>
                </a:solidFill>
                <a:latin typeface="Arial CYR" pitchFamily="34" charset="-52"/>
              </a:defRPr>
            </a:lvl6pPr>
            <a:lvl7pPr marL="2971800" indent="-228600" eaLnBrk="0" fontAlgn="base" hangingPunct="0">
              <a:spcBef>
                <a:spcPct val="0"/>
              </a:spcBef>
              <a:spcAft>
                <a:spcPct val="0"/>
              </a:spcAft>
              <a:defRPr sz="2400">
                <a:solidFill>
                  <a:schemeClr val="tx1"/>
                </a:solidFill>
                <a:latin typeface="Arial CYR" pitchFamily="34" charset="-52"/>
              </a:defRPr>
            </a:lvl7pPr>
            <a:lvl8pPr marL="3429000" indent="-228600" eaLnBrk="0" fontAlgn="base" hangingPunct="0">
              <a:spcBef>
                <a:spcPct val="0"/>
              </a:spcBef>
              <a:spcAft>
                <a:spcPct val="0"/>
              </a:spcAft>
              <a:defRPr sz="2400">
                <a:solidFill>
                  <a:schemeClr val="tx1"/>
                </a:solidFill>
                <a:latin typeface="Arial CYR" pitchFamily="34" charset="-52"/>
              </a:defRPr>
            </a:lvl8pPr>
            <a:lvl9pPr marL="3886200" indent="-228600" eaLnBrk="0" fontAlgn="base" hangingPunct="0">
              <a:spcBef>
                <a:spcPct val="0"/>
              </a:spcBef>
              <a:spcAft>
                <a:spcPct val="0"/>
              </a:spcAft>
              <a:defRPr sz="2400">
                <a:solidFill>
                  <a:schemeClr val="tx1"/>
                </a:solidFill>
                <a:latin typeface="Arial CYR" pitchFamily="34" charset="-52"/>
              </a:defRPr>
            </a:lvl9pPr>
          </a:lstStyle>
          <a:p>
            <a:pPr algn="ctr"/>
            <a:r>
              <a:rPr lang="ru-RU" altLang="ru-RU" sz="2000">
                <a:solidFill>
                  <a:schemeClr val="bg1"/>
                </a:solidFill>
              </a:rPr>
              <a:t>СКЛАД</a:t>
            </a:r>
          </a:p>
        </p:txBody>
      </p:sp>
      <p:sp>
        <p:nvSpPr>
          <p:cNvPr id="32774" name="TextBox 6"/>
          <p:cNvSpPr txBox="1">
            <a:spLocks noChangeArrowheads="1"/>
          </p:cNvSpPr>
          <p:nvPr/>
        </p:nvSpPr>
        <p:spPr bwMode="auto">
          <a:xfrm>
            <a:off x="98425" y="5013325"/>
            <a:ext cx="10715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YR" pitchFamily="34" charset="-52"/>
              </a:defRPr>
            </a:lvl1pPr>
            <a:lvl2pPr marL="742950" indent="-285750">
              <a:defRPr sz="2400">
                <a:solidFill>
                  <a:schemeClr val="tx1"/>
                </a:solidFill>
                <a:latin typeface="Arial CYR" pitchFamily="34" charset="-52"/>
              </a:defRPr>
            </a:lvl2pPr>
            <a:lvl3pPr marL="1143000" indent="-228600">
              <a:defRPr sz="2400">
                <a:solidFill>
                  <a:schemeClr val="tx1"/>
                </a:solidFill>
                <a:latin typeface="Arial CYR" pitchFamily="34" charset="-52"/>
              </a:defRPr>
            </a:lvl3pPr>
            <a:lvl4pPr marL="1600200" indent="-228600">
              <a:defRPr sz="2400">
                <a:solidFill>
                  <a:schemeClr val="tx1"/>
                </a:solidFill>
                <a:latin typeface="Arial CYR" pitchFamily="34" charset="-52"/>
              </a:defRPr>
            </a:lvl4pPr>
            <a:lvl5pPr marL="2057400" indent="-228600">
              <a:defRPr sz="2400">
                <a:solidFill>
                  <a:schemeClr val="tx1"/>
                </a:solidFill>
                <a:latin typeface="Arial CYR" pitchFamily="34" charset="-52"/>
              </a:defRPr>
            </a:lvl5pPr>
            <a:lvl6pPr marL="2514600" indent="-228600" eaLnBrk="0" fontAlgn="base" hangingPunct="0">
              <a:spcBef>
                <a:spcPct val="0"/>
              </a:spcBef>
              <a:spcAft>
                <a:spcPct val="0"/>
              </a:spcAft>
              <a:defRPr sz="2400">
                <a:solidFill>
                  <a:schemeClr val="tx1"/>
                </a:solidFill>
                <a:latin typeface="Arial CYR" pitchFamily="34" charset="-52"/>
              </a:defRPr>
            </a:lvl6pPr>
            <a:lvl7pPr marL="2971800" indent="-228600" eaLnBrk="0" fontAlgn="base" hangingPunct="0">
              <a:spcBef>
                <a:spcPct val="0"/>
              </a:spcBef>
              <a:spcAft>
                <a:spcPct val="0"/>
              </a:spcAft>
              <a:defRPr sz="2400">
                <a:solidFill>
                  <a:schemeClr val="tx1"/>
                </a:solidFill>
                <a:latin typeface="Arial CYR" pitchFamily="34" charset="-52"/>
              </a:defRPr>
            </a:lvl7pPr>
            <a:lvl8pPr marL="3429000" indent="-228600" eaLnBrk="0" fontAlgn="base" hangingPunct="0">
              <a:spcBef>
                <a:spcPct val="0"/>
              </a:spcBef>
              <a:spcAft>
                <a:spcPct val="0"/>
              </a:spcAft>
              <a:defRPr sz="2400">
                <a:solidFill>
                  <a:schemeClr val="tx1"/>
                </a:solidFill>
                <a:latin typeface="Arial CYR" pitchFamily="34" charset="-52"/>
              </a:defRPr>
            </a:lvl8pPr>
            <a:lvl9pPr marL="3886200" indent="-228600" eaLnBrk="0" fontAlgn="base" hangingPunct="0">
              <a:spcBef>
                <a:spcPct val="0"/>
              </a:spcBef>
              <a:spcAft>
                <a:spcPct val="0"/>
              </a:spcAft>
              <a:defRPr sz="2400">
                <a:solidFill>
                  <a:schemeClr val="tx1"/>
                </a:solidFill>
                <a:latin typeface="Arial CYR" pitchFamily="34" charset="-52"/>
              </a:defRPr>
            </a:lvl9pPr>
          </a:lstStyle>
          <a:p>
            <a:pPr algn="ctr"/>
            <a:r>
              <a:rPr lang="ru-RU" altLang="ru-RU" sz="2000">
                <a:solidFill>
                  <a:schemeClr val="bg1"/>
                </a:solidFill>
              </a:rPr>
              <a:t>СКЛАД</a:t>
            </a:r>
          </a:p>
        </p:txBody>
      </p:sp>
    </p:spTree>
    <p:extLst>
      <p:ext uri="{BB962C8B-B14F-4D97-AF65-F5344CB8AC3E}">
        <p14:creationId xmlns:p14="http://schemas.microsoft.com/office/powerpoint/2010/main" val="3059322925"/>
      </p:ext>
    </p:extLst>
  </p:cSld>
  <p:clrMapOvr>
    <a:masterClrMapping/>
  </p:clrMapOvr>
  <p:transition advClick="0" advTm="0">
    <p:wipe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3"/>
          <p:cNvSpPr txBox="1">
            <a:spLocks noChangeArrowheads="1"/>
          </p:cNvSpPr>
          <p:nvPr/>
        </p:nvSpPr>
        <p:spPr bwMode="auto">
          <a:xfrm>
            <a:off x="1187450" y="188913"/>
            <a:ext cx="6769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YR" pitchFamily="34" charset="-52"/>
              </a:defRPr>
            </a:lvl1pPr>
            <a:lvl2pPr marL="742950" indent="-285750">
              <a:defRPr sz="2400">
                <a:solidFill>
                  <a:schemeClr val="tx1"/>
                </a:solidFill>
                <a:latin typeface="Arial CYR" pitchFamily="34" charset="-52"/>
              </a:defRPr>
            </a:lvl2pPr>
            <a:lvl3pPr marL="1143000" indent="-228600">
              <a:defRPr sz="2400">
                <a:solidFill>
                  <a:schemeClr val="tx1"/>
                </a:solidFill>
                <a:latin typeface="Arial CYR" pitchFamily="34" charset="-52"/>
              </a:defRPr>
            </a:lvl3pPr>
            <a:lvl4pPr marL="1600200" indent="-228600">
              <a:defRPr sz="2400">
                <a:solidFill>
                  <a:schemeClr val="tx1"/>
                </a:solidFill>
                <a:latin typeface="Arial CYR" pitchFamily="34" charset="-52"/>
              </a:defRPr>
            </a:lvl4pPr>
            <a:lvl5pPr marL="2057400" indent="-228600">
              <a:defRPr sz="2400">
                <a:solidFill>
                  <a:schemeClr val="tx1"/>
                </a:solidFill>
                <a:latin typeface="Arial CYR" pitchFamily="34" charset="-52"/>
              </a:defRPr>
            </a:lvl5pPr>
            <a:lvl6pPr marL="2514600" indent="-228600" eaLnBrk="0" fontAlgn="base" hangingPunct="0">
              <a:spcBef>
                <a:spcPct val="0"/>
              </a:spcBef>
              <a:spcAft>
                <a:spcPct val="0"/>
              </a:spcAft>
              <a:defRPr sz="2400">
                <a:solidFill>
                  <a:schemeClr val="tx1"/>
                </a:solidFill>
                <a:latin typeface="Arial CYR" pitchFamily="34" charset="-52"/>
              </a:defRPr>
            </a:lvl6pPr>
            <a:lvl7pPr marL="2971800" indent="-228600" eaLnBrk="0" fontAlgn="base" hangingPunct="0">
              <a:spcBef>
                <a:spcPct val="0"/>
              </a:spcBef>
              <a:spcAft>
                <a:spcPct val="0"/>
              </a:spcAft>
              <a:defRPr sz="2400">
                <a:solidFill>
                  <a:schemeClr val="tx1"/>
                </a:solidFill>
                <a:latin typeface="Arial CYR" pitchFamily="34" charset="-52"/>
              </a:defRPr>
            </a:lvl7pPr>
            <a:lvl8pPr marL="3429000" indent="-228600" eaLnBrk="0" fontAlgn="base" hangingPunct="0">
              <a:spcBef>
                <a:spcPct val="0"/>
              </a:spcBef>
              <a:spcAft>
                <a:spcPct val="0"/>
              </a:spcAft>
              <a:defRPr sz="2400">
                <a:solidFill>
                  <a:schemeClr val="tx1"/>
                </a:solidFill>
                <a:latin typeface="Arial CYR" pitchFamily="34" charset="-52"/>
              </a:defRPr>
            </a:lvl8pPr>
            <a:lvl9pPr marL="3886200" indent="-228600" eaLnBrk="0" fontAlgn="base" hangingPunct="0">
              <a:spcBef>
                <a:spcPct val="0"/>
              </a:spcBef>
              <a:spcAft>
                <a:spcPct val="0"/>
              </a:spcAft>
              <a:defRPr sz="2400">
                <a:solidFill>
                  <a:schemeClr val="tx1"/>
                </a:solidFill>
                <a:latin typeface="Arial CYR" pitchFamily="34" charset="-52"/>
              </a:defRPr>
            </a:lvl9pPr>
          </a:lstStyle>
          <a:p>
            <a:pPr algn="ctr"/>
            <a:r>
              <a:rPr lang="ru-RU" altLang="ru-RU"/>
              <a:t>НОВЫЙ ЭКСПЕРИМЕНТАЛЬНЫЙ ЗАЛ УСКОРИТЕЛЯ У400</a:t>
            </a:r>
            <a:r>
              <a:rPr lang="en-US" altLang="ru-RU"/>
              <a:t>R</a:t>
            </a:r>
            <a:r>
              <a:rPr lang="ru-RU" altLang="ru-RU"/>
              <a:t> </a:t>
            </a:r>
          </a:p>
        </p:txBody>
      </p:sp>
      <p:pic>
        <p:nvPicPr>
          <p:cNvPr id="33795" name="Рисунок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Box 4"/>
          <p:cNvSpPr txBox="1">
            <a:spLocks noChangeArrowheads="1"/>
          </p:cNvSpPr>
          <p:nvPr/>
        </p:nvSpPr>
        <p:spPr bwMode="auto">
          <a:xfrm>
            <a:off x="7092950" y="3933825"/>
            <a:ext cx="17907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YR" pitchFamily="34" charset="-52"/>
              </a:defRPr>
            </a:lvl1pPr>
            <a:lvl2pPr marL="742950" indent="-285750">
              <a:defRPr sz="2400">
                <a:solidFill>
                  <a:schemeClr val="tx1"/>
                </a:solidFill>
                <a:latin typeface="Arial CYR" pitchFamily="34" charset="-52"/>
              </a:defRPr>
            </a:lvl2pPr>
            <a:lvl3pPr marL="1143000" indent="-228600">
              <a:defRPr sz="2400">
                <a:solidFill>
                  <a:schemeClr val="tx1"/>
                </a:solidFill>
                <a:latin typeface="Arial CYR" pitchFamily="34" charset="-52"/>
              </a:defRPr>
            </a:lvl3pPr>
            <a:lvl4pPr marL="1600200" indent="-228600">
              <a:defRPr sz="2400">
                <a:solidFill>
                  <a:schemeClr val="tx1"/>
                </a:solidFill>
                <a:latin typeface="Arial CYR" pitchFamily="34" charset="-52"/>
              </a:defRPr>
            </a:lvl4pPr>
            <a:lvl5pPr marL="2057400" indent="-228600">
              <a:defRPr sz="2400">
                <a:solidFill>
                  <a:schemeClr val="tx1"/>
                </a:solidFill>
                <a:latin typeface="Arial CYR" pitchFamily="34" charset="-52"/>
              </a:defRPr>
            </a:lvl5pPr>
            <a:lvl6pPr marL="2514600" indent="-228600" eaLnBrk="0" fontAlgn="base" hangingPunct="0">
              <a:spcBef>
                <a:spcPct val="0"/>
              </a:spcBef>
              <a:spcAft>
                <a:spcPct val="0"/>
              </a:spcAft>
              <a:defRPr sz="2400">
                <a:solidFill>
                  <a:schemeClr val="tx1"/>
                </a:solidFill>
                <a:latin typeface="Arial CYR" pitchFamily="34" charset="-52"/>
              </a:defRPr>
            </a:lvl6pPr>
            <a:lvl7pPr marL="2971800" indent="-228600" eaLnBrk="0" fontAlgn="base" hangingPunct="0">
              <a:spcBef>
                <a:spcPct val="0"/>
              </a:spcBef>
              <a:spcAft>
                <a:spcPct val="0"/>
              </a:spcAft>
              <a:defRPr sz="2400">
                <a:solidFill>
                  <a:schemeClr val="tx1"/>
                </a:solidFill>
                <a:latin typeface="Arial CYR" pitchFamily="34" charset="-52"/>
              </a:defRPr>
            </a:lvl7pPr>
            <a:lvl8pPr marL="3429000" indent="-228600" eaLnBrk="0" fontAlgn="base" hangingPunct="0">
              <a:spcBef>
                <a:spcPct val="0"/>
              </a:spcBef>
              <a:spcAft>
                <a:spcPct val="0"/>
              </a:spcAft>
              <a:defRPr sz="2400">
                <a:solidFill>
                  <a:schemeClr val="tx1"/>
                </a:solidFill>
                <a:latin typeface="Arial CYR" pitchFamily="34" charset="-52"/>
              </a:defRPr>
            </a:lvl8pPr>
            <a:lvl9pPr marL="3886200" indent="-228600" eaLnBrk="0" fontAlgn="base" hangingPunct="0">
              <a:spcBef>
                <a:spcPct val="0"/>
              </a:spcBef>
              <a:spcAft>
                <a:spcPct val="0"/>
              </a:spcAft>
              <a:defRPr sz="2400">
                <a:solidFill>
                  <a:schemeClr val="tx1"/>
                </a:solidFill>
                <a:latin typeface="Arial CYR" pitchFamily="34" charset="-52"/>
              </a:defRPr>
            </a:lvl9pPr>
          </a:lstStyle>
          <a:p>
            <a:pPr algn="ctr"/>
            <a:r>
              <a:rPr lang="ru-RU" altLang="ru-RU" sz="1800">
                <a:solidFill>
                  <a:schemeClr val="bg1"/>
                </a:solidFill>
              </a:rPr>
              <a:t>ЗДАНИЕ УСКОРИТЕЛЯ</a:t>
            </a:r>
          </a:p>
          <a:p>
            <a:pPr algn="ctr"/>
            <a:r>
              <a:rPr lang="ru-RU" altLang="ru-RU" sz="1800">
                <a:solidFill>
                  <a:schemeClr val="bg1"/>
                </a:solidFill>
              </a:rPr>
              <a:t>У400</a:t>
            </a:r>
            <a:r>
              <a:rPr lang="en-US" altLang="ru-RU" sz="1800">
                <a:solidFill>
                  <a:schemeClr val="bg1"/>
                </a:solidFill>
              </a:rPr>
              <a:t>R</a:t>
            </a:r>
            <a:endParaRPr lang="ru-RU" altLang="ru-RU" sz="1800">
              <a:solidFill>
                <a:schemeClr val="bg1"/>
              </a:solidFill>
            </a:endParaRPr>
          </a:p>
        </p:txBody>
      </p:sp>
      <p:sp>
        <p:nvSpPr>
          <p:cNvPr id="33797" name="TextBox 5"/>
          <p:cNvSpPr txBox="1">
            <a:spLocks noChangeArrowheads="1"/>
          </p:cNvSpPr>
          <p:nvPr/>
        </p:nvSpPr>
        <p:spPr bwMode="auto">
          <a:xfrm>
            <a:off x="7748588" y="1052513"/>
            <a:ext cx="1071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YR" pitchFamily="34" charset="-52"/>
              </a:defRPr>
            </a:lvl1pPr>
            <a:lvl2pPr marL="742950" indent="-285750">
              <a:defRPr sz="2400">
                <a:solidFill>
                  <a:schemeClr val="tx1"/>
                </a:solidFill>
                <a:latin typeface="Arial CYR" pitchFamily="34" charset="-52"/>
              </a:defRPr>
            </a:lvl2pPr>
            <a:lvl3pPr marL="1143000" indent="-228600">
              <a:defRPr sz="2400">
                <a:solidFill>
                  <a:schemeClr val="tx1"/>
                </a:solidFill>
                <a:latin typeface="Arial CYR" pitchFamily="34" charset="-52"/>
              </a:defRPr>
            </a:lvl3pPr>
            <a:lvl4pPr marL="1600200" indent="-228600">
              <a:defRPr sz="2400">
                <a:solidFill>
                  <a:schemeClr val="tx1"/>
                </a:solidFill>
                <a:latin typeface="Arial CYR" pitchFamily="34" charset="-52"/>
              </a:defRPr>
            </a:lvl4pPr>
            <a:lvl5pPr marL="2057400" indent="-228600">
              <a:defRPr sz="2400">
                <a:solidFill>
                  <a:schemeClr val="tx1"/>
                </a:solidFill>
                <a:latin typeface="Arial CYR" pitchFamily="34" charset="-52"/>
              </a:defRPr>
            </a:lvl5pPr>
            <a:lvl6pPr marL="2514600" indent="-228600" eaLnBrk="0" fontAlgn="base" hangingPunct="0">
              <a:spcBef>
                <a:spcPct val="0"/>
              </a:spcBef>
              <a:spcAft>
                <a:spcPct val="0"/>
              </a:spcAft>
              <a:defRPr sz="2400">
                <a:solidFill>
                  <a:schemeClr val="tx1"/>
                </a:solidFill>
                <a:latin typeface="Arial CYR" pitchFamily="34" charset="-52"/>
              </a:defRPr>
            </a:lvl6pPr>
            <a:lvl7pPr marL="2971800" indent="-228600" eaLnBrk="0" fontAlgn="base" hangingPunct="0">
              <a:spcBef>
                <a:spcPct val="0"/>
              </a:spcBef>
              <a:spcAft>
                <a:spcPct val="0"/>
              </a:spcAft>
              <a:defRPr sz="2400">
                <a:solidFill>
                  <a:schemeClr val="tx1"/>
                </a:solidFill>
                <a:latin typeface="Arial CYR" pitchFamily="34" charset="-52"/>
              </a:defRPr>
            </a:lvl7pPr>
            <a:lvl8pPr marL="3429000" indent="-228600" eaLnBrk="0" fontAlgn="base" hangingPunct="0">
              <a:spcBef>
                <a:spcPct val="0"/>
              </a:spcBef>
              <a:spcAft>
                <a:spcPct val="0"/>
              </a:spcAft>
              <a:defRPr sz="2400">
                <a:solidFill>
                  <a:schemeClr val="tx1"/>
                </a:solidFill>
                <a:latin typeface="Arial CYR" pitchFamily="34" charset="-52"/>
              </a:defRPr>
            </a:lvl8pPr>
            <a:lvl9pPr marL="3886200" indent="-228600" eaLnBrk="0" fontAlgn="base" hangingPunct="0">
              <a:spcBef>
                <a:spcPct val="0"/>
              </a:spcBef>
              <a:spcAft>
                <a:spcPct val="0"/>
              </a:spcAft>
              <a:defRPr sz="2400">
                <a:solidFill>
                  <a:schemeClr val="tx1"/>
                </a:solidFill>
                <a:latin typeface="Arial CYR" pitchFamily="34" charset="-52"/>
              </a:defRPr>
            </a:lvl9pPr>
          </a:lstStyle>
          <a:p>
            <a:pPr algn="ctr"/>
            <a:r>
              <a:rPr lang="ru-RU" altLang="ru-RU" sz="2000">
                <a:solidFill>
                  <a:schemeClr val="bg1"/>
                </a:solidFill>
              </a:rPr>
              <a:t>СКЛАД</a:t>
            </a:r>
          </a:p>
        </p:txBody>
      </p:sp>
      <p:sp>
        <p:nvSpPr>
          <p:cNvPr id="33798" name="TextBox 6"/>
          <p:cNvSpPr txBox="1">
            <a:spLocks noChangeArrowheads="1"/>
          </p:cNvSpPr>
          <p:nvPr/>
        </p:nvSpPr>
        <p:spPr bwMode="auto">
          <a:xfrm>
            <a:off x="98425" y="5013325"/>
            <a:ext cx="10715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YR" pitchFamily="34" charset="-52"/>
              </a:defRPr>
            </a:lvl1pPr>
            <a:lvl2pPr marL="742950" indent="-285750">
              <a:defRPr sz="2400">
                <a:solidFill>
                  <a:schemeClr val="tx1"/>
                </a:solidFill>
                <a:latin typeface="Arial CYR" pitchFamily="34" charset="-52"/>
              </a:defRPr>
            </a:lvl2pPr>
            <a:lvl3pPr marL="1143000" indent="-228600">
              <a:defRPr sz="2400">
                <a:solidFill>
                  <a:schemeClr val="tx1"/>
                </a:solidFill>
                <a:latin typeface="Arial CYR" pitchFamily="34" charset="-52"/>
              </a:defRPr>
            </a:lvl3pPr>
            <a:lvl4pPr marL="1600200" indent="-228600">
              <a:defRPr sz="2400">
                <a:solidFill>
                  <a:schemeClr val="tx1"/>
                </a:solidFill>
                <a:latin typeface="Arial CYR" pitchFamily="34" charset="-52"/>
              </a:defRPr>
            </a:lvl4pPr>
            <a:lvl5pPr marL="2057400" indent="-228600">
              <a:defRPr sz="2400">
                <a:solidFill>
                  <a:schemeClr val="tx1"/>
                </a:solidFill>
                <a:latin typeface="Arial CYR" pitchFamily="34" charset="-52"/>
              </a:defRPr>
            </a:lvl5pPr>
            <a:lvl6pPr marL="2514600" indent="-228600" eaLnBrk="0" fontAlgn="base" hangingPunct="0">
              <a:spcBef>
                <a:spcPct val="0"/>
              </a:spcBef>
              <a:spcAft>
                <a:spcPct val="0"/>
              </a:spcAft>
              <a:defRPr sz="2400">
                <a:solidFill>
                  <a:schemeClr val="tx1"/>
                </a:solidFill>
                <a:latin typeface="Arial CYR" pitchFamily="34" charset="-52"/>
              </a:defRPr>
            </a:lvl6pPr>
            <a:lvl7pPr marL="2971800" indent="-228600" eaLnBrk="0" fontAlgn="base" hangingPunct="0">
              <a:spcBef>
                <a:spcPct val="0"/>
              </a:spcBef>
              <a:spcAft>
                <a:spcPct val="0"/>
              </a:spcAft>
              <a:defRPr sz="2400">
                <a:solidFill>
                  <a:schemeClr val="tx1"/>
                </a:solidFill>
                <a:latin typeface="Arial CYR" pitchFamily="34" charset="-52"/>
              </a:defRPr>
            </a:lvl7pPr>
            <a:lvl8pPr marL="3429000" indent="-228600" eaLnBrk="0" fontAlgn="base" hangingPunct="0">
              <a:spcBef>
                <a:spcPct val="0"/>
              </a:spcBef>
              <a:spcAft>
                <a:spcPct val="0"/>
              </a:spcAft>
              <a:defRPr sz="2400">
                <a:solidFill>
                  <a:schemeClr val="tx1"/>
                </a:solidFill>
                <a:latin typeface="Arial CYR" pitchFamily="34" charset="-52"/>
              </a:defRPr>
            </a:lvl8pPr>
            <a:lvl9pPr marL="3886200" indent="-228600" eaLnBrk="0" fontAlgn="base" hangingPunct="0">
              <a:spcBef>
                <a:spcPct val="0"/>
              </a:spcBef>
              <a:spcAft>
                <a:spcPct val="0"/>
              </a:spcAft>
              <a:defRPr sz="2400">
                <a:solidFill>
                  <a:schemeClr val="tx1"/>
                </a:solidFill>
                <a:latin typeface="Arial CYR" pitchFamily="34" charset="-52"/>
              </a:defRPr>
            </a:lvl9pPr>
          </a:lstStyle>
          <a:p>
            <a:pPr algn="ctr"/>
            <a:r>
              <a:rPr lang="ru-RU" altLang="ru-RU" sz="2000">
                <a:solidFill>
                  <a:schemeClr val="bg1"/>
                </a:solidFill>
              </a:rPr>
              <a:t>СКЛАД</a:t>
            </a:r>
          </a:p>
        </p:txBody>
      </p:sp>
    </p:spTree>
    <p:extLst>
      <p:ext uri="{BB962C8B-B14F-4D97-AF65-F5344CB8AC3E}">
        <p14:creationId xmlns:p14="http://schemas.microsoft.com/office/powerpoint/2010/main" val="2968638607"/>
      </p:ext>
    </p:extLst>
  </p:cSld>
  <p:clrMapOvr>
    <a:masterClrMapping/>
  </p:clrMapOvr>
  <p:transition advClick="0" advTm="0">
    <p:wipe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3"/>
          <p:cNvSpPr txBox="1">
            <a:spLocks noChangeArrowheads="1"/>
          </p:cNvSpPr>
          <p:nvPr/>
        </p:nvSpPr>
        <p:spPr bwMode="auto">
          <a:xfrm>
            <a:off x="1187450" y="188913"/>
            <a:ext cx="6769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YR" pitchFamily="34" charset="-52"/>
              </a:defRPr>
            </a:lvl1pPr>
            <a:lvl2pPr marL="742950" indent="-285750">
              <a:defRPr sz="2400">
                <a:solidFill>
                  <a:schemeClr val="tx1"/>
                </a:solidFill>
                <a:latin typeface="Arial CYR" pitchFamily="34" charset="-52"/>
              </a:defRPr>
            </a:lvl2pPr>
            <a:lvl3pPr marL="1143000" indent="-228600">
              <a:defRPr sz="2400">
                <a:solidFill>
                  <a:schemeClr val="tx1"/>
                </a:solidFill>
                <a:latin typeface="Arial CYR" pitchFamily="34" charset="-52"/>
              </a:defRPr>
            </a:lvl3pPr>
            <a:lvl4pPr marL="1600200" indent="-228600">
              <a:defRPr sz="2400">
                <a:solidFill>
                  <a:schemeClr val="tx1"/>
                </a:solidFill>
                <a:latin typeface="Arial CYR" pitchFamily="34" charset="-52"/>
              </a:defRPr>
            </a:lvl4pPr>
            <a:lvl5pPr marL="2057400" indent="-228600">
              <a:defRPr sz="2400">
                <a:solidFill>
                  <a:schemeClr val="tx1"/>
                </a:solidFill>
                <a:latin typeface="Arial CYR" pitchFamily="34" charset="-52"/>
              </a:defRPr>
            </a:lvl5pPr>
            <a:lvl6pPr marL="2514600" indent="-228600" eaLnBrk="0" fontAlgn="base" hangingPunct="0">
              <a:spcBef>
                <a:spcPct val="0"/>
              </a:spcBef>
              <a:spcAft>
                <a:spcPct val="0"/>
              </a:spcAft>
              <a:defRPr sz="2400">
                <a:solidFill>
                  <a:schemeClr val="tx1"/>
                </a:solidFill>
                <a:latin typeface="Arial CYR" pitchFamily="34" charset="-52"/>
              </a:defRPr>
            </a:lvl6pPr>
            <a:lvl7pPr marL="2971800" indent="-228600" eaLnBrk="0" fontAlgn="base" hangingPunct="0">
              <a:spcBef>
                <a:spcPct val="0"/>
              </a:spcBef>
              <a:spcAft>
                <a:spcPct val="0"/>
              </a:spcAft>
              <a:defRPr sz="2400">
                <a:solidFill>
                  <a:schemeClr val="tx1"/>
                </a:solidFill>
                <a:latin typeface="Arial CYR" pitchFamily="34" charset="-52"/>
              </a:defRPr>
            </a:lvl7pPr>
            <a:lvl8pPr marL="3429000" indent="-228600" eaLnBrk="0" fontAlgn="base" hangingPunct="0">
              <a:spcBef>
                <a:spcPct val="0"/>
              </a:spcBef>
              <a:spcAft>
                <a:spcPct val="0"/>
              </a:spcAft>
              <a:defRPr sz="2400">
                <a:solidFill>
                  <a:schemeClr val="tx1"/>
                </a:solidFill>
                <a:latin typeface="Arial CYR" pitchFamily="34" charset="-52"/>
              </a:defRPr>
            </a:lvl8pPr>
            <a:lvl9pPr marL="3886200" indent="-228600" eaLnBrk="0" fontAlgn="base" hangingPunct="0">
              <a:spcBef>
                <a:spcPct val="0"/>
              </a:spcBef>
              <a:spcAft>
                <a:spcPct val="0"/>
              </a:spcAft>
              <a:defRPr sz="2400">
                <a:solidFill>
                  <a:schemeClr val="tx1"/>
                </a:solidFill>
                <a:latin typeface="Arial CYR" pitchFamily="34" charset="-52"/>
              </a:defRPr>
            </a:lvl9pPr>
          </a:lstStyle>
          <a:p>
            <a:pPr algn="ctr"/>
            <a:r>
              <a:rPr lang="ru-RU" altLang="ru-RU"/>
              <a:t>НОВЫЙ ЭКСПЕРИМЕНТАЛЬНЫЙ ЗАЛ УСКОРИТЕЛЯ У400</a:t>
            </a:r>
            <a:r>
              <a:rPr lang="en-US" altLang="ru-RU"/>
              <a:t>R</a:t>
            </a:r>
            <a:r>
              <a:rPr lang="ru-RU" altLang="ru-RU"/>
              <a:t> </a:t>
            </a:r>
          </a:p>
        </p:txBody>
      </p:sp>
      <p:pic>
        <p:nvPicPr>
          <p:cNvPr id="34819" name="Рисунок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Box 4"/>
          <p:cNvSpPr txBox="1">
            <a:spLocks noChangeArrowheads="1"/>
          </p:cNvSpPr>
          <p:nvPr/>
        </p:nvSpPr>
        <p:spPr bwMode="auto">
          <a:xfrm>
            <a:off x="7092950" y="3933825"/>
            <a:ext cx="17907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YR" pitchFamily="34" charset="-52"/>
              </a:defRPr>
            </a:lvl1pPr>
            <a:lvl2pPr marL="742950" indent="-285750">
              <a:defRPr sz="2400">
                <a:solidFill>
                  <a:schemeClr val="tx1"/>
                </a:solidFill>
                <a:latin typeface="Arial CYR" pitchFamily="34" charset="-52"/>
              </a:defRPr>
            </a:lvl2pPr>
            <a:lvl3pPr marL="1143000" indent="-228600">
              <a:defRPr sz="2400">
                <a:solidFill>
                  <a:schemeClr val="tx1"/>
                </a:solidFill>
                <a:latin typeface="Arial CYR" pitchFamily="34" charset="-52"/>
              </a:defRPr>
            </a:lvl3pPr>
            <a:lvl4pPr marL="1600200" indent="-228600">
              <a:defRPr sz="2400">
                <a:solidFill>
                  <a:schemeClr val="tx1"/>
                </a:solidFill>
                <a:latin typeface="Arial CYR" pitchFamily="34" charset="-52"/>
              </a:defRPr>
            </a:lvl4pPr>
            <a:lvl5pPr marL="2057400" indent="-228600">
              <a:defRPr sz="2400">
                <a:solidFill>
                  <a:schemeClr val="tx1"/>
                </a:solidFill>
                <a:latin typeface="Arial CYR" pitchFamily="34" charset="-52"/>
              </a:defRPr>
            </a:lvl5pPr>
            <a:lvl6pPr marL="2514600" indent="-228600" eaLnBrk="0" fontAlgn="base" hangingPunct="0">
              <a:spcBef>
                <a:spcPct val="0"/>
              </a:spcBef>
              <a:spcAft>
                <a:spcPct val="0"/>
              </a:spcAft>
              <a:defRPr sz="2400">
                <a:solidFill>
                  <a:schemeClr val="tx1"/>
                </a:solidFill>
                <a:latin typeface="Arial CYR" pitchFamily="34" charset="-52"/>
              </a:defRPr>
            </a:lvl6pPr>
            <a:lvl7pPr marL="2971800" indent="-228600" eaLnBrk="0" fontAlgn="base" hangingPunct="0">
              <a:spcBef>
                <a:spcPct val="0"/>
              </a:spcBef>
              <a:spcAft>
                <a:spcPct val="0"/>
              </a:spcAft>
              <a:defRPr sz="2400">
                <a:solidFill>
                  <a:schemeClr val="tx1"/>
                </a:solidFill>
                <a:latin typeface="Arial CYR" pitchFamily="34" charset="-52"/>
              </a:defRPr>
            </a:lvl7pPr>
            <a:lvl8pPr marL="3429000" indent="-228600" eaLnBrk="0" fontAlgn="base" hangingPunct="0">
              <a:spcBef>
                <a:spcPct val="0"/>
              </a:spcBef>
              <a:spcAft>
                <a:spcPct val="0"/>
              </a:spcAft>
              <a:defRPr sz="2400">
                <a:solidFill>
                  <a:schemeClr val="tx1"/>
                </a:solidFill>
                <a:latin typeface="Arial CYR" pitchFamily="34" charset="-52"/>
              </a:defRPr>
            </a:lvl8pPr>
            <a:lvl9pPr marL="3886200" indent="-228600" eaLnBrk="0" fontAlgn="base" hangingPunct="0">
              <a:spcBef>
                <a:spcPct val="0"/>
              </a:spcBef>
              <a:spcAft>
                <a:spcPct val="0"/>
              </a:spcAft>
              <a:defRPr sz="2400">
                <a:solidFill>
                  <a:schemeClr val="tx1"/>
                </a:solidFill>
                <a:latin typeface="Arial CYR" pitchFamily="34" charset="-52"/>
              </a:defRPr>
            </a:lvl9pPr>
          </a:lstStyle>
          <a:p>
            <a:pPr algn="ctr"/>
            <a:r>
              <a:rPr lang="ru-RU" altLang="ru-RU" sz="1800">
                <a:solidFill>
                  <a:schemeClr val="bg1"/>
                </a:solidFill>
              </a:rPr>
              <a:t>ЗДАНИЕ УСКОРИТЕЛЯ</a:t>
            </a:r>
          </a:p>
          <a:p>
            <a:pPr algn="ctr"/>
            <a:r>
              <a:rPr lang="ru-RU" altLang="ru-RU" sz="1800">
                <a:solidFill>
                  <a:schemeClr val="bg1"/>
                </a:solidFill>
              </a:rPr>
              <a:t>У400</a:t>
            </a:r>
            <a:r>
              <a:rPr lang="en-US" altLang="ru-RU" sz="1800">
                <a:solidFill>
                  <a:schemeClr val="bg1"/>
                </a:solidFill>
              </a:rPr>
              <a:t>R</a:t>
            </a:r>
            <a:endParaRPr lang="ru-RU" altLang="ru-RU" sz="1800">
              <a:solidFill>
                <a:schemeClr val="bg1"/>
              </a:solidFill>
            </a:endParaRPr>
          </a:p>
        </p:txBody>
      </p:sp>
      <p:sp>
        <p:nvSpPr>
          <p:cNvPr id="34821" name="TextBox 5"/>
          <p:cNvSpPr txBox="1">
            <a:spLocks noChangeArrowheads="1"/>
          </p:cNvSpPr>
          <p:nvPr/>
        </p:nvSpPr>
        <p:spPr bwMode="auto">
          <a:xfrm>
            <a:off x="7748588" y="1052513"/>
            <a:ext cx="1071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YR" pitchFamily="34" charset="-52"/>
              </a:defRPr>
            </a:lvl1pPr>
            <a:lvl2pPr marL="742950" indent="-285750">
              <a:defRPr sz="2400">
                <a:solidFill>
                  <a:schemeClr val="tx1"/>
                </a:solidFill>
                <a:latin typeface="Arial CYR" pitchFamily="34" charset="-52"/>
              </a:defRPr>
            </a:lvl2pPr>
            <a:lvl3pPr marL="1143000" indent="-228600">
              <a:defRPr sz="2400">
                <a:solidFill>
                  <a:schemeClr val="tx1"/>
                </a:solidFill>
                <a:latin typeface="Arial CYR" pitchFamily="34" charset="-52"/>
              </a:defRPr>
            </a:lvl3pPr>
            <a:lvl4pPr marL="1600200" indent="-228600">
              <a:defRPr sz="2400">
                <a:solidFill>
                  <a:schemeClr val="tx1"/>
                </a:solidFill>
                <a:latin typeface="Arial CYR" pitchFamily="34" charset="-52"/>
              </a:defRPr>
            </a:lvl4pPr>
            <a:lvl5pPr marL="2057400" indent="-228600">
              <a:defRPr sz="2400">
                <a:solidFill>
                  <a:schemeClr val="tx1"/>
                </a:solidFill>
                <a:latin typeface="Arial CYR" pitchFamily="34" charset="-52"/>
              </a:defRPr>
            </a:lvl5pPr>
            <a:lvl6pPr marL="2514600" indent="-228600" eaLnBrk="0" fontAlgn="base" hangingPunct="0">
              <a:spcBef>
                <a:spcPct val="0"/>
              </a:spcBef>
              <a:spcAft>
                <a:spcPct val="0"/>
              </a:spcAft>
              <a:defRPr sz="2400">
                <a:solidFill>
                  <a:schemeClr val="tx1"/>
                </a:solidFill>
                <a:latin typeface="Arial CYR" pitchFamily="34" charset="-52"/>
              </a:defRPr>
            </a:lvl6pPr>
            <a:lvl7pPr marL="2971800" indent="-228600" eaLnBrk="0" fontAlgn="base" hangingPunct="0">
              <a:spcBef>
                <a:spcPct val="0"/>
              </a:spcBef>
              <a:spcAft>
                <a:spcPct val="0"/>
              </a:spcAft>
              <a:defRPr sz="2400">
                <a:solidFill>
                  <a:schemeClr val="tx1"/>
                </a:solidFill>
                <a:latin typeface="Arial CYR" pitchFamily="34" charset="-52"/>
              </a:defRPr>
            </a:lvl7pPr>
            <a:lvl8pPr marL="3429000" indent="-228600" eaLnBrk="0" fontAlgn="base" hangingPunct="0">
              <a:spcBef>
                <a:spcPct val="0"/>
              </a:spcBef>
              <a:spcAft>
                <a:spcPct val="0"/>
              </a:spcAft>
              <a:defRPr sz="2400">
                <a:solidFill>
                  <a:schemeClr val="tx1"/>
                </a:solidFill>
                <a:latin typeface="Arial CYR" pitchFamily="34" charset="-52"/>
              </a:defRPr>
            </a:lvl8pPr>
            <a:lvl9pPr marL="3886200" indent="-228600" eaLnBrk="0" fontAlgn="base" hangingPunct="0">
              <a:spcBef>
                <a:spcPct val="0"/>
              </a:spcBef>
              <a:spcAft>
                <a:spcPct val="0"/>
              </a:spcAft>
              <a:defRPr sz="2400">
                <a:solidFill>
                  <a:schemeClr val="tx1"/>
                </a:solidFill>
                <a:latin typeface="Arial CYR" pitchFamily="34" charset="-52"/>
              </a:defRPr>
            </a:lvl9pPr>
          </a:lstStyle>
          <a:p>
            <a:pPr algn="ctr"/>
            <a:r>
              <a:rPr lang="ru-RU" altLang="ru-RU" sz="2000">
                <a:solidFill>
                  <a:schemeClr val="bg1"/>
                </a:solidFill>
              </a:rPr>
              <a:t>СКЛАД</a:t>
            </a:r>
          </a:p>
        </p:txBody>
      </p:sp>
      <p:sp>
        <p:nvSpPr>
          <p:cNvPr id="34822" name="TextBox 6"/>
          <p:cNvSpPr txBox="1">
            <a:spLocks noChangeArrowheads="1"/>
          </p:cNvSpPr>
          <p:nvPr/>
        </p:nvSpPr>
        <p:spPr bwMode="auto">
          <a:xfrm>
            <a:off x="98425" y="5013325"/>
            <a:ext cx="10715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YR" pitchFamily="34" charset="-52"/>
              </a:defRPr>
            </a:lvl1pPr>
            <a:lvl2pPr marL="742950" indent="-285750">
              <a:defRPr sz="2400">
                <a:solidFill>
                  <a:schemeClr val="tx1"/>
                </a:solidFill>
                <a:latin typeface="Arial CYR" pitchFamily="34" charset="-52"/>
              </a:defRPr>
            </a:lvl2pPr>
            <a:lvl3pPr marL="1143000" indent="-228600">
              <a:defRPr sz="2400">
                <a:solidFill>
                  <a:schemeClr val="tx1"/>
                </a:solidFill>
                <a:latin typeface="Arial CYR" pitchFamily="34" charset="-52"/>
              </a:defRPr>
            </a:lvl3pPr>
            <a:lvl4pPr marL="1600200" indent="-228600">
              <a:defRPr sz="2400">
                <a:solidFill>
                  <a:schemeClr val="tx1"/>
                </a:solidFill>
                <a:latin typeface="Arial CYR" pitchFamily="34" charset="-52"/>
              </a:defRPr>
            </a:lvl4pPr>
            <a:lvl5pPr marL="2057400" indent="-228600">
              <a:defRPr sz="2400">
                <a:solidFill>
                  <a:schemeClr val="tx1"/>
                </a:solidFill>
                <a:latin typeface="Arial CYR" pitchFamily="34" charset="-52"/>
              </a:defRPr>
            </a:lvl5pPr>
            <a:lvl6pPr marL="2514600" indent="-228600" eaLnBrk="0" fontAlgn="base" hangingPunct="0">
              <a:spcBef>
                <a:spcPct val="0"/>
              </a:spcBef>
              <a:spcAft>
                <a:spcPct val="0"/>
              </a:spcAft>
              <a:defRPr sz="2400">
                <a:solidFill>
                  <a:schemeClr val="tx1"/>
                </a:solidFill>
                <a:latin typeface="Arial CYR" pitchFamily="34" charset="-52"/>
              </a:defRPr>
            </a:lvl6pPr>
            <a:lvl7pPr marL="2971800" indent="-228600" eaLnBrk="0" fontAlgn="base" hangingPunct="0">
              <a:spcBef>
                <a:spcPct val="0"/>
              </a:spcBef>
              <a:spcAft>
                <a:spcPct val="0"/>
              </a:spcAft>
              <a:defRPr sz="2400">
                <a:solidFill>
                  <a:schemeClr val="tx1"/>
                </a:solidFill>
                <a:latin typeface="Arial CYR" pitchFamily="34" charset="-52"/>
              </a:defRPr>
            </a:lvl7pPr>
            <a:lvl8pPr marL="3429000" indent="-228600" eaLnBrk="0" fontAlgn="base" hangingPunct="0">
              <a:spcBef>
                <a:spcPct val="0"/>
              </a:spcBef>
              <a:spcAft>
                <a:spcPct val="0"/>
              </a:spcAft>
              <a:defRPr sz="2400">
                <a:solidFill>
                  <a:schemeClr val="tx1"/>
                </a:solidFill>
                <a:latin typeface="Arial CYR" pitchFamily="34" charset="-52"/>
              </a:defRPr>
            </a:lvl8pPr>
            <a:lvl9pPr marL="3886200" indent="-228600" eaLnBrk="0" fontAlgn="base" hangingPunct="0">
              <a:spcBef>
                <a:spcPct val="0"/>
              </a:spcBef>
              <a:spcAft>
                <a:spcPct val="0"/>
              </a:spcAft>
              <a:defRPr sz="2400">
                <a:solidFill>
                  <a:schemeClr val="tx1"/>
                </a:solidFill>
                <a:latin typeface="Arial CYR" pitchFamily="34" charset="-52"/>
              </a:defRPr>
            </a:lvl9pPr>
          </a:lstStyle>
          <a:p>
            <a:pPr algn="ctr"/>
            <a:r>
              <a:rPr lang="ru-RU" altLang="ru-RU" sz="2000">
                <a:solidFill>
                  <a:schemeClr val="bg1"/>
                </a:solidFill>
              </a:rPr>
              <a:t>СКЛАД</a:t>
            </a:r>
          </a:p>
        </p:txBody>
      </p:sp>
    </p:spTree>
    <p:extLst>
      <p:ext uri="{BB962C8B-B14F-4D97-AF65-F5344CB8AC3E}">
        <p14:creationId xmlns:p14="http://schemas.microsoft.com/office/powerpoint/2010/main" val="549537344"/>
      </p:ext>
    </p:extLst>
  </p:cSld>
  <p:clrMapOvr>
    <a:masterClrMapping/>
  </p:clrMapOvr>
  <p:transition advClick="0" advTm="0">
    <p:wipe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Box 3"/>
          <p:cNvSpPr txBox="1">
            <a:spLocks noChangeArrowheads="1"/>
          </p:cNvSpPr>
          <p:nvPr/>
        </p:nvSpPr>
        <p:spPr bwMode="auto">
          <a:xfrm>
            <a:off x="1187450" y="188913"/>
            <a:ext cx="6769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YR" pitchFamily="34" charset="-52"/>
              </a:defRPr>
            </a:lvl1pPr>
            <a:lvl2pPr marL="742950" indent="-285750">
              <a:defRPr sz="2400">
                <a:solidFill>
                  <a:schemeClr val="tx1"/>
                </a:solidFill>
                <a:latin typeface="Arial CYR" pitchFamily="34" charset="-52"/>
              </a:defRPr>
            </a:lvl2pPr>
            <a:lvl3pPr marL="1143000" indent="-228600">
              <a:defRPr sz="2400">
                <a:solidFill>
                  <a:schemeClr val="tx1"/>
                </a:solidFill>
                <a:latin typeface="Arial CYR" pitchFamily="34" charset="-52"/>
              </a:defRPr>
            </a:lvl3pPr>
            <a:lvl4pPr marL="1600200" indent="-228600">
              <a:defRPr sz="2400">
                <a:solidFill>
                  <a:schemeClr val="tx1"/>
                </a:solidFill>
                <a:latin typeface="Arial CYR" pitchFamily="34" charset="-52"/>
              </a:defRPr>
            </a:lvl4pPr>
            <a:lvl5pPr marL="2057400" indent="-228600">
              <a:defRPr sz="2400">
                <a:solidFill>
                  <a:schemeClr val="tx1"/>
                </a:solidFill>
                <a:latin typeface="Arial CYR" pitchFamily="34" charset="-52"/>
              </a:defRPr>
            </a:lvl5pPr>
            <a:lvl6pPr marL="2514600" indent="-228600" eaLnBrk="0" fontAlgn="base" hangingPunct="0">
              <a:spcBef>
                <a:spcPct val="0"/>
              </a:spcBef>
              <a:spcAft>
                <a:spcPct val="0"/>
              </a:spcAft>
              <a:defRPr sz="2400">
                <a:solidFill>
                  <a:schemeClr val="tx1"/>
                </a:solidFill>
                <a:latin typeface="Arial CYR" pitchFamily="34" charset="-52"/>
              </a:defRPr>
            </a:lvl6pPr>
            <a:lvl7pPr marL="2971800" indent="-228600" eaLnBrk="0" fontAlgn="base" hangingPunct="0">
              <a:spcBef>
                <a:spcPct val="0"/>
              </a:spcBef>
              <a:spcAft>
                <a:spcPct val="0"/>
              </a:spcAft>
              <a:defRPr sz="2400">
                <a:solidFill>
                  <a:schemeClr val="tx1"/>
                </a:solidFill>
                <a:latin typeface="Arial CYR" pitchFamily="34" charset="-52"/>
              </a:defRPr>
            </a:lvl7pPr>
            <a:lvl8pPr marL="3429000" indent="-228600" eaLnBrk="0" fontAlgn="base" hangingPunct="0">
              <a:spcBef>
                <a:spcPct val="0"/>
              </a:spcBef>
              <a:spcAft>
                <a:spcPct val="0"/>
              </a:spcAft>
              <a:defRPr sz="2400">
                <a:solidFill>
                  <a:schemeClr val="tx1"/>
                </a:solidFill>
                <a:latin typeface="Arial CYR" pitchFamily="34" charset="-52"/>
              </a:defRPr>
            </a:lvl8pPr>
            <a:lvl9pPr marL="3886200" indent="-228600" eaLnBrk="0" fontAlgn="base" hangingPunct="0">
              <a:spcBef>
                <a:spcPct val="0"/>
              </a:spcBef>
              <a:spcAft>
                <a:spcPct val="0"/>
              </a:spcAft>
              <a:defRPr sz="2400">
                <a:solidFill>
                  <a:schemeClr val="tx1"/>
                </a:solidFill>
                <a:latin typeface="Arial CYR" pitchFamily="34" charset="-52"/>
              </a:defRPr>
            </a:lvl9pPr>
          </a:lstStyle>
          <a:p>
            <a:pPr algn="ctr"/>
            <a:r>
              <a:rPr lang="ru-RU" altLang="ru-RU"/>
              <a:t>НОВЫЙ ЭКСПЕРИМЕНТАЛЬНЫЙ ЗАЛ УСКОРИТЕЛЯ У400</a:t>
            </a:r>
            <a:r>
              <a:rPr lang="en-US" altLang="ru-RU"/>
              <a:t>R</a:t>
            </a:r>
            <a:r>
              <a:rPr lang="ru-RU" altLang="ru-RU"/>
              <a:t> </a:t>
            </a:r>
          </a:p>
        </p:txBody>
      </p:sp>
      <p:pic>
        <p:nvPicPr>
          <p:cNvPr id="35843"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Box 4"/>
          <p:cNvSpPr txBox="1">
            <a:spLocks noChangeArrowheads="1"/>
          </p:cNvSpPr>
          <p:nvPr/>
        </p:nvSpPr>
        <p:spPr bwMode="auto">
          <a:xfrm>
            <a:off x="7092950" y="3933825"/>
            <a:ext cx="17907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YR" pitchFamily="34" charset="-52"/>
              </a:defRPr>
            </a:lvl1pPr>
            <a:lvl2pPr marL="742950" indent="-285750">
              <a:defRPr sz="2400">
                <a:solidFill>
                  <a:schemeClr val="tx1"/>
                </a:solidFill>
                <a:latin typeface="Arial CYR" pitchFamily="34" charset="-52"/>
              </a:defRPr>
            </a:lvl2pPr>
            <a:lvl3pPr marL="1143000" indent="-228600">
              <a:defRPr sz="2400">
                <a:solidFill>
                  <a:schemeClr val="tx1"/>
                </a:solidFill>
                <a:latin typeface="Arial CYR" pitchFamily="34" charset="-52"/>
              </a:defRPr>
            </a:lvl3pPr>
            <a:lvl4pPr marL="1600200" indent="-228600">
              <a:defRPr sz="2400">
                <a:solidFill>
                  <a:schemeClr val="tx1"/>
                </a:solidFill>
                <a:latin typeface="Arial CYR" pitchFamily="34" charset="-52"/>
              </a:defRPr>
            </a:lvl4pPr>
            <a:lvl5pPr marL="2057400" indent="-228600">
              <a:defRPr sz="2400">
                <a:solidFill>
                  <a:schemeClr val="tx1"/>
                </a:solidFill>
                <a:latin typeface="Arial CYR" pitchFamily="34" charset="-52"/>
              </a:defRPr>
            </a:lvl5pPr>
            <a:lvl6pPr marL="2514600" indent="-228600" eaLnBrk="0" fontAlgn="base" hangingPunct="0">
              <a:spcBef>
                <a:spcPct val="0"/>
              </a:spcBef>
              <a:spcAft>
                <a:spcPct val="0"/>
              </a:spcAft>
              <a:defRPr sz="2400">
                <a:solidFill>
                  <a:schemeClr val="tx1"/>
                </a:solidFill>
                <a:latin typeface="Arial CYR" pitchFamily="34" charset="-52"/>
              </a:defRPr>
            </a:lvl6pPr>
            <a:lvl7pPr marL="2971800" indent="-228600" eaLnBrk="0" fontAlgn="base" hangingPunct="0">
              <a:spcBef>
                <a:spcPct val="0"/>
              </a:spcBef>
              <a:spcAft>
                <a:spcPct val="0"/>
              </a:spcAft>
              <a:defRPr sz="2400">
                <a:solidFill>
                  <a:schemeClr val="tx1"/>
                </a:solidFill>
                <a:latin typeface="Arial CYR" pitchFamily="34" charset="-52"/>
              </a:defRPr>
            </a:lvl7pPr>
            <a:lvl8pPr marL="3429000" indent="-228600" eaLnBrk="0" fontAlgn="base" hangingPunct="0">
              <a:spcBef>
                <a:spcPct val="0"/>
              </a:spcBef>
              <a:spcAft>
                <a:spcPct val="0"/>
              </a:spcAft>
              <a:defRPr sz="2400">
                <a:solidFill>
                  <a:schemeClr val="tx1"/>
                </a:solidFill>
                <a:latin typeface="Arial CYR" pitchFamily="34" charset="-52"/>
              </a:defRPr>
            </a:lvl8pPr>
            <a:lvl9pPr marL="3886200" indent="-228600" eaLnBrk="0" fontAlgn="base" hangingPunct="0">
              <a:spcBef>
                <a:spcPct val="0"/>
              </a:spcBef>
              <a:spcAft>
                <a:spcPct val="0"/>
              </a:spcAft>
              <a:defRPr sz="2400">
                <a:solidFill>
                  <a:schemeClr val="tx1"/>
                </a:solidFill>
                <a:latin typeface="Arial CYR" pitchFamily="34" charset="-52"/>
              </a:defRPr>
            </a:lvl9pPr>
          </a:lstStyle>
          <a:p>
            <a:pPr algn="ctr"/>
            <a:r>
              <a:rPr lang="ru-RU" altLang="ru-RU" sz="1800">
                <a:solidFill>
                  <a:schemeClr val="bg1"/>
                </a:solidFill>
              </a:rPr>
              <a:t>ЗДАНИЕ УСКОРИТЕЛЯ</a:t>
            </a:r>
          </a:p>
          <a:p>
            <a:pPr algn="ctr"/>
            <a:r>
              <a:rPr lang="ru-RU" altLang="ru-RU" sz="1800">
                <a:solidFill>
                  <a:schemeClr val="bg1"/>
                </a:solidFill>
              </a:rPr>
              <a:t>У400</a:t>
            </a:r>
            <a:r>
              <a:rPr lang="en-US" altLang="ru-RU" sz="1800">
                <a:solidFill>
                  <a:schemeClr val="bg1"/>
                </a:solidFill>
              </a:rPr>
              <a:t>R</a:t>
            </a:r>
            <a:endParaRPr lang="ru-RU" altLang="ru-RU" sz="1800">
              <a:solidFill>
                <a:schemeClr val="bg1"/>
              </a:solidFill>
            </a:endParaRPr>
          </a:p>
        </p:txBody>
      </p:sp>
      <p:sp>
        <p:nvSpPr>
          <p:cNvPr id="35845" name="TextBox 5"/>
          <p:cNvSpPr txBox="1">
            <a:spLocks noChangeArrowheads="1"/>
          </p:cNvSpPr>
          <p:nvPr/>
        </p:nvSpPr>
        <p:spPr bwMode="auto">
          <a:xfrm>
            <a:off x="7748588" y="1052513"/>
            <a:ext cx="1071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YR" pitchFamily="34" charset="-52"/>
              </a:defRPr>
            </a:lvl1pPr>
            <a:lvl2pPr marL="742950" indent="-285750">
              <a:defRPr sz="2400">
                <a:solidFill>
                  <a:schemeClr val="tx1"/>
                </a:solidFill>
                <a:latin typeface="Arial CYR" pitchFamily="34" charset="-52"/>
              </a:defRPr>
            </a:lvl2pPr>
            <a:lvl3pPr marL="1143000" indent="-228600">
              <a:defRPr sz="2400">
                <a:solidFill>
                  <a:schemeClr val="tx1"/>
                </a:solidFill>
                <a:latin typeface="Arial CYR" pitchFamily="34" charset="-52"/>
              </a:defRPr>
            </a:lvl3pPr>
            <a:lvl4pPr marL="1600200" indent="-228600">
              <a:defRPr sz="2400">
                <a:solidFill>
                  <a:schemeClr val="tx1"/>
                </a:solidFill>
                <a:latin typeface="Arial CYR" pitchFamily="34" charset="-52"/>
              </a:defRPr>
            </a:lvl4pPr>
            <a:lvl5pPr marL="2057400" indent="-228600">
              <a:defRPr sz="2400">
                <a:solidFill>
                  <a:schemeClr val="tx1"/>
                </a:solidFill>
                <a:latin typeface="Arial CYR" pitchFamily="34" charset="-52"/>
              </a:defRPr>
            </a:lvl5pPr>
            <a:lvl6pPr marL="2514600" indent="-228600" eaLnBrk="0" fontAlgn="base" hangingPunct="0">
              <a:spcBef>
                <a:spcPct val="0"/>
              </a:spcBef>
              <a:spcAft>
                <a:spcPct val="0"/>
              </a:spcAft>
              <a:defRPr sz="2400">
                <a:solidFill>
                  <a:schemeClr val="tx1"/>
                </a:solidFill>
                <a:latin typeface="Arial CYR" pitchFamily="34" charset="-52"/>
              </a:defRPr>
            </a:lvl6pPr>
            <a:lvl7pPr marL="2971800" indent="-228600" eaLnBrk="0" fontAlgn="base" hangingPunct="0">
              <a:spcBef>
                <a:spcPct val="0"/>
              </a:spcBef>
              <a:spcAft>
                <a:spcPct val="0"/>
              </a:spcAft>
              <a:defRPr sz="2400">
                <a:solidFill>
                  <a:schemeClr val="tx1"/>
                </a:solidFill>
                <a:latin typeface="Arial CYR" pitchFamily="34" charset="-52"/>
              </a:defRPr>
            </a:lvl7pPr>
            <a:lvl8pPr marL="3429000" indent="-228600" eaLnBrk="0" fontAlgn="base" hangingPunct="0">
              <a:spcBef>
                <a:spcPct val="0"/>
              </a:spcBef>
              <a:spcAft>
                <a:spcPct val="0"/>
              </a:spcAft>
              <a:defRPr sz="2400">
                <a:solidFill>
                  <a:schemeClr val="tx1"/>
                </a:solidFill>
                <a:latin typeface="Arial CYR" pitchFamily="34" charset="-52"/>
              </a:defRPr>
            </a:lvl8pPr>
            <a:lvl9pPr marL="3886200" indent="-228600" eaLnBrk="0" fontAlgn="base" hangingPunct="0">
              <a:spcBef>
                <a:spcPct val="0"/>
              </a:spcBef>
              <a:spcAft>
                <a:spcPct val="0"/>
              </a:spcAft>
              <a:defRPr sz="2400">
                <a:solidFill>
                  <a:schemeClr val="tx1"/>
                </a:solidFill>
                <a:latin typeface="Arial CYR" pitchFamily="34" charset="-52"/>
              </a:defRPr>
            </a:lvl9pPr>
          </a:lstStyle>
          <a:p>
            <a:pPr algn="ctr"/>
            <a:r>
              <a:rPr lang="ru-RU" altLang="ru-RU" sz="2000">
                <a:solidFill>
                  <a:schemeClr val="bg1"/>
                </a:solidFill>
              </a:rPr>
              <a:t>СКЛАД</a:t>
            </a:r>
          </a:p>
        </p:txBody>
      </p:sp>
      <p:sp>
        <p:nvSpPr>
          <p:cNvPr id="35846" name="TextBox 6"/>
          <p:cNvSpPr txBox="1">
            <a:spLocks noChangeArrowheads="1"/>
          </p:cNvSpPr>
          <p:nvPr/>
        </p:nvSpPr>
        <p:spPr bwMode="auto">
          <a:xfrm>
            <a:off x="98425" y="5013325"/>
            <a:ext cx="10715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YR" pitchFamily="34" charset="-52"/>
              </a:defRPr>
            </a:lvl1pPr>
            <a:lvl2pPr marL="742950" indent="-285750">
              <a:defRPr sz="2400">
                <a:solidFill>
                  <a:schemeClr val="tx1"/>
                </a:solidFill>
                <a:latin typeface="Arial CYR" pitchFamily="34" charset="-52"/>
              </a:defRPr>
            </a:lvl2pPr>
            <a:lvl3pPr marL="1143000" indent="-228600">
              <a:defRPr sz="2400">
                <a:solidFill>
                  <a:schemeClr val="tx1"/>
                </a:solidFill>
                <a:latin typeface="Arial CYR" pitchFamily="34" charset="-52"/>
              </a:defRPr>
            </a:lvl3pPr>
            <a:lvl4pPr marL="1600200" indent="-228600">
              <a:defRPr sz="2400">
                <a:solidFill>
                  <a:schemeClr val="tx1"/>
                </a:solidFill>
                <a:latin typeface="Arial CYR" pitchFamily="34" charset="-52"/>
              </a:defRPr>
            </a:lvl4pPr>
            <a:lvl5pPr marL="2057400" indent="-228600">
              <a:defRPr sz="2400">
                <a:solidFill>
                  <a:schemeClr val="tx1"/>
                </a:solidFill>
                <a:latin typeface="Arial CYR" pitchFamily="34" charset="-52"/>
              </a:defRPr>
            </a:lvl5pPr>
            <a:lvl6pPr marL="2514600" indent="-228600" eaLnBrk="0" fontAlgn="base" hangingPunct="0">
              <a:spcBef>
                <a:spcPct val="0"/>
              </a:spcBef>
              <a:spcAft>
                <a:spcPct val="0"/>
              </a:spcAft>
              <a:defRPr sz="2400">
                <a:solidFill>
                  <a:schemeClr val="tx1"/>
                </a:solidFill>
                <a:latin typeface="Arial CYR" pitchFamily="34" charset="-52"/>
              </a:defRPr>
            </a:lvl6pPr>
            <a:lvl7pPr marL="2971800" indent="-228600" eaLnBrk="0" fontAlgn="base" hangingPunct="0">
              <a:spcBef>
                <a:spcPct val="0"/>
              </a:spcBef>
              <a:spcAft>
                <a:spcPct val="0"/>
              </a:spcAft>
              <a:defRPr sz="2400">
                <a:solidFill>
                  <a:schemeClr val="tx1"/>
                </a:solidFill>
                <a:latin typeface="Arial CYR" pitchFamily="34" charset="-52"/>
              </a:defRPr>
            </a:lvl7pPr>
            <a:lvl8pPr marL="3429000" indent="-228600" eaLnBrk="0" fontAlgn="base" hangingPunct="0">
              <a:spcBef>
                <a:spcPct val="0"/>
              </a:spcBef>
              <a:spcAft>
                <a:spcPct val="0"/>
              </a:spcAft>
              <a:defRPr sz="2400">
                <a:solidFill>
                  <a:schemeClr val="tx1"/>
                </a:solidFill>
                <a:latin typeface="Arial CYR" pitchFamily="34" charset="-52"/>
              </a:defRPr>
            </a:lvl8pPr>
            <a:lvl9pPr marL="3886200" indent="-228600" eaLnBrk="0" fontAlgn="base" hangingPunct="0">
              <a:spcBef>
                <a:spcPct val="0"/>
              </a:spcBef>
              <a:spcAft>
                <a:spcPct val="0"/>
              </a:spcAft>
              <a:defRPr sz="2400">
                <a:solidFill>
                  <a:schemeClr val="tx1"/>
                </a:solidFill>
                <a:latin typeface="Arial CYR" pitchFamily="34" charset="-52"/>
              </a:defRPr>
            </a:lvl9pPr>
          </a:lstStyle>
          <a:p>
            <a:pPr algn="ctr"/>
            <a:r>
              <a:rPr lang="ru-RU" altLang="ru-RU" sz="2000">
                <a:solidFill>
                  <a:schemeClr val="bg1"/>
                </a:solidFill>
              </a:rPr>
              <a:t>СКЛАД</a:t>
            </a:r>
          </a:p>
        </p:txBody>
      </p:sp>
    </p:spTree>
    <p:extLst>
      <p:ext uri="{BB962C8B-B14F-4D97-AF65-F5344CB8AC3E}">
        <p14:creationId xmlns:p14="http://schemas.microsoft.com/office/powerpoint/2010/main" val="3866380116"/>
      </p:ext>
    </p:extLst>
  </p:cSld>
  <p:clrMapOvr>
    <a:masterClrMapping/>
  </p:clrMapOvr>
  <p:transition advClick="0" advTm="0">
    <p:wipe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Box 3"/>
          <p:cNvSpPr txBox="1">
            <a:spLocks noChangeArrowheads="1"/>
          </p:cNvSpPr>
          <p:nvPr/>
        </p:nvSpPr>
        <p:spPr bwMode="auto">
          <a:xfrm>
            <a:off x="1187450" y="188913"/>
            <a:ext cx="6769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YR" pitchFamily="34" charset="-52"/>
              </a:defRPr>
            </a:lvl1pPr>
            <a:lvl2pPr marL="742950" indent="-285750">
              <a:defRPr sz="2400">
                <a:solidFill>
                  <a:schemeClr val="tx1"/>
                </a:solidFill>
                <a:latin typeface="Arial CYR" pitchFamily="34" charset="-52"/>
              </a:defRPr>
            </a:lvl2pPr>
            <a:lvl3pPr marL="1143000" indent="-228600">
              <a:defRPr sz="2400">
                <a:solidFill>
                  <a:schemeClr val="tx1"/>
                </a:solidFill>
                <a:latin typeface="Arial CYR" pitchFamily="34" charset="-52"/>
              </a:defRPr>
            </a:lvl3pPr>
            <a:lvl4pPr marL="1600200" indent="-228600">
              <a:defRPr sz="2400">
                <a:solidFill>
                  <a:schemeClr val="tx1"/>
                </a:solidFill>
                <a:latin typeface="Arial CYR" pitchFamily="34" charset="-52"/>
              </a:defRPr>
            </a:lvl4pPr>
            <a:lvl5pPr marL="2057400" indent="-228600">
              <a:defRPr sz="2400">
                <a:solidFill>
                  <a:schemeClr val="tx1"/>
                </a:solidFill>
                <a:latin typeface="Arial CYR" pitchFamily="34" charset="-52"/>
              </a:defRPr>
            </a:lvl5pPr>
            <a:lvl6pPr marL="2514600" indent="-228600" eaLnBrk="0" fontAlgn="base" hangingPunct="0">
              <a:spcBef>
                <a:spcPct val="0"/>
              </a:spcBef>
              <a:spcAft>
                <a:spcPct val="0"/>
              </a:spcAft>
              <a:defRPr sz="2400">
                <a:solidFill>
                  <a:schemeClr val="tx1"/>
                </a:solidFill>
                <a:latin typeface="Arial CYR" pitchFamily="34" charset="-52"/>
              </a:defRPr>
            </a:lvl6pPr>
            <a:lvl7pPr marL="2971800" indent="-228600" eaLnBrk="0" fontAlgn="base" hangingPunct="0">
              <a:spcBef>
                <a:spcPct val="0"/>
              </a:spcBef>
              <a:spcAft>
                <a:spcPct val="0"/>
              </a:spcAft>
              <a:defRPr sz="2400">
                <a:solidFill>
                  <a:schemeClr val="tx1"/>
                </a:solidFill>
                <a:latin typeface="Arial CYR" pitchFamily="34" charset="-52"/>
              </a:defRPr>
            </a:lvl7pPr>
            <a:lvl8pPr marL="3429000" indent="-228600" eaLnBrk="0" fontAlgn="base" hangingPunct="0">
              <a:spcBef>
                <a:spcPct val="0"/>
              </a:spcBef>
              <a:spcAft>
                <a:spcPct val="0"/>
              </a:spcAft>
              <a:defRPr sz="2400">
                <a:solidFill>
                  <a:schemeClr val="tx1"/>
                </a:solidFill>
                <a:latin typeface="Arial CYR" pitchFamily="34" charset="-52"/>
              </a:defRPr>
            </a:lvl8pPr>
            <a:lvl9pPr marL="3886200" indent="-228600" eaLnBrk="0" fontAlgn="base" hangingPunct="0">
              <a:spcBef>
                <a:spcPct val="0"/>
              </a:spcBef>
              <a:spcAft>
                <a:spcPct val="0"/>
              </a:spcAft>
              <a:defRPr sz="2400">
                <a:solidFill>
                  <a:schemeClr val="tx1"/>
                </a:solidFill>
                <a:latin typeface="Arial CYR" pitchFamily="34" charset="-52"/>
              </a:defRPr>
            </a:lvl9pPr>
          </a:lstStyle>
          <a:p>
            <a:pPr algn="ctr"/>
            <a:r>
              <a:rPr lang="ru-RU" altLang="ru-RU"/>
              <a:t>НОВЫЙ ЭКСПЕРИМЕНТАЛЬНЫЙ ЗАЛ УСКОРИТЕЛЯ У400</a:t>
            </a:r>
            <a:r>
              <a:rPr lang="en-US" altLang="ru-RU"/>
              <a:t>R</a:t>
            </a:r>
            <a:r>
              <a:rPr lang="ru-RU" altLang="ru-RU"/>
              <a:t> </a:t>
            </a:r>
          </a:p>
        </p:txBody>
      </p:sp>
      <p:pic>
        <p:nvPicPr>
          <p:cNvPr id="36867" name="Рисунок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Box 4"/>
          <p:cNvSpPr txBox="1">
            <a:spLocks noChangeArrowheads="1"/>
          </p:cNvSpPr>
          <p:nvPr/>
        </p:nvSpPr>
        <p:spPr bwMode="auto">
          <a:xfrm>
            <a:off x="7092950" y="3933825"/>
            <a:ext cx="17907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YR" pitchFamily="34" charset="-52"/>
              </a:defRPr>
            </a:lvl1pPr>
            <a:lvl2pPr marL="742950" indent="-285750">
              <a:defRPr sz="2400">
                <a:solidFill>
                  <a:schemeClr val="tx1"/>
                </a:solidFill>
                <a:latin typeface="Arial CYR" pitchFamily="34" charset="-52"/>
              </a:defRPr>
            </a:lvl2pPr>
            <a:lvl3pPr marL="1143000" indent="-228600">
              <a:defRPr sz="2400">
                <a:solidFill>
                  <a:schemeClr val="tx1"/>
                </a:solidFill>
                <a:latin typeface="Arial CYR" pitchFamily="34" charset="-52"/>
              </a:defRPr>
            </a:lvl3pPr>
            <a:lvl4pPr marL="1600200" indent="-228600">
              <a:defRPr sz="2400">
                <a:solidFill>
                  <a:schemeClr val="tx1"/>
                </a:solidFill>
                <a:latin typeface="Arial CYR" pitchFamily="34" charset="-52"/>
              </a:defRPr>
            </a:lvl4pPr>
            <a:lvl5pPr marL="2057400" indent="-228600">
              <a:defRPr sz="2400">
                <a:solidFill>
                  <a:schemeClr val="tx1"/>
                </a:solidFill>
                <a:latin typeface="Arial CYR" pitchFamily="34" charset="-52"/>
              </a:defRPr>
            </a:lvl5pPr>
            <a:lvl6pPr marL="2514600" indent="-228600" eaLnBrk="0" fontAlgn="base" hangingPunct="0">
              <a:spcBef>
                <a:spcPct val="0"/>
              </a:spcBef>
              <a:spcAft>
                <a:spcPct val="0"/>
              </a:spcAft>
              <a:defRPr sz="2400">
                <a:solidFill>
                  <a:schemeClr val="tx1"/>
                </a:solidFill>
                <a:latin typeface="Arial CYR" pitchFamily="34" charset="-52"/>
              </a:defRPr>
            </a:lvl6pPr>
            <a:lvl7pPr marL="2971800" indent="-228600" eaLnBrk="0" fontAlgn="base" hangingPunct="0">
              <a:spcBef>
                <a:spcPct val="0"/>
              </a:spcBef>
              <a:spcAft>
                <a:spcPct val="0"/>
              </a:spcAft>
              <a:defRPr sz="2400">
                <a:solidFill>
                  <a:schemeClr val="tx1"/>
                </a:solidFill>
                <a:latin typeface="Arial CYR" pitchFamily="34" charset="-52"/>
              </a:defRPr>
            </a:lvl7pPr>
            <a:lvl8pPr marL="3429000" indent="-228600" eaLnBrk="0" fontAlgn="base" hangingPunct="0">
              <a:spcBef>
                <a:spcPct val="0"/>
              </a:spcBef>
              <a:spcAft>
                <a:spcPct val="0"/>
              </a:spcAft>
              <a:defRPr sz="2400">
                <a:solidFill>
                  <a:schemeClr val="tx1"/>
                </a:solidFill>
                <a:latin typeface="Arial CYR" pitchFamily="34" charset="-52"/>
              </a:defRPr>
            </a:lvl8pPr>
            <a:lvl9pPr marL="3886200" indent="-228600" eaLnBrk="0" fontAlgn="base" hangingPunct="0">
              <a:spcBef>
                <a:spcPct val="0"/>
              </a:spcBef>
              <a:spcAft>
                <a:spcPct val="0"/>
              </a:spcAft>
              <a:defRPr sz="2400">
                <a:solidFill>
                  <a:schemeClr val="tx1"/>
                </a:solidFill>
                <a:latin typeface="Arial CYR" pitchFamily="34" charset="-52"/>
              </a:defRPr>
            </a:lvl9pPr>
          </a:lstStyle>
          <a:p>
            <a:pPr algn="ctr"/>
            <a:r>
              <a:rPr lang="ru-RU" altLang="ru-RU" sz="1800">
                <a:solidFill>
                  <a:schemeClr val="bg1"/>
                </a:solidFill>
              </a:rPr>
              <a:t>ЗДАНИЕ УСКОРИТЕЛЯ</a:t>
            </a:r>
          </a:p>
          <a:p>
            <a:pPr algn="ctr"/>
            <a:r>
              <a:rPr lang="ru-RU" altLang="ru-RU" sz="1800">
                <a:solidFill>
                  <a:schemeClr val="bg1"/>
                </a:solidFill>
              </a:rPr>
              <a:t>У400</a:t>
            </a:r>
            <a:r>
              <a:rPr lang="en-US" altLang="ru-RU" sz="1800">
                <a:solidFill>
                  <a:schemeClr val="bg1"/>
                </a:solidFill>
              </a:rPr>
              <a:t>R</a:t>
            </a:r>
            <a:endParaRPr lang="ru-RU" altLang="ru-RU" sz="1800">
              <a:solidFill>
                <a:schemeClr val="bg1"/>
              </a:solidFill>
            </a:endParaRPr>
          </a:p>
        </p:txBody>
      </p:sp>
      <p:sp>
        <p:nvSpPr>
          <p:cNvPr id="36869" name="TextBox 5"/>
          <p:cNvSpPr txBox="1">
            <a:spLocks noChangeArrowheads="1"/>
          </p:cNvSpPr>
          <p:nvPr/>
        </p:nvSpPr>
        <p:spPr bwMode="auto">
          <a:xfrm>
            <a:off x="7748588" y="1052513"/>
            <a:ext cx="1071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YR" pitchFamily="34" charset="-52"/>
              </a:defRPr>
            </a:lvl1pPr>
            <a:lvl2pPr marL="742950" indent="-285750">
              <a:defRPr sz="2400">
                <a:solidFill>
                  <a:schemeClr val="tx1"/>
                </a:solidFill>
                <a:latin typeface="Arial CYR" pitchFamily="34" charset="-52"/>
              </a:defRPr>
            </a:lvl2pPr>
            <a:lvl3pPr marL="1143000" indent="-228600">
              <a:defRPr sz="2400">
                <a:solidFill>
                  <a:schemeClr val="tx1"/>
                </a:solidFill>
                <a:latin typeface="Arial CYR" pitchFamily="34" charset="-52"/>
              </a:defRPr>
            </a:lvl3pPr>
            <a:lvl4pPr marL="1600200" indent="-228600">
              <a:defRPr sz="2400">
                <a:solidFill>
                  <a:schemeClr val="tx1"/>
                </a:solidFill>
                <a:latin typeface="Arial CYR" pitchFamily="34" charset="-52"/>
              </a:defRPr>
            </a:lvl4pPr>
            <a:lvl5pPr marL="2057400" indent="-228600">
              <a:defRPr sz="2400">
                <a:solidFill>
                  <a:schemeClr val="tx1"/>
                </a:solidFill>
                <a:latin typeface="Arial CYR" pitchFamily="34" charset="-52"/>
              </a:defRPr>
            </a:lvl5pPr>
            <a:lvl6pPr marL="2514600" indent="-228600" eaLnBrk="0" fontAlgn="base" hangingPunct="0">
              <a:spcBef>
                <a:spcPct val="0"/>
              </a:spcBef>
              <a:spcAft>
                <a:spcPct val="0"/>
              </a:spcAft>
              <a:defRPr sz="2400">
                <a:solidFill>
                  <a:schemeClr val="tx1"/>
                </a:solidFill>
                <a:latin typeface="Arial CYR" pitchFamily="34" charset="-52"/>
              </a:defRPr>
            </a:lvl6pPr>
            <a:lvl7pPr marL="2971800" indent="-228600" eaLnBrk="0" fontAlgn="base" hangingPunct="0">
              <a:spcBef>
                <a:spcPct val="0"/>
              </a:spcBef>
              <a:spcAft>
                <a:spcPct val="0"/>
              </a:spcAft>
              <a:defRPr sz="2400">
                <a:solidFill>
                  <a:schemeClr val="tx1"/>
                </a:solidFill>
                <a:latin typeface="Arial CYR" pitchFamily="34" charset="-52"/>
              </a:defRPr>
            </a:lvl7pPr>
            <a:lvl8pPr marL="3429000" indent="-228600" eaLnBrk="0" fontAlgn="base" hangingPunct="0">
              <a:spcBef>
                <a:spcPct val="0"/>
              </a:spcBef>
              <a:spcAft>
                <a:spcPct val="0"/>
              </a:spcAft>
              <a:defRPr sz="2400">
                <a:solidFill>
                  <a:schemeClr val="tx1"/>
                </a:solidFill>
                <a:latin typeface="Arial CYR" pitchFamily="34" charset="-52"/>
              </a:defRPr>
            </a:lvl8pPr>
            <a:lvl9pPr marL="3886200" indent="-228600" eaLnBrk="0" fontAlgn="base" hangingPunct="0">
              <a:spcBef>
                <a:spcPct val="0"/>
              </a:spcBef>
              <a:spcAft>
                <a:spcPct val="0"/>
              </a:spcAft>
              <a:defRPr sz="2400">
                <a:solidFill>
                  <a:schemeClr val="tx1"/>
                </a:solidFill>
                <a:latin typeface="Arial CYR" pitchFamily="34" charset="-52"/>
              </a:defRPr>
            </a:lvl9pPr>
          </a:lstStyle>
          <a:p>
            <a:pPr algn="ctr"/>
            <a:r>
              <a:rPr lang="ru-RU" altLang="ru-RU" sz="2000">
                <a:solidFill>
                  <a:schemeClr val="bg1"/>
                </a:solidFill>
              </a:rPr>
              <a:t>СКЛАД</a:t>
            </a:r>
          </a:p>
        </p:txBody>
      </p:sp>
      <p:sp>
        <p:nvSpPr>
          <p:cNvPr id="36870" name="TextBox 6"/>
          <p:cNvSpPr txBox="1">
            <a:spLocks noChangeArrowheads="1"/>
          </p:cNvSpPr>
          <p:nvPr/>
        </p:nvSpPr>
        <p:spPr bwMode="auto">
          <a:xfrm>
            <a:off x="98425" y="5013325"/>
            <a:ext cx="10715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YR" pitchFamily="34" charset="-52"/>
              </a:defRPr>
            </a:lvl1pPr>
            <a:lvl2pPr marL="742950" indent="-285750">
              <a:defRPr sz="2400">
                <a:solidFill>
                  <a:schemeClr val="tx1"/>
                </a:solidFill>
                <a:latin typeface="Arial CYR" pitchFamily="34" charset="-52"/>
              </a:defRPr>
            </a:lvl2pPr>
            <a:lvl3pPr marL="1143000" indent="-228600">
              <a:defRPr sz="2400">
                <a:solidFill>
                  <a:schemeClr val="tx1"/>
                </a:solidFill>
                <a:latin typeface="Arial CYR" pitchFamily="34" charset="-52"/>
              </a:defRPr>
            </a:lvl3pPr>
            <a:lvl4pPr marL="1600200" indent="-228600">
              <a:defRPr sz="2400">
                <a:solidFill>
                  <a:schemeClr val="tx1"/>
                </a:solidFill>
                <a:latin typeface="Arial CYR" pitchFamily="34" charset="-52"/>
              </a:defRPr>
            </a:lvl4pPr>
            <a:lvl5pPr marL="2057400" indent="-228600">
              <a:defRPr sz="2400">
                <a:solidFill>
                  <a:schemeClr val="tx1"/>
                </a:solidFill>
                <a:latin typeface="Arial CYR" pitchFamily="34" charset="-52"/>
              </a:defRPr>
            </a:lvl5pPr>
            <a:lvl6pPr marL="2514600" indent="-228600" eaLnBrk="0" fontAlgn="base" hangingPunct="0">
              <a:spcBef>
                <a:spcPct val="0"/>
              </a:spcBef>
              <a:spcAft>
                <a:spcPct val="0"/>
              </a:spcAft>
              <a:defRPr sz="2400">
                <a:solidFill>
                  <a:schemeClr val="tx1"/>
                </a:solidFill>
                <a:latin typeface="Arial CYR" pitchFamily="34" charset="-52"/>
              </a:defRPr>
            </a:lvl6pPr>
            <a:lvl7pPr marL="2971800" indent="-228600" eaLnBrk="0" fontAlgn="base" hangingPunct="0">
              <a:spcBef>
                <a:spcPct val="0"/>
              </a:spcBef>
              <a:spcAft>
                <a:spcPct val="0"/>
              </a:spcAft>
              <a:defRPr sz="2400">
                <a:solidFill>
                  <a:schemeClr val="tx1"/>
                </a:solidFill>
                <a:latin typeface="Arial CYR" pitchFamily="34" charset="-52"/>
              </a:defRPr>
            </a:lvl7pPr>
            <a:lvl8pPr marL="3429000" indent="-228600" eaLnBrk="0" fontAlgn="base" hangingPunct="0">
              <a:spcBef>
                <a:spcPct val="0"/>
              </a:spcBef>
              <a:spcAft>
                <a:spcPct val="0"/>
              </a:spcAft>
              <a:defRPr sz="2400">
                <a:solidFill>
                  <a:schemeClr val="tx1"/>
                </a:solidFill>
                <a:latin typeface="Arial CYR" pitchFamily="34" charset="-52"/>
              </a:defRPr>
            </a:lvl8pPr>
            <a:lvl9pPr marL="3886200" indent="-228600" eaLnBrk="0" fontAlgn="base" hangingPunct="0">
              <a:spcBef>
                <a:spcPct val="0"/>
              </a:spcBef>
              <a:spcAft>
                <a:spcPct val="0"/>
              </a:spcAft>
              <a:defRPr sz="2400">
                <a:solidFill>
                  <a:schemeClr val="tx1"/>
                </a:solidFill>
                <a:latin typeface="Arial CYR" pitchFamily="34" charset="-52"/>
              </a:defRPr>
            </a:lvl9pPr>
          </a:lstStyle>
          <a:p>
            <a:pPr algn="ctr"/>
            <a:r>
              <a:rPr lang="ru-RU" altLang="ru-RU" sz="2000">
                <a:solidFill>
                  <a:schemeClr val="bg1"/>
                </a:solidFill>
              </a:rPr>
              <a:t>СКЛАД</a:t>
            </a:r>
          </a:p>
        </p:txBody>
      </p:sp>
    </p:spTree>
    <p:extLst>
      <p:ext uri="{BB962C8B-B14F-4D97-AF65-F5344CB8AC3E}">
        <p14:creationId xmlns:p14="http://schemas.microsoft.com/office/powerpoint/2010/main" val="99958336"/>
      </p:ext>
    </p:extLst>
  </p:cSld>
  <p:clrMapOvr>
    <a:masterClrMapping/>
  </p:clrMapOvr>
  <p:transition advClick="0" advTm="0">
    <p:wipe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4711" y="188640"/>
            <a:ext cx="7776864" cy="830997"/>
          </a:xfrm>
          <a:prstGeom prst="rect">
            <a:avLst/>
          </a:prstGeom>
          <a:noFill/>
        </p:spPr>
        <p:txBody>
          <a:bodyPr wrap="square" rtlCol="0">
            <a:spAutoFit/>
          </a:bodyPr>
          <a:lstStyle/>
          <a:p>
            <a:pPr algn="ctr"/>
            <a:r>
              <a:rPr lang="en-US" sz="2400" dirty="0" smtClean="0">
                <a:latin typeface="Times New Roman" panose="02020603050405020304" pitchFamily="18" charset="0"/>
                <a:cs typeface="Times New Roman" panose="02020603050405020304" pitchFamily="18" charset="0"/>
              </a:rPr>
              <a:t>Session of the Committee of Plenipotentiaries </a:t>
            </a:r>
          </a:p>
          <a:p>
            <a:pPr algn="ctr"/>
            <a:r>
              <a:rPr lang="en-US" sz="2400" dirty="0" smtClean="0">
                <a:latin typeface="Times New Roman" panose="02020603050405020304" pitchFamily="18" charset="0"/>
                <a:cs typeface="Times New Roman" panose="02020603050405020304" pitchFamily="18" charset="0"/>
              </a:rPr>
              <a:t>March 25 2021</a:t>
            </a:r>
            <a:endParaRPr lang="ru-RU" dirty="0"/>
          </a:p>
        </p:txBody>
      </p:sp>
      <mc:AlternateContent xmlns:mc="http://schemas.openxmlformats.org/markup-compatibility/2006" xmlns:a14="http://schemas.microsoft.com/office/drawing/2010/main">
        <mc:Choice Requires="a14">
          <p:sp>
            <p:nvSpPr>
              <p:cNvPr id="5" name="Прямоугольник 4"/>
              <p:cNvSpPr/>
              <p:nvPr/>
            </p:nvSpPr>
            <p:spPr>
              <a:xfrm>
                <a:off x="1048792" y="1556792"/>
                <a:ext cx="7128792" cy="3046988"/>
              </a:xfrm>
              <a:prstGeom prst="rect">
                <a:avLst/>
              </a:prstGeom>
            </p:spPr>
            <p:txBody>
              <a:bodyPr wrap="square">
                <a:spAutoFit/>
              </a:bodyPr>
              <a:lstStyle/>
              <a:p>
                <a:pPr algn="ctr"/>
                <a:r>
                  <a:rPr lang="en-US" sz="2400" dirty="0" smtClean="0">
                    <a:solidFill>
                      <a:schemeClr val="accent2">
                        <a:lumMod val="50000"/>
                      </a:schemeClr>
                    </a:solidFill>
                  </a:rPr>
                  <a:t>Nuclear Physics with Beams of Rare Isotopes</a:t>
                </a:r>
                <a:endParaRPr lang="ru-RU" sz="2400" dirty="0" smtClean="0">
                  <a:solidFill>
                    <a:schemeClr val="accent2">
                      <a:lumMod val="50000"/>
                    </a:schemeClr>
                  </a:solidFill>
                </a:endParaRPr>
              </a:p>
              <a:p>
                <a:pPr algn="ctr"/>
                <a:endParaRPr lang="ru-RU" sz="2400" dirty="0" smtClean="0">
                  <a:solidFill>
                    <a:schemeClr val="accent2">
                      <a:lumMod val="50000"/>
                    </a:schemeClr>
                  </a:solidFill>
                </a:endParaRPr>
              </a:p>
              <a:p>
                <a:pPr algn="just"/>
                <a:r>
                  <a:rPr lang="en-US" dirty="0" smtClean="0"/>
                  <a:t>The </a:t>
                </a:r>
                <a:r>
                  <a:rPr lang="en-US" dirty="0" err="1" smtClean="0"/>
                  <a:t>Flerov</a:t>
                </a:r>
                <a:r>
                  <a:rPr lang="en-US" dirty="0" smtClean="0"/>
                  <a:t> Laboratory will ensure the continuation of the experimental research in the field of light exotic nuclei located at the borders of nuclear stability, including studies of nuclear haloes, neutron skins, cluster states, of exotic multi-neutron decays (2-nucleon virtual states, 2n- and 4n-radioactivity), two-proton radioactivity, study of the shell structure of nuclei far from the </a:t>
                </a:r>
                <a:r>
                  <a:rPr lang="el-GR" dirty="0" smtClean="0"/>
                  <a:t>β</a:t>
                </a:r>
                <a:r>
                  <a:rPr lang="en-US" dirty="0"/>
                  <a:t>-</a:t>
                </a:r>
                <a:r>
                  <a:rPr lang="en-US" dirty="0" smtClean="0"/>
                  <a:t>stability line</a:t>
                </a:r>
                <a14:m>
                  <m:oMath xmlns:m="http://schemas.openxmlformats.org/officeDocument/2006/math">
                    <m:r>
                      <a:rPr lang="en-US" b="0" i="1" smtClean="0">
                        <a:latin typeface="Cambria Math"/>
                      </a:rPr>
                      <m:t>. </m:t>
                    </m:r>
                  </m:oMath>
                </a14:m>
                <a:r>
                  <a:rPr lang="en-US" dirty="0" smtClean="0"/>
                  <a:t>This experimental program will be realized in the main at the fragment-separator ACCULINNA-2 at the U400M cyclotron complex.</a:t>
                </a:r>
                <a:endParaRPr lang="ru-RU" dirty="0" smtClean="0"/>
              </a:p>
            </p:txBody>
          </p:sp>
        </mc:Choice>
        <mc:Fallback xmlns="">
          <p:sp>
            <p:nvSpPr>
              <p:cNvPr id="5" name="Прямоугольник 4"/>
              <p:cNvSpPr>
                <a:spLocks noRot="1" noChangeAspect="1" noMove="1" noResize="1" noEditPoints="1" noAdjustHandles="1" noChangeArrowheads="1" noChangeShapeType="1" noTextEdit="1"/>
              </p:cNvSpPr>
              <p:nvPr/>
            </p:nvSpPr>
            <p:spPr>
              <a:xfrm>
                <a:off x="1048792" y="1556792"/>
                <a:ext cx="7128792" cy="3046988"/>
              </a:xfrm>
              <a:prstGeom prst="rect">
                <a:avLst/>
              </a:prstGeom>
              <a:blipFill rotWithShape="1">
                <a:blip r:embed="rId2"/>
                <a:stretch>
                  <a:fillRect l="-684" t="-1600" r="-770" b="-2200"/>
                </a:stretch>
              </a:blipFill>
            </p:spPr>
            <p:txBody>
              <a:bodyPr/>
              <a:lstStyle/>
              <a:p>
                <a:r>
                  <a:rPr lang="ru-RU">
                    <a:noFill/>
                  </a:rPr>
                  <a:t> </a:t>
                </a:r>
              </a:p>
            </p:txBody>
          </p:sp>
        </mc:Fallback>
      </mc:AlternateContent>
    </p:spTree>
    <p:extLst>
      <p:ext uri="{BB962C8B-B14F-4D97-AF65-F5344CB8AC3E}">
        <p14:creationId xmlns:p14="http://schemas.microsoft.com/office/powerpoint/2010/main" val="1107549798"/>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1187450" y="188913"/>
            <a:ext cx="6769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YR" pitchFamily="34" charset="-52"/>
              </a:defRPr>
            </a:lvl1pPr>
            <a:lvl2pPr marL="742950" indent="-285750">
              <a:defRPr sz="2400">
                <a:solidFill>
                  <a:schemeClr val="tx1"/>
                </a:solidFill>
                <a:latin typeface="Arial CYR" pitchFamily="34" charset="-52"/>
              </a:defRPr>
            </a:lvl2pPr>
            <a:lvl3pPr marL="1143000" indent="-228600">
              <a:defRPr sz="2400">
                <a:solidFill>
                  <a:schemeClr val="tx1"/>
                </a:solidFill>
                <a:latin typeface="Arial CYR" pitchFamily="34" charset="-52"/>
              </a:defRPr>
            </a:lvl3pPr>
            <a:lvl4pPr marL="1600200" indent="-228600">
              <a:defRPr sz="2400">
                <a:solidFill>
                  <a:schemeClr val="tx1"/>
                </a:solidFill>
                <a:latin typeface="Arial CYR" pitchFamily="34" charset="-52"/>
              </a:defRPr>
            </a:lvl4pPr>
            <a:lvl5pPr marL="2057400" indent="-228600">
              <a:defRPr sz="2400">
                <a:solidFill>
                  <a:schemeClr val="tx1"/>
                </a:solidFill>
                <a:latin typeface="Arial CYR" pitchFamily="34" charset="-52"/>
              </a:defRPr>
            </a:lvl5pPr>
            <a:lvl6pPr marL="2514600" indent="-228600" eaLnBrk="0" fontAlgn="base" hangingPunct="0">
              <a:spcBef>
                <a:spcPct val="0"/>
              </a:spcBef>
              <a:spcAft>
                <a:spcPct val="0"/>
              </a:spcAft>
              <a:defRPr sz="2400">
                <a:solidFill>
                  <a:schemeClr val="tx1"/>
                </a:solidFill>
                <a:latin typeface="Arial CYR" pitchFamily="34" charset="-52"/>
              </a:defRPr>
            </a:lvl6pPr>
            <a:lvl7pPr marL="2971800" indent="-228600" eaLnBrk="0" fontAlgn="base" hangingPunct="0">
              <a:spcBef>
                <a:spcPct val="0"/>
              </a:spcBef>
              <a:spcAft>
                <a:spcPct val="0"/>
              </a:spcAft>
              <a:defRPr sz="2400">
                <a:solidFill>
                  <a:schemeClr val="tx1"/>
                </a:solidFill>
                <a:latin typeface="Arial CYR" pitchFamily="34" charset="-52"/>
              </a:defRPr>
            </a:lvl7pPr>
            <a:lvl8pPr marL="3429000" indent="-228600" eaLnBrk="0" fontAlgn="base" hangingPunct="0">
              <a:spcBef>
                <a:spcPct val="0"/>
              </a:spcBef>
              <a:spcAft>
                <a:spcPct val="0"/>
              </a:spcAft>
              <a:defRPr sz="2400">
                <a:solidFill>
                  <a:schemeClr val="tx1"/>
                </a:solidFill>
                <a:latin typeface="Arial CYR" pitchFamily="34" charset="-52"/>
              </a:defRPr>
            </a:lvl8pPr>
            <a:lvl9pPr marL="3886200" indent="-228600" eaLnBrk="0" fontAlgn="base" hangingPunct="0">
              <a:spcBef>
                <a:spcPct val="0"/>
              </a:spcBef>
              <a:spcAft>
                <a:spcPct val="0"/>
              </a:spcAft>
              <a:defRPr sz="2400">
                <a:solidFill>
                  <a:schemeClr val="tx1"/>
                </a:solidFill>
                <a:latin typeface="Arial CYR" pitchFamily="34" charset="-52"/>
              </a:defRPr>
            </a:lvl9pPr>
          </a:lstStyle>
          <a:p>
            <a:pPr algn="ctr"/>
            <a:r>
              <a:rPr lang="ru-RU" altLang="ru-RU"/>
              <a:t>НОВЫЙ ЭКСПЕРИМЕНТАЛЬНЫЙ ЗАЛ УСКОРИТЕЛЯ У400</a:t>
            </a:r>
            <a:r>
              <a:rPr lang="en-US" altLang="ru-RU"/>
              <a:t>R</a:t>
            </a:r>
            <a:r>
              <a:rPr lang="ru-RU" altLang="ru-RU"/>
              <a:t> </a:t>
            </a:r>
          </a:p>
        </p:txBody>
      </p:sp>
      <p:pic>
        <p:nvPicPr>
          <p:cNvPr id="37891"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Box 4"/>
          <p:cNvSpPr txBox="1">
            <a:spLocks noChangeArrowheads="1"/>
          </p:cNvSpPr>
          <p:nvPr/>
        </p:nvSpPr>
        <p:spPr bwMode="auto">
          <a:xfrm>
            <a:off x="7092950" y="3933825"/>
            <a:ext cx="17907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YR" pitchFamily="34" charset="-52"/>
              </a:defRPr>
            </a:lvl1pPr>
            <a:lvl2pPr marL="742950" indent="-285750">
              <a:defRPr sz="2400">
                <a:solidFill>
                  <a:schemeClr val="tx1"/>
                </a:solidFill>
                <a:latin typeface="Arial CYR" pitchFamily="34" charset="-52"/>
              </a:defRPr>
            </a:lvl2pPr>
            <a:lvl3pPr marL="1143000" indent="-228600">
              <a:defRPr sz="2400">
                <a:solidFill>
                  <a:schemeClr val="tx1"/>
                </a:solidFill>
                <a:latin typeface="Arial CYR" pitchFamily="34" charset="-52"/>
              </a:defRPr>
            </a:lvl3pPr>
            <a:lvl4pPr marL="1600200" indent="-228600">
              <a:defRPr sz="2400">
                <a:solidFill>
                  <a:schemeClr val="tx1"/>
                </a:solidFill>
                <a:latin typeface="Arial CYR" pitchFamily="34" charset="-52"/>
              </a:defRPr>
            </a:lvl4pPr>
            <a:lvl5pPr marL="2057400" indent="-228600">
              <a:defRPr sz="2400">
                <a:solidFill>
                  <a:schemeClr val="tx1"/>
                </a:solidFill>
                <a:latin typeface="Arial CYR" pitchFamily="34" charset="-52"/>
              </a:defRPr>
            </a:lvl5pPr>
            <a:lvl6pPr marL="2514600" indent="-228600" eaLnBrk="0" fontAlgn="base" hangingPunct="0">
              <a:spcBef>
                <a:spcPct val="0"/>
              </a:spcBef>
              <a:spcAft>
                <a:spcPct val="0"/>
              </a:spcAft>
              <a:defRPr sz="2400">
                <a:solidFill>
                  <a:schemeClr val="tx1"/>
                </a:solidFill>
                <a:latin typeface="Arial CYR" pitchFamily="34" charset="-52"/>
              </a:defRPr>
            </a:lvl6pPr>
            <a:lvl7pPr marL="2971800" indent="-228600" eaLnBrk="0" fontAlgn="base" hangingPunct="0">
              <a:spcBef>
                <a:spcPct val="0"/>
              </a:spcBef>
              <a:spcAft>
                <a:spcPct val="0"/>
              </a:spcAft>
              <a:defRPr sz="2400">
                <a:solidFill>
                  <a:schemeClr val="tx1"/>
                </a:solidFill>
                <a:latin typeface="Arial CYR" pitchFamily="34" charset="-52"/>
              </a:defRPr>
            </a:lvl7pPr>
            <a:lvl8pPr marL="3429000" indent="-228600" eaLnBrk="0" fontAlgn="base" hangingPunct="0">
              <a:spcBef>
                <a:spcPct val="0"/>
              </a:spcBef>
              <a:spcAft>
                <a:spcPct val="0"/>
              </a:spcAft>
              <a:defRPr sz="2400">
                <a:solidFill>
                  <a:schemeClr val="tx1"/>
                </a:solidFill>
                <a:latin typeface="Arial CYR" pitchFamily="34" charset="-52"/>
              </a:defRPr>
            </a:lvl8pPr>
            <a:lvl9pPr marL="3886200" indent="-228600" eaLnBrk="0" fontAlgn="base" hangingPunct="0">
              <a:spcBef>
                <a:spcPct val="0"/>
              </a:spcBef>
              <a:spcAft>
                <a:spcPct val="0"/>
              </a:spcAft>
              <a:defRPr sz="2400">
                <a:solidFill>
                  <a:schemeClr val="tx1"/>
                </a:solidFill>
                <a:latin typeface="Arial CYR" pitchFamily="34" charset="-52"/>
              </a:defRPr>
            </a:lvl9pPr>
          </a:lstStyle>
          <a:p>
            <a:pPr algn="ctr"/>
            <a:r>
              <a:rPr lang="ru-RU" altLang="ru-RU" sz="1800">
                <a:solidFill>
                  <a:schemeClr val="bg1"/>
                </a:solidFill>
              </a:rPr>
              <a:t>ЗДАНИЕ УСКОРИТЕЛЯ</a:t>
            </a:r>
          </a:p>
          <a:p>
            <a:pPr algn="ctr"/>
            <a:r>
              <a:rPr lang="ru-RU" altLang="ru-RU" sz="1800">
                <a:solidFill>
                  <a:schemeClr val="bg1"/>
                </a:solidFill>
              </a:rPr>
              <a:t>У400</a:t>
            </a:r>
            <a:r>
              <a:rPr lang="en-US" altLang="ru-RU" sz="1800">
                <a:solidFill>
                  <a:schemeClr val="bg1"/>
                </a:solidFill>
              </a:rPr>
              <a:t>R</a:t>
            </a:r>
            <a:endParaRPr lang="ru-RU" altLang="ru-RU" sz="1800">
              <a:solidFill>
                <a:schemeClr val="bg1"/>
              </a:solidFill>
            </a:endParaRPr>
          </a:p>
        </p:txBody>
      </p:sp>
      <p:sp>
        <p:nvSpPr>
          <p:cNvPr id="37893" name="TextBox 5"/>
          <p:cNvSpPr txBox="1">
            <a:spLocks noChangeArrowheads="1"/>
          </p:cNvSpPr>
          <p:nvPr/>
        </p:nvSpPr>
        <p:spPr bwMode="auto">
          <a:xfrm>
            <a:off x="7748588" y="1052513"/>
            <a:ext cx="1071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YR" pitchFamily="34" charset="-52"/>
              </a:defRPr>
            </a:lvl1pPr>
            <a:lvl2pPr marL="742950" indent="-285750">
              <a:defRPr sz="2400">
                <a:solidFill>
                  <a:schemeClr val="tx1"/>
                </a:solidFill>
                <a:latin typeface="Arial CYR" pitchFamily="34" charset="-52"/>
              </a:defRPr>
            </a:lvl2pPr>
            <a:lvl3pPr marL="1143000" indent="-228600">
              <a:defRPr sz="2400">
                <a:solidFill>
                  <a:schemeClr val="tx1"/>
                </a:solidFill>
                <a:latin typeface="Arial CYR" pitchFamily="34" charset="-52"/>
              </a:defRPr>
            </a:lvl3pPr>
            <a:lvl4pPr marL="1600200" indent="-228600">
              <a:defRPr sz="2400">
                <a:solidFill>
                  <a:schemeClr val="tx1"/>
                </a:solidFill>
                <a:latin typeface="Arial CYR" pitchFamily="34" charset="-52"/>
              </a:defRPr>
            </a:lvl4pPr>
            <a:lvl5pPr marL="2057400" indent="-228600">
              <a:defRPr sz="2400">
                <a:solidFill>
                  <a:schemeClr val="tx1"/>
                </a:solidFill>
                <a:latin typeface="Arial CYR" pitchFamily="34" charset="-52"/>
              </a:defRPr>
            </a:lvl5pPr>
            <a:lvl6pPr marL="2514600" indent="-228600" eaLnBrk="0" fontAlgn="base" hangingPunct="0">
              <a:spcBef>
                <a:spcPct val="0"/>
              </a:spcBef>
              <a:spcAft>
                <a:spcPct val="0"/>
              </a:spcAft>
              <a:defRPr sz="2400">
                <a:solidFill>
                  <a:schemeClr val="tx1"/>
                </a:solidFill>
                <a:latin typeface="Arial CYR" pitchFamily="34" charset="-52"/>
              </a:defRPr>
            </a:lvl6pPr>
            <a:lvl7pPr marL="2971800" indent="-228600" eaLnBrk="0" fontAlgn="base" hangingPunct="0">
              <a:spcBef>
                <a:spcPct val="0"/>
              </a:spcBef>
              <a:spcAft>
                <a:spcPct val="0"/>
              </a:spcAft>
              <a:defRPr sz="2400">
                <a:solidFill>
                  <a:schemeClr val="tx1"/>
                </a:solidFill>
                <a:latin typeface="Arial CYR" pitchFamily="34" charset="-52"/>
              </a:defRPr>
            </a:lvl7pPr>
            <a:lvl8pPr marL="3429000" indent="-228600" eaLnBrk="0" fontAlgn="base" hangingPunct="0">
              <a:spcBef>
                <a:spcPct val="0"/>
              </a:spcBef>
              <a:spcAft>
                <a:spcPct val="0"/>
              </a:spcAft>
              <a:defRPr sz="2400">
                <a:solidFill>
                  <a:schemeClr val="tx1"/>
                </a:solidFill>
                <a:latin typeface="Arial CYR" pitchFamily="34" charset="-52"/>
              </a:defRPr>
            </a:lvl8pPr>
            <a:lvl9pPr marL="3886200" indent="-228600" eaLnBrk="0" fontAlgn="base" hangingPunct="0">
              <a:spcBef>
                <a:spcPct val="0"/>
              </a:spcBef>
              <a:spcAft>
                <a:spcPct val="0"/>
              </a:spcAft>
              <a:defRPr sz="2400">
                <a:solidFill>
                  <a:schemeClr val="tx1"/>
                </a:solidFill>
                <a:latin typeface="Arial CYR" pitchFamily="34" charset="-52"/>
              </a:defRPr>
            </a:lvl9pPr>
          </a:lstStyle>
          <a:p>
            <a:pPr algn="ctr"/>
            <a:r>
              <a:rPr lang="ru-RU" altLang="ru-RU" sz="2000">
                <a:solidFill>
                  <a:schemeClr val="bg1"/>
                </a:solidFill>
              </a:rPr>
              <a:t>СКЛАД</a:t>
            </a:r>
          </a:p>
        </p:txBody>
      </p:sp>
      <p:sp>
        <p:nvSpPr>
          <p:cNvPr id="37894" name="TextBox 6"/>
          <p:cNvSpPr txBox="1">
            <a:spLocks noChangeArrowheads="1"/>
          </p:cNvSpPr>
          <p:nvPr/>
        </p:nvSpPr>
        <p:spPr bwMode="auto">
          <a:xfrm>
            <a:off x="98425" y="5013325"/>
            <a:ext cx="10715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YR" pitchFamily="34" charset="-52"/>
              </a:defRPr>
            </a:lvl1pPr>
            <a:lvl2pPr marL="742950" indent="-285750">
              <a:defRPr sz="2400">
                <a:solidFill>
                  <a:schemeClr val="tx1"/>
                </a:solidFill>
                <a:latin typeface="Arial CYR" pitchFamily="34" charset="-52"/>
              </a:defRPr>
            </a:lvl2pPr>
            <a:lvl3pPr marL="1143000" indent="-228600">
              <a:defRPr sz="2400">
                <a:solidFill>
                  <a:schemeClr val="tx1"/>
                </a:solidFill>
                <a:latin typeface="Arial CYR" pitchFamily="34" charset="-52"/>
              </a:defRPr>
            </a:lvl3pPr>
            <a:lvl4pPr marL="1600200" indent="-228600">
              <a:defRPr sz="2400">
                <a:solidFill>
                  <a:schemeClr val="tx1"/>
                </a:solidFill>
                <a:latin typeface="Arial CYR" pitchFamily="34" charset="-52"/>
              </a:defRPr>
            </a:lvl4pPr>
            <a:lvl5pPr marL="2057400" indent="-228600">
              <a:defRPr sz="2400">
                <a:solidFill>
                  <a:schemeClr val="tx1"/>
                </a:solidFill>
                <a:latin typeface="Arial CYR" pitchFamily="34" charset="-52"/>
              </a:defRPr>
            </a:lvl5pPr>
            <a:lvl6pPr marL="2514600" indent="-228600" eaLnBrk="0" fontAlgn="base" hangingPunct="0">
              <a:spcBef>
                <a:spcPct val="0"/>
              </a:spcBef>
              <a:spcAft>
                <a:spcPct val="0"/>
              </a:spcAft>
              <a:defRPr sz="2400">
                <a:solidFill>
                  <a:schemeClr val="tx1"/>
                </a:solidFill>
                <a:latin typeface="Arial CYR" pitchFamily="34" charset="-52"/>
              </a:defRPr>
            </a:lvl6pPr>
            <a:lvl7pPr marL="2971800" indent="-228600" eaLnBrk="0" fontAlgn="base" hangingPunct="0">
              <a:spcBef>
                <a:spcPct val="0"/>
              </a:spcBef>
              <a:spcAft>
                <a:spcPct val="0"/>
              </a:spcAft>
              <a:defRPr sz="2400">
                <a:solidFill>
                  <a:schemeClr val="tx1"/>
                </a:solidFill>
                <a:latin typeface="Arial CYR" pitchFamily="34" charset="-52"/>
              </a:defRPr>
            </a:lvl7pPr>
            <a:lvl8pPr marL="3429000" indent="-228600" eaLnBrk="0" fontAlgn="base" hangingPunct="0">
              <a:spcBef>
                <a:spcPct val="0"/>
              </a:spcBef>
              <a:spcAft>
                <a:spcPct val="0"/>
              </a:spcAft>
              <a:defRPr sz="2400">
                <a:solidFill>
                  <a:schemeClr val="tx1"/>
                </a:solidFill>
                <a:latin typeface="Arial CYR" pitchFamily="34" charset="-52"/>
              </a:defRPr>
            </a:lvl8pPr>
            <a:lvl9pPr marL="3886200" indent="-228600" eaLnBrk="0" fontAlgn="base" hangingPunct="0">
              <a:spcBef>
                <a:spcPct val="0"/>
              </a:spcBef>
              <a:spcAft>
                <a:spcPct val="0"/>
              </a:spcAft>
              <a:defRPr sz="2400">
                <a:solidFill>
                  <a:schemeClr val="tx1"/>
                </a:solidFill>
                <a:latin typeface="Arial CYR" pitchFamily="34" charset="-52"/>
              </a:defRPr>
            </a:lvl9pPr>
          </a:lstStyle>
          <a:p>
            <a:pPr algn="ctr"/>
            <a:r>
              <a:rPr lang="ru-RU" altLang="ru-RU" sz="2000">
                <a:solidFill>
                  <a:schemeClr val="bg1"/>
                </a:solidFill>
              </a:rPr>
              <a:t>СКЛАД</a:t>
            </a:r>
          </a:p>
        </p:txBody>
      </p:sp>
    </p:spTree>
    <p:extLst>
      <p:ext uri="{BB962C8B-B14F-4D97-AF65-F5344CB8AC3E}">
        <p14:creationId xmlns:p14="http://schemas.microsoft.com/office/powerpoint/2010/main" val="3409655315"/>
      </p:ext>
    </p:extLst>
  </p:cSld>
  <p:clrMapOvr>
    <a:masterClrMapping/>
  </p:clrMapOvr>
  <p:transition advClick="0" advTm="0">
    <p:wipe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Box 3"/>
          <p:cNvSpPr txBox="1">
            <a:spLocks noChangeArrowheads="1"/>
          </p:cNvSpPr>
          <p:nvPr/>
        </p:nvSpPr>
        <p:spPr bwMode="auto">
          <a:xfrm>
            <a:off x="1187450" y="188913"/>
            <a:ext cx="6769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YR" pitchFamily="34" charset="-52"/>
              </a:defRPr>
            </a:lvl1pPr>
            <a:lvl2pPr marL="742950" indent="-285750">
              <a:defRPr sz="2400">
                <a:solidFill>
                  <a:schemeClr val="tx1"/>
                </a:solidFill>
                <a:latin typeface="Arial CYR" pitchFamily="34" charset="-52"/>
              </a:defRPr>
            </a:lvl2pPr>
            <a:lvl3pPr marL="1143000" indent="-228600">
              <a:defRPr sz="2400">
                <a:solidFill>
                  <a:schemeClr val="tx1"/>
                </a:solidFill>
                <a:latin typeface="Arial CYR" pitchFamily="34" charset="-52"/>
              </a:defRPr>
            </a:lvl3pPr>
            <a:lvl4pPr marL="1600200" indent="-228600">
              <a:defRPr sz="2400">
                <a:solidFill>
                  <a:schemeClr val="tx1"/>
                </a:solidFill>
                <a:latin typeface="Arial CYR" pitchFamily="34" charset="-52"/>
              </a:defRPr>
            </a:lvl4pPr>
            <a:lvl5pPr marL="2057400" indent="-228600">
              <a:defRPr sz="2400">
                <a:solidFill>
                  <a:schemeClr val="tx1"/>
                </a:solidFill>
                <a:latin typeface="Arial CYR" pitchFamily="34" charset="-52"/>
              </a:defRPr>
            </a:lvl5pPr>
            <a:lvl6pPr marL="2514600" indent="-228600" eaLnBrk="0" fontAlgn="base" hangingPunct="0">
              <a:spcBef>
                <a:spcPct val="0"/>
              </a:spcBef>
              <a:spcAft>
                <a:spcPct val="0"/>
              </a:spcAft>
              <a:defRPr sz="2400">
                <a:solidFill>
                  <a:schemeClr val="tx1"/>
                </a:solidFill>
                <a:latin typeface="Arial CYR" pitchFamily="34" charset="-52"/>
              </a:defRPr>
            </a:lvl6pPr>
            <a:lvl7pPr marL="2971800" indent="-228600" eaLnBrk="0" fontAlgn="base" hangingPunct="0">
              <a:spcBef>
                <a:spcPct val="0"/>
              </a:spcBef>
              <a:spcAft>
                <a:spcPct val="0"/>
              </a:spcAft>
              <a:defRPr sz="2400">
                <a:solidFill>
                  <a:schemeClr val="tx1"/>
                </a:solidFill>
                <a:latin typeface="Arial CYR" pitchFamily="34" charset="-52"/>
              </a:defRPr>
            </a:lvl7pPr>
            <a:lvl8pPr marL="3429000" indent="-228600" eaLnBrk="0" fontAlgn="base" hangingPunct="0">
              <a:spcBef>
                <a:spcPct val="0"/>
              </a:spcBef>
              <a:spcAft>
                <a:spcPct val="0"/>
              </a:spcAft>
              <a:defRPr sz="2400">
                <a:solidFill>
                  <a:schemeClr val="tx1"/>
                </a:solidFill>
                <a:latin typeface="Arial CYR" pitchFamily="34" charset="-52"/>
              </a:defRPr>
            </a:lvl8pPr>
            <a:lvl9pPr marL="3886200" indent="-228600" eaLnBrk="0" fontAlgn="base" hangingPunct="0">
              <a:spcBef>
                <a:spcPct val="0"/>
              </a:spcBef>
              <a:spcAft>
                <a:spcPct val="0"/>
              </a:spcAft>
              <a:defRPr sz="2400">
                <a:solidFill>
                  <a:schemeClr val="tx1"/>
                </a:solidFill>
                <a:latin typeface="Arial CYR" pitchFamily="34" charset="-52"/>
              </a:defRPr>
            </a:lvl9pPr>
          </a:lstStyle>
          <a:p>
            <a:pPr algn="ctr"/>
            <a:r>
              <a:rPr lang="ru-RU" altLang="ru-RU"/>
              <a:t>НОВЫЙ ЭКСПЕРИМЕНТАЛЬНЫЙ ЗАЛ УСКОРИТЕЛЯ У400</a:t>
            </a:r>
            <a:r>
              <a:rPr lang="en-US" altLang="ru-RU"/>
              <a:t>R</a:t>
            </a:r>
            <a:r>
              <a:rPr lang="ru-RU" altLang="ru-RU"/>
              <a:t> </a:t>
            </a:r>
          </a:p>
        </p:txBody>
      </p:sp>
      <p:pic>
        <p:nvPicPr>
          <p:cNvPr id="38915"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32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Box 4"/>
          <p:cNvSpPr txBox="1">
            <a:spLocks noChangeArrowheads="1"/>
          </p:cNvSpPr>
          <p:nvPr/>
        </p:nvSpPr>
        <p:spPr bwMode="auto">
          <a:xfrm>
            <a:off x="7092950" y="3933825"/>
            <a:ext cx="17907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YR" pitchFamily="34" charset="-52"/>
              </a:defRPr>
            </a:lvl1pPr>
            <a:lvl2pPr marL="742950" indent="-285750">
              <a:defRPr sz="2400">
                <a:solidFill>
                  <a:schemeClr val="tx1"/>
                </a:solidFill>
                <a:latin typeface="Arial CYR" pitchFamily="34" charset="-52"/>
              </a:defRPr>
            </a:lvl2pPr>
            <a:lvl3pPr marL="1143000" indent="-228600">
              <a:defRPr sz="2400">
                <a:solidFill>
                  <a:schemeClr val="tx1"/>
                </a:solidFill>
                <a:latin typeface="Arial CYR" pitchFamily="34" charset="-52"/>
              </a:defRPr>
            </a:lvl3pPr>
            <a:lvl4pPr marL="1600200" indent="-228600">
              <a:defRPr sz="2400">
                <a:solidFill>
                  <a:schemeClr val="tx1"/>
                </a:solidFill>
                <a:latin typeface="Arial CYR" pitchFamily="34" charset="-52"/>
              </a:defRPr>
            </a:lvl4pPr>
            <a:lvl5pPr marL="2057400" indent="-228600">
              <a:defRPr sz="2400">
                <a:solidFill>
                  <a:schemeClr val="tx1"/>
                </a:solidFill>
                <a:latin typeface="Arial CYR" pitchFamily="34" charset="-52"/>
              </a:defRPr>
            </a:lvl5pPr>
            <a:lvl6pPr marL="2514600" indent="-228600" eaLnBrk="0" fontAlgn="base" hangingPunct="0">
              <a:spcBef>
                <a:spcPct val="0"/>
              </a:spcBef>
              <a:spcAft>
                <a:spcPct val="0"/>
              </a:spcAft>
              <a:defRPr sz="2400">
                <a:solidFill>
                  <a:schemeClr val="tx1"/>
                </a:solidFill>
                <a:latin typeface="Arial CYR" pitchFamily="34" charset="-52"/>
              </a:defRPr>
            </a:lvl6pPr>
            <a:lvl7pPr marL="2971800" indent="-228600" eaLnBrk="0" fontAlgn="base" hangingPunct="0">
              <a:spcBef>
                <a:spcPct val="0"/>
              </a:spcBef>
              <a:spcAft>
                <a:spcPct val="0"/>
              </a:spcAft>
              <a:defRPr sz="2400">
                <a:solidFill>
                  <a:schemeClr val="tx1"/>
                </a:solidFill>
                <a:latin typeface="Arial CYR" pitchFamily="34" charset="-52"/>
              </a:defRPr>
            </a:lvl7pPr>
            <a:lvl8pPr marL="3429000" indent="-228600" eaLnBrk="0" fontAlgn="base" hangingPunct="0">
              <a:spcBef>
                <a:spcPct val="0"/>
              </a:spcBef>
              <a:spcAft>
                <a:spcPct val="0"/>
              </a:spcAft>
              <a:defRPr sz="2400">
                <a:solidFill>
                  <a:schemeClr val="tx1"/>
                </a:solidFill>
                <a:latin typeface="Arial CYR" pitchFamily="34" charset="-52"/>
              </a:defRPr>
            </a:lvl8pPr>
            <a:lvl9pPr marL="3886200" indent="-228600" eaLnBrk="0" fontAlgn="base" hangingPunct="0">
              <a:spcBef>
                <a:spcPct val="0"/>
              </a:spcBef>
              <a:spcAft>
                <a:spcPct val="0"/>
              </a:spcAft>
              <a:defRPr sz="2400">
                <a:solidFill>
                  <a:schemeClr val="tx1"/>
                </a:solidFill>
                <a:latin typeface="Arial CYR" pitchFamily="34" charset="-52"/>
              </a:defRPr>
            </a:lvl9pPr>
          </a:lstStyle>
          <a:p>
            <a:pPr algn="ctr"/>
            <a:r>
              <a:rPr lang="ru-RU" altLang="ru-RU" sz="1800">
                <a:solidFill>
                  <a:schemeClr val="bg1"/>
                </a:solidFill>
              </a:rPr>
              <a:t>ЗДАНИЕ УСКОРИТЕЛЯ</a:t>
            </a:r>
          </a:p>
          <a:p>
            <a:pPr algn="ctr"/>
            <a:r>
              <a:rPr lang="ru-RU" altLang="ru-RU" sz="1800">
                <a:solidFill>
                  <a:schemeClr val="bg1"/>
                </a:solidFill>
              </a:rPr>
              <a:t>У400</a:t>
            </a:r>
            <a:r>
              <a:rPr lang="en-US" altLang="ru-RU" sz="1800">
                <a:solidFill>
                  <a:schemeClr val="bg1"/>
                </a:solidFill>
              </a:rPr>
              <a:t>R</a:t>
            </a:r>
            <a:endParaRPr lang="ru-RU" altLang="ru-RU" sz="1800">
              <a:solidFill>
                <a:schemeClr val="bg1"/>
              </a:solidFill>
            </a:endParaRPr>
          </a:p>
        </p:txBody>
      </p:sp>
      <p:sp>
        <p:nvSpPr>
          <p:cNvPr id="38917" name="TextBox 5"/>
          <p:cNvSpPr txBox="1">
            <a:spLocks noChangeArrowheads="1"/>
          </p:cNvSpPr>
          <p:nvPr/>
        </p:nvSpPr>
        <p:spPr bwMode="auto">
          <a:xfrm>
            <a:off x="7748588" y="1052513"/>
            <a:ext cx="1071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YR" pitchFamily="34" charset="-52"/>
              </a:defRPr>
            </a:lvl1pPr>
            <a:lvl2pPr marL="742950" indent="-285750">
              <a:defRPr sz="2400">
                <a:solidFill>
                  <a:schemeClr val="tx1"/>
                </a:solidFill>
                <a:latin typeface="Arial CYR" pitchFamily="34" charset="-52"/>
              </a:defRPr>
            </a:lvl2pPr>
            <a:lvl3pPr marL="1143000" indent="-228600">
              <a:defRPr sz="2400">
                <a:solidFill>
                  <a:schemeClr val="tx1"/>
                </a:solidFill>
                <a:latin typeface="Arial CYR" pitchFamily="34" charset="-52"/>
              </a:defRPr>
            </a:lvl3pPr>
            <a:lvl4pPr marL="1600200" indent="-228600">
              <a:defRPr sz="2400">
                <a:solidFill>
                  <a:schemeClr val="tx1"/>
                </a:solidFill>
                <a:latin typeface="Arial CYR" pitchFamily="34" charset="-52"/>
              </a:defRPr>
            </a:lvl4pPr>
            <a:lvl5pPr marL="2057400" indent="-228600">
              <a:defRPr sz="2400">
                <a:solidFill>
                  <a:schemeClr val="tx1"/>
                </a:solidFill>
                <a:latin typeface="Arial CYR" pitchFamily="34" charset="-52"/>
              </a:defRPr>
            </a:lvl5pPr>
            <a:lvl6pPr marL="2514600" indent="-228600" eaLnBrk="0" fontAlgn="base" hangingPunct="0">
              <a:spcBef>
                <a:spcPct val="0"/>
              </a:spcBef>
              <a:spcAft>
                <a:spcPct val="0"/>
              </a:spcAft>
              <a:defRPr sz="2400">
                <a:solidFill>
                  <a:schemeClr val="tx1"/>
                </a:solidFill>
                <a:latin typeface="Arial CYR" pitchFamily="34" charset="-52"/>
              </a:defRPr>
            </a:lvl6pPr>
            <a:lvl7pPr marL="2971800" indent="-228600" eaLnBrk="0" fontAlgn="base" hangingPunct="0">
              <a:spcBef>
                <a:spcPct val="0"/>
              </a:spcBef>
              <a:spcAft>
                <a:spcPct val="0"/>
              </a:spcAft>
              <a:defRPr sz="2400">
                <a:solidFill>
                  <a:schemeClr val="tx1"/>
                </a:solidFill>
                <a:latin typeface="Arial CYR" pitchFamily="34" charset="-52"/>
              </a:defRPr>
            </a:lvl7pPr>
            <a:lvl8pPr marL="3429000" indent="-228600" eaLnBrk="0" fontAlgn="base" hangingPunct="0">
              <a:spcBef>
                <a:spcPct val="0"/>
              </a:spcBef>
              <a:spcAft>
                <a:spcPct val="0"/>
              </a:spcAft>
              <a:defRPr sz="2400">
                <a:solidFill>
                  <a:schemeClr val="tx1"/>
                </a:solidFill>
                <a:latin typeface="Arial CYR" pitchFamily="34" charset="-52"/>
              </a:defRPr>
            </a:lvl8pPr>
            <a:lvl9pPr marL="3886200" indent="-228600" eaLnBrk="0" fontAlgn="base" hangingPunct="0">
              <a:spcBef>
                <a:spcPct val="0"/>
              </a:spcBef>
              <a:spcAft>
                <a:spcPct val="0"/>
              </a:spcAft>
              <a:defRPr sz="2400">
                <a:solidFill>
                  <a:schemeClr val="tx1"/>
                </a:solidFill>
                <a:latin typeface="Arial CYR" pitchFamily="34" charset="-52"/>
              </a:defRPr>
            </a:lvl9pPr>
          </a:lstStyle>
          <a:p>
            <a:pPr algn="ctr"/>
            <a:r>
              <a:rPr lang="ru-RU" altLang="ru-RU" sz="2000">
                <a:solidFill>
                  <a:schemeClr val="bg1"/>
                </a:solidFill>
              </a:rPr>
              <a:t>СКЛАД</a:t>
            </a:r>
          </a:p>
        </p:txBody>
      </p:sp>
      <p:sp>
        <p:nvSpPr>
          <p:cNvPr id="38918" name="TextBox 6"/>
          <p:cNvSpPr txBox="1">
            <a:spLocks noChangeArrowheads="1"/>
          </p:cNvSpPr>
          <p:nvPr/>
        </p:nvSpPr>
        <p:spPr bwMode="auto">
          <a:xfrm>
            <a:off x="98425" y="5013325"/>
            <a:ext cx="10715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YR" pitchFamily="34" charset="-52"/>
              </a:defRPr>
            </a:lvl1pPr>
            <a:lvl2pPr marL="742950" indent="-285750">
              <a:defRPr sz="2400">
                <a:solidFill>
                  <a:schemeClr val="tx1"/>
                </a:solidFill>
                <a:latin typeface="Arial CYR" pitchFamily="34" charset="-52"/>
              </a:defRPr>
            </a:lvl2pPr>
            <a:lvl3pPr marL="1143000" indent="-228600">
              <a:defRPr sz="2400">
                <a:solidFill>
                  <a:schemeClr val="tx1"/>
                </a:solidFill>
                <a:latin typeface="Arial CYR" pitchFamily="34" charset="-52"/>
              </a:defRPr>
            </a:lvl3pPr>
            <a:lvl4pPr marL="1600200" indent="-228600">
              <a:defRPr sz="2400">
                <a:solidFill>
                  <a:schemeClr val="tx1"/>
                </a:solidFill>
                <a:latin typeface="Arial CYR" pitchFamily="34" charset="-52"/>
              </a:defRPr>
            </a:lvl4pPr>
            <a:lvl5pPr marL="2057400" indent="-228600">
              <a:defRPr sz="2400">
                <a:solidFill>
                  <a:schemeClr val="tx1"/>
                </a:solidFill>
                <a:latin typeface="Arial CYR" pitchFamily="34" charset="-52"/>
              </a:defRPr>
            </a:lvl5pPr>
            <a:lvl6pPr marL="2514600" indent="-228600" eaLnBrk="0" fontAlgn="base" hangingPunct="0">
              <a:spcBef>
                <a:spcPct val="0"/>
              </a:spcBef>
              <a:spcAft>
                <a:spcPct val="0"/>
              </a:spcAft>
              <a:defRPr sz="2400">
                <a:solidFill>
                  <a:schemeClr val="tx1"/>
                </a:solidFill>
                <a:latin typeface="Arial CYR" pitchFamily="34" charset="-52"/>
              </a:defRPr>
            </a:lvl6pPr>
            <a:lvl7pPr marL="2971800" indent="-228600" eaLnBrk="0" fontAlgn="base" hangingPunct="0">
              <a:spcBef>
                <a:spcPct val="0"/>
              </a:spcBef>
              <a:spcAft>
                <a:spcPct val="0"/>
              </a:spcAft>
              <a:defRPr sz="2400">
                <a:solidFill>
                  <a:schemeClr val="tx1"/>
                </a:solidFill>
                <a:latin typeface="Arial CYR" pitchFamily="34" charset="-52"/>
              </a:defRPr>
            </a:lvl7pPr>
            <a:lvl8pPr marL="3429000" indent="-228600" eaLnBrk="0" fontAlgn="base" hangingPunct="0">
              <a:spcBef>
                <a:spcPct val="0"/>
              </a:spcBef>
              <a:spcAft>
                <a:spcPct val="0"/>
              </a:spcAft>
              <a:defRPr sz="2400">
                <a:solidFill>
                  <a:schemeClr val="tx1"/>
                </a:solidFill>
                <a:latin typeface="Arial CYR" pitchFamily="34" charset="-52"/>
              </a:defRPr>
            </a:lvl8pPr>
            <a:lvl9pPr marL="3886200" indent="-228600" eaLnBrk="0" fontAlgn="base" hangingPunct="0">
              <a:spcBef>
                <a:spcPct val="0"/>
              </a:spcBef>
              <a:spcAft>
                <a:spcPct val="0"/>
              </a:spcAft>
              <a:defRPr sz="2400">
                <a:solidFill>
                  <a:schemeClr val="tx1"/>
                </a:solidFill>
                <a:latin typeface="Arial CYR" pitchFamily="34" charset="-52"/>
              </a:defRPr>
            </a:lvl9pPr>
          </a:lstStyle>
          <a:p>
            <a:pPr algn="ctr"/>
            <a:r>
              <a:rPr lang="ru-RU" altLang="ru-RU" sz="2000">
                <a:solidFill>
                  <a:schemeClr val="bg1"/>
                </a:solidFill>
              </a:rPr>
              <a:t>СКЛАД</a:t>
            </a:r>
          </a:p>
        </p:txBody>
      </p:sp>
    </p:spTree>
    <p:extLst>
      <p:ext uri="{BB962C8B-B14F-4D97-AF65-F5344CB8AC3E}">
        <p14:creationId xmlns:p14="http://schemas.microsoft.com/office/powerpoint/2010/main" val="3146307976"/>
      </p:ext>
    </p:extLst>
  </p:cSld>
  <p:clrMapOvr>
    <a:masterClrMapping/>
  </p:clrMapOvr>
  <p:transition advClick="0" advTm="0">
    <p:wipe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3"/>
          <p:cNvSpPr txBox="1">
            <a:spLocks noChangeArrowheads="1"/>
          </p:cNvSpPr>
          <p:nvPr/>
        </p:nvSpPr>
        <p:spPr bwMode="auto">
          <a:xfrm>
            <a:off x="1187450" y="188913"/>
            <a:ext cx="6769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YR" pitchFamily="34" charset="-52"/>
              </a:defRPr>
            </a:lvl1pPr>
            <a:lvl2pPr marL="742950" indent="-285750">
              <a:defRPr sz="2400">
                <a:solidFill>
                  <a:schemeClr val="tx1"/>
                </a:solidFill>
                <a:latin typeface="Arial CYR" pitchFamily="34" charset="-52"/>
              </a:defRPr>
            </a:lvl2pPr>
            <a:lvl3pPr marL="1143000" indent="-228600">
              <a:defRPr sz="2400">
                <a:solidFill>
                  <a:schemeClr val="tx1"/>
                </a:solidFill>
                <a:latin typeface="Arial CYR" pitchFamily="34" charset="-52"/>
              </a:defRPr>
            </a:lvl3pPr>
            <a:lvl4pPr marL="1600200" indent="-228600">
              <a:defRPr sz="2400">
                <a:solidFill>
                  <a:schemeClr val="tx1"/>
                </a:solidFill>
                <a:latin typeface="Arial CYR" pitchFamily="34" charset="-52"/>
              </a:defRPr>
            </a:lvl4pPr>
            <a:lvl5pPr marL="2057400" indent="-228600">
              <a:defRPr sz="2400">
                <a:solidFill>
                  <a:schemeClr val="tx1"/>
                </a:solidFill>
                <a:latin typeface="Arial CYR" pitchFamily="34" charset="-52"/>
              </a:defRPr>
            </a:lvl5pPr>
            <a:lvl6pPr marL="2514600" indent="-228600" eaLnBrk="0" fontAlgn="base" hangingPunct="0">
              <a:spcBef>
                <a:spcPct val="0"/>
              </a:spcBef>
              <a:spcAft>
                <a:spcPct val="0"/>
              </a:spcAft>
              <a:defRPr sz="2400">
                <a:solidFill>
                  <a:schemeClr val="tx1"/>
                </a:solidFill>
                <a:latin typeface="Arial CYR" pitchFamily="34" charset="-52"/>
              </a:defRPr>
            </a:lvl6pPr>
            <a:lvl7pPr marL="2971800" indent="-228600" eaLnBrk="0" fontAlgn="base" hangingPunct="0">
              <a:spcBef>
                <a:spcPct val="0"/>
              </a:spcBef>
              <a:spcAft>
                <a:spcPct val="0"/>
              </a:spcAft>
              <a:defRPr sz="2400">
                <a:solidFill>
                  <a:schemeClr val="tx1"/>
                </a:solidFill>
                <a:latin typeface="Arial CYR" pitchFamily="34" charset="-52"/>
              </a:defRPr>
            </a:lvl7pPr>
            <a:lvl8pPr marL="3429000" indent="-228600" eaLnBrk="0" fontAlgn="base" hangingPunct="0">
              <a:spcBef>
                <a:spcPct val="0"/>
              </a:spcBef>
              <a:spcAft>
                <a:spcPct val="0"/>
              </a:spcAft>
              <a:defRPr sz="2400">
                <a:solidFill>
                  <a:schemeClr val="tx1"/>
                </a:solidFill>
                <a:latin typeface="Arial CYR" pitchFamily="34" charset="-52"/>
              </a:defRPr>
            </a:lvl8pPr>
            <a:lvl9pPr marL="3886200" indent="-228600" eaLnBrk="0" fontAlgn="base" hangingPunct="0">
              <a:spcBef>
                <a:spcPct val="0"/>
              </a:spcBef>
              <a:spcAft>
                <a:spcPct val="0"/>
              </a:spcAft>
              <a:defRPr sz="2400">
                <a:solidFill>
                  <a:schemeClr val="tx1"/>
                </a:solidFill>
                <a:latin typeface="Arial CYR" pitchFamily="34" charset="-52"/>
              </a:defRPr>
            </a:lvl9pPr>
          </a:lstStyle>
          <a:p>
            <a:pPr algn="ctr"/>
            <a:r>
              <a:rPr lang="ru-RU" altLang="ru-RU"/>
              <a:t>НОВЫЙ ЭКСПЕРИМЕНТАЛЬНЫЙ ЗАЛ УСКОРИТЕЛЯ У400</a:t>
            </a:r>
            <a:r>
              <a:rPr lang="en-US" altLang="ru-RU"/>
              <a:t>R</a:t>
            </a:r>
            <a:r>
              <a:rPr lang="ru-RU" altLang="ru-RU"/>
              <a:t> </a:t>
            </a:r>
          </a:p>
        </p:txBody>
      </p:sp>
      <p:pic>
        <p:nvPicPr>
          <p:cNvPr id="39939"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Box 4"/>
          <p:cNvSpPr txBox="1">
            <a:spLocks noChangeArrowheads="1"/>
          </p:cNvSpPr>
          <p:nvPr/>
        </p:nvSpPr>
        <p:spPr bwMode="auto">
          <a:xfrm>
            <a:off x="7092950" y="3933825"/>
            <a:ext cx="17907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YR" pitchFamily="34" charset="-52"/>
              </a:defRPr>
            </a:lvl1pPr>
            <a:lvl2pPr marL="742950" indent="-285750">
              <a:defRPr sz="2400">
                <a:solidFill>
                  <a:schemeClr val="tx1"/>
                </a:solidFill>
                <a:latin typeface="Arial CYR" pitchFamily="34" charset="-52"/>
              </a:defRPr>
            </a:lvl2pPr>
            <a:lvl3pPr marL="1143000" indent="-228600">
              <a:defRPr sz="2400">
                <a:solidFill>
                  <a:schemeClr val="tx1"/>
                </a:solidFill>
                <a:latin typeface="Arial CYR" pitchFamily="34" charset="-52"/>
              </a:defRPr>
            </a:lvl3pPr>
            <a:lvl4pPr marL="1600200" indent="-228600">
              <a:defRPr sz="2400">
                <a:solidFill>
                  <a:schemeClr val="tx1"/>
                </a:solidFill>
                <a:latin typeface="Arial CYR" pitchFamily="34" charset="-52"/>
              </a:defRPr>
            </a:lvl4pPr>
            <a:lvl5pPr marL="2057400" indent="-228600">
              <a:defRPr sz="2400">
                <a:solidFill>
                  <a:schemeClr val="tx1"/>
                </a:solidFill>
                <a:latin typeface="Arial CYR" pitchFamily="34" charset="-52"/>
              </a:defRPr>
            </a:lvl5pPr>
            <a:lvl6pPr marL="2514600" indent="-228600" eaLnBrk="0" fontAlgn="base" hangingPunct="0">
              <a:spcBef>
                <a:spcPct val="0"/>
              </a:spcBef>
              <a:spcAft>
                <a:spcPct val="0"/>
              </a:spcAft>
              <a:defRPr sz="2400">
                <a:solidFill>
                  <a:schemeClr val="tx1"/>
                </a:solidFill>
                <a:latin typeface="Arial CYR" pitchFamily="34" charset="-52"/>
              </a:defRPr>
            </a:lvl6pPr>
            <a:lvl7pPr marL="2971800" indent="-228600" eaLnBrk="0" fontAlgn="base" hangingPunct="0">
              <a:spcBef>
                <a:spcPct val="0"/>
              </a:spcBef>
              <a:spcAft>
                <a:spcPct val="0"/>
              </a:spcAft>
              <a:defRPr sz="2400">
                <a:solidFill>
                  <a:schemeClr val="tx1"/>
                </a:solidFill>
                <a:latin typeface="Arial CYR" pitchFamily="34" charset="-52"/>
              </a:defRPr>
            </a:lvl7pPr>
            <a:lvl8pPr marL="3429000" indent="-228600" eaLnBrk="0" fontAlgn="base" hangingPunct="0">
              <a:spcBef>
                <a:spcPct val="0"/>
              </a:spcBef>
              <a:spcAft>
                <a:spcPct val="0"/>
              </a:spcAft>
              <a:defRPr sz="2400">
                <a:solidFill>
                  <a:schemeClr val="tx1"/>
                </a:solidFill>
                <a:latin typeface="Arial CYR" pitchFamily="34" charset="-52"/>
              </a:defRPr>
            </a:lvl8pPr>
            <a:lvl9pPr marL="3886200" indent="-228600" eaLnBrk="0" fontAlgn="base" hangingPunct="0">
              <a:spcBef>
                <a:spcPct val="0"/>
              </a:spcBef>
              <a:spcAft>
                <a:spcPct val="0"/>
              </a:spcAft>
              <a:defRPr sz="2400">
                <a:solidFill>
                  <a:schemeClr val="tx1"/>
                </a:solidFill>
                <a:latin typeface="Arial CYR" pitchFamily="34" charset="-52"/>
              </a:defRPr>
            </a:lvl9pPr>
          </a:lstStyle>
          <a:p>
            <a:pPr algn="ctr"/>
            <a:r>
              <a:rPr lang="ru-RU" altLang="ru-RU" sz="1800">
                <a:solidFill>
                  <a:schemeClr val="bg1"/>
                </a:solidFill>
              </a:rPr>
              <a:t>ЗДАНИЕ УСКОРИТЕЛЯ</a:t>
            </a:r>
          </a:p>
          <a:p>
            <a:pPr algn="ctr"/>
            <a:r>
              <a:rPr lang="ru-RU" altLang="ru-RU" sz="1800">
                <a:solidFill>
                  <a:schemeClr val="bg1"/>
                </a:solidFill>
              </a:rPr>
              <a:t>У400</a:t>
            </a:r>
            <a:r>
              <a:rPr lang="en-US" altLang="ru-RU" sz="1800">
                <a:solidFill>
                  <a:schemeClr val="bg1"/>
                </a:solidFill>
              </a:rPr>
              <a:t>R</a:t>
            </a:r>
            <a:endParaRPr lang="ru-RU" altLang="ru-RU" sz="1800">
              <a:solidFill>
                <a:schemeClr val="bg1"/>
              </a:solidFill>
            </a:endParaRPr>
          </a:p>
        </p:txBody>
      </p:sp>
      <p:sp>
        <p:nvSpPr>
          <p:cNvPr id="39941" name="TextBox 5"/>
          <p:cNvSpPr txBox="1">
            <a:spLocks noChangeArrowheads="1"/>
          </p:cNvSpPr>
          <p:nvPr/>
        </p:nvSpPr>
        <p:spPr bwMode="auto">
          <a:xfrm>
            <a:off x="7748588" y="1052513"/>
            <a:ext cx="1071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YR" pitchFamily="34" charset="-52"/>
              </a:defRPr>
            </a:lvl1pPr>
            <a:lvl2pPr marL="742950" indent="-285750">
              <a:defRPr sz="2400">
                <a:solidFill>
                  <a:schemeClr val="tx1"/>
                </a:solidFill>
                <a:latin typeface="Arial CYR" pitchFamily="34" charset="-52"/>
              </a:defRPr>
            </a:lvl2pPr>
            <a:lvl3pPr marL="1143000" indent="-228600">
              <a:defRPr sz="2400">
                <a:solidFill>
                  <a:schemeClr val="tx1"/>
                </a:solidFill>
                <a:latin typeface="Arial CYR" pitchFamily="34" charset="-52"/>
              </a:defRPr>
            </a:lvl3pPr>
            <a:lvl4pPr marL="1600200" indent="-228600">
              <a:defRPr sz="2400">
                <a:solidFill>
                  <a:schemeClr val="tx1"/>
                </a:solidFill>
                <a:latin typeface="Arial CYR" pitchFamily="34" charset="-52"/>
              </a:defRPr>
            </a:lvl4pPr>
            <a:lvl5pPr marL="2057400" indent="-228600">
              <a:defRPr sz="2400">
                <a:solidFill>
                  <a:schemeClr val="tx1"/>
                </a:solidFill>
                <a:latin typeface="Arial CYR" pitchFamily="34" charset="-52"/>
              </a:defRPr>
            </a:lvl5pPr>
            <a:lvl6pPr marL="2514600" indent="-228600" eaLnBrk="0" fontAlgn="base" hangingPunct="0">
              <a:spcBef>
                <a:spcPct val="0"/>
              </a:spcBef>
              <a:spcAft>
                <a:spcPct val="0"/>
              </a:spcAft>
              <a:defRPr sz="2400">
                <a:solidFill>
                  <a:schemeClr val="tx1"/>
                </a:solidFill>
                <a:latin typeface="Arial CYR" pitchFamily="34" charset="-52"/>
              </a:defRPr>
            </a:lvl6pPr>
            <a:lvl7pPr marL="2971800" indent="-228600" eaLnBrk="0" fontAlgn="base" hangingPunct="0">
              <a:spcBef>
                <a:spcPct val="0"/>
              </a:spcBef>
              <a:spcAft>
                <a:spcPct val="0"/>
              </a:spcAft>
              <a:defRPr sz="2400">
                <a:solidFill>
                  <a:schemeClr val="tx1"/>
                </a:solidFill>
                <a:latin typeface="Arial CYR" pitchFamily="34" charset="-52"/>
              </a:defRPr>
            </a:lvl7pPr>
            <a:lvl8pPr marL="3429000" indent="-228600" eaLnBrk="0" fontAlgn="base" hangingPunct="0">
              <a:spcBef>
                <a:spcPct val="0"/>
              </a:spcBef>
              <a:spcAft>
                <a:spcPct val="0"/>
              </a:spcAft>
              <a:defRPr sz="2400">
                <a:solidFill>
                  <a:schemeClr val="tx1"/>
                </a:solidFill>
                <a:latin typeface="Arial CYR" pitchFamily="34" charset="-52"/>
              </a:defRPr>
            </a:lvl8pPr>
            <a:lvl9pPr marL="3886200" indent="-228600" eaLnBrk="0" fontAlgn="base" hangingPunct="0">
              <a:spcBef>
                <a:spcPct val="0"/>
              </a:spcBef>
              <a:spcAft>
                <a:spcPct val="0"/>
              </a:spcAft>
              <a:defRPr sz="2400">
                <a:solidFill>
                  <a:schemeClr val="tx1"/>
                </a:solidFill>
                <a:latin typeface="Arial CYR" pitchFamily="34" charset="-52"/>
              </a:defRPr>
            </a:lvl9pPr>
          </a:lstStyle>
          <a:p>
            <a:pPr algn="ctr"/>
            <a:r>
              <a:rPr lang="ru-RU" altLang="ru-RU" sz="2000">
                <a:solidFill>
                  <a:schemeClr val="bg1"/>
                </a:solidFill>
              </a:rPr>
              <a:t>СКЛАД</a:t>
            </a:r>
          </a:p>
        </p:txBody>
      </p:sp>
      <p:sp>
        <p:nvSpPr>
          <p:cNvPr id="39942" name="TextBox 6"/>
          <p:cNvSpPr txBox="1">
            <a:spLocks noChangeArrowheads="1"/>
          </p:cNvSpPr>
          <p:nvPr/>
        </p:nvSpPr>
        <p:spPr bwMode="auto">
          <a:xfrm>
            <a:off x="98425" y="5013325"/>
            <a:ext cx="10715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YR" pitchFamily="34" charset="-52"/>
              </a:defRPr>
            </a:lvl1pPr>
            <a:lvl2pPr marL="742950" indent="-285750">
              <a:defRPr sz="2400">
                <a:solidFill>
                  <a:schemeClr val="tx1"/>
                </a:solidFill>
                <a:latin typeface="Arial CYR" pitchFamily="34" charset="-52"/>
              </a:defRPr>
            </a:lvl2pPr>
            <a:lvl3pPr marL="1143000" indent="-228600">
              <a:defRPr sz="2400">
                <a:solidFill>
                  <a:schemeClr val="tx1"/>
                </a:solidFill>
                <a:latin typeface="Arial CYR" pitchFamily="34" charset="-52"/>
              </a:defRPr>
            </a:lvl3pPr>
            <a:lvl4pPr marL="1600200" indent="-228600">
              <a:defRPr sz="2400">
                <a:solidFill>
                  <a:schemeClr val="tx1"/>
                </a:solidFill>
                <a:latin typeface="Arial CYR" pitchFamily="34" charset="-52"/>
              </a:defRPr>
            </a:lvl4pPr>
            <a:lvl5pPr marL="2057400" indent="-228600">
              <a:defRPr sz="2400">
                <a:solidFill>
                  <a:schemeClr val="tx1"/>
                </a:solidFill>
                <a:latin typeface="Arial CYR" pitchFamily="34" charset="-52"/>
              </a:defRPr>
            </a:lvl5pPr>
            <a:lvl6pPr marL="2514600" indent="-228600" eaLnBrk="0" fontAlgn="base" hangingPunct="0">
              <a:spcBef>
                <a:spcPct val="0"/>
              </a:spcBef>
              <a:spcAft>
                <a:spcPct val="0"/>
              </a:spcAft>
              <a:defRPr sz="2400">
                <a:solidFill>
                  <a:schemeClr val="tx1"/>
                </a:solidFill>
                <a:latin typeface="Arial CYR" pitchFamily="34" charset="-52"/>
              </a:defRPr>
            </a:lvl6pPr>
            <a:lvl7pPr marL="2971800" indent="-228600" eaLnBrk="0" fontAlgn="base" hangingPunct="0">
              <a:spcBef>
                <a:spcPct val="0"/>
              </a:spcBef>
              <a:spcAft>
                <a:spcPct val="0"/>
              </a:spcAft>
              <a:defRPr sz="2400">
                <a:solidFill>
                  <a:schemeClr val="tx1"/>
                </a:solidFill>
                <a:latin typeface="Arial CYR" pitchFamily="34" charset="-52"/>
              </a:defRPr>
            </a:lvl7pPr>
            <a:lvl8pPr marL="3429000" indent="-228600" eaLnBrk="0" fontAlgn="base" hangingPunct="0">
              <a:spcBef>
                <a:spcPct val="0"/>
              </a:spcBef>
              <a:spcAft>
                <a:spcPct val="0"/>
              </a:spcAft>
              <a:defRPr sz="2400">
                <a:solidFill>
                  <a:schemeClr val="tx1"/>
                </a:solidFill>
                <a:latin typeface="Arial CYR" pitchFamily="34" charset="-52"/>
              </a:defRPr>
            </a:lvl8pPr>
            <a:lvl9pPr marL="3886200" indent="-228600" eaLnBrk="0" fontAlgn="base" hangingPunct="0">
              <a:spcBef>
                <a:spcPct val="0"/>
              </a:spcBef>
              <a:spcAft>
                <a:spcPct val="0"/>
              </a:spcAft>
              <a:defRPr sz="2400">
                <a:solidFill>
                  <a:schemeClr val="tx1"/>
                </a:solidFill>
                <a:latin typeface="Arial CYR" pitchFamily="34" charset="-52"/>
              </a:defRPr>
            </a:lvl9pPr>
          </a:lstStyle>
          <a:p>
            <a:pPr algn="ctr"/>
            <a:r>
              <a:rPr lang="ru-RU" altLang="ru-RU" sz="2000">
                <a:solidFill>
                  <a:schemeClr val="bg1"/>
                </a:solidFill>
              </a:rPr>
              <a:t>СКЛАД</a:t>
            </a:r>
          </a:p>
        </p:txBody>
      </p:sp>
    </p:spTree>
    <p:extLst>
      <p:ext uri="{BB962C8B-B14F-4D97-AF65-F5344CB8AC3E}">
        <p14:creationId xmlns:p14="http://schemas.microsoft.com/office/powerpoint/2010/main" val="3074878904"/>
      </p:ext>
    </p:extLst>
  </p:cSld>
  <p:clrMapOvr>
    <a:masterClrMapping/>
  </p:clrMapOvr>
  <p:transition advClick="0" advTm="0">
    <p:wipe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Box 3"/>
          <p:cNvSpPr txBox="1">
            <a:spLocks noChangeArrowheads="1"/>
          </p:cNvSpPr>
          <p:nvPr/>
        </p:nvSpPr>
        <p:spPr bwMode="auto">
          <a:xfrm>
            <a:off x="1187450" y="188913"/>
            <a:ext cx="6769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YR" pitchFamily="34" charset="-52"/>
              </a:defRPr>
            </a:lvl1pPr>
            <a:lvl2pPr marL="742950" indent="-285750">
              <a:defRPr sz="2400">
                <a:solidFill>
                  <a:schemeClr val="tx1"/>
                </a:solidFill>
                <a:latin typeface="Arial CYR" pitchFamily="34" charset="-52"/>
              </a:defRPr>
            </a:lvl2pPr>
            <a:lvl3pPr marL="1143000" indent="-228600">
              <a:defRPr sz="2400">
                <a:solidFill>
                  <a:schemeClr val="tx1"/>
                </a:solidFill>
                <a:latin typeface="Arial CYR" pitchFamily="34" charset="-52"/>
              </a:defRPr>
            </a:lvl3pPr>
            <a:lvl4pPr marL="1600200" indent="-228600">
              <a:defRPr sz="2400">
                <a:solidFill>
                  <a:schemeClr val="tx1"/>
                </a:solidFill>
                <a:latin typeface="Arial CYR" pitchFamily="34" charset="-52"/>
              </a:defRPr>
            </a:lvl4pPr>
            <a:lvl5pPr marL="2057400" indent="-228600">
              <a:defRPr sz="2400">
                <a:solidFill>
                  <a:schemeClr val="tx1"/>
                </a:solidFill>
                <a:latin typeface="Arial CYR" pitchFamily="34" charset="-52"/>
              </a:defRPr>
            </a:lvl5pPr>
            <a:lvl6pPr marL="2514600" indent="-228600" eaLnBrk="0" fontAlgn="base" hangingPunct="0">
              <a:spcBef>
                <a:spcPct val="0"/>
              </a:spcBef>
              <a:spcAft>
                <a:spcPct val="0"/>
              </a:spcAft>
              <a:defRPr sz="2400">
                <a:solidFill>
                  <a:schemeClr val="tx1"/>
                </a:solidFill>
                <a:latin typeface="Arial CYR" pitchFamily="34" charset="-52"/>
              </a:defRPr>
            </a:lvl6pPr>
            <a:lvl7pPr marL="2971800" indent="-228600" eaLnBrk="0" fontAlgn="base" hangingPunct="0">
              <a:spcBef>
                <a:spcPct val="0"/>
              </a:spcBef>
              <a:spcAft>
                <a:spcPct val="0"/>
              </a:spcAft>
              <a:defRPr sz="2400">
                <a:solidFill>
                  <a:schemeClr val="tx1"/>
                </a:solidFill>
                <a:latin typeface="Arial CYR" pitchFamily="34" charset="-52"/>
              </a:defRPr>
            </a:lvl7pPr>
            <a:lvl8pPr marL="3429000" indent="-228600" eaLnBrk="0" fontAlgn="base" hangingPunct="0">
              <a:spcBef>
                <a:spcPct val="0"/>
              </a:spcBef>
              <a:spcAft>
                <a:spcPct val="0"/>
              </a:spcAft>
              <a:defRPr sz="2400">
                <a:solidFill>
                  <a:schemeClr val="tx1"/>
                </a:solidFill>
                <a:latin typeface="Arial CYR" pitchFamily="34" charset="-52"/>
              </a:defRPr>
            </a:lvl8pPr>
            <a:lvl9pPr marL="3886200" indent="-228600" eaLnBrk="0" fontAlgn="base" hangingPunct="0">
              <a:spcBef>
                <a:spcPct val="0"/>
              </a:spcBef>
              <a:spcAft>
                <a:spcPct val="0"/>
              </a:spcAft>
              <a:defRPr sz="2400">
                <a:solidFill>
                  <a:schemeClr val="tx1"/>
                </a:solidFill>
                <a:latin typeface="Arial CYR" pitchFamily="34" charset="-52"/>
              </a:defRPr>
            </a:lvl9pPr>
          </a:lstStyle>
          <a:p>
            <a:pPr algn="ctr"/>
            <a:r>
              <a:rPr lang="ru-RU" altLang="ru-RU"/>
              <a:t>НОВЫЙ ЭКСПЕРИМЕНТАЛЬНЫЙ ЗАЛ УСКОРИТЕЛЯ У400</a:t>
            </a:r>
            <a:r>
              <a:rPr lang="en-US" altLang="ru-RU"/>
              <a:t>R</a:t>
            </a:r>
            <a:r>
              <a:rPr lang="ru-RU" altLang="ru-RU"/>
              <a:t> </a:t>
            </a:r>
          </a:p>
        </p:txBody>
      </p:sp>
      <p:pic>
        <p:nvPicPr>
          <p:cNvPr id="40963" name="Рисунок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Box 4"/>
          <p:cNvSpPr txBox="1">
            <a:spLocks noChangeArrowheads="1"/>
          </p:cNvSpPr>
          <p:nvPr/>
        </p:nvSpPr>
        <p:spPr bwMode="auto">
          <a:xfrm>
            <a:off x="7092950" y="3933825"/>
            <a:ext cx="17907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YR" pitchFamily="34" charset="-52"/>
              </a:defRPr>
            </a:lvl1pPr>
            <a:lvl2pPr marL="742950" indent="-285750">
              <a:defRPr sz="2400">
                <a:solidFill>
                  <a:schemeClr val="tx1"/>
                </a:solidFill>
                <a:latin typeface="Arial CYR" pitchFamily="34" charset="-52"/>
              </a:defRPr>
            </a:lvl2pPr>
            <a:lvl3pPr marL="1143000" indent="-228600">
              <a:defRPr sz="2400">
                <a:solidFill>
                  <a:schemeClr val="tx1"/>
                </a:solidFill>
                <a:latin typeface="Arial CYR" pitchFamily="34" charset="-52"/>
              </a:defRPr>
            </a:lvl3pPr>
            <a:lvl4pPr marL="1600200" indent="-228600">
              <a:defRPr sz="2400">
                <a:solidFill>
                  <a:schemeClr val="tx1"/>
                </a:solidFill>
                <a:latin typeface="Arial CYR" pitchFamily="34" charset="-52"/>
              </a:defRPr>
            </a:lvl4pPr>
            <a:lvl5pPr marL="2057400" indent="-228600">
              <a:defRPr sz="2400">
                <a:solidFill>
                  <a:schemeClr val="tx1"/>
                </a:solidFill>
                <a:latin typeface="Arial CYR" pitchFamily="34" charset="-52"/>
              </a:defRPr>
            </a:lvl5pPr>
            <a:lvl6pPr marL="2514600" indent="-228600" eaLnBrk="0" fontAlgn="base" hangingPunct="0">
              <a:spcBef>
                <a:spcPct val="0"/>
              </a:spcBef>
              <a:spcAft>
                <a:spcPct val="0"/>
              </a:spcAft>
              <a:defRPr sz="2400">
                <a:solidFill>
                  <a:schemeClr val="tx1"/>
                </a:solidFill>
                <a:latin typeface="Arial CYR" pitchFamily="34" charset="-52"/>
              </a:defRPr>
            </a:lvl6pPr>
            <a:lvl7pPr marL="2971800" indent="-228600" eaLnBrk="0" fontAlgn="base" hangingPunct="0">
              <a:spcBef>
                <a:spcPct val="0"/>
              </a:spcBef>
              <a:spcAft>
                <a:spcPct val="0"/>
              </a:spcAft>
              <a:defRPr sz="2400">
                <a:solidFill>
                  <a:schemeClr val="tx1"/>
                </a:solidFill>
                <a:latin typeface="Arial CYR" pitchFamily="34" charset="-52"/>
              </a:defRPr>
            </a:lvl7pPr>
            <a:lvl8pPr marL="3429000" indent="-228600" eaLnBrk="0" fontAlgn="base" hangingPunct="0">
              <a:spcBef>
                <a:spcPct val="0"/>
              </a:spcBef>
              <a:spcAft>
                <a:spcPct val="0"/>
              </a:spcAft>
              <a:defRPr sz="2400">
                <a:solidFill>
                  <a:schemeClr val="tx1"/>
                </a:solidFill>
                <a:latin typeface="Arial CYR" pitchFamily="34" charset="-52"/>
              </a:defRPr>
            </a:lvl8pPr>
            <a:lvl9pPr marL="3886200" indent="-228600" eaLnBrk="0" fontAlgn="base" hangingPunct="0">
              <a:spcBef>
                <a:spcPct val="0"/>
              </a:spcBef>
              <a:spcAft>
                <a:spcPct val="0"/>
              </a:spcAft>
              <a:defRPr sz="2400">
                <a:solidFill>
                  <a:schemeClr val="tx1"/>
                </a:solidFill>
                <a:latin typeface="Arial CYR" pitchFamily="34" charset="-52"/>
              </a:defRPr>
            </a:lvl9pPr>
          </a:lstStyle>
          <a:p>
            <a:pPr algn="ctr"/>
            <a:r>
              <a:rPr lang="ru-RU" altLang="ru-RU" sz="1800">
                <a:solidFill>
                  <a:schemeClr val="bg1"/>
                </a:solidFill>
              </a:rPr>
              <a:t>ЗДАНИЕ УСКОРИТЕЛЯ</a:t>
            </a:r>
          </a:p>
          <a:p>
            <a:pPr algn="ctr"/>
            <a:r>
              <a:rPr lang="ru-RU" altLang="ru-RU" sz="1800">
                <a:solidFill>
                  <a:schemeClr val="bg1"/>
                </a:solidFill>
              </a:rPr>
              <a:t>У400</a:t>
            </a:r>
            <a:r>
              <a:rPr lang="en-US" altLang="ru-RU" sz="1800">
                <a:solidFill>
                  <a:schemeClr val="bg1"/>
                </a:solidFill>
              </a:rPr>
              <a:t>R</a:t>
            </a:r>
            <a:endParaRPr lang="ru-RU" altLang="ru-RU" sz="1800">
              <a:solidFill>
                <a:schemeClr val="bg1"/>
              </a:solidFill>
            </a:endParaRPr>
          </a:p>
        </p:txBody>
      </p:sp>
      <p:sp>
        <p:nvSpPr>
          <p:cNvPr id="40965" name="TextBox 5"/>
          <p:cNvSpPr txBox="1">
            <a:spLocks noChangeArrowheads="1"/>
          </p:cNvSpPr>
          <p:nvPr/>
        </p:nvSpPr>
        <p:spPr bwMode="auto">
          <a:xfrm>
            <a:off x="7748588" y="1052513"/>
            <a:ext cx="1071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YR" pitchFamily="34" charset="-52"/>
              </a:defRPr>
            </a:lvl1pPr>
            <a:lvl2pPr marL="742950" indent="-285750">
              <a:defRPr sz="2400">
                <a:solidFill>
                  <a:schemeClr val="tx1"/>
                </a:solidFill>
                <a:latin typeface="Arial CYR" pitchFamily="34" charset="-52"/>
              </a:defRPr>
            </a:lvl2pPr>
            <a:lvl3pPr marL="1143000" indent="-228600">
              <a:defRPr sz="2400">
                <a:solidFill>
                  <a:schemeClr val="tx1"/>
                </a:solidFill>
                <a:latin typeface="Arial CYR" pitchFamily="34" charset="-52"/>
              </a:defRPr>
            </a:lvl3pPr>
            <a:lvl4pPr marL="1600200" indent="-228600">
              <a:defRPr sz="2400">
                <a:solidFill>
                  <a:schemeClr val="tx1"/>
                </a:solidFill>
                <a:latin typeface="Arial CYR" pitchFamily="34" charset="-52"/>
              </a:defRPr>
            </a:lvl4pPr>
            <a:lvl5pPr marL="2057400" indent="-228600">
              <a:defRPr sz="2400">
                <a:solidFill>
                  <a:schemeClr val="tx1"/>
                </a:solidFill>
                <a:latin typeface="Arial CYR" pitchFamily="34" charset="-52"/>
              </a:defRPr>
            </a:lvl5pPr>
            <a:lvl6pPr marL="2514600" indent="-228600" eaLnBrk="0" fontAlgn="base" hangingPunct="0">
              <a:spcBef>
                <a:spcPct val="0"/>
              </a:spcBef>
              <a:spcAft>
                <a:spcPct val="0"/>
              </a:spcAft>
              <a:defRPr sz="2400">
                <a:solidFill>
                  <a:schemeClr val="tx1"/>
                </a:solidFill>
                <a:latin typeface="Arial CYR" pitchFamily="34" charset="-52"/>
              </a:defRPr>
            </a:lvl6pPr>
            <a:lvl7pPr marL="2971800" indent="-228600" eaLnBrk="0" fontAlgn="base" hangingPunct="0">
              <a:spcBef>
                <a:spcPct val="0"/>
              </a:spcBef>
              <a:spcAft>
                <a:spcPct val="0"/>
              </a:spcAft>
              <a:defRPr sz="2400">
                <a:solidFill>
                  <a:schemeClr val="tx1"/>
                </a:solidFill>
                <a:latin typeface="Arial CYR" pitchFamily="34" charset="-52"/>
              </a:defRPr>
            </a:lvl7pPr>
            <a:lvl8pPr marL="3429000" indent="-228600" eaLnBrk="0" fontAlgn="base" hangingPunct="0">
              <a:spcBef>
                <a:spcPct val="0"/>
              </a:spcBef>
              <a:spcAft>
                <a:spcPct val="0"/>
              </a:spcAft>
              <a:defRPr sz="2400">
                <a:solidFill>
                  <a:schemeClr val="tx1"/>
                </a:solidFill>
                <a:latin typeface="Arial CYR" pitchFamily="34" charset="-52"/>
              </a:defRPr>
            </a:lvl8pPr>
            <a:lvl9pPr marL="3886200" indent="-228600" eaLnBrk="0" fontAlgn="base" hangingPunct="0">
              <a:spcBef>
                <a:spcPct val="0"/>
              </a:spcBef>
              <a:spcAft>
                <a:spcPct val="0"/>
              </a:spcAft>
              <a:defRPr sz="2400">
                <a:solidFill>
                  <a:schemeClr val="tx1"/>
                </a:solidFill>
                <a:latin typeface="Arial CYR" pitchFamily="34" charset="-52"/>
              </a:defRPr>
            </a:lvl9pPr>
          </a:lstStyle>
          <a:p>
            <a:pPr algn="ctr"/>
            <a:r>
              <a:rPr lang="ru-RU" altLang="ru-RU" sz="2000">
                <a:solidFill>
                  <a:schemeClr val="bg1"/>
                </a:solidFill>
              </a:rPr>
              <a:t>СКЛАД</a:t>
            </a:r>
          </a:p>
        </p:txBody>
      </p:sp>
      <p:sp>
        <p:nvSpPr>
          <p:cNvPr id="40966" name="TextBox 6"/>
          <p:cNvSpPr txBox="1">
            <a:spLocks noChangeArrowheads="1"/>
          </p:cNvSpPr>
          <p:nvPr/>
        </p:nvSpPr>
        <p:spPr bwMode="auto">
          <a:xfrm>
            <a:off x="98425" y="5013325"/>
            <a:ext cx="10715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YR" pitchFamily="34" charset="-52"/>
              </a:defRPr>
            </a:lvl1pPr>
            <a:lvl2pPr marL="742950" indent="-285750">
              <a:defRPr sz="2400">
                <a:solidFill>
                  <a:schemeClr val="tx1"/>
                </a:solidFill>
                <a:latin typeface="Arial CYR" pitchFamily="34" charset="-52"/>
              </a:defRPr>
            </a:lvl2pPr>
            <a:lvl3pPr marL="1143000" indent="-228600">
              <a:defRPr sz="2400">
                <a:solidFill>
                  <a:schemeClr val="tx1"/>
                </a:solidFill>
                <a:latin typeface="Arial CYR" pitchFamily="34" charset="-52"/>
              </a:defRPr>
            </a:lvl3pPr>
            <a:lvl4pPr marL="1600200" indent="-228600">
              <a:defRPr sz="2400">
                <a:solidFill>
                  <a:schemeClr val="tx1"/>
                </a:solidFill>
                <a:latin typeface="Arial CYR" pitchFamily="34" charset="-52"/>
              </a:defRPr>
            </a:lvl4pPr>
            <a:lvl5pPr marL="2057400" indent="-228600">
              <a:defRPr sz="2400">
                <a:solidFill>
                  <a:schemeClr val="tx1"/>
                </a:solidFill>
                <a:latin typeface="Arial CYR" pitchFamily="34" charset="-52"/>
              </a:defRPr>
            </a:lvl5pPr>
            <a:lvl6pPr marL="2514600" indent="-228600" eaLnBrk="0" fontAlgn="base" hangingPunct="0">
              <a:spcBef>
                <a:spcPct val="0"/>
              </a:spcBef>
              <a:spcAft>
                <a:spcPct val="0"/>
              </a:spcAft>
              <a:defRPr sz="2400">
                <a:solidFill>
                  <a:schemeClr val="tx1"/>
                </a:solidFill>
                <a:latin typeface="Arial CYR" pitchFamily="34" charset="-52"/>
              </a:defRPr>
            </a:lvl6pPr>
            <a:lvl7pPr marL="2971800" indent="-228600" eaLnBrk="0" fontAlgn="base" hangingPunct="0">
              <a:spcBef>
                <a:spcPct val="0"/>
              </a:spcBef>
              <a:spcAft>
                <a:spcPct val="0"/>
              </a:spcAft>
              <a:defRPr sz="2400">
                <a:solidFill>
                  <a:schemeClr val="tx1"/>
                </a:solidFill>
                <a:latin typeface="Arial CYR" pitchFamily="34" charset="-52"/>
              </a:defRPr>
            </a:lvl7pPr>
            <a:lvl8pPr marL="3429000" indent="-228600" eaLnBrk="0" fontAlgn="base" hangingPunct="0">
              <a:spcBef>
                <a:spcPct val="0"/>
              </a:spcBef>
              <a:spcAft>
                <a:spcPct val="0"/>
              </a:spcAft>
              <a:defRPr sz="2400">
                <a:solidFill>
                  <a:schemeClr val="tx1"/>
                </a:solidFill>
                <a:latin typeface="Arial CYR" pitchFamily="34" charset="-52"/>
              </a:defRPr>
            </a:lvl8pPr>
            <a:lvl9pPr marL="3886200" indent="-228600" eaLnBrk="0" fontAlgn="base" hangingPunct="0">
              <a:spcBef>
                <a:spcPct val="0"/>
              </a:spcBef>
              <a:spcAft>
                <a:spcPct val="0"/>
              </a:spcAft>
              <a:defRPr sz="2400">
                <a:solidFill>
                  <a:schemeClr val="tx1"/>
                </a:solidFill>
                <a:latin typeface="Arial CYR" pitchFamily="34" charset="-52"/>
              </a:defRPr>
            </a:lvl9pPr>
          </a:lstStyle>
          <a:p>
            <a:pPr algn="ctr"/>
            <a:r>
              <a:rPr lang="ru-RU" altLang="ru-RU" sz="2000">
                <a:solidFill>
                  <a:schemeClr val="bg1"/>
                </a:solidFill>
              </a:rPr>
              <a:t>СКЛАД</a:t>
            </a:r>
          </a:p>
        </p:txBody>
      </p:sp>
    </p:spTree>
    <p:extLst>
      <p:ext uri="{BB962C8B-B14F-4D97-AF65-F5344CB8AC3E}">
        <p14:creationId xmlns:p14="http://schemas.microsoft.com/office/powerpoint/2010/main" val="3634985096"/>
      </p:ext>
    </p:extLst>
  </p:cSld>
  <p:clrMapOvr>
    <a:masterClrMapping/>
  </p:clrMapOvr>
  <p:transition advClick="0" advTm="0">
    <p:wipe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3"/>
          <p:cNvSpPr txBox="1">
            <a:spLocks noChangeArrowheads="1"/>
          </p:cNvSpPr>
          <p:nvPr/>
        </p:nvSpPr>
        <p:spPr bwMode="auto">
          <a:xfrm>
            <a:off x="1187450" y="188913"/>
            <a:ext cx="6769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YR" pitchFamily="34" charset="-52"/>
              </a:defRPr>
            </a:lvl1pPr>
            <a:lvl2pPr marL="742950" indent="-285750">
              <a:defRPr sz="2400">
                <a:solidFill>
                  <a:schemeClr val="tx1"/>
                </a:solidFill>
                <a:latin typeface="Arial CYR" pitchFamily="34" charset="-52"/>
              </a:defRPr>
            </a:lvl2pPr>
            <a:lvl3pPr marL="1143000" indent="-228600">
              <a:defRPr sz="2400">
                <a:solidFill>
                  <a:schemeClr val="tx1"/>
                </a:solidFill>
                <a:latin typeface="Arial CYR" pitchFamily="34" charset="-52"/>
              </a:defRPr>
            </a:lvl3pPr>
            <a:lvl4pPr marL="1600200" indent="-228600">
              <a:defRPr sz="2400">
                <a:solidFill>
                  <a:schemeClr val="tx1"/>
                </a:solidFill>
                <a:latin typeface="Arial CYR" pitchFamily="34" charset="-52"/>
              </a:defRPr>
            </a:lvl4pPr>
            <a:lvl5pPr marL="2057400" indent="-228600">
              <a:defRPr sz="2400">
                <a:solidFill>
                  <a:schemeClr val="tx1"/>
                </a:solidFill>
                <a:latin typeface="Arial CYR" pitchFamily="34" charset="-52"/>
              </a:defRPr>
            </a:lvl5pPr>
            <a:lvl6pPr marL="2514600" indent="-228600" eaLnBrk="0" fontAlgn="base" hangingPunct="0">
              <a:spcBef>
                <a:spcPct val="0"/>
              </a:spcBef>
              <a:spcAft>
                <a:spcPct val="0"/>
              </a:spcAft>
              <a:defRPr sz="2400">
                <a:solidFill>
                  <a:schemeClr val="tx1"/>
                </a:solidFill>
                <a:latin typeface="Arial CYR" pitchFamily="34" charset="-52"/>
              </a:defRPr>
            </a:lvl6pPr>
            <a:lvl7pPr marL="2971800" indent="-228600" eaLnBrk="0" fontAlgn="base" hangingPunct="0">
              <a:spcBef>
                <a:spcPct val="0"/>
              </a:spcBef>
              <a:spcAft>
                <a:spcPct val="0"/>
              </a:spcAft>
              <a:defRPr sz="2400">
                <a:solidFill>
                  <a:schemeClr val="tx1"/>
                </a:solidFill>
                <a:latin typeface="Arial CYR" pitchFamily="34" charset="-52"/>
              </a:defRPr>
            </a:lvl7pPr>
            <a:lvl8pPr marL="3429000" indent="-228600" eaLnBrk="0" fontAlgn="base" hangingPunct="0">
              <a:spcBef>
                <a:spcPct val="0"/>
              </a:spcBef>
              <a:spcAft>
                <a:spcPct val="0"/>
              </a:spcAft>
              <a:defRPr sz="2400">
                <a:solidFill>
                  <a:schemeClr val="tx1"/>
                </a:solidFill>
                <a:latin typeface="Arial CYR" pitchFamily="34" charset="-52"/>
              </a:defRPr>
            </a:lvl8pPr>
            <a:lvl9pPr marL="3886200" indent="-228600" eaLnBrk="0" fontAlgn="base" hangingPunct="0">
              <a:spcBef>
                <a:spcPct val="0"/>
              </a:spcBef>
              <a:spcAft>
                <a:spcPct val="0"/>
              </a:spcAft>
              <a:defRPr sz="2400">
                <a:solidFill>
                  <a:schemeClr val="tx1"/>
                </a:solidFill>
                <a:latin typeface="Arial CYR" pitchFamily="34" charset="-52"/>
              </a:defRPr>
            </a:lvl9pPr>
          </a:lstStyle>
          <a:p>
            <a:pPr algn="ctr"/>
            <a:r>
              <a:rPr lang="ru-RU" altLang="ru-RU"/>
              <a:t>НОВЫЙ ЭКСПЕРИМЕНТАЛЬНЫЙ ЗАЛ УСКОРИТЕЛЯ У400</a:t>
            </a:r>
            <a:r>
              <a:rPr lang="en-US" altLang="ru-RU"/>
              <a:t>R</a:t>
            </a:r>
            <a:r>
              <a:rPr lang="ru-RU" altLang="ru-RU"/>
              <a:t> </a:t>
            </a:r>
          </a:p>
        </p:txBody>
      </p:sp>
      <p:pic>
        <p:nvPicPr>
          <p:cNvPr id="41987"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Box 4"/>
          <p:cNvSpPr txBox="1">
            <a:spLocks noChangeArrowheads="1"/>
          </p:cNvSpPr>
          <p:nvPr/>
        </p:nvSpPr>
        <p:spPr bwMode="auto">
          <a:xfrm>
            <a:off x="7092950" y="3933825"/>
            <a:ext cx="17907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YR" pitchFamily="34" charset="-52"/>
              </a:defRPr>
            </a:lvl1pPr>
            <a:lvl2pPr marL="742950" indent="-285750">
              <a:defRPr sz="2400">
                <a:solidFill>
                  <a:schemeClr val="tx1"/>
                </a:solidFill>
                <a:latin typeface="Arial CYR" pitchFamily="34" charset="-52"/>
              </a:defRPr>
            </a:lvl2pPr>
            <a:lvl3pPr marL="1143000" indent="-228600">
              <a:defRPr sz="2400">
                <a:solidFill>
                  <a:schemeClr val="tx1"/>
                </a:solidFill>
                <a:latin typeface="Arial CYR" pitchFamily="34" charset="-52"/>
              </a:defRPr>
            </a:lvl3pPr>
            <a:lvl4pPr marL="1600200" indent="-228600">
              <a:defRPr sz="2400">
                <a:solidFill>
                  <a:schemeClr val="tx1"/>
                </a:solidFill>
                <a:latin typeface="Arial CYR" pitchFamily="34" charset="-52"/>
              </a:defRPr>
            </a:lvl4pPr>
            <a:lvl5pPr marL="2057400" indent="-228600">
              <a:defRPr sz="2400">
                <a:solidFill>
                  <a:schemeClr val="tx1"/>
                </a:solidFill>
                <a:latin typeface="Arial CYR" pitchFamily="34" charset="-52"/>
              </a:defRPr>
            </a:lvl5pPr>
            <a:lvl6pPr marL="2514600" indent="-228600" eaLnBrk="0" fontAlgn="base" hangingPunct="0">
              <a:spcBef>
                <a:spcPct val="0"/>
              </a:spcBef>
              <a:spcAft>
                <a:spcPct val="0"/>
              </a:spcAft>
              <a:defRPr sz="2400">
                <a:solidFill>
                  <a:schemeClr val="tx1"/>
                </a:solidFill>
                <a:latin typeface="Arial CYR" pitchFamily="34" charset="-52"/>
              </a:defRPr>
            </a:lvl6pPr>
            <a:lvl7pPr marL="2971800" indent="-228600" eaLnBrk="0" fontAlgn="base" hangingPunct="0">
              <a:spcBef>
                <a:spcPct val="0"/>
              </a:spcBef>
              <a:spcAft>
                <a:spcPct val="0"/>
              </a:spcAft>
              <a:defRPr sz="2400">
                <a:solidFill>
                  <a:schemeClr val="tx1"/>
                </a:solidFill>
                <a:latin typeface="Arial CYR" pitchFamily="34" charset="-52"/>
              </a:defRPr>
            </a:lvl7pPr>
            <a:lvl8pPr marL="3429000" indent="-228600" eaLnBrk="0" fontAlgn="base" hangingPunct="0">
              <a:spcBef>
                <a:spcPct val="0"/>
              </a:spcBef>
              <a:spcAft>
                <a:spcPct val="0"/>
              </a:spcAft>
              <a:defRPr sz="2400">
                <a:solidFill>
                  <a:schemeClr val="tx1"/>
                </a:solidFill>
                <a:latin typeface="Arial CYR" pitchFamily="34" charset="-52"/>
              </a:defRPr>
            </a:lvl8pPr>
            <a:lvl9pPr marL="3886200" indent="-228600" eaLnBrk="0" fontAlgn="base" hangingPunct="0">
              <a:spcBef>
                <a:spcPct val="0"/>
              </a:spcBef>
              <a:spcAft>
                <a:spcPct val="0"/>
              </a:spcAft>
              <a:defRPr sz="2400">
                <a:solidFill>
                  <a:schemeClr val="tx1"/>
                </a:solidFill>
                <a:latin typeface="Arial CYR" pitchFamily="34" charset="-52"/>
              </a:defRPr>
            </a:lvl9pPr>
          </a:lstStyle>
          <a:p>
            <a:pPr algn="ctr"/>
            <a:r>
              <a:rPr lang="ru-RU" altLang="ru-RU" sz="1800">
                <a:solidFill>
                  <a:schemeClr val="bg1"/>
                </a:solidFill>
              </a:rPr>
              <a:t>ЗДАНИЕ УСКОРИТЕЛЯ</a:t>
            </a:r>
          </a:p>
          <a:p>
            <a:pPr algn="ctr"/>
            <a:r>
              <a:rPr lang="ru-RU" altLang="ru-RU" sz="1800">
                <a:solidFill>
                  <a:schemeClr val="bg1"/>
                </a:solidFill>
              </a:rPr>
              <a:t>У400</a:t>
            </a:r>
            <a:r>
              <a:rPr lang="en-US" altLang="ru-RU" sz="1800">
                <a:solidFill>
                  <a:schemeClr val="bg1"/>
                </a:solidFill>
              </a:rPr>
              <a:t>R</a:t>
            </a:r>
            <a:endParaRPr lang="ru-RU" altLang="ru-RU" sz="1800">
              <a:solidFill>
                <a:schemeClr val="bg1"/>
              </a:solidFill>
            </a:endParaRPr>
          </a:p>
        </p:txBody>
      </p:sp>
      <p:sp>
        <p:nvSpPr>
          <p:cNvPr id="41989" name="TextBox 5"/>
          <p:cNvSpPr txBox="1">
            <a:spLocks noChangeArrowheads="1"/>
          </p:cNvSpPr>
          <p:nvPr/>
        </p:nvSpPr>
        <p:spPr bwMode="auto">
          <a:xfrm>
            <a:off x="7748588" y="1052513"/>
            <a:ext cx="1071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YR" pitchFamily="34" charset="-52"/>
              </a:defRPr>
            </a:lvl1pPr>
            <a:lvl2pPr marL="742950" indent="-285750">
              <a:defRPr sz="2400">
                <a:solidFill>
                  <a:schemeClr val="tx1"/>
                </a:solidFill>
                <a:latin typeface="Arial CYR" pitchFamily="34" charset="-52"/>
              </a:defRPr>
            </a:lvl2pPr>
            <a:lvl3pPr marL="1143000" indent="-228600">
              <a:defRPr sz="2400">
                <a:solidFill>
                  <a:schemeClr val="tx1"/>
                </a:solidFill>
                <a:latin typeface="Arial CYR" pitchFamily="34" charset="-52"/>
              </a:defRPr>
            </a:lvl3pPr>
            <a:lvl4pPr marL="1600200" indent="-228600">
              <a:defRPr sz="2400">
                <a:solidFill>
                  <a:schemeClr val="tx1"/>
                </a:solidFill>
                <a:latin typeface="Arial CYR" pitchFamily="34" charset="-52"/>
              </a:defRPr>
            </a:lvl4pPr>
            <a:lvl5pPr marL="2057400" indent="-228600">
              <a:defRPr sz="2400">
                <a:solidFill>
                  <a:schemeClr val="tx1"/>
                </a:solidFill>
                <a:latin typeface="Arial CYR" pitchFamily="34" charset="-52"/>
              </a:defRPr>
            </a:lvl5pPr>
            <a:lvl6pPr marL="2514600" indent="-228600" eaLnBrk="0" fontAlgn="base" hangingPunct="0">
              <a:spcBef>
                <a:spcPct val="0"/>
              </a:spcBef>
              <a:spcAft>
                <a:spcPct val="0"/>
              </a:spcAft>
              <a:defRPr sz="2400">
                <a:solidFill>
                  <a:schemeClr val="tx1"/>
                </a:solidFill>
                <a:latin typeface="Arial CYR" pitchFamily="34" charset="-52"/>
              </a:defRPr>
            </a:lvl6pPr>
            <a:lvl7pPr marL="2971800" indent="-228600" eaLnBrk="0" fontAlgn="base" hangingPunct="0">
              <a:spcBef>
                <a:spcPct val="0"/>
              </a:spcBef>
              <a:spcAft>
                <a:spcPct val="0"/>
              </a:spcAft>
              <a:defRPr sz="2400">
                <a:solidFill>
                  <a:schemeClr val="tx1"/>
                </a:solidFill>
                <a:latin typeface="Arial CYR" pitchFamily="34" charset="-52"/>
              </a:defRPr>
            </a:lvl7pPr>
            <a:lvl8pPr marL="3429000" indent="-228600" eaLnBrk="0" fontAlgn="base" hangingPunct="0">
              <a:spcBef>
                <a:spcPct val="0"/>
              </a:spcBef>
              <a:spcAft>
                <a:spcPct val="0"/>
              </a:spcAft>
              <a:defRPr sz="2400">
                <a:solidFill>
                  <a:schemeClr val="tx1"/>
                </a:solidFill>
                <a:latin typeface="Arial CYR" pitchFamily="34" charset="-52"/>
              </a:defRPr>
            </a:lvl8pPr>
            <a:lvl9pPr marL="3886200" indent="-228600" eaLnBrk="0" fontAlgn="base" hangingPunct="0">
              <a:spcBef>
                <a:spcPct val="0"/>
              </a:spcBef>
              <a:spcAft>
                <a:spcPct val="0"/>
              </a:spcAft>
              <a:defRPr sz="2400">
                <a:solidFill>
                  <a:schemeClr val="tx1"/>
                </a:solidFill>
                <a:latin typeface="Arial CYR" pitchFamily="34" charset="-52"/>
              </a:defRPr>
            </a:lvl9pPr>
          </a:lstStyle>
          <a:p>
            <a:pPr algn="ctr"/>
            <a:r>
              <a:rPr lang="ru-RU" altLang="ru-RU" sz="2000">
                <a:solidFill>
                  <a:schemeClr val="bg1"/>
                </a:solidFill>
              </a:rPr>
              <a:t>СКЛАД</a:t>
            </a:r>
          </a:p>
        </p:txBody>
      </p:sp>
      <p:sp>
        <p:nvSpPr>
          <p:cNvPr id="41990" name="TextBox 6"/>
          <p:cNvSpPr txBox="1">
            <a:spLocks noChangeArrowheads="1"/>
          </p:cNvSpPr>
          <p:nvPr/>
        </p:nvSpPr>
        <p:spPr bwMode="auto">
          <a:xfrm>
            <a:off x="98425" y="5013325"/>
            <a:ext cx="10715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YR" pitchFamily="34" charset="-52"/>
              </a:defRPr>
            </a:lvl1pPr>
            <a:lvl2pPr marL="742950" indent="-285750">
              <a:defRPr sz="2400">
                <a:solidFill>
                  <a:schemeClr val="tx1"/>
                </a:solidFill>
                <a:latin typeface="Arial CYR" pitchFamily="34" charset="-52"/>
              </a:defRPr>
            </a:lvl2pPr>
            <a:lvl3pPr marL="1143000" indent="-228600">
              <a:defRPr sz="2400">
                <a:solidFill>
                  <a:schemeClr val="tx1"/>
                </a:solidFill>
                <a:latin typeface="Arial CYR" pitchFamily="34" charset="-52"/>
              </a:defRPr>
            </a:lvl3pPr>
            <a:lvl4pPr marL="1600200" indent="-228600">
              <a:defRPr sz="2400">
                <a:solidFill>
                  <a:schemeClr val="tx1"/>
                </a:solidFill>
                <a:latin typeface="Arial CYR" pitchFamily="34" charset="-52"/>
              </a:defRPr>
            </a:lvl4pPr>
            <a:lvl5pPr marL="2057400" indent="-228600">
              <a:defRPr sz="2400">
                <a:solidFill>
                  <a:schemeClr val="tx1"/>
                </a:solidFill>
                <a:latin typeface="Arial CYR" pitchFamily="34" charset="-52"/>
              </a:defRPr>
            </a:lvl5pPr>
            <a:lvl6pPr marL="2514600" indent="-228600" eaLnBrk="0" fontAlgn="base" hangingPunct="0">
              <a:spcBef>
                <a:spcPct val="0"/>
              </a:spcBef>
              <a:spcAft>
                <a:spcPct val="0"/>
              </a:spcAft>
              <a:defRPr sz="2400">
                <a:solidFill>
                  <a:schemeClr val="tx1"/>
                </a:solidFill>
                <a:latin typeface="Arial CYR" pitchFamily="34" charset="-52"/>
              </a:defRPr>
            </a:lvl6pPr>
            <a:lvl7pPr marL="2971800" indent="-228600" eaLnBrk="0" fontAlgn="base" hangingPunct="0">
              <a:spcBef>
                <a:spcPct val="0"/>
              </a:spcBef>
              <a:spcAft>
                <a:spcPct val="0"/>
              </a:spcAft>
              <a:defRPr sz="2400">
                <a:solidFill>
                  <a:schemeClr val="tx1"/>
                </a:solidFill>
                <a:latin typeface="Arial CYR" pitchFamily="34" charset="-52"/>
              </a:defRPr>
            </a:lvl7pPr>
            <a:lvl8pPr marL="3429000" indent="-228600" eaLnBrk="0" fontAlgn="base" hangingPunct="0">
              <a:spcBef>
                <a:spcPct val="0"/>
              </a:spcBef>
              <a:spcAft>
                <a:spcPct val="0"/>
              </a:spcAft>
              <a:defRPr sz="2400">
                <a:solidFill>
                  <a:schemeClr val="tx1"/>
                </a:solidFill>
                <a:latin typeface="Arial CYR" pitchFamily="34" charset="-52"/>
              </a:defRPr>
            </a:lvl8pPr>
            <a:lvl9pPr marL="3886200" indent="-228600" eaLnBrk="0" fontAlgn="base" hangingPunct="0">
              <a:spcBef>
                <a:spcPct val="0"/>
              </a:spcBef>
              <a:spcAft>
                <a:spcPct val="0"/>
              </a:spcAft>
              <a:defRPr sz="2400">
                <a:solidFill>
                  <a:schemeClr val="tx1"/>
                </a:solidFill>
                <a:latin typeface="Arial CYR" pitchFamily="34" charset="-52"/>
              </a:defRPr>
            </a:lvl9pPr>
          </a:lstStyle>
          <a:p>
            <a:pPr algn="ctr"/>
            <a:r>
              <a:rPr lang="ru-RU" altLang="ru-RU" sz="2000">
                <a:solidFill>
                  <a:schemeClr val="bg1"/>
                </a:solidFill>
              </a:rPr>
              <a:t>СКЛАД</a:t>
            </a:r>
          </a:p>
        </p:txBody>
      </p:sp>
    </p:spTree>
    <p:extLst>
      <p:ext uri="{BB962C8B-B14F-4D97-AF65-F5344CB8AC3E}">
        <p14:creationId xmlns:p14="http://schemas.microsoft.com/office/powerpoint/2010/main" val="3880667357"/>
      </p:ext>
    </p:extLst>
  </p:cSld>
  <p:clrMapOvr>
    <a:masterClrMapping/>
  </p:clrMapOvr>
  <p:transition advClick="0" advTm="0">
    <p:wipe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Box 3"/>
          <p:cNvSpPr txBox="1">
            <a:spLocks noChangeArrowheads="1"/>
          </p:cNvSpPr>
          <p:nvPr/>
        </p:nvSpPr>
        <p:spPr bwMode="auto">
          <a:xfrm>
            <a:off x="1187450" y="188913"/>
            <a:ext cx="6769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YR" pitchFamily="34" charset="-52"/>
              </a:defRPr>
            </a:lvl1pPr>
            <a:lvl2pPr marL="742950" indent="-285750">
              <a:defRPr sz="2400">
                <a:solidFill>
                  <a:schemeClr val="tx1"/>
                </a:solidFill>
                <a:latin typeface="Arial CYR" pitchFamily="34" charset="-52"/>
              </a:defRPr>
            </a:lvl2pPr>
            <a:lvl3pPr marL="1143000" indent="-228600">
              <a:defRPr sz="2400">
                <a:solidFill>
                  <a:schemeClr val="tx1"/>
                </a:solidFill>
                <a:latin typeface="Arial CYR" pitchFamily="34" charset="-52"/>
              </a:defRPr>
            </a:lvl3pPr>
            <a:lvl4pPr marL="1600200" indent="-228600">
              <a:defRPr sz="2400">
                <a:solidFill>
                  <a:schemeClr val="tx1"/>
                </a:solidFill>
                <a:latin typeface="Arial CYR" pitchFamily="34" charset="-52"/>
              </a:defRPr>
            </a:lvl4pPr>
            <a:lvl5pPr marL="2057400" indent="-228600">
              <a:defRPr sz="2400">
                <a:solidFill>
                  <a:schemeClr val="tx1"/>
                </a:solidFill>
                <a:latin typeface="Arial CYR" pitchFamily="34" charset="-52"/>
              </a:defRPr>
            </a:lvl5pPr>
            <a:lvl6pPr marL="2514600" indent="-228600" eaLnBrk="0" fontAlgn="base" hangingPunct="0">
              <a:spcBef>
                <a:spcPct val="0"/>
              </a:spcBef>
              <a:spcAft>
                <a:spcPct val="0"/>
              </a:spcAft>
              <a:defRPr sz="2400">
                <a:solidFill>
                  <a:schemeClr val="tx1"/>
                </a:solidFill>
                <a:latin typeface="Arial CYR" pitchFamily="34" charset="-52"/>
              </a:defRPr>
            </a:lvl6pPr>
            <a:lvl7pPr marL="2971800" indent="-228600" eaLnBrk="0" fontAlgn="base" hangingPunct="0">
              <a:spcBef>
                <a:spcPct val="0"/>
              </a:spcBef>
              <a:spcAft>
                <a:spcPct val="0"/>
              </a:spcAft>
              <a:defRPr sz="2400">
                <a:solidFill>
                  <a:schemeClr val="tx1"/>
                </a:solidFill>
                <a:latin typeface="Arial CYR" pitchFamily="34" charset="-52"/>
              </a:defRPr>
            </a:lvl7pPr>
            <a:lvl8pPr marL="3429000" indent="-228600" eaLnBrk="0" fontAlgn="base" hangingPunct="0">
              <a:spcBef>
                <a:spcPct val="0"/>
              </a:spcBef>
              <a:spcAft>
                <a:spcPct val="0"/>
              </a:spcAft>
              <a:defRPr sz="2400">
                <a:solidFill>
                  <a:schemeClr val="tx1"/>
                </a:solidFill>
                <a:latin typeface="Arial CYR" pitchFamily="34" charset="-52"/>
              </a:defRPr>
            </a:lvl8pPr>
            <a:lvl9pPr marL="3886200" indent="-228600" eaLnBrk="0" fontAlgn="base" hangingPunct="0">
              <a:spcBef>
                <a:spcPct val="0"/>
              </a:spcBef>
              <a:spcAft>
                <a:spcPct val="0"/>
              </a:spcAft>
              <a:defRPr sz="2400">
                <a:solidFill>
                  <a:schemeClr val="tx1"/>
                </a:solidFill>
                <a:latin typeface="Arial CYR" pitchFamily="34" charset="-52"/>
              </a:defRPr>
            </a:lvl9pPr>
          </a:lstStyle>
          <a:p>
            <a:pPr algn="ctr"/>
            <a:r>
              <a:rPr lang="ru-RU" altLang="ru-RU"/>
              <a:t>НОВЫЙ ЭКСПЕРИМЕНТАЛЬНЫЙ ЗАЛ УСКОРИТЕЛЯ У400</a:t>
            </a:r>
            <a:r>
              <a:rPr lang="en-US" altLang="ru-RU"/>
              <a:t>R</a:t>
            </a:r>
            <a:r>
              <a:rPr lang="ru-RU" altLang="ru-RU"/>
              <a:t> </a:t>
            </a:r>
          </a:p>
        </p:txBody>
      </p:sp>
      <p:pic>
        <p:nvPicPr>
          <p:cNvPr id="43011"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Box 4"/>
          <p:cNvSpPr txBox="1">
            <a:spLocks noChangeArrowheads="1"/>
          </p:cNvSpPr>
          <p:nvPr/>
        </p:nvSpPr>
        <p:spPr bwMode="auto">
          <a:xfrm>
            <a:off x="7092950" y="3933825"/>
            <a:ext cx="17907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YR" pitchFamily="34" charset="-52"/>
              </a:defRPr>
            </a:lvl1pPr>
            <a:lvl2pPr marL="742950" indent="-285750">
              <a:defRPr sz="2400">
                <a:solidFill>
                  <a:schemeClr val="tx1"/>
                </a:solidFill>
                <a:latin typeface="Arial CYR" pitchFamily="34" charset="-52"/>
              </a:defRPr>
            </a:lvl2pPr>
            <a:lvl3pPr marL="1143000" indent="-228600">
              <a:defRPr sz="2400">
                <a:solidFill>
                  <a:schemeClr val="tx1"/>
                </a:solidFill>
                <a:latin typeface="Arial CYR" pitchFamily="34" charset="-52"/>
              </a:defRPr>
            </a:lvl3pPr>
            <a:lvl4pPr marL="1600200" indent="-228600">
              <a:defRPr sz="2400">
                <a:solidFill>
                  <a:schemeClr val="tx1"/>
                </a:solidFill>
                <a:latin typeface="Arial CYR" pitchFamily="34" charset="-52"/>
              </a:defRPr>
            </a:lvl4pPr>
            <a:lvl5pPr marL="2057400" indent="-228600">
              <a:defRPr sz="2400">
                <a:solidFill>
                  <a:schemeClr val="tx1"/>
                </a:solidFill>
                <a:latin typeface="Arial CYR" pitchFamily="34" charset="-52"/>
              </a:defRPr>
            </a:lvl5pPr>
            <a:lvl6pPr marL="2514600" indent="-228600" eaLnBrk="0" fontAlgn="base" hangingPunct="0">
              <a:spcBef>
                <a:spcPct val="0"/>
              </a:spcBef>
              <a:spcAft>
                <a:spcPct val="0"/>
              </a:spcAft>
              <a:defRPr sz="2400">
                <a:solidFill>
                  <a:schemeClr val="tx1"/>
                </a:solidFill>
                <a:latin typeface="Arial CYR" pitchFamily="34" charset="-52"/>
              </a:defRPr>
            </a:lvl6pPr>
            <a:lvl7pPr marL="2971800" indent="-228600" eaLnBrk="0" fontAlgn="base" hangingPunct="0">
              <a:spcBef>
                <a:spcPct val="0"/>
              </a:spcBef>
              <a:spcAft>
                <a:spcPct val="0"/>
              </a:spcAft>
              <a:defRPr sz="2400">
                <a:solidFill>
                  <a:schemeClr val="tx1"/>
                </a:solidFill>
                <a:latin typeface="Arial CYR" pitchFamily="34" charset="-52"/>
              </a:defRPr>
            </a:lvl7pPr>
            <a:lvl8pPr marL="3429000" indent="-228600" eaLnBrk="0" fontAlgn="base" hangingPunct="0">
              <a:spcBef>
                <a:spcPct val="0"/>
              </a:spcBef>
              <a:spcAft>
                <a:spcPct val="0"/>
              </a:spcAft>
              <a:defRPr sz="2400">
                <a:solidFill>
                  <a:schemeClr val="tx1"/>
                </a:solidFill>
                <a:latin typeface="Arial CYR" pitchFamily="34" charset="-52"/>
              </a:defRPr>
            </a:lvl8pPr>
            <a:lvl9pPr marL="3886200" indent="-228600" eaLnBrk="0" fontAlgn="base" hangingPunct="0">
              <a:spcBef>
                <a:spcPct val="0"/>
              </a:spcBef>
              <a:spcAft>
                <a:spcPct val="0"/>
              </a:spcAft>
              <a:defRPr sz="2400">
                <a:solidFill>
                  <a:schemeClr val="tx1"/>
                </a:solidFill>
                <a:latin typeface="Arial CYR" pitchFamily="34" charset="-52"/>
              </a:defRPr>
            </a:lvl9pPr>
          </a:lstStyle>
          <a:p>
            <a:pPr algn="ctr"/>
            <a:r>
              <a:rPr lang="ru-RU" altLang="ru-RU" sz="1800">
                <a:solidFill>
                  <a:schemeClr val="bg1"/>
                </a:solidFill>
              </a:rPr>
              <a:t>ЗДАНИЕ УСКОРИТЕЛЯ</a:t>
            </a:r>
          </a:p>
          <a:p>
            <a:pPr algn="ctr"/>
            <a:r>
              <a:rPr lang="ru-RU" altLang="ru-RU" sz="1800">
                <a:solidFill>
                  <a:schemeClr val="bg1"/>
                </a:solidFill>
              </a:rPr>
              <a:t>У400</a:t>
            </a:r>
            <a:r>
              <a:rPr lang="en-US" altLang="ru-RU" sz="1800">
                <a:solidFill>
                  <a:schemeClr val="bg1"/>
                </a:solidFill>
              </a:rPr>
              <a:t>R</a:t>
            </a:r>
            <a:endParaRPr lang="ru-RU" altLang="ru-RU" sz="1800">
              <a:solidFill>
                <a:schemeClr val="bg1"/>
              </a:solidFill>
            </a:endParaRPr>
          </a:p>
        </p:txBody>
      </p:sp>
      <p:sp>
        <p:nvSpPr>
          <p:cNvPr id="43013" name="TextBox 5"/>
          <p:cNvSpPr txBox="1">
            <a:spLocks noChangeArrowheads="1"/>
          </p:cNvSpPr>
          <p:nvPr/>
        </p:nvSpPr>
        <p:spPr bwMode="auto">
          <a:xfrm>
            <a:off x="7748588" y="1052513"/>
            <a:ext cx="1071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YR" pitchFamily="34" charset="-52"/>
              </a:defRPr>
            </a:lvl1pPr>
            <a:lvl2pPr marL="742950" indent="-285750">
              <a:defRPr sz="2400">
                <a:solidFill>
                  <a:schemeClr val="tx1"/>
                </a:solidFill>
                <a:latin typeface="Arial CYR" pitchFamily="34" charset="-52"/>
              </a:defRPr>
            </a:lvl2pPr>
            <a:lvl3pPr marL="1143000" indent="-228600">
              <a:defRPr sz="2400">
                <a:solidFill>
                  <a:schemeClr val="tx1"/>
                </a:solidFill>
                <a:latin typeface="Arial CYR" pitchFamily="34" charset="-52"/>
              </a:defRPr>
            </a:lvl3pPr>
            <a:lvl4pPr marL="1600200" indent="-228600">
              <a:defRPr sz="2400">
                <a:solidFill>
                  <a:schemeClr val="tx1"/>
                </a:solidFill>
                <a:latin typeface="Arial CYR" pitchFamily="34" charset="-52"/>
              </a:defRPr>
            </a:lvl4pPr>
            <a:lvl5pPr marL="2057400" indent="-228600">
              <a:defRPr sz="2400">
                <a:solidFill>
                  <a:schemeClr val="tx1"/>
                </a:solidFill>
                <a:latin typeface="Arial CYR" pitchFamily="34" charset="-52"/>
              </a:defRPr>
            </a:lvl5pPr>
            <a:lvl6pPr marL="2514600" indent="-228600" eaLnBrk="0" fontAlgn="base" hangingPunct="0">
              <a:spcBef>
                <a:spcPct val="0"/>
              </a:spcBef>
              <a:spcAft>
                <a:spcPct val="0"/>
              </a:spcAft>
              <a:defRPr sz="2400">
                <a:solidFill>
                  <a:schemeClr val="tx1"/>
                </a:solidFill>
                <a:latin typeface="Arial CYR" pitchFamily="34" charset="-52"/>
              </a:defRPr>
            </a:lvl6pPr>
            <a:lvl7pPr marL="2971800" indent="-228600" eaLnBrk="0" fontAlgn="base" hangingPunct="0">
              <a:spcBef>
                <a:spcPct val="0"/>
              </a:spcBef>
              <a:spcAft>
                <a:spcPct val="0"/>
              </a:spcAft>
              <a:defRPr sz="2400">
                <a:solidFill>
                  <a:schemeClr val="tx1"/>
                </a:solidFill>
                <a:latin typeface="Arial CYR" pitchFamily="34" charset="-52"/>
              </a:defRPr>
            </a:lvl7pPr>
            <a:lvl8pPr marL="3429000" indent="-228600" eaLnBrk="0" fontAlgn="base" hangingPunct="0">
              <a:spcBef>
                <a:spcPct val="0"/>
              </a:spcBef>
              <a:spcAft>
                <a:spcPct val="0"/>
              </a:spcAft>
              <a:defRPr sz="2400">
                <a:solidFill>
                  <a:schemeClr val="tx1"/>
                </a:solidFill>
                <a:latin typeface="Arial CYR" pitchFamily="34" charset="-52"/>
              </a:defRPr>
            </a:lvl8pPr>
            <a:lvl9pPr marL="3886200" indent="-228600" eaLnBrk="0" fontAlgn="base" hangingPunct="0">
              <a:spcBef>
                <a:spcPct val="0"/>
              </a:spcBef>
              <a:spcAft>
                <a:spcPct val="0"/>
              </a:spcAft>
              <a:defRPr sz="2400">
                <a:solidFill>
                  <a:schemeClr val="tx1"/>
                </a:solidFill>
                <a:latin typeface="Arial CYR" pitchFamily="34" charset="-52"/>
              </a:defRPr>
            </a:lvl9pPr>
          </a:lstStyle>
          <a:p>
            <a:pPr algn="ctr"/>
            <a:r>
              <a:rPr lang="ru-RU" altLang="ru-RU" sz="2000">
                <a:solidFill>
                  <a:schemeClr val="bg1"/>
                </a:solidFill>
              </a:rPr>
              <a:t>СКЛАД</a:t>
            </a:r>
          </a:p>
        </p:txBody>
      </p:sp>
      <p:sp>
        <p:nvSpPr>
          <p:cNvPr id="43014" name="TextBox 6"/>
          <p:cNvSpPr txBox="1">
            <a:spLocks noChangeArrowheads="1"/>
          </p:cNvSpPr>
          <p:nvPr/>
        </p:nvSpPr>
        <p:spPr bwMode="auto">
          <a:xfrm>
            <a:off x="98425" y="5013325"/>
            <a:ext cx="10715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YR" pitchFamily="34" charset="-52"/>
              </a:defRPr>
            </a:lvl1pPr>
            <a:lvl2pPr marL="742950" indent="-285750">
              <a:defRPr sz="2400">
                <a:solidFill>
                  <a:schemeClr val="tx1"/>
                </a:solidFill>
                <a:latin typeface="Arial CYR" pitchFamily="34" charset="-52"/>
              </a:defRPr>
            </a:lvl2pPr>
            <a:lvl3pPr marL="1143000" indent="-228600">
              <a:defRPr sz="2400">
                <a:solidFill>
                  <a:schemeClr val="tx1"/>
                </a:solidFill>
                <a:latin typeface="Arial CYR" pitchFamily="34" charset="-52"/>
              </a:defRPr>
            </a:lvl3pPr>
            <a:lvl4pPr marL="1600200" indent="-228600">
              <a:defRPr sz="2400">
                <a:solidFill>
                  <a:schemeClr val="tx1"/>
                </a:solidFill>
                <a:latin typeface="Arial CYR" pitchFamily="34" charset="-52"/>
              </a:defRPr>
            </a:lvl4pPr>
            <a:lvl5pPr marL="2057400" indent="-228600">
              <a:defRPr sz="2400">
                <a:solidFill>
                  <a:schemeClr val="tx1"/>
                </a:solidFill>
                <a:latin typeface="Arial CYR" pitchFamily="34" charset="-52"/>
              </a:defRPr>
            </a:lvl5pPr>
            <a:lvl6pPr marL="2514600" indent="-228600" eaLnBrk="0" fontAlgn="base" hangingPunct="0">
              <a:spcBef>
                <a:spcPct val="0"/>
              </a:spcBef>
              <a:spcAft>
                <a:spcPct val="0"/>
              </a:spcAft>
              <a:defRPr sz="2400">
                <a:solidFill>
                  <a:schemeClr val="tx1"/>
                </a:solidFill>
                <a:latin typeface="Arial CYR" pitchFamily="34" charset="-52"/>
              </a:defRPr>
            </a:lvl6pPr>
            <a:lvl7pPr marL="2971800" indent="-228600" eaLnBrk="0" fontAlgn="base" hangingPunct="0">
              <a:spcBef>
                <a:spcPct val="0"/>
              </a:spcBef>
              <a:spcAft>
                <a:spcPct val="0"/>
              </a:spcAft>
              <a:defRPr sz="2400">
                <a:solidFill>
                  <a:schemeClr val="tx1"/>
                </a:solidFill>
                <a:latin typeface="Arial CYR" pitchFamily="34" charset="-52"/>
              </a:defRPr>
            </a:lvl7pPr>
            <a:lvl8pPr marL="3429000" indent="-228600" eaLnBrk="0" fontAlgn="base" hangingPunct="0">
              <a:spcBef>
                <a:spcPct val="0"/>
              </a:spcBef>
              <a:spcAft>
                <a:spcPct val="0"/>
              </a:spcAft>
              <a:defRPr sz="2400">
                <a:solidFill>
                  <a:schemeClr val="tx1"/>
                </a:solidFill>
                <a:latin typeface="Arial CYR" pitchFamily="34" charset="-52"/>
              </a:defRPr>
            </a:lvl8pPr>
            <a:lvl9pPr marL="3886200" indent="-228600" eaLnBrk="0" fontAlgn="base" hangingPunct="0">
              <a:spcBef>
                <a:spcPct val="0"/>
              </a:spcBef>
              <a:spcAft>
                <a:spcPct val="0"/>
              </a:spcAft>
              <a:defRPr sz="2400">
                <a:solidFill>
                  <a:schemeClr val="tx1"/>
                </a:solidFill>
                <a:latin typeface="Arial CYR" pitchFamily="34" charset="-52"/>
              </a:defRPr>
            </a:lvl9pPr>
          </a:lstStyle>
          <a:p>
            <a:pPr algn="ctr"/>
            <a:r>
              <a:rPr lang="ru-RU" altLang="ru-RU" sz="2000">
                <a:solidFill>
                  <a:schemeClr val="bg1"/>
                </a:solidFill>
              </a:rPr>
              <a:t>СКЛАД</a:t>
            </a:r>
          </a:p>
        </p:txBody>
      </p:sp>
    </p:spTree>
    <p:extLst>
      <p:ext uri="{BB962C8B-B14F-4D97-AF65-F5344CB8AC3E}">
        <p14:creationId xmlns:p14="http://schemas.microsoft.com/office/powerpoint/2010/main" val="3980538507"/>
      </p:ext>
    </p:extLst>
  </p:cSld>
  <p:clrMapOvr>
    <a:masterClrMapping/>
  </p:clrMapOvr>
  <p:transition advClick="0" advTm="0">
    <p:wipe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2947234952"/>
              </p:ext>
            </p:extLst>
          </p:nvPr>
        </p:nvGraphicFramePr>
        <p:xfrm>
          <a:off x="1547664" y="1556792"/>
          <a:ext cx="5941060" cy="3840480"/>
        </p:xfrm>
        <a:graphic>
          <a:graphicData uri="http://schemas.openxmlformats.org/drawingml/2006/table">
            <a:tbl>
              <a:tblPr>
                <a:tableStyleId>{5C22544A-7EE6-4342-B048-85BDC9FD1C3A}</a:tableStyleId>
              </a:tblPr>
              <a:tblGrid>
                <a:gridCol w="3383280"/>
                <a:gridCol w="1387475"/>
                <a:gridCol w="1170305"/>
              </a:tblGrid>
              <a:tr h="0">
                <a:tc>
                  <a:txBody>
                    <a:bodyPr/>
                    <a:lstStyle/>
                    <a:p>
                      <a:pPr algn="ctr">
                        <a:spcAft>
                          <a:spcPts val="0"/>
                        </a:spcAft>
                      </a:pPr>
                      <a:r>
                        <a:rPr lang="en-US" sz="1200" dirty="0">
                          <a:effectLst/>
                        </a:rPr>
                        <a:t>Name</a:t>
                      </a:r>
                      <a:endParaRPr lang="ru-RU" sz="1200" dirty="0">
                        <a:effectLst/>
                        <a:latin typeface="Times New Roman"/>
                        <a:ea typeface="Calibri"/>
                        <a:cs typeface="Times New Roman"/>
                      </a:endParaRPr>
                    </a:p>
                  </a:txBody>
                  <a:tcPr marL="68580" marR="68580" marT="0" marB="0"/>
                </a:tc>
                <a:tc>
                  <a:txBody>
                    <a:bodyPr/>
                    <a:lstStyle/>
                    <a:p>
                      <a:pPr algn="ctr">
                        <a:spcAft>
                          <a:spcPts val="0"/>
                        </a:spcAft>
                      </a:pPr>
                      <a:r>
                        <a:rPr lang="en-US" sz="1200">
                          <a:effectLst/>
                        </a:rPr>
                        <a:t>U-400</a:t>
                      </a:r>
                      <a:endParaRPr lang="ru-RU" sz="1200">
                        <a:effectLst/>
                        <a:latin typeface="Times New Roman"/>
                        <a:ea typeface="Calibri"/>
                        <a:cs typeface="Times New Roman"/>
                      </a:endParaRPr>
                    </a:p>
                  </a:txBody>
                  <a:tcPr marL="68580" marR="68580" marT="0" marB="0"/>
                </a:tc>
                <a:tc>
                  <a:txBody>
                    <a:bodyPr/>
                    <a:lstStyle/>
                    <a:p>
                      <a:pPr algn="ctr">
                        <a:spcAft>
                          <a:spcPts val="0"/>
                        </a:spcAft>
                      </a:pPr>
                      <a:r>
                        <a:rPr lang="en-US" sz="1200">
                          <a:effectLst/>
                        </a:rPr>
                        <a:t>U-400R</a:t>
                      </a:r>
                      <a:endParaRPr lang="ru-RU" sz="1200">
                        <a:effectLst/>
                        <a:latin typeface="Times New Roman"/>
                        <a:ea typeface="Calibri"/>
                        <a:cs typeface="Times New Roman"/>
                      </a:endParaRPr>
                    </a:p>
                  </a:txBody>
                  <a:tcPr marL="68580" marR="68580" marT="0" marB="0"/>
                </a:tc>
              </a:tr>
              <a:tr h="0">
                <a:tc>
                  <a:txBody>
                    <a:bodyPr/>
                    <a:lstStyle/>
                    <a:p>
                      <a:pPr>
                        <a:spcAft>
                          <a:spcPts val="0"/>
                        </a:spcAft>
                      </a:pPr>
                      <a:r>
                        <a:rPr lang="en-US" sz="1200">
                          <a:effectLst/>
                        </a:rPr>
                        <a:t>Magnet weight</a:t>
                      </a:r>
                      <a:endParaRPr lang="ru-RU" sz="1200">
                        <a:effectLst/>
                        <a:latin typeface="Times New Roman"/>
                        <a:ea typeface="Calibri"/>
                        <a:cs typeface="Times New Roman"/>
                      </a:endParaRPr>
                    </a:p>
                  </a:txBody>
                  <a:tcPr marL="68580" marR="68580" marT="0" marB="0"/>
                </a:tc>
                <a:tc>
                  <a:txBody>
                    <a:bodyPr/>
                    <a:lstStyle/>
                    <a:p>
                      <a:pPr algn="ctr">
                        <a:spcAft>
                          <a:spcPts val="0"/>
                        </a:spcAft>
                      </a:pPr>
                      <a:r>
                        <a:rPr lang="en-US" sz="1200">
                          <a:effectLst/>
                        </a:rPr>
                        <a:t>2100 t.</a:t>
                      </a:r>
                      <a:endParaRPr lang="ru-RU" sz="1200">
                        <a:effectLst/>
                        <a:latin typeface="Times New Roman"/>
                        <a:ea typeface="Calibri"/>
                        <a:cs typeface="Times New Roman"/>
                      </a:endParaRPr>
                    </a:p>
                  </a:txBody>
                  <a:tcPr marL="68580" marR="68580" marT="0" marB="0"/>
                </a:tc>
                <a:tc>
                  <a:txBody>
                    <a:bodyPr/>
                    <a:lstStyle/>
                    <a:p>
                      <a:pPr algn="ctr">
                        <a:spcAft>
                          <a:spcPts val="0"/>
                        </a:spcAft>
                      </a:pPr>
                      <a:r>
                        <a:rPr lang="en-US" sz="1200">
                          <a:effectLst/>
                        </a:rPr>
                        <a:t>2100 t.</a:t>
                      </a:r>
                      <a:endParaRPr lang="ru-RU" sz="1200">
                        <a:effectLst/>
                        <a:latin typeface="Times New Roman"/>
                        <a:ea typeface="Calibri"/>
                        <a:cs typeface="Times New Roman"/>
                      </a:endParaRPr>
                    </a:p>
                  </a:txBody>
                  <a:tcPr marL="68580" marR="68580" marT="0" marB="0"/>
                </a:tc>
              </a:tr>
              <a:tr h="0">
                <a:tc>
                  <a:txBody>
                    <a:bodyPr/>
                    <a:lstStyle/>
                    <a:p>
                      <a:pPr>
                        <a:spcAft>
                          <a:spcPts val="0"/>
                        </a:spcAft>
                      </a:pPr>
                      <a:r>
                        <a:rPr lang="en-US" sz="1200" dirty="0">
                          <a:effectLst/>
                        </a:rPr>
                        <a:t>The power supply of the main magnet</a:t>
                      </a:r>
                      <a:endParaRPr lang="ru-RU" sz="1200" dirty="0">
                        <a:effectLst/>
                        <a:latin typeface="Times New Roman"/>
                        <a:ea typeface="Calibri"/>
                        <a:cs typeface="Times New Roman"/>
                      </a:endParaRPr>
                    </a:p>
                  </a:txBody>
                  <a:tcPr marL="68580" marR="68580" marT="0" marB="0"/>
                </a:tc>
                <a:tc>
                  <a:txBody>
                    <a:bodyPr/>
                    <a:lstStyle/>
                    <a:p>
                      <a:pPr algn="ctr">
                        <a:spcAft>
                          <a:spcPts val="0"/>
                        </a:spcAft>
                      </a:pPr>
                      <a:r>
                        <a:rPr lang="en-US" sz="1200">
                          <a:effectLst/>
                        </a:rPr>
                        <a:t>850 kW</a:t>
                      </a:r>
                      <a:endParaRPr lang="ru-RU" sz="1200">
                        <a:effectLst/>
                        <a:latin typeface="Times New Roman"/>
                        <a:ea typeface="Calibri"/>
                        <a:cs typeface="Times New Roman"/>
                      </a:endParaRPr>
                    </a:p>
                  </a:txBody>
                  <a:tcPr marL="68580" marR="68580" marT="0" marB="0"/>
                </a:tc>
                <a:tc>
                  <a:txBody>
                    <a:bodyPr/>
                    <a:lstStyle/>
                    <a:p>
                      <a:pPr algn="ctr">
                        <a:spcAft>
                          <a:spcPts val="0"/>
                        </a:spcAft>
                      </a:pPr>
                      <a:r>
                        <a:rPr lang="en-US" sz="1200">
                          <a:effectLst/>
                        </a:rPr>
                        <a:t>200 kW</a:t>
                      </a:r>
                      <a:endParaRPr lang="ru-RU" sz="1200">
                        <a:effectLst/>
                        <a:latin typeface="Times New Roman"/>
                        <a:ea typeface="Calibri"/>
                        <a:cs typeface="Times New Roman"/>
                      </a:endParaRPr>
                    </a:p>
                  </a:txBody>
                  <a:tcPr marL="68580" marR="68580" marT="0" marB="0"/>
                </a:tc>
              </a:tr>
              <a:tr h="0">
                <a:tc>
                  <a:txBody>
                    <a:bodyPr/>
                    <a:lstStyle/>
                    <a:p>
                      <a:pPr>
                        <a:spcAft>
                          <a:spcPts val="0"/>
                        </a:spcAft>
                      </a:pPr>
                      <a:r>
                        <a:rPr lang="en-US" sz="1200">
                          <a:effectLst/>
                        </a:rPr>
                        <a:t>The magnetic field level </a:t>
                      </a:r>
                      <a:endParaRPr lang="ru-RU" sz="1200">
                        <a:effectLst/>
                        <a:latin typeface="Times New Roman"/>
                        <a:ea typeface="Calibri"/>
                        <a:cs typeface="Times New Roman"/>
                      </a:endParaRPr>
                    </a:p>
                  </a:txBody>
                  <a:tcPr marL="68580" marR="68580" marT="0" marB="0"/>
                </a:tc>
                <a:tc>
                  <a:txBody>
                    <a:bodyPr/>
                    <a:lstStyle/>
                    <a:p>
                      <a:pPr algn="ctr">
                        <a:spcAft>
                          <a:spcPts val="0"/>
                        </a:spcAft>
                      </a:pPr>
                      <a:r>
                        <a:rPr lang="en-US" sz="1200">
                          <a:effectLst/>
                        </a:rPr>
                        <a:t>1.93 - 2.1 Tesla</a:t>
                      </a:r>
                      <a:endParaRPr lang="ru-RU" sz="1200">
                        <a:effectLst/>
                        <a:latin typeface="Times New Roman"/>
                        <a:ea typeface="Calibri"/>
                        <a:cs typeface="Times New Roman"/>
                      </a:endParaRPr>
                    </a:p>
                  </a:txBody>
                  <a:tcPr marL="68580" marR="68580" marT="0" marB="0"/>
                </a:tc>
                <a:tc>
                  <a:txBody>
                    <a:bodyPr/>
                    <a:lstStyle/>
                    <a:p>
                      <a:pPr algn="ctr">
                        <a:spcAft>
                          <a:spcPts val="0"/>
                        </a:spcAft>
                      </a:pPr>
                      <a:r>
                        <a:rPr lang="en-US" sz="1200">
                          <a:effectLst/>
                        </a:rPr>
                        <a:t>0.8 - 1.8 Tesla</a:t>
                      </a:r>
                      <a:endParaRPr lang="ru-RU" sz="1200">
                        <a:effectLst/>
                        <a:latin typeface="Times New Roman"/>
                        <a:ea typeface="Calibri"/>
                        <a:cs typeface="Times New Roman"/>
                      </a:endParaRPr>
                    </a:p>
                  </a:txBody>
                  <a:tcPr marL="68580" marR="68580" marT="0" marB="0"/>
                </a:tc>
              </a:tr>
              <a:tr h="0">
                <a:tc>
                  <a:txBody>
                    <a:bodyPr/>
                    <a:lstStyle/>
                    <a:p>
                      <a:pPr>
                        <a:spcAft>
                          <a:spcPts val="0"/>
                        </a:spcAft>
                      </a:pPr>
                      <a:r>
                        <a:rPr lang="en-US" sz="1200">
                          <a:effectLst/>
                        </a:rPr>
                        <a:t>The angular length of the sector at the final radius</a:t>
                      </a:r>
                      <a:endParaRPr lang="ru-RU" sz="1200">
                        <a:effectLst/>
                        <a:latin typeface="Times New Roman"/>
                        <a:ea typeface="Calibri"/>
                        <a:cs typeface="Times New Roman"/>
                      </a:endParaRPr>
                    </a:p>
                  </a:txBody>
                  <a:tcPr marL="68580" marR="68580" marT="0" marB="0"/>
                </a:tc>
                <a:tc>
                  <a:txBody>
                    <a:bodyPr/>
                    <a:lstStyle/>
                    <a:p>
                      <a:pPr algn="ctr">
                        <a:spcAft>
                          <a:spcPts val="0"/>
                        </a:spcAft>
                      </a:pPr>
                      <a:r>
                        <a:rPr lang="en-US" sz="1200">
                          <a:effectLst/>
                        </a:rPr>
                        <a:t>42</a:t>
                      </a:r>
                      <a:r>
                        <a:rPr lang="en-US" sz="1200">
                          <a:effectLst/>
                          <a:sym typeface="Symbol"/>
                        </a:rPr>
                        <a:t></a:t>
                      </a:r>
                      <a:endParaRPr lang="ru-RU" sz="1200">
                        <a:effectLst/>
                        <a:latin typeface="Times New Roman"/>
                        <a:ea typeface="Calibri"/>
                        <a:cs typeface="Times New Roman"/>
                      </a:endParaRPr>
                    </a:p>
                  </a:txBody>
                  <a:tcPr marL="68580" marR="68580" marT="0" marB="0"/>
                </a:tc>
                <a:tc>
                  <a:txBody>
                    <a:bodyPr/>
                    <a:lstStyle/>
                    <a:p>
                      <a:pPr algn="ctr">
                        <a:spcAft>
                          <a:spcPts val="0"/>
                        </a:spcAft>
                      </a:pPr>
                      <a:r>
                        <a:rPr lang="en-US" sz="1200">
                          <a:effectLst/>
                        </a:rPr>
                        <a:t>42</a:t>
                      </a:r>
                      <a:r>
                        <a:rPr lang="en-US" sz="1200">
                          <a:effectLst/>
                          <a:sym typeface="Symbol"/>
                        </a:rPr>
                        <a:t></a:t>
                      </a:r>
                      <a:endParaRPr lang="ru-RU" sz="1200">
                        <a:effectLst/>
                        <a:latin typeface="Times New Roman"/>
                        <a:ea typeface="Calibri"/>
                        <a:cs typeface="Times New Roman"/>
                      </a:endParaRPr>
                    </a:p>
                  </a:txBody>
                  <a:tcPr marL="68580" marR="68580" marT="0" marB="0"/>
                </a:tc>
              </a:tr>
              <a:tr h="0">
                <a:tc>
                  <a:txBody>
                    <a:bodyPr/>
                    <a:lstStyle/>
                    <a:p>
                      <a:pPr>
                        <a:spcAft>
                          <a:spcPts val="0"/>
                        </a:spcAft>
                      </a:pPr>
                      <a:r>
                        <a:rPr lang="en-US" sz="1200">
                          <a:effectLst/>
                        </a:rPr>
                        <a:t>The gap between the sectors at the final radius</a:t>
                      </a:r>
                      <a:endParaRPr lang="ru-RU" sz="1200">
                        <a:effectLst/>
                        <a:latin typeface="Times New Roman"/>
                        <a:ea typeface="Calibri"/>
                        <a:cs typeface="Times New Roman"/>
                      </a:endParaRPr>
                    </a:p>
                  </a:txBody>
                  <a:tcPr marL="68580" marR="68580" marT="0" marB="0"/>
                </a:tc>
                <a:tc>
                  <a:txBody>
                    <a:bodyPr/>
                    <a:lstStyle/>
                    <a:p>
                      <a:pPr algn="ctr">
                        <a:spcAft>
                          <a:spcPts val="0"/>
                        </a:spcAft>
                      </a:pPr>
                      <a:r>
                        <a:rPr lang="en-US" sz="1200">
                          <a:effectLst/>
                        </a:rPr>
                        <a:t>45 mm</a:t>
                      </a:r>
                      <a:endParaRPr lang="ru-RU" sz="1200">
                        <a:effectLst/>
                        <a:latin typeface="Times New Roman"/>
                        <a:ea typeface="Calibri"/>
                        <a:cs typeface="Times New Roman"/>
                      </a:endParaRPr>
                    </a:p>
                  </a:txBody>
                  <a:tcPr marL="68580" marR="68580" marT="0" marB="0"/>
                </a:tc>
                <a:tc>
                  <a:txBody>
                    <a:bodyPr/>
                    <a:lstStyle/>
                    <a:p>
                      <a:pPr algn="ctr">
                        <a:spcAft>
                          <a:spcPts val="0"/>
                        </a:spcAft>
                      </a:pPr>
                      <a:r>
                        <a:rPr lang="en-US" sz="1200">
                          <a:effectLst/>
                        </a:rPr>
                        <a:t>45 mm</a:t>
                      </a:r>
                      <a:endParaRPr lang="ru-RU" sz="1200">
                        <a:effectLst/>
                        <a:latin typeface="Times New Roman"/>
                        <a:ea typeface="Calibri"/>
                        <a:cs typeface="Times New Roman"/>
                      </a:endParaRPr>
                    </a:p>
                  </a:txBody>
                  <a:tcPr marL="68580" marR="68580" marT="0" marB="0"/>
                </a:tc>
              </a:tr>
              <a:tr h="0">
                <a:tc>
                  <a:txBody>
                    <a:bodyPr/>
                    <a:lstStyle/>
                    <a:p>
                      <a:pPr>
                        <a:spcAft>
                          <a:spcPts val="0"/>
                        </a:spcAft>
                      </a:pPr>
                      <a:r>
                        <a:rPr lang="en-US" sz="1200">
                          <a:effectLst/>
                        </a:rPr>
                        <a:t>The gap between the poles in the valley</a:t>
                      </a:r>
                      <a:endParaRPr lang="ru-RU" sz="1200">
                        <a:effectLst/>
                        <a:latin typeface="Times New Roman"/>
                        <a:ea typeface="Calibri"/>
                        <a:cs typeface="Times New Roman"/>
                      </a:endParaRPr>
                    </a:p>
                  </a:txBody>
                  <a:tcPr marL="68580" marR="68580" marT="0" marB="0"/>
                </a:tc>
                <a:tc>
                  <a:txBody>
                    <a:bodyPr/>
                    <a:lstStyle/>
                    <a:p>
                      <a:pPr algn="ctr">
                        <a:spcAft>
                          <a:spcPts val="0"/>
                        </a:spcAft>
                      </a:pPr>
                      <a:r>
                        <a:rPr lang="en-US" sz="1200">
                          <a:effectLst/>
                        </a:rPr>
                        <a:t>300 mm</a:t>
                      </a:r>
                      <a:endParaRPr lang="ru-RU" sz="1200">
                        <a:effectLst/>
                        <a:latin typeface="Times New Roman"/>
                        <a:ea typeface="Calibri"/>
                        <a:cs typeface="Times New Roman"/>
                      </a:endParaRPr>
                    </a:p>
                  </a:txBody>
                  <a:tcPr marL="68580" marR="68580" marT="0" marB="0"/>
                </a:tc>
                <a:tc>
                  <a:txBody>
                    <a:bodyPr/>
                    <a:lstStyle/>
                    <a:p>
                      <a:pPr algn="ctr">
                        <a:spcAft>
                          <a:spcPts val="0"/>
                        </a:spcAft>
                      </a:pPr>
                      <a:r>
                        <a:rPr lang="en-US" sz="1200">
                          <a:effectLst/>
                        </a:rPr>
                        <a:t>300 mm</a:t>
                      </a:r>
                      <a:endParaRPr lang="ru-RU" sz="1200">
                        <a:effectLst/>
                        <a:latin typeface="Times New Roman"/>
                        <a:ea typeface="Calibri"/>
                        <a:cs typeface="Times New Roman"/>
                      </a:endParaRPr>
                    </a:p>
                  </a:txBody>
                  <a:tcPr marL="68580" marR="68580" marT="0" marB="0"/>
                </a:tc>
              </a:tr>
              <a:tr h="0">
                <a:tc>
                  <a:txBody>
                    <a:bodyPr/>
                    <a:lstStyle/>
                    <a:p>
                      <a:pPr>
                        <a:spcAft>
                          <a:spcPts val="0"/>
                        </a:spcAft>
                      </a:pPr>
                      <a:r>
                        <a:rPr lang="en-US" sz="1200">
                          <a:effectLst/>
                        </a:rPr>
                        <a:t>Number of dees</a:t>
                      </a:r>
                      <a:endParaRPr lang="ru-RU" sz="1200">
                        <a:effectLst/>
                        <a:latin typeface="Times New Roman"/>
                        <a:ea typeface="Calibri"/>
                        <a:cs typeface="Times New Roman"/>
                      </a:endParaRPr>
                    </a:p>
                  </a:txBody>
                  <a:tcPr marL="68580" marR="68580" marT="0" marB="0"/>
                </a:tc>
                <a:tc>
                  <a:txBody>
                    <a:bodyPr/>
                    <a:lstStyle/>
                    <a:p>
                      <a:pPr algn="ctr">
                        <a:spcAft>
                          <a:spcPts val="0"/>
                        </a:spcAft>
                      </a:pPr>
                      <a:r>
                        <a:rPr lang="en-US" sz="1200">
                          <a:effectLst/>
                        </a:rPr>
                        <a:t>2</a:t>
                      </a:r>
                      <a:endParaRPr lang="ru-RU" sz="1200">
                        <a:effectLst/>
                        <a:latin typeface="Times New Roman"/>
                        <a:ea typeface="Calibri"/>
                        <a:cs typeface="Times New Roman"/>
                      </a:endParaRPr>
                    </a:p>
                  </a:txBody>
                  <a:tcPr marL="68580" marR="68580" marT="0" marB="0"/>
                </a:tc>
                <a:tc>
                  <a:txBody>
                    <a:bodyPr/>
                    <a:lstStyle/>
                    <a:p>
                      <a:pPr algn="ctr">
                        <a:spcAft>
                          <a:spcPts val="0"/>
                        </a:spcAft>
                      </a:pPr>
                      <a:r>
                        <a:rPr lang="en-US" sz="1200">
                          <a:effectLst/>
                        </a:rPr>
                        <a:t>2</a:t>
                      </a:r>
                      <a:endParaRPr lang="ru-RU" sz="1200">
                        <a:effectLst/>
                        <a:latin typeface="Times New Roman"/>
                        <a:ea typeface="Calibri"/>
                        <a:cs typeface="Times New Roman"/>
                      </a:endParaRPr>
                    </a:p>
                  </a:txBody>
                  <a:tcPr marL="68580" marR="68580" marT="0" marB="0"/>
                </a:tc>
              </a:tr>
              <a:tr h="0">
                <a:tc>
                  <a:txBody>
                    <a:bodyPr/>
                    <a:lstStyle/>
                    <a:p>
                      <a:pPr>
                        <a:spcAft>
                          <a:spcPts val="0"/>
                        </a:spcAft>
                      </a:pPr>
                      <a:r>
                        <a:rPr lang="en-US" sz="1200">
                          <a:effectLst/>
                        </a:rPr>
                        <a:t>Voltage on the dees </a:t>
                      </a:r>
                      <a:endParaRPr lang="ru-RU" sz="1200">
                        <a:effectLst/>
                        <a:latin typeface="Times New Roman"/>
                        <a:ea typeface="Calibri"/>
                        <a:cs typeface="Times New Roman"/>
                      </a:endParaRPr>
                    </a:p>
                  </a:txBody>
                  <a:tcPr marL="68580" marR="68580" marT="0" marB="0"/>
                </a:tc>
                <a:tc>
                  <a:txBody>
                    <a:bodyPr/>
                    <a:lstStyle/>
                    <a:p>
                      <a:pPr algn="ctr">
                        <a:spcAft>
                          <a:spcPts val="0"/>
                        </a:spcAft>
                      </a:pPr>
                      <a:r>
                        <a:rPr lang="en-US" sz="1200">
                          <a:effectLst/>
                        </a:rPr>
                        <a:t>80 kV</a:t>
                      </a:r>
                      <a:endParaRPr lang="ru-RU" sz="1200">
                        <a:effectLst/>
                        <a:latin typeface="Times New Roman"/>
                        <a:ea typeface="Calibri"/>
                        <a:cs typeface="Times New Roman"/>
                      </a:endParaRPr>
                    </a:p>
                  </a:txBody>
                  <a:tcPr marL="68580" marR="68580" marT="0" marB="0"/>
                </a:tc>
                <a:tc>
                  <a:txBody>
                    <a:bodyPr/>
                    <a:lstStyle/>
                    <a:p>
                      <a:pPr algn="ctr">
                        <a:spcAft>
                          <a:spcPts val="0"/>
                        </a:spcAft>
                      </a:pPr>
                      <a:r>
                        <a:rPr lang="en-US" sz="1200">
                          <a:effectLst/>
                        </a:rPr>
                        <a:t>80 kV</a:t>
                      </a:r>
                      <a:endParaRPr lang="ru-RU" sz="1200">
                        <a:effectLst/>
                        <a:latin typeface="Times New Roman"/>
                        <a:ea typeface="Calibri"/>
                        <a:cs typeface="Times New Roman"/>
                      </a:endParaRPr>
                    </a:p>
                  </a:txBody>
                  <a:tcPr marL="68580" marR="68580" marT="0" marB="0"/>
                </a:tc>
              </a:tr>
              <a:tr h="0">
                <a:tc>
                  <a:txBody>
                    <a:bodyPr/>
                    <a:lstStyle/>
                    <a:p>
                      <a:pPr>
                        <a:spcAft>
                          <a:spcPts val="0"/>
                        </a:spcAft>
                      </a:pPr>
                      <a:r>
                        <a:rPr lang="en-US" sz="1200">
                          <a:effectLst/>
                        </a:rPr>
                        <a:t>The range of accelerated A/Z</a:t>
                      </a:r>
                      <a:endParaRPr lang="ru-RU" sz="1200">
                        <a:effectLst/>
                        <a:latin typeface="Times New Roman"/>
                        <a:ea typeface="Calibri"/>
                        <a:cs typeface="Times New Roman"/>
                      </a:endParaRPr>
                    </a:p>
                  </a:txBody>
                  <a:tcPr marL="68580" marR="68580" marT="0" marB="0"/>
                </a:tc>
                <a:tc>
                  <a:txBody>
                    <a:bodyPr/>
                    <a:lstStyle/>
                    <a:p>
                      <a:pPr algn="ctr">
                        <a:spcAft>
                          <a:spcPts val="0"/>
                        </a:spcAft>
                      </a:pPr>
                      <a:r>
                        <a:rPr lang="en-US" sz="1200">
                          <a:effectLst/>
                        </a:rPr>
                        <a:t>5 - 12</a:t>
                      </a:r>
                      <a:endParaRPr lang="ru-RU" sz="1200">
                        <a:effectLst/>
                        <a:latin typeface="Times New Roman"/>
                        <a:ea typeface="Calibri"/>
                        <a:cs typeface="Times New Roman"/>
                      </a:endParaRPr>
                    </a:p>
                  </a:txBody>
                  <a:tcPr marL="68580" marR="68580" marT="0" marB="0"/>
                </a:tc>
                <a:tc>
                  <a:txBody>
                    <a:bodyPr/>
                    <a:lstStyle/>
                    <a:p>
                      <a:pPr algn="ctr">
                        <a:spcAft>
                          <a:spcPts val="0"/>
                        </a:spcAft>
                      </a:pPr>
                      <a:r>
                        <a:rPr lang="en-US" sz="1200">
                          <a:effectLst/>
                        </a:rPr>
                        <a:t>4 - 12</a:t>
                      </a:r>
                      <a:endParaRPr lang="ru-RU" sz="1200">
                        <a:effectLst/>
                        <a:latin typeface="Times New Roman"/>
                        <a:ea typeface="Calibri"/>
                        <a:cs typeface="Times New Roman"/>
                      </a:endParaRPr>
                    </a:p>
                  </a:txBody>
                  <a:tcPr marL="68580" marR="68580" marT="0" marB="0"/>
                </a:tc>
              </a:tr>
              <a:tr h="0">
                <a:tc>
                  <a:txBody>
                    <a:bodyPr/>
                    <a:lstStyle/>
                    <a:p>
                      <a:pPr>
                        <a:spcAft>
                          <a:spcPts val="0"/>
                        </a:spcAft>
                      </a:pPr>
                      <a:r>
                        <a:rPr lang="en-US" sz="1200">
                          <a:effectLst/>
                        </a:rPr>
                        <a:t>The range of acceleration frequencies</a:t>
                      </a:r>
                      <a:endParaRPr lang="ru-RU" sz="1200">
                        <a:effectLst/>
                        <a:latin typeface="Times New Roman"/>
                        <a:ea typeface="Calibri"/>
                        <a:cs typeface="Times New Roman"/>
                      </a:endParaRPr>
                    </a:p>
                  </a:txBody>
                  <a:tcPr marL="68580" marR="68580" marT="0" marB="0"/>
                </a:tc>
                <a:tc>
                  <a:txBody>
                    <a:bodyPr/>
                    <a:lstStyle/>
                    <a:p>
                      <a:pPr algn="ctr">
                        <a:spcAft>
                          <a:spcPts val="0"/>
                        </a:spcAft>
                      </a:pPr>
                      <a:r>
                        <a:rPr lang="en-US" sz="1200">
                          <a:effectLst/>
                        </a:rPr>
                        <a:t>5.42 - 12.2 MHz</a:t>
                      </a:r>
                      <a:endParaRPr lang="ru-RU" sz="1200">
                        <a:effectLst/>
                        <a:latin typeface="Times New Roman"/>
                        <a:ea typeface="Calibri"/>
                        <a:cs typeface="Times New Roman"/>
                      </a:endParaRPr>
                    </a:p>
                  </a:txBody>
                  <a:tcPr marL="68580" marR="68580" marT="0" marB="0"/>
                </a:tc>
                <a:tc>
                  <a:txBody>
                    <a:bodyPr/>
                    <a:lstStyle/>
                    <a:p>
                      <a:pPr algn="ctr">
                        <a:spcAft>
                          <a:spcPts val="0"/>
                        </a:spcAft>
                      </a:pPr>
                      <a:r>
                        <a:rPr lang="en-US" sz="1200">
                          <a:effectLst/>
                        </a:rPr>
                        <a:t>5.42 - 12.2 MHz</a:t>
                      </a:r>
                      <a:endParaRPr lang="ru-RU" sz="1200">
                        <a:effectLst/>
                        <a:latin typeface="Times New Roman"/>
                        <a:ea typeface="Calibri"/>
                        <a:cs typeface="Times New Roman"/>
                      </a:endParaRPr>
                    </a:p>
                  </a:txBody>
                  <a:tcPr marL="68580" marR="68580" marT="0" marB="0"/>
                </a:tc>
              </a:tr>
              <a:tr h="0">
                <a:tc>
                  <a:txBody>
                    <a:bodyPr/>
                    <a:lstStyle/>
                    <a:p>
                      <a:pPr>
                        <a:spcAft>
                          <a:spcPts val="0"/>
                        </a:spcAft>
                      </a:pPr>
                      <a:r>
                        <a:rPr lang="en-US" sz="1200">
                          <a:effectLst/>
                        </a:rPr>
                        <a:t>Accelerating field harmonics </a:t>
                      </a:r>
                      <a:endParaRPr lang="ru-RU" sz="1200">
                        <a:effectLst/>
                        <a:latin typeface="Times New Roman"/>
                        <a:ea typeface="Calibri"/>
                        <a:cs typeface="Times New Roman"/>
                      </a:endParaRPr>
                    </a:p>
                  </a:txBody>
                  <a:tcPr marL="68580" marR="68580" marT="0" marB="0"/>
                </a:tc>
                <a:tc>
                  <a:txBody>
                    <a:bodyPr/>
                    <a:lstStyle/>
                    <a:p>
                      <a:pPr algn="ctr">
                        <a:spcAft>
                          <a:spcPts val="0"/>
                        </a:spcAft>
                      </a:pPr>
                      <a:r>
                        <a:rPr lang="en-US" sz="1200">
                          <a:effectLst/>
                        </a:rPr>
                        <a:t>2</a:t>
                      </a:r>
                      <a:endParaRPr lang="ru-RU" sz="1200">
                        <a:effectLst/>
                        <a:latin typeface="Times New Roman"/>
                        <a:ea typeface="Calibri"/>
                        <a:cs typeface="Times New Roman"/>
                      </a:endParaRPr>
                    </a:p>
                  </a:txBody>
                  <a:tcPr marL="68580" marR="68580" marT="0" marB="0"/>
                </a:tc>
                <a:tc>
                  <a:txBody>
                    <a:bodyPr/>
                    <a:lstStyle/>
                    <a:p>
                      <a:pPr algn="ctr">
                        <a:spcAft>
                          <a:spcPts val="0"/>
                        </a:spcAft>
                      </a:pPr>
                      <a:r>
                        <a:rPr lang="en-US" sz="1200">
                          <a:effectLst/>
                        </a:rPr>
                        <a:t>2</a:t>
                      </a:r>
                      <a:r>
                        <a:rPr lang="en-US" sz="1200">
                          <a:effectLst/>
                          <a:sym typeface="Symbol"/>
                        </a:rPr>
                        <a:t></a:t>
                      </a:r>
                      <a:r>
                        <a:rPr lang="en-US" sz="1200">
                          <a:effectLst/>
                        </a:rPr>
                        <a:t>6</a:t>
                      </a:r>
                      <a:endParaRPr lang="ru-RU" sz="1200">
                        <a:effectLst/>
                        <a:latin typeface="Times New Roman"/>
                        <a:ea typeface="Calibri"/>
                        <a:cs typeface="Times New Roman"/>
                      </a:endParaRPr>
                    </a:p>
                  </a:txBody>
                  <a:tcPr marL="68580" marR="68580" marT="0" marB="0"/>
                </a:tc>
              </a:tr>
              <a:tr h="0">
                <a:tc>
                  <a:txBody>
                    <a:bodyPr/>
                    <a:lstStyle/>
                    <a:p>
                      <a:pPr>
                        <a:spcAft>
                          <a:spcPts val="0"/>
                        </a:spcAft>
                      </a:pPr>
                      <a:r>
                        <a:rPr lang="en-US" sz="1200">
                          <a:effectLst/>
                        </a:rPr>
                        <a:t>The final acceleration radius</a:t>
                      </a:r>
                      <a:endParaRPr lang="ru-RU" sz="1200">
                        <a:effectLst/>
                        <a:latin typeface="Times New Roman"/>
                        <a:ea typeface="Calibri"/>
                        <a:cs typeface="Times New Roman"/>
                      </a:endParaRPr>
                    </a:p>
                  </a:txBody>
                  <a:tcPr marL="68580" marR="68580" marT="0" marB="0"/>
                </a:tc>
                <a:tc>
                  <a:txBody>
                    <a:bodyPr/>
                    <a:lstStyle/>
                    <a:p>
                      <a:pPr algn="ctr">
                        <a:spcAft>
                          <a:spcPts val="0"/>
                        </a:spcAft>
                      </a:pPr>
                      <a:r>
                        <a:rPr lang="en-US" sz="1200">
                          <a:effectLst/>
                        </a:rPr>
                        <a:t>1.72 m</a:t>
                      </a:r>
                      <a:endParaRPr lang="ru-RU" sz="1200">
                        <a:effectLst/>
                        <a:latin typeface="Times New Roman"/>
                        <a:ea typeface="Calibri"/>
                        <a:cs typeface="Times New Roman"/>
                      </a:endParaRPr>
                    </a:p>
                  </a:txBody>
                  <a:tcPr marL="68580" marR="68580" marT="0" marB="0"/>
                </a:tc>
                <a:tc>
                  <a:txBody>
                    <a:bodyPr/>
                    <a:lstStyle/>
                    <a:p>
                      <a:pPr algn="ctr">
                        <a:spcAft>
                          <a:spcPts val="0"/>
                        </a:spcAft>
                      </a:pPr>
                      <a:r>
                        <a:rPr lang="en-US" sz="1200">
                          <a:effectLst/>
                        </a:rPr>
                        <a:t>1.8 m</a:t>
                      </a:r>
                      <a:endParaRPr lang="ru-RU" sz="1200">
                        <a:effectLst/>
                        <a:latin typeface="Times New Roman"/>
                        <a:ea typeface="Calibri"/>
                        <a:cs typeface="Times New Roman"/>
                      </a:endParaRPr>
                    </a:p>
                  </a:txBody>
                  <a:tcPr marL="68580" marR="68580" marT="0" marB="0"/>
                </a:tc>
              </a:tr>
              <a:tr h="0">
                <a:tc>
                  <a:txBody>
                    <a:bodyPr/>
                    <a:lstStyle/>
                    <a:p>
                      <a:pPr>
                        <a:spcAft>
                          <a:spcPts val="0"/>
                        </a:spcAft>
                      </a:pPr>
                      <a:r>
                        <a:rPr lang="en-US" sz="1200">
                          <a:effectLst/>
                        </a:rPr>
                        <a:t>The energy factor K</a:t>
                      </a:r>
                      <a:endParaRPr lang="ru-RU" sz="1200">
                        <a:effectLst/>
                        <a:latin typeface="Times New Roman"/>
                        <a:ea typeface="Calibri"/>
                        <a:cs typeface="Times New Roman"/>
                      </a:endParaRPr>
                    </a:p>
                  </a:txBody>
                  <a:tcPr marL="68580" marR="68580" marT="0" marB="0"/>
                </a:tc>
                <a:tc>
                  <a:txBody>
                    <a:bodyPr/>
                    <a:lstStyle/>
                    <a:p>
                      <a:pPr algn="ctr">
                        <a:spcAft>
                          <a:spcPts val="0"/>
                        </a:spcAft>
                      </a:pPr>
                      <a:r>
                        <a:rPr lang="en-US" sz="1200">
                          <a:effectLst/>
                        </a:rPr>
                        <a:t>305 - 650</a:t>
                      </a:r>
                      <a:endParaRPr lang="ru-RU" sz="1200">
                        <a:effectLst/>
                        <a:latin typeface="Times New Roman"/>
                        <a:ea typeface="Calibri"/>
                        <a:cs typeface="Times New Roman"/>
                      </a:endParaRPr>
                    </a:p>
                  </a:txBody>
                  <a:tcPr marL="68580" marR="68580" marT="0" marB="0"/>
                </a:tc>
                <a:tc>
                  <a:txBody>
                    <a:bodyPr/>
                    <a:lstStyle/>
                    <a:p>
                      <a:pPr algn="ctr">
                        <a:spcAft>
                          <a:spcPts val="0"/>
                        </a:spcAft>
                      </a:pPr>
                      <a:r>
                        <a:rPr lang="en-US" sz="1200">
                          <a:effectLst/>
                        </a:rPr>
                        <a:t>100 - 506</a:t>
                      </a:r>
                      <a:endParaRPr lang="ru-RU" sz="1200">
                        <a:effectLst/>
                        <a:latin typeface="Times New Roman"/>
                        <a:ea typeface="Calibri"/>
                        <a:cs typeface="Times New Roman"/>
                      </a:endParaRPr>
                    </a:p>
                  </a:txBody>
                  <a:tcPr marL="68580" marR="68580" marT="0" marB="0"/>
                </a:tc>
              </a:tr>
              <a:tr h="0">
                <a:tc>
                  <a:txBody>
                    <a:bodyPr/>
                    <a:lstStyle/>
                    <a:p>
                      <a:pPr>
                        <a:spcAft>
                          <a:spcPts val="0"/>
                        </a:spcAft>
                      </a:pPr>
                      <a:r>
                        <a:rPr lang="en-US" sz="1200">
                          <a:effectLst/>
                        </a:rPr>
                        <a:t>The working vacuum </a:t>
                      </a:r>
                      <a:endParaRPr lang="ru-RU" sz="1200">
                        <a:effectLst/>
                        <a:latin typeface="Times New Roman"/>
                        <a:ea typeface="Calibri"/>
                        <a:cs typeface="Times New Roman"/>
                      </a:endParaRPr>
                    </a:p>
                  </a:txBody>
                  <a:tcPr marL="68580" marR="68580" marT="0" marB="0"/>
                </a:tc>
                <a:tc>
                  <a:txBody>
                    <a:bodyPr/>
                    <a:lstStyle/>
                    <a:p>
                      <a:pPr algn="ctr">
                        <a:spcAft>
                          <a:spcPts val="0"/>
                        </a:spcAft>
                      </a:pPr>
                      <a:r>
                        <a:rPr lang="en-US" sz="1200">
                          <a:effectLst/>
                        </a:rPr>
                        <a:t>(1-5)</a:t>
                      </a:r>
                      <a:r>
                        <a:rPr lang="en-US" sz="1200">
                          <a:effectLst/>
                          <a:sym typeface="Symbol"/>
                        </a:rPr>
                        <a:t></a:t>
                      </a:r>
                      <a:r>
                        <a:rPr lang="en-US" sz="1200">
                          <a:effectLst/>
                        </a:rPr>
                        <a:t>10</a:t>
                      </a:r>
                      <a:r>
                        <a:rPr lang="en-US" sz="1200" baseline="30000">
                          <a:effectLst/>
                        </a:rPr>
                        <a:t>-7 </a:t>
                      </a:r>
                      <a:r>
                        <a:rPr lang="en-US" sz="1200">
                          <a:effectLst/>
                        </a:rPr>
                        <a:t>Torr</a:t>
                      </a:r>
                      <a:endParaRPr lang="ru-RU" sz="1200">
                        <a:effectLst/>
                        <a:latin typeface="Times New Roman"/>
                        <a:ea typeface="Calibri"/>
                        <a:cs typeface="Times New Roman"/>
                      </a:endParaRPr>
                    </a:p>
                  </a:txBody>
                  <a:tcPr marL="68580" marR="68580" marT="0" marB="0"/>
                </a:tc>
                <a:tc>
                  <a:txBody>
                    <a:bodyPr/>
                    <a:lstStyle/>
                    <a:p>
                      <a:pPr algn="ctr">
                        <a:spcAft>
                          <a:spcPts val="0"/>
                        </a:spcAft>
                      </a:pPr>
                      <a:r>
                        <a:rPr lang="en-US" sz="1200">
                          <a:effectLst/>
                        </a:rPr>
                        <a:t>(1-2)</a:t>
                      </a:r>
                      <a:r>
                        <a:rPr lang="en-US" sz="1200">
                          <a:effectLst/>
                          <a:sym typeface="Symbol"/>
                        </a:rPr>
                        <a:t></a:t>
                      </a:r>
                      <a:r>
                        <a:rPr lang="en-US" sz="1200">
                          <a:effectLst/>
                        </a:rPr>
                        <a:t>10</a:t>
                      </a:r>
                      <a:r>
                        <a:rPr lang="en-US" sz="1200" baseline="30000">
                          <a:effectLst/>
                        </a:rPr>
                        <a:t>-7 </a:t>
                      </a:r>
                      <a:r>
                        <a:rPr lang="en-US" sz="1200">
                          <a:effectLst/>
                        </a:rPr>
                        <a:t>Torr</a:t>
                      </a:r>
                      <a:endParaRPr lang="ru-RU" sz="1200">
                        <a:effectLst/>
                        <a:latin typeface="Times New Roman"/>
                        <a:ea typeface="Calibri"/>
                        <a:cs typeface="Times New Roman"/>
                      </a:endParaRPr>
                    </a:p>
                  </a:txBody>
                  <a:tcPr marL="68580" marR="68580" marT="0" marB="0"/>
                </a:tc>
              </a:tr>
              <a:tr h="0">
                <a:tc>
                  <a:txBody>
                    <a:bodyPr/>
                    <a:lstStyle/>
                    <a:p>
                      <a:pPr>
                        <a:spcAft>
                          <a:spcPts val="0"/>
                        </a:spcAft>
                      </a:pPr>
                      <a:r>
                        <a:rPr lang="en-US" sz="1200">
                          <a:effectLst/>
                        </a:rPr>
                        <a:t>Beam extraction</a:t>
                      </a:r>
                      <a:endParaRPr lang="ru-RU" sz="1200">
                        <a:effectLst/>
                        <a:latin typeface="Times New Roman"/>
                        <a:ea typeface="Calibri"/>
                        <a:cs typeface="Times New Roman"/>
                      </a:endParaRPr>
                    </a:p>
                  </a:txBody>
                  <a:tcPr marL="68580" marR="68580" marT="0" marB="0"/>
                </a:tc>
                <a:tc>
                  <a:txBody>
                    <a:bodyPr/>
                    <a:lstStyle/>
                    <a:p>
                      <a:pPr algn="ctr">
                        <a:spcAft>
                          <a:spcPts val="0"/>
                        </a:spcAft>
                      </a:pPr>
                      <a:r>
                        <a:rPr lang="en-US" sz="1200">
                          <a:effectLst/>
                        </a:rPr>
                        <a:t>Charge exchange </a:t>
                      </a:r>
                      <a:endParaRPr lang="ru-RU" sz="1200">
                        <a:effectLst/>
                        <a:latin typeface="Times New Roman"/>
                        <a:ea typeface="Calibri"/>
                        <a:cs typeface="Times New Roman"/>
                      </a:endParaRPr>
                    </a:p>
                  </a:txBody>
                  <a:tcPr marL="68580" marR="68580" marT="0" marB="0"/>
                </a:tc>
                <a:tc>
                  <a:txBody>
                    <a:bodyPr/>
                    <a:lstStyle/>
                    <a:p>
                      <a:pPr algn="ctr">
                        <a:spcAft>
                          <a:spcPts val="0"/>
                        </a:spcAft>
                      </a:pPr>
                      <a:r>
                        <a:rPr lang="en-US" sz="1200">
                          <a:effectLst/>
                        </a:rPr>
                        <a:t>Charge exchange and/or</a:t>
                      </a:r>
                      <a:endParaRPr lang="ru-RU" sz="1200">
                        <a:effectLst/>
                      </a:endParaRPr>
                    </a:p>
                    <a:p>
                      <a:pPr algn="ctr">
                        <a:spcAft>
                          <a:spcPts val="0"/>
                        </a:spcAft>
                      </a:pPr>
                      <a:r>
                        <a:rPr lang="en-US" sz="1200">
                          <a:effectLst/>
                        </a:rPr>
                        <a:t>electrostatic deflector</a:t>
                      </a:r>
                      <a:endParaRPr lang="ru-RU" sz="1200">
                        <a:effectLst/>
                        <a:latin typeface="Times New Roman"/>
                        <a:ea typeface="Calibri"/>
                        <a:cs typeface="Times New Roman"/>
                      </a:endParaRPr>
                    </a:p>
                  </a:txBody>
                  <a:tcPr marL="68580" marR="68580" marT="0" marB="0"/>
                </a:tc>
              </a:tr>
              <a:tr h="0">
                <a:tc>
                  <a:txBody>
                    <a:bodyPr/>
                    <a:lstStyle/>
                    <a:p>
                      <a:pPr>
                        <a:spcAft>
                          <a:spcPts val="0"/>
                        </a:spcAft>
                      </a:pPr>
                      <a:r>
                        <a:rPr lang="en-US" sz="1200">
                          <a:effectLst/>
                        </a:rPr>
                        <a:t>Number of extraction lines </a:t>
                      </a:r>
                      <a:endParaRPr lang="ru-RU" sz="1200">
                        <a:effectLst/>
                        <a:latin typeface="Times New Roman"/>
                        <a:ea typeface="Calibri"/>
                        <a:cs typeface="Times New Roman"/>
                      </a:endParaRPr>
                    </a:p>
                  </a:txBody>
                  <a:tcPr marL="68580" marR="68580" marT="0" marB="0"/>
                </a:tc>
                <a:tc>
                  <a:txBody>
                    <a:bodyPr/>
                    <a:lstStyle/>
                    <a:p>
                      <a:pPr algn="ctr">
                        <a:spcAft>
                          <a:spcPts val="0"/>
                        </a:spcAft>
                      </a:pPr>
                      <a:r>
                        <a:rPr lang="en-US" sz="1200">
                          <a:effectLst/>
                        </a:rPr>
                        <a:t>2</a:t>
                      </a:r>
                      <a:endParaRPr lang="ru-RU" sz="1200">
                        <a:effectLst/>
                        <a:latin typeface="Times New Roman"/>
                        <a:ea typeface="Calibri"/>
                        <a:cs typeface="Times New Roman"/>
                      </a:endParaRPr>
                    </a:p>
                  </a:txBody>
                  <a:tcPr marL="68580" marR="68580" marT="0" marB="0"/>
                </a:tc>
                <a:tc>
                  <a:txBody>
                    <a:bodyPr/>
                    <a:lstStyle/>
                    <a:p>
                      <a:pPr algn="ctr">
                        <a:spcAft>
                          <a:spcPts val="0"/>
                        </a:spcAft>
                      </a:pPr>
                      <a:r>
                        <a:rPr lang="en-US" sz="1200" dirty="0">
                          <a:effectLst/>
                        </a:rPr>
                        <a:t>2</a:t>
                      </a:r>
                      <a:endParaRPr lang="ru-RU" sz="1200" dirty="0">
                        <a:effectLst/>
                        <a:latin typeface="Times New Roman"/>
                        <a:ea typeface="Calibri"/>
                        <a:cs typeface="Times New Roman"/>
                      </a:endParaRPr>
                    </a:p>
                  </a:txBody>
                  <a:tcPr marL="68580" marR="68580" marT="0" marB="0"/>
                </a:tc>
              </a:tr>
            </a:tbl>
          </a:graphicData>
        </a:graphic>
      </p:graphicFrame>
      <p:sp>
        <p:nvSpPr>
          <p:cNvPr id="5" name="TextBox 4"/>
          <p:cNvSpPr txBox="1"/>
          <p:nvPr/>
        </p:nvSpPr>
        <p:spPr>
          <a:xfrm>
            <a:off x="3347864" y="733346"/>
            <a:ext cx="2376264" cy="369332"/>
          </a:xfrm>
          <a:prstGeom prst="rect">
            <a:avLst/>
          </a:prstGeom>
          <a:noFill/>
        </p:spPr>
        <p:txBody>
          <a:bodyPr wrap="square" rtlCol="0">
            <a:spAutoFit/>
          </a:bodyPr>
          <a:lstStyle/>
          <a:p>
            <a:r>
              <a:rPr lang="en-US" dirty="0" smtClean="0"/>
              <a:t>Parameters of U400R</a:t>
            </a:r>
            <a:endParaRPr lang="ru-RU" dirty="0"/>
          </a:p>
        </p:txBody>
      </p:sp>
    </p:spTree>
    <p:extLst>
      <p:ext uri="{BB962C8B-B14F-4D97-AF65-F5344CB8AC3E}">
        <p14:creationId xmlns:p14="http://schemas.microsoft.com/office/powerpoint/2010/main" val="1073555375"/>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4711" y="188640"/>
            <a:ext cx="7776864" cy="830997"/>
          </a:xfrm>
          <a:prstGeom prst="rect">
            <a:avLst/>
          </a:prstGeom>
          <a:noFill/>
        </p:spPr>
        <p:txBody>
          <a:bodyPr wrap="square" rtlCol="0">
            <a:spAutoFit/>
          </a:bodyPr>
          <a:lstStyle/>
          <a:p>
            <a:pPr algn="ctr"/>
            <a:r>
              <a:rPr lang="en-US" sz="2400" dirty="0" smtClean="0">
                <a:latin typeface="Times New Roman" panose="02020603050405020304" pitchFamily="18" charset="0"/>
                <a:cs typeface="Times New Roman" panose="02020603050405020304" pitchFamily="18" charset="0"/>
              </a:rPr>
              <a:t>Session of the Committee of Plenipotentiaries </a:t>
            </a:r>
          </a:p>
          <a:p>
            <a:pPr algn="ctr"/>
            <a:r>
              <a:rPr lang="en-US" sz="2400" dirty="0" smtClean="0">
                <a:latin typeface="Times New Roman" panose="02020603050405020304" pitchFamily="18" charset="0"/>
                <a:cs typeface="Times New Roman" panose="02020603050405020304" pitchFamily="18" charset="0"/>
              </a:rPr>
              <a:t>March 25 2021</a:t>
            </a:r>
            <a:endParaRPr lang="ru-RU" dirty="0"/>
          </a:p>
        </p:txBody>
      </p:sp>
      <p:sp>
        <p:nvSpPr>
          <p:cNvPr id="5" name="Прямоугольник 4"/>
          <p:cNvSpPr/>
          <p:nvPr/>
        </p:nvSpPr>
        <p:spPr>
          <a:xfrm>
            <a:off x="1034526" y="1196752"/>
            <a:ext cx="7128792" cy="4708981"/>
          </a:xfrm>
          <a:prstGeom prst="rect">
            <a:avLst/>
          </a:prstGeom>
        </p:spPr>
        <p:txBody>
          <a:bodyPr wrap="square">
            <a:spAutoFit/>
          </a:bodyPr>
          <a:lstStyle/>
          <a:p>
            <a:pPr algn="ctr"/>
            <a:r>
              <a:rPr lang="en-US" sz="2400" dirty="0" smtClean="0">
                <a:solidFill>
                  <a:schemeClr val="accent2">
                    <a:lumMod val="50000"/>
                  </a:schemeClr>
                </a:solidFill>
              </a:rPr>
              <a:t>Innovations</a:t>
            </a:r>
            <a:endParaRPr lang="ru-RU" sz="2400" dirty="0" smtClean="0">
              <a:solidFill>
                <a:schemeClr val="accent2">
                  <a:lumMod val="50000"/>
                </a:schemeClr>
              </a:solidFill>
            </a:endParaRPr>
          </a:p>
          <a:p>
            <a:pPr algn="ctr"/>
            <a:endParaRPr lang="ru-RU" sz="2400" dirty="0" smtClean="0">
              <a:solidFill>
                <a:schemeClr val="accent2">
                  <a:lumMod val="50000"/>
                </a:schemeClr>
              </a:solidFill>
            </a:endParaRPr>
          </a:p>
          <a:p>
            <a:pPr algn="just"/>
            <a:r>
              <a:rPr lang="en-US" dirty="0" err="1" smtClean="0"/>
              <a:t>Interlaboratory</a:t>
            </a:r>
            <a:r>
              <a:rPr lang="en-US" dirty="0" smtClean="0"/>
              <a:t> International Innovation Centre for Nuclear Physics research is planned to be established. The main tasks of the Centre are the development of technologies and methods in the field of nuclear and radiation medicine, radiation materials science, corresponding IT as well as advanced training of specialists from the JINR Member States.</a:t>
            </a:r>
          </a:p>
          <a:p>
            <a:pPr algn="just"/>
            <a:r>
              <a:rPr lang="en-US" dirty="0" smtClean="0"/>
              <a:t>Several new facilities will be built and set in operation in 2021 – 2026 in the frame of the Innovation Centre program:</a:t>
            </a:r>
          </a:p>
          <a:p>
            <a:pPr marL="285750" indent="-285750" algn="just">
              <a:buFont typeface="Arial" panose="020B0604020202020204" pitchFamily="34" charset="0"/>
              <a:buChar char="•"/>
            </a:pPr>
            <a:r>
              <a:rPr lang="en-US" dirty="0" smtClean="0"/>
              <a:t>DC-140 cyclotron for the development of technologies for radiation materials science and applied research with heavy-ion beams, electronic component testing, track pore membrane research and production;</a:t>
            </a:r>
          </a:p>
          <a:p>
            <a:pPr marL="285750" indent="-285750" algn="just">
              <a:buFont typeface="Arial" panose="020B0604020202020204" pitchFamily="34" charset="0"/>
              <a:buChar char="•"/>
            </a:pPr>
            <a:r>
              <a:rPr lang="en-US" dirty="0" smtClean="0"/>
              <a:t>40 MeV electron accelerator (</a:t>
            </a:r>
            <a:r>
              <a:rPr lang="en-US" dirty="0" err="1" smtClean="0"/>
              <a:t>Rhodotron</a:t>
            </a:r>
            <a:r>
              <a:rPr lang="en-US" dirty="0" smtClean="0"/>
              <a:t>) coupled with radiochemical laboratory Class-I for development of methods of radioisotope production in photonuclear reactions for nuclear medicine.</a:t>
            </a:r>
            <a:endParaRPr lang="ru-RU" dirty="0" smtClean="0"/>
          </a:p>
        </p:txBody>
      </p:sp>
    </p:spTree>
    <p:extLst>
      <p:ext uri="{BB962C8B-B14F-4D97-AF65-F5344CB8AC3E}">
        <p14:creationId xmlns:p14="http://schemas.microsoft.com/office/powerpoint/2010/main" val="2086755069"/>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895435" y="1124744"/>
            <a:ext cx="7128792" cy="830997"/>
          </a:xfrm>
          <a:prstGeom prst="rect">
            <a:avLst/>
          </a:prstGeom>
        </p:spPr>
        <p:txBody>
          <a:bodyPr wrap="square">
            <a:spAutoFit/>
          </a:bodyPr>
          <a:lstStyle/>
          <a:p>
            <a:pPr algn="ctr"/>
            <a:r>
              <a:rPr lang="en-US" sz="2400" dirty="0" smtClean="0">
                <a:latin typeface="Times New Roman" panose="02020603050405020304" pitchFamily="18" charset="0"/>
                <a:cs typeface="Times New Roman" panose="02020603050405020304" pitchFamily="18" charset="0"/>
              </a:rPr>
              <a:t>Development of the FLNR accelerator complex</a:t>
            </a:r>
          </a:p>
          <a:p>
            <a:pPr algn="ctr"/>
            <a:r>
              <a:rPr lang="en-US" sz="2400" dirty="0" smtClean="0">
                <a:latin typeface="Times New Roman" panose="02020603050405020304" pitchFamily="18" charset="0"/>
                <a:cs typeface="Times New Roman" panose="02020603050405020304" pitchFamily="18" charset="0"/>
              </a:rPr>
              <a:t>and experimental setups (DRIBs-III)</a:t>
            </a:r>
            <a:endParaRPr lang="en-US" sz="2400" dirty="0"/>
          </a:p>
        </p:txBody>
      </p:sp>
      <p:sp>
        <p:nvSpPr>
          <p:cNvPr id="5" name="Прямоугольник 4"/>
          <p:cNvSpPr/>
          <p:nvPr/>
        </p:nvSpPr>
        <p:spPr>
          <a:xfrm>
            <a:off x="2790505" y="404664"/>
            <a:ext cx="3293352" cy="400110"/>
          </a:xfrm>
          <a:prstGeom prst="rect">
            <a:avLst/>
          </a:prstGeom>
        </p:spPr>
        <p:txBody>
          <a:bodyPr wrap="square">
            <a:spAutoFit/>
          </a:bodyPr>
          <a:lstStyle/>
          <a:p>
            <a:r>
              <a:rPr lang="ru-RU" dirty="0" smtClean="0"/>
              <a:t>03-</a:t>
            </a:r>
            <a:r>
              <a:rPr lang="en-US" dirty="0" smtClean="0"/>
              <a:t>0</a:t>
            </a:r>
            <a:r>
              <a:rPr lang="ru-RU" dirty="0" smtClean="0"/>
              <a:t>-</a:t>
            </a:r>
            <a:r>
              <a:rPr lang="ru-RU" sz="2000" b="1" dirty="0" smtClean="0">
                <a:solidFill>
                  <a:srgbClr val="FF0000"/>
                </a:solidFill>
              </a:rPr>
              <a:t>11</a:t>
            </a:r>
            <a:r>
              <a:rPr lang="en-US" sz="2000" b="1" dirty="0" smtClean="0">
                <a:solidFill>
                  <a:srgbClr val="FF0000"/>
                </a:solidFill>
              </a:rPr>
              <a:t>29</a:t>
            </a:r>
            <a:r>
              <a:rPr lang="ru-RU" dirty="0" smtClean="0"/>
              <a:t>-2017/</a:t>
            </a:r>
            <a:r>
              <a:rPr lang="ru-RU" sz="2000" b="1" dirty="0" smtClean="0">
                <a:solidFill>
                  <a:srgbClr val="FF0000"/>
                </a:solidFill>
              </a:rPr>
              <a:t>202</a:t>
            </a:r>
            <a:r>
              <a:rPr lang="en-US" sz="2000" b="1" dirty="0" smtClean="0">
                <a:solidFill>
                  <a:srgbClr val="FF0000"/>
                </a:solidFill>
              </a:rPr>
              <a:t>1→2023</a:t>
            </a:r>
            <a:r>
              <a:rPr lang="ru-RU" dirty="0" smtClean="0">
                <a:solidFill>
                  <a:srgbClr val="FF0000"/>
                </a:solidFill>
              </a:rPr>
              <a:t> </a:t>
            </a:r>
            <a:endParaRPr lang="ru-RU" dirty="0">
              <a:solidFill>
                <a:srgbClr val="FF0000"/>
              </a:solidFill>
            </a:endParaRPr>
          </a:p>
        </p:txBody>
      </p:sp>
      <p:sp>
        <p:nvSpPr>
          <p:cNvPr id="6" name="TextBox 5"/>
          <p:cNvSpPr txBox="1"/>
          <p:nvPr/>
        </p:nvSpPr>
        <p:spPr>
          <a:xfrm>
            <a:off x="1259631" y="2132856"/>
            <a:ext cx="6521879" cy="646331"/>
          </a:xfrm>
          <a:prstGeom prst="rect">
            <a:avLst/>
          </a:prstGeom>
          <a:no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Leaders</a:t>
            </a:r>
            <a:r>
              <a:rPr lang="en-US" dirty="0" smtClean="0">
                <a:latin typeface="Times New Roman" panose="02020603050405020304" pitchFamily="18" charset="0"/>
                <a:cs typeface="Times New Roman" panose="02020603050405020304" pitchFamily="18" charset="0"/>
              </a:rPr>
              <a:t>: 		I.V</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Kalagin</a:t>
            </a:r>
            <a:r>
              <a:rPr lang="en-US" dirty="0" smtClean="0">
                <a:latin typeface="Times New Roman" panose="02020603050405020304" pitchFamily="18" charset="0"/>
                <a:cs typeface="Times New Roman" panose="02020603050405020304" pitchFamily="18" charset="0"/>
              </a:rPr>
              <a:t>, S.N. </a:t>
            </a:r>
            <a:r>
              <a:rPr lang="en-US" dirty="0" err="1" smtClean="0">
                <a:latin typeface="Times New Roman" panose="02020603050405020304" pitchFamily="18" charset="0"/>
                <a:cs typeface="Times New Roman" panose="02020603050405020304" pitchFamily="18" charset="0"/>
              </a:rPr>
              <a:t>Dmitriev</a:t>
            </a:r>
            <a:r>
              <a:rPr lang="en-US" dirty="0" smtClean="0">
                <a:latin typeface="Times New Roman" panose="02020603050405020304" pitchFamily="18" charset="0"/>
                <a:cs typeface="Times New Roman" panose="02020603050405020304" pitchFamily="18" charset="0"/>
              </a:rPr>
              <a:t>, S.I. </a:t>
            </a:r>
            <a:r>
              <a:rPr lang="en-US" dirty="0" err="1" smtClean="0">
                <a:latin typeface="Times New Roman" panose="02020603050405020304" pitchFamily="18" charset="0"/>
                <a:cs typeface="Times New Roman" panose="02020603050405020304" pitchFamily="18" charset="0"/>
              </a:rPr>
              <a:t>Sidorchuk</a:t>
            </a:r>
            <a:endParaRPr lang="en-US" dirty="0">
              <a:latin typeface="Times New Roman" panose="02020603050405020304" pitchFamily="18" charset="0"/>
              <a:cs typeface="Times New Roman" panose="02020603050405020304" pitchFamily="18" charset="0"/>
            </a:endParaRPr>
          </a:p>
          <a:p>
            <a:r>
              <a:rPr lang="en-US" b="1" dirty="0" smtClean="0">
                <a:latin typeface="Times New Roman" panose="02020603050405020304" pitchFamily="18" charset="0"/>
                <a:cs typeface="Times New Roman" panose="02020603050405020304" pitchFamily="18" charset="0"/>
              </a:rPr>
              <a:t>Scientific leader</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Yu.Ts</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Oganessian</a:t>
            </a:r>
            <a:r>
              <a:rPr lang="en-US" dirty="0" smtClean="0">
                <a:latin typeface="Times New Roman" panose="02020603050405020304" pitchFamily="18" charset="0"/>
                <a:cs typeface="Times New Roman" panose="02020603050405020304" pitchFamily="18" charset="0"/>
              </a:rPr>
              <a:t> </a:t>
            </a:r>
            <a:r>
              <a:rPr lang="en-US" dirty="0" smtClean="0"/>
              <a:t>	</a:t>
            </a:r>
          </a:p>
        </p:txBody>
      </p:sp>
      <p:sp>
        <p:nvSpPr>
          <p:cNvPr id="7" name="Прямоугольник 6"/>
          <p:cNvSpPr/>
          <p:nvPr/>
        </p:nvSpPr>
        <p:spPr>
          <a:xfrm>
            <a:off x="1043608" y="4329878"/>
            <a:ext cx="7128792" cy="830997"/>
          </a:xfrm>
          <a:prstGeom prst="rect">
            <a:avLst/>
          </a:prstGeom>
        </p:spPr>
        <p:txBody>
          <a:bodyPr wrap="square">
            <a:spAutoFit/>
          </a:bodyPr>
          <a:lstStyle/>
          <a:p>
            <a:pPr algn="ctr"/>
            <a:r>
              <a:rPr lang="en-US" sz="2400" dirty="0">
                <a:latin typeface="Times New Roman" panose="02020603050405020304" pitchFamily="18" charset="0"/>
                <a:cs typeface="Times New Roman" panose="02020603050405020304" pitchFamily="18" charset="0"/>
              </a:rPr>
              <a:t>Synthesis and Properties of </a:t>
            </a:r>
            <a:r>
              <a:rPr lang="en-US" sz="2400" dirty="0" err="1">
                <a:latin typeface="Times New Roman" panose="02020603050405020304" pitchFamily="18" charset="0"/>
                <a:cs typeface="Times New Roman" panose="02020603050405020304" pitchFamily="18" charset="0"/>
              </a:rPr>
              <a:t>Superheavy</a:t>
            </a:r>
            <a:r>
              <a:rPr lang="en-US" sz="2400" dirty="0">
                <a:latin typeface="Times New Roman" panose="02020603050405020304" pitchFamily="18" charset="0"/>
                <a:cs typeface="Times New Roman" panose="02020603050405020304" pitchFamily="18" charset="0"/>
              </a:rPr>
              <a:t> Elements, Structure of Nuclei at the Limits of Nucleon </a:t>
            </a:r>
            <a:r>
              <a:rPr lang="en-US" sz="2400" dirty="0" smtClean="0">
                <a:latin typeface="Times New Roman" panose="02020603050405020304" pitchFamily="18" charset="0"/>
                <a:cs typeface="Times New Roman" panose="02020603050405020304" pitchFamily="18" charset="0"/>
              </a:rPr>
              <a:t>Stability</a:t>
            </a:r>
            <a:endParaRPr lang="en-US" sz="2400" dirty="0"/>
          </a:p>
        </p:txBody>
      </p:sp>
      <p:sp>
        <p:nvSpPr>
          <p:cNvPr id="8" name="Прямоугольник 7"/>
          <p:cNvSpPr/>
          <p:nvPr/>
        </p:nvSpPr>
        <p:spPr>
          <a:xfrm>
            <a:off x="2715892" y="3802666"/>
            <a:ext cx="3137318" cy="400110"/>
          </a:xfrm>
          <a:prstGeom prst="rect">
            <a:avLst/>
          </a:prstGeom>
        </p:spPr>
        <p:txBody>
          <a:bodyPr wrap="square">
            <a:spAutoFit/>
          </a:bodyPr>
          <a:lstStyle/>
          <a:p>
            <a:r>
              <a:rPr lang="ru-RU" dirty="0" smtClean="0"/>
              <a:t>03-5-</a:t>
            </a:r>
            <a:r>
              <a:rPr lang="ru-RU" sz="2000" b="1" dirty="0" smtClean="0">
                <a:solidFill>
                  <a:srgbClr val="FF0000"/>
                </a:solidFill>
              </a:rPr>
              <a:t>1130</a:t>
            </a:r>
            <a:r>
              <a:rPr lang="ru-RU" dirty="0" smtClean="0"/>
              <a:t>-2017/</a:t>
            </a:r>
            <a:r>
              <a:rPr lang="ru-RU" b="1" dirty="0" smtClean="0">
                <a:solidFill>
                  <a:srgbClr val="FF0000"/>
                </a:solidFill>
              </a:rPr>
              <a:t>202</a:t>
            </a:r>
            <a:r>
              <a:rPr lang="en-US" b="1" dirty="0" smtClean="0">
                <a:solidFill>
                  <a:srgbClr val="FF0000"/>
                </a:solidFill>
              </a:rPr>
              <a:t>1→2023</a:t>
            </a:r>
            <a:r>
              <a:rPr lang="ru-RU" dirty="0" smtClean="0">
                <a:solidFill>
                  <a:srgbClr val="FF0000"/>
                </a:solidFill>
              </a:rPr>
              <a:t> </a:t>
            </a:r>
            <a:endParaRPr lang="ru-RU" dirty="0">
              <a:solidFill>
                <a:srgbClr val="FF0000"/>
              </a:solidFill>
            </a:endParaRPr>
          </a:p>
        </p:txBody>
      </p:sp>
      <p:sp>
        <p:nvSpPr>
          <p:cNvPr id="9" name="TextBox 8"/>
          <p:cNvSpPr txBox="1"/>
          <p:nvPr/>
        </p:nvSpPr>
        <p:spPr>
          <a:xfrm>
            <a:off x="1259632" y="5445224"/>
            <a:ext cx="4617040" cy="923330"/>
          </a:xfrm>
          <a:prstGeom prst="rect">
            <a:avLst/>
          </a:prstGeom>
          <a:no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Leaders</a:t>
            </a:r>
            <a:r>
              <a:rPr lang="en-US" dirty="0" smtClean="0">
                <a:latin typeface="Times New Roman" panose="02020603050405020304" pitchFamily="18" charset="0"/>
                <a:cs typeface="Times New Roman" panose="02020603050405020304" pitchFamily="18" charset="0"/>
              </a:rPr>
              <a:t>: 		M.G. </a:t>
            </a:r>
            <a:r>
              <a:rPr lang="en-US" dirty="0" err="1" smtClean="0">
                <a:latin typeface="Times New Roman" panose="02020603050405020304" pitchFamily="18" charset="0"/>
                <a:cs typeface="Times New Roman" panose="02020603050405020304" pitchFamily="18" charset="0"/>
              </a:rPr>
              <a:t>Itkis</a:t>
            </a:r>
            <a:r>
              <a:rPr lang="en-US" dirty="0" smtClean="0">
                <a:latin typeface="Times New Roman" panose="02020603050405020304" pitchFamily="18" charset="0"/>
                <a:cs typeface="Times New Roman" panose="02020603050405020304" pitchFamily="18" charset="0"/>
              </a:rPr>
              <a:t>, S.I. </a:t>
            </a:r>
            <a:r>
              <a:rPr lang="en-US" dirty="0" err="1" smtClean="0">
                <a:latin typeface="Times New Roman" panose="02020603050405020304" pitchFamily="18" charset="0"/>
                <a:cs typeface="Times New Roman" panose="02020603050405020304" pitchFamily="18" charset="0"/>
              </a:rPr>
              <a:t>Sidorchuk</a:t>
            </a:r>
            <a:r>
              <a:rPr lang="en-US" dirty="0" smtClean="0">
                <a:latin typeface="Times New Roman" panose="02020603050405020304" pitchFamily="18" charset="0"/>
                <a:cs typeface="Times New Roman" panose="02020603050405020304" pitchFamily="18" charset="0"/>
              </a:rPr>
              <a:t> </a:t>
            </a:r>
          </a:p>
          <a:p>
            <a:r>
              <a:rPr lang="en-US" b="1" dirty="0" smtClean="0">
                <a:latin typeface="Times New Roman" panose="02020603050405020304" pitchFamily="18" charset="0"/>
                <a:cs typeface="Times New Roman" panose="02020603050405020304" pitchFamily="18" charset="0"/>
              </a:rPr>
              <a:t>Scientific leader</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Yu.Ts</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Oganessian</a:t>
            </a:r>
            <a:r>
              <a:rPr lang="en-US" dirty="0" smtClean="0">
                <a:latin typeface="Times New Roman" panose="02020603050405020304" pitchFamily="18" charset="0"/>
                <a:cs typeface="Times New Roman" panose="02020603050405020304" pitchFamily="18" charset="0"/>
              </a:rPr>
              <a:t> </a:t>
            </a:r>
            <a:r>
              <a:rPr lang="en-US" dirty="0" smtClean="0"/>
              <a:t>	</a:t>
            </a:r>
          </a:p>
          <a:p>
            <a:endParaRPr lang="ru-RU" dirty="0"/>
          </a:p>
        </p:txBody>
      </p:sp>
    </p:spTree>
    <p:extLst>
      <p:ext uri="{BB962C8B-B14F-4D97-AF65-F5344CB8AC3E}">
        <p14:creationId xmlns:p14="http://schemas.microsoft.com/office/powerpoint/2010/main" val="523691989"/>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252466" y="116632"/>
            <a:ext cx="2286000" cy="400110"/>
          </a:xfrm>
          <a:prstGeom prst="rect">
            <a:avLst/>
          </a:prstGeom>
        </p:spPr>
        <p:txBody>
          <a:bodyPr wrap="square">
            <a:spAutoFit/>
          </a:bodyPr>
          <a:lstStyle/>
          <a:p>
            <a:r>
              <a:rPr lang="en-US" sz="2000" b="1" dirty="0" smtClean="0">
                <a:latin typeface="Times New Roman" panose="02020603050405020304" pitchFamily="18" charset="0"/>
                <a:cs typeface="Times New Roman" panose="02020603050405020304" pitchFamily="18" charset="0"/>
              </a:rPr>
              <a:t>SHE Factory: </a:t>
            </a:r>
            <a:endParaRPr lang="ru-RU" sz="2000" b="1" dirty="0">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252467" y="908720"/>
            <a:ext cx="4535557" cy="1754326"/>
          </a:xfrm>
          <a:prstGeom prst="rect">
            <a:avLst/>
          </a:prstGeom>
        </p:spPr>
        <p:txBody>
          <a:bodyPr wrap="square">
            <a:spAutoFit/>
          </a:bodyPr>
          <a:lstStyle/>
          <a:p>
            <a:r>
              <a:rPr lang="en-US" b="1" u="sng" dirty="0" smtClean="0">
                <a:latin typeface="Times New Roman" panose="02020603050405020304" pitchFamily="18" charset="0"/>
                <a:cs typeface="Times New Roman" panose="02020603050405020304" pitchFamily="18" charset="0"/>
              </a:rPr>
              <a:t>Goals for the period 2022 – 2023</a:t>
            </a:r>
            <a:r>
              <a:rPr lang="en-US" dirty="0" smtClean="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Increase </a:t>
            </a:r>
            <a:r>
              <a:rPr lang="en-US" dirty="0">
                <a:latin typeface="Times New Roman" panose="02020603050405020304" pitchFamily="18" charset="0"/>
                <a:cs typeface="Times New Roman" panose="02020603050405020304" pitchFamily="18" charset="0"/>
              </a:rPr>
              <a:t>in </a:t>
            </a:r>
            <a:r>
              <a:rPr lang="en-US" dirty="0" smtClean="0">
                <a:latin typeface="Times New Roman" panose="02020603050405020304" pitchFamily="18" charset="0"/>
                <a:cs typeface="Times New Roman" panose="02020603050405020304" pitchFamily="18" charset="0"/>
              </a:rPr>
              <a:t>intensity of </a:t>
            </a:r>
            <a:r>
              <a:rPr lang="en-US" baseline="30000" dirty="0">
                <a:latin typeface="Times New Roman" panose="02020603050405020304" pitchFamily="18" charset="0"/>
                <a:cs typeface="Times New Roman" panose="02020603050405020304" pitchFamily="18" charset="0"/>
              </a:rPr>
              <a:t>48</a:t>
            </a:r>
            <a:r>
              <a:rPr lang="en-US" dirty="0">
                <a:latin typeface="Times New Roman" panose="02020603050405020304" pitchFamily="18" charset="0"/>
                <a:cs typeface="Times New Roman" panose="02020603050405020304" pitchFamily="18" charset="0"/>
              </a:rPr>
              <a:t>Ca, </a:t>
            </a:r>
            <a:r>
              <a:rPr lang="en-US" baseline="30000" dirty="0">
                <a:latin typeface="Times New Roman" panose="02020603050405020304" pitchFamily="18" charset="0"/>
                <a:cs typeface="Times New Roman" panose="02020603050405020304" pitchFamily="18" charset="0"/>
              </a:rPr>
              <a:t>50</a:t>
            </a:r>
            <a:r>
              <a:rPr lang="en-US" dirty="0">
                <a:latin typeface="Times New Roman" panose="02020603050405020304" pitchFamily="18" charset="0"/>
                <a:cs typeface="Times New Roman" panose="02020603050405020304" pitchFamily="18" charset="0"/>
              </a:rPr>
              <a:t>Ti, </a:t>
            </a:r>
            <a:r>
              <a:rPr lang="en-US" baseline="30000" dirty="0">
                <a:latin typeface="Times New Roman" panose="02020603050405020304" pitchFamily="18" charset="0"/>
                <a:cs typeface="Times New Roman" panose="02020603050405020304" pitchFamily="18" charset="0"/>
              </a:rPr>
              <a:t>54</a:t>
            </a:r>
            <a:r>
              <a:rPr lang="en-US" dirty="0">
                <a:latin typeface="Times New Roman" panose="02020603050405020304" pitchFamily="18" charset="0"/>
                <a:cs typeface="Times New Roman" panose="02020603050405020304" pitchFamily="18" charset="0"/>
              </a:rPr>
              <a:t>Cr </a:t>
            </a:r>
            <a:endParaRPr lang="en-US" dirty="0" smtClean="0">
              <a:latin typeface="Times New Roman" panose="02020603050405020304" pitchFamily="18" charset="0"/>
              <a:cs typeface="Times New Roman" panose="02020603050405020304" pitchFamily="18" charset="0"/>
            </a:endParaRPr>
          </a:p>
          <a:p>
            <a:pPr marL="271463"/>
            <a:r>
              <a:rPr lang="en-US" dirty="0" smtClean="0">
                <a:latin typeface="Times New Roman" panose="02020603050405020304" pitchFamily="18" charset="0"/>
                <a:cs typeface="Times New Roman" panose="02020603050405020304" pitchFamily="18" charset="0"/>
              </a:rPr>
              <a:t>beams accelerated at the DC-280 cyclotron;</a:t>
            </a:r>
          </a:p>
          <a:p>
            <a:pPr marL="285750"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Launch of the Flat-top system to improve the </a:t>
            </a:r>
            <a:r>
              <a:rPr lang="ru-RU" dirty="0" err="1" smtClean="0">
                <a:latin typeface="Times New Roman" panose="02020603050405020304" pitchFamily="18" charset="0"/>
                <a:cs typeface="Times New Roman" panose="02020603050405020304" pitchFamily="18" charset="0"/>
              </a:rPr>
              <a:t>efficiency</a:t>
            </a:r>
            <a:r>
              <a:rPr lang="ru-RU" dirty="0" smtClean="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of</a:t>
            </a:r>
            <a:r>
              <a:rPr lang="ru-RU"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beam </a:t>
            </a:r>
            <a:r>
              <a:rPr lang="ru-RU" dirty="0" err="1" smtClean="0">
                <a:latin typeface="Times New Roman" panose="02020603050405020304" pitchFamily="18" charset="0"/>
                <a:cs typeface="Times New Roman" panose="02020603050405020304" pitchFamily="18" charset="0"/>
              </a:rPr>
              <a:t>acceleration</a:t>
            </a:r>
            <a:r>
              <a:rPr lang="en-US" dirty="0">
                <a:latin typeface="Times New Roman" panose="02020603050405020304" pitchFamily="18" charset="0"/>
                <a:cs typeface="Times New Roman" panose="02020603050405020304" pitchFamily="18" charset="0"/>
              </a:rPr>
              <a:t>;</a:t>
            </a:r>
            <a:endParaRPr lang="en-US"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Stable long-term operation.</a:t>
            </a:r>
            <a:r>
              <a:rPr lang="ru-RU" dirty="0" smtClean="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944288359"/>
              </p:ext>
            </p:extLst>
          </p:nvPr>
        </p:nvGraphicFramePr>
        <p:xfrm>
          <a:off x="491073" y="3214952"/>
          <a:ext cx="3934311" cy="3239100"/>
        </p:xfrm>
        <a:graphic>
          <a:graphicData uri="http://schemas.openxmlformats.org/drawingml/2006/table">
            <a:tbl>
              <a:tblPr>
                <a:tableStyleId>{5C22544A-7EE6-4342-B048-85BDC9FD1C3A}</a:tableStyleId>
              </a:tblPr>
              <a:tblGrid>
                <a:gridCol w="921656"/>
                <a:gridCol w="1354313"/>
                <a:gridCol w="829171"/>
                <a:gridCol w="829171"/>
              </a:tblGrid>
              <a:tr h="766854">
                <a:tc>
                  <a:txBody>
                    <a:bodyPr/>
                    <a:lstStyle/>
                    <a:p>
                      <a:pPr algn="ctr">
                        <a:spcBef>
                          <a:spcPts val="200"/>
                        </a:spcBef>
                        <a:spcAft>
                          <a:spcPts val="200"/>
                        </a:spcAft>
                      </a:pPr>
                      <a:r>
                        <a:rPr lang="en-GB" sz="1800" kern="800" dirty="0">
                          <a:effectLst/>
                        </a:rPr>
                        <a:t>Ion</a:t>
                      </a:r>
                      <a:endParaRPr lang="ru-RU" sz="1800" b="1" kern="800" dirty="0">
                        <a:effectLst/>
                        <a:latin typeface="Times New Roman"/>
                        <a:ea typeface="Times New Roman"/>
                        <a:cs typeface="Times New Roman"/>
                      </a:endParaRPr>
                    </a:p>
                  </a:txBody>
                  <a:tcPr marL="68580" marR="68580" marT="0" marB="0"/>
                </a:tc>
                <a:tc>
                  <a:txBody>
                    <a:bodyPr/>
                    <a:lstStyle/>
                    <a:p>
                      <a:pPr algn="ctr">
                        <a:spcBef>
                          <a:spcPts val="200"/>
                        </a:spcBef>
                        <a:spcAft>
                          <a:spcPts val="200"/>
                        </a:spcAft>
                      </a:pPr>
                      <a:r>
                        <a:rPr lang="en-GB" sz="2000" kern="800" dirty="0">
                          <a:effectLst/>
                        </a:rPr>
                        <a:t>E</a:t>
                      </a:r>
                      <a:r>
                        <a:rPr lang="en-US" sz="2000" kern="800" baseline="-25000" dirty="0">
                          <a:effectLst/>
                        </a:rPr>
                        <a:t>ion</a:t>
                      </a:r>
                      <a:endParaRPr lang="ru-RU" sz="2000" kern="800" dirty="0">
                        <a:effectLst/>
                      </a:endParaRPr>
                    </a:p>
                    <a:p>
                      <a:pPr algn="ctr">
                        <a:spcBef>
                          <a:spcPts val="200"/>
                        </a:spcBef>
                        <a:spcAft>
                          <a:spcPts val="200"/>
                        </a:spcAft>
                      </a:pPr>
                      <a:r>
                        <a:rPr lang="en-GB" sz="1800" kern="800" dirty="0">
                          <a:effectLst/>
                        </a:rPr>
                        <a:t>[</a:t>
                      </a:r>
                      <a:r>
                        <a:rPr lang="en-GB" sz="1800" kern="800" dirty="0" err="1">
                          <a:effectLst/>
                        </a:rPr>
                        <a:t>Mev</a:t>
                      </a:r>
                      <a:r>
                        <a:rPr lang="en-GB" sz="1800" kern="800" dirty="0">
                          <a:effectLst/>
                        </a:rPr>
                        <a:t>/</a:t>
                      </a:r>
                      <a:r>
                        <a:rPr lang="en-GB" sz="1800" kern="800" dirty="0" err="1">
                          <a:effectLst/>
                        </a:rPr>
                        <a:t>nucl</a:t>
                      </a:r>
                      <a:r>
                        <a:rPr lang="en-GB" sz="1800" kern="800" dirty="0">
                          <a:effectLst/>
                        </a:rPr>
                        <a:t>.]</a:t>
                      </a:r>
                      <a:endParaRPr lang="ru-RU" sz="2000" b="1" kern="800" dirty="0">
                        <a:effectLst/>
                        <a:latin typeface="Times New Roman"/>
                        <a:ea typeface="Times New Roman"/>
                        <a:cs typeface="Times New Roman"/>
                      </a:endParaRPr>
                    </a:p>
                  </a:txBody>
                  <a:tcPr marL="68580" marR="68580" marT="0" marB="0"/>
                </a:tc>
                <a:tc>
                  <a:txBody>
                    <a:bodyPr/>
                    <a:lstStyle/>
                    <a:p>
                      <a:pPr algn="ctr">
                        <a:spcBef>
                          <a:spcPts val="200"/>
                        </a:spcBef>
                        <a:spcAft>
                          <a:spcPts val="200"/>
                        </a:spcAft>
                      </a:pPr>
                      <a:r>
                        <a:rPr lang="en-GB" sz="1800" kern="800" dirty="0">
                          <a:effectLst/>
                        </a:rPr>
                        <a:t>I</a:t>
                      </a:r>
                      <a:r>
                        <a:rPr lang="en-GB" sz="1800" kern="800" baseline="-25000" dirty="0">
                          <a:effectLst/>
                        </a:rPr>
                        <a:t>INJ</a:t>
                      </a:r>
                      <a:r>
                        <a:rPr lang="en-GB" sz="1800" kern="800" dirty="0">
                          <a:effectLst/>
                        </a:rPr>
                        <a:t> [</a:t>
                      </a:r>
                      <a:r>
                        <a:rPr lang="en-GB" sz="1800" kern="800" dirty="0" err="1">
                          <a:effectLst/>
                        </a:rPr>
                        <a:t>p</a:t>
                      </a:r>
                      <a:r>
                        <a:rPr lang="en-GB" sz="1800" kern="800" dirty="0" err="1">
                          <a:effectLst/>
                          <a:sym typeface="Symbol"/>
                        </a:rPr>
                        <a:t></a:t>
                      </a:r>
                      <a:r>
                        <a:rPr lang="en-GB" sz="1800" kern="800" dirty="0" err="1">
                          <a:effectLst/>
                        </a:rPr>
                        <a:t>A</a:t>
                      </a:r>
                      <a:r>
                        <a:rPr lang="en-GB" sz="1200" kern="800" dirty="0">
                          <a:effectLst/>
                        </a:rPr>
                        <a:t>]</a:t>
                      </a:r>
                      <a:endParaRPr lang="ru-RU" sz="1200" b="1" kern="800" dirty="0">
                        <a:effectLst/>
                        <a:latin typeface="Times New Roman"/>
                        <a:ea typeface="Times New Roman"/>
                        <a:cs typeface="Times New Roman"/>
                      </a:endParaRPr>
                    </a:p>
                  </a:txBody>
                  <a:tcPr marL="68580" marR="68580" marT="0" marB="0"/>
                </a:tc>
                <a:tc>
                  <a:txBody>
                    <a:bodyPr/>
                    <a:lstStyle/>
                    <a:p>
                      <a:pPr algn="ctr">
                        <a:spcBef>
                          <a:spcPts val="200"/>
                        </a:spcBef>
                        <a:spcAft>
                          <a:spcPts val="200"/>
                        </a:spcAft>
                      </a:pPr>
                      <a:r>
                        <a:rPr lang="en-GB" sz="1800" kern="800" dirty="0">
                          <a:effectLst/>
                        </a:rPr>
                        <a:t>I</a:t>
                      </a:r>
                      <a:r>
                        <a:rPr lang="en-GB" sz="1800" kern="800" baseline="-25000" dirty="0">
                          <a:effectLst/>
                        </a:rPr>
                        <a:t>EXTR</a:t>
                      </a:r>
                      <a:r>
                        <a:rPr lang="en-GB" sz="1800" kern="800" dirty="0">
                          <a:effectLst/>
                        </a:rPr>
                        <a:t> [</a:t>
                      </a:r>
                      <a:r>
                        <a:rPr lang="en-GB" sz="1800" kern="800" dirty="0" err="1">
                          <a:effectLst/>
                        </a:rPr>
                        <a:t>p</a:t>
                      </a:r>
                      <a:r>
                        <a:rPr lang="en-GB" sz="1800" kern="800" dirty="0" err="1">
                          <a:effectLst/>
                          <a:sym typeface="Symbol"/>
                        </a:rPr>
                        <a:t></a:t>
                      </a:r>
                      <a:r>
                        <a:rPr lang="en-GB" sz="1800" kern="800" dirty="0" err="1">
                          <a:effectLst/>
                        </a:rPr>
                        <a:t>A</a:t>
                      </a:r>
                      <a:r>
                        <a:rPr lang="en-GB" sz="1800" kern="800" dirty="0">
                          <a:effectLst/>
                        </a:rPr>
                        <a:t>]</a:t>
                      </a:r>
                      <a:endParaRPr lang="ru-RU" sz="1800" b="1" kern="800" dirty="0">
                        <a:effectLst/>
                        <a:latin typeface="Times New Roman"/>
                        <a:ea typeface="Times New Roman"/>
                        <a:cs typeface="Times New Roman"/>
                      </a:endParaRPr>
                    </a:p>
                  </a:txBody>
                  <a:tcPr marL="68580" marR="68580" marT="0" marB="0"/>
                </a:tc>
              </a:tr>
              <a:tr h="412041">
                <a:tc>
                  <a:txBody>
                    <a:bodyPr/>
                    <a:lstStyle/>
                    <a:p>
                      <a:pPr algn="ctr">
                        <a:spcAft>
                          <a:spcPts val="0"/>
                        </a:spcAft>
                      </a:pPr>
                      <a:r>
                        <a:rPr lang="en-US" sz="1800" baseline="30000">
                          <a:effectLst/>
                        </a:rPr>
                        <a:t>12</a:t>
                      </a:r>
                      <a:r>
                        <a:rPr lang="en-US" sz="1800">
                          <a:effectLst/>
                        </a:rPr>
                        <a:t>C</a:t>
                      </a:r>
                      <a:r>
                        <a:rPr lang="en-US" sz="1800" baseline="30000">
                          <a:effectLst/>
                        </a:rPr>
                        <a:t>+2</a:t>
                      </a:r>
                      <a:endParaRPr lang="ru-RU" sz="1800">
                        <a:effectLst/>
                        <a:latin typeface="Times New Roman"/>
                        <a:ea typeface="Calibri"/>
                        <a:cs typeface="Times New Roman"/>
                      </a:endParaRPr>
                    </a:p>
                  </a:txBody>
                  <a:tcPr marL="68580" marR="68580" marT="0" marB="0"/>
                </a:tc>
                <a:tc>
                  <a:txBody>
                    <a:bodyPr/>
                    <a:lstStyle/>
                    <a:p>
                      <a:pPr algn="ctr">
                        <a:spcAft>
                          <a:spcPts val="0"/>
                        </a:spcAft>
                      </a:pPr>
                      <a:r>
                        <a:rPr lang="en-US" sz="1800" dirty="0">
                          <a:effectLst/>
                        </a:rPr>
                        <a:t>5.9</a:t>
                      </a:r>
                      <a:endParaRPr lang="ru-RU" sz="1800" dirty="0">
                        <a:effectLst/>
                        <a:latin typeface="Times New Roman"/>
                        <a:ea typeface="Calibri"/>
                        <a:cs typeface="Times New Roman"/>
                      </a:endParaRPr>
                    </a:p>
                  </a:txBody>
                  <a:tcPr marL="68580" marR="68580" marT="0" marB="0"/>
                </a:tc>
                <a:tc>
                  <a:txBody>
                    <a:bodyPr/>
                    <a:lstStyle/>
                    <a:p>
                      <a:pPr algn="ctr">
                        <a:spcAft>
                          <a:spcPts val="0"/>
                        </a:spcAft>
                      </a:pPr>
                      <a:r>
                        <a:rPr lang="en-US" sz="1800" dirty="0">
                          <a:effectLst/>
                        </a:rPr>
                        <a:t>29,8</a:t>
                      </a:r>
                      <a:endParaRPr lang="ru-RU" sz="1800" dirty="0">
                        <a:effectLst/>
                        <a:latin typeface="Times New Roman"/>
                        <a:ea typeface="Calibri"/>
                        <a:cs typeface="Times New Roman"/>
                      </a:endParaRPr>
                    </a:p>
                  </a:txBody>
                  <a:tcPr marL="68580" marR="68580" marT="0" marB="0"/>
                </a:tc>
                <a:tc>
                  <a:txBody>
                    <a:bodyPr/>
                    <a:lstStyle/>
                    <a:p>
                      <a:pPr algn="ctr">
                        <a:spcAft>
                          <a:spcPts val="0"/>
                        </a:spcAft>
                      </a:pPr>
                      <a:r>
                        <a:rPr lang="en-US" sz="1800">
                          <a:effectLst/>
                        </a:rPr>
                        <a:t>10</a:t>
                      </a:r>
                      <a:endParaRPr lang="ru-RU" sz="1800">
                        <a:effectLst/>
                        <a:latin typeface="Times New Roman"/>
                        <a:ea typeface="Calibri"/>
                        <a:cs typeface="Times New Roman"/>
                      </a:endParaRPr>
                    </a:p>
                  </a:txBody>
                  <a:tcPr marL="68580" marR="68580" marT="0" marB="0"/>
                </a:tc>
              </a:tr>
              <a:tr h="412041">
                <a:tc>
                  <a:txBody>
                    <a:bodyPr/>
                    <a:lstStyle/>
                    <a:p>
                      <a:pPr algn="ctr">
                        <a:spcAft>
                          <a:spcPts val="0"/>
                        </a:spcAft>
                      </a:pPr>
                      <a:r>
                        <a:rPr lang="en-US" sz="1800" baseline="30000">
                          <a:effectLst/>
                        </a:rPr>
                        <a:t>40</a:t>
                      </a:r>
                      <a:r>
                        <a:rPr lang="en-US" sz="1800">
                          <a:effectLst/>
                        </a:rPr>
                        <a:t>Ar</a:t>
                      </a:r>
                      <a:r>
                        <a:rPr lang="en-US" sz="1800" baseline="30000">
                          <a:effectLst/>
                        </a:rPr>
                        <a:t>+7</a:t>
                      </a:r>
                      <a:endParaRPr lang="ru-RU" sz="1800">
                        <a:effectLst/>
                        <a:latin typeface="Times New Roman"/>
                        <a:ea typeface="Calibri"/>
                        <a:cs typeface="Times New Roman"/>
                      </a:endParaRPr>
                    </a:p>
                  </a:txBody>
                  <a:tcPr marL="68580" marR="68580" marT="0" marB="0"/>
                </a:tc>
                <a:tc>
                  <a:txBody>
                    <a:bodyPr/>
                    <a:lstStyle/>
                    <a:p>
                      <a:pPr algn="ctr">
                        <a:spcAft>
                          <a:spcPts val="0"/>
                        </a:spcAft>
                      </a:pPr>
                      <a:r>
                        <a:rPr lang="en-US" sz="1800" dirty="0">
                          <a:effectLst/>
                        </a:rPr>
                        <a:t>4.9</a:t>
                      </a:r>
                      <a:endParaRPr lang="ru-RU" sz="1800" dirty="0">
                        <a:effectLst/>
                        <a:latin typeface="Times New Roman"/>
                        <a:ea typeface="Calibri"/>
                        <a:cs typeface="Times New Roman"/>
                      </a:endParaRPr>
                    </a:p>
                  </a:txBody>
                  <a:tcPr marL="68580" marR="68580" marT="0" marB="0"/>
                </a:tc>
                <a:tc>
                  <a:txBody>
                    <a:bodyPr/>
                    <a:lstStyle/>
                    <a:p>
                      <a:pPr algn="ctr">
                        <a:spcAft>
                          <a:spcPts val="0"/>
                        </a:spcAft>
                      </a:pPr>
                      <a:r>
                        <a:rPr lang="en-US" sz="1800">
                          <a:effectLst/>
                        </a:rPr>
                        <a:t>28.7</a:t>
                      </a:r>
                      <a:endParaRPr lang="ru-RU" sz="1800">
                        <a:effectLst/>
                        <a:latin typeface="Times New Roman"/>
                        <a:ea typeface="Calibri"/>
                        <a:cs typeface="Times New Roman"/>
                      </a:endParaRPr>
                    </a:p>
                  </a:txBody>
                  <a:tcPr marL="68580" marR="68580" marT="0" marB="0"/>
                </a:tc>
                <a:tc>
                  <a:txBody>
                    <a:bodyPr/>
                    <a:lstStyle/>
                    <a:p>
                      <a:pPr algn="ctr">
                        <a:spcAft>
                          <a:spcPts val="0"/>
                        </a:spcAft>
                      </a:pPr>
                      <a:r>
                        <a:rPr lang="en-US" sz="1800">
                          <a:effectLst/>
                        </a:rPr>
                        <a:t>10.4</a:t>
                      </a:r>
                      <a:endParaRPr lang="ru-RU" sz="1800">
                        <a:effectLst/>
                        <a:latin typeface="Times New Roman"/>
                        <a:ea typeface="Calibri"/>
                        <a:cs typeface="Times New Roman"/>
                      </a:endParaRPr>
                    </a:p>
                  </a:txBody>
                  <a:tcPr marL="68580" marR="68580" marT="0" marB="0"/>
                </a:tc>
              </a:tr>
              <a:tr h="412041">
                <a:tc>
                  <a:txBody>
                    <a:bodyPr/>
                    <a:lstStyle/>
                    <a:p>
                      <a:pPr algn="ctr">
                        <a:spcAft>
                          <a:spcPts val="0"/>
                        </a:spcAft>
                      </a:pPr>
                      <a:r>
                        <a:rPr lang="en-US" sz="1800" baseline="30000">
                          <a:effectLst/>
                        </a:rPr>
                        <a:t>48</a:t>
                      </a:r>
                      <a:r>
                        <a:rPr lang="en-US" sz="1800">
                          <a:effectLst/>
                        </a:rPr>
                        <a:t>Ca</a:t>
                      </a:r>
                      <a:r>
                        <a:rPr lang="en-US" sz="1800" baseline="30000">
                          <a:effectLst/>
                        </a:rPr>
                        <a:t>+10</a:t>
                      </a:r>
                      <a:endParaRPr lang="ru-RU" sz="1800">
                        <a:effectLst/>
                        <a:latin typeface="Times New Roman"/>
                        <a:ea typeface="Calibri"/>
                        <a:cs typeface="Times New Roman"/>
                      </a:endParaRPr>
                    </a:p>
                  </a:txBody>
                  <a:tcPr marL="68580" marR="68580" marT="0" marB="0"/>
                </a:tc>
                <a:tc>
                  <a:txBody>
                    <a:bodyPr/>
                    <a:lstStyle/>
                    <a:p>
                      <a:pPr algn="ctr">
                        <a:spcAft>
                          <a:spcPts val="0"/>
                        </a:spcAft>
                      </a:pPr>
                      <a:r>
                        <a:rPr lang="en-US" sz="1800">
                          <a:effectLst/>
                        </a:rPr>
                        <a:t>4.8</a:t>
                      </a:r>
                      <a:endParaRPr lang="ru-RU" sz="1800">
                        <a:effectLst/>
                        <a:latin typeface="Times New Roman"/>
                        <a:ea typeface="Calibri"/>
                        <a:cs typeface="Times New Roman"/>
                      </a:endParaRPr>
                    </a:p>
                  </a:txBody>
                  <a:tcPr marL="68580" marR="68580" marT="0" marB="0"/>
                </a:tc>
                <a:tc>
                  <a:txBody>
                    <a:bodyPr/>
                    <a:lstStyle/>
                    <a:p>
                      <a:pPr algn="ctr">
                        <a:spcAft>
                          <a:spcPts val="0"/>
                        </a:spcAft>
                      </a:pPr>
                      <a:r>
                        <a:rPr lang="en-US" sz="1800" dirty="0">
                          <a:effectLst/>
                        </a:rPr>
                        <a:t>24</a:t>
                      </a:r>
                      <a:endParaRPr lang="ru-RU" sz="1800" dirty="0">
                        <a:effectLst/>
                        <a:latin typeface="Times New Roman"/>
                        <a:ea typeface="Calibri"/>
                        <a:cs typeface="Times New Roman"/>
                      </a:endParaRPr>
                    </a:p>
                  </a:txBody>
                  <a:tcPr marL="68580" marR="68580" marT="0" marB="0"/>
                </a:tc>
                <a:tc>
                  <a:txBody>
                    <a:bodyPr/>
                    <a:lstStyle/>
                    <a:p>
                      <a:pPr algn="ctr">
                        <a:spcAft>
                          <a:spcPts val="0"/>
                        </a:spcAft>
                      </a:pPr>
                      <a:r>
                        <a:rPr lang="en-US" sz="1800">
                          <a:effectLst/>
                        </a:rPr>
                        <a:t>7.1</a:t>
                      </a:r>
                      <a:endParaRPr lang="ru-RU" sz="1800">
                        <a:effectLst/>
                        <a:latin typeface="Times New Roman"/>
                        <a:ea typeface="Calibri"/>
                        <a:cs typeface="Times New Roman"/>
                      </a:endParaRPr>
                    </a:p>
                  </a:txBody>
                  <a:tcPr marL="68580" marR="68580" marT="0" marB="0"/>
                </a:tc>
              </a:tr>
              <a:tr h="412041">
                <a:tc>
                  <a:txBody>
                    <a:bodyPr/>
                    <a:lstStyle/>
                    <a:p>
                      <a:pPr algn="ctr">
                        <a:spcAft>
                          <a:spcPts val="0"/>
                        </a:spcAft>
                      </a:pPr>
                      <a:r>
                        <a:rPr lang="en-US" sz="1800" baseline="30000">
                          <a:effectLst/>
                        </a:rPr>
                        <a:t>48</a:t>
                      </a:r>
                      <a:r>
                        <a:rPr lang="en-US" sz="1800">
                          <a:effectLst/>
                        </a:rPr>
                        <a:t>Ti</a:t>
                      </a:r>
                      <a:r>
                        <a:rPr lang="en-US" sz="1800" baseline="30000">
                          <a:effectLst/>
                        </a:rPr>
                        <a:t>+10</a:t>
                      </a:r>
                      <a:endParaRPr lang="ru-RU" sz="1800">
                        <a:effectLst/>
                        <a:latin typeface="Times New Roman"/>
                        <a:ea typeface="Calibri"/>
                        <a:cs typeface="Times New Roman"/>
                      </a:endParaRPr>
                    </a:p>
                  </a:txBody>
                  <a:tcPr marL="68580" marR="68580" marT="0" marB="0"/>
                </a:tc>
                <a:tc>
                  <a:txBody>
                    <a:bodyPr/>
                    <a:lstStyle/>
                    <a:p>
                      <a:pPr algn="ctr">
                        <a:spcAft>
                          <a:spcPts val="0"/>
                        </a:spcAft>
                      </a:pPr>
                      <a:r>
                        <a:rPr lang="ru-RU" sz="1800">
                          <a:effectLst/>
                        </a:rPr>
                        <a:t>4.8</a:t>
                      </a:r>
                      <a:endParaRPr lang="ru-RU" sz="1800">
                        <a:effectLst/>
                        <a:latin typeface="Times New Roman"/>
                        <a:ea typeface="Calibri"/>
                        <a:cs typeface="Times New Roman"/>
                      </a:endParaRPr>
                    </a:p>
                  </a:txBody>
                  <a:tcPr marL="68580" marR="68580" marT="0" marB="0"/>
                </a:tc>
                <a:tc>
                  <a:txBody>
                    <a:bodyPr/>
                    <a:lstStyle/>
                    <a:p>
                      <a:pPr algn="ctr">
                        <a:spcAft>
                          <a:spcPts val="0"/>
                        </a:spcAft>
                      </a:pPr>
                      <a:r>
                        <a:rPr lang="en-US" sz="1800">
                          <a:effectLst/>
                        </a:rPr>
                        <a:t>2.2</a:t>
                      </a:r>
                      <a:endParaRPr lang="ru-RU" sz="1800">
                        <a:effectLst/>
                        <a:latin typeface="Times New Roman"/>
                        <a:ea typeface="Calibri"/>
                        <a:cs typeface="Times New Roman"/>
                      </a:endParaRPr>
                    </a:p>
                  </a:txBody>
                  <a:tcPr marL="68580" marR="68580" marT="0" marB="0"/>
                </a:tc>
                <a:tc>
                  <a:txBody>
                    <a:bodyPr/>
                    <a:lstStyle/>
                    <a:p>
                      <a:pPr algn="ctr">
                        <a:spcAft>
                          <a:spcPts val="0"/>
                        </a:spcAft>
                      </a:pPr>
                      <a:r>
                        <a:rPr lang="en-US" sz="1800" dirty="0">
                          <a:effectLst/>
                        </a:rPr>
                        <a:t>1</a:t>
                      </a:r>
                      <a:endParaRPr lang="ru-RU" sz="1800" dirty="0">
                        <a:effectLst/>
                        <a:latin typeface="Times New Roman"/>
                        <a:ea typeface="Calibri"/>
                        <a:cs typeface="Times New Roman"/>
                      </a:endParaRPr>
                    </a:p>
                  </a:txBody>
                  <a:tcPr marL="68580" marR="68580" marT="0" marB="0"/>
                </a:tc>
              </a:tr>
              <a:tr h="412041">
                <a:tc>
                  <a:txBody>
                    <a:bodyPr/>
                    <a:lstStyle/>
                    <a:p>
                      <a:pPr algn="ctr">
                        <a:spcAft>
                          <a:spcPts val="0"/>
                        </a:spcAft>
                      </a:pPr>
                      <a:r>
                        <a:rPr lang="en-US" sz="1800" baseline="30000">
                          <a:effectLst/>
                        </a:rPr>
                        <a:t>52</a:t>
                      </a:r>
                      <a:r>
                        <a:rPr lang="en-US" sz="1800">
                          <a:effectLst/>
                        </a:rPr>
                        <a:t>Cr</a:t>
                      </a:r>
                      <a:r>
                        <a:rPr lang="en-US" sz="1800" baseline="30000">
                          <a:effectLst/>
                        </a:rPr>
                        <a:t>+10</a:t>
                      </a:r>
                      <a:endParaRPr lang="ru-RU" sz="1800">
                        <a:effectLst/>
                        <a:latin typeface="Times New Roman"/>
                        <a:ea typeface="Calibri"/>
                        <a:cs typeface="Times New Roman"/>
                      </a:endParaRPr>
                    </a:p>
                  </a:txBody>
                  <a:tcPr marL="68580" marR="68580" marT="0" marB="0"/>
                </a:tc>
                <a:tc>
                  <a:txBody>
                    <a:bodyPr/>
                    <a:lstStyle/>
                    <a:p>
                      <a:pPr algn="ctr">
                        <a:spcAft>
                          <a:spcPts val="0"/>
                        </a:spcAft>
                      </a:pPr>
                      <a:r>
                        <a:rPr lang="en-US" sz="1800">
                          <a:effectLst/>
                        </a:rPr>
                        <a:t>5.2</a:t>
                      </a:r>
                      <a:endParaRPr lang="ru-RU" sz="1800">
                        <a:effectLst/>
                        <a:latin typeface="Times New Roman"/>
                        <a:ea typeface="Calibri"/>
                        <a:cs typeface="Times New Roman"/>
                      </a:endParaRPr>
                    </a:p>
                  </a:txBody>
                  <a:tcPr marL="68580" marR="68580" marT="0" marB="0"/>
                </a:tc>
                <a:tc>
                  <a:txBody>
                    <a:bodyPr/>
                    <a:lstStyle/>
                    <a:p>
                      <a:pPr algn="ctr">
                        <a:spcAft>
                          <a:spcPts val="0"/>
                        </a:spcAft>
                      </a:pPr>
                      <a:r>
                        <a:rPr lang="en-US" sz="1800">
                          <a:effectLst/>
                        </a:rPr>
                        <a:t>7</a:t>
                      </a:r>
                      <a:endParaRPr lang="ru-RU" sz="1800">
                        <a:effectLst/>
                        <a:latin typeface="Times New Roman"/>
                        <a:ea typeface="Calibri"/>
                        <a:cs typeface="Times New Roman"/>
                      </a:endParaRPr>
                    </a:p>
                  </a:txBody>
                  <a:tcPr marL="68580" marR="68580" marT="0" marB="0"/>
                </a:tc>
                <a:tc>
                  <a:txBody>
                    <a:bodyPr/>
                    <a:lstStyle/>
                    <a:p>
                      <a:pPr algn="ctr">
                        <a:spcAft>
                          <a:spcPts val="0"/>
                        </a:spcAft>
                      </a:pPr>
                      <a:r>
                        <a:rPr lang="en-US" sz="1800">
                          <a:effectLst/>
                        </a:rPr>
                        <a:t>2.4</a:t>
                      </a:r>
                      <a:endParaRPr lang="ru-RU" sz="1800">
                        <a:effectLst/>
                        <a:latin typeface="Times New Roman"/>
                        <a:ea typeface="Calibri"/>
                        <a:cs typeface="Times New Roman"/>
                      </a:endParaRPr>
                    </a:p>
                  </a:txBody>
                  <a:tcPr marL="68580" marR="68580" marT="0" marB="0"/>
                </a:tc>
              </a:tr>
              <a:tr h="412041">
                <a:tc>
                  <a:txBody>
                    <a:bodyPr/>
                    <a:lstStyle/>
                    <a:p>
                      <a:pPr algn="ctr">
                        <a:spcAft>
                          <a:spcPts val="0"/>
                        </a:spcAft>
                      </a:pPr>
                      <a:r>
                        <a:rPr lang="ru-RU" sz="1800" baseline="30000" dirty="0">
                          <a:effectLst/>
                        </a:rPr>
                        <a:t>84</a:t>
                      </a:r>
                      <a:r>
                        <a:rPr lang="ru-RU" sz="1800" dirty="0">
                          <a:effectLst/>
                        </a:rPr>
                        <a:t>Kr</a:t>
                      </a:r>
                      <a:r>
                        <a:rPr lang="ru-RU" sz="1800" baseline="30000" dirty="0">
                          <a:effectLst/>
                        </a:rPr>
                        <a:t>+14</a:t>
                      </a:r>
                      <a:endParaRPr lang="ru-RU" sz="1800" dirty="0">
                        <a:effectLst/>
                        <a:latin typeface="Times New Roman"/>
                        <a:ea typeface="Calibri"/>
                        <a:cs typeface="Times New Roman"/>
                      </a:endParaRPr>
                    </a:p>
                  </a:txBody>
                  <a:tcPr marL="68580" marR="68580" marT="0" marB="0"/>
                </a:tc>
                <a:tc>
                  <a:txBody>
                    <a:bodyPr/>
                    <a:lstStyle/>
                    <a:p>
                      <a:pPr algn="ctr">
                        <a:spcAft>
                          <a:spcPts val="0"/>
                        </a:spcAft>
                      </a:pPr>
                      <a:r>
                        <a:rPr lang="en-US" sz="1800" dirty="0">
                          <a:effectLst/>
                        </a:rPr>
                        <a:t>5.9</a:t>
                      </a:r>
                      <a:endParaRPr lang="ru-RU" sz="1800" dirty="0">
                        <a:effectLst/>
                        <a:latin typeface="Times New Roman"/>
                        <a:ea typeface="Calibri"/>
                        <a:cs typeface="Times New Roman"/>
                      </a:endParaRPr>
                    </a:p>
                  </a:txBody>
                  <a:tcPr marL="68580" marR="68580" marT="0" marB="0"/>
                </a:tc>
                <a:tc>
                  <a:txBody>
                    <a:bodyPr/>
                    <a:lstStyle/>
                    <a:p>
                      <a:pPr algn="ctr">
                        <a:spcAft>
                          <a:spcPts val="0"/>
                        </a:spcAft>
                      </a:pPr>
                      <a:r>
                        <a:rPr lang="en-US" sz="1800" dirty="0">
                          <a:effectLst/>
                        </a:rPr>
                        <a:t>2.9</a:t>
                      </a:r>
                      <a:endParaRPr lang="ru-RU" sz="1800" dirty="0">
                        <a:effectLst/>
                        <a:latin typeface="Times New Roman"/>
                        <a:ea typeface="Calibri"/>
                        <a:cs typeface="Times New Roman"/>
                      </a:endParaRPr>
                    </a:p>
                  </a:txBody>
                  <a:tcPr marL="68580" marR="68580" marT="0" marB="0"/>
                </a:tc>
                <a:tc>
                  <a:txBody>
                    <a:bodyPr/>
                    <a:lstStyle/>
                    <a:p>
                      <a:pPr algn="ctr">
                        <a:spcAft>
                          <a:spcPts val="0"/>
                        </a:spcAft>
                      </a:pPr>
                      <a:r>
                        <a:rPr lang="en-US" sz="1800" dirty="0">
                          <a:effectLst/>
                        </a:rPr>
                        <a:t>1.4</a:t>
                      </a:r>
                      <a:endParaRPr lang="ru-RU" sz="1800" dirty="0">
                        <a:effectLst/>
                        <a:latin typeface="Times New Roman"/>
                        <a:ea typeface="Calibri"/>
                        <a:cs typeface="Times New Roman"/>
                      </a:endParaRPr>
                    </a:p>
                  </a:txBody>
                  <a:tcPr marL="68580" marR="68580" marT="0" marB="0"/>
                </a:tc>
              </a:tr>
            </a:tbl>
          </a:graphicData>
        </a:graphic>
      </p:graphicFrame>
      <p:sp>
        <p:nvSpPr>
          <p:cNvPr id="3" name="Rectangle 1"/>
          <p:cNvSpPr>
            <a:spLocks noChangeArrowheads="1"/>
          </p:cNvSpPr>
          <p:nvPr/>
        </p:nvSpPr>
        <p:spPr bwMode="auto">
          <a:xfrm>
            <a:off x="419065" y="2684305"/>
            <a:ext cx="404063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6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Beam intensities extracted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6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from the DC-280 cyclotron</a:t>
            </a:r>
            <a:endParaRPr kumimoji="0" lang="en-US" altLang="ru-RU" sz="1400" b="0" i="0" u="none" strike="noStrike" cap="none" normalizeH="0" baseline="0" dirty="0" smtClean="0">
              <a:ln>
                <a:noFill/>
              </a:ln>
              <a:solidFill>
                <a:schemeClr val="tx1"/>
              </a:solidFill>
              <a:effectLst/>
              <a:latin typeface="Times New Roman" panose="02020603050405020304" pitchFamily="18" charset="0"/>
              <a:ea typeface="Calibri" pitchFamily="34" charset="0"/>
              <a:cs typeface="Times New Roman" panose="02020603050405020304" pitchFamily="18" charset="0"/>
            </a:endParaRPr>
          </a:p>
        </p:txBody>
      </p:sp>
      <p:sp>
        <p:nvSpPr>
          <p:cNvPr id="12" name="Прямоугольник 11"/>
          <p:cNvSpPr/>
          <p:nvPr/>
        </p:nvSpPr>
        <p:spPr>
          <a:xfrm>
            <a:off x="252467" y="420053"/>
            <a:ext cx="6962478" cy="369332"/>
          </a:xfrm>
          <a:prstGeom prst="rect">
            <a:avLst/>
          </a:prstGeom>
        </p:spPr>
        <p:txBody>
          <a:bodyPr wrap="square">
            <a:spAutoFit/>
          </a:bodyPr>
          <a:lstStyle/>
          <a:p>
            <a:r>
              <a:rPr lang="en-US" b="1" dirty="0" smtClean="0">
                <a:latin typeface="Times New Roman" panose="02020603050405020304" pitchFamily="18" charset="0"/>
                <a:cs typeface="Times New Roman" panose="02020603050405020304" pitchFamily="18" charset="0"/>
              </a:rPr>
              <a:t>Put into operation in 2019. Experiments started</a:t>
            </a:r>
            <a:r>
              <a:rPr lang="ru-RU" b="1" dirty="0" smtClean="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in 2020</a:t>
            </a:r>
            <a:r>
              <a:rPr lang="ru-RU" b="1" dirty="0" smtClean="0">
                <a:solidFill>
                  <a:schemeClr val="accent3">
                    <a:lumMod val="50000"/>
                  </a:schemeClr>
                </a:solidFill>
                <a:latin typeface="Times New Roman" panose="02020603050405020304" pitchFamily="18" charset="0"/>
                <a:cs typeface="Times New Roman" panose="02020603050405020304" pitchFamily="18" charset="0"/>
              </a:rPr>
              <a:t>   </a:t>
            </a:r>
            <a:endParaRPr lang="ru-RU" b="1" dirty="0">
              <a:solidFill>
                <a:schemeClr val="accent3">
                  <a:lumMod val="50000"/>
                </a:schemeClr>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8064" y="1969179"/>
            <a:ext cx="3186853" cy="4487499"/>
          </a:xfrm>
          <a:prstGeom prst="rect">
            <a:avLst/>
          </a:prstGeom>
        </p:spPr>
      </p:pic>
      <p:sp>
        <p:nvSpPr>
          <p:cNvPr id="9" name="Прямоугольник 8"/>
          <p:cNvSpPr/>
          <p:nvPr/>
        </p:nvSpPr>
        <p:spPr>
          <a:xfrm>
            <a:off x="4788025" y="908720"/>
            <a:ext cx="4248472" cy="923330"/>
          </a:xfrm>
          <a:prstGeom prst="rect">
            <a:avLst/>
          </a:prstGeom>
        </p:spPr>
        <p:txBody>
          <a:bodyPr wrap="square">
            <a:spAutoFit/>
          </a:bodyPr>
          <a:lstStyle/>
          <a:p>
            <a:r>
              <a:rPr lang="en-US" b="1" u="sng" dirty="0" smtClean="0">
                <a:latin typeface="Times New Roman" panose="02020603050405020304" pitchFamily="18" charset="0"/>
                <a:cs typeface="Times New Roman" panose="02020603050405020304" pitchFamily="18" charset="0"/>
              </a:rPr>
              <a:t>Risks</a:t>
            </a:r>
            <a:r>
              <a:rPr lang="en-US" dirty="0" smtClean="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Limitation in intensity due to instability of chemical compounds of </a:t>
            </a:r>
            <a:r>
              <a:rPr lang="en-US" dirty="0" err="1" smtClean="0">
                <a:latin typeface="Times New Roman" panose="02020603050405020304" pitchFamily="18" charset="0"/>
                <a:cs typeface="Times New Roman" panose="02020603050405020304" pitchFamily="18" charset="0"/>
              </a:rPr>
              <a:t>Ti&amp;Cr</a:t>
            </a:r>
            <a:r>
              <a:rPr lang="en-US" dirty="0">
                <a:latin typeface="Times New Roman" panose="02020603050405020304" pitchFamily="18" charset="0"/>
                <a:cs typeface="Times New Roman" panose="02020603050405020304" pitchFamily="18" charset="0"/>
              </a:rPr>
              <a:t>.</a:t>
            </a:r>
            <a:endParaRPr lang="en-US"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4454240"/>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122" y="1138484"/>
            <a:ext cx="3600400" cy="259013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0" y="27527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52413"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252413"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5"/>
          <p:cNvSpPr>
            <a:spLocks noChangeArrowheads="1"/>
          </p:cNvSpPr>
          <p:nvPr/>
        </p:nvSpPr>
        <p:spPr bwMode="auto">
          <a:xfrm>
            <a:off x="0" y="4572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3337861774"/>
              </p:ext>
            </p:extLst>
          </p:nvPr>
        </p:nvGraphicFramePr>
        <p:xfrm>
          <a:off x="4420324" y="1124744"/>
          <a:ext cx="4321175" cy="1914525"/>
        </p:xfrm>
        <a:graphic>
          <a:graphicData uri="http://schemas.openxmlformats.org/drawingml/2006/table">
            <a:tbl>
              <a:tblPr firstRow="1" firstCol="1" bandRow="1">
                <a:tableStyleId>{5C22544A-7EE6-4342-B048-85BDC9FD1C3A}</a:tableStyleId>
              </a:tblPr>
              <a:tblGrid>
                <a:gridCol w="435994"/>
                <a:gridCol w="1005457"/>
                <a:gridCol w="900589"/>
                <a:gridCol w="1077275"/>
                <a:gridCol w="901860"/>
              </a:tblGrid>
              <a:tr h="186690">
                <a:tc>
                  <a:txBody>
                    <a:bodyPr/>
                    <a:lstStyle/>
                    <a:p>
                      <a:pPr algn="ctr">
                        <a:spcAft>
                          <a:spcPts val="0"/>
                        </a:spcAft>
                      </a:pPr>
                      <a:r>
                        <a:rPr lang="en-US" sz="1200">
                          <a:effectLst/>
                        </a:rPr>
                        <a:t>Ion</a:t>
                      </a:r>
                      <a:endParaRPr lang="ru-RU" sz="1200">
                        <a:effectLst/>
                        <a:latin typeface="Times New Roman"/>
                        <a:ea typeface="Calibri"/>
                        <a:cs typeface="Times New Roman"/>
                      </a:endParaRPr>
                    </a:p>
                  </a:txBody>
                  <a:tcPr marL="68580" marR="68580" marT="9525" marB="0"/>
                </a:tc>
                <a:tc gridSpan="2">
                  <a:txBody>
                    <a:bodyPr/>
                    <a:lstStyle/>
                    <a:p>
                      <a:pPr algn="ctr">
                        <a:spcAft>
                          <a:spcPts val="0"/>
                        </a:spcAft>
                      </a:pPr>
                      <a:r>
                        <a:rPr lang="en-US" sz="1200" dirty="0">
                          <a:effectLst/>
                        </a:rPr>
                        <a:t>201</a:t>
                      </a:r>
                      <a:r>
                        <a:rPr lang="ru-RU" sz="1200" dirty="0">
                          <a:effectLst/>
                        </a:rPr>
                        <a:t>9</a:t>
                      </a:r>
                      <a:endParaRPr lang="ru-RU" sz="1200" dirty="0">
                        <a:effectLst/>
                        <a:latin typeface="Times New Roman"/>
                        <a:ea typeface="Calibri"/>
                        <a:cs typeface="Times New Roman"/>
                      </a:endParaRPr>
                    </a:p>
                  </a:txBody>
                  <a:tcPr marL="68580" marR="68580" marT="9525" marB="0"/>
                </a:tc>
                <a:tc hMerge="1">
                  <a:txBody>
                    <a:bodyPr/>
                    <a:lstStyle/>
                    <a:p>
                      <a:endParaRPr lang="ru-RU"/>
                    </a:p>
                  </a:txBody>
                  <a:tcPr/>
                </a:tc>
                <a:tc gridSpan="2">
                  <a:txBody>
                    <a:bodyPr/>
                    <a:lstStyle/>
                    <a:p>
                      <a:pPr algn="ctr">
                        <a:spcAft>
                          <a:spcPts val="0"/>
                        </a:spcAft>
                      </a:pPr>
                      <a:r>
                        <a:rPr lang="en-US" sz="1200">
                          <a:effectLst/>
                        </a:rPr>
                        <a:t>202</a:t>
                      </a:r>
                      <a:r>
                        <a:rPr lang="ru-RU" sz="1200">
                          <a:effectLst/>
                        </a:rPr>
                        <a:t>2</a:t>
                      </a:r>
                      <a:endParaRPr lang="ru-RU" sz="1200">
                        <a:effectLst/>
                        <a:latin typeface="Times New Roman"/>
                        <a:ea typeface="Calibri"/>
                        <a:cs typeface="Times New Roman"/>
                      </a:endParaRPr>
                    </a:p>
                  </a:txBody>
                  <a:tcPr marL="68580" marR="68580" marT="9525" marB="0"/>
                </a:tc>
                <a:tc hMerge="1">
                  <a:txBody>
                    <a:bodyPr/>
                    <a:lstStyle/>
                    <a:p>
                      <a:endParaRPr lang="ru-RU"/>
                    </a:p>
                  </a:txBody>
                  <a:tcPr/>
                </a:tc>
              </a:tr>
              <a:tr h="186690">
                <a:tc>
                  <a:txBody>
                    <a:bodyPr/>
                    <a:lstStyle/>
                    <a:p>
                      <a:pPr algn="ctr">
                        <a:spcAft>
                          <a:spcPts val="0"/>
                        </a:spcAft>
                      </a:pPr>
                      <a:r>
                        <a:rPr lang="en-US" sz="1200">
                          <a:effectLst/>
                        </a:rPr>
                        <a:t> </a:t>
                      </a:r>
                      <a:endParaRPr lang="ru-RU" sz="1200">
                        <a:effectLst/>
                        <a:latin typeface="Times New Roman"/>
                        <a:ea typeface="Calibri"/>
                        <a:cs typeface="Times New Roman"/>
                      </a:endParaRPr>
                    </a:p>
                  </a:txBody>
                  <a:tcPr marL="68580" marR="68580" marT="9525" marB="0"/>
                </a:tc>
                <a:tc>
                  <a:txBody>
                    <a:bodyPr/>
                    <a:lstStyle/>
                    <a:p>
                      <a:pPr algn="ctr">
                        <a:spcAft>
                          <a:spcPts val="0"/>
                        </a:spcAft>
                      </a:pPr>
                      <a:r>
                        <a:rPr lang="en-US" sz="1200">
                          <a:effectLst/>
                        </a:rPr>
                        <a:t>E (MeV/u)</a:t>
                      </a:r>
                      <a:endParaRPr lang="ru-RU" sz="1200">
                        <a:effectLst/>
                        <a:latin typeface="Times New Roman"/>
                        <a:ea typeface="Calibri"/>
                        <a:cs typeface="Times New Roman"/>
                      </a:endParaRPr>
                    </a:p>
                  </a:txBody>
                  <a:tcPr marL="68580" marR="68580" marT="9525" marB="0"/>
                </a:tc>
                <a:tc>
                  <a:txBody>
                    <a:bodyPr/>
                    <a:lstStyle/>
                    <a:p>
                      <a:pPr algn="ctr">
                        <a:spcAft>
                          <a:spcPts val="0"/>
                        </a:spcAft>
                      </a:pPr>
                      <a:r>
                        <a:rPr lang="en-US" sz="1200">
                          <a:effectLst/>
                        </a:rPr>
                        <a:t>I(p</a:t>
                      </a:r>
                      <a:r>
                        <a:rPr lang="en-US" sz="1200">
                          <a:effectLst/>
                          <a:sym typeface="Symbol"/>
                        </a:rPr>
                        <a:t></a:t>
                      </a:r>
                      <a:r>
                        <a:rPr lang="en-US" sz="1200">
                          <a:effectLst/>
                        </a:rPr>
                        <a:t>A)</a:t>
                      </a:r>
                      <a:endParaRPr lang="ru-RU" sz="1200">
                        <a:effectLst/>
                        <a:latin typeface="Times New Roman"/>
                        <a:ea typeface="Calibri"/>
                        <a:cs typeface="Times New Roman"/>
                      </a:endParaRPr>
                    </a:p>
                  </a:txBody>
                  <a:tcPr marL="68580" marR="68580" marT="9525" marB="0"/>
                </a:tc>
                <a:tc>
                  <a:txBody>
                    <a:bodyPr/>
                    <a:lstStyle/>
                    <a:p>
                      <a:pPr algn="ctr">
                        <a:spcAft>
                          <a:spcPts val="0"/>
                        </a:spcAft>
                      </a:pPr>
                      <a:r>
                        <a:rPr lang="en-US" sz="1200">
                          <a:effectLst/>
                        </a:rPr>
                        <a:t>E (MeV/u)</a:t>
                      </a:r>
                      <a:endParaRPr lang="ru-RU" sz="1200">
                        <a:effectLst/>
                      </a:endParaRPr>
                    </a:p>
                    <a:p>
                      <a:pPr algn="ctr">
                        <a:spcAft>
                          <a:spcPts val="0"/>
                        </a:spcAft>
                      </a:pPr>
                      <a:r>
                        <a:rPr lang="en-US" sz="1200">
                          <a:effectLst/>
                        </a:rPr>
                        <a:t>planned</a:t>
                      </a:r>
                      <a:endParaRPr lang="ru-RU" sz="1200">
                        <a:effectLst/>
                        <a:latin typeface="Times New Roman"/>
                        <a:ea typeface="Calibri"/>
                        <a:cs typeface="Times New Roman"/>
                      </a:endParaRPr>
                    </a:p>
                  </a:txBody>
                  <a:tcPr marL="68580" marR="68580" marT="9525" marB="0"/>
                </a:tc>
                <a:tc>
                  <a:txBody>
                    <a:bodyPr/>
                    <a:lstStyle/>
                    <a:p>
                      <a:pPr algn="ctr">
                        <a:spcAft>
                          <a:spcPts val="0"/>
                        </a:spcAft>
                      </a:pPr>
                      <a:r>
                        <a:rPr lang="en-US" sz="1200">
                          <a:effectLst/>
                        </a:rPr>
                        <a:t>I(p</a:t>
                      </a:r>
                      <a:r>
                        <a:rPr lang="en-US" sz="1200">
                          <a:effectLst/>
                          <a:sym typeface="Symbol"/>
                        </a:rPr>
                        <a:t></a:t>
                      </a:r>
                      <a:r>
                        <a:rPr lang="en-US" sz="1200">
                          <a:effectLst/>
                        </a:rPr>
                        <a:t>A)</a:t>
                      </a:r>
                      <a:endParaRPr lang="ru-RU" sz="1200">
                        <a:effectLst/>
                      </a:endParaRPr>
                    </a:p>
                    <a:p>
                      <a:pPr algn="ctr">
                        <a:spcAft>
                          <a:spcPts val="0"/>
                        </a:spcAft>
                      </a:pPr>
                      <a:r>
                        <a:rPr lang="en-US" sz="1200">
                          <a:effectLst/>
                        </a:rPr>
                        <a:t>planned</a:t>
                      </a:r>
                      <a:endParaRPr lang="ru-RU" sz="1200">
                        <a:effectLst/>
                        <a:latin typeface="Times New Roman"/>
                        <a:ea typeface="Calibri"/>
                        <a:cs typeface="Times New Roman"/>
                      </a:endParaRPr>
                    </a:p>
                  </a:txBody>
                  <a:tcPr marL="68580" marR="68580" marT="9525" marB="0"/>
                </a:tc>
              </a:tr>
              <a:tr h="186690">
                <a:tc>
                  <a:txBody>
                    <a:bodyPr/>
                    <a:lstStyle/>
                    <a:p>
                      <a:pPr algn="ctr">
                        <a:spcAft>
                          <a:spcPts val="0"/>
                        </a:spcAft>
                      </a:pPr>
                      <a:r>
                        <a:rPr lang="en-US" sz="1200" baseline="30000">
                          <a:effectLst/>
                        </a:rPr>
                        <a:t>7</a:t>
                      </a:r>
                      <a:r>
                        <a:rPr lang="en-US" sz="1200">
                          <a:effectLst/>
                        </a:rPr>
                        <a:t>Li</a:t>
                      </a:r>
                      <a:endParaRPr lang="ru-RU" sz="1200">
                        <a:effectLst/>
                        <a:latin typeface="Times New Roman"/>
                        <a:ea typeface="Calibri"/>
                        <a:cs typeface="Times New Roman"/>
                      </a:endParaRPr>
                    </a:p>
                  </a:txBody>
                  <a:tcPr marL="68580" marR="68580" marT="9525" marB="0"/>
                </a:tc>
                <a:tc>
                  <a:txBody>
                    <a:bodyPr/>
                    <a:lstStyle/>
                    <a:p>
                      <a:pPr algn="ctr">
                        <a:spcAft>
                          <a:spcPts val="0"/>
                        </a:spcAft>
                      </a:pPr>
                      <a:r>
                        <a:rPr lang="en-US" sz="1200">
                          <a:effectLst/>
                        </a:rPr>
                        <a:t>35</a:t>
                      </a:r>
                      <a:endParaRPr lang="ru-RU" sz="1200">
                        <a:effectLst/>
                        <a:latin typeface="Times New Roman"/>
                        <a:ea typeface="Calibri"/>
                        <a:cs typeface="Times New Roman"/>
                      </a:endParaRPr>
                    </a:p>
                  </a:txBody>
                  <a:tcPr marL="68580" marR="68580" marT="9525" marB="0"/>
                </a:tc>
                <a:tc>
                  <a:txBody>
                    <a:bodyPr/>
                    <a:lstStyle/>
                    <a:p>
                      <a:pPr algn="ctr">
                        <a:spcAft>
                          <a:spcPts val="0"/>
                        </a:spcAft>
                      </a:pPr>
                      <a:r>
                        <a:rPr lang="en-US" sz="1200">
                          <a:effectLst/>
                        </a:rPr>
                        <a:t>5</a:t>
                      </a:r>
                      <a:endParaRPr lang="ru-RU" sz="1200">
                        <a:effectLst/>
                        <a:latin typeface="Times New Roman"/>
                        <a:ea typeface="Calibri"/>
                        <a:cs typeface="Times New Roman"/>
                      </a:endParaRPr>
                    </a:p>
                  </a:txBody>
                  <a:tcPr marL="68580" marR="68580" marT="9525" marB="0"/>
                </a:tc>
                <a:tc>
                  <a:txBody>
                    <a:bodyPr/>
                    <a:lstStyle/>
                    <a:p>
                      <a:pPr algn="ctr">
                        <a:spcAft>
                          <a:spcPts val="0"/>
                        </a:spcAft>
                      </a:pPr>
                      <a:r>
                        <a:rPr lang="en-US" sz="1200">
                          <a:effectLst/>
                        </a:rPr>
                        <a:t>39</a:t>
                      </a:r>
                      <a:endParaRPr lang="ru-RU" sz="1200">
                        <a:effectLst/>
                        <a:latin typeface="Times New Roman"/>
                        <a:ea typeface="Calibri"/>
                        <a:cs typeface="Times New Roman"/>
                      </a:endParaRPr>
                    </a:p>
                  </a:txBody>
                  <a:tcPr marL="68580" marR="68580" marT="9525" marB="0"/>
                </a:tc>
                <a:tc>
                  <a:txBody>
                    <a:bodyPr/>
                    <a:lstStyle/>
                    <a:p>
                      <a:pPr algn="ctr">
                        <a:spcAft>
                          <a:spcPts val="0"/>
                        </a:spcAft>
                      </a:pPr>
                      <a:r>
                        <a:rPr lang="en-US" sz="1200">
                          <a:effectLst/>
                        </a:rPr>
                        <a:t>10</a:t>
                      </a:r>
                      <a:endParaRPr lang="ru-RU" sz="1200">
                        <a:effectLst/>
                        <a:latin typeface="Times New Roman"/>
                        <a:ea typeface="Calibri"/>
                        <a:cs typeface="Times New Roman"/>
                      </a:endParaRPr>
                    </a:p>
                  </a:txBody>
                  <a:tcPr marL="68580" marR="68580" marT="9525" marB="0"/>
                </a:tc>
              </a:tr>
              <a:tr h="186690">
                <a:tc>
                  <a:txBody>
                    <a:bodyPr/>
                    <a:lstStyle/>
                    <a:p>
                      <a:pPr algn="ctr">
                        <a:spcAft>
                          <a:spcPts val="0"/>
                        </a:spcAft>
                      </a:pPr>
                      <a:r>
                        <a:rPr lang="en-US" sz="1200" baseline="30000">
                          <a:effectLst/>
                        </a:rPr>
                        <a:t>11</a:t>
                      </a:r>
                      <a:r>
                        <a:rPr lang="en-US" sz="1200">
                          <a:effectLst/>
                        </a:rPr>
                        <a:t>B</a:t>
                      </a:r>
                      <a:endParaRPr lang="ru-RU" sz="1200">
                        <a:effectLst/>
                        <a:latin typeface="Times New Roman"/>
                        <a:ea typeface="Calibri"/>
                        <a:cs typeface="Times New Roman"/>
                      </a:endParaRPr>
                    </a:p>
                  </a:txBody>
                  <a:tcPr marL="68580" marR="68580" marT="9525" marB="0"/>
                </a:tc>
                <a:tc>
                  <a:txBody>
                    <a:bodyPr/>
                    <a:lstStyle/>
                    <a:p>
                      <a:pPr algn="ctr">
                        <a:spcAft>
                          <a:spcPts val="0"/>
                        </a:spcAft>
                      </a:pPr>
                      <a:r>
                        <a:rPr lang="en-US" sz="1200">
                          <a:effectLst/>
                        </a:rPr>
                        <a:t>30</a:t>
                      </a:r>
                      <a:endParaRPr lang="ru-RU" sz="1200">
                        <a:effectLst/>
                        <a:latin typeface="Times New Roman"/>
                        <a:ea typeface="Calibri"/>
                        <a:cs typeface="Times New Roman"/>
                      </a:endParaRPr>
                    </a:p>
                  </a:txBody>
                  <a:tcPr marL="68580" marR="68580" marT="9525" marB="0"/>
                </a:tc>
                <a:tc>
                  <a:txBody>
                    <a:bodyPr/>
                    <a:lstStyle/>
                    <a:p>
                      <a:pPr algn="ctr">
                        <a:spcAft>
                          <a:spcPts val="0"/>
                        </a:spcAft>
                      </a:pPr>
                      <a:r>
                        <a:rPr lang="en-US" sz="1200">
                          <a:effectLst/>
                        </a:rPr>
                        <a:t>3</a:t>
                      </a:r>
                      <a:endParaRPr lang="ru-RU" sz="1200">
                        <a:effectLst/>
                        <a:latin typeface="Times New Roman"/>
                        <a:ea typeface="Calibri"/>
                        <a:cs typeface="Times New Roman"/>
                      </a:endParaRPr>
                    </a:p>
                  </a:txBody>
                  <a:tcPr marL="68580" marR="68580" marT="9525" marB="0"/>
                </a:tc>
                <a:tc>
                  <a:txBody>
                    <a:bodyPr/>
                    <a:lstStyle/>
                    <a:p>
                      <a:pPr algn="ctr">
                        <a:spcAft>
                          <a:spcPts val="0"/>
                        </a:spcAft>
                      </a:pPr>
                      <a:r>
                        <a:rPr lang="en-US" sz="1200">
                          <a:effectLst/>
                        </a:rPr>
                        <a:t>33</a:t>
                      </a:r>
                      <a:endParaRPr lang="ru-RU" sz="1200">
                        <a:effectLst/>
                        <a:latin typeface="Times New Roman"/>
                        <a:ea typeface="Calibri"/>
                        <a:cs typeface="Times New Roman"/>
                      </a:endParaRPr>
                    </a:p>
                  </a:txBody>
                  <a:tcPr marL="68580" marR="68580" marT="9525" marB="0"/>
                </a:tc>
                <a:tc>
                  <a:txBody>
                    <a:bodyPr/>
                    <a:lstStyle/>
                    <a:p>
                      <a:pPr algn="ctr">
                        <a:spcAft>
                          <a:spcPts val="0"/>
                        </a:spcAft>
                      </a:pPr>
                      <a:r>
                        <a:rPr lang="en-US" sz="1200">
                          <a:effectLst/>
                        </a:rPr>
                        <a:t>6</a:t>
                      </a:r>
                      <a:endParaRPr lang="ru-RU" sz="1200">
                        <a:effectLst/>
                        <a:latin typeface="Times New Roman"/>
                        <a:ea typeface="Calibri"/>
                        <a:cs typeface="Times New Roman"/>
                      </a:endParaRPr>
                    </a:p>
                  </a:txBody>
                  <a:tcPr marL="68580" marR="68580" marT="9525" marB="0"/>
                </a:tc>
              </a:tr>
              <a:tr h="186690">
                <a:tc>
                  <a:txBody>
                    <a:bodyPr/>
                    <a:lstStyle/>
                    <a:p>
                      <a:pPr algn="ctr">
                        <a:spcAft>
                          <a:spcPts val="0"/>
                        </a:spcAft>
                      </a:pPr>
                      <a:r>
                        <a:rPr lang="en-US" sz="1200" baseline="30000">
                          <a:effectLst/>
                        </a:rPr>
                        <a:t>15</a:t>
                      </a:r>
                      <a:r>
                        <a:rPr lang="en-US" sz="1200">
                          <a:effectLst/>
                        </a:rPr>
                        <a:t>N</a:t>
                      </a:r>
                      <a:endParaRPr lang="ru-RU" sz="1200">
                        <a:effectLst/>
                        <a:latin typeface="Times New Roman"/>
                        <a:ea typeface="Calibri"/>
                        <a:cs typeface="Times New Roman"/>
                      </a:endParaRPr>
                    </a:p>
                  </a:txBody>
                  <a:tcPr marL="68580" marR="68580" marT="9525" marB="0"/>
                </a:tc>
                <a:tc>
                  <a:txBody>
                    <a:bodyPr/>
                    <a:lstStyle/>
                    <a:p>
                      <a:pPr algn="ctr">
                        <a:spcAft>
                          <a:spcPts val="0"/>
                        </a:spcAft>
                      </a:pPr>
                      <a:r>
                        <a:rPr lang="en-US" sz="1200">
                          <a:effectLst/>
                        </a:rPr>
                        <a:t>47</a:t>
                      </a:r>
                      <a:endParaRPr lang="ru-RU" sz="1200">
                        <a:effectLst/>
                        <a:latin typeface="Times New Roman"/>
                        <a:ea typeface="Calibri"/>
                        <a:cs typeface="Times New Roman"/>
                      </a:endParaRPr>
                    </a:p>
                  </a:txBody>
                  <a:tcPr marL="68580" marR="68580" marT="9525" marB="0"/>
                </a:tc>
                <a:tc>
                  <a:txBody>
                    <a:bodyPr/>
                    <a:lstStyle/>
                    <a:p>
                      <a:pPr algn="ctr">
                        <a:spcAft>
                          <a:spcPts val="0"/>
                        </a:spcAft>
                      </a:pPr>
                      <a:r>
                        <a:rPr lang="en-US" sz="1200">
                          <a:effectLst/>
                        </a:rPr>
                        <a:t>0.5</a:t>
                      </a:r>
                      <a:endParaRPr lang="ru-RU" sz="1200">
                        <a:effectLst/>
                        <a:latin typeface="Times New Roman"/>
                        <a:ea typeface="Calibri"/>
                        <a:cs typeface="Times New Roman"/>
                      </a:endParaRPr>
                    </a:p>
                  </a:txBody>
                  <a:tcPr marL="68580" marR="68580" marT="9525" marB="0"/>
                </a:tc>
                <a:tc>
                  <a:txBody>
                    <a:bodyPr/>
                    <a:lstStyle/>
                    <a:p>
                      <a:pPr algn="ctr">
                        <a:spcAft>
                          <a:spcPts val="0"/>
                        </a:spcAft>
                      </a:pPr>
                      <a:r>
                        <a:rPr lang="en-US" sz="1200">
                          <a:effectLst/>
                        </a:rPr>
                        <a:t>51</a:t>
                      </a:r>
                      <a:endParaRPr lang="ru-RU" sz="1200">
                        <a:effectLst/>
                        <a:latin typeface="Times New Roman"/>
                        <a:ea typeface="Calibri"/>
                        <a:cs typeface="Times New Roman"/>
                      </a:endParaRPr>
                    </a:p>
                  </a:txBody>
                  <a:tcPr marL="68580" marR="68580" marT="9525" marB="0"/>
                </a:tc>
                <a:tc>
                  <a:txBody>
                    <a:bodyPr/>
                    <a:lstStyle/>
                    <a:p>
                      <a:pPr algn="ctr">
                        <a:spcAft>
                          <a:spcPts val="0"/>
                        </a:spcAft>
                      </a:pPr>
                      <a:r>
                        <a:rPr lang="en-US" sz="1200">
                          <a:effectLst/>
                        </a:rPr>
                        <a:t>2</a:t>
                      </a:r>
                      <a:endParaRPr lang="ru-RU" sz="1200">
                        <a:effectLst/>
                        <a:latin typeface="Times New Roman"/>
                        <a:ea typeface="Calibri"/>
                        <a:cs typeface="Times New Roman"/>
                      </a:endParaRPr>
                    </a:p>
                  </a:txBody>
                  <a:tcPr marL="68580" marR="68580" marT="9525" marB="0"/>
                </a:tc>
              </a:tr>
              <a:tr h="186690">
                <a:tc>
                  <a:txBody>
                    <a:bodyPr/>
                    <a:lstStyle/>
                    <a:p>
                      <a:pPr algn="ctr">
                        <a:spcAft>
                          <a:spcPts val="0"/>
                        </a:spcAft>
                      </a:pPr>
                      <a:r>
                        <a:rPr lang="en-US" sz="1200" baseline="30000">
                          <a:effectLst/>
                        </a:rPr>
                        <a:t>18</a:t>
                      </a:r>
                      <a:r>
                        <a:rPr lang="en-US" sz="1200">
                          <a:effectLst/>
                        </a:rPr>
                        <a:t>O</a:t>
                      </a:r>
                      <a:endParaRPr lang="ru-RU" sz="1200">
                        <a:effectLst/>
                        <a:latin typeface="Times New Roman"/>
                        <a:ea typeface="Calibri"/>
                        <a:cs typeface="Times New Roman"/>
                      </a:endParaRPr>
                    </a:p>
                  </a:txBody>
                  <a:tcPr marL="68580" marR="68580" marT="9525" marB="0"/>
                </a:tc>
                <a:tc>
                  <a:txBody>
                    <a:bodyPr/>
                    <a:lstStyle/>
                    <a:p>
                      <a:pPr algn="ctr">
                        <a:spcAft>
                          <a:spcPts val="0"/>
                        </a:spcAft>
                      </a:pPr>
                      <a:r>
                        <a:rPr lang="en-US" sz="1200">
                          <a:effectLst/>
                        </a:rPr>
                        <a:t>36</a:t>
                      </a:r>
                      <a:endParaRPr lang="ru-RU" sz="1200">
                        <a:effectLst/>
                        <a:latin typeface="Times New Roman"/>
                        <a:ea typeface="Calibri"/>
                        <a:cs typeface="Times New Roman"/>
                      </a:endParaRPr>
                    </a:p>
                  </a:txBody>
                  <a:tcPr marL="68580" marR="68580" marT="9525" marB="0"/>
                </a:tc>
                <a:tc>
                  <a:txBody>
                    <a:bodyPr/>
                    <a:lstStyle/>
                    <a:p>
                      <a:pPr algn="ctr">
                        <a:spcAft>
                          <a:spcPts val="0"/>
                        </a:spcAft>
                      </a:pPr>
                      <a:r>
                        <a:rPr lang="en-US" sz="1200">
                          <a:effectLst/>
                        </a:rPr>
                        <a:t>0.5</a:t>
                      </a:r>
                      <a:endParaRPr lang="ru-RU" sz="1200">
                        <a:effectLst/>
                        <a:latin typeface="Times New Roman"/>
                        <a:ea typeface="Calibri"/>
                        <a:cs typeface="Times New Roman"/>
                      </a:endParaRPr>
                    </a:p>
                  </a:txBody>
                  <a:tcPr marL="68580" marR="68580" marT="9525" marB="0"/>
                </a:tc>
                <a:tc>
                  <a:txBody>
                    <a:bodyPr/>
                    <a:lstStyle/>
                    <a:p>
                      <a:pPr algn="ctr">
                        <a:spcAft>
                          <a:spcPts val="0"/>
                        </a:spcAft>
                      </a:pPr>
                      <a:r>
                        <a:rPr lang="en-US" sz="1200">
                          <a:effectLst/>
                        </a:rPr>
                        <a:t>40</a:t>
                      </a:r>
                      <a:endParaRPr lang="ru-RU" sz="1200">
                        <a:effectLst/>
                        <a:latin typeface="Times New Roman"/>
                        <a:ea typeface="Calibri"/>
                        <a:cs typeface="Times New Roman"/>
                      </a:endParaRPr>
                    </a:p>
                  </a:txBody>
                  <a:tcPr marL="68580" marR="68580" marT="9525" marB="0"/>
                </a:tc>
                <a:tc>
                  <a:txBody>
                    <a:bodyPr/>
                    <a:lstStyle/>
                    <a:p>
                      <a:pPr algn="ctr">
                        <a:spcAft>
                          <a:spcPts val="0"/>
                        </a:spcAft>
                      </a:pPr>
                      <a:r>
                        <a:rPr lang="en-US" sz="1200">
                          <a:effectLst/>
                        </a:rPr>
                        <a:t>1.5</a:t>
                      </a:r>
                      <a:endParaRPr lang="ru-RU" sz="1200">
                        <a:effectLst/>
                        <a:latin typeface="Times New Roman"/>
                        <a:ea typeface="Calibri"/>
                        <a:cs typeface="Times New Roman"/>
                      </a:endParaRPr>
                    </a:p>
                  </a:txBody>
                  <a:tcPr marL="68580" marR="68580" marT="9525" marB="0"/>
                </a:tc>
              </a:tr>
              <a:tr h="186690">
                <a:tc>
                  <a:txBody>
                    <a:bodyPr/>
                    <a:lstStyle/>
                    <a:p>
                      <a:pPr algn="ctr">
                        <a:spcAft>
                          <a:spcPts val="0"/>
                        </a:spcAft>
                      </a:pPr>
                      <a:r>
                        <a:rPr lang="en-US" sz="1200" baseline="30000">
                          <a:effectLst/>
                        </a:rPr>
                        <a:t>22</a:t>
                      </a:r>
                      <a:r>
                        <a:rPr lang="en-US" sz="1200">
                          <a:effectLst/>
                        </a:rPr>
                        <a:t>Ne</a:t>
                      </a:r>
                      <a:endParaRPr lang="ru-RU" sz="1200">
                        <a:effectLst/>
                        <a:latin typeface="Times New Roman"/>
                        <a:ea typeface="Calibri"/>
                        <a:cs typeface="Times New Roman"/>
                      </a:endParaRPr>
                    </a:p>
                  </a:txBody>
                  <a:tcPr marL="68580" marR="68580" marT="9525" marB="0"/>
                </a:tc>
                <a:tc>
                  <a:txBody>
                    <a:bodyPr/>
                    <a:lstStyle/>
                    <a:p>
                      <a:pPr algn="ctr">
                        <a:spcAft>
                          <a:spcPts val="0"/>
                        </a:spcAft>
                      </a:pPr>
                      <a:r>
                        <a:rPr lang="en-US" sz="1200">
                          <a:effectLst/>
                        </a:rPr>
                        <a:t>45</a:t>
                      </a:r>
                      <a:endParaRPr lang="ru-RU" sz="1200">
                        <a:effectLst/>
                        <a:latin typeface="Times New Roman"/>
                        <a:ea typeface="Calibri"/>
                        <a:cs typeface="Times New Roman"/>
                      </a:endParaRPr>
                    </a:p>
                  </a:txBody>
                  <a:tcPr marL="68580" marR="68580" marT="9525" marB="0"/>
                </a:tc>
                <a:tc>
                  <a:txBody>
                    <a:bodyPr/>
                    <a:lstStyle/>
                    <a:p>
                      <a:pPr algn="ctr">
                        <a:spcAft>
                          <a:spcPts val="0"/>
                        </a:spcAft>
                      </a:pPr>
                      <a:r>
                        <a:rPr lang="en-US" sz="1200">
                          <a:effectLst/>
                        </a:rPr>
                        <a:t>0.3</a:t>
                      </a:r>
                      <a:endParaRPr lang="ru-RU" sz="1200">
                        <a:effectLst/>
                        <a:latin typeface="Times New Roman"/>
                        <a:ea typeface="Calibri"/>
                        <a:cs typeface="Times New Roman"/>
                      </a:endParaRPr>
                    </a:p>
                  </a:txBody>
                  <a:tcPr marL="68580" marR="68580" marT="9525" marB="0"/>
                </a:tc>
                <a:tc>
                  <a:txBody>
                    <a:bodyPr/>
                    <a:lstStyle/>
                    <a:p>
                      <a:pPr algn="ctr">
                        <a:spcAft>
                          <a:spcPts val="0"/>
                        </a:spcAft>
                      </a:pPr>
                      <a:r>
                        <a:rPr lang="en-US" sz="1200">
                          <a:effectLst/>
                        </a:rPr>
                        <a:t>50</a:t>
                      </a:r>
                      <a:endParaRPr lang="ru-RU" sz="1200">
                        <a:effectLst/>
                        <a:latin typeface="Times New Roman"/>
                        <a:ea typeface="Calibri"/>
                        <a:cs typeface="Times New Roman"/>
                      </a:endParaRPr>
                    </a:p>
                  </a:txBody>
                  <a:tcPr marL="68580" marR="68580" marT="9525" marB="0"/>
                </a:tc>
                <a:tc>
                  <a:txBody>
                    <a:bodyPr/>
                    <a:lstStyle/>
                    <a:p>
                      <a:pPr algn="ctr">
                        <a:spcAft>
                          <a:spcPts val="0"/>
                        </a:spcAft>
                      </a:pPr>
                      <a:r>
                        <a:rPr lang="en-US" sz="1200">
                          <a:effectLst/>
                        </a:rPr>
                        <a:t>1</a:t>
                      </a:r>
                      <a:endParaRPr lang="ru-RU" sz="1200">
                        <a:effectLst/>
                        <a:latin typeface="Times New Roman"/>
                        <a:ea typeface="Calibri"/>
                        <a:cs typeface="Times New Roman"/>
                      </a:endParaRPr>
                    </a:p>
                  </a:txBody>
                  <a:tcPr marL="68580" marR="68580" marT="9525" marB="0"/>
                </a:tc>
              </a:tr>
              <a:tr h="186690">
                <a:tc>
                  <a:txBody>
                    <a:bodyPr/>
                    <a:lstStyle/>
                    <a:p>
                      <a:pPr algn="ctr">
                        <a:spcAft>
                          <a:spcPts val="0"/>
                        </a:spcAft>
                      </a:pPr>
                      <a:r>
                        <a:rPr lang="en-US" sz="1200" baseline="30000">
                          <a:effectLst/>
                        </a:rPr>
                        <a:t>36</a:t>
                      </a:r>
                      <a:r>
                        <a:rPr lang="en-US" sz="1200">
                          <a:effectLst/>
                        </a:rPr>
                        <a:t>S</a:t>
                      </a:r>
                      <a:endParaRPr lang="ru-RU" sz="1200">
                        <a:effectLst/>
                        <a:latin typeface="Times New Roman"/>
                        <a:ea typeface="Calibri"/>
                        <a:cs typeface="Times New Roman"/>
                      </a:endParaRPr>
                    </a:p>
                  </a:txBody>
                  <a:tcPr marL="68580" marR="68580" marT="9525" marB="0"/>
                </a:tc>
                <a:tc>
                  <a:txBody>
                    <a:bodyPr/>
                    <a:lstStyle/>
                    <a:p>
                      <a:pPr algn="ctr">
                        <a:spcAft>
                          <a:spcPts val="0"/>
                        </a:spcAft>
                      </a:pPr>
                      <a:r>
                        <a:rPr lang="en-US" sz="1200">
                          <a:effectLst/>
                        </a:rPr>
                        <a:t>40</a:t>
                      </a:r>
                      <a:endParaRPr lang="ru-RU" sz="1200">
                        <a:effectLst/>
                        <a:latin typeface="Times New Roman"/>
                        <a:ea typeface="Calibri"/>
                        <a:cs typeface="Times New Roman"/>
                      </a:endParaRPr>
                    </a:p>
                  </a:txBody>
                  <a:tcPr marL="68580" marR="68580" marT="9525" marB="0"/>
                </a:tc>
                <a:tc>
                  <a:txBody>
                    <a:bodyPr/>
                    <a:lstStyle/>
                    <a:p>
                      <a:pPr algn="ctr">
                        <a:spcAft>
                          <a:spcPts val="0"/>
                        </a:spcAft>
                      </a:pPr>
                      <a:r>
                        <a:rPr lang="en-US" sz="1200">
                          <a:effectLst/>
                        </a:rPr>
                        <a:t>0.2</a:t>
                      </a:r>
                      <a:endParaRPr lang="ru-RU" sz="1200">
                        <a:effectLst/>
                        <a:latin typeface="Times New Roman"/>
                        <a:ea typeface="Calibri"/>
                        <a:cs typeface="Times New Roman"/>
                      </a:endParaRPr>
                    </a:p>
                  </a:txBody>
                  <a:tcPr marL="68580" marR="68580" marT="9525" marB="0"/>
                </a:tc>
                <a:tc>
                  <a:txBody>
                    <a:bodyPr/>
                    <a:lstStyle/>
                    <a:p>
                      <a:pPr algn="ctr">
                        <a:spcAft>
                          <a:spcPts val="0"/>
                        </a:spcAft>
                      </a:pPr>
                      <a:r>
                        <a:rPr lang="en-US" sz="1200">
                          <a:effectLst/>
                        </a:rPr>
                        <a:t>44</a:t>
                      </a:r>
                      <a:endParaRPr lang="ru-RU" sz="1200">
                        <a:effectLst/>
                        <a:latin typeface="Times New Roman"/>
                        <a:ea typeface="Calibri"/>
                        <a:cs typeface="Times New Roman"/>
                      </a:endParaRPr>
                    </a:p>
                  </a:txBody>
                  <a:tcPr marL="68580" marR="68580" marT="9525" marB="0"/>
                </a:tc>
                <a:tc>
                  <a:txBody>
                    <a:bodyPr/>
                    <a:lstStyle/>
                    <a:p>
                      <a:pPr algn="ctr">
                        <a:spcAft>
                          <a:spcPts val="0"/>
                        </a:spcAft>
                      </a:pPr>
                      <a:r>
                        <a:rPr lang="en-US" sz="1200">
                          <a:effectLst/>
                        </a:rPr>
                        <a:t>0.2</a:t>
                      </a:r>
                      <a:endParaRPr lang="ru-RU" sz="1200">
                        <a:effectLst/>
                        <a:latin typeface="Times New Roman"/>
                        <a:ea typeface="Calibri"/>
                        <a:cs typeface="Times New Roman"/>
                      </a:endParaRPr>
                    </a:p>
                  </a:txBody>
                  <a:tcPr marL="68580" marR="68580" marT="9525" marB="0"/>
                </a:tc>
              </a:tr>
              <a:tr h="186690">
                <a:tc>
                  <a:txBody>
                    <a:bodyPr/>
                    <a:lstStyle/>
                    <a:p>
                      <a:pPr algn="ctr">
                        <a:spcAft>
                          <a:spcPts val="0"/>
                        </a:spcAft>
                      </a:pPr>
                      <a:r>
                        <a:rPr lang="en-US" sz="1200" baseline="30000">
                          <a:effectLst/>
                        </a:rPr>
                        <a:t>48</a:t>
                      </a:r>
                      <a:r>
                        <a:rPr lang="en-US" sz="1200">
                          <a:effectLst/>
                        </a:rPr>
                        <a:t>Ca</a:t>
                      </a:r>
                      <a:endParaRPr lang="ru-RU" sz="1200">
                        <a:effectLst/>
                        <a:latin typeface="Times New Roman"/>
                        <a:ea typeface="Calibri"/>
                        <a:cs typeface="Times New Roman"/>
                      </a:endParaRPr>
                    </a:p>
                  </a:txBody>
                  <a:tcPr marL="68580" marR="68580" marT="9525" marB="0"/>
                </a:tc>
                <a:tc>
                  <a:txBody>
                    <a:bodyPr/>
                    <a:lstStyle/>
                    <a:p>
                      <a:pPr algn="ctr">
                        <a:spcAft>
                          <a:spcPts val="0"/>
                        </a:spcAft>
                      </a:pPr>
                      <a:r>
                        <a:rPr lang="en-US" sz="1200">
                          <a:effectLst/>
                        </a:rPr>
                        <a:t>34</a:t>
                      </a:r>
                      <a:endParaRPr lang="ru-RU" sz="1200">
                        <a:effectLst/>
                        <a:latin typeface="Times New Roman"/>
                        <a:ea typeface="Calibri"/>
                        <a:cs typeface="Times New Roman"/>
                      </a:endParaRPr>
                    </a:p>
                  </a:txBody>
                  <a:tcPr marL="68580" marR="68580" marT="9525" marB="0"/>
                </a:tc>
                <a:tc>
                  <a:txBody>
                    <a:bodyPr/>
                    <a:lstStyle/>
                    <a:p>
                      <a:pPr algn="ctr">
                        <a:spcAft>
                          <a:spcPts val="0"/>
                        </a:spcAft>
                      </a:pPr>
                      <a:r>
                        <a:rPr lang="en-US" sz="1200">
                          <a:effectLst/>
                        </a:rPr>
                        <a:t>-</a:t>
                      </a:r>
                      <a:endParaRPr lang="ru-RU" sz="1200">
                        <a:effectLst/>
                        <a:latin typeface="Times New Roman"/>
                        <a:ea typeface="Calibri"/>
                        <a:cs typeface="Times New Roman"/>
                      </a:endParaRPr>
                    </a:p>
                  </a:txBody>
                  <a:tcPr marL="68580" marR="68580" marT="9525" marB="0"/>
                </a:tc>
                <a:tc>
                  <a:txBody>
                    <a:bodyPr/>
                    <a:lstStyle/>
                    <a:p>
                      <a:pPr algn="ctr">
                        <a:spcAft>
                          <a:spcPts val="0"/>
                        </a:spcAft>
                      </a:pPr>
                      <a:r>
                        <a:rPr lang="en-US" sz="1200">
                          <a:effectLst/>
                        </a:rPr>
                        <a:t>38</a:t>
                      </a:r>
                      <a:endParaRPr lang="ru-RU" sz="1200">
                        <a:effectLst/>
                        <a:latin typeface="Times New Roman"/>
                        <a:ea typeface="Calibri"/>
                        <a:cs typeface="Times New Roman"/>
                      </a:endParaRPr>
                    </a:p>
                  </a:txBody>
                  <a:tcPr marL="68580" marR="68580" marT="9525" marB="0"/>
                </a:tc>
                <a:tc>
                  <a:txBody>
                    <a:bodyPr/>
                    <a:lstStyle/>
                    <a:p>
                      <a:pPr algn="ctr">
                        <a:spcAft>
                          <a:spcPts val="0"/>
                        </a:spcAft>
                      </a:pPr>
                      <a:r>
                        <a:rPr lang="en-US" sz="1200" dirty="0">
                          <a:effectLst/>
                        </a:rPr>
                        <a:t>0.1</a:t>
                      </a:r>
                      <a:endParaRPr lang="ru-RU" sz="1200" dirty="0">
                        <a:effectLst/>
                        <a:latin typeface="Times New Roman"/>
                        <a:ea typeface="Calibri"/>
                        <a:cs typeface="Times New Roman"/>
                      </a:endParaRPr>
                    </a:p>
                  </a:txBody>
                  <a:tcPr marL="68580" marR="68580" marT="9525" marB="0"/>
                </a:tc>
              </a:tr>
            </a:tbl>
          </a:graphicData>
        </a:graphic>
      </p:graphicFrame>
      <p:pic>
        <p:nvPicPr>
          <p:cNvPr id="10" name="Рисунок 9"/>
          <p:cNvPicPr/>
          <p:nvPr/>
        </p:nvPicPr>
        <p:blipFill rotWithShape="1">
          <a:blip r:embed="rId3" cstate="print">
            <a:extLst>
              <a:ext uri="{28A0092B-C50C-407E-A947-70E740481C1C}">
                <a14:useLocalDpi xmlns:a14="http://schemas.microsoft.com/office/drawing/2010/main" val="0"/>
              </a:ext>
            </a:extLst>
          </a:blip>
          <a:srcRect r="12540"/>
          <a:stretch/>
        </p:blipFill>
        <p:spPr bwMode="auto">
          <a:xfrm>
            <a:off x="482266" y="3861048"/>
            <a:ext cx="6336704" cy="2527829"/>
          </a:xfrm>
          <a:prstGeom prst="rect">
            <a:avLst/>
          </a:prstGeom>
          <a:noFill/>
          <a:ln>
            <a:noFill/>
          </a:ln>
          <a:extLst>
            <a:ext uri="{53640926-AAD7-44D8-BBD7-CCE9431645EC}">
              <a14:shadowObscured xmlns:a14="http://schemas.microsoft.com/office/drawing/2010/main"/>
            </a:ext>
          </a:extLst>
        </p:spPr>
      </p:pic>
      <p:sp>
        <p:nvSpPr>
          <p:cNvPr id="11" name="TextBox 10"/>
          <p:cNvSpPr txBox="1"/>
          <p:nvPr/>
        </p:nvSpPr>
        <p:spPr>
          <a:xfrm>
            <a:off x="1907704" y="215606"/>
            <a:ext cx="5904656" cy="830997"/>
          </a:xfrm>
          <a:prstGeom prst="rect">
            <a:avLst/>
          </a:prstGeom>
          <a:noFill/>
        </p:spPr>
        <p:txBody>
          <a:bodyPr wrap="square" rtlCol="0">
            <a:spAutoFit/>
          </a:bodyPr>
          <a:lstStyle/>
          <a:p>
            <a:pPr algn="ctr"/>
            <a:r>
              <a:rPr lang="en-US" sz="2400" b="1" dirty="0" smtClean="0">
                <a:effectLst>
                  <a:outerShdw blurRad="38100" dist="38100" dir="2700000" algn="tl">
                    <a:srgbClr val="000000">
                      <a:alpha val="43137"/>
                    </a:srgbClr>
                  </a:outerShdw>
                </a:effectLst>
              </a:rPr>
              <a:t>U</a:t>
            </a:r>
            <a:r>
              <a:rPr lang="ru-RU" sz="2400" b="1" dirty="0" smtClean="0">
                <a:effectLst>
                  <a:outerShdw blurRad="38100" dist="38100" dir="2700000" algn="tl">
                    <a:srgbClr val="000000">
                      <a:alpha val="43137"/>
                    </a:srgbClr>
                  </a:outerShdw>
                </a:effectLst>
              </a:rPr>
              <a:t>400М</a:t>
            </a:r>
            <a:r>
              <a:rPr lang="ru-RU" sz="2400" b="1" dirty="0" smtClean="0"/>
              <a:t>: </a:t>
            </a:r>
            <a:r>
              <a:rPr lang="en-US" sz="2400" b="1" dirty="0" smtClean="0"/>
              <a:t>completion of modernization and launch </a:t>
            </a:r>
            <a:r>
              <a:rPr lang="ru-RU" sz="2400" b="1" dirty="0" smtClean="0"/>
              <a:t>(2022)</a:t>
            </a:r>
            <a:endParaRPr lang="ru-RU" sz="2400" b="1" dirty="0"/>
          </a:p>
        </p:txBody>
      </p:sp>
      <p:cxnSp>
        <p:nvCxnSpPr>
          <p:cNvPr id="3" name="Прямая со стрелкой 2"/>
          <p:cNvCxnSpPr/>
          <p:nvPr/>
        </p:nvCxnSpPr>
        <p:spPr>
          <a:xfrm>
            <a:off x="6300192" y="3714883"/>
            <a:ext cx="0" cy="2378413"/>
          </a:xfrm>
          <a:prstGeom prst="straightConnector1">
            <a:avLst/>
          </a:prstGeom>
          <a:ln w="50800">
            <a:solidFill>
              <a:srgbClr val="C00000"/>
            </a:solidFill>
            <a:tailEnd type="stealth"/>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6300192" y="3714883"/>
            <a:ext cx="2448272" cy="13740"/>
          </a:xfrm>
          <a:prstGeom prst="line">
            <a:avLst/>
          </a:prstGeom>
          <a:ln w="41275">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480212" y="3284984"/>
            <a:ext cx="2088232" cy="369332"/>
          </a:xfrm>
          <a:prstGeom prst="rect">
            <a:avLst/>
          </a:prstGeom>
          <a:noFill/>
        </p:spPr>
        <p:txBody>
          <a:bodyPr wrap="square" rtlCol="0">
            <a:spAutoFit/>
          </a:bodyPr>
          <a:lstStyle/>
          <a:p>
            <a:r>
              <a:rPr lang="en-US" dirty="0" smtClean="0"/>
              <a:t>Start of Experiments</a:t>
            </a:r>
            <a:endParaRPr lang="ru-RU" dirty="0"/>
          </a:p>
        </p:txBody>
      </p:sp>
      <p:sp>
        <p:nvSpPr>
          <p:cNvPr id="14" name="TextBox 13"/>
          <p:cNvSpPr txBox="1"/>
          <p:nvPr/>
        </p:nvSpPr>
        <p:spPr>
          <a:xfrm>
            <a:off x="6818970" y="4077072"/>
            <a:ext cx="2088232" cy="1877437"/>
          </a:xfrm>
          <a:prstGeom prst="rect">
            <a:avLst/>
          </a:prstGeom>
          <a:noFill/>
        </p:spPr>
        <p:txBody>
          <a:bodyPr wrap="square" rtlCol="0">
            <a:spAutoFit/>
          </a:bodyPr>
          <a:lstStyle/>
          <a:p>
            <a:r>
              <a:rPr lang="en-US" b="1" dirty="0" smtClean="0"/>
              <a:t>Replacement</a:t>
            </a:r>
            <a:r>
              <a:rPr lang="en-US" dirty="0" smtClean="0"/>
              <a:t>:</a:t>
            </a:r>
          </a:p>
          <a:p>
            <a:endParaRPr lang="en-US" dirty="0" smtClean="0"/>
          </a:p>
          <a:p>
            <a:pPr marL="285750" indent="-285750">
              <a:buFont typeface="Arial" panose="020B0604020202020204" pitchFamily="34" charset="0"/>
              <a:buChar char="•"/>
            </a:pPr>
            <a:r>
              <a:rPr lang="en-US" sz="1600" dirty="0" smtClean="0"/>
              <a:t>Damaged winding;</a:t>
            </a:r>
          </a:p>
          <a:p>
            <a:pPr marL="285750" indent="-285750">
              <a:buFont typeface="Arial" panose="020B0604020202020204" pitchFamily="34" charset="0"/>
              <a:buChar char="•"/>
            </a:pPr>
            <a:r>
              <a:rPr lang="en-US" sz="1600" dirty="0" smtClean="0"/>
              <a:t>Vacuum system;</a:t>
            </a:r>
          </a:p>
          <a:p>
            <a:pPr marL="285750" indent="-285750">
              <a:buFont typeface="Arial" panose="020B0604020202020204" pitchFamily="34" charset="0"/>
              <a:buChar char="•"/>
            </a:pPr>
            <a:r>
              <a:rPr lang="en-US" sz="1600" dirty="0" smtClean="0"/>
              <a:t>Control system;</a:t>
            </a:r>
          </a:p>
          <a:p>
            <a:pPr marL="285750" indent="-285750">
              <a:buFont typeface="Arial" panose="020B0604020202020204" pitchFamily="34" charset="0"/>
              <a:buChar char="•"/>
            </a:pPr>
            <a:r>
              <a:rPr lang="en-US" sz="1600" dirty="0" smtClean="0"/>
              <a:t>Radiation safety system</a:t>
            </a:r>
            <a:endParaRPr lang="ru-RU" sz="1600" dirty="0"/>
          </a:p>
        </p:txBody>
      </p:sp>
    </p:spTree>
    <p:extLst>
      <p:ext uri="{BB962C8B-B14F-4D97-AF65-F5344CB8AC3E}">
        <p14:creationId xmlns:p14="http://schemas.microsoft.com/office/powerpoint/2010/main" val="1218591554"/>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626858" y="203109"/>
            <a:ext cx="5680248" cy="707886"/>
          </a:xfrm>
          <a:prstGeom prst="rect">
            <a:avLst/>
          </a:prstGeom>
        </p:spPr>
        <p:txBody>
          <a:bodyPr wrap="square">
            <a:spAutoFit/>
          </a:bodyPr>
          <a:lstStyle/>
          <a:p>
            <a:pPr algn="ctr"/>
            <a:r>
              <a:rPr lang="en-US" sz="2000" b="1" dirty="0" smtClean="0">
                <a:latin typeface="Times New Roman" panose="02020603050405020304" pitchFamily="18" charset="0"/>
                <a:cs typeface="Times New Roman" panose="02020603050405020304" pitchFamily="18" charset="0"/>
              </a:rPr>
              <a:t>U400R ACCELERATOR COMPLEX:</a:t>
            </a:r>
          </a:p>
          <a:p>
            <a:pPr algn="ctr"/>
            <a:r>
              <a:rPr lang="en-US" sz="2000" b="1" dirty="0" smtClean="0">
                <a:latin typeface="Times New Roman" panose="02020603050405020304" pitchFamily="18" charset="0"/>
                <a:cs typeface="Times New Roman" panose="02020603050405020304" pitchFamily="18" charset="0"/>
              </a:rPr>
              <a:t>reconstruction of the cyclotron; new building</a:t>
            </a:r>
            <a:endParaRPr lang="ru-RU" sz="2000" b="1" dirty="0">
              <a:latin typeface="Times New Roman" panose="02020603050405020304" pitchFamily="18" charset="0"/>
              <a:cs typeface="Times New Roman" panose="02020603050405020304" pitchFamily="18" charset="0"/>
            </a:endParaRPr>
          </a:p>
        </p:txBody>
      </p:sp>
      <p:pic>
        <p:nvPicPr>
          <p:cNvPr id="3" name="Рисунок 2"/>
          <p:cNvPicPr/>
          <p:nvPr/>
        </p:nvPicPr>
        <p:blipFill>
          <a:blip r:embed="rId2">
            <a:extLst>
              <a:ext uri="{28A0092B-C50C-407E-A947-70E740481C1C}">
                <a14:useLocalDpi xmlns:a14="http://schemas.microsoft.com/office/drawing/2010/main" val="0"/>
              </a:ext>
            </a:extLst>
          </a:blip>
          <a:stretch>
            <a:fillRect/>
          </a:stretch>
        </p:blipFill>
        <p:spPr>
          <a:xfrm>
            <a:off x="395536" y="910995"/>
            <a:ext cx="5441950" cy="2738755"/>
          </a:xfrm>
          <a:prstGeom prst="rect">
            <a:avLst/>
          </a:prstGeom>
        </p:spPr>
      </p:pic>
      <p:graphicFrame>
        <p:nvGraphicFramePr>
          <p:cNvPr id="5" name="Таблица 4"/>
          <p:cNvGraphicFramePr>
            <a:graphicFrameLocks noGrp="1"/>
          </p:cNvGraphicFramePr>
          <p:nvPr>
            <p:extLst>
              <p:ext uri="{D42A27DB-BD31-4B8C-83A1-F6EECF244321}">
                <p14:modId xmlns:p14="http://schemas.microsoft.com/office/powerpoint/2010/main" val="2783568428"/>
              </p:ext>
            </p:extLst>
          </p:nvPr>
        </p:nvGraphicFramePr>
        <p:xfrm>
          <a:off x="467544" y="4077072"/>
          <a:ext cx="3962400" cy="2546350"/>
        </p:xfrm>
        <a:graphic>
          <a:graphicData uri="http://schemas.openxmlformats.org/drawingml/2006/table">
            <a:tbl>
              <a:tblPr firstRow="1" firstCol="1" lastRow="1" lastCol="1" bandRow="1" bandCol="1">
                <a:tableStyleId>{5C22544A-7EE6-4342-B048-85BDC9FD1C3A}</a:tableStyleId>
              </a:tblPr>
              <a:tblGrid>
                <a:gridCol w="282166"/>
                <a:gridCol w="1243692"/>
                <a:gridCol w="631696"/>
                <a:gridCol w="272633"/>
                <a:gridCol w="270727"/>
                <a:gridCol w="314577"/>
                <a:gridCol w="315213"/>
                <a:gridCol w="182391"/>
                <a:gridCol w="449305"/>
              </a:tblGrid>
              <a:tr h="0">
                <a:tc>
                  <a:txBody>
                    <a:bodyPr/>
                    <a:lstStyle/>
                    <a:p>
                      <a:pPr>
                        <a:spcAft>
                          <a:spcPts val="0"/>
                        </a:spcAft>
                      </a:pPr>
                      <a:r>
                        <a:rPr lang="en-US" sz="1200" dirty="0">
                          <a:effectLst/>
                        </a:rPr>
                        <a:t>No.</a:t>
                      </a:r>
                      <a:endParaRPr lang="ru-RU" sz="1200" dirty="0">
                        <a:effectLst/>
                        <a:latin typeface="Times New Roman"/>
                        <a:ea typeface="Calibri"/>
                        <a:cs typeface="Times New Roman"/>
                      </a:endParaRPr>
                    </a:p>
                  </a:txBody>
                  <a:tcPr marL="68580" marR="68580" marT="0" marB="0"/>
                </a:tc>
                <a:tc>
                  <a:txBody>
                    <a:bodyPr/>
                    <a:lstStyle/>
                    <a:p>
                      <a:pPr>
                        <a:spcAft>
                          <a:spcPts val="0"/>
                        </a:spcAft>
                      </a:pPr>
                      <a:r>
                        <a:rPr lang="en-US" sz="1200">
                          <a:effectLst/>
                        </a:rPr>
                        <a:t>Works</a:t>
                      </a:r>
                      <a:endParaRPr lang="ru-RU" sz="1200">
                        <a:effectLst/>
                      </a:endParaRPr>
                    </a:p>
                    <a:p>
                      <a:pPr>
                        <a:spcAft>
                          <a:spcPts val="0"/>
                        </a:spcAft>
                      </a:pPr>
                      <a:r>
                        <a:rPr lang="en-US" sz="1200">
                          <a:effectLst/>
                        </a:rPr>
                        <a:t> </a:t>
                      </a:r>
                      <a:endParaRPr lang="ru-RU" sz="1200">
                        <a:effectLst/>
                        <a:latin typeface="Times New Roman"/>
                        <a:ea typeface="Calibri"/>
                        <a:cs typeface="Times New Roman"/>
                      </a:endParaRPr>
                    </a:p>
                  </a:txBody>
                  <a:tcPr marL="68580" marR="68580" marT="0" marB="0"/>
                </a:tc>
                <a:tc>
                  <a:txBody>
                    <a:bodyPr/>
                    <a:lstStyle/>
                    <a:p>
                      <a:pPr>
                        <a:spcAft>
                          <a:spcPts val="0"/>
                        </a:spcAft>
                      </a:pPr>
                      <a:r>
                        <a:rPr lang="en-US" sz="1200">
                          <a:effectLst/>
                        </a:rPr>
                        <a:t>2022</a:t>
                      </a:r>
                      <a:endParaRPr lang="ru-RU" sz="1200">
                        <a:effectLst/>
                        <a:latin typeface="Times New Roman"/>
                        <a:ea typeface="Calibri"/>
                        <a:cs typeface="Times New Roman"/>
                      </a:endParaRPr>
                    </a:p>
                  </a:txBody>
                  <a:tcPr marL="68580" marR="68580" marT="0" marB="0"/>
                </a:tc>
                <a:tc gridSpan="2">
                  <a:txBody>
                    <a:bodyPr/>
                    <a:lstStyle/>
                    <a:p>
                      <a:pPr>
                        <a:spcAft>
                          <a:spcPts val="0"/>
                        </a:spcAft>
                      </a:pPr>
                      <a:r>
                        <a:rPr lang="en-US" sz="1200" dirty="0">
                          <a:effectLst/>
                        </a:rPr>
                        <a:t>2023</a:t>
                      </a:r>
                      <a:endParaRPr lang="ru-RU" sz="1200" dirty="0">
                        <a:effectLst/>
                        <a:latin typeface="Times New Roman"/>
                        <a:ea typeface="Calibri"/>
                        <a:cs typeface="Times New Roman"/>
                      </a:endParaRPr>
                    </a:p>
                  </a:txBody>
                  <a:tcPr marL="68580" marR="68580" marT="0" marB="0"/>
                </a:tc>
                <a:tc hMerge="1">
                  <a:txBody>
                    <a:bodyPr/>
                    <a:lstStyle/>
                    <a:p>
                      <a:endParaRPr lang="ru-RU"/>
                    </a:p>
                  </a:txBody>
                  <a:tcPr/>
                </a:tc>
                <a:tc gridSpan="2">
                  <a:txBody>
                    <a:bodyPr/>
                    <a:lstStyle/>
                    <a:p>
                      <a:pPr>
                        <a:spcAft>
                          <a:spcPts val="0"/>
                        </a:spcAft>
                      </a:pPr>
                      <a:r>
                        <a:rPr lang="en-US" sz="1200">
                          <a:effectLst/>
                        </a:rPr>
                        <a:t>2024</a:t>
                      </a:r>
                      <a:endParaRPr lang="ru-RU" sz="1200">
                        <a:effectLst/>
                        <a:latin typeface="Times New Roman"/>
                        <a:ea typeface="Calibri"/>
                        <a:cs typeface="Times New Roman"/>
                      </a:endParaRPr>
                    </a:p>
                  </a:txBody>
                  <a:tcPr marL="68580" marR="68580" marT="0" marB="0"/>
                </a:tc>
                <a:tc hMerge="1">
                  <a:txBody>
                    <a:bodyPr/>
                    <a:lstStyle/>
                    <a:p>
                      <a:endParaRPr lang="ru-RU"/>
                    </a:p>
                  </a:txBody>
                  <a:tcPr/>
                </a:tc>
                <a:tc gridSpan="2">
                  <a:txBody>
                    <a:bodyPr/>
                    <a:lstStyle/>
                    <a:p>
                      <a:pPr>
                        <a:spcAft>
                          <a:spcPts val="0"/>
                        </a:spcAft>
                      </a:pPr>
                      <a:r>
                        <a:rPr lang="en-US" sz="1200">
                          <a:effectLst/>
                        </a:rPr>
                        <a:t>2025</a:t>
                      </a:r>
                      <a:endParaRPr lang="ru-RU" sz="1200">
                        <a:effectLst/>
                        <a:latin typeface="Times New Roman"/>
                        <a:ea typeface="Calibri"/>
                        <a:cs typeface="Times New Roman"/>
                      </a:endParaRPr>
                    </a:p>
                  </a:txBody>
                  <a:tcPr marL="68580" marR="68580" marT="0" marB="0"/>
                </a:tc>
                <a:tc hMerge="1">
                  <a:txBody>
                    <a:bodyPr/>
                    <a:lstStyle/>
                    <a:p>
                      <a:endParaRPr lang="ru-RU"/>
                    </a:p>
                  </a:txBody>
                  <a:tcPr/>
                </a:tc>
              </a:tr>
              <a:tr h="0">
                <a:tc>
                  <a:txBody>
                    <a:bodyPr/>
                    <a:lstStyle/>
                    <a:p>
                      <a:pPr>
                        <a:spcAft>
                          <a:spcPts val="0"/>
                        </a:spcAft>
                      </a:pPr>
                      <a:r>
                        <a:rPr lang="en-US" sz="1200">
                          <a:effectLst/>
                        </a:rPr>
                        <a:t>1.</a:t>
                      </a:r>
                      <a:endParaRPr lang="ru-RU" sz="1200">
                        <a:effectLst/>
                        <a:latin typeface="Times New Roman"/>
                        <a:ea typeface="Calibri"/>
                        <a:cs typeface="Times New Roman"/>
                      </a:endParaRPr>
                    </a:p>
                  </a:txBody>
                  <a:tcPr marL="68580" marR="68580" marT="0" marB="0"/>
                </a:tc>
                <a:tc>
                  <a:txBody>
                    <a:bodyPr/>
                    <a:lstStyle/>
                    <a:p>
                      <a:pPr>
                        <a:spcAft>
                          <a:spcPts val="0"/>
                        </a:spcAft>
                      </a:pPr>
                      <a:r>
                        <a:rPr lang="en-US" sz="1200" dirty="0" smtClean="0">
                          <a:effectLst/>
                        </a:rPr>
                        <a:t>Equipment</a:t>
                      </a:r>
                      <a:r>
                        <a:rPr lang="en-US" sz="1200" baseline="0" dirty="0" smtClean="0">
                          <a:effectLst/>
                        </a:rPr>
                        <a:t> picking</a:t>
                      </a:r>
                      <a:endParaRPr lang="ru-RU" sz="1200" dirty="0">
                        <a:effectLst/>
                        <a:latin typeface="Times New Roman"/>
                        <a:ea typeface="Calibri"/>
                        <a:cs typeface="Times New Roman"/>
                      </a:endParaRPr>
                    </a:p>
                  </a:txBody>
                  <a:tcPr marL="68580" marR="68580" marT="0" marB="0">
                    <a:solidFill>
                      <a:schemeClr val="bg2"/>
                    </a:solidFill>
                  </a:tcPr>
                </a:tc>
                <a:tc>
                  <a:txBody>
                    <a:bodyPr/>
                    <a:lstStyle/>
                    <a:p>
                      <a:pPr>
                        <a:spcAft>
                          <a:spcPts val="0"/>
                        </a:spcAft>
                      </a:pPr>
                      <a:r>
                        <a:rPr lang="en-US" sz="1200" dirty="0">
                          <a:effectLst/>
                        </a:rPr>
                        <a:t> </a:t>
                      </a:r>
                      <a:endParaRPr lang="ru-RU" sz="1200" dirty="0">
                        <a:effectLst/>
                        <a:latin typeface="Times New Roman"/>
                        <a:ea typeface="Calibri"/>
                        <a:cs typeface="Times New Roman"/>
                      </a:endParaRPr>
                    </a:p>
                  </a:txBody>
                  <a:tcPr marL="68580" marR="68580" marT="0" marB="0">
                    <a:solidFill>
                      <a:srgbClr val="92D050"/>
                    </a:solidFill>
                  </a:tcPr>
                </a:tc>
                <a:tc gridSpan="2">
                  <a:txBody>
                    <a:bodyPr/>
                    <a:lstStyle/>
                    <a:p>
                      <a:pPr>
                        <a:spcAft>
                          <a:spcPts val="0"/>
                        </a:spcAft>
                      </a:pPr>
                      <a:r>
                        <a:rPr lang="en-US" sz="1200" dirty="0">
                          <a:effectLst/>
                        </a:rPr>
                        <a:t> </a:t>
                      </a:r>
                      <a:endParaRPr lang="ru-RU" sz="1200" dirty="0">
                        <a:effectLst/>
                        <a:latin typeface="Times New Roman"/>
                        <a:ea typeface="Calibri"/>
                        <a:cs typeface="Times New Roman"/>
                      </a:endParaRPr>
                    </a:p>
                  </a:txBody>
                  <a:tcPr marL="68580" marR="68580" marT="0" marB="0">
                    <a:solidFill>
                      <a:schemeClr val="bg2"/>
                    </a:solidFill>
                  </a:tcPr>
                </a:tc>
                <a:tc hMerge="1">
                  <a:txBody>
                    <a:bodyPr/>
                    <a:lstStyle/>
                    <a:p>
                      <a:endParaRPr lang="ru-RU"/>
                    </a:p>
                  </a:txBody>
                  <a:tcPr/>
                </a:tc>
                <a:tc gridSpan="2">
                  <a:txBody>
                    <a:bodyPr/>
                    <a:lstStyle/>
                    <a:p>
                      <a:pPr>
                        <a:spcAft>
                          <a:spcPts val="0"/>
                        </a:spcAft>
                      </a:pPr>
                      <a:r>
                        <a:rPr lang="en-US" sz="1200" dirty="0">
                          <a:effectLst/>
                        </a:rPr>
                        <a:t> </a:t>
                      </a:r>
                      <a:endParaRPr lang="ru-RU" sz="1200" dirty="0">
                        <a:effectLst/>
                        <a:latin typeface="Times New Roman"/>
                        <a:ea typeface="Calibri"/>
                        <a:cs typeface="Times New Roman"/>
                      </a:endParaRPr>
                    </a:p>
                  </a:txBody>
                  <a:tcPr marL="68580" marR="68580" marT="0" marB="0">
                    <a:solidFill>
                      <a:schemeClr val="bg2"/>
                    </a:solidFill>
                  </a:tcPr>
                </a:tc>
                <a:tc hMerge="1">
                  <a:txBody>
                    <a:bodyPr/>
                    <a:lstStyle/>
                    <a:p>
                      <a:endParaRPr lang="ru-RU"/>
                    </a:p>
                  </a:txBody>
                  <a:tcPr/>
                </a:tc>
                <a:tc gridSpan="2">
                  <a:txBody>
                    <a:bodyPr/>
                    <a:lstStyle/>
                    <a:p>
                      <a:pPr>
                        <a:spcAft>
                          <a:spcPts val="0"/>
                        </a:spcAft>
                      </a:pPr>
                      <a:r>
                        <a:rPr lang="en-US" sz="1200" dirty="0">
                          <a:effectLst/>
                        </a:rPr>
                        <a:t> </a:t>
                      </a:r>
                      <a:endParaRPr lang="ru-RU" sz="1200" dirty="0">
                        <a:effectLst/>
                        <a:latin typeface="Times New Roman"/>
                        <a:ea typeface="Calibri"/>
                        <a:cs typeface="Times New Roman"/>
                      </a:endParaRPr>
                    </a:p>
                  </a:txBody>
                  <a:tcPr marL="68580" marR="68580" marT="0" marB="0">
                    <a:solidFill>
                      <a:schemeClr val="bg2"/>
                    </a:solidFill>
                  </a:tcPr>
                </a:tc>
                <a:tc hMerge="1">
                  <a:txBody>
                    <a:bodyPr/>
                    <a:lstStyle/>
                    <a:p>
                      <a:endParaRPr lang="ru-RU"/>
                    </a:p>
                  </a:txBody>
                  <a:tcPr/>
                </a:tc>
              </a:tr>
              <a:tr h="0">
                <a:tc>
                  <a:txBody>
                    <a:bodyPr/>
                    <a:lstStyle/>
                    <a:p>
                      <a:pPr>
                        <a:spcAft>
                          <a:spcPts val="0"/>
                        </a:spcAft>
                      </a:pPr>
                      <a:r>
                        <a:rPr lang="en-US" sz="1200">
                          <a:effectLst/>
                        </a:rPr>
                        <a:t>2.</a:t>
                      </a:r>
                      <a:endParaRPr lang="ru-RU" sz="1200">
                        <a:effectLst/>
                        <a:latin typeface="Times New Roman"/>
                        <a:ea typeface="Calibri"/>
                        <a:cs typeface="Times New Roman"/>
                      </a:endParaRPr>
                    </a:p>
                  </a:txBody>
                  <a:tcPr marL="68580" marR="68580" marT="0" marB="0"/>
                </a:tc>
                <a:tc>
                  <a:txBody>
                    <a:bodyPr/>
                    <a:lstStyle/>
                    <a:p>
                      <a:pPr>
                        <a:spcAft>
                          <a:spcPts val="0"/>
                        </a:spcAft>
                      </a:pPr>
                      <a:r>
                        <a:rPr lang="en-US" sz="1200" dirty="0" smtClean="0">
                          <a:effectLst/>
                        </a:rPr>
                        <a:t>Dismantling U400</a:t>
                      </a:r>
                      <a:endParaRPr lang="ru-RU" sz="1200" dirty="0">
                        <a:effectLst/>
                      </a:endParaRPr>
                    </a:p>
                    <a:p>
                      <a:pPr>
                        <a:spcAft>
                          <a:spcPts val="0"/>
                        </a:spcAft>
                      </a:pPr>
                      <a:r>
                        <a:rPr lang="en-US" sz="1200" dirty="0">
                          <a:effectLst/>
                        </a:rPr>
                        <a:t> </a:t>
                      </a:r>
                      <a:endParaRPr lang="ru-RU" sz="1200" dirty="0">
                        <a:effectLst/>
                        <a:latin typeface="Times New Roman"/>
                        <a:ea typeface="Calibri"/>
                        <a:cs typeface="Times New Roman"/>
                      </a:endParaRPr>
                    </a:p>
                  </a:txBody>
                  <a:tcPr marL="68580" marR="68580" marT="0" marB="0">
                    <a:solidFill>
                      <a:schemeClr val="bg2"/>
                    </a:solidFill>
                  </a:tcPr>
                </a:tc>
                <a:tc>
                  <a:txBody>
                    <a:bodyPr/>
                    <a:lstStyle/>
                    <a:p>
                      <a:pPr>
                        <a:spcAft>
                          <a:spcPts val="0"/>
                        </a:spcAft>
                      </a:pPr>
                      <a:r>
                        <a:rPr lang="en-US" sz="1200" dirty="0">
                          <a:effectLst/>
                        </a:rPr>
                        <a:t> </a:t>
                      </a:r>
                      <a:endParaRPr lang="ru-RU" sz="1200" dirty="0">
                        <a:effectLst/>
                        <a:latin typeface="Times New Roman"/>
                        <a:ea typeface="Calibri"/>
                        <a:cs typeface="Times New Roman"/>
                      </a:endParaRPr>
                    </a:p>
                  </a:txBody>
                  <a:tcPr marL="68580" marR="68580" marT="0" marB="0">
                    <a:solidFill>
                      <a:schemeClr val="bg2"/>
                    </a:solidFill>
                  </a:tcPr>
                </a:tc>
                <a:tc>
                  <a:txBody>
                    <a:bodyPr/>
                    <a:lstStyle/>
                    <a:p>
                      <a:pPr>
                        <a:spcAft>
                          <a:spcPts val="0"/>
                        </a:spcAft>
                      </a:pPr>
                      <a:r>
                        <a:rPr lang="en-US" sz="1200" dirty="0">
                          <a:effectLst/>
                        </a:rPr>
                        <a:t> </a:t>
                      </a:r>
                      <a:endParaRPr lang="ru-RU" sz="1200" dirty="0">
                        <a:effectLst/>
                        <a:latin typeface="Times New Roman"/>
                        <a:ea typeface="Calibri"/>
                        <a:cs typeface="Times New Roman"/>
                      </a:endParaRPr>
                    </a:p>
                  </a:txBody>
                  <a:tcPr marL="68580" marR="68580" marT="0" marB="0">
                    <a:solidFill>
                      <a:srgbClr val="FFC000"/>
                    </a:solidFill>
                  </a:tcPr>
                </a:tc>
                <a:tc>
                  <a:txBody>
                    <a:bodyPr/>
                    <a:lstStyle/>
                    <a:p>
                      <a:pPr>
                        <a:spcAft>
                          <a:spcPts val="0"/>
                        </a:spcAft>
                      </a:pPr>
                      <a:r>
                        <a:rPr lang="en-US" sz="1200" dirty="0">
                          <a:effectLst/>
                        </a:rPr>
                        <a:t> </a:t>
                      </a:r>
                      <a:endParaRPr lang="ru-RU" sz="1200" dirty="0">
                        <a:effectLst/>
                        <a:latin typeface="Times New Roman"/>
                        <a:ea typeface="Calibri"/>
                        <a:cs typeface="Times New Roman"/>
                      </a:endParaRPr>
                    </a:p>
                  </a:txBody>
                  <a:tcPr marL="68580" marR="68580" marT="0" marB="0">
                    <a:solidFill>
                      <a:schemeClr val="bg2"/>
                    </a:solidFill>
                  </a:tcPr>
                </a:tc>
                <a:tc gridSpan="2">
                  <a:txBody>
                    <a:bodyPr/>
                    <a:lstStyle/>
                    <a:p>
                      <a:pPr>
                        <a:spcAft>
                          <a:spcPts val="0"/>
                        </a:spcAft>
                      </a:pPr>
                      <a:r>
                        <a:rPr lang="en-US" sz="1200">
                          <a:effectLst/>
                        </a:rPr>
                        <a:t> </a:t>
                      </a:r>
                      <a:endParaRPr lang="ru-RU" sz="1200">
                        <a:effectLst/>
                        <a:latin typeface="Times New Roman"/>
                        <a:ea typeface="Calibri"/>
                        <a:cs typeface="Times New Roman"/>
                      </a:endParaRPr>
                    </a:p>
                  </a:txBody>
                  <a:tcPr marL="68580" marR="68580" marT="0" marB="0">
                    <a:solidFill>
                      <a:schemeClr val="bg2"/>
                    </a:solidFill>
                  </a:tcPr>
                </a:tc>
                <a:tc hMerge="1">
                  <a:txBody>
                    <a:bodyPr/>
                    <a:lstStyle/>
                    <a:p>
                      <a:endParaRPr lang="ru-RU"/>
                    </a:p>
                  </a:txBody>
                  <a:tcPr/>
                </a:tc>
                <a:tc gridSpan="2">
                  <a:txBody>
                    <a:bodyPr/>
                    <a:lstStyle/>
                    <a:p>
                      <a:pPr>
                        <a:spcAft>
                          <a:spcPts val="0"/>
                        </a:spcAft>
                      </a:pPr>
                      <a:r>
                        <a:rPr lang="en-US" sz="1200" dirty="0">
                          <a:effectLst/>
                        </a:rPr>
                        <a:t> </a:t>
                      </a:r>
                      <a:endParaRPr lang="ru-RU" sz="1200" dirty="0">
                        <a:effectLst/>
                        <a:latin typeface="Times New Roman"/>
                        <a:ea typeface="Calibri"/>
                        <a:cs typeface="Times New Roman"/>
                      </a:endParaRPr>
                    </a:p>
                  </a:txBody>
                  <a:tcPr marL="68580" marR="68580" marT="0" marB="0">
                    <a:solidFill>
                      <a:schemeClr val="bg2"/>
                    </a:solidFill>
                  </a:tcPr>
                </a:tc>
                <a:tc hMerge="1">
                  <a:txBody>
                    <a:bodyPr/>
                    <a:lstStyle/>
                    <a:p>
                      <a:endParaRPr lang="ru-RU"/>
                    </a:p>
                  </a:txBody>
                  <a:tcPr/>
                </a:tc>
              </a:tr>
              <a:tr h="0">
                <a:tc>
                  <a:txBody>
                    <a:bodyPr/>
                    <a:lstStyle/>
                    <a:p>
                      <a:pPr>
                        <a:spcAft>
                          <a:spcPts val="0"/>
                        </a:spcAft>
                      </a:pPr>
                      <a:r>
                        <a:rPr lang="en-US" sz="1200" dirty="0">
                          <a:effectLst/>
                        </a:rPr>
                        <a:t>3.</a:t>
                      </a:r>
                      <a:endParaRPr lang="ru-RU" sz="1200" dirty="0">
                        <a:effectLst/>
                        <a:latin typeface="Times New Roman"/>
                        <a:ea typeface="Calibri"/>
                        <a:cs typeface="Times New Roman"/>
                      </a:endParaRPr>
                    </a:p>
                  </a:txBody>
                  <a:tcPr marL="68580" marR="68580" marT="0" marB="0"/>
                </a:tc>
                <a:tc>
                  <a:txBody>
                    <a:bodyPr/>
                    <a:lstStyle/>
                    <a:p>
                      <a:pPr>
                        <a:spcAft>
                          <a:spcPts val="0"/>
                        </a:spcAft>
                      </a:pPr>
                      <a:r>
                        <a:rPr lang="en-US" sz="1200" dirty="0" smtClean="0">
                          <a:effectLst/>
                        </a:rPr>
                        <a:t>Assembling U</a:t>
                      </a:r>
                      <a:r>
                        <a:rPr lang="ru-RU" sz="1200" dirty="0" smtClean="0">
                          <a:effectLst/>
                        </a:rPr>
                        <a:t>400</a:t>
                      </a:r>
                      <a:r>
                        <a:rPr lang="en-US" sz="1200" dirty="0" smtClean="0">
                          <a:effectLst/>
                        </a:rPr>
                        <a:t>R and</a:t>
                      </a:r>
                      <a:endParaRPr lang="ru-RU" sz="1200" dirty="0" smtClean="0">
                        <a:effectLst/>
                      </a:endParaRPr>
                    </a:p>
                    <a:p>
                      <a:pPr>
                        <a:spcAft>
                          <a:spcPts val="0"/>
                        </a:spcAft>
                      </a:pPr>
                      <a:r>
                        <a:rPr lang="en-US" sz="1200" dirty="0" smtClean="0">
                          <a:effectLst/>
                          <a:latin typeface="Times New Roman"/>
                          <a:ea typeface="Calibri"/>
                          <a:cs typeface="Times New Roman"/>
                        </a:rPr>
                        <a:t>tuning</a:t>
                      </a:r>
                      <a:endParaRPr lang="ru-RU" sz="1200" dirty="0">
                        <a:effectLst/>
                        <a:latin typeface="Times New Roman"/>
                        <a:ea typeface="Calibri"/>
                        <a:cs typeface="Times New Roman"/>
                      </a:endParaRPr>
                    </a:p>
                  </a:txBody>
                  <a:tcPr marL="68580" marR="68580" marT="0" marB="0">
                    <a:solidFill>
                      <a:schemeClr val="bg2"/>
                    </a:solidFill>
                  </a:tcPr>
                </a:tc>
                <a:tc>
                  <a:txBody>
                    <a:bodyPr/>
                    <a:lstStyle/>
                    <a:p>
                      <a:pPr>
                        <a:spcAft>
                          <a:spcPts val="0"/>
                        </a:spcAft>
                      </a:pPr>
                      <a:r>
                        <a:rPr lang="en-US" sz="1200" dirty="0">
                          <a:effectLst/>
                        </a:rPr>
                        <a:t> </a:t>
                      </a:r>
                      <a:endParaRPr lang="ru-RU" sz="1200" dirty="0">
                        <a:effectLst/>
                        <a:latin typeface="Times New Roman"/>
                        <a:ea typeface="Calibri"/>
                        <a:cs typeface="Times New Roman"/>
                      </a:endParaRPr>
                    </a:p>
                  </a:txBody>
                  <a:tcPr marL="68580" marR="68580" marT="0" marB="0">
                    <a:solidFill>
                      <a:schemeClr val="bg2"/>
                    </a:solidFill>
                  </a:tcPr>
                </a:tc>
                <a:tc>
                  <a:txBody>
                    <a:bodyPr/>
                    <a:lstStyle/>
                    <a:p>
                      <a:pPr>
                        <a:spcAft>
                          <a:spcPts val="0"/>
                        </a:spcAft>
                      </a:pPr>
                      <a:r>
                        <a:rPr lang="en-US" sz="1200" dirty="0">
                          <a:effectLst/>
                        </a:rPr>
                        <a:t> </a:t>
                      </a:r>
                      <a:endParaRPr lang="ru-RU" sz="1200" dirty="0">
                        <a:effectLst/>
                        <a:latin typeface="Times New Roman"/>
                        <a:ea typeface="Calibri"/>
                        <a:cs typeface="Times New Roman"/>
                      </a:endParaRPr>
                    </a:p>
                  </a:txBody>
                  <a:tcPr marL="68580" marR="68580" marT="0" marB="0">
                    <a:solidFill>
                      <a:schemeClr val="bg2"/>
                    </a:solidFill>
                  </a:tcPr>
                </a:tc>
                <a:tc>
                  <a:txBody>
                    <a:bodyPr/>
                    <a:lstStyle/>
                    <a:p>
                      <a:pPr>
                        <a:spcAft>
                          <a:spcPts val="0"/>
                        </a:spcAft>
                      </a:pPr>
                      <a:r>
                        <a:rPr lang="en-US" sz="1200" dirty="0">
                          <a:effectLst/>
                        </a:rPr>
                        <a:t> </a:t>
                      </a:r>
                      <a:endParaRPr lang="ru-RU" sz="1200" dirty="0">
                        <a:effectLst/>
                        <a:latin typeface="Times New Roman"/>
                        <a:ea typeface="Calibri"/>
                        <a:cs typeface="Times New Roman"/>
                      </a:endParaRPr>
                    </a:p>
                  </a:txBody>
                  <a:tcPr marL="68580" marR="68580" marT="0" marB="0">
                    <a:solidFill>
                      <a:srgbClr val="FF0000"/>
                    </a:solidFill>
                  </a:tcPr>
                </a:tc>
                <a:tc>
                  <a:txBody>
                    <a:bodyPr/>
                    <a:lstStyle/>
                    <a:p>
                      <a:pPr>
                        <a:spcAft>
                          <a:spcPts val="0"/>
                        </a:spcAft>
                      </a:pPr>
                      <a:r>
                        <a:rPr lang="en-US" sz="1200" dirty="0">
                          <a:effectLst/>
                        </a:rPr>
                        <a:t> </a:t>
                      </a:r>
                      <a:endParaRPr lang="ru-RU" sz="1200" dirty="0">
                        <a:effectLst/>
                        <a:latin typeface="Times New Roman"/>
                        <a:ea typeface="Calibri"/>
                        <a:cs typeface="Times New Roman"/>
                      </a:endParaRPr>
                    </a:p>
                  </a:txBody>
                  <a:tcPr marL="68580" marR="68580" marT="0" marB="0">
                    <a:solidFill>
                      <a:srgbClr val="FF0000"/>
                    </a:solidFill>
                  </a:tcPr>
                </a:tc>
                <a:tc>
                  <a:txBody>
                    <a:bodyPr/>
                    <a:lstStyle/>
                    <a:p>
                      <a:pPr>
                        <a:spcAft>
                          <a:spcPts val="0"/>
                        </a:spcAft>
                      </a:pPr>
                      <a:r>
                        <a:rPr lang="en-US" sz="1200" dirty="0">
                          <a:effectLst/>
                        </a:rPr>
                        <a:t> </a:t>
                      </a:r>
                      <a:endParaRPr lang="ru-RU" sz="1200" dirty="0">
                        <a:effectLst/>
                        <a:latin typeface="Times New Roman"/>
                        <a:ea typeface="Calibri"/>
                        <a:cs typeface="Times New Roman"/>
                      </a:endParaRPr>
                    </a:p>
                  </a:txBody>
                  <a:tcPr marL="68580" marR="68580" marT="0" marB="0">
                    <a:solidFill>
                      <a:schemeClr val="bg2"/>
                    </a:solidFill>
                  </a:tcPr>
                </a:tc>
                <a:tc gridSpan="2">
                  <a:txBody>
                    <a:bodyPr/>
                    <a:lstStyle/>
                    <a:p>
                      <a:pPr>
                        <a:spcAft>
                          <a:spcPts val="0"/>
                        </a:spcAft>
                      </a:pPr>
                      <a:r>
                        <a:rPr lang="en-US" sz="1200" dirty="0">
                          <a:effectLst/>
                        </a:rPr>
                        <a:t> </a:t>
                      </a:r>
                      <a:endParaRPr lang="ru-RU" sz="1200" dirty="0">
                        <a:effectLst/>
                        <a:latin typeface="Times New Roman"/>
                        <a:ea typeface="Calibri"/>
                        <a:cs typeface="Times New Roman"/>
                      </a:endParaRPr>
                    </a:p>
                  </a:txBody>
                  <a:tcPr marL="68580" marR="68580" marT="0" marB="0">
                    <a:solidFill>
                      <a:schemeClr val="bg2"/>
                    </a:solidFill>
                  </a:tcPr>
                </a:tc>
                <a:tc hMerge="1">
                  <a:txBody>
                    <a:bodyPr/>
                    <a:lstStyle/>
                    <a:p>
                      <a:endParaRPr lang="ru-RU"/>
                    </a:p>
                  </a:txBody>
                  <a:tcPr/>
                </a:tc>
              </a:tr>
              <a:tr h="0">
                <a:tc>
                  <a:txBody>
                    <a:bodyPr/>
                    <a:lstStyle/>
                    <a:p>
                      <a:pPr>
                        <a:spcAft>
                          <a:spcPts val="0"/>
                        </a:spcAft>
                      </a:pPr>
                      <a:r>
                        <a:rPr lang="en-US" sz="1200">
                          <a:effectLst/>
                        </a:rPr>
                        <a:t>4.</a:t>
                      </a:r>
                      <a:endParaRPr lang="ru-RU" sz="1200">
                        <a:effectLst/>
                        <a:latin typeface="Times New Roman"/>
                        <a:ea typeface="Calibri"/>
                        <a:cs typeface="Times New Roman"/>
                      </a:endParaRPr>
                    </a:p>
                  </a:txBody>
                  <a:tcPr marL="68580" marR="68580" marT="0" marB="0"/>
                </a:tc>
                <a:tc>
                  <a:txBody>
                    <a:bodyPr/>
                    <a:lstStyle/>
                    <a:p>
                      <a:pPr>
                        <a:spcAft>
                          <a:spcPts val="0"/>
                        </a:spcAft>
                      </a:pPr>
                      <a:r>
                        <a:rPr lang="en-US" sz="1200" dirty="0" smtClean="0">
                          <a:effectLst/>
                        </a:rPr>
                        <a:t>Construction of the new building</a:t>
                      </a:r>
                      <a:endParaRPr lang="ru-RU" sz="1200" dirty="0">
                        <a:effectLst/>
                        <a:latin typeface="Times New Roman"/>
                        <a:ea typeface="Calibri"/>
                        <a:cs typeface="Times New Roman"/>
                      </a:endParaRPr>
                    </a:p>
                  </a:txBody>
                  <a:tcPr marL="68580" marR="68580" marT="0" marB="0">
                    <a:solidFill>
                      <a:schemeClr val="bg2"/>
                    </a:solidFill>
                  </a:tcPr>
                </a:tc>
                <a:tc>
                  <a:txBody>
                    <a:bodyPr/>
                    <a:lstStyle/>
                    <a:p>
                      <a:pPr>
                        <a:spcAft>
                          <a:spcPts val="0"/>
                        </a:spcAft>
                      </a:pPr>
                      <a:r>
                        <a:rPr lang="en-US" sz="1200" dirty="0">
                          <a:effectLst/>
                        </a:rPr>
                        <a:t> </a:t>
                      </a:r>
                      <a:endParaRPr lang="ru-RU" sz="1200" dirty="0">
                        <a:effectLst/>
                        <a:latin typeface="Times New Roman"/>
                        <a:ea typeface="Calibri"/>
                        <a:cs typeface="Times New Roman"/>
                      </a:endParaRPr>
                    </a:p>
                  </a:txBody>
                  <a:tcPr marL="68580" marR="68580" marT="0" marB="0">
                    <a:solidFill>
                      <a:srgbClr val="0070C0"/>
                    </a:solidFill>
                  </a:tcPr>
                </a:tc>
                <a:tc gridSpan="2">
                  <a:txBody>
                    <a:bodyPr/>
                    <a:lstStyle/>
                    <a:p>
                      <a:pPr>
                        <a:spcAft>
                          <a:spcPts val="0"/>
                        </a:spcAft>
                      </a:pPr>
                      <a:r>
                        <a:rPr lang="en-US" sz="1200">
                          <a:effectLst/>
                        </a:rPr>
                        <a:t> </a:t>
                      </a:r>
                      <a:endParaRPr lang="ru-RU" sz="1200">
                        <a:effectLst/>
                        <a:latin typeface="Times New Roman"/>
                        <a:ea typeface="Calibri"/>
                        <a:cs typeface="Times New Roman"/>
                      </a:endParaRPr>
                    </a:p>
                  </a:txBody>
                  <a:tcPr marL="68580" marR="68580" marT="0" marB="0">
                    <a:solidFill>
                      <a:srgbClr val="0070C0"/>
                    </a:solidFill>
                  </a:tcPr>
                </a:tc>
                <a:tc hMerge="1">
                  <a:txBody>
                    <a:bodyPr/>
                    <a:lstStyle/>
                    <a:p>
                      <a:endParaRPr lang="ru-RU"/>
                    </a:p>
                  </a:txBody>
                  <a:tcPr/>
                </a:tc>
                <a:tc>
                  <a:txBody>
                    <a:bodyPr/>
                    <a:lstStyle/>
                    <a:p>
                      <a:pPr>
                        <a:spcAft>
                          <a:spcPts val="0"/>
                        </a:spcAft>
                      </a:pPr>
                      <a:r>
                        <a:rPr lang="en-US" sz="1200" dirty="0">
                          <a:effectLst/>
                        </a:rPr>
                        <a:t> </a:t>
                      </a:r>
                      <a:endParaRPr lang="ru-RU" sz="1200" dirty="0">
                        <a:effectLst/>
                        <a:latin typeface="Times New Roman"/>
                        <a:ea typeface="Calibri"/>
                        <a:cs typeface="Times New Roman"/>
                      </a:endParaRPr>
                    </a:p>
                  </a:txBody>
                  <a:tcPr marL="68580" marR="68580" marT="0" marB="0">
                    <a:solidFill>
                      <a:srgbClr val="0070C0"/>
                    </a:solidFill>
                  </a:tcPr>
                </a:tc>
                <a:tc>
                  <a:txBody>
                    <a:bodyPr/>
                    <a:lstStyle/>
                    <a:p>
                      <a:pPr>
                        <a:spcAft>
                          <a:spcPts val="0"/>
                        </a:spcAft>
                      </a:pPr>
                      <a:r>
                        <a:rPr lang="en-US" sz="1200" dirty="0">
                          <a:effectLst/>
                        </a:rPr>
                        <a:t> </a:t>
                      </a:r>
                      <a:endParaRPr lang="ru-RU" sz="1200" dirty="0">
                        <a:effectLst/>
                        <a:latin typeface="Times New Roman"/>
                        <a:ea typeface="Calibri"/>
                        <a:cs typeface="Times New Roman"/>
                      </a:endParaRPr>
                    </a:p>
                  </a:txBody>
                  <a:tcPr marL="68580" marR="68580" marT="0" marB="0">
                    <a:solidFill>
                      <a:schemeClr val="bg2"/>
                    </a:solidFill>
                  </a:tcPr>
                </a:tc>
                <a:tc gridSpan="2">
                  <a:txBody>
                    <a:bodyPr/>
                    <a:lstStyle/>
                    <a:p>
                      <a:pPr>
                        <a:spcAft>
                          <a:spcPts val="0"/>
                        </a:spcAft>
                      </a:pPr>
                      <a:r>
                        <a:rPr lang="en-US" sz="1200" dirty="0">
                          <a:effectLst/>
                        </a:rPr>
                        <a:t> </a:t>
                      </a:r>
                      <a:endParaRPr lang="ru-RU" sz="1200" dirty="0">
                        <a:effectLst/>
                        <a:latin typeface="Times New Roman"/>
                        <a:ea typeface="Calibri"/>
                        <a:cs typeface="Times New Roman"/>
                      </a:endParaRPr>
                    </a:p>
                  </a:txBody>
                  <a:tcPr marL="68580" marR="68580" marT="0" marB="0">
                    <a:solidFill>
                      <a:schemeClr val="bg2"/>
                    </a:solidFill>
                  </a:tcPr>
                </a:tc>
                <a:tc hMerge="1">
                  <a:txBody>
                    <a:bodyPr/>
                    <a:lstStyle/>
                    <a:p>
                      <a:endParaRPr lang="ru-RU"/>
                    </a:p>
                  </a:txBody>
                  <a:tcPr/>
                </a:tc>
              </a:tr>
              <a:tr h="534670">
                <a:tc>
                  <a:txBody>
                    <a:bodyPr/>
                    <a:lstStyle/>
                    <a:p>
                      <a:pPr>
                        <a:spcAft>
                          <a:spcPts val="0"/>
                        </a:spcAft>
                      </a:pPr>
                      <a:r>
                        <a:rPr lang="en-US" sz="1200">
                          <a:effectLst/>
                        </a:rPr>
                        <a:t>5.</a:t>
                      </a:r>
                      <a:endParaRPr lang="ru-RU" sz="1200">
                        <a:effectLst/>
                        <a:latin typeface="Times New Roman"/>
                        <a:ea typeface="Calibri"/>
                        <a:cs typeface="Times New Roman"/>
                      </a:endParaRPr>
                    </a:p>
                  </a:txBody>
                  <a:tcPr marL="68580" marR="68580" marT="0" marB="0"/>
                </a:tc>
                <a:tc>
                  <a:txBody>
                    <a:bodyPr/>
                    <a:lstStyle/>
                    <a:p>
                      <a:pPr>
                        <a:spcAft>
                          <a:spcPts val="0"/>
                        </a:spcAft>
                      </a:pPr>
                      <a:r>
                        <a:rPr lang="en-US" sz="1200" b="0" dirty="0" smtClean="0">
                          <a:solidFill>
                            <a:schemeClr val="tx1"/>
                          </a:solidFill>
                          <a:effectLst/>
                        </a:rPr>
                        <a:t>Launch of U400R </a:t>
                      </a:r>
                      <a:endParaRPr lang="ru-RU" sz="1200" b="0" dirty="0" smtClean="0">
                        <a:solidFill>
                          <a:schemeClr val="tx1"/>
                        </a:solidFill>
                        <a:effectLst/>
                      </a:endParaRPr>
                    </a:p>
                    <a:p>
                      <a:pPr>
                        <a:spcAft>
                          <a:spcPts val="0"/>
                        </a:spcAft>
                      </a:pPr>
                      <a:endParaRPr lang="ru-RU" sz="1200" b="0" dirty="0">
                        <a:solidFill>
                          <a:schemeClr val="tx1"/>
                        </a:solidFill>
                        <a:effectLst/>
                        <a:latin typeface="Times New Roman"/>
                        <a:ea typeface="Calibri"/>
                        <a:cs typeface="Times New Roman"/>
                      </a:endParaRPr>
                    </a:p>
                  </a:txBody>
                  <a:tcPr marL="68580" marR="68580" marT="0" marB="0">
                    <a:solidFill>
                      <a:schemeClr val="bg2"/>
                    </a:solidFill>
                  </a:tcPr>
                </a:tc>
                <a:tc>
                  <a:txBody>
                    <a:bodyPr/>
                    <a:lstStyle/>
                    <a:p>
                      <a:pPr>
                        <a:spcAft>
                          <a:spcPts val="0"/>
                        </a:spcAft>
                      </a:pPr>
                      <a:r>
                        <a:rPr lang="en-US" sz="1200" dirty="0">
                          <a:effectLst/>
                        </a:rPr>
                        <a:t> </a:t>
                      </a:r>
                      <a:endParaRPr lang="ru-RU" sz="1200" dirty="0">
                        <a:effectLst/>
                        <a:latin typeface="Times New Roman"/>
                        <a:ea typeface="Calibri"/>
                        <a:cs typeface="Times New Roman"/>
                      </a:endParaRPr>
                    </a:p>
                  </a:txBody>
                  <a:tcPr marL="68580" marR="68580" marT="0" marB="0">
                    <a:solidFill>
                      <a:schemeClr val="bg2"/>
                    </a:solidFill>
                  </a:tcPr>
                </a:tc>
                <a:tc gridSpan="2">
                  <a:txBody>
                    <a:bodyPr/>
                    <a:lstStyle/>
                    <a:p>
                      <a:pPr>
                        <a:spcAft>
                          <a:spcPts val="0"/>
                        </a:spcAft>
                      </a:pPr>
                      <a:r>
                        <a:rPr lang="en-US" sz="1200">
                          <a:effectLst/>
                        </a:rPr>
                        <a:t> </a:t>
                      </a:r>
                      <a:endParaRPr lang="ru-RU" sz="1200">
                        <a:effectLst/>
                        <a:latin typeface="Times New Roman"/>
                        <a:ea typeface="Calibri"/>
                        <a:cs typeface="Times New Roman"/>
                      </a:endParaRPr>
                    </a:p>
                  </a:txBody>
                  <a:tcPr marL="68580" marR="68580" marT="0" marB="0">
                    <a:solidFill>
                      <a:schemeClr val="bg2"/>
                    </a:solidFill>
                  </a:tcPr>
                </a:tc>
                <a:tc hMerge="1">
                  <a:txBody>
                    <a:bodyPr/>
                    <a:lstStyle/>
                    <a:p>
                      <a:endParaRPr lang="ru-RU"/>
                    </a:p>
                  </a:txBody>
                  <a:tcPr/>
                </a:tc>
                <a:tc>
                  <a:txBody>
                    <a:bodyPr/>
                    <a:lstStyle/>
                    <a:p>
                      <a:pPr>
                        <a:spcAft>
                          <a:spcPts val="0"/>
                        </a:spcAft>
                      </a:pPr>
                      <a:r>
                        <a:rPr lang="en-US" sz="1200" dirty="0">
                          <a:effectLst/>
                        </a:rPr>
                        <a:t> </a:t>
                      </a:r>
                      <a:endParaRPr lang="ru-RU" sz="1200" dirty="0">
                        <a:effectLst/>
                        <a:latin typeface="Times New Roman"/>
                        <a:ea typeface="Calibri"/>
                        <a:cs typeface="Times New Roman"/>
                      </a:endParaRPr>
                    </a:p>
                  </a:txBody>
                  <a:tcPr marL="68580" marR="68580" marT="0" marB="0">
                    <a:solidFill>
                      <a:schemeClr val="bg2"/>
                    </a:solidFill>
                  </a:tcPr>
                </a:tc>
                <a:tc>
                  <a:txBody>
                    <a:bodyPr/>
                    <a:lstStyle/>
                    <a:p>
                      <a:pPr>
                        <a:spcAft>
                          <a:spcPts val="0"/>
                        </a:spcAft>
                      </a:pPr>
                      <a:r>
                        <a:rPr lang="en-US" sz="1200" dirty="0">
                          <a:effectLst/>
                        </a:rPr>
                        <a:t> </a:t>
                      </a:r>
                      <a:endParaRPr lang="ru-RU" sz="1200" dirty="0">
                        <a:effectLst/>
                        <a:latin typeface="Times New Roman"/>
                        <a:ea typeface="Calibri"/>
                        <a:cs typeface="Times New Roman"/>
                      </a:endParaRPr>
                    </a:p>
                  </a:txBody>
                  <a:tcPr marL="68580" marR="68580" marT="0" marB="0">
                    <a:solidFill>
                      <a:srgbClr val="FF0000"/>
                    </a:solidFill>
                  </a:tcPr>
                </a:tc>
                <a:tc>
                  <a:txBody>
                    <a:bodyPr/>
                    <a:lstStyle/>
                    <a:p>
                      <a:pPr>
                        <a:spcAft>
                          <a:spcPts val="0"/>
                        </a:spcAft>
                      </a:pPr>
                      <a:r>
                        <a:rPr lang="en-US" sz="1200" dirty="0">
                          <a:effectLst/>
                        </a:rPr>
                        <a:t> </a:t>
                      </a:r>
                      <a:endParaRPr lang="ru-RU" sz="1200" dirty="0">
                        <a:effectLst/>
                        <a:latin typeface="Times New Roman"/>
                        <a:ea typeface="Calibri"/>
                        <a:cs typeface="Times New Roman"/>
                      </a:endParaRPr>
                    </a:p>
                  </a:txBody>
                  <a:tcPr marL="68580" marR="68580" marT="0" marB="0">
                    <a:solidFill>
                      <a:srgbClr val="FF0000"/>
                    </a:solidFill>
                  </a:tcPr>
                </a:tc>
                <a:tc>
                  <a:txBody>
                    <a:bodyPr/>
                    <a:lstStyle/>
                    <a:p>
                      <a:pPr>
                        <a:spcAft>
                          <a:spcPts val="0"/>
                        </a:spcAft>
                      </a:pPr>
                      <a:r>
                        <a:rPr lang="en-US" sz="1200" dirty="0">
                          <a:effectLst/>
                        </a:rPr>
                        <a:t> </a:t>
                      </a:r>
                      <a:endParaRPr lang="ru-RU" sz="1200" dirty="0">
                        <a:effectLst/>
                        <a:latin typeface="Times New Roman"/>
                        <a:ea typeface="Calibri"/>
                        <a:cs typeface="Times New Roman"/>
                      </a:endParaRPr>
                    </a:p>
                  </a:txBody>
                  <a:tcPr marL="68580" marR="68580" marT="0" marB="0">
                    <a:solidFill>
                      <a:schemeClr val="bg2"/>
                    </a:solidFill>
                  </a:tcPr>
                </a:tc>
              </a:tr>
            </a:tbl>
          </a:graphicData>
        </a:graphic>
      </p:graphicFrame>
      <p:graphicFrame>
        <p:nvGraphicFramePr>
          <p:cNvPr id="6" name="Таблица 5"/>
          <p:cNvGraphicFramePr>
            <a:graphicFrameLocks noGrp="1"/>
          </p:cNvGraphicFramePr>
          <p:nvPr>
            <p:extLst>
              <p:ext uri="{D42A27DB-BD31-4B8C-83A1-F6EECF244321}">
                <p14:modId xmlns:p14="http://schemas.microsoft.com/office/powerpoint/2010/main" val="3197533535"/>
              </p:ext>
            </p:extLst>
          </p:nvPr>
        </p:nvGraphicFramePr>
        <p:xfrm>
          <a:off x="5292079" y="4077072"/>
          <a:ext cx="3384377" cy="2520283"/>
        </p:xfrm>
        <a:graphic>
          <a:graphicData uri="http://schemas.openxmlformats.org/drawingml/2006/table">
            <a:tbl>
              <a:tblPr>
                <a:tableStyleId>{5C22544A-7EE6-4342-B048-85BDC9FD1C3A}</a:tableStyleId>
              </a:tblPr>
              <a:tblGrid>
                <a:gridCol w="766214"/>
                <a:gridCol w="1236763"/>
                <a:gridCol w="1381400"/>
              </a:tblGrid>
              <a:tr h="387735">
                <a:tc>
                  <a:txBody>
                    <a:bodyPr/>
                    <a:lstStyle/>
                    <a:p>
                      <a:pPr algn="ctr">
                        <a:spcAft>
                          <a:spcPts val="0"/>
                        </a:spcAft>
                      </a:pPr>
                      <a:r>
                        <a:rPr lang="en-US" sz="1200" dirty="0">
                          <a:effectLst/>
                        </a:rPr>
                        <a:t>Ion</a:t>
                      </a:r>
                      <a:endParaRPr lang="ru-RU" sz="1200" dirty="0">
                        <a:effectLst/>
                        <a:latin typeface="Times New Roman"/>
                        <a:ea typeface="Calibri"/>
                        <a:cs typeface="Times New Roman"/>
                      </a:endParaRPr>
                    </a:p>
                  </a:txBody>
                  <a:tcPr marL="68580" marR="68580" marT="0" marB="0"/>
                </a:tc>
                <a:tc>
                  <a:txBody>
                    <a:bodyPr/>
                    <a:lstStyle/>
                    <a:p>
                      <a:pPr algn="ctr">
                        <a:spcAft>
                          <a:spcPts val="0"/>
                        </a:spcAft>
                      </a:pPr>
                      <a:r>
                        <a:rPr lang="en-US" sz="1200">
                          <a:effectLst/>
                        </a:rPr>
                        <a:t>Ion Energy, (MeV/nucleon)</a:t>
                      </a:r>
                      <a:endParaRPr lang="ru-RU" sz="1200">
                        <a:effectLst/>
                        <a:latin typeface="Times New Roman"/>
                        <a:ea typeface="Calibri"/>
                        <a:cs typeface="Times New Roman"/>
                      </a:endParaRPr>
                    </a:p>
                  </a:txBody>
                  <a:tcPr marL="68580" marR="68580" marT="0" marB="0"/>
                </a:tc>
                <a:tc>
                  <a:txBody>
                    <a:bodyPr/>
                    <a:lstStyle/>
                    <a:p>
                      <a:pPr algn="ctr">
                        <a:spcAft>
                          <a:spcPts val="0"/>
                        </a:spcAft>
                      </a:pPr>
                      <a:r>
                        <a:rPr lang="en-US" sz="1200" dirty="0">
                          <a:effectLst/>
                        </a:rPr>
                        <a:t>Intensity </a:t>
                      </a:r>
                      <a:r>
                        <a:rPr lang="en-US" sz="1200" dirty="0" smtClean="0">
                          <a:effectLst/>
                        </a:rPr>
                        <a:t>of </a:t>
                      </a:r>
                      <a:r>
                        <a:rPr lang="en-US" sz="1200" dirty="0">
                          <a:effectLst/>
                        </a:rPr>
                        <a:t>the extracted beam</a:t>
                      </a:r>
                      <a:endParaRPr lang="ru-RU" sz="1200" dirty="0">
                        <a:effectLst/>
                        <a:latin typeface="Times New Roman"/>
                        <a:ea typeface="Calibri"/>
                        <a:cs typeface="Times New Roman"/>
                      </a:endParaRPr>
                    </a:p>
                  </a:txBody>
                  <a:tcPr marL="68580" marR="68580" marT="0" marB="0"/>
                </a:tc>
              </a:tr>
              <a:tr h="193868">
                <a:tc>
                  <a:txBody>
                    <a:bodyPr/>
                    <a:lstStyle/>
                    <a:p>
                      <a:pPr algn="ctr">
                        <a:spcAft>
                          <a:spcPts val="0"/>
                        </a:spcAft>
                      </a:pPr>
                      <a:r>
                        <a:rPr lang="en-US" sz="1200" baseline="30000">
                          <a:effectLst/>
                        </a:rPr>
                        <a:t>4</a:t>
                      </a:r>
                      <a:r>
                        <a:rPr lang="en-US" sz="1200">
                          <a:effectLst/>
                        </a:rPr>
                        <a:t> He </a:t>
                      </a:r>
                      <a:r>
                        <a:rPr lang="en-US" sz="1200" baseline="30000">
                          <a:effectLst/>
                        </a:rPr>
                        <a:t>1+</a:t>
                      </a:r>
                      <a:endParaRPr lang="ru-RU" sz="1200">
                        <a:effectLst/>
                        <a:latin typeface="Times New Roman"/>
                        <a:ea typeface="Calibri"/>
                        <a:cs typeface="Times New Roman"/>
                      </a:endParaRPr>
                    </a:p>
                  </a:txBody>
                  <a:tcPr marL="68580" marR="68580" marT="0" marB="0" anchor="ctr"/>
                </a:tc>
                <a:tc>
                  <a:txBody>
                    <a:bodyPr/>
                    <a:lstStyle/>
                    <a:p>
                      <a:pPr algn="ctr">
                        <a:spcAft>
                          <a:spcPts val="0"/>
                        </a:spcAft>
                      </a:pPr>
                      <a:r>
                        <a:rPr lang="en-US" sz="1200">
                          <a:effectLst/>
                        </a:rPr>
                        <a:t>6.4 - 27</a:t>
                      </a:r>
                      <a:endParaRPr lang="ru-RU" sz="1200">
                        <a:effectLst/>
                        <a:latin typeface="Times New Roman"/>
                        <a:ea typeface="Calibri"/>
                        <a:cs typeface="Times New Roman"/>
                      </a:endParaRPr>
                    </a:p>
                  </a:txBody>
                  <a:tcPr marL="68580" marR="68580" marT="0" marB="0" anchor="ctr"/>
                </a:tc>
                <a:tc>
                  <a:txBody>
                    <a:bodyPr/>
                    <a:lstStyle/>
                    <a:p>
                      <a:pPr algn="ctr">
                        <a:spcAft>
                          <a:spcPts val="0"/>
                        </a:spcAft>
                      </a:pPr>
                      <a:r>
                        <a:rPr lang="en-US" sz="1200">
                          <a:effectLst/>
                        </a:rPr>
                        <a:t>23 рμА *</a:t>
                      </a:r>
                      <a:endParaRPr lang="ru-RU" sz="1200">
                        <a:effectLst/>
                        <a:latin typeface="Times New Roman"/>
                        <a:ea typeface="Calibri"/>
                        <a:cs typeface="Times New Roman"/>
                      </a:endParaRPr>
                    </a:p>
                  </a:txBody>
                  <a:tcPr marL="68580" marR="68580" marT="0" marB="0" anchor="b"/>
                </a:tc>
              </a:tr>
              <a:tr h="193868">
                <a:tc>
                  <a:txBody>
                    <a:bodyPr/>
                    <a:lstStyle/>
                    <a:p>
                      <a:pPr algn="ctr">
                        <a:spcAft>
                          <a:spcPts val="0"/>
                        </a:spcAft>
                      </a:pPr>
                      <a:r>
                        <a:rPr lang="en-US" sz="1200" baseline="30000">
                          <a:effectLst/>
                        </a:rPr>
                        <a:t>16</a:t>
                      </a:r>
                      <a:r>
                        <a:rPr lang="en-US" sz="1200">
                          <a:effectLst/>
                        </a:rPr>
                        <a:t> O </a:t>
                      </a:r>
                      <a:r>
                        <a:rPr lang="en-US" sz="1200" baseline="30000">
                          <a:effectLst/>
                        </a:rPr>
                        <a:t>2+</a:t>
                      </a:r>
                      <a:endParaRPr lang="ru-RU" sz="1200">
                        <a:effectLst/>
                        <a:latin typeface="Times New Roman"/>
                        <a:ea typeface="Calibri"/>
                        <a:cs typeface="Times New Roman"/>
                      </a:endParaRPr>
                    </a:p>
                  </a:txBody>
                  <a:tcPr marL="68580" marR="68580" marT="0" marB="0" anchor="ctr"/>
                </a:tc>
                <a:tc>
                  <a:txBody>
                    <a:bodyPr/>
                    <a:lstStyle/>
                    <a:p>
                      <a:pPr algn="ctr">
                        <a:spcAft>
                          <a:spcPts val="0"/>
                        </a:spcAft>
                      </a:pPr>
                      <a:r>
                        <a:rPr lang="en-US" sz="1200">
                          <a:effectLst/>
                        </a:rPr>
                        <a:t>1.6 - 8</a:t>
                      </a:r>
                      <a:endParaRPr lang="ru-RU" sz="1200">
                        <a:effectLst/>
                        <a:latin typeface="Times New Roman"/>
                        <a:ea typeface="Calibri"/>
                        <a:cs typeface="Times New Roman"/>
                      </a:endParaRPr>
                    </a:p>
                  </a:txBody>
                  <a:tcPr marL="68580" marR="68580" marT="0" marB="0" anchor="ctr"/>
                </a:tc>
                <a:tc>
                  <a:txBody>
                    <a:bodyPr/>
                    <a:lstStyle/>
                    <a:p>
                      <a:pPr algn="ctr">
                        <a:spcAft>
                          <a:spcPts val="0"/>
                        </a:spcAft>
                      </a:pPr>
                      <a:r>
                        <a:rPr lang="en-US" sz="1200">
                          <a:effectLst/>
                        </a:rPr>
                        <a:t>19.5 рμА *</a:t>
                      </a:r>
                      <a:endParaRPr lang="ru-RU" sz="1200">
                        <a:effectLst/>
                        <a:latin typeface="Times New Roman"/>
                        <a:ea typeface="Calibri"/>
                        <a:cs typeface="Times New Roman"/>
                      </a:endParaRPr>
                    </a:p>
                  </a:txBody>
                  <a:tcPr marL="68580" marR="68580" marT="0" marB="0" anchor="b"/>
                </a:tc>
              </a:tr>
              <a:tr h="193868">
                <a:tc>
                  <a:txBody>
                    <a:bodyPr/>
                    <a:lstStyle/>
                    <a:p>
                      <a:pPr algn="ctr">
                        <a:spcAft>
                          <a:spcPts val="0"/>
                        </a:spcAft>
                      </a:pPr>
                      <a:r>
                        <a:rPr lang="en-US" sz="1200" baseline="30000">
                          <a:effectLst/>
                        </a:rPr>
                        <a:t>16</a:t>
                      </a:r>
                      <a:r>
                        <a:rPr lang="en-US" sz="1200">
                          <a:effectLst/>
                        </a:rPr>
                        <a:t> O </a:t>
                      </a:r>
                      <a:r>
                        <a:rPr lang="en-US" sz="1200" baseline="30000">
                          <a:effectLst/>
                        </a:rPr>
                        <a:t>4+</a:t>
                      </a:r>
                      <a:endParaRPr lang="ru-RU" sz="1200">
                        <a:effectLst/>
                        <a:latin typeface="Times New Roman"/>
                        <a:ea typeface="Calibri"/>
                        <a:cs typeface="Times New Roman"/>
                      </a:endParaRPr>
                    </a:p>
                  </a:txBody>
                  <a:tcPr marL="68580" marR="68580" marT="0" marB="0" anchor="ctr"/>
                </a:tc>
                <a:tc>
                  <a:txBody>
                    <a:bodyPr/>
                    <a:lstStyle/>
                    <a:p>
                      <a:pPr algn="ctr">
                        <a:spcAft>
                          <a:spcPts val="0"/>
                        </a:spcAft>
                      </a:pPr>
                      <a:r>
                        <a:rPr lang="en-US" sz="1200">
                          <a:effectLst/>
                        </a:rPr>
                        <a:t>6.4 - 27</a:t>
                      </a:r>
                      <a:endParaRPr lang="ru-RU" sz="1200">
                        <a:effectLst/>
                        <a:latin typeface="Times New Roman"/>
                        <a:ea typeface="Calibri"/>
                        <a:cs typeface="Times New Roman"/>
                      </a:endParaRPr>
                    </a:p>
                  </a:txBody>
                  <a:tcPr marL="68580" marR="68580" marT="0" marB="0" anchor="ctr"/>
                </a:tc>
                <a:tc>
                  <a:txBody>
                    <a:bodyPr/>
                    <a:lstStyle/>
                    <a:p>
                      <a:pPr algn="ctr">
                        <a:spcAft>
                          <a:spcPts val="0"/>
                        </a:spcAft>
                      </a:pPr>
                      <a:r>
                        <a:rPr lang="en-US" sz="1200">
                          <a:effectLst/>
                        </a:rPr>
                        <a:t>5.8 рμА *</a:t>
                      </a:r>
                      <a:endParaRPr lang="ru-RU" sz="1200">
                        <a:effectLst/>
                        <a:latin typeface="Times New Roman"/>
                        <a:ea typeface="Calibri"/>
                        <a:cs typeface="Times New Roman"/>
                      </a:endParaRPr>
                    </a:p>
                  </a:txBody>
                  <a:tcPr marL="68580" marR="68580" marT="0" marB="0" anchor="b"/>
                </a:tc>
              </a:tr>
              <a:tr h="193868">
                <a:tc>
                  <a:txBody>
                    <a:bodyPr/>
                    <a:lstStyle/>
                    <a:p>
                      <a:pPr algn="ctr">
                        <a:spcAft>
                          <a:spcPts val="0"/>
                        </a:spcAft>
                      </a:pPr>
                      <a:r>
                        <a:rPr lang="en-US" sz="1200" baseline="30000">
                          <a:effectLst/>
                        </a:rPr>
                        <a:t>40</a:t>
                      </a:r>
                      <a:r>
                        <a:rPr lang="en-US" sz="1200">
                          <a:effectLst/>
                        </a:rPr>
                        <a:t> Ar </a:t>
                      </a:r>
                      <a:r>
                        <a:rPr lang="en-US" sz="1200" baseline="30000">
                          <a:effectLst/>
                        </a:rPr>
                        <a:t>4+</a:t>
                      </a:r>
                      <a:endParaRPr lang="ru-RU" sz="1200">
                        <a:effectLst/>
                        <a:latin typeface="Times New Roman"/>
                        <a:ea typeface="Calibri"/>
                        <a:cs typeface="Times New Roman"/>
                      </a:endParaRPr>
                    </a:p>
                  </a:txBody>
                  <a:tcPr marL="68580" marR="68580" marT="0" marB="0" anchor="ctr"/>
                </a:tc>
                <a:tc>
                  <a:txBody>
                    <a:bodyPr/>
                    <a:lstStyle/>
                    <a:p>
                      <a:pPr algn="ctr">
                        <a:spcAft>
                          <a:spcPts val="0"/>
                        </a:spcAft>
                      </a:pPr>
                      <a:r>
                        <a:rPr lang="en-US" sz="1200">
                          <a:effectLst/>
                        </a:rPr>
                        <a:t>1 - 5.1</a:t>
                      </a:r>
                      <a:endParaRPr lang="ru-RU" sz="1200">
                        <a:effectLst/>
                        <a:latin typeface="Times New Roman"/>
                        <a:ea typeface="Calibri"/>
                        <a:cs typeface="Times New Roman"/>
                      </a:endParaRPr>
                    </a:p>
                  </a:txBody>
                  <a:tcPr marL="68580" marR="68580" marT="0" marB="0" anchor="ctr"/>
                </a:tc>
                <a:tc>
                  <a:txBody>
                    <a:bodyPr/>
                    <a:lstStyle/>
                    <a:p>
                      <a:pPr algn="ctr">
                        <a:spcAft>
                          <a:spcPts val="0"/>
                        </a:spcAft>
                      </a:pPr>
                      <a:r>
                        <a:rPr lang="en-US" sz="1200">
                          <a:effectLst/>
                        </a:rPr>
                        <a:t>10 рμА </a:t>
                      </a:r>
                      <a:endParaRPr lang="ru-RU" sz="1200">
                        <a:effectLst/>
                        <a:latin typeface="Times New Roman"/>
                        <a:ea typeface="Calibri"/>
                        <a:cs typeface="Times New Roman"/>
                      </a:endParaRPr>
                    </a:p>
                  </a:txBody>
                  <a:tcPr marL="68580" marR="68580" marT="0" marB="0" anchor="b"/>
                </a:tc>
              </a:tr>
              <a:tr h="193868">
                <a:tc>
                  <a:txBody>
                    <a:bodyPr/>
                    <a:lstStyle/>
                    <a:p>
                      <a:pPr algn="ctr">
                        <a:spcAft>
                          <a:spcPts val="0"/>
                        </a:spcAft>
                      </a:pPr>
                      <a:r>
                        <a:rPr lang="en-US" sz="1200" baseline="30000">
                          <a:effectLst/>
                        </a:rPr>
                        <a:t>48</a:t>
                      </a:r>
                      <a:r>
                        <a:rPr lang="en-US" sz="1200">
                          <a:effectLst/>
                        </a:rPr>
                        <a:t> Ca </a:t>
                      </a:r>
                      <a:r>
                        <a:rPr lang="en-US" sz="1200" baseline="30000">
                          <a:effectLst/>
                        </a:rPr>
                        <a:t>6+</a:t>
                      </a:r>
                      <a:endParaRPr lang="ru-RU" sz="1200">
                        <a:effectLst/>
                        <a:latin typeface="Times New Roman"/>
                        <a:ea typeface="Calibri"/>
                        <a:cs typeface="Times New Roman"/>
                      </a:endParaRPr>
                    </a:p>
                  </a:txBody>
                  <a:tcPr marL="68580" marR="68580" marT="0" marB="0" anchor="ctr"/>
                </a:tc>
                <a:tc>
                  <a:txBody>
                    <a:bodyPr/>
                    <a:lstStyle/>
                    <a:p>
                      <a:pPr algn="ctr">
                        <a:spcAft>
                          <a:spcPts val="0"/>
                        </a:spcAft>
                      </a:pPr>
                      <a:r>
                        <a:rPr lang="en-US" sz="1200">
                          <a:effectLst/>
                        </a:rPr>
                        <a:t>1.6 - 8</a:t>
                      </a:r>
                      <a:endParaRPr lang="ru-RU" sz="1200">
                        <a:effectLst/>
                        <a:latin typeface="Times New Roman"/>
                        <a:ea typeface="Calibri"/>
                        <a:cs typeface="Times New Roman"/>
                      </a:endParaRPr>
                    </a:p>
                  </a:txBody>
                  <a:tcPr marL="68580" marR="68580" marT="0" marB="0" anchor="ctr"/>
                </a:tc>
                <a:tc>
                  <a:txBody>
                    <a:bodyPr/>
                    <a:lstStyle/>
                    <a:p>
                      <a:pPr algn="ctr">
                        <a:spcAft>
                          <a:spcPts val="0"/>
                        </a:spcAft>
                      </a:pPr>
                      <a:r>
                        <a:rPr lang="en-US" sz="1200">
                          <a:effectLst/>
                        </a:rPr>
                        <a:t>2.5 рμА</a:t>
                      </a:r>
                      <a:endParaRPr lang="ru-RU" sz="1200">
                        <a:effectLst/>
                        <a:latin typeface="Times New Roman"/>
                        <a:ea typeface="Calibri"/>
                        <a:cs typeface="Times New Roman"/>
                      </a:endParaRPr>
                    </a:p>
                  </a:txBody>
                  <a:tcPr marL="68580" marR="68580" marT="0" marB="0" anchor="b"/>
                </a:tc>
              </a:tr>
              <a:tr h="193868">
                <a:tc>
                  <a:txBody>
                    <a:bodyPr/>
                    <a:lstStyle/>
                    <a:p>
                      <a:pPr algn="ctr">
                        <a:spcAft>
                          <a:spcPts val="0"/>
                        </a:spcAft>
                      </a:pPr>
                      <a:r>
                        <a:rPr lang="en-US" sz="1200" baseline="30000">
                          <a:effectLst/>
                        </a:rPr>
                        <a:t>48</a:t>
                      </a:r>
                      <a:r>
                        <a:rPr lang="en-US" sz="1200">
                          <a:effectLst/>
                        </a:rPr>
                        <a:t> Ca </a:t>
                      </a:r>
                      <a:r>
                        <a:rPr lang="en-US" sz="1200" baseline="30000">
                          <a:effectLst/>
                        </a:rPr>
                        <a:t>7+</a:t>
                      </a:r>
                      <a:endParaRPr lang="ru-RU" sz="1200">
                        <a:effectLst/>
                        <a:latin typeface="Times New Roman"/>
                        <a:ea typeface="Calibri"/>
                        <a:cs typeface="Times New Roman"/>
                      </a:endParaRPr>
                    </a:p>
                  </a:txBody>
                  <a:tcPr marL="68580" marR="68580" marT="0" marB="0" anchor="ctr"/>
                </a:tc>
                <a:tc>
                  <a:txBody>
                    <a:bodyPr/>
                    <a:lstStyle/>
                    <a:p>
                      <a:pPr algn="ctr">
                        <a:spcAft>
                          <a:spcPts val="0"/>
                        </a:spcAft>
                      </a:pPr>
                      <a:r>
                        <a:rPr lang="en-US" sz="1200">
                          <a:effectLst/>
                        </a:rPr>
                        <a:t>2.1 - 11</a:t>
                      </a:r>
                      <a:endParaRPr lang="ru-RU" sz="1200">
                        <a:effectLst/>
                        <a:latin typeface="Times New Roman"/>
                        <a:ea typeface="Calibri"/>
                        <a:cs typeface="Times New Roman"/>
                      </a:endParaRPr>
                    </a:p>
                  </a:txBody>
                  <a:tcPr marL="68580" marR="68580" marT="0" marB="0" anchor="ctr"/>
                </a:tc>
                <a:tc>
                  <a:txBody>
                    <a:bodyPr/>
                    <a:lstStyle/>
                    <a:p>
                      <a:pPr algn="ctr">
                        <a:spcAft>
                          <a:spcPts val="0"/>
                        </a:spcAft>
                      </a:pPr>
                      <a:r>
                        <a:rPr lang="en-US" sz="1200">
                          <a:effectLst/>
                        </a:rPr>
                        <a:t>2.1 рμА</a:t>
                      </a:r>
                      <a:endParaRPr lang="ru-RU" sz="1200">
                        <a:effectLst/>
                        <a:latin typeface="Times New Roman"/>
                        <a:ea typeface="Calibri"/>
                        <a:cs typeface="Times New Roman"/>
                      </a:endParaRPr>
                    </a:p>
                  </a:txBody>
                  <a:tcPr marL="68580" marR="68580" marT="0" marB="0" anchor="b"/>
                </a:tc>
              </a:tr>
              <a:tr h="193868">
                <a:tc>
                  <a:txBody>
                    <a:bodyPr/>
                    <a:lstStyle/>
                    <a:p>
                      <a:pPr algn="ctr">
                        <a:spcAft>
                          <a:spcPts val="0"/>
                        </a:spcAft>
                      </a:pPr>
                      <a:r>
                        <a:rPr lang="en-US" sz="1200" baseline="30000">
                          <a:effectLst/>
                        </a:rPr>
                        <a:t>50</a:t>
                      </a:r>
                      <a:r>
                        <a:rPr lang="en-US" sz="1200">
                          <a:effectLst/>
                        </a:rPr>
                        <a:t> Ti </a:t>
                      </a:r>
                      <a:r>
                        <a:rPr lang="en-US" sz="1200" baseline="30000">
                          <a:effectLst/>
                        </a:rPr>
                        <a:t>10+</a:t>
                      </a:r>
                      <a:endParaRPr lang="ru-RU" sz="1200">
                        <a:effectLst/>
                        <a:latin typeface="Times New Roman"/>
                        <a:ea typeface="Calibri"/>
                        <a:cs typeface="Times New Roman"/>
                      </a:endParaRPr>
                    </a:p>
                  </a:txBody>
                  <a:tcPr marL="68580" marR="68580" marT="0" marB="0" anchor="ctr"/>
                </a:tc>
                <a:tc>
                  <a:txBody>
                    <a:bodyPr/>
                    <a:lstStyle/>
                    <a:p>
                      <a:pPr algn="ctr">
                        <a:spcAft>
                          <a:spcPts val="0"/>
                        </a:spcAft>
                      </a:pPr>
                      <a:r>
                        <a:rPr lang="en-US" sz="1200">
                          <a:effectLst/>
                        </a:rPr>
                        <a:t>4.1 - 21</a:t>
                      </a:r>
                      <a:endParaRPr lang="ru-RU" sz="1200">
                        <a:effectLst/>
                        <a:latin typeface="Times New Roman"/>
                        <a:ea typeface="Calibri"/>
                        <a:cs typeface="Times New Roman"/>
                      </a:endParaRPr>
                    </a:p>
                  </a:txBody>
                  <a:tcPr marL="68580" marR="68580" marT="0" marB="0" anchor="ctr"/>
                </a:tc>
                <a:tc>
                  <a:txBody>
                    <a:bodyPr/>
                    <a:lstStyle/>
                    <a:p>
                      <a:pPr algn="ctr">
                        <a:spcAft>
                          <a:spcPts val="0"/>
                        </a:spcAft>
                      </a:pPr>
                      <a:r>
                        <a:rPr lang="en-US" sz="1200">
                          <a:effectLst/>
                        </a:rPr>
                        <a:t>1 рμА</a:t>
                      </a:r>
                      <a:endParaRPr lang="ru-RU" sz="1200">
                        <a:effectLst/>
                        <a:latin typeface="Times New Roman"/>
                        <a:ea typeface="Calibri"/>
                        <a:cs typeface="Times New Roman"/>
                      </a:endParaRPr>
                    </a:p>
                  </a:txBody>
                  <a:tcPr marL="68580" marR="68580" marT="0" marB="0" anchor="b"/>
                </a:tc>
              </a:tr>
              <a:tr h="193868">
                <a:tc>
                  <a:txBody>
                    <a:bodyPr/>
                    <a:lstStyle/>
                    <a:p>
                      <a:pPr algn="ctr">
                        <a:spcAft>
                          <a:spcPts val="0"/>
                        </a:spcAft>
                      </a:pPr>
                      <a:r>
                        <a:rPr lang="en-US" sz="1200" baseline="30000">
                          <a:effectLst/>
                        </a:rPr>
                        <a:t>58</a:t>
                      </a:r>
                      <a:r>
                        <a:rPr lang="en-US" sz="1200">
                          <a:effectLst/>
                        </a:rPr>
                        <a:t> Fe </a:t>
                      </a:r>
                      <a:r>
                        <a:rPr lang="en-US" sz="1200" baseline="30000">
                          <a:effectLst/>
                        </a:rPr>
                        <a:t>7+</a:t>
                      </a:r>
                      <a:endParaRPr lang="ru-RU" sz="1200">
                        <a:effectLst/>
                        <a:latin typeface="Times New Roman"/>
                        <a:ea typeface="Calibri"/>
                        <a:cs typeface="Times New Roman"/>
                      </a:endParaRPr>
                    </a:p>
                  </a:txBody>
                  <a:tcPr marL="68580" marR="68580" marT="0" marB="0" anchor="ctr"/>
                </a:tc>
                <a:tc>
                  <a:txBody>
                    <a:bodyPr/>
                    <a:lstStyle/>
                    <a:p>
                      <a:pPr algn="ctr">
                        <a:spcAft>
                          <a:spcPts val="0"/>
                        </a:spcAft>
                      </a:pPr>
                      <a:r>
                        <a:rPr lang="en-US" sz="1200">
                          <a:effectLst/>
                        </a:rPr>
                        <a:t>1.2 - 7.5</a:t>
                      </a:r>
                      <a:endParaRPr lang="ru-RU" sz="1200">
                        <a:effectLst/>
                        <a:latin typeface="Times New Roman"/>
                        <a:ea typeface="Calibri"/>
                        <a:cs typeface="Times New Roman"/>
                      </a:endParaRPr>
                    </a:p>
                  </a:txBody>
                  <a:tcPr marL="68580" marR="68580" marT="0" marB="0" anchor="ctr"/>
                </a:tc>
                <a:tc>
                  <a:txBody>
                    <a:bodyPr/>
                    <a:lstStyle/>
                    <a:p>
                      <a:pPr algn="ctr">
                        <a:spcAft>
                          <a:spcPts val="0"/>
                        </a:spcAft>
                      </a:pPr>
                      <a:r>
                        <a:rPr lang="en-US" sz="1200">
                          <a:effectLst/>
                        </a:rPr>
                        <a:t>1 рμА</a:t>
                      </a:r>
                      <a:endParaRPr lang="ru-RU" sz="1200">
                        <a:effectLst/>
                        <a:latin typeface="Times New Roman"/>
                        <a:ea typeface="Calibri"/>
                        <a:cs typeface="Times New Roman"/>
                      </a:endParaRPr>
                    </a:p>
                  </a:txBody>
                  <a:tcPr marL="68580" marR="68580" marT="0" marB="0" anchor="b"/>
                </a:tc>
              </a:tr>
              <a:tr h="193868">
                <a:tc>
                  <a:txBody>
                    <a:bodyPr/>
                    <a:lstStyle/>
                    <a:p>
                      <a:pPr algn="ctr">
                        <a:spcAft>
                          <a:spcPts val="0"/>
                        </a:spcAft>
                      </a:pPr>
                      <a:r>
                        <a:rPr lang="en-US" sz="1200" baseline="30000" dirty="0">
                          <a:effectLst/>
                        </a:rPr>
                        <a:t>84</a:t>
                      </a:r>
                      <a:r>
                        <a:rPr lang="en-US" sz="1200" dirty="0">
                          <a:effectLst/>
                        </a:rPr>
                        <a:t> Kr </a:t>
                      </a:r>
                      <a:r>
                        <a:rPr lang="en-US" sz="1200" baseline="30000" dirty="0">
                          <a:effectLst/>
                        </a:rPr>
                        <a:t>7+</a:t>
                      </a:r>
                      <a:endParaRPr lang="ru-RU" sz="1200" dirty="0">
                        <a:effectLst/>
                        <a:latin typeface="Times New Roman"/>
                        <a:ea typeface="Calibri"/>
                        <a:cs typeface="Times New Roman"/>
                      </a:endParaRPr>
                    </a:p>
                  </a:txBody>
                  <a:tcPr marL="68580" marR="68580" marT="0" marB="0" anchor="ctr"/>
                </a:tc>
                <a:tc>
                  <a:txBody>
                    <a:bodyPr/>
                    <a:lstStyle/>
                    <a:p>
                      <a:pPr algn="ctr">
                        <a:spcAft>
                          <a:spcPts val="0"/>
                        </a:spcAft>
                      </a:pPr>
                      <a:r>
                        <a:rPr lang="en-US" sz="1200">
                          <a:effectLst/>
                        </a:rPr>
                        <a:t>0.8 - 3.5</a:t>
                      </a:r>
                      <a:endParaRPr lang="ru-RU" sz="1200">
                        <a:effectLst/>
                        <a:latin typeface="Times New Roman"/>
                        <a:ea typeface="Calibri"/>
                        <a:cs typeface="Times New Roman"/>
                      </a:endParaRPr>
                    </a:p>
                  </a:txBody>
                  <a:tcPr marL="68580" marR="68580" marT="0" marB="0" anchor="ctr"/>
                </a:tc>
                <a:tc>
                  <a:txBody>
                    <a:bodyPr/>
                    <a:lstStyle/>
                    <a:p>
                      <a:pPr algn="ctr">
                        <a:spcAft>
                          <a:spcPts val="0"/>
                        </a:spcAft>
                      </a:pPr>
                      <a:r>
                        <a:rPr lang="en-US" sz="1200">
                          <a:effectLst/>
                        </a:rPr>
                        <a:t>1.4 рμА</a:t>
                      </a:r>
                      <a:endParaRPr lang="ru-RU" sz="1200">
                        <a:effectLst/>
                        <a:latin typeface="Times New Roman"/>
                        <a:ea typeface="Calibri"/>
                        <a:cs typeface="Times New Roman"/>
                      </a:endParaRPr>
                    </a:p>
                  </a:txBody>
                  <a:tcPr marL="68580" marR="68580" marT="0" marB="0" anchor="b"/>
                </a:tc>
              </a:tr>
              <a:tr h="193868">
                <a:tc>
                  <a:txBody>
                    <a:bodyPr/>
                    <a:lstStyle/>
                    <a:p>
                      <a:pPr algn="ctr">
                        <a:spcAft>
                          <a:spcPts val="0"/>
                        </a:spcAft>
                      </a:pPr>
                      <a:r>
                        <a:rPr lang="en-US" sz="1200" baseline="30000" dirty="0">
                          <a:effectLst/>
                        </a:rPr>
                        <a:t>132</a:t>
                      </a:r>
                      <a:r>
                        <a:rPr lang="en-US" sz="1200" dirty="0">
                          <a:effectLst/>
                        </a:rPr>
                        <a:t> </a:t>
                      </a:r>
                      <a:r>
                        <a:rPr lang="en-US" sz="1200" dirty="0" err="1">
                          <a:effectLst/>
                        </a:rPr>
                        <a:t>Xe</a:t>
                      </a:r>
                      <a:r>
                        <a:rPr lang="en-US" sz="1200" baseline="30000" dirty="0">
                          <a:effectLst/>
                        </a:rPr>
                        <a:t> 11+</a:t>
                      </a:r>
                      <a:endParaRPr lang="ru-RU" sz="1200" dirty="0">
                        <a:effectLst/>
                        <a:latin typeface="Times New Roman"/>
                        <a:ea typeface="Calibri"/>
                        <a:cs typeface="Times New Roman"/>
                      </a:endParaRPr>
                    </a:p>
                  </a:txBody>
                  <a:tcPr marL="68580" marR="68580" marT="0" marB="0" anchor="ctr"/>
                </a:tc>
                <a:tc>
                  <a:txBody>
                    <a:bodyPr/>
                    <a:lstStyle/>
                    <a:p>
                      <a:pPr algn="ctr">
                        <a:spcAft>
                          <a:spcPts val="0"/>
                        </a:spcAft>
                      </a:pPr>
                      <a:r>
                        <a:rPr lang="en-US" sz="1200">
                          <a:effectLst/>
                        </a:rPr>
                        <a:t>0.8 - 3.5</a:t>
                      </a:r>
                      <a:endParaRPr lang="ru-RU" sz="1200">
                        <a:effectLst/>
                        <a:latin typeface="Times New Roman"/>
                        <a:ea typeface="Calibri"/>
                        <a:cs typeface="Times New Roman"/>
                      </a:endParaRPr>
                    </a:p>
                  </a:txBody>
                  <a:tcPr marL="68580" marR="68580" marT="0" marB="0" anchor="ctr"/>
                </a:tc>
                <a:tc>
                  <a:txBody>
                    <a:bodyPr/>
                    <a:lstStyle/>
                    <a:p>
                      <a:pPr algn="ctr">
                        <a:spcAft>
                          <a:spcPts val="0"/>
                        </a:spcAft>
                      </a:pPr>
                      <a:r>
                        <a:rPr lang="en-US" sz="1200">
                          <a:effectLst/>
                        </a:rPr>
                        <a:t>0.9 рμА</a:t>
                      </a:r>
                      <a:endParaRPr lang="ru-RU" sz="1200">
                        <a:effectLst/>
                        <a:latin typeface="Times New Roman"/>
                        <a:ea typeface="Calibri"/>
                        <a:cs typeface="Times New Roman"/>
                      </a:endParaRPr>
                    </a:p>
                  </a:txBody>
                  <a:tcPr marL="68580" marR="68580" marT="0" marB="0" anchor="b"/>
                </a:tc>
              </a:tr>
              <a:tr h="193868">
                <a:tc>
                  <a:txBody>
                    <a:bodyPr/>
                    <a:lstStyle/>
                    <a:p>
                      <a:pPr algn="ctr">
                        <a:spcAft>
                          <a:spcPts val="0"/>
                        </a:spcAft>
                      </a:pPr>
                      <a:r>
                        <a:rPr lang="en-US" sz="1200" b="1" baseline="30000" dirty="0">
                          <a:solidFill>
                            <a:srgbClr val="C00000"/>
                          </a:solidFill>
                          <a:effectLst/>
                        </a:rPr>
                        <a:t>238</a:t>
                      </a:r>
                      <a:r>
                        <a:rPr lang="en-US" sz="1200" b="1" dirty="0">
                          <a:solidFill>
                            <a:srgbClr val="C00000"/>
                          </a:solidFill>
                          <a:effectLst/>
                        </a:rPr>
                        <a:t> U</a:t>
                      </a:r>
                      <a:r>
                        <a:rPr lang="en-US" sz="1200" b="1" baseline="30000" dirty="0">
                          <a:solidFill>
                            <a:srgbClr val="C00000"/>
                          </a:solidFill>
                          <a:effectLst/>
                        </a:rPr>
                        <a:t> 27+</a:t>
                      </a:r>
                      <a:endParaRPr lang="ru-RU" sz="1200" b="1" dirty="0">
                        <a:solidFill>
                          <a:srgbClr val="C00000"/>
                        </a:solidFill>
                        <a:effectLst/>
                        <a:latin typeface="Times New Roman"/>
                        <a:ea typeface="Calibri"/>
                        <a:cs typeface="Times New Roman"/>
                      </a:endParaRPr>
                    </a:p>
                  </a:txBody>
                  <a:tcPr marL="68580" marR="68580" marT="0" marB="0" anchor="ctr"/>
                </a:tc>
                <a:tc>
                  <a:txBody>
                    <a:bodyPr/>
                    <a:lstStyle/>
                    <a:p>
                      <a:pPr algn="ctr">
                        <a:spcAft>
                          <a:spcPts val="0"/>
                        </a:spcAft>
                      </a:pPr>
                      <a:r>
                        <a:rPr lang="en-US" sz="1200" b="1" dirty="0">
                          <a:solidFill>
                            <a:srgbClr val="C00000"/>
                          </a:solidFill>
                          <a:effectLst/>
                        </a:rPr>
                        <a:t>1.5 - 8</a:t>
                      </a:r>
                      <a:endParaRPr lang="ru-RU" sz="1200" b="1" dirty="0">
                        <a:solidFill>
                          <a:srgbClr val="C00000"/>
                        </a:solidFill>
                        <a:effectLst/>
                        <a:latin typeface="Times New Roman"/>
                        <a:ea typeface="Calibri"/>
                        <a:cs typeface="Times New Roman"/>
                      </a:endParaRPr>
                    </a:p>
                  </a:txBody>
                  <a:tcPr marL="68580" marR="68580" marT="0" marB="0" anchor="ctr"/>
                </a:tc>
                <a:tc>
                  <a:txBody>
                    <a:bodyPr/>
                    <a:lstStyle/>
                    <a:p>
                      <a:pPr algn="ctr">
                        <a:spcAft>
                          <a:spcPts val="0"/>
                        </a:spcAft>
                      </a:pPr>
                      <a:r>
                        <a:rPr lang="en-US" sz="1200" b="1" dirty="0">
                          <a:solidFill>
                            <a:srgbClr val="C00000"/>
                          </a:solidFill>
                          <a:effectLst/>
                        </a:rPr>
                        <a:t>0.1 </a:t>
                      </a:r>
                      <a:r>
                        <a:rPr lang="en-US" sz="1200" b="1" dirty="0" err="1">
                          <a:solidFill>
                            <a:srgbClr val="C00000"/>
                          </a:solidFill>
                          <a:effectLst/>
                        </a:rPr>
                        <a:t>рμА</a:t>
                      </a:r>
                      <a:endParaRPr lang="ru-RU" sz="1200" b="1" dirty="0">
                        <a:solidFill>
                          <a:srgbClr val="C00000"/>
                        </a:solidFill>
                        <a:effectLst/>
                        <a:latin typeface="Times New Roman"/>
                        <a:ea typeface="Calibri"/>
                        <a:cs typeface="Times New Roman"/>
                      </a:endParaRPr>
                    </a:p>
                  </a:txBody>
                  <a:tcPr marL="68580" marR="68580" marT="0" marB="0" anchor="b"/>
                </a:tc>
              </a:tr>
            </a:tbl>
          </a:graphicData>
        </a:graphic>
      </p:graphicFrame>
      <p:sp>
        <p:nvSpPr>
          <p:cNvPr id="2" name="TextBox 1"/>
          <p:cNvSpPr txBox="1"/>
          <p:nvPr/>
        </p:nvSpPr>
        <p:spPr>
          <a:xfrm>
            <a:off x="5825519" y="910995"/>
            <a:ext cx="2910978" cy="2308324"/>
          </a:xfrm>
          <a:prstGeom prst="rect">
            <a:avLst/>
          </a:prstGeom>
          <a:noFill/>
        </p:spPr>
        <p:txBody>
          <a:bodyPr wrap="square" rtlCol="0">
            <a:spAutoFit/>
          </a:bodyPr>
          <a:lstStyle/>
          <a:p>
            <a:r>
              <a:rPr lang="en-US" sz="1600" b="1" dirty="0"/>
              <a:t>The main </a:t>
            </a:r>
            <a:r>
              <a:rPr lang="en-US" sz="1600" b="1" dirty="0" smtClean="0"/>
              <a:t>goals</a:t>
            </a:r>
            <a:r>
              <a:rPr lang="en-US" sz="1600" dirty="0" smtClean="0"/>
              <a:t>:</a:t>
            </a:r>
            <a:endParaRPr lang="ru-RU" sz="1600" dirty="0"/>
          </a:p>
          <a:p>
            <a:pPr marL="285750" lvl="0" indent="-285750">
              <a:buFont typeface="Arial" panose="020B0604020202020204" pitchFamily="34" charset="0"/>
              <a:buChar char="•"/>
            </a:pPr>
            <a:r>
              <a:rPr lang="en-US" sz="1600" dirty="0" smtClean="0"/>
              <a:t>Ensuring </a:t>
            </a:r>
            <a:r>
              <a:rPr lang="en-US" sz="1600" dirty="0"/>
              <a:t>a smooth variation </a:t>
            </a:r>
            <a:r>
              <a:rPr lang="en-US" sz="1600" dirty="0" smtClean="0"/>
              <a:t>of energy;</a:t>
            </a:r>
            <a:endParaRPr lang="ru-RU" sz="1600" dirty="0"/>
          </a:p>
          <a:p>
            <a:pPr marL="285750" lvl="0" indent="-285750">
              <a:buFont typeface="Arial" panose="020B0604020202020204" pitchFamily="34" charset="0"/>
              <a:buChar char="•"/>
            </a:pPr>
            <a:r>
              <a:rPr lang="en-US" sz="1600" dirty="0"/>
              <a:t>Decrease of the energy spread </a:t>
            </a:r>
            <a:r>
              <a:rPr lang="en-US" sz="1600" dirty="0" smtClean="0"/>
              <a:t>to </a:t>
            </a:r>
            <a:r>
              <a:rPr lang="en-US" sz="1600" dirty="0">
                <a:sym typeface="Symbol"/>
              </a:rPr>
              <a:t></a:t>
            </a:r>
            <a:r>
              <a:rPr lang="en-US" sz="1600" dirty="0" smtClean="0"/>
              <a:t>E/E=10</a:t>
            </a:r>
            <a:r>
              <a:rPr lang="en-US" sz="1600" baseline="30000" dirty="0" smtClean="0"/>
              <a:t>-3</a:t>
            </a:r>
            <a:r>
              <a:rPr lang="en-US" sz="1600" dirty="0" smtClean="0"/>
              <a:t>;</a:t>
            </a:r>
            <a:endParaRPr lang="ru-RU" sz="1600" dirty="0"/>
          </a:p>
          <a:p>
            <a:pPr marL="285750" lvl="0" indent="-285750">
              <a:buFont typeface="Arial" panose="020B0604020202020204" pitchFamily="34" charset="0"/>
              <a:buChar char="•"/>
            </a:pPr>
            <a:r>
              <a:rPr lang="en-US" sz="1600" dirty="0"/>
              <a:t>Improvement of the </a:t>
            </a:r>
            <a:r>
              <a:rPr lang="en-US" sz="1600" dirty="0" smtClean="0"/>
              <a:t>emittance to </a:t>
            </a:r>
            <a:r>
              <a:rPr lang="en-US" sz="1600" dirty="0"/>
              <a:t>10</a:t>
            </a:r>
            <a:r>
              <a:rPr lang="en-US" sz="1600" dirty="0">
                <a:sym typeface="Symbol"/>
              </a:rPr>
              <a:t></a:t>
            </a:r>
            <a:r>
              <a:rPr lang="en-US" sz="1600" dirty="0"/>
              <a:t> </a:t>
            </a:r>
            <a:r>
              <a:rPr lang="en-US" sz="1600" dirty="0" err="1"/>
              <a:t>mm</a:t>
            </a:r>
            <a:r>
              <a:rPr lang="en-US" sz="1600" dirty="0" err="1">
                <a:sym typeface="Symbol"/>
              </a:rPr>
              <a:t></a:t>
            </a:r>
            <a:r>
              <a:rPr lang="en-US" sz="1600" dirty="0" err="1" smtClean="0"/>
              <a:t>mrad</a:t>
            </a:r>
            <a:r>
              <a:rPr lang="en-US" sz="1600" dirty="0" smtClean="0"/>
              <a:t>;</a:t>
            </a:r>
            <a:endParaRPr lang="ru-RU" sz="1600" dirty="0"/>
          </a:p>
          <a:p>
            <a:pPr marL="285750" lvl="0" indent="-285750">
              <a:buFont typeface="Arial" panose="020B0604020202020204" pitchFamily="34" charset="0"/>
              <a:buChar char="•"/>
            </a:pPr>
            <a:r>
              <a:rPr lang="en-US" sz="1600" dirty="0"/>
              <a:t>Increase </a:t>
            </a:r>
            <a:r>
              <a:rPr lang="en-US" sz="1600" dirty="0" smtClean="0"/>
              <a:t>of </a:t>
            </a:r>
            <a:r>
              <a:rPr lang="en-US" sz="1600" dirty="0"/>
              <a:t>the intensity of accelerated </a:t>
            </a:r>
            <a:r>
              <a:rPr lang="en-US" sz="1600" dirty="0" smtClean="0"/>
              <a:t>ions.</a:t>
            </a:r>
          </a:p>
        </p:txBody>
      </p:sp>
      <p:sp>
        <p:nvSpPr>
          <p:cNvPr id="7" name="TextBox 6"/>
          <p:cNvSpPr txBox="1"/>
          <p:nvPr/>
        </p:nvSpPr>
        <p:spPr>
          <a:xfrm>
            <a:off x="5837486" y="3219319"/>
            <a:ext cx="2910978" cy="830997"/>
          </a:xfrm>
          <a:prstGeom prst="rect">
            <a:avLst/>
          </a:prstGeom>
          <a:noFill/>
        </p:spPr>
        <p:txBody>
          <a:bodyPr wrap="square" rtlCol="0">
            <a:spAutoFit/>
          </a:bodyPr>
          <a:lstStyle/>
          <a:p>
            <a:r>
              <a:rPr lang="en-US" sz="1600" b="1" dirty="0" smtClean="0"/>
              <a:t>Threats</a:t>
            </a:r>
            <a:r>
              <a:rPr lang="en-US" sz="1600" dirty="0" smtClean="0"/>
              <a:t>:</a:t>
            </a:r>
            <a:endParaRPr lang="ru-RU" sz="1600" dirty="0"/>
          </a:p>
          <a:p>
            <a:pPr marL="285750" lvl="0" indent="-285750">
              <a:buFont typeface="Arial" panose="020B0604020202020204" pitchFamily="34" charset="0"/>
              <a:buChar char="•"/>
            </a:pPr>
            <a:r>
              <a:rPr lang="en-US" sz="1600" dirty="0" smtClean="0"/>
              <a:t>Delay in permission from ROSATOM.</a:t>
            </a:r>
            <a:endParaRPr lang="ru-RU" sz="1600" dirty="0"/>
          </a:p>
        </p:txBody>
      </p:sp>
    </p:spTree>
    <p:extLst>
      <p:ext uri="{BB962C8B-B14F-4D97-AF65-F5344CB8AC3E}">
        <p14:creationId xmlns:p14="http://schemas.microsoft.com/office/powerpoint/2010/main" val="3737286264"/>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1" y="1244934"/>
            <a:ext cx="9149801" cy="5613066"/>
          </a:xfrm>
          <a:prstGeom prst="rect">
            <a:avLst/>
          </a:prstGeom>
        </p:spPr>
      </p:pic>
      <p:sp>
        <p:nvSpPr>
          <p:cNvPr id="6" name="Прямоугольник 5"/>
          <p:cNvSpPr/>
          <p:nvPr/>
        </p:nvSpPr>
        <p:spPr>
          <a:xfrm>
            <a:off x="1148719" y="260648"/>
            <a:ext cx="6840760" cy="707886"/>
          </a:xfrm>
          <a:prstGeom prst="rect">
            <a:avLst/>
          </a:prstGeom>
        </p:spPr>
        <p:txBody>
          <a:bodyPr wrap="square">
            <a:spAutoFit/>
          </a:bodyPr>
          <a:lstStyle/>
          <a:p>
            <a:pPr algn="ctr"/>
            <a:r>
              <a:rPr lang="en-US" sz="2000" b="1" dirty="0" smtClean="0">
                <a:latin typeface="Times New Roman" panose="02020603050405020304" pitchFamily="18" charset="0"/>
                <a:cs typeface="Times New Roman" panose="02020603050405020304" pitchFamily="18" charset="0"/>
              </a:rPr>
              <a:t>U400R: FUTURE CONSTRUCTION SITE </a:t>
            </a:r>
          </a:p>
          <a:p>
            <a:pPr algn="ctr"/>
            <a:r>
              <a:rPr lang="en-US" sz="2000" b="1" dirty="0" smtClean="0">
                <a:latin typeface="Times New Roman" panose="02020603050405020304" pitchFamily="18" charset="0"/>
                <a:cs typeface="Times New Roman" panose="02020603050405020304" pitchFamily="18" charset="0"/>
              </a:rPr>
              <a:t>for the NEW BUILDING (2021-2024) </a:t>
            </a:r>
            <a:endParaRPr lang="ru-RU" sz="2000" b="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4644006" y="4821537"/>
            <a:ext cx="4035349" cy="1754326"/>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solidFill>
                  <a:schemeClr val="bg1"/>
                </a:solidFill>
              </a:rPr>
              <a:t>The project received a positive conclusion of GLAVGOSEXPERTIZA in 2021;</a:t>
            </a:r>
          </a:p>
          <a:p>
            <a:pPr marL="285750" indent="-285750">
              <a:buFont typeface="Arial" panose="020B0604020202020204" pitchFamily="34" charset="0"/>
              <a:buChar char="•"/>
            </a:pPr>
            <a:r>
              <a:rPr lang="en-US" b="1" dirty="0" smtClean="0">
                <a:solidFill>
                  <a:schemeClr val="bg1"/>
                </a:solidFill>
              </a:rPr>
              <a:t>Permission of ROSATOM for construction</a:t>
            </a:r>
            <a:r>
              <a:rPr lang="ru-RU" b="1" dirty="0" smtClean="0">
                <a:solidFill>
                  <a:schemeClr val="bg1"/>
                </a:solidFill>
              </a:rPr>
              <a:t> </a:t>
            </a:r>
            <a:r>
              <a:rPr lang="en-US" b="1" dirty="0" smtClean="0">
                <a:solidFill>
                  <a:schemeClr val="bg1"/>
                </a:solidFill>
              </a:rPr>
              <a:t>is expected;</a:t>
            </a:r>
          </a:p>
          <a:p>
            <a:pPr marL="285750" indent="-285750">
              <a:buFont typeface="Arial" panose="020B0604020202020204" pitchFamily="34" charset="0"/>
              <a:buChar char="•"/>
            </a:pPr>
            <a:r>
              <a:rPr lang="en-US" b="1" dirty="0" smtClean="0">
                <a:solidFill>
                  <a:schemeClr val="bg1"/>
                </a:solidFill>
              </a:rPr>
              <a:t>Start of construction in 2022.</a:t>
            </a:r>
            <a:endParaRPr lang="ru-RU" b="1" dirty="0">
              <a:solidFill>
                <a:schemeClr val="bg1"/>
              </a:solidFill>
            </a:endParaRPr>
          </a:p>
        </p:txBody>
      </p:sp>
    </p:spTree>
    <p:extLst>
      <p:ext uri="{BB962C8B-B14F-4D97-AF65-F5344CB8AC3E}">
        <p14:creationId xmlns:p14="http://schemas.microsoft.com/office/powerpoint/2010/main" val="1807091681"/>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5372</TotalTime>
  <Words>2175</Words>
  <Application>Microsoft Office PowerPoint</Application>
  <PresentationFormat>Экран (4:3)</PresentationFormat>
  <Paragraphs>587</Paragraphs>
  <Slides>36</Slides>
  <Notes>0</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36</vt:i4>
      </vt:variant>
    </vt:vector>
  </HeadingPairs>
  <TitlesOfParts>
    <vt:vector size="38" baseType="lpstr">
      <vt:lpstr>Тема Office</vt:lpstr>
      <vt:lpstr>CorelDraw.Graphic.19</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Сергей</dc:creator>
  <cp:lastModifiedBy>Сергей</cp:lastModifiedBy>
  <cp:revision>125</cp:revision>
  <dcterms:created xsi:type="dcterms:W3CDTF">2021-05-05T09:37:27Z</dcterms:created>
  <dcterms:modified xsi:type="dcterms:W3CDTF">2021-06-22T15:32:38Z</dcterms:modified>
</cp:coreProperties>
</file>