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26" r:id="rId3"/>
    <p:sldId id="426" r:id="rId4"/>
    <p:sldId id="492" r:id="rId5"/>
    <p:sldId id="490" r:id="rId6"/>
    <p:sldId id="491" r:id="rId7"/>
    <p:sldId id="493" r:id="rId8"/>
    <p:sldId id="495" r:id="rId9"/>
    <p:sldId id="497" r:id="rId10"/>
    <p:sldId id="498" r:id="rId11"/>
    <p:sldId id="499" r:id="rId12"/>
    <p:sldId id="500" r:id="rId13"/>
    <p:sldId id="510" r:id="rId14"/>
    <p:sldId id="511" r:id="rId15"/>
    <p:sldId id="512" r:id="rId16"/>
    <p:sldId id="513" r:id="rId17"/>
    <p:sldId id="515" r:id="rId18"/>
    <p:sldId id="514" r:id="rId19"/>
    <p:sldId id="516" r:id="rId20"/>
    <p:sldId id="517" r:id="rId21"/>
    <p:sldId id="518" r:id="rId22"/>
    <p:sldId id="519" r:id="rId23"/>
    <p:sldId id="525" r:id="rId24"/>
    <p:sldId id="520" r:id="rId25"/>
    <p:sldId id="522" r:id="rId26"/>
    <p:sldId id="521" r:id="rId27"/>
    <p:sldId id="397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B7D6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1" autoAdjust="0"/>
  </p:normalViewPr>
  <p:slideViewPr>
    <p:cSldViewPr>
      <p:cViewPr varScale="1">
        <p:scale>
          <a:sx n="81" d="100"/>
          <a:sy n="81" d="100"/>
        </p:scale>
        <p:origin x="7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'工作表 2'!$E$24:$E$68</c:f>
              <c:numCache>
                <c:formatCode>h:mm:ss</c:formatCode>
                <c:ptCount val="45"/>
                <c:pt idx="0">
                  <c:v>0.27083333333333331</c:v>
                </c:pt>
                <c:pt idx="1">
                  <c:v>0.29166666666666669</c:v>
                </c:pt>
                <c:pt idx="2">
                  <c:v>0.29167824074074072</c:v>
                </c:pt>
                <c:pt idx="3">
                  <c:v>0.30141203703703706</c:v>
                </c:pt>
                <c:pt idx="4">
                  <c:v>0.3014236111111111</c:v>
                </c:pt>
                <c:pt idx="5">
                  <c:v>0.30143518518518519</c:v>
                </c:pt>
                <c:pt idx="6">
                  <c:v>0.30144675925925929</c:v>
                </c:pt>
                <c:pt idx="7">
                  <c:v>0.30145833333333333</c:v>
                </c:pt>
                <c:pt idx="8">
                  <c:v>0.30146990740740742</c:v>
                </c:pt>
                <c:pt idx="9">
                  <c:v>0.30155092592592592</c:v>
                </c:pt>
                <c:pt idx="10">
                  <c:v>0.30157407407407405</c:v>
                </c:pt>
                <c:pt idx="11">
                  <c:v>0.3021064814814815</c:v>
                </c:pt>
                <c:pt idx="12">
                  <c:v>0.30453703703703705</c:v>
                </c:pt>
                <c:pt idx="13">
                  <c:v>0.30693287037037037</c:v>
                </c:pt>
                <c:pt idx="14">
                  <c:v>0.30694444444444441</c:v>
                </c:pt>
                <c:pt idx="15">
                  <c:v>0.3125</c:v>
                </c:pt>
                <c:pt idx="16">
                  <c:v>0.33333333333333331</c:v>
                </c:pt>
                <c:pt idx="17">
                  <c:v>0.35416666666666669</c:v>
                </c:pt>
                <c:pt idx="18">
                  <c:v>0.375</c:v>
                </c:pt>
                <c:pt idx="19">
                  <c:v>0.3908564814814815</c:v>
                </c:pt>
                <c:pt idx="20">
                  <c:v>0.39086805555555554</c:v>
                </c:pt>
                <c:pt idx="21">
                  <c:v>0.39087962962962958</c:v>
                </c:pt>
                <c:pt idx="22">
                  <c:v>0.39089120370370373</c:v>
                </c:pt>
                <c:pt idx="23">
                  <c:v>0.39090277777777777</c:v>
                </c:pt>
                <c:pt idx="24">
                  <c:v>0.39091435185185186</c:v>
                </c:pt>
                <c:pt idx="25">
                  <c:v>0.39099537037037035</c:v>
                </c:pt>
                <c:pt idx="26">
                  <c:v>0.3910763888888889</c:v>
                </c:pt>
                <c:pt idx="27">
                  <c:v>0.39152777777777775</c:v>
                </c:pt>
                <c:pt idx="28">
                  <c:v>0.39488425925925924</c:v>
                </c:pt>
                <c:pt idx="29">
                  <c:v>0.39489583333333328</c:v>
                </c:pt>
                <c:pt idx="30">
                  <c:v>0.39490740740740743</c:v>
                </c:pt>
                <c:pt idx="31">
                  <c:v>0.39491898148148147</c:v>
                </c:pt>
                <c:pt idx="32">
                  <c:v>0.3949421296296296</c:v>
                </c:pt>
                <c:pt idx="33">
                  <c:v>0.39523148148148146</c:v>
                </c:pt>
                <c:pt idx="34">
                  <c:v>0.3972222222222222</c:v>
                </c:pt>
                <c:pt idx="35">
                  <c:v>0.39811342592592597</c:v>
                </c:pt>
                <c:pt idx="36">
                  <c:v>0.39812500000000001</c:v>
                </c:pt>
                <c:pt idx="37">
                  <c:v>0.3981365740740741</c:v>
                </c:pt>
                <c:pt idx="38">
                  <c:v>0.39814814814814814</c:v>
                </c:pt>
                <c:pt idx="39">
                  <c:v>0.39815972222222223</c:v>
                </c:pt>
                <c:pt idx="40">
                  <c:v>0.39817129629629627</c:v>
                </c:pt>
                <c:pt idx="41">
                  <c:v>0.39818287037037042</c:v>
                </c:pt>
                <c:pt idx="42">
                  <c:v>0.39861111111111108</c:v>
                </c:pt>
                <c:pt idx="43">
                  <c:v>0.39905092592592589</c:v>
                </c:pt>
                <c:pt idx="44">
                  <c:v>0.4069444444444445</c:v>
                </c:pt>
              </c:numCache>
            </c:numRef>
          </c:xVal>
          <c:yVal>
            <c:numRef>
              <c:f>'工作表 2'!$F$24:$F$68</c:f>
              <c:numCache>
                <c:formatCode>General</c:formatCode>
                <c:ptCount val="45"/>
                <c:pt idx="0">
                  <c:v>4.99</c:v>
                </c:pt>
                <c:pt idx="1">
                  <c:v>4.9850000000000003</c:v>
                </c:pt>
                <c:pt idx="2">
                  <c:v>7.08</c:v>
                </c:pt>
                <c:pt idx="3">
                  <c:v>7.08</c:v>
                </c:pt>
                <c:pt idx="4">
                  <c:v>5.71</c:v>
                </c:pt>
                <c:pt idx="5">
                  <c:v>1.08</c:v>
                </c:pt>
                <c:pt idx="6">
                  <c:v>0.15</c:v>
                </c:pt>
                <c:pt idx="7">
                  <c:v>7.0000000000000007E-2</c:v>
                </c:pt>
                <c:pt idx="8">
                  <c:v>0.05</c:v>
                </c:pt>
                <c:pt idx="9">
                  <c:v>0.04</c:v>
                </c:pt>
                <c:pt idx="10">
                  <c:v>3.5000000000000003E-2</c:v>
                </c:pt>
                <c:pt idx="11">
                  <c:v>0.03</c:v>
                </c:pt>
                <c:pt idx="12">
                  <c:v>0.03</c:v>
                </c:pt>
                <c:pt idx="13">
                  <c:v>0.03</c:v>
                </c:pt>
                <c:pt idx="14">
                  <c:v>8.57</c:v>
                </c:pt>
                <c:pt idx="15">
                  <c:v>8.58</c:v>
                </c:pt>
                <c:pt idx="16">
                  <c:v>8.58</c:v>
                </c:pt>
                <c:pt idx="17">
                  <c:v>8.59</c:v>
                </c:pt>
                <c:pt idx="18">
                  <c:v>8.5850000000000009</c:v>
                </c:pt>
                <c:pt idx="19">
                  <c:v>8.5850000000000009</c:v>
                </c:pt>
                <c:pt idx="20">
                  <c:v>6.38</c:v>
                </c:pt>
                <c:pt idx="21">
                  <c:v>0.3</c:v>
                </c:pt>
                <c:pt idx="22">
                  <c:v>0.1</c:v>
                </c:pt>
                <c:pt idx="23">
                  <c:v>0.06</c:v>
                </c:pt>
                <c:pt idx="24">
                  <c:v>4.4999999999999998E-2</c:v>
                </c:pt>
                <c:pt idx="25">
                  <c:v>0.04</c:v>
                </c:pt>
                <c:pt idx="26">
                  <c:v>3.5000000000000003E-2</c:v>
                </c:pt>
                <c:pt idx="27">
                  <c:v>0.03</c:v>
                </c:pt>
                <c:pt idx="28">
                  <c:v>0.03</c:v>
                </c:pt>
                <c:pt idx="29">
                  <c:v>8.4499999999999993</c:v>
                </c:pt>
                <c:pt idx="30">
                  <c:v>8.61</c:v>
                </c:pt>
                <c:pt idx="31">
                  <c:v>8.6300000000000008</c:v>
                </c:pt>
                <c:pt idx="32">
                  <c:v>8.6199999999999992</c:v>
                </c:pt>
                <c:pt idx="33">
                  <c:v>8.61</c:v>
                </c:pt>
                <c:pt idx="34">
                  <c:v>8.6150000000000002</c:v>
                </c:pt>
                <c:pt idx="35">
                  <c:v>8.61</c:v>
                </c:pt>
                <c:pt idx="36">
                  <c:v>5.6</c:v>
                </c:pt>
                <c:pt idx="37">
                  <c:v>0.82</c:v>
                </c:pt>
                <c:pt idx="38">
                  <c:v>0.18</c:v>
                </c:pt>
                <c:pt idx="39">
                  <c:v>7.0000000000000007E-2</c:v>
                </c:pt>
                <c:pt idx="40">
                  <c:v>5.5E-2</c:v>
                </c:pt>
                <c:pt idx="41">
                  <c:v>4.4999999999999998E-2</c:v>
                </c:pt>
                <c:pt idx="42">
                  <c:v>3.5000000000000003E-2</c:v>
                </c:pt>
                <c:pt idx="43">
                  <c:v>0.03</c:v>
                </c:pt>
                <c:pt idx="44">
                  <c:v>0.03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C4-4EB3-9B7F-506C1DFCF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992959"/>
        <c:axId val="932721903"/>
      </c:scatterChart>
      <c:valAx>
        <c:axId val="934992959"/>
        <c:scaling>
          <c:orientation val="minMax"/>
          <c:max val="0.41000000000000003"/>
          <c:min val="0.2701399999999999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932721903"/>
        <c:crosses val="autoZero"/>
        <c:crossBetween val="midCat"/>
        <c:majorUnit val="2.0139000000000001E-2"/>
      </c:valAx>
      <c:valAx>
        <c:axId val="932721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dirty="0"/>
                  <a:t>I-counter (</a:t>
                </a:r>
                <a:r>
                  <a:rPr lang="en-US" sz="1400" b="1" dirty="0" err="1"/>
                  <a:t>μA</a:t>
                </a:r>
                <a:r>
                  <a:rPr lang="en-US" sz="1400" b="1" dirty="0"/>
                  <a:t>)</a:t>
                </a:r>
                <a:endParaRPr lang="zh-CN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9349929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A47B-02D2-426D-8E1E-58764CA69E5F}" type="datetimeFigureOut">
              <a:rPr lang="zh-CN" altLang="en-US" smtClean="0"/>
              <a:pPr/>
              <a:t>2021/6/10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09FB5-B99A-4059-ABC2-01B0009C11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7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3F29B1D-61E0-411E-9638-0788EFFC3E6F}" type="datetimeFigureOut">
              <a:rPr lang="zh-CN" altLang="en-US"/>
              <a:pPr>
                <a:defRPr/>
              </a:pPr>
              <a:t>2021/6/10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7564F41-FA35-4112-8B89-D414A4EE1D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41C70E7-72E7-4841-9A65-DD9CDE53FC52}" type="datetime1">
              <a:rPr lang="zh-CN" altLang="en-US"/>
              <a:pPr>
                <a:defRPr/>
              </a:pPr>
              <a:t>2021/6/10</a:t>
            </a:fld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AA8B-8ED3-42AD-850F-242CD3931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8B8E240-979E-4652-8110-E660FD78FFDE}" type="datetime1">
              <a:rPr lang="zh-CN" altLang="en-US"/>
              <a:pPr>
                <a:defRPr/>
              </a:pPr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16DC-E486-4B58-8AA9-0DC8751E77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4F4442E-610C-453F-BAAB-EC04ADEA5D30}" type="datetime1">
              <a:rPr lang="zh-CN" altLang="en-US"/>
              <a:pPr>
                <a:defRPr/>
              </a:pPr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C58-88D4-4F7E-9A05-1ECFBE6C22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1B07B92-D0A1-42B5-8A18-1BE2501B3B62}" type="datetime1">
              <a:rPr lang="zh-CN" altLang="en-US"/>
              <a:pPr>
                <a:defRPr/>
              </a:pPr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F0B3-20A2-41DA-A30F-89D7CF17F1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58ABD7-967B-4D8E-914D-5E13BE9043A9}" type="datetime1">
              <a:rPr lang="zh-CN" altLang="en-US"/>
              <a:pPr>
                <a:defRPr/>
              </a:pPr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94AD-1819-43A4-BFB2-5B9EAEC570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3FBDCDB-BBFD-454B-BB98-AB97B2E53561}" type="datetime1">
              <a:rPr lang="zh-CN" altLang="en-US"/>
              <a:pPr>
                <a:defRPr/>
              </a:pPr>
              <a:t>2021/6/10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EC0B-B59D-4CE6-98C7-87458C16C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F3136B3-6BE3-48A1-895A-B7E514CBECB4}" type="datetime1">
              <a:rPr lang="zh-CN" altLang="en-US"/>
              <a:pPr>
                <a:defRPr/>
              </a:pPr>
              <a:t>2021/6/10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8692-50E4-4189-883A-B0CAA39B09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28601B3-CF5B-4381-BC87-8C14FFF5238F}" type="datetime1">
              <a:rPr lang="zh-CN" altLang="en-US"/>
              <a:pPr>
                <a:defRPr/>
              </a:pPr>
              <a:t>2021/6/10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8A67-96EE-4D01-AD5A-411370BA19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4646D42-EB72-47F4-AA91-90B341022073}" type="datetime1">
              <a:rPr lang="zh-CN" altLang="en-US"/>
              <a:pPr>
                <a:defRPr/>
              </a:pPr>
              <a:t>2021/6/10</a:t>
            </a:fld>
            <a:r>
              <a:rPr lang="zh-CN" altLang="en-US" dirty="0"/>
              <a:t> </a:t>
            </a:r>
            <a:r>
              <a:rPr lang="en-US" altLang="zh-CN" dirty="0"/>
              <a:t>Yi Wang , </a:t>
            </a:r>
            <a:r>
              <a:rPr lang="en-US" altLang="zh-CN" dirty="0" err="1"/>
              <a:t>Tsinghua</a:t>
            </a:r>
            <a:r>
              <a:rPr lang="en-US" altLang="zh-CN" dirty="0"/>
              <a:t> University</a:t>
            </a:r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dirty="0"/>
              <a:t>MTD Review @BNL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A7A3-4D64-4933-944C-AE54015369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2DF126B-6885-4489-A4CE-62457C49E3AE}" type="datetime1">
              <a:rPr lang="zh-CN" altLang="en-US"/>
              <a:pPr>
                <a:defRPr/>
              </a:pPr>
              <a:t>2021/6/10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3B86-3401-412B-A290-396D0138F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B316A7A-6142-404D-854B-69685800DBAD}" type="datetime1">
              <a:rPr lang="zh-CN" altLang="en-US"/>
              <a:pPr>
                <a:defRPr/>
              </a:pPr>
              <a:t>2021/6/10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4A42-5395-4214-9A0D-6E57E13AF2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0DFE98-65DE-4C98-989F-9E5CC6BDABD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92125" y="6400800"/>
            <a:ext cx="1966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+mn-lt"/>
                <a:ea typeface="+mn-ea"/>
              </a:rPr>
              <a:t>Wang Yi, </a:t>
            </a:r>
            <a:r>
              <a:rPr lang="en-US" altLang="zh-CN" sz="1200" dirty="0" err="1">
                <a:latin typeface="+mn-lt"/>
                <a:ea typeface="+mn-ea"/>
              </a:rPr>
              <a:t>Tsinghua</a:t>
            </a:r>
            <a:r>
              <a:rPr lang="en-US" altLang="zh-CN" sz="1200" dirty="0">
                <a:latin typeface="+mn-lt"/>
                <a:ea typeface="+mn-ea"/>
              </a:rPr>
              <a:t> University</a:t>
            </a:r>
            <a:endParaRPr lang="zh-CN" altLang="en-US" sz="1200" dirty="0">
              <a:latin typeface="+mn-lt"/>
              <a:ea typeface="+mn-ea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70752-0168-4855-AD72-7E1D69DF507C}" type="slidenum">
              <a:rPr lang="zh-CN" altLang="en-US" smtClean="0"/>
              <a:pPr>
                <a:defRPr/>
              </a:pPr>
              <a:t>1</a:t>
            </a:fld>
            <a:endParaRPr lang="zh-CN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64606" y="188640"/>
            <a:ext cx="7718347" cy="836712"/>
          </a:xfrm>
          <a:prstGeom prst="rect">
            <a:avLst/>
          </a:prstGeom>
          <a:solidFill>
            <a:srgbClr val="FFFF00"/>
          </a:soli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lt"/>
                <a:ea typeface="华文楷体" pitchFamily="2" charset="-122"/>
              </a:rPr>
              <a:t>Development of high resolution TOF system 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3645024"/>
            <a:ext cx="7072313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1" indent="-180975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                                    Wang Yi </a:t>
            </a:r>
          </a:p>
          <a:p>
            <a:pPr eaLnBrk="0" hangingPunct="0">
              <a:lnSpc>
                <a:spcPct val="150000"/>
              </a:lnSpc>
              <a:buClr>
                <a:srgbClr val="A50021"/>
              </a:buClr>
              <a:defRPr/>
            </a:pPr>
            <a:r>
              <a:rPr lang="en-US" altLang="zh-CN" sz="2000" dirty="0"/>
              <a:t>  Department of Engineering Physics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Tsinghua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3" name="Line 34"/>
          <p:cNvSpPr>
            <a:spLocks noChangeShapeType="1"/>
          </p:cNvSpPr>
          <p:nvPr/>
        </p:nvSpPr>
        <p:spPr bwMode="auto">
          <a:xfrm>
            <a:off x="1588" y="1087438"/>
            <a:ext cx="9142412" cy="0"/>
          </a:xfrm>
          <a:prstGeom prst="line">
            <a:avLst/>
          </a:prstGeom>
          <a:noFill/>
          <a:ln w="101600" cmpd="thinThick">
            <a:solidFill>
              <a:srgbClr val="64246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23"/>
          <p:cNvSpPr txBox="1"/>
          <p:nvPr/>
        </p:nvSpPr>
        <p:spPr>
          <a:xfrm>
            <a:off x="1473364" y="1294349"/>
            <a:ext cx="656704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800080"/>
            </a:solidFill>
          </a:ln>
          <a:effectLst>
            <a:glow rad="63500">
              <a:srgbClr val="80008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nd</a:t>
            </a:r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MRPC</a:t>
            </a:r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USTC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FEE</a:t>
            </a:r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Lecroy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Oscilloscope</a:t>
            </a:r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3" y="2384479"/>
            <a:ext cx="3962400" cy="288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" y="2024479"/>
            <a:ext cx="4884299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18"/>
              <p:cNvSpPr txBox="1"/>
              <p:nvPr/>
            </p:nvSpPr>
            <p:spPr>
              <a:xfrm>
                <a:off x="698568" y="5851646"/>
                <a:ext cx="7748451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80008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oltage:</a:t>
                </a:r>
                <a:r>
                  <a:rPr lang="en-US" altLang="zh-CN" sz="2000" dirty="0" smtClean="0">
                    <a:latin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𝑘𝑉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~13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𝑘𝑉</m:t>
                    </m:r>
                  </m:oMath>
                </a14:m>
                <a:r>
                  <a:rPr lang="zh-CN" altLang="en-US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r>
                  <a:rPr lang="en-US" altLang="zh-CN" sz="20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Eff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𝟗𝟓</m:t>
                    </m:r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sz="20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r>
                  <a:rPr lang="en-US" altLang="zh-CN" sz="20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Time resolution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𝒑𝒔</m:t>
                    </m:r>
                  </m:oMath>
                </a14:m>
                <a:endParaRPr lang="en-US" altLang="zh-CN" sz="2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68" y="5851646"/>
                <a:ext cx="774845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4255"/>
                </a:stretch>
              </a:blipFill>
              <a:ln w="38100">
                <a:solidFill>
                  <a:schemeClr val="accent2">
                    <a:lumMod val="75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5619617" y="2004626"/>
            <a:ext cx="299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field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150 kV/cm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949072" y="181186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noProof="0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Performance of 2</a:t>
            </a:r>
            <a:r>
              <a:rPr lang="en-US" altLang="zh-CN" sz="3200" b="1" baseline="30000" noProof="0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nd</a:t>
            </a:r>
            <a:r>
              <a:rPr lang="zh-CN" altLang="en-US" sz="3200" b="1" dirty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MRPC</a:t>
            </a:r>
            <a:endParaRPr lang="en-US" altLang="zh-CN" sz="3200" b="1" noProof="0" dirty="0" smtClean="0">
              <a:solidFill>
                <a:srgbClr val="FF0000"/>
              </a:solidFill>
              <a:latin typeface="Calibri"/>
              <a:ea typeface="宋体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28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pic>
        <p:nvPicPr>
          <p:cNvPr id="3" name="Picture 7" descr="V6500dis3TimeResidual30000para16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"/>
          <a:stretch/>
        </p:blipFill>
        <p:spPr bwMode="auto">
          <a:xfrm>
            <a:off x="4988024" y="1405965"/>
            <a:ext cx="4104456" cy="413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" y="1196752"/>
            <a:ext cx="4990336" cy="212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949072" y="181186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Analyisis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 with Neural network</a:t>
            </a:r>
            <a:endParaRPr lang="en-US" altLang="zh-CN" sz="3200" b="1" noProof="0" dirty="0" smtClean="0">
              <a:solidFill>
                <a:srgbClr val="FF0000"/>
              </a:solidFill>
              <a:latin typeface="Calibri"/>
              <a:ea typeface="宋体"/>
              <a:cs typeface="+mj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2096" y="3326699"/>
            <a:ext cx="5328592" cy="22147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96000">
              <a:lnSpc>
                <a:spcPts val="2600"/>
              </a:lnSpc>
            </a:pPr>
            <a:r>
              <a:rPr lang="en-US" altLang="zh-CN" sz="1800" dirty="0" err="1" smtClean="0"/>
              <a:t>ComLSTM</a:t>
            </a:r>
            <a:r>
              <a:rPr lang="en-US" altLang="zh-CN" sz="1800" dirty="0" smtClean="0"/>
              <a:t> (Combined LSTM)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FC</a:t>
            </a:r>
            <a:r>
              <a:rPr lang="zh-CN" altLang="en-US" sz="1800" dirty="0"/>
              <a:t> </a:t>
            </a:r>
            <a:r>
              <a:rPr lang="en-US" altLang="zh-CN" sz="1800" dirty="0" smtClean="0"/>
              <a:t>combined with LSTM</a:t>
            </a:r>
            <a:r>
              <a:rPr lang="zh-CN" altLang="en-US" sz="1800" dirty="0" smtClean="0"/>
              <a:t>，</a:t>
            </a:r>
            <a:endParaRPr lang="en-US" altLang="zh-CN" sz="1800" dirty="0" smtClean="0"/>
          </a:p>
          <a:p>
            <a:pPr indent="-396000">
              <a:lnSpc>
                <a:spcPts val="2600"/>
              </a:lnSpc>
            </a:pPr>
            <a:r>
              <a:rPr lang="en-US" altLang="zh-CN" sz="1800" dirty="0" smtClean="0"/>
              <a:t>Network training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60k simulated data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Input is 10 points of leading edge,</a:t>
            </a:r>
          </a:p>
          <a:p>
            <a:pPr indent="-396000">
              <a:lnSpc>
                <a:spcPts val="2600"/>
              </a:lnSpc>
            </a:pPr>
            <a:endParaRPr lang="en-US" altLang="zh-CN" sz="1800" dirty="0" smtClean="0"/>
          </a:p>
          <a:p>
            <a:pPr indent="-396000">
              <a:lnSpc>
                <a:spcPts val="2600"/>
              </a:lnSpc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                                =16.8ps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altLang="zh-CN" sz="1800" dirty="0" smtClean="0"/>
              <a:t>                                        </a:t>
            </a:r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0333" y="5016453"/>
            <a:ext cx="1813866" cy="5953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54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4" name="Line 34"/>
          <p:cNvSpPr>
            <a:spLocks noChangeShapeType="1"/>
          </p:cNvSpPr>
          <p:nvPr/>
        </p:nvSpPr>
        <p:spPr bwMode="auto">
          <a:xfrm>
            <a:off x="1588" y="1087438"/>
            <a:ext cx="9142412" cy="0"/>
          </a:xfrm>
          <a:prstGeom prst="line">
            <a:avLst/>
          </a:prstGeom>
          <a:noFill/>
          <a:ln w="101600" cmpd="thinThick">
            <a:solidFill>
              <a:srgbClr val="64246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65" r="36"/>
          <a:stretch/>
        </p:blipFill>
        <p:spPr>
          <a:xfrm>
            <a:off x="4867374" y="1991897"/>
            <a:ext cx="3819426" cy="35179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29787" y="2324625"/>
            <a:ext cx="1887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Electric field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140 kV/cm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971600" y="1278058"/>
            <a:ext cx="671419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800080"/>
            </a:solidFill>
          </a:ln>
          <a:effectLst>
            <a:glow rad="63500">
              <a:srgbClr val="80008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rd</a:t>
            </a:r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MRPC</a:t>
            </a:r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USTC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FEE</a:t>
            </a:r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Lecroy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Oscilloscope</a:t>
            </a:r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12"/>
          <p:cNvSpPr txBox="1"/>
          <p:nvPr/>
        </p:nvSpPr>
        <p:spPr>
          <a:xfrm>
            <a:off x="5364088" y="5700456"/>
            <a:ext cx="319792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800080"/>
              </a:buClr>
            </a:pP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Time resolution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20.8ps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949072" y="181186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noProof="0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Performance of 3</a:t>
            </a:r>
            <a:r>
              <a:rPr lang="en-US" altLang="zh-CN" sz="3200" b="1" baseline="30000" noProof="0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nd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MRPC</a:t>
            </a:r>
            <a:endParaRPr lang="en-US" altLang="zh-CN" sz="3200" b="1" noProof="0" dirty="0" smtClean="0">
              <a:solidFill>
                <a:srgbClr val="FF0000"/>
              </a:solidFill>
              <a:latin typeface="Calibri"/>
              <a:ea typeface="宋体"/>
              <a:cs typeface="+mj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7" y="2430265"/>
            <a:ext cx="4623397" cy="300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32" y="1651314"/>
            <a:ext cx="4523340" cy="3163910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949072" y="181186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noProof="0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Test at high rate environment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23528" y="1466647"/>
            <a:ext cx="3564442" cy="3546528"/>
            <a:chOff x="323528" y="1466647"/>
            <a:chExt cx="3564442" cy="3546528"/>
          </a:xfrm>
        </p:grpSpPr>
        <p:grpSp>
          <p:nvGrpSpPr>
            <p:cNvPr id="5" name="组合 4"/>
            <p:cNvGrpSpPr/>
            <p:nvPr/>
          </p:nvGrpSpPr>
          <p:grpSpPr>
            <a:xfrm>
              <a:off x="323528" y="1651313"/>
              <a:ext cx="3564442" cy="3361862"/>
              <a:chOff x="571472" y="3929065"/>
              <a:chExt cx="2500330" cy="2277397"/>
            </a:xfrm>
          </p:grpSpPr>
          <p:pic>
            <p:nvPicPr>
              <p:cNvPr id="6" name="图片 5" descr="D:\王杰\Aging test\素材\PPT做图\QQ截图20151111104642.jpg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472" y="4071942"/>
                <a:ext cx="2500330" cy="2000264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" name="直接箭头连接符 6"/>
              <p:cNvCxnSpPr/>
              <p:nvPr/>
            </p:nvCxnSpPr>
            <p:spPr>
              <a:xfrm flipH="1">
                <a:off x="1480671" y="3929065"/>
                <a:ext cx="50511" cy="227739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/>
          </p:nvCxnSpPr>
          <p:spPr>
            <a:xfrm flipH="1">
              <a:off x="1187624" y="3284984"/>
              <a:ext cx="36004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547664" y="3284984"/>
              <a:ext cx="36004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547664" y="3284984"/>
              <a:ext cx="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1646453" y="146664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ym typeface="Symbol" panose="05050102010706020507" pitchFamily="18" charset="2"/>
                </a:rPr>
                <a:t></a:t>
              </a:r>
              <a:endParaRPr lang="zh-CN" altLang="en-US" dirty="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56146" y="515004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High rate test system 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3606483" y="5025901"/>
            <a:ext cx="559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Working current and counting rate .vs. X-ray strength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28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463504" y="1731429"/>
            <a:ext cx="4572992" cy="3238381"/>
            <a:chOff x="6792047" y="2003860"/>
            <a:chExt cx="5196753" cy="404981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2047" y="2003860"/>
              <a:ext cx="5196753" cy="4049814"/>
            </a:xfrm>
            <a:prstGeom prst="rect">
              <a:avLst/>
            </a:prstGeom>
          </p:spPr>
        </p:pic>
        <p:sp>
          <p:nvSpPr>
            <p:cNvPr id="6" name="TextBox 2"/>
            <p:cNvSpPr txBox="1"/>
            <p:nvPr/>
          </p:nvSpPr>
          <p:spPr>
            <a:xfrm>
              <a:off x="7454447" y="2360073"/>
              <a:ext cx="13292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X-rays</a:t>
              </a:r>
            </a:p>
            <a:p>
              <a:r>
                <a:rPr lang="en-US" altLang="zh-CN" sz="1600" b="1" dirty="0" smtClean="0">
                  <a:latin typeface="Times New Roman"/>
                  <a:cs typeface="Times New Roman"/>
                </a:rPr>
                <a:t>55</a:t>
              </a:r>
              <a:r>
                <a:rPr lang="en-US" sz="1600" b="1" dirty="0" smtClean="0">
                  <a:latin typeface="Times New Roman"/>
                  <a:cs typeface="Times New Roman"/>
                </a:rPr>
                <a:t>kV/0.55uA</a:t>
              </a:r>
            </a:p>
          </p:txBody>
        </p:sp>
        <p:sp>
          <p:nvSpPr>
            <p:cNvPr id="7" name="TextBox 9"/>
            <p:cNvSpPr txBox="1"/>
            <p:nvPr/>
          </p:nvSpPr>
          <p:spPr>
            <a:xfrm>
              <a:off x="7373524" y="3356758"/>
              <a:ext cx="20168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/>
                  <a:cs typeface="Times New Roman"/>
                </a:rPr>
                <a:t>Rate ~ 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15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kHz/cm</a:t>
              </a:r>
              <a:r>
                <a:rPr lang="en-US" altLang="zh-CN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b="1" dirty="0" smtClean="0">
                <a:solidFill>
                  <a:srgbClr val="FF0000"/>
                </a:solidFill>
                <a:latin typeface="Times New Roman"/>
                <a:cs typeface="Times New Roman"/>
              </a:endParaRPr>
            </a:p>
            <a:p>
              <a:r>
                <a:rPr lang="en-US" altLang="zh-CN" b="1" dirty="0" smtClean="0">
                  <a:latin typeface="Times New Roman"/>
                  <a:cs typeface="Times New Roman"/>
                </a:rPr>
                <a:t>Time resolution</a:t>
              </a:r>
            </a:p>
            <a:p>
              <a:r>
                <a:rPr lang="en-US" altLang="zh-CN" b="1" dirty="0" smtClean="0">
                  <a:latin typeface="Times New Roman"/>
                  <a:cs typeface="Times New Roman"/>
                </a:rPr>
                <a:t>28.74 </a:t>
              </a:r>
              <a:r>
                <a:rPr lang="en-US" b="1" dirty="0" smtClean="0">
                  <a:latin typeface="Times New Roman"/>
                  <a:cs typeface="Times New Roman"/>
                </a:rPr>
                <a:t>ps / √2</a:t>
              </a:r>
            </a:p>
            <a:p>
              <a:r>
                <a:rPr lang="en-US" altLang="zh-CN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~</a:t>
              </a:r>
              <a:r>
                <a:rPr lang="en-US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20.32 </a:t>
              </a:r>
              <a:r>
                <a:rPr lang="en-US" altLang="zh-CN" b="1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ps</a:t>
              </a:r>
              <a:endParaRPr lang="en-US" b="1" dirty="0" smtClean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8" name="标题 1"/>
          <p:cNvSpPr txBox="1">
            <a:spLocks/>
          </p:cNvSpPr>
          <p:nvPr/>
        </p:nvSpPr>
        <p:spPr>
          <a:xfrm>
            <a:off x="949072" y="181186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Performance </a:t>
            </a:r>
            <a:r>
              <a:rPr lang="en-US" altLang="zh-CN" sz="3200" b="1" noProof="0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at high rate environment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8870"/>
            <a:ext cx="4453664" cy="29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949072" y="181186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Gas pollution </a:t>
            </a:r>
            <a:r>
              <a:rPr lang="en-US" altLang="zh-CN" sz="3200" b="1" noProof="0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at high rate environment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44B4D0-B182-48B8-956F-5F9D404257DF}"/>
              </a:ext>
            </a:extLst>
          </p:cNvPr>
          <p:cNvSpPr txBox="1"/>
          <p:nvPr/>
        </p:nvSpPr>
        <p:spPr>
          <a:xfrm>
            <a:off x="363695" y="4652657"/>
            <a:ext cx="8600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     The </a:t>
            </a:r>
            <a:r>
              <a:rPr lang="en-US" altLang="zh-CN" dirty="0"/>
              <a:t>MRPC3a (8 gas gaps, 250 </a:t>
            </a:r>
            <a:r>
              <a:rPr lang="en-US" altLang="zh-CN" dirty="0" err="1"/>
              <a:t>μm</a:t>
            </a:r>
            <a:r>
              <a:rPr lang="en-US" altLang="zh-CN" dirty="0"/>
              <a:t> gap width, active area 33*27.6cm</a:t>
            </a:r>
            <a:r>
              <a:rPr lang="en-US" altLang="zh-CN" baseline="30000" dirty="0"/>
              <a:t>2</a:t>
            </a:r>
            <a:r>
              <a:rPr lang="en-US" altLang="zh-CN" dirty="0"/>
              <a:t>) was irradiated widely under X-ray in the lab. The operating current increased with a slope about </a:t>
            </a:r>
            <a:r>
              <a:rPr lang="en-US" altLang="zh-CN" dirty="0">
                <a:highlight>
                  <a:srgbClr val="FFFF00"/>
                </a:highlight>
              </a:rPr>
              <a:t>40 </a:t>
            </a:r>
            <a:r>
              <a:rPr lang="en-US" altLang="zh-CN" dirty="0" err="1">
                <a:highlight>
                  <a:srgbClr val="FFFF00"/>
                </a:highlight>
              </a:rPr>
              <a:t>nA</a:t>
            </a:r>
            <a:r>
              <a:rPr lang="en-US" altLang="zh-CN" dirty="0">
                <a:highlight>
                  <a:srgbClr val="FFFF00"/>
                </a:highlight>
              </a:rPr>
              <a:t>/h. </a:t>
            </a:r>
          </a:p>
          <a:p>
            <a:r>
              <a:rPr lang="en-US" altLang="zh-CN" dirty="0"/>
              <a:t>Box size: 60cm*60cm*20cm, flow rate: 100 </a:t>
            </a:r>
            <a:r>
              <a:rPr lang="en-US" altLang="zh-CN" dirty="0" smtClean="0"/>
              <a:t>mL/min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Reason: Gas pollution in gas gap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内容占位符 22">
            <a:extLst>
              <a:ext uri="{FF2B5EF4-FFF2-40B4-BE49-F238E27FC236}">
                <a16:creationId xmlns:a16="http://schemas.microsoft.com/office/drawing/2014/main" id="{E6E95DC4-F143-4C08-A491-E75525BE5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40289"/>
            <a:ext cx="4482361" cy="331236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00E43AD-4EF5-4C16-8987-DBE0CE8C778D}"/>
              </a:ext>
            </a:extLst>
          </p:cNvPr>
          <p:cNvSpPr txBox="1"/>
          <p:nvPr/>
        </p:nvSpPr>
        <p:spPr>
          <a:xfrm flipH="1">
            <a:off x="2531018" y="1988840"/>
            <a:ext cx="2247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+mj-lt"/>
              </a:rPr>
              <a:t>Read by TDC </a:t>
            </a:r>
            <a:r>
              <a:rPr lang="en-US" altLang="zh-CN" sz="1200" b="1" dirty="0" err="1">
                <a:latin typeface="+mj-lt"/>
              </a:rPr>
              <a:t>moniter</a:t>
            </a:r>
            <a:endParaRPr lang="zh-CN" alt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77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916815F-13A3-4671-B419-A63976F06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3543"/>
            <a:ext cx="5400600" cy="2434318"/>
          </a:xfrm>
          <a:prstGeom prst="rect">
            <a:avLst/>
          </a:prstGeom>
        </p:spPr>
      </p:pic>
      <p:graphicFrame>
        <p:nvGraphicFramePr>
          <p:cNvPr id="4" name="表格 8">
            <a:extLst>
              <a:ext uri="{FF2B5EF4-FFF2-40B4-BE49-F238E27FC236}">
                <a16:creationId xmlns:a16="http://schemas.microsoft.com/office/drawing/2014/main" id="{B506CABA-34C9-41E6-B88A-789728FBC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36768"/>
              </p:ext>
            </p:extLst>
          </p:nvPr>
        </p:nvGraphicFramePr>
        <p:xfrm>
          <a:off x="395536" y="3231687"/>
          <a:ext cx="4555459" cy="312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753">
                  <a:extLst>
                    <a:ext uri="{9D8B030D-6E8A-4147-A177-3AD203B41FA5}">
                      <a16:colId xmlns:a16="http://schemas.microsoft.com/office/drawing/2014/main" val="3263242919"/>
                    </a:ext>
                  </a:extLst>
                </a:gridCol>
                <a:gridCol w="2810706">
                  <a:extLst>
                    <a:ext uri="{9D8B030D-6E8A-4147-A177-3AD203B41FA5}">
                      <a16:colId xmlns:a16="http://schemas.microsoft.com/office/drawing/2014/main" val="722024153"/>
                    </a:ext>
                  </a:extLst>
                </a:gridCol>
              </a:tblGrid>
              <a:tr h="3636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Parameter 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Value 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142764"/>
                  </a:ext>
                </a:extLst>
              </a:tr>
              <a:tr h="3636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N of gas gap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2×5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08528"/>
                  </a:ext>
                </a:extLst>
              </a:tr>
              <a:tr h="3636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Detector volume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约</a:t>
                      </a:r>
                      <a:r>
                        <a:rPr lang="en-US" altLang="zh-CN" sz="1600" dirty="0"/>
                        <a:t>350×350×50mm</a:t>
                      </a:r>
                      <a:r>
                        <a:rPr lang="en-US" altLang="zh-CN" sz="1600" baseline="30000" dirty="0"/>
                        <a:t>3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044388"/>
                  </a:ext>
                </a:extLst>
              </a:tr>
              <a:tr h="3636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Width of gas gap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0.25mm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9421256"/>
                  </a:ext>
                </a:extLst>
              </a:tr>
              <a:tr h="3636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Readout channel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24 channels, 10mm strip width + 3mm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gap</a:t>
                      </a:r>
                      <a:r>
                        <a:rPr lang="zh-CN" altLang="en-US" sz="1600" dirty="0"/>
                        <a:t>，</a:t>
                      </a:r>
                      <a:r>
                        <a:rPr lang="en-US" altLang="zh-CN" sz="1600" dirty="0"/>
                        <a:t>32 cm length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878490"/>
                  </a:ext>
                </a:extLst>
              </a:tr>
              <a:tr h="3636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Signal readout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Differential, double-ended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6972821"/>
                  </a:ext>
                </a:extLst>
              </a:tr>
              <a:tr h="3636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Gas volume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~170 ml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021624"/>
                  </a:ext>
                </a:extLst>
              </a:tr>
              <a:tr h="3636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Strip impedance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~42 Ω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333662"/>
                  </a:ext>
                </a:extLst>
              </a:tr>
            </a:tbl>
          </a:graphicData>
        </a:graphic>
      </p:graphicFrame>
      <p:pic>
        <p:nvPicPr>
          <p:cNvPr id="20" name="图片 19">
            <a:extLst>
              <a:ext uri="{FF2B5EF4-FFF2-40B4-BE49-F238E27FC236}">
                <a16:creationId xmlns:a16="http://schemas.microsoft.com/office/drawing/2014/main" id="{15940D4F-4000-44BA-8B3B-82DB12AC0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56792"/>
            <a:ext cx="3288704" cy="1804111"/>
          </a:xfrm>
          <a:prstGeom prst="rect">
            <a:avLst/>
          </a:prstGeom>
        </p:spPr>
      </p:pic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74F3991E-7098-43F6-96D7-E398EDA7304F}"/>
              </a:ext>
            </a:extLst>
          </p:cNvPr>
          <p:cNvSpPr txBox="1">
            <a:spLocks/>
          </p:cNvSpPr>
          <p:nvPr/>
        </p:nvSpPr>
        <p:spPr>
          <a:xfrm>
            <a:off x="4950995" y="3501008"/>
            <a:ext cx="4080284" cy="30243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The sealed MRPC has shown excellent air-tightness under low gas flow.</a:t>
            </a:r>
          </a:p>
          <a:p>
            <a:pPr lvl="1"/>
            <a:r>
              <a:rPr lang="en-US" altLang="zh-CN" sz="2000" dirty="0" smtClean="0"/>
              <a:t>4 ml/min “standard gas”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 Freon/iC</a:t>
            </a:r>
            <a:r>
              <a:rPr lang="en-US" altLang="zh-CN" sz="2000" baseline="-25000" dirty="0" smtClean="0"/>
              <a:t>4</a:t>
            </a:r>
            <a:r>
              <a:rPr lang="en-US" altLang="zh-CN" sz="2000" dirty="0" smtClean="0"/>
              <a:t>H</a:t>
            </a:r>
            <a:r>
              <a:rPr lang="en-US" altLang="zh-CN" sz="2000" baseline="-25000" dirty="0" smtClean="0"/>
              <a:t>10</a:t>
            </a:r>
            <a:r>
              <a:rPr lang="en-US" altLang="zh-CN" sz="2000" dirty="0" smtClean="0"/>
              <a:t>/SF</a:t>
            </a:r>
            <a:r>
              <a:rPr lang="en-US" altLang="zh-CN" sz="2000" baseline="-25000" dirty="0" smtClean="0"/>
              <a:t>6</a:t>
            </a:r>
            <a:r>
              <a:rPr lang="en-US" altLang="zh-CN" sz="2000" dirty="0" smtClean="0"/>
              <a:t> 90/5/5</a:t>
            </a:r>
          </a:p>
          <a:p>
            <a:pPr lvl="1"/>
            <a:r>
              <a:rPr lang="en-US" altLang="zh-CN" sz="2000" dirty="0" smtClean="0"/>
              <a:t>1 ml/min pure Freon</a:t>
            </a:r>
          </a:p>
          <a:p>
            <a:pPr lvl="1"/>
            <a:r>
              <a:rPr lang="en-US" altLang="zh-CN" sz="2000" dirty="0" smtClean="0"/>
              <a:t>Bubble stably</a:t>
            </a:r>
          </a:p>
          <a:p>
            <a:pPr lvl="1"/>
            <a:r>
              <a:rPr lang="en-US" altLang="zh-CN" sz="2000" dirty="0" smtClean="0"/>
              <a:t>Serial chambers 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940953" y="0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Development of a sealed-MRPC</a:t>
            </a:r>
            <a:endParaRPr lang="en-US" altLang="zh-CN" sz="3200" b="1" noProof="0" dirty="0" smtClean="0">
              <a:solidFill>
                <a:srgbClr val="FF0000"/>
              </a:solidFill>
              <a:latin typeface="Calibri"/>
              <a:ea typeface="宋体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75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A1CE9A8-85F6-47FF-AF2C-02DB52A8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42" y="1196752"/>
            <a:ext cx="4559863" cy="35172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0920618-C748-4D22-8C32-9B8F9A528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052736"/>
            <a:ext cx="3875811" cy="296086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34B0BC-8EF5-4C62-A18D-0B6333C76F30}"/>
              </a:ext>
            </a:extLst>
          </p:cNvPr>
          <p:cNvSpPr txBox="1"/>
          <p:nvPr/>
        </p:nvSpPr>
        <p:spPr>
          <a:xfrm>
            <a:off x="179512" y="4760863"/>
            <a:ext cx="535752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10 mL/min individual gas supply for sealed prototype.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Standard gas mixture: Freon/iC4H10/SF6 90/5/5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300 mV PADI threshold.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Dark current: &lt; 20 </a:t>
            </a:r>
            <a:r>
              <a:rPr lang="en-US" altLang="zh-CN" sz="1600" dirty="0" err="1"/>
              <a:t>nA</a:t>
            </a:r>
            <a:r>
              <a:rPr lang="en-US" altLang="zh-CN" sz="1600" dirty="0"/>
              <a:t>, Noise rate: &lt; 1 Hz/cm</a:t>
            </a:r>
            <a:r>
              <a:rPr lang="en-US" altLang="zh-CN" sz="1600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Reasonable </a:t>
            </a:r>
            <a:r>
              <a:rPr lang="en-US" altLang="zh-CN" sz="1600" dirty="0" err="1"/>
              <a:t>ToT</a:t>
            </a:r>
            <a:r>
              <a:rPr lang="en-US" altLang="zh-CN" sz="1600" dirty="0"/>
              <a:t>, position resolution comparable to reference counters</a:t>
            </a:r>
            <a:endParaRPr lang="zh-CN" altLang="en-US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0849054-665B-4DBE-A027-3CD30A7AA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447" y="4013601"/>
            <a:ext cx="3765553" cy="2648325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940953" y="0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Cosmic ray test</a:t>
            </a:r>
            <a:endParaRPr lang="en-US" altLang="zh-CN" sz="3200" b="1" noProof="0" dirty="0" smtClean="0">
              <a:solidFill>
                <a:srgbClr val="FF0000"/>
              </a:solidFill>
              <a:latin typeface="Calibri"/>
              <a:ea typeface="宋体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36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D611027-2F46-4E27-B5E8-7FB8609E5AB4}"/>
              </a:ext>
            </a:extLst>
          </p:cNvPr>
          <p:cNvGrpSpPr/>
          <p:nvPr/>
        </p:nvGrpSpPr>
        <p:grpSpPr>
          <a:xfrm>
            <a:off x="1115616" y="1268760"/>
            <a:ext cx="7137231" cy="4322688"/>
            <a:chOff x="226670" y="2024159"/>
            <a:chExt cx="7137231" cy="432268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402355B-23B8-4978-A4D5-7AC2BA348D8A}"/>
                </a:ext>
              </a:extLst>
            </p:cNvPr>
            <p:cNvGrpSpPr/>
            <p:nvPr/>
          </p:nvGrpSpPr>
          <p:grpSpPr>
            <a:xfrm>
              <a:off x="226670" y="2024159"/>
              <a:ext cx="7137231" cy="4322688"/>
              <a:chOff x="540048" y="2802268"/>
              <a:chExt cx="5522898" cy="3633397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18C16C6E-6AE7-458E-B4EA-63B6F12303F4}"/>
                  </a:ext>
                </a:extLst>
              </p:cNvPr>
              <p:cNvGrpSpPr/>
              <p:nvPr/>
            </p:nvGrpSpPr>
            <p:grpSpPr>
              <a:xfrm>
                <a:off x="590833" y="2802268"/>
                <a:ext cx="5472113" cy="3225715"/>
                <a:chOff x="329527" y="2587476"/>
                <a:chExt cx="5472113" cy="3225715"/>
              </a:xfrm>
            </p:grpSpPr>
            <p:graphicFrame>
              <p:nvGraphicFramePr>
                <p:cNvPr id="10" name="图表 9">
                  <a:extLst>
                    <a:ext uri="{FF2B5EF4-FFF2-40B4-BE49-F238E27FC236}">
                      <a16:creationId xmlns:a16="http://schemas.microsoft.com/office/drawing/2014/main" id="{A3E6A14B-2D64-4FE6-AFCB-83F5FE0092B2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854033239"/>
                    </p:ext>
                  </p:extLst>
                </p:nvPr>
              </p:nvGraphicFramePr>
              <p:xfrm>
                <a:off x="329527" y="3069991"/>
                <a:ext cx="5472113" cy="27432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11" name="标注: 线形 7">
                  <a:extLst>
                    <a:ext uri="{FF2B5EF4-FFF2-40B4-BE49-F238E27FC236}">
                      <a16:creationId xmlns:a16="http://schemas.microsoft.com/office/drawing/2014/main" id="{A357511C-8102-4114-B681-6F534F984F74}"/>
                    </a:ext>
                  </a:extLst>
                </p:cNvPr>
                <p:cNvSpPr/>
                <p:nvPr/>
              </p:nvSpPr>
              <p:spPr>
                <a:xfrm>
                  <a:off x="1541990" y="2587476"/>
                  <a:ext cx="1466721" cy="482515"/>
                </a:xfrm>
                <a:prstGeom prst="borderCallout1">
                  <a:avLst>
                    <a:gd name="adj1" fmla="val 41644"/>
                    <a:gd name="adj2" fmla="val -802"/>
                    <a:gd name="adj3" fmla="val 365955"/>
                    <a:gd name="adj4" fmla="val -36442"/>
                  </a:avLst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  <a:latin typeface="+mj-lt"/>
                    </a:rPr>
                    <a:t>X-ray started since 0:28:00</a:t>
                  </a:r>
                  <a:endParaRPr lang="zh-CN" altLang="en-US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E47106BA-3A9A-4D04-99C0-F7935F206458}"/>
                    </a:ext>
                  </a:extLst>
                </p:cNvPr>
                <p:cNvSpPr txBox="1"/>
                <p:nvPr/>
              </p:nvSpPr>
              <p:spPr>
                <a:xfrm>
                  <a:off x="946520" y="4334752"/>
                  <a:ext cx="86818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rgbClr val="FF0000"/>
                      </a:solidFill>
                    </a:rPr>
                    <a:t>3.4K</a:t>
                  </a:r>
                </a:p>
                <a:p>
                  <a:r>
                    <a:rPr lang="en-US" altLang="zh-CN" sz="1600" dirty="0">
                      <a:solidFill>
                        <a:srgbClr val="FF0000"/>
                      </a:solidFill>
                    </a:rPr>
                    <a:t>(Hz/cm</a:t>
                  </a:r>
                  <a:r>
                    <a:rPr lang="en-US" altLang="zh-CN" sz="1600" baseline="30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altLang="zh-CN" sz="1600" dirty="0">
                      <a:solidFill>
                        <a:srgbClr val="FF0000"/>
                      </a:solidFill>
                    </a:rPr>
                    <a:t>)</a:t>
                  </a:r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8D08261A-B560-4C9F-93AD-D887EA4FBEF1}"/>
                    </a:ext>
                  </a:extLst>
                </p:cNvPr>
                <p:cNvSpPr txBox="1"/>
                <p:nvPr/>
              </p:nvSpPr>
              <p:spPr>
                <a:xfrm>
                  <a:off x="1541990" y="3569797"/>
                  <a:ext cx="640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FF0000"/>
                      </a:solidFill>
                    </a:rPr>
                    <a:t>4.3k</a:t>
                  </a:r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E1BBA670-FB89-4A0F-A9E8-1DEF362E7419}"/>
                    </a:ext>
                  </a:extLst>
                </p:cNvPr>
                <p:cNvSpPr txBox="1"/>
                <p:nvPr/>
              </p:nvSpPr>
              <p:spPr>
                <a:xfrm>
                  <a:off x="3128078" y="3200465"/>
                  <a:ext cx="8498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solidFill>
                        <a:srgbClr val="FF0000"/>
                      </a:solidFill>
                    </a:rPr>
                    <a:t>5k</a:t>
                  </a:r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78EB1B93-7CBB-4546-BBCA-5B77447B296F}"/>
                    </a:ext>
                  </a:extLst>
                </p:cNvPr>
                <p:cNvSpPr txBox="1"/>
                <p:nvPr/>
              </p:nvSpPr>
              <p:spPr>
                <a:xfrm>
                  <a:off x="1614299" y="5280515"/>
                  <a:ext cx="6008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OFF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FC148DE6-EC40-403C-ACC3-65FDA0234E90}"/>
                    </a:ext>
                  </a:extLst>
                </p:cNvPr>
                <p:cNvSpPr txBox="1"/>
                <p:nvPr/>
              </p:nvSpPr>
              <p:spPr>
                <a:xfrm>
                  <a:off x="4535284" y="5267764"/>
                  <a:ext cx="6008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OFF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EE58D915-11CD-454E-BFE7-BECF7DEBF984}"/>
                    </a:ext>
                  </a:extLst>
                </p:cNvPr>
                <p:cNvSpPr txBox="1"/>
                <p:nvPr/>
              </p:nvSpPr>
              <p:spPr>
                <a:xfrm>
                  <a:off x="5055664" y="5263479"/>
                  <a:ext cx="6008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OFF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7" name="直接箭头连接符 6">
                <a:extLst>
                  <a:ext uri="{FF2B5EF4-FFF2-40B4-BE49-F238E27FC236}">
                    <a16:creationId xmlns:a16="http://schemas.microsoft.com/office/drawing/2014/main" id="{A7E58513-2EE0-4765-AEBE-A9DFAECB95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0048" y="6321020"/>
                <a:ext cx="133555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CE1C3DAB-98C1-4495-9B33-11D4E14374FA}"/>
                  </a:ext>
                </a:extLst>
              </p:cNvPr>
              <p:cNvCxnSpPr/>
              <p:nvPr/>
            </p:nvCxnSpPr>
            <p:spPr>
              <a:xfrm>
                <a:off x="1875604" y="5950849"/>
                <a:ext cx="0" cy="48481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EAA7125-A99F-4706-A73D-09B716F384A3}"/>
                  </a:ext>
                </a:extLst>
              </p:cNvPr>
              <p:cNvSpPr txBox="1"/>
              <p:nvPr/>
            </p:nvSpPr>
            <p:spPr>
              <a:xfrm>
                <a:off x="1926857" y="6116805"/>
                <a:ext cx="3604517" cy="284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  <a:latin typeface="+mj-lt"/>
                  </a:rPr>
                  <a:t>Stable current for over 6h: 5-&gt;5.02-&gt;4.99μA</a:t>
                </a:r>
                <a:endParaRPr lang="zh-CN" altLang="en-US" sz="1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F969477-E57B-42E9-9D43-FA1F7D3B6E62}"/>
                </a:ext>
              </a:extLst>
            </p:cNvPr>
            <p:cNvSpPr/>
            <p:nvPr/>
          </p:nvSpPr>
          <p:spPr>
            <a:xfrm>
              <a:off x="6031070" y="2658566"/>
              <a:ext cx="198637" cy="31398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标题 1"/>
          <p:cNvSpPr txBox="1">
            <a:spLocks/>
          </p:cNvSpPr>
          <p:nvPr/>
        </p:nvSpPr>
        <p:spPr>
          <a:xfrm>
            <a:off x="971600" y="218164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Performance of sealed-MRPC under X-ray</a:t>
            </a:r>
            <a:endParaRPr lang="en-US" altLang="zh-CN" sz="3200" b="1" noProof="0" dirty="0" smtClean="0">
              <a:solidFill>
                <a:srgbClr val="FF0000"/>
              </a:solidFill>
              <a:latin typeface="Calibri"/>
              <a:ea typeface="宋体"/>
              <a:cs typeface="+mj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40689" y="5673522"/>
            <a:ext cx="671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We did not observe obvious gas pollution effect!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09008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sp>
        <p:nvSpPr>
          <p:cNvPr id="3" name="Line 34"/>
          <p:cNvSpPr>
            <a:spLocks noChangeShapeType="1"/>
          </p:cNvSpPr>
          <p:nvPr/>
        </p:nvSpPr>
        <p:spPr bwMode="auto">
          <a:xfrm>
            <a:off x="1588" y="1087438"/>
            <a:ext cx="9142412" cy="0"/>
          </a:xfrm>
          <a:prstGeom prst="line">
            <a:avLst/>
          </a:prstGeom>
          <a:noFill/>
          <a:ln w="101600" cmpd="thinThick">
            <a:solidFill>
              <a:srgbClr val="64246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" y="3193960"/>
            <a:ext cx="4320000" cy="21915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48375" y="5360157"/>
            <a:ext cx="40866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5787" lvl="2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26 dB~40 dB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85787" lvl="2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 width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1.4 GHz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85787" lvl="2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jitter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ps</a:t>
            </a:r>
          </a:p>
        </p:txBody>
      </p:sp>
      <p:sp>
        <p:nvSpPr>
          <p:cNvPr id="6" name="矩形 5"/>
          <p:cNvSpPr/>
          <p:nvPr/>
        </p:nvSpPr>
        <p:spPr>
          <a:xfrm>
            <a:off x="4947654" y="5867989"/>
            <a:ext cx="37262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Nucl</a:t>
            </a:r>
            <a:r>
              <a:rPr lang="en-US" altLang="zh-CN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Instrum</a:t>
            </a:r>
            <a:r>
              <a:rPr lang="en-US" altLang="zh-CN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Meth</a:t>
            </a:r>
            <a:r>
              <a:rPr lang="en-US" altLang="zh-CN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925 </a:t>
            </a:r>
            <a:r>
              <a:rPr lang="en-US" altLang="zh-CN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(2019) </a:t>
            </a:r>
            <a:r>
              <a:rPr lang="en-US" altLang="zh-CN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53.</a:t>
            </a:r>
            <a:endParaRPr lang="en-US" altLang="zh-CN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38" y="1245452"/>
            <a:ext cx="4320000" cy="19019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17140" y="3754333"/>
            <a:ext cx="41195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5787" lvl="2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SCA (DRS4)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1024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sampling capacitor </a:t>
            </a:r>
          </a:p>
          <a:p>
            <a:pPr marL="585787" lvl="2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sampling rate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5.12 GHz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85787" lvl="2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0.5 mV </a:t>
            </a:r>
          </a:p>
          <a:p>
            <a:pPr marL="585787" lvl="2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jitter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ps</a:t>
            </a:r>
          </a:p>
        </p:txBody>
      </p:sp>
      <p:sp>
        <p:nvSpPr>
          <p:cNvPr id="9" name="矩形 8"/>
          <p:cNvSpPr/>
          <p:nvPr/>
        </p:nvSpPr>
        <p:spPr>
          <a:xfrm>
            <a:off x="5531635" y="2731932"/>
            <a:ext cx="3115541" cy="83099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Time digitizer (not ready)</a:t>
            </a:r>
            <a:endParaRPr lang="zh-CN" altLang="en-US" sz="5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3344" y="2884213"/>
            <a:ext cx="2089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FEE by USTC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94" y="1167138"/>
            <a:ext cx="4320000" cy="1839130"/>
          </a:xfrm>
          <a:prstGeom prst="rect">
            <a:avLst/>
          </a:prstGeom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859338" y="205219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Fast amplifier and SCA digitizer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19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" y="105697"/>
            <a:ext cx="9045677" cy="66466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316416" y="6488668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8479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1844824"/>
            <a:ext cx="122541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026822"/>
              </p:ext>
            </p:extLst>
          </p:nvPr>
        </p:nvGraphicFramePr>
        <p:xfrm>
          <a:off x="179512" y="1484784"/>
          <a:ext cx="6213970" cy="321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3" r:id="rId3" imgW="24822222" imgH="12811153" progId="Visio.Drawing.15">
                  <p:embed/>
                </p:oleObj>
              </mc:Choice>
              <mc:Fallback>
                <p:oleObj r:id="rId3" imgW="24822222" imgH="1281115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84784"/>
                        <a:ext cx="6213970" cy="3210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>
          <a:xfrm>
            <a:off x="859338" y="205219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FPGA-TDC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16016" y="4496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084139"/>
              </p:ext>
            </p:extLst>
          </p:nvPr>
        </p:nvGraphicFramePr>
        <p:xfrm>
          <a:off x="6200401" y="2912645"/>
          <a:ext cx="3072583" cy="230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4" r:id="rId5" imgW="5029392" imgH="3772028" progId="Visio.Drawing.15">
                  <p:embed/>
                </p:oleObj>
              </mc:Choice>
              <mc:Fallback>
                <p:oleObj r:id="rId5" imgW="5029392" imgH="3772028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401" y="2912645"/>
                        <a:ext cx="3072583" cy="2304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220072" y="5538438"/>
            <a:ext cx="3579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Time precision is about 10ps !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86041"/>
            <a:ext cx="7983794" cy="598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256037" y="0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Layout of MRPC-TOF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4425315" cy="34893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93779" y="1948256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12 module for</a:t>
            </a:r>
          </a:p>
          <a:p>
            <a:r>
              <a:rPr lang="en-US" altLang="zh-CN" dirty="0"/>
              <a:t>o</a:t>
            </a:r>
            <a:r>
              <a:rPr lang="en-US" altLang="zh-CN" dirty="0" smtClean="0"/>
              <a:t>ne circle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566419" y="3838268"/>
            <a:ext cx="8459392" cy="2518082"/>
            <a:chOff x="566419" y="3838268"/>
            <a:chExt cx="8459392" cy="251808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419" y="3838268"/>
              <a:ext cx="7033298" cy="251808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6276340" y="5122936"/>
              <a:ext cx="27494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Each module consists of </a:t>
              </a:r>
            </a:p>
            <a:p>
              <a:r>
                <a:rPr lang="en-US" altLang="zh-CN" dirty="0" smtClean="0"/>
                <a:t>10 sealed MRPC </a:t>
              </a:r>
              <a:endParaRPr lang="zh-CN" altLang="en-US" dirty="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19" y="1052736"/>
            <a:ext cx="2983748" cy="27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089710" y="107967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End-cap MRPC-TOF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8006" y="529104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rgbClr val="C00000"/>
                </a:solidFill>
              </a:rPr>
              <a:t>eTOF</a:t>
            </a:r>
            <a:r>
              <a:rPr lang="en-US" altLang="zh-CN" sz="2400" dirty="0" smtClean="0">
                <a:solidFill>
                  <a:srgbClr val="C00000"/>
                </a:solidFill>
              </a:rPr>
              <a:t> consists of 16 modules and each module consists of 3 sealed MRPC.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" y="1696236"/>
            <a:ext cx="7545784" cy="34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  <p:pic>
        <p:nvPicPr>
          <p:cNvPr id="3" name="对象 7"/>
          <p:cNvPicPr>
            <a:picLocks noChangeArrowheads="1"/>
          </p:cNvPicPr>
          <p:nvPr/>
        </p:nvPicPr>
        <p:blipFill>
          <a:blip r:embed="rId2"/>
          <a:srcRect b="-3056"/>
          <a:stretch>
            <a:fillRect/>
          </a:stretch>
        </p:blipFill>
        <p:spPr bwMode="auto">
          <a:xfrm>
            <a:off x="576536" y="1130357"/>
            <a:ext cx="5976664" cy="16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1256037" y="0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MRPC description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56176" y="2315997"/>
            <a:ext cx="2290114" cy="726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Fast amplifier+ SCA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NINOs + FPGA TDC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17" y="3316317"/>
            <a:ext cx="4580317" cy="2705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70" y="3323398"/>
            <a:ext cx="4519930" cy="25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115616" y="116632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TOF system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5112568" cy="29358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57" y="2348880"/>
            <a:ext cx="3691743" cy="199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  <p:pic>
        <p:nvPicPr>
          <p:cNvPr id="4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7311" y="1765582"/>
            <a:ext cx="4550641" cy="34129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0EAE706-5E7C-42E8-9E71-463B088E18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08" y="1543248"/>
            <a:ext cx="5294192" cy="23863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1115616" y="116632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Advantage of sealed 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MRPC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07493" y="4437112"/>
            <a:ext cx="4905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Performance: fast gas exchange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Economy: save gas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Environmental protection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128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31640" y="2852936"/>
            <a:ext cx="668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Thanks for your attention !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971600" y="214290"/>
            <a:ext cx="6048672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Main requirements for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SoLID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-TOF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sp>
        <p:nvSpPr>
          <p:cNvPr id="6" name="内容占位符 1"/>
          <p:cNvSpPr txBox="1">
            <a:spLocks/>
          </p:cNvSpPr>
          <p:nvPr/>
        </p:nvSpPr>
        <p:spPr>
          <a:xfrm>
            <a:off x="642910" y="1428736"/>
            <a:ext cx="7143800" cy="235745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MRPC is developed for the TOF of 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Requirements for TOF: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 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/k separation up to </a:t>
            </a:r>
            <a:r>
              <a:rPr lang="en-US" altLang="zh-CN" sz="2400" kern="0" dirty="0" smtClean="0">
                <a:solidFill>
                  <a:srgbClr val="000000"/>
                </a:solidFill>
                <a:latin typeface="+mn-lt"/>
                <a:ea typeface="+mn-ea"/>
                <a:sym typeface="Symbol"/>
              </a:rPr>
              <a:t>7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GeV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/c &amp; 3 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Time resolution &lt; </a:t>
            </a:r>
            <a:r>
              <a:rPr lang="en-US" altLang="zh-CN" sz="2400" kern="0" dirty="0" smtClean="0">
                <a:solidFill>
                  <a:srgbClr val="000000"/>
                </a:solidFill>
                <a:latin typeface="+mn-lt"/>
                <a:ea typeface="+mn-ea"/>
                <a:sym typeface="Symbol"/>
              </a:rPr>
              <a:t>20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ps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sym typeface="Symbol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Rate capability : </a:t>
            </a:r>
            <a:r>
              <a:rPr lang="en-US" altLang="zh-CN" sz="2400" kern="0" dirty="0" smtClean="0">
                <a:solidFill>
                  <a:srgbClr val="000000"/>
                </a:solidFill>
                <a:latin typeface="+mn-lt"/>
                <a:ea typeface="+mn-ea"/>
                <a:sym typeface="Symbol"/>
              </a:rPr>
              <a:t>20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kHz/cm²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3"/>
          <p:cNvSpPr txBox="1">
            <a:spLocks/>
          </p:cNvSpPr>
          <p:nvPr/>
        </p:nvSpPr>
        <p:spPr>
          <a:xfrm>
            <a:off x="8215313" y="6356350"/>
            <a:ext cx="469900" cy="363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4831130" y="3990152"/>
            <a:ext cx="2790825" cy="1905000"/>
            <a:chOff x="1464849" y="3970126"/>
            <a:chExt cx="2790825" cy="1905000"/>
          </a:xfrm>
        </p:grpSpPr>
        <p:pic>
          <p:nvPicPr>
            <p:cNvPr id="38918" name="图片 1" descr="Z:\work\Solid\ForJP\SeparationPower_PrK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64849" y="3970126"/>
              <a:ext cx="2790825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914" name="Group 2"/>
            <p:cNvGrpSpPr>
              <a:grpSpLocks/>
            </p:cNvGrpSpPr>
            <p:nvPr/>
          </p:nvGrpSpPr>
          <p:grpSpPr bwMode="auto">
            <a:xfrm>
              <a:off x="1812091" y="4810425"/>
              <a:ext cx="2252034" cy="825500"/>
              <a:chOff x="2391" y="2853"/>
              <a:chExt cx="3547" cy="1299"/>
            </a:xfrm>
          </p:grpSpPr>
          <p:cxnSp>
            <p:nvCxnSpPr>
              <p:cNvPr id="38915" name="AutoShape 3"/>
              <p:cNvCxnSpPr>
                <a:cxnSpLocks noChangeShapeType="1"/>
              </p:cNvCxnSpPr>
              <p:nvPr/>
            </p:nvCxnSpPr>
            <p:spPr bwMode="auto">
              <a:xfrm flipV="1">
                <a:off x="5475" y="3312"/>
                <a:ext cx="24" cy="84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38916" name="文本框 2"/>
              <p:cNvSpPr txBox="1">
                <a:spLocks noChangeArrowheads="1"/>
              </p:cNvSpPr>
              <p:nvPr/>
            </p:nvSpPr>
            <p:spPr bwMode="auto">
              <a:xfrm>
                <a:off x="5491" y="2853"/>
                <a:ext cx="447" cy="3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20ps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38917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2391" y="3312"/>
                <a:ext cx="3126" cy="7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533" y="3698800"/>
            <a:ext cx="3358633" cy="24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04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3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57224" y="214290"/>
            <a:ext cx="6572296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Time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 requirement for MRPC and electronics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000100" y="4143380"/>
          <a:ext cx="3608266" cy="60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5" name="Equation" r:id="rId3" imgW="1600200" imgH="266400" progId="Equation.DSMT4">
                  <p:embed/>
                </p:oleObj>
              </mc:Choice>
              <mc:Fallback>
                <p:oleObj name="Equation" r:id="rId3" imgW="1600200" imgH="266400" progId="Equation.DSMT4">
                  <p:embed/>
                  <p:pic>
                    <p:nvPicPr>
                      <p:cNvPr id="57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4143380"/>
                        <a:ext cx="3608266" cy="603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对象 7"/>
          <p:cNvPicPr>
            <a:picLocks noChangeArrowheads="1"/>
          </p:cNvPicPr>
          <p:nvPr/>
        </p:nvPicPr>
        <p:blipFill>
          <a:blip r:embed="rId5"/>
          <a:srcRect b="-3056"/>
          <a:stretch>
            <a:fillRect/>
          </a:stretch>
        </p:blipFill>
        <p:spPr bwMode="auto">
          <a:xfrm>
            <a:off x="571472" y="1214422"/>
            <a:ext cx="65722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71472" y="492919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TOF</a:t>
            </a:r>
            <a:r>
              <a:rPr lang="zh-CN" altLang="en-US" dirty="0" smtClean="0"/>
              <a:t> </a:t>
            </a:r>
            <a:r>
              <a:rPr lang="en-US" altLang="zh-CN" dirty="0" smtClean="0"/>
              <a:t>&lt;</a:t>
            </a:r>
            <a:r>
              <a:rPr lang="en-US" dirty="0" smtClean="0"/>
              <a:t>20 </a:t>
            </a:r>
            <a:r>
              <a:rPr lang="en-US" dirty="0" err="1" smtClean="0"/>
              <a:t>ps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the intrinsic resolution of narrow gaps </a:t>
            </a:r>
            <a:r>
              <a:rPr lang="en-US" dirty="0" smtClean="0"/>
              <a:t>MRPC </a:t>
            </a:r>
            <a:r>
              <a:rPr lang="zh-CN" altLang="en-US" dirty="0" smtClean="0"/>
              <a:t> </a:t>
            </a:r>
            <a:r>
              <a:rPr lang="en-US" altLang="zh-CN" dirty="0" smtClean="0"/>
              <a:t>is around </a:t>
            </a:r>
            <a:r>
              <a:rPr lang="en-US" dirty="0" smtClean="0"/>
              <a:t>15ps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so the time jitter of readout electronics &lt;</a:t>
            </a:r>
            <a:r>
              <a:rPr lang="en-US" dirty="0" smtClean="0"/>
              <a:t>13~15 </a:t>
            </a:r>
            <a:r>
              <a:rPr lang="en-US" dirty="0" err="1" smtClean="0"/>
              <a:t>ps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17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424334"/>
            <a:ext cx="4911713" cy="293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679" y="4548359"/>
            <a:ext cx="4427984" cy="1421897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971600" y="214290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Intrinsic time resolution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 of standard MRPC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2722" y="1305660"/>
            <a:ext cx="4720511" cy="1123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06394" y="2803482"/>
            <a:ext cx="4694706" cy="66278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下箭头 8"/>
          <p:cNvSpPr/>
          <p:nvPr/>
        </p:nvSpPr>
        <p:spPr>
          <a:xfrm>
            <a:off x="4283968" y="2429592"/>
            <a:ext cx="514711" cy="373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508104" y="184482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Electron multiplication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26262" y="2950207"/>
            <a:ext cx="18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Time resolution: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7" y="1268760"/>
            <a:ext cx="4745624" cy="4706601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971600" y="214290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Intrinsic time resolution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 vs. gap number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846634" y="4562078"/>
            <a:ext cx="2825502" cy="8532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71600" y="5412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4829200" y="2189121"/>
            <a:ext cx="4272637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0000FF"/>
                </a:solidFill>
              </a:rPr>
              <a:t>When avalanche strength~28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 The thinner gas gap, the better time resolution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dirty="0" smtClean="0"/>
              <a:t>The time will not be improved when  gap number &gt; 20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dirty="0" smtClean="0"/>
              <a:t>For time resolution &lt;10ps. The width of gas gap should less than 160 </a:t>
            </a:r>
            <a:r>
              <a:rPr lang="en-US" altLang="zh-CN" dirty="0" smtClean="0">
                <a:sym typeface="Symbol" panose="05050102010706020507" pitchFamily="18" charset="2"/>
              </a:rPr>
              <a:t>m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62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graphicFrame>
        <p:nvGraphicFramePr>
          <p:cNvPr id="3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302827"/>
              </p:ext>
            </p:extLst>
          </p:nvPr>
        </p:nvGraphicFramePr>
        <p:xfrm>
          <a:off x="251519" y="1268760"/>
          <a:ext cx="8637701" cy="3230748"/>
        </p:xfrm>
        <a:graphic>
          <a:graphicData uri="http://schemas.openxmlformats.org/drawingml/2006/table">
            <a:tbl>
              <a:tblPr firstRow="1" bandRow="1"/>
              <a:tblGrid>
                <a:gridCol w="231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984">
                  <a:extLst>
                    <a:ext uri="{9D8B030D-6E8A-4147-A177-3AD203B41FA5}">
                      <a16:colId xmlns:a16="http://schemas.microsoft.com/office/drawing/2014/main" val="1496665560"/>
                    </a:ext>
                  </a:extLst>
                </a:gridCol>
                <a:gridCol w="1960984">
                  <a:extLst>
                    <a:ext uri="{9D8B030D-6E8A-4147-A177-3AD203B41FA5}">
                      <a16:colId xmlns:a16="http://schemas.microsoft.com/office/drawing/2014/main" val="2388055327"/>
                    </a:ext>
                  </a:extLst>
                </a:gridCol>
              </a:tblGrid>
              <a:tr h="117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2000" b="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altLang="zh-CN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MRPC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000" b="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altLang="zh-CN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MRPC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2000" b="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altLang="zh-CN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MRPC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Width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of gas gap (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m)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250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gap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altLang="zh-CN" sz="20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 8</a:t>
                      </a:r>
                      <a:r>
                        <a:rPr lang="en-US" altLang="zh-CN" sz="20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20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 </a:t>
                      </a:r>
                      <a:endParaRPr lang="en-US" altLang="zh-CN" sz="20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 x</a:t>
                      </a:r>
                      <a:r>
                        <a:rPr lang="en-US" altLang="zh-CN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8 =</a:t>
                      </a:r>
                      <a:r>
                        <a:rPr lang="en-US" altLang="zh-CN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en-US" altLang="zh-CN" sz="20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Electrode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Float glass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Float glass</a:t>
                      </a:r>
                      <a:endParaRPr lang="en-US" altLang="zh-CN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Low resistive glass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Glass thickness (</a:t>
                      </a:r>
                      <a:r>
                        <a:rPr lang="en-US" altLang="zh-CN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m)</a:t>
                      </a:r>
                      <a:endParaRPr lang="en-US" altLang="zh-CN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823535"/>
                  </a:ext>
                </a:extLst>
              </a:tr>
              <a:tr h="477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Readout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strip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 mm +3 mm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 mm +</a:t>
                      </a:r>
                      <a:r>
                        <a:rPr lang="en-US" altLang="zh-CN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5mm</a:t>
                      </a:r>
                      <a:r>
                        <a:rPr lang="en-US" altLang="zh-CN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+ 2mm</a:t>
                      </a:r>
                      <a:endParaRPr lang="en-US" altLang="zh-CN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右箭头 4"/>
          <p:cNvSpPr/>
          <p:nvPr/>
        </p:nvSpPr>
        <p:spPr>
          <a:xfrm>
            <a:off x="1979712" y="4612312"/>
            <a:ext cx="49335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4959" y="4828336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Close to real prototype !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971600" y="214290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Prototype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 design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pic>
        <p:nvPicPr>
          <p:cNvPr id="8" name="图片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1" r="3315" b="20817"/>
          <a:stretch/>
        </p:blipFill>
        <p:spPr bwMode="auto">
          <a:xfrm>
            <a:off x="2009056" y="4117849"/>
            <a:ext cx="3886866" cy="2159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>
            <a:off x="1588" y="1087438"/>
            <a:ext cx="9142412" cy="0"/>
          </a:xfrm>
          <a:prstGeom prst="line">
            <a:avLst/>
          </a:prstGeom>
          <a:noFill/>
          <a:ln w="101600" cmpd="thinThick">
            <a:solidFill>
              <a:srgbClr val="64246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5061208" y="1968258"/>
            <a:ext cx="3465284" cy="2340000"/>
            <a:chOff x="-44134" y="1932071"/>
            <a:chExt cx="4441575" cy="29992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4" r="8576"/>
            <a:stretch/>
          </p:blipFill>
          <p:spPr>
            <a:xfrm>
              <a:off x="-44134" y="1932071"/>
              <a:ext cx="4441575" cy="2999259"/>
            </a:xfrm>
            <a:prstGeom prst="rect">
              <a:avLst/>
            </a:prstGeom>
          </p:spPr>
        </p:pic>
        <p:sp>
          <p:nvSpPr>
            <p:cNvPr id="14" name="TextBox 9"/>
            <p:cNvSpPr txBox="1"/>
            <p:nvPr/>
          </p:nvSpPr>
          <p:spPr>
            <a:xfrm>
              <a:off x="655111" y="2834225"/>
              <a:ext cx="1261951" cy="473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~</a:t>
              </a:r>
              <a:r>
                <a:rPr lang="en-US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35.6ps</a:t>
              </a:r>
              <a:endParaRPr lang="en-US" b="1" dirty="0" smtClean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" name="TextBox 2"/>
            <p:cNvSpPr txBox="1"/>
            <p:nvPr/>
          </p:nvSpPr>
          <p:spPr>
            <a:xfrm>
              <a:off x="587820" y="2017315"/>
              <a:ext cx="1789989" cy="788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/>
                  <a:cs typeface="Times New Roman"/>
                </a:rPr>
                <a:t>Cosmic rays</a:t>
              </a:r>
            </a:p>
            <a:p>
              <a:r>
                <a:rPr lang="en-US" altLang="zh-CN" sz="1600" b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E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: 121 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kV/cm</a:t>
              </a:r>
            </a:p>
          </p:txBody>
        </p:sp>
      </p:grpSp>
      <p:sp>
        <p:nvSpPr>
          <p:cNvPr id="16" name="TextBox 23"/>
          <p:cNvSpPr txBox="1"/>
          <p:nvPr/>
        </p:nvSpPr>
        <p:spPr>
          <a:xfrm>
            <a:off x="971600" y="1294349"/>
            <a:ext cx="625173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800080"/>
            </a:solidFill>
          </a:ln>
          <a:effectLst>
            <a:glow rad="63500">
              <a:srgbClr val="80008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</a:t>
            </a:r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MRPC</a:t>
            </a:r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TI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amplifier</a:t>
            </a:r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Lecroy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Oscilloscope</a:t>
            </a:r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49" y="4331711"/>
            <a:ext cx="3265448" cy="23400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24"/>
          <a:stretch/>
        </p:blipFill>
        <p:spPr>
          <a:xfrm>
            <a:off x="120632" y="4204475"/>
            <a:ext cx="4940576" cy="2594473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4" b="12555"/>
          <a:stretch/>
        </p:blipFill>
        <p:spPr>
          <a:xfrm>
            <a:off x="318385" y="1839625"/>
            <a:ext cx="4450814" cy="2342794"/>
          </a:xfrm>
          <a:prstGeom prst="rect">
            <a:avLst/>
          </a:prstGeom>
        </p:spPr>
      </p:pic>
      <p:sp>
        <p:nvSpPr>
          <p:cNvPr id="20" name="标题 1"/>
          <p:cNvSpPr txBox="1">
            <a:spLocks/>
          </p:cNvSpPr>
          <p:nvPr/>
        </p:nvSpPr>
        <p:spPr>
          <a:xfrm>
            <a:off x="971600" y="214290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Cosmic ray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 test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04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3579" y="4306503"/>
            <a:ext cx="3600000" cy="252000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93950" y="1786503"/>
            <a:ext cx="3600000" cy="2520000"/>
          </a:xfrm>
          <a:prstGeom prst="rect">
            <a:avLst/>
          </a:prstGeom>
        </p:spPr>
      </p:pic>
      <p:sp>
        <p:nvSpPr>
          <p:cNvPr id="6" name="Line 34"/>
          <p:cNvSpPr>
            <a:spLocks noChangeShapeType="1"/>
          </p:cNvSpPr>
          <p:nvPr/>
        </p:nvSpPr>
        <p:spPr bwMode="auto">
          <a:xfrm>
            <a:off x="1588" y="1087438"/>
            <a:ext cx="9142412" cy="0"/>
          </a:xfrm>
          <a:prstGeom prst="line">
            <a:avLst/>
          </a:prstGeom>
          <a:noFill/>
          <a:ln w="101600" cmpd="thinThick">
            <a:solidFill>
              <a:srgbClr val="64246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23"/>
          <p:cNvSpPr txBox="1"/>
          <p:nvPr/>
        </p:nvSpPr>
        <p:spPr>
          <a:xfrm>
            <a:off x="5385832" y="1208131"/>
            <a:ext cx="25415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800080"/>
            </a:solidFill>
          </a:ln>
          <a:effectLst>
            <a:glow rad="63500">
              <a:srgbClr val="80008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rd</a:t>
            </a:r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MRPC</a:t>
            </a:r>
            <a:endParaRPr lang="zh-CN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1145778" y="1208131"/>
            <a:ext cx="25415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800080"/>
            </a:solidFill>
          </a:ln>
          <a:effectLst>
            <a:glow rad="63500">
              <a:srgbClr val="80008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nd</a:t>
            </a:r>
            <a:r>
              <a:rPr lang="en-US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MRPC</a:t>
            </a:r>
            <a:endParaRPr lang="zh-CN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56626" y="4306503"/>
            <a:ext cx="3600000" cy="25200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56626" y="1790489"/>
            <a:ext cx="3600000" cy="2520000"/>
          </a:xfrm>
          <a:prstGeom prst="rect">
            <a:avLst/>
          </a:prstGeom>
        </p:spPr>
      </p:pic>
      <p:sp>
        <p:nvSpPr>
          <p:cNvPr id="11" name="文本框 16"/>
          <p:cNvSpPr txBox="1"/>
          <p:nvPr/>
        </p:nvSpPr>
        <p:spPr>
          <a:xfrm>
            <a:off x="3346991" y="2850434"/>
            <a:ext cx="1483305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800080"/>
              </a:buClr>
            </a:pPr>
            <a:r>
              <a:rPr lang="en-US" altLang="zh-CN" sz="20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Amplitude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800080"/>
              </a:buClr>
            </a:pP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rd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&gt; 2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rd</a:t>
            </a:r>
            <a:endParaRPr lang="en-US" altLang="zh-CN" sz="2000" b="1" baseline="300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文本框 17"/>
          <p:cNvSpPr txBox="1"/>
          <p:nvPr/>
        </p:nvSpPr>
        <p:spPr>
          <a:xfrm>
            <a:off x="3346991" y="5284721"/>
            <a:ext cx="147528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800080"/>
              </a:buClr>
            </a:pP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Base line noise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949072" y="181186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Comparison of 2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nd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 and 3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nd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 MRPC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88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FD932"/>
    </a:accent4>
    <a:accent5>
      <a:srgbClr val="FF644E"/>
    </a:accent5>
    <a:accent6>
      <a:srgbClr val="FF42A1"/>
    </a:accent6>
    <a:hlink>
      <a:srgbClr val="0000FF"/>
    </a:hlink>
    <a:folHlink>
      <a:srgbClr val="FF00FF"/>
    </a:folHlink>
  </a:clrScheme>
  <a:fontScheme name="Blank">
    <a:majorFont>
      <a:latin typeface="Helvetica Neue"/>
      <a:ea typeface="Helvetica Neue"/>
      <a:cs typeface="Helvetica Neue"/>
    </a:majorFont>
    <a:minorFont>
      <a:latin typeface="Helvetica Neue"/>
      <a:ea typeface="Helvetica Neue"/>
      <a:cs typeface="Helvetica Neue"/>
    </a:minorFont>
  </a:fontScheme>
  <a:fmtScheme name="Blank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55479</TotalTime>
  <Words>781</Words>
  <Application>Microsoft Office PowerPoint</Application>
  <PresentationFormat>全屏显示(4:3)</PresentationFormat>
  <Paragraphs>185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华文楷体</vt:lpstr>
      <vt:lpstr>宋体</vt:lpstr>
      <vt:lpstr>Arial</vt:lpstr>
      <vt:lpstr>Arial Narrow</vt:lpstr>
      <vt:lpstr>Calibri</vt:lpstr>
      <vt:lpstr>Cambria Math</vt:lpstr>
      <vt:lpstr>Symbol</vt:lpstr>
      <vt:lpstr>Times New Roman</vt:lpstr>
      <vt:lpstr>Wingdings</vt:lpstr>
      <vt:lpstr>Office 主题</vt:lpstr>
      <vt:lpstr>Equation</vt:lpstr>
      <vt:lpstr>Visio.Drawing.15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Tsinghua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Windows 用户</cp:lastModifiedBy>
  <cp:revision>1426</cp:revision>
  <dcterms:created xsi:type="dcterms:W3CDTF">2010-09-03T00:52:09Z</dcterms:created>
  <dcterms:modified xsi:type="dcterms:W3CDTF">2021-06-10T06:51:55Z</dcterms:modified>
</cp:coreProperties>
</file>