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5" r:id="rId2"/>
    <p:sldId id="384" r:id="rId3"/>
    <p:sldId id="286" r:id="rId4"/>
    <p:sldId id="342" r:id="rId5"/>
    <p:sldId id="351" r:id="rId6"/>
    <p:sldId id="394" r:id="rId7"/>
    <p:sldId id="400" r:id="rId8"/>
    <p:sldId id="399" r:id="rId9"/>
    <p:sldId id="388" r:id="rId10"/>
    <p:sldId id="366" r:id="rId11"/>
    <p:sldId id="395" r:id="rId12"/>
    <p:sldId id="397" r:id="rId13"/>
    <p:sldId id="324" r:id="rId14"/>
    <p:sldId id="401" r:id="rId15"/>
    <p:sldId id="398" r:id="rId16"/>
    <p:sldId id="383" r:id="rId17"/>
    <p:sldId id="294" r:id="rId18"/>
    <p:sldId id="354" r:id="rId19"/>
    <p:sldId id="359" r:id="rId20"/>
    <p:sldId id="349" r:id="rId21"/>
    <p:sldId id="361" r:id="rId22"/>
    <p:sldId id="390" r:id="rId23"/>
    <p:sldId id="344" r:id="rId24"/>
    <p:sldId id="343" r:id="rId25"/>
    <p:sldId id="392" r:id="rId26"/>
    <p:sldId id="393" r:id="rId27"/>
    <p:sldId id="369" r:id="rId28"/>
    <p:sldId id="370" r:id="rId29"/>
    <p:sldId id="380" r:id="rId30"/>
    <p:sldId id="301" r:id="rId31"/>
    <p:sldId id="347" r:id="rId32"/>
    <p:sldId id="34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2104" y="-312"/>
      </p:cViewPr>
      <p:guideLst>
        <p:guide orient="horz" pos="119"/>
        <p:guide pos="2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00FFE-99A0-3742-BDD6-C74DE5012093}" type="datetimeFigureOut">
              <a:rPr lang="en-US" smtClean="0"/>
              <a:t>08.06.21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7B927-DA03-FC4A-B534-4E276AB9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0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74C172-0717-E849-9E72-8950352EF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08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CF330BD-AF40-7945-973F-BFACF037EFE0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defRPr/>
            </a:pPr>
            <a:fld id="{A205F269-76D7-A345-AAEC-5C894E6F9566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  <a:defRPr/>
            </a:pPr>
            <a:endParaRPr lang="en-US" sz="2000" smtClean="0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28600" y="1127125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lattice </a:t>
            </a:r>
            <a:r>
              <a:rPr lang="en-US" dirty="0">
                <a:ea typeface="ＭＳ Ｐゴシック" charset="0"/>
                <a:cs typeface="ＭＳ Ｐゴシック" charset="0"/>
              </a:rPr>
              <a:t>design and prototyping of most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collider elements </a:t>
            </a:r>
            <a:r>
              <a:rPr lang="en-US" dirty="0">
                <a:ea typeface="ＭＳ Ｐゴシック" charset="0"/>
                <a:cs typeface="ＭＳ Ｐゴシック" charset="0"/>
              </a:rPr>
              <a:t>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For the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3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проделанные в рамках сеанса февраль-апрель 2018.</a:t>
            </a:r>
          </a:p>
          <a:p>
            <a:r>
              <a:rPr lang="ru-RU" dirty="0" smtClean="0"/>
              <a:t>МКП детекторы на 7-м прямолинейном участке кольца </a:t>
            </a:r>
            <a:r>
              <a:rPr lang="ru-RU" dirty="0" err="1" smtClean="0"/>
              <a:t>Нуклотрона</a:t>
            </a:r>
            <a:r>
              <a:rPr lang="ru-RU" dirty="0" smtClean="0"/>
              <a:t> в районе станции внутренних мишеней.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Накоплен богатый методический материал по работе детектора на основе МКП, расположенного внутри кольца </a:t>
            </a:r>
            <a:r>
              <a:rPr lang="ru-RU" dirty="0" err="1" smtClean="0"/>
              <a:t>Нуклотрона</a:t>
            </a:r>
            <a:r>
              <a:rPr lang="ru-RU" dirty="0" smtClean="0"/>
              <a:t> на теплом прямолинейном промежутке в районе станции внутренних мишеней. Информация о </a:t>
            </a:r>
            <a:r>
              <a:rPr lang="ru-RU" dirty="0" err="1" smtClean="0"/>
              <a:t>пространственно</a:t>
            </a:r>
            <a:r>
              <a:rPr lang="ru-RU" dirty="0" smtClean="0"/>
              <a:t> временном расположении пучка в ускорителе передавалась в </a:t>
            </a:r>
            <a:r>
              <a:rPr lang="en-US" dirty="0" smtClean="0"/>
              <a:t>on</a:t>
            </a:r>
            <a:r>
              <a:rPr lang="ru-RU" dirty="0" smtClean="0"/>
              <a:t>-</a:t>
            </a:r>
            <a:r>
              <a:rPr lang="en-US" dirty="0" smtClean="0"/>
              <a:t>line </a:t>
            </a:r>
            <a:r>
              <a:rPr lang="ru-RU" dirty="0" smtClean="0"/>
              <a:t>режиме на пульт </a:t>
            </a:r>
            <a:r>
              <a:rPr lang="ru-RU" dirty="0" err="1" smtClean="0"/>
              <a:t>Нуклотрона</a:t>
            </a:r>
            <a:r>
              <a:rPr lang="ru-RU" dirty="0" smtClean="0"/>
              <a:t> и пульт линейного ускорителя. Детектор был запущен в начале работы с пучками углерода и выключен 05.05.2018 в 20:00 Детектор успешно проработал весь сеанс. Обеспечено круглосуточное, непрерывное предоставление информации в графическом виде в режиме </a:t>
            </a:r>
            <a:r>
              <a:rPr lang="en-US" dirty="0" smtClean="0"/>
              <a:t>on</a:t>
            </a:r>
            <a:r>
              <a:rPr lang="ru-RU" dirty="0" smtClean="0"/>
              <a:t>-</a:t>
            </a:r>
            <a:r>
              <a:rPr lang="en-US" dirty="0" smtClean="0"/>
              <a:t>line</a:t>
            </a:r>
            <a:r>
              <a:rPr lang="ru-RU" dirty="0" smtClean="0"/>
              <a:t> на пульт </a:t>
            </a:r>
            <a:r>
              <a:rPr lang="ru-RU" dirty="0" err="1" smtClean="0"/>
              <a:t>Нуклотрона</a:t>
            </a:r>
            <a:r>
              <a:rPr lang="ru-RU" dirty="0" smtClean="0"/>
              <a:t> и пульт линейного ускорителя ЛУ-20.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4C172-0717-E849-9E72-8950352EFDB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85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4C172-0717-E849-9E72-8950352EFDB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5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МКП детектор на выводе пучка из </a:t>
            </a:r>
            <a:r>
              <a:rPr lang="ru-RU" dirty="0" err="1" smtClean="0"/>
              <a:t>Нуклотрона</a:t>
            </a:r>
            <a:endParaRPr lang="ru-RU" dirty="0" smtClean="0"/>
          </a:p>
          <a:p>
            <a:pPr lvl="0"/>
            <a:r>
              <a:rPr lang="ru-RU" dirty="0" smtClean="0"/>
              <a:t>Собранный ранее, новый детектор на МКП (49Х64мм, 32канала, разрешение 2мм. ) был смонтирован в специально изготовленную камеру, установленную на выводе пучка между шибером и выходной мембраной.</a:t>
            </a:r>
          </a:p>
          <a:p>
            <a:pPr lvl="0"/>
            <a:r>
              <a:rPr lang="ru-RU" dirty="0" smtClean="0"/>
              <a:t>Установка была успешно испытана на отсутствие течей, подключена к регистрирующей системе, проверена на работоспособность и настроена на существующий уровень электрических помех.</a:t>
            </a:r>
          </a:p>
          <a:p>
            <a:pPr lvl="0"/>
            <a:r>
              <a:rPr lang="ru-RU" dirty="0" smtClean="0"/>
              <a:t>В течении всего сеанса проводилась регистрация данных детектора в различных режимах его работы с целью детального изучения его возможностей и недостатков.</a:t>
            </a:r>
          </a:p>
          <a:p>
            <a:pPr lvl="0"/>
            <a:r>
              <a:rPr lang="ru-RU" dirty="0" smtClean="0"/>
              <a:t>В результате проведённых измерений было выявлено следующее:</a:t>
            </a:r>
          </a:p>
          <a:p>
            <a:r>
              <a:rPr lang="ru-RU" dirty="0" smtClean="0"/>
              <a:t>	- подтверждена принципиальная возможность использования МКП детектора в качестве неразрушающего профилометра на выведенном пучке.</a:t>
            </a:r>
          </a:p>
          <a:p>
            <a:r>
              <a:rPr lang="ru-RU" dirty="0" smtClean="0"/>
              <a:t>	- выявлены недостатки в конструкции детектора, систем регистрации и отображения в условиях его конкретного специфического расположения в зоне повышенного фона рассеяния. Эти недостатки будут устранены или минимизированы при модернизации существующего и (или) изготовлении новых детекторов.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4C172-0717-E849-9E72-8950352EFDBB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90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проделанные в рамках сеанса февраль-апрель 2018.</a:t>
            </a:r>
          </a:p>
          <a:p>
            <a:r>
              <a:rPr lang="ru-RU" dirty="0" smtClean="0"/>
              <a:t>МКП детекторы на 7-м прямолинейном участке кольца </a:t>
            </a:r>
            <a:r>
              <a:rPr lang="ru-RU" dirty="0" err="1" smtClean="0"/>
              <a:t>Нуклотрона</a:t>
            </a:r>
            <a:r>
              <a:rPr lang="ru-RU" dirty="0" smtClean="0"/>
              <a:t> в районе станции внутренних мишеней.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Накоплен богатый методический материал по работе детектора на основе МКП, расположенного внутри кольца </a:t>
            </a:r>
            <a:r>
              <a:rPr lang="ru-RU" dirty="0" err="1" smtClean="0"/>
              <a:t>Нуклотрона</a:t>
            </a:r>
            <a:r>
              <a:rPr lang="ru-RU" dirty="0" smtClean="0"/>
              <a:t> на теплом прямолинейном промежутке в районе станции внутренних мишеней. Информация о </a:t>
            </a:r>
            <a:r>
              <a:rPr lang="ru-RU" dirty="0" err="1" smtClean="0"/>
              <a:t>пространственно</a:t>
            </a:r>
            <a:r>
              <a:rPr lang="ru-RU" dirty="0" smtClean="0"/>
              <a:t> временном расположении пучка в ускорителе передавалась в </a:t>
            </a:r>
            <a:r>
              <a:rPr lang="en-US" dirty="0" smtClean="0"/>
              <a:t>on</a:t>
            </a:r>
            <a:r>
              <a:rPr lang="ru-RU" dirty="0" smtClean="0"/>
              <a:t>-</a:t>
            </a:r>
            <a:r>
              <a:rPr lang="en-US" dirty="0" smtClean="0"/>
              <a:t>line </a:t>
            </a:r>
            <a:r>
              <a:rPr lang="ru-RU" dirty="0" smtClean="0"/>
              <a:t>режиме на пульт </a:t>
            </a:r>
            <a:r>
              <a:rPr lang="ru-RU" dirty="0" err="1" smtClean="0"/>
              <a:t>Нуклотрона</a:t>
            </a:r>
            <a:r>
              <a:rPr lang="ru-RU" dirty="0" smtClean="0"/>
              <a:t> и пульт линейного ускорителя. Детектор был запущен в начале работы с пучками углерода и выключен 05.05.2018 в 20:00 Детектор успешно проработал весь сеанс. Обеспечено круглосуточное, непрерывное предоставление информации в графическом виде в режиме </a:t>
            </a:r>
            <a:r>
              <a:rPr lang="en-US" dirty="0" smtClean="0"/>
              <a:t>on</a:t>
            </a:r>
            <a:r>
              <a:rPr lang="ru-RU" dirty="0" smtClean="0"/>
              <a:t>-</a:t>
            </a:r>
            <a:r>
              <a:rPr lang="en-US" dirty="0" smtClean="0"/>
              <a:t>line</a:t>
            </a:r>
            <a:r>
              <a:rPr lang="ru-RU" dirty="0" smtClean="0"/>
              <a:t> на пульт </a:t>
            </a:r>
            <a:r>
              <a:rPr lang="ru-RU" dirty="0" err="1" smtClean="0"/>
              <a:t>Нуклотрона</a:t>
            </a:r>
            <a:r>
              <a:rPr lang="ru-RU" dirty="0" smtClean="0"/>
              <a:t> и пульт линейного ускорителя ЛУ-20.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4C172-0717-E849-9E72-8950352EFDB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85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4C172-0717-E849-9E72-8950352EFDB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1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9AEB-8492-3941-8ECA-D2B8007DB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49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75CFD-8DE4-1241-8A73-B8F22B966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37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F80BE-2B51-F74B-8CC0-5F299FE4D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5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2821-20CC-B342-8B86-F85933517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3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9A68E-C43F-E646-8315-A584D19D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A4E1-0B3C-A74A-8D1A-EAD4B42BF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3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9C813-E372-0240-80FC-D5BA33CA7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5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8B463-DD23-FD47-B907-910A98D50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4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01D3C-BA24-A646-9A26-9A0719BB3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8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77A31-75A4-A343-849F-1FACC6C39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7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35E9F-E4DA-7346-884E-AA62B4C1E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9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D9865-3DC3-994A-A613-719CC9C13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7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1950-597D-1A44-A829-6EEB9CE4C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4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3A61F7A-11BE-EC43-92BB-2476BACB3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2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40.jpg"/><Relationship Id="rId5" Type="http://schemas.openxmlformats.org/officeDocument/2006/relationships/image" Target="../media/image39.jpeg"/><Relationship Id="rId6" Type="http://schemas.openxmlformats.org/officeDocument/2006/relationships/image" Target="../media/image41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reportal.spbu.ru/en/persons/%D0%B3%D1%80%D0%B8%D0%B3%D0%BE%D1%80%D0%B8%D0%B9-%D0%B0%D0%BB%D0%B5%D0%BA%D1%81%D0%B0%D0%BD%D0%B4%D1%80%D0%BE%D0%B2%D0%B8%D1%87-%D1%84%D0%B5%D0%BE%D1%84%D0%B8%D0%BB%D0%BE%D0%B2" TargetMode="External"/><Relationship Id="rId4" Type="http://schemas.openxmlformats.org/officeDocument/2006/relationships/hyperlink" Target="https://pureportal.spbu.ru/en/persons/%D1%84%D0%B0%D1%80%D1%85%D0%B0%D1%82-%D1%84%D0%B0%D0%B3%D0%B8%D0%BC%D0%BE%D0%B2%D0%B8%D1%87-%D0%B2%D0%B0%D0%BB%D0%B8%D0%B5%D0%B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077072"/>
            <a:ext cx="91440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dirty="0">
                <a:solidFill>
                  <a:srgbClr val="0000FF"/>
                </a:solidFill>
                <a:latin typeface="Calibri"/>
              </a:rPr>
              <a:t> </a:t>
            </a:r>
            <a:endParaRPr lang="en-US" sz="4000" dirty="0" smtClean="0">
              <a:solidFill>
                <a:srgbClr val="0000FF"/>
              </a:solidFill>
              <a:latin typeface="Calibri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4000" b="1" dirty="0">
              <a:solidFill>
                <a:srgbClr val="0000FF"/>
              </a:solidFill>
              <a:latin typeface="Calibri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Fast </a:t>
            </a:r>
            <a:r>
              <a:rPr lang="en-US" sz="3200" b="1" dirty="0">
                <a:solidFill>
                  <a:srgbClr val="0000FF"/>
                </a:solidFill>
              </a:rPr>
              <a:t>Beam-Beam Collisions Monitor for experiments at NICA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 smtClean="0">
              <a:solidFill>
                <a:srgbClr val="0000FF"/>
              </a:solidFill>
              <a:latin typeface="Calibri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3600" b="1" dirty="0">
              <a:solidFill>
                <a:srgbClr val="C0504D"/>
              </a:solidFill>
              <a:latin typeface="Times New Roman" charset="0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2800" dirty="0">
              <a:solidFill>
                <a:srgbClr val="0070C0"/>
              </a:solidFill>
              <a:latin typeface="Calibri" charset="0"/>
            </a:endParaRPr>
          </a:p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0070C0"/>
                </a:solidFill>
                <a:latin typeface="Calibri" charset="0"/>
              </a:rPr>
              <a:t> 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-2057400" y="4257675"/>
            <a:ext cx="892968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90000"/>
              </a:lnSpc>
              <a:spcBef>
                <a:spcPts val="600"/>
              </a:spcBef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600" b="1" i="1">
              <a:solidFill>
                <a:srgbClr val="000000"/>
              </a:solidFill>
              <a:latin typeface="Times New Roman" charset="0"/>
            </a:endParaRPr>
          </a:p>
          <a:p>
            <a:pPr algn="ctr">
              <a:lnSpc>
                <a:spcPct val="90000"/>
              </a:lnSpc>
              <a:spcBef>
                <a:spcPts val="350"/>
              </a:spcBef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600" b="1" i="1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-4815"/>
            <a:ext cx="1007368" cy="97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13450" y="4725144"/>
            <a:ext cx="301610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5080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92000"/>
              </a:lnSpc>
              <a:spcBef>
                <a:spcPts val="600"/>
              </a:spcBef>
              <a:defRPr/>
            </a:pPr>
            <a:endParaRPr lang="en-US" sz="1000" b="1" dirty="0" smtClean="0">
              <a:latin typeface="Calibri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1520" y="5157192"/>
            <a:ext cx="9144000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А</a:t>
            </a:r>
            <a:r>
              <a:rPr lang="en-US" sz="1400" dirty="0" smtClean="0"/>
              <a:t>.</a:t>
            </a:r>
            <a:r>
              <a:rPr lang="ru-RU" sz="1400" dirty="0" smtClean="0"/>
              <a:t>А</a:t>
            </a:r>
            <a:r>
              <a:rPr lang="en-US" sz="1400" dirty="0"/>
              <a:t>. </a:t>
            </a:r>
            <a:r>
              <a:rPr lang="en-US" sz="1400" dirty="0" err="1"/>
              <a:t>Baldin</a:t>
            </a:r>
            <a:r>
              <a:rPr lang="en-US" sz="1400" dirty="0"/>
              <a:t> (1), </a:t>
            </a:r>
            <a:r>
              <a:rPr lang="en-US" sz="1400" dirty="0" err="1"/>
              <a:t>G.A.Feofilov</a:t>
            </a:r>
            <a:r>
              <a:rPr lang="en-US" sz="1400" dirty="0"/>
              <a:t>*(2), </a:t>
            </a:r>
            <a:r>
              <a:rPr lang="en-US" sz="1400" dirty="0" err="1"/>
              <a:t>P.Har’yuzov</a:t>
            </a:r>
            <a:r>
              <a:rPr lang="en-US" sz="1400" dirty="0"/>
              <a:t> (1),  </a:t>
            </a:r>
            <a:r>
              <a:rPr lang="en-US" sz="1400" dirty="0" err="1"/>
              <a:t>F.F.Valiev</a:t>
            </a:r>
            <a:r>
              <a:rPr lang="en-US" sz="1400" dirty="0"/>
              <a:t> (2) </a:t>
            </a:r>
            <a:endParaRPr lang="ru-RU" sz="1400" dirty="0"/>
          </a:p>
          <a:p>
            <a:pPr marL="0" indent="0" algn="ctr">
              <a:buNone/>
            </a:pPr>
            <a:r>
              <a:rPr lang="en-US" sz="1400" dirty="0"/>
              <a:t>(1) JINR and </a:t>
            </a:r>
            <a:r>
              <a:rPr lang="en-GB" sz="1400" dirty="0"/>
              <a:t> Institute for Advanced Studies "OMEGA", </a:t>
            </a:r>
            <a:r>
              <a:rPr lang="en-GB" sz="1400" dirty="0" err="1"/>
              <a:t>Dubna</a:t>
            </a:r>
            <a:r>
              <a:rPr lang="en-GB" sz="1400" dirty="0"/>
              <a:t>, RF</a:t>
            </a:r>
            <a:endParaRPr lang="ru-RU" sz="1400" dirty="0"/>
          </a:p>
          <a:p>
            <a:pPr marL="0" indent="0" algn="ctr">
              <a:buNone/>
            </a:pPr>
            <a:r>
              <a:rPr lang="en-US" sz="1400" dirty="0"/>
              <a:t>(2) </a:t>
            </a:r>
            <a:r>
              <a:rPr lang="en-US" sz="1400" dirty="0" err="1" smtClean="0"/>
              <a:t>V.Fock</a:t>
            </a:r>
            <a:r>
              <a:rPr lang="en-US" sz="1400" dirty="0" smtClean="0"/>
              <a:t> Institute for Physics, Laboratory of Ultra-High Energy Physics, Saint</a:t>
            </a:r>
            <a:r>
              <a:rPr lang="en-US" sz="1400" dirty="0"/>
              <a:t>-Petersburg State </a:t>
            </a:r>
            <a:r>
              <a:rPr lang="en-US" sz="1400" dirty="0" smtClean="0"/>
              <a:t>University</a:t>
            </a:r>
            <a:endParaRPr lang="ru-RU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0"/>
            <a:ext cx="1278627" cy="1052736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24" y="1052736"/>
            <a:ext cx="1545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5616" y="5832629"/>
            <a:ext cx="6805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i="1" dirty="0" smtClean="0">
                <a:latin typeface="Times New Roman" charset="0"/>
                <a:cs typeface="Times New Roman" charset="0"/>
              </a:rPr>
              <a:t>Reported </a:t>
            </a:r>
            <a:r>
              <a:rPr lang="en-US" sz="1200" b="1" i="1" dirty="0">
                <a:latin typeface="Times New Roman" charset="0"/>
                <a:cs typeface="Times New Roman" charset="0"/>
              </a:rPr>
              <a:t>by Grigory </a:t>
            </a:r>
            <a:r>
              <a:rPr lang="en-US" sz="1200" b="1" i="1" dirty="0" err="1" smtClean="0">
                <a:latin typeface="Times New Roman" charset="0"/>
                <a:cs typeface="Times New Roman" charset="0"/>
              </a:rPr>
              <a:t>Feofilov</a:t>
            </a:r>
            <a:r>
              <a:rPr lang="en-US" sz="1200" b="1" i="1" dirty="0">
                <a:latin typeface="Times New Roman" charset="0"/>
                <a:cs typeface="Times New Roman" charset="0"/>
              </a:rPr>
              <a:t> </a:t>
            </a:r>
            <a:r>
              <a:rPr lang="en-US" sz="1200" b="1" i="1" dirty="0" smtClean="0">
                <a:latin typeface="Times New Roman" charset="0"/>
                <a:cs typeface="Times New Roman" charset="0"/>
              </a:rPr>
              <a:t>at the SPD meeting, </a:t>
            </a:r>
            <a:r>
              <a:rPr lang="en-US" sz="1200" b="1" i="1" dirty="0" smtClean="0">
                <a:latin typeface="Times New Roman" charset="0"/>
                <a:cs typeface="Times New Roman" charset="0"/>
              </a:rPr>
              <a:t>Thursday</a:t>
            </a:r>
            <a:r>
              <a:rPr lang="en-US" sz="1200" b="1" i="1" dirty="0">
                <a:latin typeface="Times New Roman" charset="0"/>
                <a:cs typeface="Times New Roman" charset="0"/>
              </a:rPr>
              <a:t>, </a:t>
            </a:r>
            <a:r>
              <a:rPr lang="en-US" sz="1200" b="1" i="1" dirty="0" smtClean="0">
                <a:latin typeface="Times New Roman" charset="0"/>
                <a:cs typeface="Times New Roman" charset="0"/>
              </a:rPr>
              <a:t>10.06.</a:t>
            </a:r>
            <a:r>
              <a:rPr lang="en-US" sz="1200" b="1" i="1" dirty="0" smtClean="0">
                <a:latin typeface="Times New Roman" charset="0"/>
                <a:cs typeface="Times New Roman" charset="0"/>
              </a:rPr>
              <a:t>.2021 , 15:15</a:t>
            </a:r>
            <a:endParaRPr lang="en-US" sz="1200" b="1" i="1" dirty="0">
              <a:latin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1200" b="1" i="1" dirty="0">
                <a:latin typeface="Times New Roman" charset="0"/>
                <a:cs typeface="Times New Roman" charset="0"/>
              </a:rPr>
              <a:t>Job is </a:t>
            </a:r>
            <a:r>
              <a:rPr lang="en-US" sz="12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1200" b="1" i="1" dirty="0">
                <a:latin typeface="Times New Roman" charset="0"/>
                <a:cs typeface="Times New Roman" charset="0"/>
              </a:rPr>
              <a:t>supported by  RFBR grant #</a:t>
            </a:r>
            <a:r>
              <a:rPr lang="ru-RU" sz="1400" b="1" dirty="0"/>
              <a:t>18-02-</a:t>
            </a:r>
            <a:r>
              <a:rPr lang="ru-RU" sz="1400" b="1" dirty="0" smtClean="0"/>
              <a:t>40097</a:t>
            </a:r>
            <a:endParaRPr lang="en-US" sz="1400" b="1" dirty="0" smtClean="0"/>
          </a:p>
          <a:p>
            <a:pPr marL="0" indent="0" algn="ctr">
              <a:buNone/>
            </a:pPr>
            <a:r>
              <a:rPr lang="en-US" sz="1400" b="1" dirty="0">
                <a:solidFill>
                  <a:srgbClr val="0000FF"/>
                </a:solidFill>
              </a:rPr>
              <a:t>https://</a:t>
            </a:r>
            <a:r>
              <a:rPr lang="en-US" sz="1400" b="1" dirty="0" err="1">
                <a:solidFill>
                  <a:srgbClr val="0000FF"/>
                </a:solidFill>
              </a:rPr>
              <a:t>indico.jinr.ru</a:t>
            </a:r>
            <a:r>
              <a:rPr lang="en-US" sz="1400" b="1" dirty="0">
                <a:solidFill>
                  <a:srgbClr val="0000FF"/>
                </a:solidFill>
              </a:rPr>
              <a:t>/event/2152/timetable/#20210610.detailed</a:t>
            </a:r>
            <a:endParaRPr lang="ru-RU" sz="1400" b="1" dirty="0">
              <a:solidFill>
                <a:srgbClr val="0000FF"/>
              </a:solidFill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24744"/>
            <a:ext cx="1608024" cy="79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E579A68E-C43F-E646-8315-A584D19D1F0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7" name="Picture 16" descr="mcp-0106_0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13420" r="19497" b="13420"/>
          <a:stretch/>
        </p:blipFill>
        <p:spPr>
          <a:xfrm>
            <a:off x="1619672" y="0"/>
            <a:ext cx="5904000" cy="41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72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H:\ФОТО-Годы\2019\для Феофилова\-20116900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149080"/>
            <a:ext cx="29509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4" y="15032"/>
            <a:ext cx="80648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MCP tests at 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JINR and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</a:rPr>
              <a:t>SPbSU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  </a:t>
            </a:r>
          </a:p>
        </p:txBody>
      </p:sp>
      <p:pic>
        <p:nvPicPr>
          <p:cNvPr id="4" name="Рисунок 1" descr="H:\ФОТО-Годы\2019\для Феофилова\20191016_163528.jpg"/>
          <p:cNvPicPr/>
          <p:nvPr/>
        </p:nvPicPr>
        <p:blipFill>
          <a:blip r:embed="rId3" cstate="print"/>
          <a:srcRect l="5225" t="7394" r="4148" b="11091"/>
          <a:stretch>
            <a:fillRect/>
          </a:stretch>
        </p:blipFill>
        <p:spPr bwMode="auto">
          <a:xfrm>
            <a:off x="4644008" y="1844824"/>
            <a:ext cx="39079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"/>
          <p:cNvSpPr>
            <a:spLocks/>
          </p:cNvSpPr>
          <p:nvPr/>
        </p:nvSpPr>
        <p:spPr bwMode="auto">
          <a:xfrm>
            <a:off x="7092280" y="2780928"/>
            <a:ext cx="617538" cy="377825"/>
          </a:xfrm>
          <a:prstGeom prst="borderCallout1">
            <a:avLst>
              <a:gd name="adj1" fmla="val 30250"/>
              <a:gd name="adj2" fmla="val -12333"/>
              <a:gd name="adj3" fmla="val 54792"/>
              <a:gd name="adj4" fmla="val -8232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MS Mincho" charset="0"/>
              </a:rPr>
              <a:t>241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MS Mincho" charset="0"/>
              </a:rPr>
              <a:t>Am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MS Mincho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" name="Рисунок 3" descr="H:\ФОТО-Годы\2019\для Феофилова\-13674097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75" y="1844824"/>
            <a:ext cx="3671069" cy="209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6016" y="1124744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MCPs: 43x63, 6mkm channel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baspik.com</a:t>
            </a:r>
            <a:r>
              <a:rPr lang="en-US" dirty="0"/>
              <a:t>/</a:t>
            </a:r>
            <a:r>
              <a:rPr lang="en-US" dirty="0" err="1"/>
              <a:t>eng</a:t>
            </a:r>
            <a:r>
              <a:rPr lang="en-US" dirty="0"/>
              <a:t>/products/</a:t>
            </a:r>
            <a:r>
              <a:rPr lang="en-US" dirty="0" err="1"/>
              <a:t>mkp</a:t>
            </a:r>
            <a:r>
              <a:rPr lang="en-US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ultra-high vacuum </a:t>
            </a:r>
            <a:r>
              <a:rPr lang="en-US" dirty="0">
                <a:solidFill>
                  <a:srgbClr val="0000FF"/>
                </a:solidFill>
              </a:rPr>
              <a:t>(UHV) compatibilit</a:t>
            </a:r>
            <a:r>
              <a:rPr lang="en-US" dirty="0"/>
              <a:t>y and low-mass compact </a:t>
            </a:r>
            <a:r>
              <a:rPr lang="en-US" dirty="0" smtClean="0"/>
              <a:t>design. </a:t>
            </a:r>
            <a:endParaRPr lang="en-US" dirty="0"/>
          </a:p>
        </p:txBody>
      </p:sp>
      <p:pic>
        <p:nvPicPr>
          <p:cNvPr id="11" name="Рисунок 1" descr="H:\ФОТО-Годы\2019\для Феофилова\14129759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509120"/>
            <a:ext cx="294592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cxnSp>
        <p:nvCxnSpPr>
          <p:cNvPr id="12" name="Straight Connector 11"/>
          <p:cNvCxnSpPr/>
          <p:nvPr/>
        </p:nvCxnSpPr>
        <p:spPr>
          <a:xfrm>
            <a:off x="395536" y="908720"/>
            <a:ext cx="849694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7AC71C-933D-4EF0-B570-5309F408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603448"/>
            <a:ext cx="8229600" cy="172769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R&amp;D  in Saint-Petersburg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8F25F6-43A0-4C33-845E-3480AF347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4448" y="7029400"/>
            <a:ext cx="1440160" cy="793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186BD00-9F5B-4FDB-A9B1-BA6A17C2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871C-1050-4616-BC4A-31763279684B}" type="slidenum">
              <a:rPr lang="ru-RU" sz="2000" smtClean="0">
                <a:solidFill>
                  <a:schemeClr val="tx1"/>
                </a:solidFill>
              </a:rPr>
              <a:pPr/>
              <a:t>11</a:t>
            </a:fld>
            <a:r>
              <a:rPr lang="ru-RU" sz="2000" dirty="0">
                <a:solidFill>
                  <a:schemeClr val="tx1"/>
                </a:solidFill>
              </a:rPr>
              <a:t>/14</a:t>
            </a:r>
          </a:p>
        </p:txBody>
      </p:sp>
      <p:pic>
        <p:nvPicPr>
          <p:cNvPr id="5" name="Picture 4" descr="IMG_20210607_165500-с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89" y="836712"/>
            <a:ext cx="2964511" cy="166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501317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tudy to improve MCP readout  timing characteristics.</a:t>
            </a: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study </a:t>
            </a:r>
            <a:r>
              <a:rPr lang="en-US" dirty="0"/>
              <a:t>of the possibility of improving the emission properties of MCPs by applying thin films with high </a:t>
            </a:r>
            <a:r>
              <a:rPr lang="en-US" dirty="0" smtClean="0"/>
              <a:t>SEE properties (Al203)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optimization </a:t>
            </a:r>
            <a:r>
              <a:rPr lang="en-US" dirty="0"/>
              <a:t>of the information </a:t>
            </a:r>
            <a:r>
              <a:rPr lang="en-US" dirty="0" smtClean="0"/>
              <a:t>readout system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7504" y="764704"/>
            <a:ext cx="90364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A428AEAD-03D8-4AE2-90AF-7F6610AA1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7736" b="6278"/>
          <a:stretch/>
        </p:blipFill>
        <p:spPr>
          <a:xfrm>
            <a:off x="179512" y="908720"/>
            <a:ext cx="4482133" cy="3025977"/>
          </a:xfrm>
          <a:prstGeom prst="rect">
            <a:avLst/>
          </a:prstGeom>
        </p:spPr>
      </p:pic>
      <p:pic>
        <p:nvPicPr>
          <p:cNvPr id="14" name="Рисунок 3">
            <a:extLst>
              <a:ext uri="{FF2B5EF4-FFF2-40B4-BE49-F238E27FC236}">
                <a16:creationId xmlns:a16="http://schemas.microsoft.com/office/drawing/2014/main" xmlns="" id="{86B15A18-B90C-4F21-8200-736B45BB220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26091" r="19090" b="50295"/>
          <a:stretch/>
        </p:blipFill>
        <p:spPr bwMode="auto">
          <a:xfrm rot="5400000">
            <a:off x="4860032" y="3068960"/>
            <a:ext cx="2088232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xmlns="" id="{E764A54C-6CF2-42D1-A848-C412659DCE4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72894" r="18637" b="-1"/>
          <a:stretch/>
        </p:blipFill>
        <p:spPr bwMode="auto">
          <a:xfrm rot="5400000">
            <a:off x="6552220" y="3104964"/>
            <a:ext cx="2160240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775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F969BC-869A-4ED9-BA4B-B9EBAC33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MCP anode and signal transfer line optimization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B18718-CF05-4ABE-9872-B120EDB3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6877968"/>
            <a:ext cx="8229600" cy="141028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EECF67-4575-4389-84B9-FC9C22CC3C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40252" r="21303" b="14479"/>
          <a:stretch/>
        </p:blipFill>
        <p:spPr bwMode="auto">
          <a:xfrm>
            <a:off x="4427984" y="2060848"/>
            <a:ext cx="3915086" cy="3012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4561F6-D2E9-40A6-91EE-2FF16944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871C-1050-4616-BC4A-31763279684B}" type="slidenum">
              <a:rPr lang="ru-RU" sz="2000" smtClean="0">
                <a:solidFill>
                  <a:schemeClr val="tx1"/>
                </a:solidFill>
              </a:rPr>
              <a:pPr/>
              <a:t>12</a:t>
            </a:fld>
            <a:r>
              <a:rPr lang="ru-RU" sz="2000" dirty="0">
                <a:solidFill>
                  <a:schemeClr val="tx1"/>
                </a:solidFill>
              </a:rPr>
              <a:t>/14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ACB1F9-6B16-4805-AB04-6605FC0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916832"/>
            <a:ext cx="3101338" cy="309634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23528" y="1484784"/>
            <a:ext cx="849694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95936" y="5229200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400 mV fast (τ~800ps) signal from t BASPIC MCP the with </a:t>
            </a:r>
            <a:r>
              <a:rPr lang="en-US" dirty="0" smtClean="0">
                <a:solidFill>
                  <a:srgbClr val="FF0000"/>
                </a:solidFill>
              </a:rPr>
              <a:t>additional  10 nm layer of Al2O3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(HV: 2,2 kV) and optimized  readout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3739" y="29382227"/>
            <a:ext cx="8547863" cy="5620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611" y="1412776"/>
            <a:ext cx="8547863" cy="5620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1" y="4207106"/>
            <a:ext cx="5706072" cy="2186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60648"/>
            <a:ext cx="8892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Future  plans: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</a:rPr>
              <a:t>Fast front-end  readout electronics design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</a:rPr>
              <a:t>Model simulations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</a:rPr>
              <a:t>Circular MCP setups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</a:rPr>
              <a:t>Extensive tests at the Beam </a:t>
            </a:r>
            <a:r>
              <a:rPr lang="en-US" sz="2000" b="1" dirty="0">
                <a:solidFill>
                  <a:srgbClr val="0000FF"/>
                </a:solidFill>
              </a:rPr>
              <a:t>test facility at JINR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7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07" t="9" r="17607" b="26235"/>
          <a:stretch/>
        </p:blipFill>
        <p:spPr>
          <a:xfrm rot="5400000">
            <a:off x="734811" y="-186131"/>
            <a:ext cx="4536503" cy="6006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5816" y="5805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48" y="188640"/>
            <a:ext cx="896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Tests of CAEN multichannel fast timing system     							Petiroc2A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26333"/>
            <a:ext cx="4200007" cy="21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9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0" y="1844824"/>
            <a:ext cx="9036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Despite </a:t>
            </a:r>
            <a:r>
              <a:rPr lang="en-US" dirty="0"/>
              <a:t>the satisfactory </a:t>
            </a:r>
            <a:r>
              <a:rPr lang="en-US" dirty="0" smtClean="0"/>
              <a:t>potential accuracy </a:t>
            </a:r>
            <a:r>
              <a:rPr lang="en-US" dirty="0"/>
              <a:t>of </a:t>
            </a:r>
            <a:r>
              <a:rPr lang="en-US" dirty="0" smtClean="0"/>
              <a:t>timing  (up to ~40 </a:t>
            </a:r>
            <a:r>
              <a:rPr lang="en-US" dirty="0" err="1" smtClean="0"/>
              <a:t>ps</a:t>
            </a:r>
            <a:r>
              <a:rPr lang="en-US" dirty="0" smtClean="0"/>
              <a:t>) of the  multichannel system </a:t>
            </a:r>
            <a:r>
              <a:rPr lang="en-US" dirty="0"/>
              <a:t>based on </a:t>
            </a:r>
            <a:r>
              <a:rPr lang="en-US" dirty="0" smtClean="0"/>
              <a:t>CAEN Petiroc2A, </a:t>
            </a:r>
            <a:r>
              <a:rPr lang="en-US" dirty="0"/>
              <a:t>the data output rate is low (44 </a:t>
            </a:r>
            <a:r>
              <a:rPr lang="en-US" dirty="0" smtClean="0"/>
              <a:t>kHz)</a:t>
            </a:r>
          </a:p>
          <a:p>
            <a:r>
              <a:rPr lang="en-US" dirty="0" smtClean="0"/>
              <a:t> while  </a:t>
            </a:r>
            <a:r>
              <a:rPr lang="en-US" dirty="0"/>
              <a:t>the required </a:t>
            </a:r>
            <a:r>
              <a:rPr lang="en-US" dirty="0" smtClean="0"/>
              <a:t> for the beam-beam  collision operation is at </a:t>
            </a:r>
            <a:r>
              <a:rPr lang="en-US" dirty="0"/>
              <a:t>least </a:t>
            </a:r>
            <a:r>
              <a:rPr lang="en-US" dirty="0"/>
              <a:t>~</a:t>
            </a:r>
            <a:r>
              <a:rPr lang="en-US" dirty="0" smtClean="0"/>
              <a:t>14 </a:t>
            </a:r>
            <a:r>
              <a:rPr lang="en-US" dirty="0" err="1" smtClean="0"/>
              <a:t>MHz.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So, it </a:t>
            </a:r>
            <a:r>
              <a:rPr lang="en-US" dirty="0"/>
              <a:t>is proposed to develop a prototype of a registration system based on high-speed discrete comparators of the </a:t>
            </a:r>
            <a:r>
              <a:rPr lang="en-US" b="1" dirty="0">
                <a:solidFill>
                  <a:srgbClr val="3366FF"/>
                </a:solidFill>
              </a:rPr>
              <a:t>ADCMP572 / ADCMP573 type </a:t>
            </a:r>
            <a:r>
              <a:rPr lang="en-US" dirty="0"/>
              <a:t>as primary recorders </a:t>
            </a:r>
            <a:r>
              <a:rPr lang="en-US" dirty="0" smtClean="0"/>
              <a:t>in </a:t>
            </a:r>
            <a:r>
              <a:rPr lang="en-US" dirty="0"/>
              <a:t>a multichannel time-code converter based on </a:t>
            </a:r>
            <a:r>
              <a:rPr lang="en-US" dirty="0" smtClean="0"/>
              <a:t>the FPGA.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These ADCMP572 / ADCMP573 type </a:t>
            </a:r>
            <a:r>
              <a:rPr lang="en-US" dirty="0" smtClean="0">
                <a:solidFill>
                  <a:srgbClr val="0000FF"/>
                </a:solidFill>
              </a:rPr>
              <a:t>comparators feature a </a:t>
            </a:r>
            <a:r>
              <a:rPr lang="en-US" dirty="0">
                <a:solidFill>
                  <a:srgbClr val="0000FF"/>
                </a:solidFill>
              </a:rPr>
              <a:t>high switching </a:t>
            </a:r>
            <a:r>
              <a:rPr lang="en-US" dirty="0" smtClean="0">
                <a:solidFill>
                  <a:srgbClr val="0000FF"/>
                </a:solidFill>
              </a:rPr>
              <a:t>rates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35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r>
              <a:rPr lang="en-US" dirty="0">
                <a:solidFill>
                  <a:srgbClr val="0000FF"/>
                </a:solidFill>
              </a:rPr>
              <a:t>) with jitter of the order of </a:t>
            </a:r>
            <a:r>
              <a:rPr lang="en-US" dirty="0">
                <a:solidFill>
                  <a:srgbClr val="FF0000"/>
                </a:solidFill>
              </a:rPr>
              <a:t>15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with a minimum signal duration of </a:t>
            </a:r>
            <a:r>
              <a:rPr lang="en-US" dirty="0">
                <a:solidFill>
                  <a:srgbClr val="FF0000"/>
                </a:solidFill>
              </a:rPr>
              <a:t>85 ps.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8864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j-lt"/>
              </a:rPr>
              <a:t>F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ast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electronics 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for MCP  multi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-anode 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system readout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7544" y="3789040"/>
            <a:ext cx="936104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88913"/>
            <a:ext cx="821925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Conclusions</a:t>
            </a:r>
            <a:r>
              <a:rPr lang="ru-RU" sz="3200" dirty="0"/>
              <a:t> 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8856984" cy="4104455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>
              <a:buFont typeface="Wingdings" charset="2"/>
              <a:buChar char="Ø"/>
            </a:pPr>
            <a:r>
              <a:rPr lang="en-US" sz="2000" dirty="0">
                <a:solidFill>
                  <a:srgbClr val="0000FF"/>
                </a:solidFill>
              </a:rPr>
              <a:t>MCP-based solutions for Beam Position Monitor (BPM) and Fast Beam-Beam Collisions counters (FBBC) for NICA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/>
              <a:t>are proposed with the account of the wide functional request that could be provided.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concept of the </a:t>
            </a:r>
            <a:r>
              <a:rPr lang="en-US" sz="2000" dirty="0"/>
              <a:t>MCP-based </a:t>
            </a:r>
            <a:r>
              <a:rPr lang="en-US" sz="2000" dirty="0" smtClean="0"/>
              <a:t>Beam </a:t>
            </a:r>
            <a:r>
              <a:rPr lang="en-US" sz="2000" dirty="0"/>
              <a:t>Position Monitor (BPM</a:t>
            </a:r>
            <a:r>
              <a:rPr lang="en-US" sz="2000" dirty="0" smtClean="0"/>
              <a:t>) was </a:t>
            </a:r>
            <a:r>
              <a:rPr lang="en-US" sz="2000" dirty="0" err="1" smtClean="0"/>
              <a:t>succesfully</a:t>
            </a:r>
            <a:r>
              <a:rPr lang="en-US" sz="2000" dirty="0" smtClean="0"/>
              <a:t> tested at the NUCLOTRON beams </a:t>
            </a: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New MCPs with the improved characteristics, such as small diameter (6</a:t>
            </a:r>
            <a:r>
              <a:rPr lang="ru-RU" sz="2000" dirty="0" err="1" smtClean="0"/>
              <a:t>μ</a:t>
            </a:r>
            <a:r>
              <a:rPr lang="ru-RU" sz="2000" dirty="0" smtClean="0"/>
              <a:t>)</a:t>
            </a:r>
            <a:r>
              <a:rPr lang="en-US" sz="2000" dirty="0" smtClean="0"/>
              <a:t> channels, low resistivity (</a:t>
            </a:r>
            <a:r>
              <a:rPr lang="en-US" sz="2000" dirty="0"/>
              <a:t>3</a:t>
            </a:r>
            <a:r>
              <a:rPr lang="en-US" sz="2000" dirty="0" smtClean="0"/>
              <a:t>-10 </a:t>
            </a:r>
            <a:r>
              <a:rPr lang="en-US" sz="2000" dirty="0" err="1" smtClean="0"/>
              <a:t>MOhm</a:t>
            </a:r>
            <a:r>
              <a:rPr lang="en-US" sz="2000" dirty="0" smtClean="0"/>
              <a:t>), high gain (~10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), </a:t>
            </a:r>
            <a:r>
              <a:rPr lang="en-US" sz="2000" dirty="0" smtClean="0">
                <a:solidFill>
                  <a:srgbClr val="FF0000"/>
                </a:solidFill>
              </a:rPr>
              <a:t>short fast rise-time  (~0.8ns) signals</a:t>
            </a:r>
            <a:r>
              <a:rPr lang="en-US" sz="2000" dirty="0" smtClean="0"/>
              <a:t>, could  be </a:t>
            </a:r>
            <a:r>
              <a:rPr lang="en-US" sz="2000" dirty="0" smtClean="0"/>
              <a:t>used in future. </a:t>
            </a:r>
            <a:r>
              <a:rPr lang="en-US" sz="2000" dirty="0" smtClean="0"/>
              <a:t>The ultra-high vacuum </a:t>
            </a:r>
            <a:r>
              <a:rPr lang="en-US" sz="2000" dirty="0" smtClean="0">
                <a:solidFill>
                  <a:srgbClr val="0000FF"/>
                </a:solidFill>
              </a:rPr>
              <a:t>(UHV) compatibilit</a:t>
            </a:r>
            <a:r>
              <a:rPr lang="en-US" sz="2000" dirty="0" smtClean="0"/>
              <a:t>y and low-mass compact design allow the application inside the vacuum beam line.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first prototypes were prepared in the UHV design and the in-lab test started showing </a:t>
            </a:r>
            <a:r>
              <a:rPr lang="en-US" sz="2000" dirty="0" err="1" smtClean="0"/>
              <a:t>subnanosecond</a:t>
            </a:r>
            <a:r>
              <a:rPr lang="en-US" sz="2000" dirty="0" smtClean="0"/>
              <a:t> rise time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 smtClean="0">
                <a:solidFill>
                  <a:srgbClr val="0000FF"/>
                </a:solidFill>
              </a:rPr>
              <a:t>work is in progress with main focus on the </a:t>
            </a:r>
            <a:r>
              <a:rPr lang="en-US" sz="2000" dirty="0" smtClean="0">
                <a:solidFill>
                  <a:srgbClr val="FF0000"/>
                </a:solidFill>
              </a:rPr>
              <a:t>future  fast front-end  multichannel electronics </a:t>
            </a:r>
            <a:r>
              <a:rPr lang="en-US" sz="2000" dirty="0" smtClean="0">
                <a:solidFill>
                  <a:srgbClr val="0000FF"/>
                </a:solidFill>
              </a:rPr>
              <a:t>design for the readout of 1ns </a:t>
            </a:r>
            <a:r>
              <a:rPr lang="en-US" sz="2000" dirty="0" smtClean="0">
                <a:solidFill>
                  <a:srgbClr val="0000FF"/>
                </a:solidFill>
              </a:rPr>
              <a:t>signals and  with the plans for </a:t>
            </a:r>
            <a:r>
              <a:rPr lang="en-US" sz="2000" dirty="0" smtClean="0">
                <a:solidFill>
                  <a:srgbClr val="FF0000"/>
                </a:solidFill>
              </a:rPr>
              <a:t>the in-beam tests at JINR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0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en-US" sz="6000" dirty="0" smtClean="0">
                <a:solidFill>
                  <a:srgbClr val="6600FF"/>
                </a:solidFill>
              </a:rPr>
              <a:t>BACK-UP SLIDES</a:t>
            </a:r>
            <a:endParaRPr lang="en-US" sz="6000" dirty="0">
              <a:solidFill>
                <a:srgbClr val="6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0" y="5949280"/>
            <a:ext cx="2242592" cy="464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7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 descr="H:\ФОТО-Годы\2019\для Феофилова\20191016_164344_001.jpg"/>
          <p:cNvPicPr/>
          <p:nvPr/>
        </p:nvPicPr>
        <p:blipFill>
          <a:blip r:embed="rId2" cstate="print"/>
          <a:srcRect t="18484" r="1471" b="17745"/>
          <a:stretch>
            <a:fillRect/>
          </a:stretch>
        </p:blipFill>
        <p:spPr bwMode="auto">
          <a:xfrm>
            <a:off x="-1624118" y="43921"/>
            <a:ext cx="585597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5" descr="H:\ФОТО-Годы\2019\для Феофилова\20191011_172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427" y="963930"/>
            <a:ext cx="5557520" cy="416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 descr="H:\ФОТО-Годы\2019\для Феофилова\14129759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1612" y="1785938"/>
            <a:ext cx="59404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6" descr="H:\ФОТО-Годы\2019\для Феофилова\20191011_1725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11212" y="287020"/>
            <a:ext cx="5940425" cy="445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9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V02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2971800"/>
          </a:xfrm>
          <a:prstGeom prst="rect">
            <a:avLst/>
          </a:prstGeom>
        </p:spPr>
      </p:pic>
      <p:pic>
        <p:nvPicPr>
          <p:cNvPr id="3" name="Picture 2" descr="LV05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6096000" cy="2971800"/>
          </a:xfrm>
          <a:prstGeom prst="rect">
            <a:avLst/>
          </a:prstGeom>
        </p:spPr>
      </p:pic>
      <p:pic>
        <p:nvPicPr>
          <p:cNvPr id="4" name="Picture 3" descr="PR050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6096000" cy="2971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3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Layout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2000" dirty="0" err="1"/>
              <a:t>MicroChannel</a:t>
            </a:r>
            <a:r>
              <a:rPr lang="en-US" sz="2000" dirty="0"/>
              <a:t> Plate (MCP) for </a:t>
            </a:r>
            <a:r>
              <a:rPr lang="en-US" sz="2000" dirty="0" smtClean="0"/>
              <a:t>BBC- Conceptual</a:t>
            </a:r>
            <a:r>
              <a:rPr lang="ru-RU" sz="2000" dirty="0" smtClean="0"/>
              <a:t> </a:t>
            </a:r>
            <a:r>
              <a:rPr lang="en-US" sz="2000" dirty="0" smtClean="0"/>
              <a:t>ideas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General </a:t>
            </a:r>
            <a:r>
              <a:rPr lang="en-US" sz="2000" dirty="0" smtClean="0"/>
              <a:t>requirements </a:t>
            </a:r>
            <a:r>
              <a:rPr lang="en-US" sz="2000" dirty="0"/>
              <a:t>to  functionality of the  beam-beam collisions </a:t>
            </a:r>
            <a:r>
              <a:rPr lang="en-US" sz="2000" dirty="0" smtClean="0"/>
              <a:t>monitoring  at NICA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MCP-based solutions for</a:t>
            </a:r>
          </a:p>
          <a:p>
            <a:pPr marL="0" indent="0">
              <a:buNone/>
            </a:pPr>
            <a:r>
              <a:rPr lang="en-US" sz="2000" dirty="0" smtClean="0"/>
              <a:t>          Beam Position Monitor (BPM) and </a:t>
            </a:r>
          </a:p>
          <a:p>
            <a:pPr marL="0" indent="0">
              <a:buNone/>
            </a:pPr>
            <a:r>
              <a:rPr lang="en-US" sz="2000" dirty="0" smtClean="0"/>
              <a:t>          Fast Beam-Beam Collisions counters (FBBC) for NICA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First test results and prototyping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Some </a:t>
            </a:r>
            <a:r>
              <a:rPr lang="en-US" sz="2000" dirty="0" smtClean="0"/>
              <a:t>plans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endParaRPr lang="en-US" b="1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3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C:\Users\Александр\Desktop\IMAGE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393" y="25257909"/>
            <a:ext cx="4245769" cy="264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5" descr="C:\Users\Александр\Desktop\IMAGE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793" y="25410309"/>
            <a:ext cx="4245769" cy="264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5" descr="C:\Users\Александр\Desktop\IMAGE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746632" cy="169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P_20190208_0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7412" r="20828" b="29612"/>
          <a:stretch/>
        </p:blipFill>
        <p:spPr>
          <a:xfrm rot="5400000">
            <a:off x="2715923" y="2450640"/>
            <a:ext cx="2238954" cy="1465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427" r="32"/>
          <a:stretch/>
        </p:blipFill>
        <p:spPr>
          <a:xfrm>
            <a:off x="5940571" y="1916832"/>
            <a:ext cx="3186000" cy="2698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780928"/>
            <a:ext cx="3056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1200" dirty="0" smtClean="0"/>
              <a:t>General scheme of Circular Bridges </a:t>
            </a:r>
            <a:r>
              <a:rPr lang="en-US" sz="1600" kern="1200" dirty="0" err="1" smtClean="0"/>
              <a:t>Summator</a:t>
            </a:r>
            <a:r>
              <a:rPr lang="en-US" sz="1600" kern="1200" dirty="0" smtClean="0"/>
              <a:t> for 8 input channels. </a:t>
            </a:r>
            <a:endParaRPr lang="en-US" sz="1600" kern="1200" dirty="0"/>
          </a:p>
        </p:txBody>
      </p:sp>
      <p:sp>
        <p:nvSpPr>
          <p:cNvPr id="8" name="Rectangle 7"/>
          <p:cNvSpPr/>
          <p:nvPr/>
        </p:nvSpPr>
        <p:spPr>
          <a:xfrm>
            <a:off x="4130576" y="3501008"/>
            <a:ext cx="49966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kern="1200" dirty="0" smtClean="0"/>
              <a:t>The </a:t>
            </a:r>
            <a:r>
              <a:rPr lang="en-US" sz="1600" kern="1200" dirty="0"/>
              <a:t>in-beam tests of the detector prototypes and electronics at CERN GIF area (150 </a:t>
            </a:r>
            <a:r>
              <a:rPr lang="en-US" sz="1600" kern="1200" dirty="0" err="1"/>
              <a:t>GeV</a:t>
            </a:r>
            <a:r>
              <a:rPr lang="en-US" sz="1600" kern="1200" dirty="0"/>
              <a:t>/c </a:t>
            </a:r>
            <a:r>
              <a:rPr lang="en-US" sz="1600" kern="1200" dirty="0" err="1"/>
              <a:t>muons</a:t>
            </a:r>
            <a:r>
              <a:rPr lang="en-US" sz="1600" kern="1200" dirty="0"/>
              <a:t>) and at the T10 area of the CERN PS beams (7.5 </a:t>
            </a:r>
            <a:r>
              <a:rPr lang="en-US" sz="1600" kern="1200" dirty="0" err="1"/>
              <a:t>GeV</a:t>
            </a:r>
            <a:r>
              <a:rPr lang="en-US" sz="1600" kern="1200" dirty="0"/>
              <a:t>/c). The detector to be tested was positioned between 4 fast scintillation counters which determined the charged particle trajectories and were included in the trigger. The detector output signal passed the fast (1 GHz), low-noise preamplifiers and was then sent (see Fig. 2) to the fast timing electronics. The dynamic range of the signals applied was from 30 mV to 1:5V </a:t>
            </a:r>
            <a:r>
              <a:rPr lang="en-US" sz="1600" kern="1200" dirty="0" smtClean="0"/>
              <a:t>[3] .The </a:t>
            </a:r>
            <a:r>
              <a:rPr lang="en-US" sz="1600" kern="1200" dirty="0"/>
              <a:t>best experimental in-beam results obtained previously with chevron MCP detector was in 75 </a:t>
            </a:r>
            <a:r>
              <a:rPr lang="en-US" sz="1600" kern="1200" dirty="0" err="1"/>
              <a:t>ps</a:t>
            </a:r>
            <a:r>
              <a:rPr lang="en-US" sz="1600" kern="1200" dirty="0"/>
              <a:t> timing resolution obtained at 75% efficiency for the registration of a single MIP </a:t>
            </a:r>
            <a:r>
              <a:rPr lang="en-US" sz="1600" kern="1200" dirty="0" smtClean="0"/>
              <a:t>[3]</a:t>
            </a:r>
            <a:r>
              <a:rPr lang="en-US" sz="1600" kern="12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284" y="1721107"/>
            <a:ext cx="6015828" cy="513689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1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404664"/>
            <a:ext cx="8207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6600FF"/>
                </a:solidFill>
              </a:rPr>
              <a:t>Studies of the new MCP characteristics </a:t>
            </a:r>
            <a:endParaRPr lang="en-US" sz="3600" dirty="0"/>
          </a:p>
        </p:txBody>
      </p:sp>
      <p:pic>
        <p:nvPicPr>
          <p:cNvPr id="3" name="Picture 2" descr="IMG017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8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 descr="H:\ФОТО-Годы\2019\для Феофилова\20191016_164344_001.jpg"/>
          <p:cNvPicPr/>
          <p:nvPr/>
        </p:nvPicPr>
        <p:blipFill>
          <a:blip r:embed="rId3" cstate="print"/>
          <a:srcRect t="18484" r="1471" b="17745"/>
          <a:stretch>
            <a:fillRect/>
          </a:stretch>
        </p:blipFill>
        <p:spPr bwMode="auto">
          <a:xfrm>
            <a:off x="-1044624" y="3573016"/>
            <a:ext cx="585597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5" descr="H:\ФОТО-Годы\2019\для Феофилова\20191011_1726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07" y="260648"/>
            <a:ext cx="5557520" cy="416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6" descr="H:\ФОТО-Годы\2019\для Феофилова\20191011_1725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20888"/>
            <a:ext cx="4157613" cy="3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5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7" b="8749"/>
          <a:stretch/>
        </p:blipFill>
        <p:spPr bwMode="auto">
          <a:xfrm>
            <a:off x="179512" y="260648"/>
            <a:ext cx="103436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0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Beam-beam interaction and t0 counters at STAR [1]</a:t>
            </a:r>
            <a:br>
              <a:rPr lang="en-US" b="1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analyze the vertical component of polarization, the following spin asymmetry (</a:t>
            </a:r>
            <a:r>
              <a:rPr lang="en-US" sz="2000" dirty="0" err="1"/>
              <a:t>ε</a:t>
            </a:r>
            <a:r>
              <a:rPr lang="en-US" sz="2000" dirty="0"/>
              <a:t>) is formed</a:t>
            </a:r>
            <a:r>
              <a:rPr lang="en-US" sz="2000" dirty="0" smtClean="0"/>
              <a:t>:</a:t>
            </a:r>
            <a:endParaRPr lang="ru-RU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                                          </a:t>
            </a:r>
            <a:endParaRPr lang="en-US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en-US" sz="2000" dirty="0" smtClean="0"/>
              <a:t>Fig</a:t>
            </a:r>
            <a:r>
              <a:rPr lang="en-US" sz="2000" dirty="0"/>
              <a:t>.1 The STAR beam-beam counter as seen looking towards the interaction point from outside of the STAR magnet</a:t>
            </a:r>
            <a:r>
              <a:rPr lang="en-US" sz="2000" dirty="0" smtClean="0">
                <a:solidFill>
                  <a:srgbClr val="0000FF"/>
                </a:solidFill>
              </a:rPr>
              <a:t>.</a:t>
            </a:r>
            <a:r>
              <a:rPr lang="en-US" sz="2000" dirty="0"/>
              <a:t> </a:t>
            </a:r>
            <a:r>
              <a:rPr lang="ru-RU" sz="2000" dirty="0" smtClean="0"/>
              <a:t>(</a:t>
            </a:r>
            <a:r>
              <a:rPr lang="el-GR" sz="2000" dirty="0" smtClean="0"/>
              <a:t>2.2 </a:t>
            </a:r>
            <a:r>
              <a:rPr lang="el-GR" sz="2000" dirty="0"/>
              <a:t>&lt; |η| &lt; 5.0</a:t>
            </a:r>
            <a:r>
              <a:rPr lang="en-US" sz="2000" dirty="0" smtClean="0"/>
              <a:t>) [1]</a:t>
            </a:r>
            <a:r>
              <a:rPr lang="el-GR" sz="2000" dirty="0" smtClean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[</a:t>
            </a:r>
            <a:r>
              <a:rPr lang="en-US" sz="2000" dirty="0">
                <a:solidFill>
                  <a:srgbClr val="0000FF"/>
                </a:solidFill>
              </a:rPr>
              <a:t>1] </a:t>
            </a:r>
            <a:r>
              <a:rPr lang="en-US" sz="2000" dirty="0" err="1">
                <a:solidFill>
                  <a:srgbClr val="0000FF"/>
                </a:solidFill>
              </a:rPr>
              <a:t>L.C.Bland</a:t>
            </a:r>
            <a:r>
              <a:rPr lang="en-US" sz="2000" dirty="0">
                <a:solidFill>
                  <a:srgbClr val="0000FF"/>
                </a:solidFill>
              </a:rPr>
              <a:t> for STAR collaboration, STAR RESULTS FROM POLARIZED PROTON COLLISIONS AT RHIC, arXiv: </a:t>
            </a:r>
            <a:r>
              <a:rPr lang="en-US" sz="2000" dirty="0" err="1">
                <a:solidFill>
                  <a:srgbClr val="0000FF"/>
                </a:solidFill>
              </a:rPr>
              <a:t>hep</a:t>
            </a:r>
            <a:r>
              <a:rPr lang="en-US" sz="2000" dirty="0">
                <a:solidFill>
                  <a:srgbClr val="0000FF"/>
                </a:solidFill>
              </a:rPr>
              <a:t>-ex/</a:t>
            </a:r>
            <a:r>
              <a:rPr lang="en-US" sz="2000" dirty="0" smtClean="0">
                <a:solidFill>
                  <a:srgbClr val="0000FF"/>
                </a:solidFill>
              </a:rPr>
              <a:t>0403012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See also report by </a:t>
            </a:r>
            <a:r>
              <a:rPr lang="en-US" sz="2000" dirty="0">
                <a:solidFill>
                  <a:srgbClr val="FF0000"/>
                </a:solidFill>
              </a:rPr>
              <a:t>Prof. Maria Elena </a:t>
            </a:r>
            <a:r>
              <a:rPr lang="en-US" sz="2000" dirty="0" err="1">
                <a:solidFill>
                  <a:srgbClr val="FF0000"/>
                </a:solidFill>
              </a:rPr>
              <a:t>Tejeda-</a:t>
            </a:r>
            <a:r>
              <a:rPr lang="en-US" sz="2000" dirty="0" err="1" smtClean="0">
                <a:solidFill>
                  <a:srgbClr val="FF0000"/>
                </a:solidFill>
              </a:rPr>
              <a:t>Yeomans</a:t>
            </a:r>
            <a:r>
              <a:rPr lang="en-US" sz="2000" dirty="0" smtClean="0">
                <a:solidFill>
                  <a:srgbClr val="FF0000"/>
                </a:solidFill>
              </a:rPr>
              <a:t>, 23.10.19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at the present NICA meeting.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" y="1772816"/>
            <a:ext cx="2744192" cy="288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72816"/>
            <a:ext cx="6096000" cy="88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47864" y="2852936"/>
            <a:ext cx="50405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en-US" sz="1600" dirty="0"/>
              <a:t>The symbols R(L</a:t>
            </a:r>
            <a:r>
              <a:rPr lang="en-US" sz="1600" dirty="0" smtClean="0"/>
              <a:t>) -- refer </a:t>
            </a:r>
            <a:r>
              <a:rPr lang="en-US" sz="1600" dirty="0"/>
              <a:t>to</a:t>
            </a:r>
            <a:r>
              <a:rPr lang="ru-RU" sz="1600" dirty="0"/>
              <a:t> </a:t>
            </a:r>
            <a:r>
              <a:rPr lang="en-US" sz="1600" dirty="0"/>
              <a:t>the condition</a:t>
            </a:r>
            <a:r>
              <a:rPr lang="ru-RU" sz="1600" dirty="0"/>
              <a:t> </a:t>
            </a:r>
            <a:r>
              <a:rPr lang="en-US" sz="1600" dirty="0"/>
              <a:t>of </a:t>
            </a:r>
            <a:r>
              <a:rPr lang="en-US" sz="1600" dirty="0" smtClean="0"/>
              <a:t>hits  </a:t>
            </a:r>
            <a:r>
              <a:rPr lang="en-US" sz="1600" dirty="0"/>
              <a:t>hits  in the corresponding phototubes,             imposed to avoid ambiguities in the azimuthal angle to assign to the event. </a:t>
            </a:r>
            <a:endParaRPr lang="en-US" sz="1600" dirty="0" smtClean="0"/>
          </a:p>
          <a:p>
            <a:r>
              <a:rPr lang="en-US" sz="1600" dirty="0" smtClean="0"/>
              <a:t>↑ </a:t>
            </a:r>
            <a:r>
              <a:rPr lang="en-US" sz="1600" dirty="0"/>
              <a:t>(↓) </a:t>
            </a:r>
            <a:r>
              <a:rPr lang="en-US" sz="1600" dirty="0" smtClean="0"/>
              <a:t>--refer </a:t>
            </a:r>
            <a:r>
              <a:rPr lang="en-US" sz="1600" dirty="0"/>
              <a:t>to the direction of the polarization of the particular bunch crossing.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6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136904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FF"/>
                </a:solidFill>
              </a:rPr>
              <a:t>Micro Channel Plates (MCPs</a:t>
            </a:r>
            <a:r>
              <a:rPr lang="en-US" sz="3200" b="1" dirty="0" smtClean="0">
                <a:solidFill>
                  <a:srgbClr val="0000FF"/>
                </a:solidFill>
              </a:rPr>
              <a:t>) </a:t>
            </a:r>
          </a:p>
          <a:p>
            <a:pPr lvl="0"/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                                  as a MIP detector</a:t>
            </a:r>
          </a:p>
          <a:p>
            <a:pPr lvl="0"/>
            <a:endParaRPr lang="en-US" sz="3200" dirty="0" smtClean="0">
              <a:solidFill>
                <a:srgbClr val="6600FF"/>
              </a:solidFill>
            </a:endParaRPr>
          </a:p>
          <a:p>
            <a:pPr lvl="0" algn="just"/>
            <a:r>
              <a:rPr lang="en-US" sz="2000" dirty="0"/>
              <a:t>[1]</a:t>
            </a:r>
            <a:r>
              <a:rPr lang="en-US" sz="2000" dirty="0" err="1"/>
              <a:t>A.Baldin,G.Feofilov,F.F.Valiev</a:t>
            </a:r>
            <a:r>
              <a:rPr lang="en-US" sz="2000" dirty="0"/>
              <a:t> et al. </a:t>
            </a:r>
            <a:r>
              <a:rPr lang="en-US" sz="2000" dirty="0" smtClean="0"/>
              <a:t>,”</a:t>
            </a:r>
            <a:r>
              <a:rPr lang="en-US" sz="2000" dirty="0" err="1" smtClean="0"/>
              <a:t>Microchannel</a:t>
            </a:r>
            <a:r>
              <a:rPr lang="en-US" sz="2000" dirty="0" smtClean="0"/>
              <a:t> </a:t>
            </a:r>
            <a:r>
              <a:rPr lang="en-US" sz="2000" dirty="0"/>
              <a:t>plates as a detector for 800 MeV/c charged </a:t>
            </a:r>
            <a:r>
              <a:rPr lang="en-US" sz="2000" dirty="0" err="1"/>
              <a:t>pions</a:t>
            </a:r>
            <a:r>
              <a:rPr lang="en-US" sz="2000" dirty="0"/>
              <a:t> </a:t>
            </a:r>
            <a:r>
              <a:rPr lang="en-US" sz="2000" dirty="0" smtClean="0"/>
              <a:t> and </a:t>
            </a:r>
            <a:r>
              <a:rPr lang="en-US" sz="2000" dirty="0"/>
              <a:t>protons</a:t>
            </a:r>
            <a:r>
              <a:rPr lang="en-US" sz="2000" dirty="0" smtClean="0"/>
              <a:t>.”  </a:t>
            </a:r>
            <a:r>
              <a:rPr lang="en-US" sz="2000" dirty="0"/>
              <a:t>// JINR Rapid Communications.</a:t>
            </a:r>
            <a:r>
              <a:rPr lang="en-US" sz="2000" b="1" dirty="0">
                <a:solidFill>
                  <a:srgbClr val="0000FF"/>
                </a:solidFill>
              </a:rPr>
              <a:t> 1991. </a:t>
            </a:r>
            <a:r>
              <a:rPr lang="en-US" sz="2000" dirty="0"/>
              <a:t>No 4/50/-91. p.27-36. </a:t>
            </a:r>
          </a:p>
          <a:p>
            <a:pPr lvl="0" algn="just"/>
            <a:r>
              <a:rPr lang="en-US" sz="2000" dirty="0"/>
              <a:t>[2] </a:t>
            </a:r>
            <a:r>
              <a:rPr lang="en-US" sz="2000" dirty="0" err="1"/>
              <a:t>A.A.Baldin</a:t>
            </a:r>
            <a:r>
              <a:rPr lang="en-US" sz="2000" dirty="0"/>
              <a:t>, </a:t>
            </a:r>
            <a:r>
              <a:rPr lang="en-US" sz="2000" dirty="0" err="1"/>
              <a:t>G.Feofilov,Yu.Gavrilov</a:t>
            </a:r>
            <a:r>
              <a:rPr lang="en-US" sz="2000" dirty="0"/>
              <a:t>, </a:t>
            </a:r>
            <a:r>
              <a:rPr lang="en-US" sz="2000" dirty="0" err="1"/>
              <a:t>A.Tsvinev,F.Valiev</a:t>
            </a:r>
            <a:r>
              <a:rPr lang="en-US" sz="2000" dirty="0" smtClean="0"/>
              <a:t>, “Proposals </a:t>
            </a:r>
            <a:r>
              <a:rPr lang="en-US" sz="2000" dirty="0"/>
              <a:t>for a new type of </a:t>
            </a:r>
            <a:r>
              <a:rPr lang="en-US" sz="2000" dirty="0" err="1"/>
              <a:t>microchannel</a:t>
            </a:r>
            <a:r>
              <a:rPr lang="en-US" sz="2000" dirty="0"/>
              <a:t>-plate-</a:t>
            </a:r>
            <a:r>
              <a:rPr lang="en-US" sz="2000" dirty="0" smtClean="0"/>
              <a:t>based vertex detector”, /</a:t>
            </a:r>
            <a:r>
              <a:rPr lang="en-US" sz="2000" dirty="0"/>
              <a:t>/ NIM A323. </a:t>
            </a:r>
            <a:r>
              <a:rPr lang="en-US" sz="2000" b="1" dirty="0">
                <a:solidFill>
                  <a:srgbClr val="0000FF"/>
                </a:solidFill>
              </a:rPr>
              <a:t>1992</a:t>
            </a:r>
            <a:r>
              <a:rPr lang="en-US" sz="2000" dirty="0"/>
              <a:t>.  p. 439-444</a:t>
            </a:r>
            <a:r>
              <a:rPr lang="en-US" sz="2000" dirty="0" smtClean="0"/>
              <a:t>.</a:t>
            </a:r>
          </a:p>
          <a:p>
            <a:pPr lvl="0" algn="just"/>
            <a:r>
              <a:rPr lang="en-US" sz="2000" dirty="0" smtClean="0">
                <a:latin typeface="+mn-lt"/>
              </a:rPr>
              <a:t>…</a:t>
            </a:r>
            <a:endParaRPr lang="en-US" sz="2000" dirty="0">
              <a:latin typeface="+mn-lt"/>
            </a:endParaRPr>
          </a:p>
          <a:p>
            <a:pPr lvl="0" algn="just"/>
            <a:r>
              <a:rPr lang="en-US" sz="2000" dirty="0" smtClean="0">
                <a:latin typeface="+mn-lt"/>
                <a:cs typeface="Lucida Grande CY"/>
              </a:rPr>
              <a:t>[</a:t>
            </a:r>
            <a:r>
              <a:rPr lang="en-US" sz="2000" dirty="0">
                <a:latin typeface="+mn-lt"/>
                <a:cs typeface="Lucida Grande CY"/>
              </a:rPr>
              <a:t>3]</a:t>
            </a:r>
            <a:r>
              <a:rPr lang="en-US" sz="2000" dirty="0" err="1" smtClean="0">
                <a:latin typeface="+mn-lt"/>
                <a:cs typeface="Lucida Grande CY"/>
              </a:rPr>
              <a:t>V.Bondila</a:t>
            </a:r>
            <a:r>
              <a:rPr lang="en-US" sz="2000" dirty="0" smtClean="0">
                <a:latin typeface="+mn-lt"/>
                <a:cs typeface="Lucida Grande CY"/>
              </a:rPr>
              <a:t>, </a:t>
            </a:r>
            <a:r>
              <a:rPr lang="en-US" sz="2000" dirty="0" err="1" smtClean="0">
                <a:latin typeface="+mn-lt"/>
                <a:cs typeface="Lucida Grande CY"/>
              </a:rPr>
              <a:t>L.Efimov</a:t>
            </a:r>
            <a:r>
              <a:rPr lang="en-US" sz="2000" dirty="0" smtClean="0">
                <a:latin typeface="+mn-lt"/>
                <a:cs typeface="Lucida Grande CY"/>
              </a:rPr>
              <a:t> </a:t>
            </a:r>
            <a:r>
              <a:rPr lang="en-US" sz="2000" dirty="0" err="1">
                <a:latin typeface="+mn-lt"/>
                <a:cs typeface="Lucida Grande CY"/>
              </a:rPr>
              <a:t>D.Hatzifotiadou</a:t>
            </a:r>
            <a:r>
              <a:rPr lang="en-US" sz="2000" dirty="0">
                <a:latin typeface="+mn-lt"/>
                <a:cs typeface="Lucida Grande CY"/>
              </a:rPr>
              <a:t>, </a:t>
            </a:r>
            <a:r>
              <a:rPr lang="en-US" sz="2000" dirty="0" err="1">
                <a:latin typeface="+mn-lt"/>
              </a:rPr>
              <a:t>G.Feofilov</a:t>
            </a:r>
            <a:r>
              <a:rPr lang="en-US" sz="2000" dirty="0" smtClean="0">
                <a:latin typeface="+mn-lt"/>
              </a:rPr>
              <a:t>,  </a:t>
            </a:r>
            <a:r>
              <a:rPr lang="en-US" sz="2000" dirty="0" err="1" smtClean="0">
                <a:latin typeface="+mn-lt"/>
              </a:rPr>
              <a:t>V.Kondratiev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V.Lyapin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J.Nysten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P.Otiougova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T.A.Tulina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W.H.Trzaska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F.Tsimbal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L.Vinogradov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C.Williams</a:t>
            </a:r>
            <a:r>
              <a:rPr lang="en-US" sz="2000" dirty="0">
                <a:latin typeface="+mn-lt"/>
              </a:rPr>
              <a:t>, Results of in-beam tests of an MCP-based vacuum sector prototype of the T0/centrality detector for ALICE, NIM A, Volume 478, Issues 1–2, 1 February 2002, Pages 220-</a:t>
            </a:r>
            <a:r>
              <a:rPr lang="en-US" sz="2000" dirty="0" smtClean="0">
                <a:latin typeface="+mn-lt"/>
              </a:rPr>
              <a:t>224.</a:t>
            </a:r>
          </a:p>
          <a:p>
            <a:pPr lvl="0" algn="just"/>
            <a:r>
              <a:rPr lang="en-US" sz="2000" dirty="0" smtClean="0">
                <a:latin typeface="+mn-lt"/>
              </a:rPr>
              <a:t>…</a:t>
            </a:r>
          </a:p>
          <a:p>
            <a:pPr lvl="0"/>
            <a:r>
              <a:rPr lang="en-US" dirty="0" smtClean="0"/>
              <a:t>[4] G</a:t>
            </a:r>
            <a:r>
              <a:rPr lang="en-US" dirty="0"/>
              <a:t>. </a:t>
            </a:r>
            <a:r>
              <a:rPr lang="en-US" dirty="0" err="1"/>
              <a:t>Feofilov</a:t>
            </a:r>
            <a:r>
              <a:rPr lang="en-US" dirty="0"/>
              <a:t>, V. </a:t>
            </a:r>
            <a:r>
              <a:rPr lang="en-US" dirty="0" err="1"/>
              <a:t>Kondratev</a:t>
            </a:r>
            <a:r>
              <a:rPr lang="en-US" dirty="0"/>
              <a:t>, O. </a:t>
            </a:r>
            <a:r>
              <a:rPr lang="en-US" dirty="0" err="1"/>
              <a:t>Stolyarov</a:t>
            </a:r>
            <a:r>
              <a:rPr lang="en-US" dirty="0"/>
              <a:t>, T. </a:t>
            </a:r>
            <a:r>
              <a:rPr lang="en-US" dirty="0" err="1"/>
              <a:t>Tulina</a:t>
            </a:r>
            <a:r>
              <a:rPr lang="en-US" dirty="0"/>
              <a:t>, F. </a:t>
            </a:r>
            <a:r>
              <a:rPr lang="en-US" dirty="0" err="1"/>
              <a:t>Valiev</a:t>
            </a:r>
            <a:r>
              <a:rPr lang="en-US" dirty="0"/>
              <a:t>, and L. </a:t>
            </a:r>
            <a:r>
              <a:rPr lang="en-US" dirty="0" err="1"/>
              <a:t>Vinogradov</a:t>
            </a:r>
            <a:r>
              <a:rPr lang="en-US" dirty="0"/>
              <a:t>, Development and Tests of MCP Based Timing and Multiplicity Detector for MIPs, ISSN 1547-4771, Physics of Particles and Nuclei Letters, 2017, Vol. 14, No. 1, pp. 150–159. © Pleiades Publishing, Ltd., </a:t>
            </a:r>
            <a:r>
              <a:rPr lang="en-US" b="1" dirty="0">
                <a:solidFill>
                  <a:srgbClr val="0000FF"/>
                </a:solidFill>
              </a:rPr>
              <a:t>2017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467544" y="27809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26064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FF"/>
                </a:solidFill>
              </a:rPr>
              <a:t>Micro Channel Plates (MCPs) as a MIP </a:t>
            </a:r>
            <a:r>
              <a:rPr lang="en-US" sz="3200" dirty="0" smtClean="0">
                <a:solidFill>
                  <a:srgbClr val="0000FF"/>
                </a:solidFill>
              </a:rPr>
              <a:t>detector [1,2]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4653136"/>
            <a:ext cx="86678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[1]</a:t>
            </a:r>
            <a:r>
              <a:rPr lang="en-US" dirty="0" err="1"/>
              <a:t>A.Baldin,G.Feofilov,F.F.Valiev</a:t>
            </a:r>
            <a:r>
              <a:rPr lang="en-US" dirty="0"/>
              <a:t> et al. </a:t>
            </a:r>
          </a:p>
          <a:p>
            <a:pPr lvl="0"/>
            <a:r>
              <a:rPr lang="en-US" dirty="0" err="1"/>
              <a:t>Microchannel</a:t>
            </a:r>
            <a:r>
              <a:rPr lang="en-US" dirty="0"/>
              <a:t> plates as a detector for 800 MeV/c charged </a:t>
            </a:r>
            <a:r>
              <a:rPr lang="en-US" dirty="0" err="1"/>
              <a:t>pions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and protons. </a:t>
            </a:r>
            <a:r>
              <a:rPr lang="en-US" dirty="0" smtClean="0"/>
              <a:t>/</a:t>
            </a:r>
            <a:r>
              <a:rPr lang="en-US" dirty="0"/>
              <a:t>/ JINR Rapid Communications. 1991. No 4/50/-91. p.27-36. </a:t>
            </a:r>
          </a:p>
          <a:p>
            <a:r>
              <a:rPr lang="en-US" dirty="0"/>
              <a:t>[2] </a:t>
            </a:r>
            <a:r>
              <a:rPr lang="en-US" dirty="0" err="1"/>
              <a:t>A.A.Baldin</a:t>
            </a:r>
            <a:r>
              <a:rPr lang="en-US" dirty="0"/>
              <a:t>, </a:t>
            </a:r>
            <a:r>
              <a:rPr lang="en-US" dirty="0" err="1"/>
              <a:t>G.Feofilov,Yu.Gavrilov</a:t>
            </a:r>
            <a:r>
              <a:rPr lang="en-US" dirty="0"/>
              <a:t>, </a:t>
            </a:r>
            <a:r>
              <a:rPr lang="en-US" dirty="0" err="1"/>
              <a:t>A.Tsvinev,F.Valiev</a:t>
            </a:r>
            <a:r>
              <a:rPr lang="en-US" dirty="0"/>
              <a:t>,</a:t>
            </a:r>
          </a:p>
          <a:p>
            <a:r>
              <a:rPr lang="en-US" dirty="0"/>
              <a:t> Proposals for a new type of </a:t>
            </a:r>
            <a:r>
              <a:rPr lang="en-US" dirty="0" err="1"/>
              <a:t>microchannel</a:t>
            </a:r>
            <a:r>
              <a:rPr lang="en-US" dirty="0"/>
              <a:t>-plate-</a:t>
            </a:r>
            <a:r>
              <a:rPr lang="en-US" dirty="0" smtClean="0"/>
              <a:t>based vertex </a:t>
            </a:r>
            <a:r>
              <a:rPr lang="en-US" dirty="0"/>
              <a:t>detector// NIM A323. 1992.  p. 439-444.</a:t>
            </a:r>
            <a:endParaRPr lang="ru-RU" dirty="0"/>
          </a:p>
        </p:txBody>
      </p:sp>
      <p:sp>
        <p:nvSpPr>
          <p:cNvPr id="9" name="Parallelogram 8"/>
          <p:cNvSpPr/>
          <p:nvPr/>
        </p:nvSpPr>
        <p:spPr>
          <a:xfrm>
            <a:off x="1115616" y="3861048"/>
            <a:ext cx="640088" cy="504056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>
            <a:off x="3203848" y="3861048"/>
            <a:ext cx="720080" cy="504056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>
            <a:off x="1763688" y="3861048"/>
            <a:ext cx="712096" cy="504056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>
            <a:off x="2555776" y="3861048"/>
            <a:ext cx="648072" cy="504056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3352800" cy="2425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0152" y="1844824"/>
            <a:ext cx="2519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Active target-converter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6176" y="2492896"/>
            <a:ext cx="1672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MCP-Amplifier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6176" y="3501008"/>
            <a:ext cx="2094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Readout anodes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283968" y="3717032"/>
            <a:ext cx="1512168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83968" y="1988840"/>
            <a:ext cx="1512168" cy="28803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283968" y="2780928"/>
            <a:ext cx="1584176" cy="36004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8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4114800" cy="378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260648"/>
            <a:ext cx="89289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Beam </a:t>
            </a:r>
            <a:r>
              <a:rPr lang="en-US" sz="3200" dirty="0">
                <a:solidFill>
                  <a:srgbClr val="0000FF"/>
                </a:solidFill>
              </a:rPr>
              <a:t>Position Monitor (BPM</a:t>
            </a:r>
            <a:r>
              <a:rPr lang="en-US" sz="3200" dirty="0" smtClean="0">
                <a:solidFill>
                  <a:srgbClr val="0000FF"/>
                </a:solidFill>
              </a:rPr>
              <a:t>) [1].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5076056" y="2204864"/>
            <a:ext cx="1682551" cy="3098820"/>
          </a:xfrm>
          <a:prstGeom prst="foldedCorner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200" dirty="0" smtClean="0">
                <a:solidFill>
                  <a:srgbClr val="0000FF"/>
                </a:solidFill>
              </a:rPr>
              <a:t>Anode </a:t>
            </a:r>
          </a:p>
          <a:p>
            <a:endParaRPr lang="en-US" sz="2000" kern="1200" dirty="0" smtClean="0">
              <a:solidFill>
                <a:srgbClr val="0000FF"/>
              </a:solidFill>
            </a:endParaRPr>
          </a:p>
          <a:p>
            <a:endParaRPr lang="en-US" sz="2000" kern="1200" dirty="0" smtClean="0">
              <a:solidFill>
                <a:srgbClr val="0000FF"/>
              </a:solidFill>
            </a:endParaRPr>
          </a:p>
          <a:p>
            <a:r>
              <a:rPr lang="en-US" sz="2000" kern="1200" dirty="0" smtClean="0">
                <a:solidFill>
                  <a:srgbClr val="0000FF"/>
                </a:solidFill>
              </a:rPr>
              <a:t>Gating  grid</a:t>
            </a:r>
          </a:p>
          <a:p>
            <a:endParaRPr lang="en-US" sz="2000" kern="1200" dirty="0" smtClean="0">
              <a:solidFill>
                <a:srgbClr val="0000FF"/>
              </a:solidFill>
            </a:endParaRPr>
          </a:p>
          <a:p>
            <a:r>
              <a:rPr lang="en-US" sz="2000" kern="1200" dirty="0" smtClean="0">
                <a:solidFill>
                  <a:srgbClr val="0000FF"/>
                </a:solidFill>
              </a:rPr>
              <a:t> </a:t>
            </a:r>
            <a:r>
              <a:rPr lang="ru-RU" sz="2000" kern="1200" dirty="0" smtClean="0">
                <a:solidFill>
                  <a:srgbClr val="0000FF"/>
                </a:solidFill>
              </a:rPr>
              <a:t>MC</a:t>
            </a:r>
            <a:r>
              <a:rPr lang="en-US" sz="2000" kern="1200" dirty="0" smtClean="0">
                <a:solidFill>
                  <a:srgbClr val="0000FF"/>
                </a:solidFill>
              </a:rPr>
              <a:t>P-1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MCP-2</a:t>
            </a:r>
            <a:endParaRPr lang="en-US" sz="2000" kern="1200" dirty="0" smtClean="0">
              <a:solidFill>
                <a:srgbClr val="0000FF"/>
              </a:solidFill>
            </a:endParaRPr>
          </a:p>
          <a:p>
            <a:endParaRPr lang="en-US" sz="2000" kern="1200" dirty="0" smtClean="0">
              <a:solidFill>
                <a:srgbClr val="0000FF"/>
              </a:solidFill>
            </a:endParaRPr>
          </a:p>
          <a:p>
            <a:r>
              <a:rPr lang="en-US" sz="2000" kern="1200" dirty="0" smtClean="0">
                <a:solidFill>
                  <a:srgbClr val="0000FF"/>
                </a:solidFill>
              </a:rPr>
              <a:t>Strip readout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6992" y="1196752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552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[1] </a:t>
            </a:r>
            <a:r>
              <a:rPr lang="en-US" dirty="0" err="1" smtClean="0"/>
              <a:t>A.Baldin</a:t>
            </a:r>
            <a:r>
              <a:rPr lang="en-US" dirty="0"/>
              <a:t>, </a:t>
            </a:r>
            <a:r>
              <a:rPr lang="en-US" dirty="0" err="1"/>
              <a:t>A.Berlev</a:t>
            </a:r>
            <a:r>
              <a:rPr lang="en-US" dirty="0"/>
              <a:t>, </a:t>
            </a:r>
            <a:r>
              <a:rPr lang="en-US" dirty="0" err="1"/>
              <a:t>I.Kudashkin</a:t>
            </a:r>
            <a:r>
              <a:rPr lang="en-US" dirty="0"/>
              <a:t>, </a:t>
            </a:r>
            <a:r>
              <a:rPr lang="en-US" dirty="0" err="1"/>
              <a:t>A.Fedorov</a:t>
            </a:r>
            <a:r>
              <a:rPr lang="en-US" dirty="0"/>
              <a:t>, Letters to ECHAIA, 2014, vol.11, №2 (186), p.209-218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5896" y="2924944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6600FF"/>
                </a:solidFill>
              </a:rPr>
              <a:t>Beam</a:t>
            </a:r>
            <a:endParaRPr lang="en-US" sz="1600" dirty="0"/>
          </a:p>
        </p:txBody>
      </p:sp>
      <p:sp>
        <p:nvSpPr>
          <p:cNvPr id="10" name="Parallelogram 9"/>
          <p:cNvSpPr/>
          <p:nvPr/>
        </p:nvSpPr>
        <p:spPr>
          <a:xfrm rot="160972">
            <a:off x="3511287" y="4499456"/>
            <a:ext cx="394498" cy="784479"/>
          </a:xfrm>
          <a:prstGeom prst="parallelogram">
            <a:avLst>
              <a:gd name="adj" fmla="val 832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160972">
            <a:off x="2059904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 rot="160972">
            <a:off x="2203919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 rot="160972">
            <a:off x="2347936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 rot="160972">
            <a:off x="2491952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 rot="160972">
            <a:off x="2635968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 rot="160972">
            <a:off x="2779984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160972">
            <a:off x="2924000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160972">
            <a:off x="3068017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rot="160972">
            <a:off x="3212032" y="4945866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 rot="160972">
            <a:off x="3356048" y="4945868"/>
            <a:ext cx="209046" cy="354584"/>
          </a:xfrm>
          <a:prstGeom prst="parallelogram">
            <a:avLst>
              <a:gd name="adj" fmla="val 720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12380569">
            <a:off x="2911054" y="2933720"/>
            <a:ext cx="225545" cy="1062566"/>
          </a:xfrm>
          <a:prstGeom prst="can">
            <a:avLst>
              <a:gd name="adj" fmla="val 101317"/>
            </a:avLst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30"/>
          <p:cNvSpPr/>
          <p:nvPr/>
        </p:nvSpPr>
        <p:spPr>
          <a:xfrm rot="160972">
            <a:off x="2563706" y="4952613"/>
            <a:ext cx="497227" cy="350499"/>
          </a:xfrm>
          <a:prstGeom prst="parallelogram">
            <a:avLst>
              <a:gd name="adj" fmla="val 40324"/>
            </a:avLst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1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5544616" cy="2203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140968"/>
            <a:ext cx="5040560" cy="2532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8053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Space</a:t>
            </a:r>
            <a:r>
              <a:rPr lang="en-US" dirty="0">
                <a:solidFill>
                  <a:srgbClr val="6600FF"/>
                </a:solidFill>
              </a:rPr>
              <a:t>-time characteristics of the circulating beams</a:t>
            </a:r>
          </a:p>
          <a:p>
            <a:r>
              <a:rPr lang="en-US" dirty="0" smtClean="0">
                <a:solidFill>
                  <a:srgbClr val="6600FF"/>
                </a:solidFill>
              </a:rPr>
              <a:t>TESTS </a:t>
            </a:r>
            <a:r>
              <a:rPr lang="en-US" dirty="0">
                <a:solidFill>
                  <a:srgbClr val="6600FF"/>
                </a:solidFill>
              </a:rPr>
              <a:t>AT NUCLOTRON, JINR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7584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[1] </a:t>
            </a:r>
            <a:r>
              <a:rPr lang="en-US" dirty="0" err="1" smtClean="0"/>
              <a:t>A.Baldin</a:t>
            </a:r>
            <a:r>
              <a:rPr lang="en-US" dirty="0"/>
              <a:t>, </a:t>
            </a:r>
            <a:r>
              <a:rPr lang="en-US" dirty="0" err="1"/>
              <a:t>A.Berlev</a:t>
            </a:r>
            <a:r>
              <a:rPr lang="en-US" dirty="0"/>
              <a:t>, </a:t>
            </a:r>
            <a:r>
              <a:rPr lang="en-US" dirty="0" err="1"/>
              <a:t>I.Kudashkin</a:t>
            </a:r>
            <a:r>
              <a:rPr lang="en-US" dirty="0"/>
              <a:t>, </a:t>
            </a:r>
            <a:r>
              <a:rPr lang="en-US" dirty="0" err="1"/>
              <a:t>A.Fedorov</a:t>
            </a:r>
            <a:r>
              <a:rPr lang="en-US" dirty="0"/>
              <a:t>, Letters to ECHAIA, 2014, vol.11, №2 (186), p.209-218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112" y="31409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Example </a:t>
            </a:r>
            <a:r>
              <a:rPr lang="en-US" dirty="0"/>
              <a:t>of the </a:t>
            </a:r>
            <a:r>
              <a:rPr lang="en-US" dirty="0" err="1"/>
              <a:t>deutron</a:t>
            </a:r>
            <a:r>
              <a:rPr lang="en-US" dirty="0"/>
              <a:t> beam </a:t>
            </a:r>
            <a:endParaRPr lang="en-US" dirty="0" smtClean="0"/>
          </a:p>
          <a:p>
            <a:r>
              <a:rPr lang="en-US" dirty="0" smtClean="0"/>
              <a:t>position </a:t>
            </a:r>
            <a:r>
              <a:rPr lang="en-US" dirty="0"/>
              <a:t>measurements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using the residual gas</a:t>
            </a:r>
          </a:p>
          <a:p>
            <a:r>
              <a:rPr lang="en-US" dirty="0"/>
              <a:t>interaction MCP-based detector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the NUCLOTRON.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energy of </a:t>
            </a:r>
            <a:r>
              <a:rPr lang="en-US" dirty="0" err="1"/>
              <a:t>deutron</a:t>
            </a:r>
            <a:r>
              <a:rPr lang="en-US" dirty="0"/>
              <a:t> </a:t>
            </a:r>
            <a:r>
              <a:rPr lang="en-US" dirty="0" smtClean="0"/>
              <a:t>beams</a:t>
            </a:r>
          </a:p>
          <a:p>
            <a:r>
              <a:rPr lang="en-US" dirty="0" smtClean="0"/>
              <a:t> was= 4GeV, </a:t>
            </a:r>
          </a:p>
          <a:p>
            <a:r>
              <a:rPr lang="en-US" dirty="0" smtClean="0"/>
              <a:t>beam </a:t>
            </a:r>
            <a:r>
              <a:rPr lang="en-US" dirty="0"/>
              <a:t>intensity </a:t>
            </a:r>
            <a:r>
              <a:rPr lang="en-US" dirty="0" smtClean="0"/>
              <a:t>-10</a:t>
            </a:r>
            <a:r>
              <a:rPr lang="en-US" baseline="30000" dirty="0" smtClean="0"/>
              <a:t>8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Vacuum 10</a:t>
            </a:r>
            <a:r>
              <a:rPr lang="en-US" baseline="30000" dirty="0" smtClean="0"/>
              <a:t>-8 </a:t>
            </a:r>
            <a:r>
              <a:rPr lang="en-US" dirty="0" err="1"/>
              <a:t>Torrr</a:t>
            </a:r>
            <a:r>
              <a:rPr lang="en-US" dirty="0" smtClean="0"/>
              <a:t>.[1]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1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8053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Space</a:t>
            </a:r>
            <a:r>
              <a:rPr lang="en-US" dirty="0">
                <a:solidFill>
                  <a:srgbClr val="6600FF"/>
                </a:solidFill>
              </a:rPr>
              <a:t>-time characteristics of the circulating beams</a:t>
            </a:r>
          </a:p>
          <a:p>
            <a:r>
              <a:rPr lang="en-US" dirty="0" smtClean="0">
                <a:solidFill>
                  <a:srgbClr val="6600FF"/>
                </a:solidFill>
              </a:rPr>
              <a:t>TESTS </a:t>
            </a:r>
            <a:r>
              <a:rPr lang="en-US" dirty="0">
                <a:solidFill>
                  <a:srgbClr val="6600FF"/>
                </a:solidFill>
              </a:rPr>
              <a:t>AT NUCLOTRON, </a:t>
            </a:r>
            <a:r>
              <a:rPr lang="en-US" dirty="0" smtClean="0">
                <a:solidFill>
                  <a:srgbClr val="6600FF"/>
                </a:solidFill>
              </a:rPr>
              <a:t>JINR in  February-April 2018 </a:t>
            </a:r>
            <a:endParaRPr lang="en-US" dirty="0">
              <a:solidFill>
                <a:srgbClr val="6600FF"/>
              </a:solidFill>
            </a:endParaRPr>
          </a:p>
          <a:p>
            <a:endParaRPr lang="en-US" dirty="0"/>
          </a:p>
        </p:txBody>
      </p:sp>
      <p:pic>
        <p:nvPicPr>
          <p:cNvPr id="5" name="Рисунок 2" descr="F:\СЕАНС 55\ОТЧЕТЫ\2018_04_05__07_45_38.png"/>
          <p:cNvPicPr/>
          <p:nvPr/>
        </p:nvPicPr>
        <p:blipFill rotWithShape="1">
          <a:blip r:embed="rId3"/>
          <a:srcRect t="-9" b="35143"/>
          <a:stretch/>
        </p:blipFill>
        <p:spPr bwMode="auto">
          <a:xfrm>
            <a:off x="1619672" y="1340768"/>
            <a:ext cx="5667375" cy="26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59632" y="4509120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Dynamic profile of an accelerated krypton beam inside </a:t>
            </a:r>
            <a:r>
              <a:rPr lang="en-US" dirty="0" smtClean="0"/>
              <a:t>the NUCLOTRON  </a:t>
            </a:r>
            <a:r>
              <a:rPr lang="en-US" dirty="0"/>
              <a:t>accelerator </a:t>
            </a:r>
            <a:r>
              <a:rPr lang="en-US" dirty="0" smtClean="0"/>
              <a:t>ring (</a:t>
            </a:r>
            <a:r>
              <a:rPr lang="en-US" dirty="0"/>
              <a:t>Vertical readings of the upper pattern in mm</a:t>
            </a:r>
            <a:r>
              <a:rPr lang="en-US" dirty="0" smtClean="0"/>
              <a:t>).</a:t>
            </a:r>
          </a:p>
          <a:p>
            <a:r>
              <a:rPr lang="en-US" dirty="0" smtClean="0"/>
              <a:t>Example </a:t>
            </a:r>
            <a:r>
              <a:rPr lang="en-US" dirty="0"/>
              <a:t>of the Kr beam position measurements at the NUCLOTRON. The </a:t>
            </a:r>
            <a:r>
              <a:rPr lang="en-US" dirty="0" smtClean="0"/>
              <a:t>energy of  </a:t>
            </a:r>
            <a:r>
              <a:rPr lang="en-US" dirty="0"/>
              <a:t>beams </a:t>
            </a:r>
            <a:r>
              <a:rPr lang="en-US" dirty="0" smtClean="0"/>
              <a:t>was  3.5GeV </a:t>
            </a:r>
            <a:r>
              <a:rPr lang="en-US" dirty="0"/>
              <a:t>, beam intensity </a:t>
            </a:r>
            <a:r>
              <a:rPr lang="en-US" dirty="0" smtClean="0"/>
              <a:t>--10</a:t>
            </a:r>
            <a:r>
              <a:rPr lang="en-US" baseline="30000" dirty="0" smtClean="0"/>
              <a:t>6</a:t>
            </a:r>
            <a:r>
              <a:rPr lang="en-US" dirty="0"/>
              <a:t>, vacuum { </a:t>
            </a:r>
            <a:r>
              <a:rPr lang="en-US" dirty="0" smtClean="0"/>
              <a:t>10</a:t>
            </a:r>
            <a:r>
              <a:rPr lang="en-US" baseline="30000" dirty="0" smtClean="0"/>
              <a:t>-8 </a:t>
            </a:r>
            <a:r>
              <a:rPr lang="en-US" dirty="0" err="1"/>
              <a:t>Torrr</a:t>
            </a:r>
            <a:r>
              <a:rPr lang="en-US" dirty="0"/>
              <a:t>. </a:t>
            </a:r>
            <a:r>
              <a:rPr lang="en-US" dirty="0" smtClean="0"/>
              <a:t>Time Slice = </a:t>
            </a:r>
            <a:r>
              <a:rPr lang="en-US" dirty="0"/>
              <a:t>5,5 </a:t>
            </a:r>
            <a:r>
              <a:rPr lang="en-US" dirty="0" err="1"/>
              <a:t>ms.</a:t>
            </a:r>
            <a:r>
              <a:rPr lang="en-US" dirty="0"/>
              <a:t> Y scale has 3 mm channel bin width.</a:t>
            </a:r>
          </a:p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8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2"/>
          <p:cNvSpPr txBox="1">
            <a:spLocks noChangeArrowheads="1"/>
          </p:cNvSpPr>
          <p:nvPr/>
        </p:nvSpPr>
        <p:spPr bwMode="auto">
          <a:xfrm>
            <a:off x="3502025" y="160338"/>
            <a:ext cx="1963738" cy="461962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The Collider  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686050" y="6048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</a:rPr>
              <a:t>45 T*m</a:t>
            </a:r>
            <a:r>
              <a:rPr lang="en-US" sz="2000" i="1">
                <a:solidFill>
                  <a:srgbClr val="000090"/>
                </a:solidFill>
              </a:rPr>
              <a:t>,  4.5 GeV/u for </a:t>
            </a:r>
            <a:r>
              <a:rPr lang="en-US" sz="2000" b="1" i="1">
                <a:solidFill>
                  <a:srgbClr val="FF0000"/>
                </a:solidFill>
              </a:rPr>
              <a:t>Au</a:t>
            </a:r>
            <a:r>
              <a:rPr lang="en-US" sz="2000" b="1" i="1" baseline="30000">
                <a:solidFill>
                  <a:srgbClr val="FF0000"/>
                </a:solidFill>
              </a:rPr>
              <a:t>79+</a:t>
            </a:r>
            <a:r>
              <a:rPr lang="en-US" sz="2000" i="1" baseline="300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71687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003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Рисунок 13" descr="DSC009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3542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107504" y="5445224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 dirty="0">
                <a:solidFill>
                  <a:srgbClr val="000090"/>
                </a:solidFill>
              </a:rPr>
              <a:t>dipole &amp; </a:t>
            </a:r>
            <a:r>
              <a:rPr lang="en-US" sz="1800" i="1" dirty="0" err="1">
                <a:solidFill>
                  <a:srgbClr val="000090"/>
                </a:solidFill>
              </a:rPr>
              <a:t>quadrupole</a:t>
            </a:r>
            <a:r>
              <a:rPr lang="en-US" sz="1800" i="1" dirty="0">
                <a:solidFill>
                  <a:srgbClr val="000090"/>
                </a:solidFill>
              </a:rPr>
              <a:t> </a:t>
            </a:r>
          </a:p>
          <a:p>
            <a:pPr eaLnBrk="1" hangingPunct="1"/>
            <a:r>
              <a:rPr lang="en-US" sz="1800" i="1" dirty="0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12800" y="4025900"/>
            <a:ext cx="11430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11400" y="47752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495800" y="4800600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445000" y="1917700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52400" y="19177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0" y="49149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730750" y="3232150"/>
            <a:ext cx="3416300" cy="635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086350" y="3054350"/>
            <a:ext cx="33655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156200" y="3149600"/>
            <a:ext cx="3352800" cy="914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247976"/>
              </p:ext>
            </p:extLst>
          </p:nvPr>
        </p:nvGraphicFramePr>
        <p:xfrm>
          <a:off x="2819400" y="2012950"/>
          <a:ext cx="3860800" cy="269952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bunch length, m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7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</a:t>
                      </a:r>
                      <a:r>
                        <a:rPr kumimoji="0" lang="en-US" sz="1600" b="0" i="1" u="none" strike="noStrike" kern="0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/u</a:t>
                      </a:r>
                    </a:p>
                  </a:txBody>
                  <a:tcPr marL="12700" marR="12700" marT="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10-3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28" name="Рисунок 4" descr="LHEP-emblema-tran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1869604" cy="104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6381328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[1] http</a:t>
            </a:r>
            <a:r>
              <a:rPr lang="en-US" dirty="0">
                <a:solidFill>
                  <a:srgbClr val="6600FF"/>
                </a:solidFill>
              </a:rPr>
              <a:t>://</a:t>
            </a:r>
            <a:r>
              <a:rPr lang="en-US" dirty="0" err="1">
                <a:solidFill>
                  <a:srgbClr val="6600FF"/>
                </a:solidFill>
              </a:rPr>
              <a:t>nica.jinr.ru</a:t>
            </a:r>
            <a:r>
              <a:rPr lang="en-US" dirty="0">
                <a:solidFill>
                  <a:srgbClr val="6600FF"/>
                </a:solidFill>
              </a:rPr>
              <a:t>/projects/</a:t>
            </a:r>
            <a:r>
              <a:rPr lang="en-US" dirty="0" err="1">
                <a:solidFill>
                  <a:srgbClr val="6600FF"/>
                </a:solidFill>
              </a:rPr>
              <a:t>collider.php</a:t>
            </a:r>
            <a:endParaRPr lang="en-US" dirty="0" smtClean="0">
              <a:solidFill>
                <a:srgbClr val="6600FF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/>
            </a:r>
            <a:br>
              <a:rPr lang="en-US" sz="3200" b="1" dirty="0" smtClean="0">
                <a:solidFill>
                  <a:srgbClr val="3366FF"/>
                </a:solidFill>
              </a:rPr>
            </a:br>
            <a:r>
              <a:rPr lang="en-US" sz="3200" b="1" dirty="0">
                <a:solidFill>
                  <a:srgbClr val="3366FF"/>
                </a:solidFill>
              </a:rPr>
              <a:t/>
            </a:r>
            <a:br>
              <a:rPr lang="en-US" sz="3200" b="1" dirty="0">
                <a:solidFill>
                  <a:srgbClr val="3366FF"/>
                </a:solidFill>
              </a:rPr>
            </a:br>
            <a:r>
              <a:rPr lang="ru-RU" sz="3200" b="1" dirty="0" smtClean="0">
                <a:solidFill>
                  <a:srgbClr val="3366FF"/>
                </a:solidFill>
              </a:rPr>
              <a:t>NICA </a:t>
            </a:r>
            <a:r>
              <a:rPr lang="ru-RU" sz="3200" b="1" dirty="0" err="1">
                <a:solidFill>
                  <a:srgbClr val="3366FF"/>
                </a:solidFill>
              </a:rPr>
              <a:t>collider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en-US" sz="3200" b="1" dirty="0">
                <a:solidFill>
                  <a:srgbClr val="3366FF"/>
                </a:solidFill>
              </a:rPr>
              <a:t>: </a:t>
            </a:r>
            <a:r>
              <a:rPr lang="ru-RU" sz="3200" b="1" dirty="0" err="1">
                <a:solidFill>
                  <a:srgbClr val="3366FF"/>
                </a:solidFill>
              </a:rPr>
              <a:t>from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protons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and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polarized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deuterons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to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very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massive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gold</a:t>
            </a:r>
            <a:r>
              <a:rPr lang="ru-RU" sz="3200" b="1" dirty="0">
                <a:solidFill>
                  <a:srgbClr val="3366FF"/>
                </a:solidFill>
              </a:rPr>
              <a:t> </a:t>
            </a:r>
            <a:r>
              <a:rPr lang="ru-RU" sz="3200" b="1" dirty="0" err="1">
                <a:solidFill>
                  <a:srgbClr val="3366FF"/>
                </a:solidFill>
              </a:rPr>
              <a:t>ions</a:t>
            </a:r>
            <a:r>
              <a:rPr lang="ru-RU" sz="3200" b="1" dirty="0">
                <a:solidFill>
                  <a:srgbClr val="3366FF"/>
                </a:solidFill>
              </a:rPr>
              <a:t/>
            </a:r>
            <a:br>
              <a:rPr lang="ru-RU" sz="3200" b="1" dirty="0">
                <a:solidFill>
                  <a:srgbClr val="3366FF"/>
                </a:solidFill>
              </a:rPr>
            </a:br>
            <a:r>
              <a:rPr lang="ru-RU" sz="3200" dirty="0">
                <a:solidFill>
                  <a:srgbClr val="6600FF"/>
                </a:solidFill>
              </a:rPr>
              <a:t/>
            </a:r>
            <a:br>
              <a:rPr lang="ru-RU" sz="3200" dirty="0">
                <a:solidFill>
                  <a:srgbClr val="6600FF"/>
                </a:solidFill>
              </a:rPr>
            </a:br>
            <a:endParaRPr lang="en-US" sz="3200" dirty="0">
              <a:solidFill>
                <a:srgbClr val="6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892480" cy="4021907"/>
          </a:xfrm>
        </p:spPr>
        <p:txBody>
          <a:bodyPr/>
          <a:lstStyle/>
          <a:p>
            <a:pPr lvl="0"/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ru-RU" sz="2000" dirty="0" err="1" smtClean="0"/>
              <a:t>Heavy</a:t>
            </a:r>
            <a:r>
              <a:rPr lang="ru-RU" sz="2000" dirty="0" smtClean="0"/>
              <a:t> </a:t>
            </a:r>
            <a:r>
              <a:rPr lang="ru-RU" sz="2000" dirty="0" err="1"/>
              <a:t>ions</a:t>
            </a:r>
            <a:r>
              <a:rPr lang="ru-RU" sz="2000" dirty="0"/>
              <a:t> </a:t>
            </a:r>
            <a:r>
              <a:rPr lang="ru-RU" sz="2000" dirty="0" err="1"/>
              <a:t>will</a:t>
            </a:r>
            <a:r>
              <a:rPr lang="ru-RU" sz="2000" dirty="0"/>
              <a:t> </a:t>
            </a:r>
            <a:r>
              <a:rPr lang="ru-RU" sz="2000" dirty="0" err="1"/>
              <a:t>be</a:t>
            </a:r>
            <a:r>
              <a:rPr lang="ru-RU" sz="2000" dirty="0"/>
              <a:t> </a:t>
            </a:r>
            <a:r>
              <a:rPr lang="ru-RU" sz="2000" dirty="0" err="1"/>
              <a:t>accelerated</a:t>
            </a:r>
            <a:r>
              <a:rPr lang="ru-RU" sz="2000" dirty="0"/>
              <a:t> </a:t>
            </a:r>
            <a:r>
              <a:rPr lang="ru-RU" sz="2000" dirty="0" err="1"/>
              <a:t>up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kinetic</a:t>
            </a:r>
            <a:r>
              <a:rPr lang="ru-RU" sz="2000" dirty="0"/>
              <a:t> </a:t>
            </a:r>
            <a:r>
              <a:rPr lang="ru-RU" sz="2000" dirty="0" err="1"/>
              <a:t>energy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4.5 </a:t>
            </a:r>
            <a:r>
              <a:rPr lang="ru-RU" sz="2000" dirty="0" err="1"/>
              <a:t>GeV</a:t>
            </a:r>
            <a:r>
              <a:rPr lang="ru-RU" sz="2000" dirty="0"/>
              <a:t> </a:t>
            </a:r>
            <a:r>
              <a:rPr lang="ru-RU" sz="2000" dirty="0" err="1"/>
              <a:t>per</a:t>
            </a:r>
            <a:r>
              <a:rPr lang="ru-RU" sz="2000" dirty="0"/>
              <a:t> </a:t>
            </a:r>
            <a:r>
              <a:rPr lang="ru-RU" sz="2000" dirty="0" err="1"/>
              <a:t>nucleon</a:t>
            </a:r>
            <a:r>
              <a:rPr lang="ru-RU" sz="2000" dirty="0"/>
              <a:t>,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protons</a:t>
            </a:r>
            <a:r>
              <a:rPr lang="ru-RU" sz="2000" dirty="0"/>
              <a:t> – </a:t>
            </a:r>
            <a:r>
              <a:rPr lang="ru-RU" sz="2000" dirty="0" err="1"/>
              <a:t>up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12.6 </a:t>
            </a:r>
            <a:r>
              <a:rPr lang="ru-RU" sz="2000" dirty="0" err="1"/>
              <a:t>GeV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err="1" smtClean="0"/>
              <a:t>Two</a:t>
            </a:r>
            <a:r>
              <a:rPr lang="ru-RU" sz="2000" dirty="0" smtClean="0"/>
              <a:t> </a:t>
            </a:r>
            <a:r>
              <a:rPr lang="ru-RU" sz="2000" dirty="0" err="1"/>
              <a:t>interaction</a:t>
            </a:r>
            <a:r>
              <a:rPr lang="ru-RU" sz="2000" dirty="0"/>
              <a:t> </a:t>
            </a:r>
            <a:r>
              <a:rPr lang="ru-RU" sz="2000" dirty="0" err="1"/>
              <a:t>points</a:t>
            </a:r>
            <a:r>
              <a:rPr lang="ru-RU" sz="2000" dirty="0"/>
              <a:t> </a:t>
            </a:r>
            <a:r>
              <a:rPr lang="ru-RU" sz="2000" dirty="0" err="1"/>
              <a:t>are</a:t>
            </a:r>
            <a:r>
              <a:rPr lang="ru-RU" sz="2000" dirty="0"/>
              <a:t> </a:t>
            </a:r>
            <a:r>
              <a:rPr lang="ru-RU" sz="2000" dirty="0" err="1" smtClean="0"/>
              <a:t>foreseen</a:t>
            </a:r>
            <a:r>
              <a:rPr lang="ru-RU" sz="2000" dirty="0" smtClean="0"/>
              <a:t>: </a:t>
            </a:r>
            <a:r>
              <a:rPr lang="ru-RU" sz="2000" dirty="0" err="1"/>
              <a:t>one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heavy-ion</a:t>
            </a:r>
            <a:r>
              <a:rPr lang="ru-RU" sz="2000" dirty="0"/>
              <a:t> </a:t>
            </a:r>
            <a:r>
              <a:rPr lang="ru-RU" sz="2000" dirty="0" err="1"/>
              <a:t>studies</a:t>
            </a:r>
            <a:r>
              <a:rPr lang="ru-RU" sz="2000" dirty="0"/>
              <a:t> </a:t>
            </a:r>
            <a:r>
              <a:rPr lang="ru-RU" sz="2000" dirty="0" err="1"/>
              <a:t>with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MPD </a:t>
            </a:r>
            <a:r>
              <a:rPr lang="ru-RU" sz="2000" dirty="0" err="1" smtClean="0"/>
              <a:t>detector</a:t>
            </a:r>
            <a:r>
              <a:rPr lang="en-US" sz="2000" dirty="0" smtClean="0"/>
              <a:t> [1]</a:t>
            </a:r>
            <a:r>
              <a:rPr lang="ru-RU" sz="2000" dirty="0" smtClean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/>
              <a:t>another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polarized</a:t>
            </a:r>
            <a:r>
              <a:rPr lang="ru-RU" sz="2000" dirty="0"/>
              <a:t> </a:t>
            </a:r>
            <a:r>
              <a:rPr lang="ru-RU" sz="2000" dirty="0" err="1"/>
              <a:t>beams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SPD </a:t>
            </a:r>
            <a:r>
              <a:rPr lang="ru-RU" sz="2000" dirty="0" err="1" smtClean="0"/>
              <a:t>experiment</a:t>
            </a:r>
            <a:r>
              <a:rPr lang="en-US" sz="2000" dirty="0" smtClean="0"/>
              <a:t> [2].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79512" y="522920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dirty="0" smtClean="0"/>
              <a:t>[1] </a:t>
            </a:r>
            <a:r>
              <a:rPr lang="en-US" dirty="0"/>
              <a:t>V. </a:t>
            </a:r>
            <a:r>
              <a:rPr lang="en-US" dirty="0" err="1"/>
              <a:t>Golovatyuk</a:t>
            </a:r>
            <a:r>
              <a:rPr lang="en-US" dirty="0"/>
              <a:t>, V. </a:t>
            </a:r>
            <a:r>
              <a:rPr lang="en-US" dirty="0" err="1"/>
              <a:t>Kekelidze</a:t>
            </a:r>
            <a:r>
              <a:rPr lang="en-US" dirty="0"/>
              <a:t>, V. </a:t>
            </a:r>
            <a:r>
              <a:rPr lang="en-US" dirty="0" err="1"/>
              <a:t>Kolesnikov</a:t>
            </a:r>
            <a:r>
              <a:rPr lang="en-US" dirty="0"/>
              <a:t>, O. </a:t>
            </a:r>
            <a:r>
              <a:rPr lang="en-US" dirty="0" err="1"/>
              <a:t>Rogachevsky</a:t>
            </a:r>
            <a:r>
              <a:rPr lang="en-US" dirty="0"/>
              <a:t>, A. </a:t>
            </a:r>
            <a:r>
              <a:rPr lang="en-US" dirty="0" err="1"/>
              <a:t>Sorin</a:t>
            </a:r>
            <a:r>
              <a:rPr lang="en-US" dirty="0"/>
              <a:t>, The Multi-Purpose Detector (MPD) of the collider experiment, Eur. </a:t>
            </a:r>
            <a:r>
              <a:rPr lang="ru-RU" dirty="0" err="1"/>
              <a:t>Phys</a:t>
            </a:r>
            <a:r>
              <a:rPr lang="ru-RU" dirty="0"/>
              <a:t>. </a:t>
            </a:r>
            <a:r>
              <a:rPr lang="ru-RU" dirty="0" err="1"/>
              <a:t>J</a:t>
            </a:r>
            <a:r>
              <a:rPr lang="ru-RU" dirty="0"/>
              <a:t>. A52 (8) (2016) 212. doi:10.1140/</a:t>
            </a:r>
            <a:r>
              <a:rPr lang="ru-RU" dirty="0" err="1"/>
              <a:t>epja</a:t>
            </a:r>
            <a:r>
              <a:rPr lang="ru-RU" dirty="0"/>
              <a:t>/i2016-16212-1. </a:t>
            </a:r>
          </a:p>
          <a:p>
            <a:pPr marL="0" lvl="0" indent="0">
              <a:buNone/>
            </a:pPr>
            <a:r>
              <a:rPr lang="en-US" dirty="0" smtClean="0"/>
              <a:t>[2]  </a:t>
            </a:r>
            <a:r>
              <a:rPr lang="en-US" dirty="0" err="1"/>
              <a:t>R.Abramishvili</a:t>
            </a:r>
            <a:r>
              <a:rPr lang="en-US" dirty="0"/>
              <a:t>, et al., Spin Physics Experiments at NICA-SPD with polarized proton and deuteron beam. </a:t>
            </a:r>
            <a:r>
              <a:rPr lang="ru-RU" dirty="0" err="1"/>
              <a:t>Letter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Intent</a:t>
            </a:r>
            <a:r>
              <a:rPr lang="ru-RU" dirty="0"/>
              <a:t>, LoI-02.06.14 , JINR, </a:t>
            </a:r>
            <a:r>
              <a:rPr lang="ru-RU" dirty="0" err="1"/>
              <a:t>Dubna</a:t>
            </a:r>
            <a:r>
              <a:rPr lang="ru-RU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9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75" y="188913"/>
            <a:ext cx="590465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MCP test bench at </a:t>
            </a:r>
            <a:r>
              <a:rPr lang="en-US" sz="3200" b="1" dirty="0" err="1" smtClean="0">
                <a:solidFill>
                  <a:srgbClr val="0000FF"/>
                </a:solidFill>
              </a:rPr>
              <a:t>SPbSU</a:t>
            </a:r>
            <a:endParaRPr lang="en-US" sz="3200" dirty="0"/>
          </a:p>
        </p:txBody>
      </p:sp>
      <p:pic>
        <p:nvPicPr>
          <p:cNvPr id="4" name="Picture 3" descr="IMG_20191018_173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1196752"/>
            <a:ext cx="2679762" cy="3573016"/>
          </a:xfrm>
          <a:prstGeom prst="rect">
            <a:avLst/>
          </a:prstGeom>
        </p:spPr>
      </p:pic>
      <p:pic>
        <p:nvPicPr>
          <p:cNvPr id="5" name="Picture 4" descr="WP_20190208_0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7412" r="20828" b="29612"/>
          <a:stretch/>
        </p:blipFill>
        <p:spPr>
          <a:xfrm rot="5400000">
            <a:off x="6273582" y="791314"/>
            <a:ext cx="2238954" cy="1465654"/>
          </a:xfrm>
          <a:prstGeom prst="rect">
            <a:avLst/>
          </a:prstGeom>
        </p:spPr>
      </p:pic>
      <p:pic>
        <p:nvPicPr>
          <p:cNvPr id="6" name="Рисунок 5" descr="C:\Users\Александр\Desktop\IMAGE0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9" y="4797152"/>
            <a:ext cx="2746632" cy="169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8427" r="32"/>
          <a:stretch/>
        </p:blipFill>
        <p:spPr>
          <a:xfrm>
            <a:off x="3347864" y="764704"/>
            <a:ext cx="2890606" cy="2448272"/>
          </a:xfrm>
          <a:prstGeom prst="rect">
            <a:avLst/>
          </a:prstGeom>
        </p:spPr>
      </p:pic>
      <p:pic>
        <p:nvPicPr>
          <p:cNvPr id="8" name="Picture 7" descr="LV050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080"/>
            <a:ext cx="5472608" cy="26678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3848" y="2780928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summator</a:t>
            </a:r>
            <a:r>
              <a:rPr lang="en-US" dirty="0"/>
              <a:t> based on circular bridges (UHF microelectronics design) assembled inside the test board. 8 </a:t>
            </a:r>
            <a:r>
              <a:rPr lang="en-US" dirty="0" smtClean="0"/>
              <a:t>inputs 50 </a:t>
            </a:r>
            <a:r>
              <a:rPr lang="en-US" dirty="0"/>
              <a:t>Ohm </a:t>
            </a:r>
            <a:r>
              <a:rPr lang="en-US" dirty="0" smtClean="0"/>
              <a:t>, </a:t>
            </a:r>
            <a:r>
              <a:rPr lang="en-US" dirty="0"/>
              <a:t>1 coaxial 50 Ohm output, 8 charge outputs.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9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3" y="179289"/>
            <a:ext cx="8229600" cy="1143000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00FF"/>
                </a:solidFill>
              </a:rPr>
              <a:t>Micro Channel Plates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OPTIONS: </a:t>
            </a:r>
          </a:p>
          <a:p>
            <a:pPr>
              <a:buAutoNum type="arabicParenR"/>
            </a:pPr>
            <a:r>
              <a:rPr lang="en-US" sz="1800" dirty="0" smtClean="0"/>
              <a:t>High </a:t>
            </a:r>
            <a:r>
              <a:rPr lang="en-US" sz="1800" dirty="0"/>
              <a:t>resolution rectangular 43x63 mm</a:t>
            </a:r>
            <a:r>
              <a:rPr lang="en-US" sz="1800" baseline="30000" dirty="0"/>
              <a:t>2</a:t>
            </a:r>
            <a:r>
              <a:rPr lang="en-US" sz="1800" dirty="0"/>
              <a:t> MCPs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with 6-15 </a:t>
            </a:r>
            <a:r>
              <a:rPr lang="en-US" sz="1800" dirty="0"/>
              <a:t>µm - channel diameter </a:t>
            </a:r>
            <a:r>
              <a:rPr lang="en-US" sz="1800" dirty="0" smtClean="0"/>
              <a:t>-</a:t>
            </a:r>
            <a:r>
              <a:rPr lang="en-US" sz="1800" dirty="0"/>
              <a:t>- could be used for </a:t>
            </a:r>
            <a:r>
              <a:rPr lang="en-US" sz="1800" dirty="0" smtClean="0"/>
              <a:t>the </a:t>
            </a:r>
            <a:r>
              <a:rPr lang="en-US" sz="1800" b="1" dirty="0" smtClean="0">
                <a:solidFill>
                  <a:srgbClr val="0000FF"/>
                </a:solidFill>
              </a:rPr>
              <a:t>BPM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 smtClean="0"/>
              <a:t>2) Sector </a:t>
            </a:r>
            <a:r>
              <a:rPr lang="en-US" sz="1800" dirty="0"/>
              <a:t>type MCPs </a:t>
            </a:r>
            <a:r>
              <a:rPr lang="en-US" sz="1800" dirty="0" smtClean="0"/>
              <a:t>with the  </a:t>
            </a:r>
            <a:r>
              <a:rPr lang="en-US" sz="1800" dirty="0" err="1"/>
              <a:t>multipad</a:t>
            </a:r>
            <a:r>
              <a:rPr lang="en-US" sz="1800" dirty="0"/>
              <a:t> isochronous readout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of the MCP </a:t>
            </a:r>
            <a:r>
              <a:rPr lang="en-US" sz="1800" dirty="0"/>
              <a:t>array--could be used for the  </a:t>
            </a:r>
            <a:r>
              <a:rPr lang="en-US" sz="1800" b="1" dirty="0" smtClean="0">
                <a:solidFill>
                  <a:srgbClr val="0000FF"/>
                </a:solidFill>
              </a:rPr>
              <a:t>FBBC</a:t>
            </a:r>
            <a:endParaRPr lang="en-US" sz="1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3) MCP 56-15ch 12-15 with 15 µm - channel diameter      </a:t>
            </a:r>
          </a:p>
          <a:p>
            <a:pPr marL="0" indent="0">
              <a:buNone/>
            </a:pPr>
            <a:r>
              <a:rPr lang="en-US" sz="1800" dirty="0" smtClean="0"/>
              <a:t>--could be considered for </a:t>
            </a:r>
            <a:r>
              <a:rPr lang="en-US" sz="1800" b="1" dirty="0" smtClean="0"/>
              <a:t>a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very compact FBBC </a:t>
            </a:r>
          </a:p>
          <a:p>
            <a:pPr marL="0" indent="0">
              <a:buNone/>
            </a:pPr>
            <a:r>
              <a:rPr lang="en-US" sz="1800" dirty="0" smtClean="0"/>
              <a:t> placed inside the vacuum </a:t>
            </a:r>
            <a:r>
              <a:rPr lang="en-US" sz="1800" dirty="0"/>
              <a:t>beam pipe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FF"/>
                </a:solidFill>
              </a:rPr>
              <a:t>Dimensions: </a:t>
            </a:r>
            <a:r>
              <a:rPr lang="en-US" sz="1800" dirty="0">
                <a:solidFill>
                  <a:srgbClr val="0000FF"/>
                </a:solidFill>
              </a:rPr>
              <a:t>24 mm center hole </a:t>
            </a:r>
            <a:r>
              <a:rPr lang="en-US" sz="1800" dirty="0"/>
              <a:t>and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t</a:t>
            </a:r>
            <a:r>
              <a:rPr lang="en-US" sz="1800" dirty="0" smtClean="0"/>
              <a:t>he outer </a:t>
            </a:r>
            <a:r>
              <a:rPr lang="en-US" sz="1800" dirty="0" err="1" smtClean="0">
                <a:solidFill>
                  <a:srgbClr val="0000FF"/>
                </a:solidFill>
              </a:rPr>
              <a:t>diameteris</a:t>
            </a:r>
            <a:r>
              <a:rPr lang="en-US" sz="1800" dirty="0" smtClean="0">
                <a:solidFill>
                  <a:srgbClr val="0000FF"/>
                </a:solidFill>
              </a:rPr>
              <a:t> 60 </a:t>
            </a:r>
            <a:r>
              <a:rPr lang="en-US" sz="1800" dirty="0">
                <a:solidFill>
                  <a:srgbClr val="0000FF"/>
                </a:solidFill>
              </a:rPr>
              <a:t>mm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OPTIONS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dirty="0" smtClean="0"/>
              <a:t>VTC </a:t>
            </a:r>
            <a:r>
              <a:rPr lang="en-US" sz="1800" dirty="0"/>
              <a:t>"BASPIK" detectors with a gap clearance between MCPs (with separated power supply).  </a:t>
            </a:r>
            <a:r>
              <a:rPr lang="en-US" sz="1800" b="1" dirty="0">
                <a:solidFill>
                  <a:srgbClr val="0000FF"/>
                </a:solidFill>
              </a:rPr>
              <a:t>https://</a:t>
            </a:r>
            <a:r>
              <a:rPr lang="en-US" sz="1800" b="1" dirty="0" err="1">
                <a:solidFill>
                  <a:srgbClr val="0000FF"/>
                </a:solidFill>
              </a:rPr>
              <a:t>baspik.com</a:t>
            </a:r>
            <a:r>
              <a:rPr lang="en-US" sz="1800" b="1" dirty="0">
                <a:solidFill>
                  <a:srgbClr val="0000FF"/>
                </a:solidFill>
              </a:rPr>
              <a:t>/</a:t>
            </a:r>
            <a:r>
              <a:rPr lang="en-US" sz="1800" b="1" dirty="0" err="1">
                <a:solidFill>
                  <a:srgbClr val="0000FF"/>
                </a:solidFill>
              </a:rPr>
              <a:t>eng</a:t>
            </a:r>
            <a:r>
              <a:rPr lang="en-US" sz="1800" b="1" dirty="0">
                <a:solidFill>
                  <a:srgbClr val="0000FF"/>
                </a:solidFill>
              </a:rPr>
              <a:t>/news/456/</a:t>
            </a:r>
          </a:p>
          <a:p>
            <a:pPr marL="0" indent="0">
              <a:buNone/>
            </a:pPr>
            <a:r>
              <a:rPr lang="en-US" sz="1800" dirty="0"/>
              <a:t>This unique feature helps </a:t>
            </a:r>
            <a:r>
              <a:rPr lang="en-US" sz="1800" dirty="0" smtClean="0"/>
              <a:t> to </a:t>
            </a:r>
            <a:r>
              <a:rPr lang="en-US" sz="1800" dirty="0"/>
              <a:t>get amplification gain factor </a:t>
            </a:r>
            <a:r>
              <a:rPr lang="en-US" sz="1800" dirty="0" smtClean="0"/>
              <a:t> above </a:t>
            </a:r>
            <a:r>
              <a:rPr lang="en-US" sz="1800" dirty="0"/>
              <a:t>1×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789040"/>
            <a:ext cx="2607932" cy="1898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51" y="188913"/>
            <a:ext cx="1811793" cy="1384694"/>
          </a:xfrm>
          <a:prstGeom prst="rect">
            <a:avLst/>
          </a:prstGeom>
        </p:spPr>
      </p:pic>
      <p:pic>
        <p:nvPicPr>
          <p:cNvPr id="6" name="Рисунок 5" descr="C:\Users\Александр\Desktop\IMAGE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9" t="37833" r="8252" b="12615"/>
          <a:stretch/>
        </p:blipFill>
        <p:spPr bwMode="auto">
          <a:xfrm>
            <a:off x="7164288" y="1844824"/>
            <a:ext cx="1695477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5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41277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/>
              <a:t>)  To provide the event-by-event measurements of:</a:t>
            </a:r>
          </a:p>
          <a:p>
            <a:pPr lvl="1">
              <a:buFont typeface="Wingdings" charset="2"/>
              <a:buChar char="Ø"/>
            </a:pPr>
            <a:r>
              <a:rPr lang="en-US" sz="2000" dirty="0"/>
              <a:t>beam location </a:t>
            </a:r>
          </a:p>
          <a:p>
            <a:pPr lvl="1">
              <a:buFont typeface="Wingdings" charset="2"/>
              <a:buChar char="Ø"/>
            </a:pPr>
            <a:r>
              <a:rPr lang="en-US" sz="2000" dirty="0"/>
              <a:t>3D-beam profile  (2 dimensional + time structure) </a:t>
            </a:r>
          </a:p>
          <a:p>
            <a:pPr lvl="1">
              <a:buFont typeface="Wingdings" charset="2"/>
              <a:buChar char="Ø"/>
            </a:pPr>
            <a:r>
              <a:rPr lang="en-US" sz="2000" dirty="0"/>
              <a:t>luminosity monitoring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 2</a:t>
            </a:r>
            <a:r>
              <a:rPr lang="en-US" sz="2000" dirty="0"/>
              <a:t>) Additional functionality in </a:t>
            </a:r>
            <a:r>
              <a:rPr lang="en-US" sz="2000" dirty="0" smtClean="0"/>
              <a:t>determination of:</a:t>
            </a:r>
            <a:endParaRPr lang="en-US" sz="2000" dirty="0"/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the </a:t>
            </a:r>
            <a:r>
              <a:rPr lang="ru-RU" sz="2000" dirty="0" smtClean="0"/>
              <a:t> </a:t>
            </a:r>
            <a:r>
              <a:rPr lang="en-US" sz="2000" dirty="0"/>
              <a:t>reaction plane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the </a:t>
            </a:r>
            <a:r>
              <a:rPr lang="ru-RU" sz="2000" dirty="0" smtClean="0"/>
              <a:t> </a:t>
            </a:r>
            <a:r>
              <a:rPr lang="en-US" sz="2000" dirty="0"/>
              <a:t>multiplicity class</a:t>
            </a:r>
            <a:r>
              <a:rPr lang="en-US" sz="2000" dirty="0" smtClean="0"/>
              <a:t> relevant to the </a:t>
            </a:r>
            <a:r>
              <a:rPr lang="en-US" sz="2000" dirty="0"/>
              <a:t>event centrality in  nucleus-nucleus collisions </a:t>
            </a:r>
            <a:r>
              <a:rPr lang="en-US" sz="2000" dirty="0" smtClean="0"/>
              <a:t> </a:t>
            </a:r>
            <a:endParaRPr lang="en-US" sz="2000" dirty="0"/>
          </a:p>
          <a:p>
            <a:pPr lvl="1">
              <a:buFont typeface="Wingdings" charset="2"/>
              <a:buChar char="Ø"/>
            </a:pPr>
            <a:r>
              <a:rPr lang="en-US" sz="2000" dirty="0"/>
              <a:t>T0 --the collision time </a:t>
            </a:r>
          </a:p>
          <a:p>
            <a:pPr lvl="1">
              <a:buFont typeface="Wingdings" charset="2"/>
              <a:buChar char="Ø"/>
            </a:pPr>
            <a:r>
              <a:rPr lang="en-US" sz="2000" dirty="0"/>
              <a:t>Location of the Interaction Point (IP) </a:t>
            </a:r>
          </a:p>
          <a:p>
            <a:pPr lvl="1">
              <a:buFont typeface="Wingdings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Possible application in local </a:t>
            </a:r>
            <a:r>
              <a:rPr lang="en-US" sz="2000" dirty="0" err="1">
                <a:solidFill>
                  <a:srgbClr val="000000"/>
                </a:solidFill>
              </a:rPr>
              <a:t>polarimetry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08" y="237001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j-lt"/>
              </a:rPr>
              <a:t>General requirements to  functionality </a:t>
            </a:r>
            <a:endParaRPr lang="en-US" sz="3200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of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the  beam-beam collisions monitoring  at NICA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8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ru-RU" sz="3200" dirty="0" err="1" smtClean="0">
                <a:solidFill>
                  <a:srgbClr val="0000FF"/>
                </a:solidFill>
              </a:rPr>
              <a:t>Fast</a:t>
            </a:r>
            <a:r>
              <a:rPr lang="ru-RU" sz="3200" dirty="0" smtClean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beam</a:t>
            </a:r>
            <a:r>
              <a:rPr lang="ru-RU" sz="3200" dirty="0">
                <a:solidFill>
                  <a:srgbClr val="0000FF"/>
                </a:solidFill>
              </a:rPr>
              <a:t>–</a:t>
            </a:r>
            <a:r>
              <a:rPr lang="ru-RU" sz="3200" dirty="0" err="1">
                <a:solidFill>
                  <a:srgbClr val="0000FF"/>
                </a:solidFill>
              </a:rPr>
              <a:t>beam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collisions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monitor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for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experiments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err="1">
                <a:solidFill>
                  <a:srgbClr val="0000FF"/>
                </a:solidFill>
              </a:rPr>
              <a:t>at</a:t>
            </a:r>
            <a:r>
              <a:rPr lang="ru-RU" sz="3200" dirty="0">
                <a:solidFill>
                  <a:srgbClr val="0000FF"/>
                </a:solidFill>
              </a:rPr>
              <a:t> </a:t>
            </a:r>
            <a:r>
              <a:rPr lang="ru-RU" sz="3200" dirty="0" smtClean="0">
                <a:solidFill>
                  <a:srgbClr val="0000FF"/>
                </a:solidFill>
              </a:rPr>
              <a:t>NICA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6576" y="5552480"/>
            <a:ext cx="6285384" cy="1296144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Content Placeholder 7" descr="mcp-0106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2865"/>
          <a:stretch>
            <a:fillRect/>
          </a:stretch>
        </p:blipFill>
        <p:spPr bwMode="auto">
          <a:xfrm>
            <a:off x="25772" y="1844824"/>
            <a:ext cx="89034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39952" y="234888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66FF"/>
                </a:solidFill>
              </a:rPr>
              <a:t>(1) </a:t>
            </a:r>
            <a:r>
              <a:rPr lang="en-US" dirty="0" smtClean="0">
                <a:solidFill>
                  <a:srgbClr val="FF0000"/>
                </a:solidFill>
              </a:rPr>
              <a:t>Fast </a:t>
            </a:r>
            <a:r>
              <a:rPr lang="en-US" dirty="0">
                <a:solidFill>
                  <a:srgbClr val="FF0000"/>
                </a:solidFill>
              </a:rPr>
              <a:t>monitoring of the beam </a:t>
            </a:r>
            <a:r>
              <a:rPr lang="en-US" dirty="0" smtClean="0">
                <a:solidFill>
                  <a:srgbClr val="FF0000"/>
                </a:solidFill>
              </a:rPr>
              <a:t>position and profile 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BPM)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3366FF"/>
                </a:solidFill>
              </a:rPr>
              <a:t/>
            </a:r>
            <a:br>
              <a:rPr lang="ru-RU" dirty="0">
                <a:solidFill>
                  <a:srgbClr val="3366FF"/>
                </a:solidFill>
              </a:rPr>
            </a:br>
            <a:r>
              <a:rPr lang="ru-RU" dirty="0" smtClean="0">
                <a:solidFill>
                  <a:srgbClr val="3366FF"/>
                </a:solidFill>
              </a:rPr>
              <a:t>(</a:t>
            </a:r>
            <a:r>
              <a:rPr lang="ru-RU" dirty="0">
                <a:solidFill>
                  <a:srgbClr val="3366FF"/>
                </a:solidFill>
              </a:rPr>
              <a:t>2) </a:t>
            </a:r>
            <a:r>
              <a:rPr lang="en-US" dirty="0">
                <a:solidFill>
                  <a:srgbClr val="FF0000"/>
                </a:solidFill>
              </a:rPr>
              <a:t>The event-by-event fast monitoring of beam-beam collisions</a:t>
            </a:r>
            <a:r>
              <a:rPr lang="en-US" dirty="0"/>
              <a:t> (</a:t>
            </a:r>
            <a:r>
              <a:rPr lang="en-US" dirty="0">
                <a:solidFill>
                  <a:srgbClr val="0000FF"/>
                </a:solidFill>
              </a:rPr>
              <a:t>FBBC)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3A4E1-0B3C-A74A-8D1A-EAD4B42BF1B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23928" y="3501008"/>
            <a:ext cx="280831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8144" y="3501008"/>
            <a:ext cx="1008112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19672" y="3717032"/>
            <a:ext cx="838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BPM)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7504" y="5445224"/>
            <a:ext cx="47500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AutoNum type="alphaUcPeriod"/>
            </a:pPr>
            <a:r>
              <a:rPr lang="en-GB" sz="1600" dirty="0" err="1" smtClean="0"/>
              <a:t>Baldin</a:t>
            </a:r>
            <a:r>
              <a:rPr lang="en-GB" sz="1600" dirty="0"/>
              <a:t>, </a:t>
            </a:r>
            <a:r>
              <a:rPr lang="ru-RU" sz="1600" u="sng" dirty="0">
                <a:hlinkClick r:id="rId3"/>
              </a:rPr>
              <a:t>G. A. Feofilov</a:t>
            </a:r>
            <a:r>
              <a:rPr lang="en-GB" sz="1600" dirty="0"/>
              <a:t>, P. </a:t>
            </a:r>
            <a:r>
              <a:rPr lang="en-GB" sz="1600" dirty="0" err="1"/>
              <a:t>Har'yuzov</a:t>
            </a:r>
            <a:r>
              <a:rPr lang="en-GB" sz="1600" dirty="0"/>
              <a:t>, </a:t>
            </a:r>
            <a:r>
              <a:rPr lang="en-GB" sz="1600" u="sng" dirty="0">
                <a:hlinkClick r:id="rId4"/>
              </a:rPr>
              <a:t>F. F. </a:t>
            </a:r>
            <a:r>
              <a:rPr lang="en-GB" sz="1600" u="sng" dirty="0" smtClean="0">
                <a:hlinkClick r:id="rId4"/>
              </a:rPr>
              <a:t>Valiev</a:t>
            </a:r>
            <a:endParaRPr lang="en-US" sz="1600" dirty="0" smtClean="0"/>
          </a:p>
          <a:p>
            <a:pPr lvl="0"/>
            <a:r>
              <a:rPr lang="ru-RU" sz="1600" dirty="0" smtClean="0"/>
              <a:t> </a:t>
            </a:r>
            <a:r>
              <a:rPr lang="ru-RU" sz="1600" dirty="0"/>
              <a:t>NIMA, 958, 162154, </a:t>
            </a:r>
            <a:r>
              <a:rPr lang="ru-RU" sz="1600" dirty="0" smtClean="0"/>
              <a:t>2019</a:t>
            </a:r>
            <a:endParaRPr lang="en-US" sz="1600" dirty="0" smtClean="0"/>
          </a:p>
          <a:p>
            <a:pPr lvl="0"/>
            <a:r>
              <a:rPr lang="hr-HR" sz="1600" dirty="0"/>
              <a:t>Reported at  the VCI2019</a:t>
            </a:r>
            <a:endParaRPr lang="ru-RU" sz="1600" dirty="0"/>
          </a:p>
          <a:p>
            <a:r>
              <a:rPr lang="hr-HR" sz="1600" dirty="0" smtClean="0"/>
              <a:t>DOI:10.1016</a:t>
            </a:r>
            <a:r>
              <a:rPr lang="hr-HR" sz="1600" dirty="0"/>
              <a:t>/j.nima.</a:t>
            </a:r>
            <a:r>
              <a:rPr lang="hr-HR" sz="1600" dirty="0" smtClean="0"/>
              <a:t>2019.04.108..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6372200" y="4581128"/>
            <a:ext cx="838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BPM)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6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58052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[1] </a:t>
            </a:r>
            <a:r>
              <a:rPr lang="en-US" dirty="0" err="1" smtClean="0"/>
              <a:t>A.Baldin</a:t>
            </a:r>
            <a:r>
              <a:rPr lang="en-US" dirty="0"/>
              <a:t>, </a:t>
            </a:r>
            <a:r>
              <a:rPr lang="en-US" dirty="0" err="1"/>
              <a:t>A.Berlev</a:t>
            </a:r>
            <a:r>
              <a:rPr lang="en-US" dirty="0"/>
              <a:t>, </a:t>
            </a:r>
            <a:r>
              <a:rPr lang="en-US" dirty="0" err="1"/>
              <a:t>I.Kudashkin</a:t>
            </a:r>
            <a:r>
              <a:rPr lang="en-US" dirty="0"/>
              <a:t>, </a:t>
            </a:r>
            <a:r>
              <a:rPr lang="en-US" dirty="0" err="1" smtClean="0"/>
              <a:t>A.Fedorov</a:t>
            </a:r>
            <a:r>
              <a:rPr lang="en-US" dirty="0" smtClean="0"/>
              <a:t>, </a:t>
            </a:r>
            <a:r>
              <a:rPr lang="en-US" dirty="0"/>
              <a:t>Space-time characteristics of the circulating </a:t>
            </a:r>
            <a:r>
              <a:rPr lang="en-US" dirty="0" smtClean="0"/>
              <a:t>beams, Letters </a:t>
            </a:r>
            <a:r>
              <a:rPr lang="en-US" dirty="0"/>
              <a:t>to ECHAIA, 2014, vol.11, №2 (186), p.209-218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0"/>
            <a:ext cx="5828113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(</a:t>
            </a:r>
            <a:r>
              <a:rPr lang="en-US" sz="3600" dirty="0">
                <a:solidFill>
                  <a:srgbClr val="3366FF"/>
                </a:solidFill>
              </a:rPr>
              <a:t>BPM) at the NUCLOTRON</a:t>
            </a:r>
            <a:r>
              <a:rPr lang="ru-RU" sz="3600" dirty="0">
                <a:solidFill>
                  <a:srgbClr val="0000FF"/>
                </a:solidFill>
              </a:rPr>
              <a:t> </a:t>
            </a:r>
            <a:endParaRPr lang="en-US" sz="3600" dirty="0" smtClean="0">
              <a:solidFill>
                <a:srgbClr val="3366FF"/>
              </a:solidFill>
            </a:endParaRPr>
          </a:p>
          <a:p>
            <a:endParaRPr lang="en-US" sz="3600" dirty="0">
              <a:solidFill>
                <a:srgbClr val="0000FF"/>
              </a:solidFill>
            </a:endParaRPr>
          </a:p>
          <a:p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75" y="4581128"/>
            <a:ext cx="7991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MCP-based device for fast </a:t>
            </a:r>
            <a:r>
              <a:rPr lang="en-US" sz="2000" dirty="0">
                <a:solidFill>
                  <a:srgbClr val="3366FF"/>
                </a:solidFill>
              </a:rPr>
              <a:t>monitoring of the beam profile </a:t>
            </a:r>
            <a:r>
              <a:rPr lang="en-US" sz="2000" dirty="0" smtClean="0">
                <a:solidFill>
                  <a:srgbClr val="3366FF"/>
                </a:solidFill>
              </a:rPr>
              <a:t>(BPM) </a:t>
            </a:r>
            <a:r>
              <a:rPr lang="en-US" sz="2000" dirty="0" smtClean="0">
                <a:solidFill>
                  <a:srgbClr val="3366FF"/>
                </a:solidFill>
              </a:rPr>
              <a:t>at </a:t>
            </a:r>
            <a:r>
              <a:rPr lang="en-US" sz="2000" dirty="0">
                <a:solidFill>
                  <a:srgbClr val="3366FF"/>
                </a:solidFill>
              </a:rPr>
              <a:t>the NUCLOTRON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[1]</a:t>
            </a:r>
            <a:endParaRPr lang="en-US" sz="2000" dirty="0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DF0940DE-7BB0-4404-98FF-C3FE31B60A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0688"/>
          <a:stretch/>
        </p:blipFill>
        <p:spPr bwMode="auto">
          <a:xfrm>
            <a:off x="4572000" y="980728"/>
            <a:ext cx="3838884" cy="3597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xmlns="" id="{9A1475E6-629D-42AA-8E31-AD6E9E92C74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828255" cy="3331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31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8053"/>
            <a:ext cx="81369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BPM tests </a:t>
            </a:r>
            <a:r>
              <a:rPr lang="en-US" sz="3200" dirty="0" smtClean="0">
                <a:solidFill>
                  <a:srgbClr val="3366FF"/>
                </a:solidFill>
              </a:rPr>
              <a:t>AT </a:t>
            </a:r>
            <a:r>
              <a:rPr lang="en-US" sz="3200" dirty="0">
                <a:solidFill>
                  <a:srgbClr val="3366FF"/>
                </a:solidFill>
              </a:rPr>
              <a:t>NUCLOTRON, </a:t>
            </a:r>
            <a:r>
              <a:rPr lang="en-US" sz="3200" dirty="0" smtClean="0">
                <a:solidFill>
                  <a:srgbClr val="3366FF"/>
                </a:solidFill>
              </a:rPr>
              <a:t>JINR </a:t>
            </a:r>
            <a:r>
              <a:rPr lang="en-US" sz="3200" dirty="0" smtClean="0">
                <a:solidFill>
                  <a:srgbClr val="3366FF"/>
                </a:solidFill>
              </a:rPr>
              <a:t>                  in  </a:t>
            </a:r>
            <a:r>
              <a:rPr lang="en-US" sz="3200" dirty="0" smtClean="0">
                <a:solidFill>
                  <a:srgbClr val="3366FF"/>
                </a:solidFill>
              </a:rPr>
              <a:t>February-April 2018 </a:t>
            </a:r>
            <a:endParaRPr lang="en-US" sz="3200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5" name="Рисунок 2" descr="F:\СЕАНС 55\ОТЧЕТЫ\2018_04_05__07_45_38.png"/>
          <p:cNvPicPr/>
          <p:nvPr/>
        </p:nvPicPr>
        <p:blipFill rotWithShape="1">
          <a:blip r:embed="rId3"/>
          <a:srcRect t="-9" b="35143"/>
          <a:stretch/>
        </p:blipFill>
        <p:spPr bwMode="auto">
          <a:xfrm>
            <a:off x="1619672" y="1340768"/>
            <a:ext cx="5667375" cy="26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4509120"/>
            <a:ext cx="820891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Dynamic profile of an accelerated krypton beam inside </a:t>
            </a:r>
            <a:r>
              <a:rPr lang="en-US" dirty="0" smtClean="0"/>
              <a:t>the NUCLOTRON  </a:t>
            </a:r>
            <a:r>
              <a:rPr lang="en-US" dirty="0"/>
              <a:t>accelerator </a:t>
            </a:r>
            <a:r>
              <a:rPr lang="en-US" dirty="0" smtClean="0"/>
              <a:t>ring (</a:t>
            </a:r>
            <a:r>
              <a:rPr lang="en-US" dirty="0"/>
              <a:t>Vertical readings of the upper pattern in mm</a:t>
            </a:r>
            <a:r>
              <a:rPr lang="en-US" dirty="0" smtClean="0"/>
              <a:t>).</a:t>
            </a:r>
          </a:p>
          <a:p>
            <a:r>
              <a:rPr lang="en-US" dirty="0" smtClean="0"/>
              <a:t>Example </a:t>
            </a:r>
            <a:r>
              <a:rPr lang="en-US" dirty="0"/>
              <a:t>of the Kr beam position measurements at the NUCLOTRON. The </a:t>
            </a:r>
            <a:r>
              <a:rPr lang="en-US" dirty="0" smtClean="0"/>
              <a:t>energy of  </a:t>
            </a:r>
            <a:r>
              <a:rPr lang="en-US" dirty="0"/>
              <a:t>beams </a:t>
            </a:r>
            <a:r>
              <a:rPr lang="en-US" dirty="0" smtClean="0"/>
              <a:t>was  3.5GeV </a:t>
            </a:r>
            <a:r>
              <a:rPr lang="en-US" dirty="0"/>
              <a:t>, beam intensity </a:t>
            </a:r>
            <a:r>
              <a:rPr lang="en-US" dirty="0" smtClean="0"/>
              <a:t>--10</a:t>
            </a:r>
            <a:r>
              <a:rPr lang="en-US" baseline="30000" dirty="0" smtClean="0"/>
              <a:t>6</a:t>
            </a:r>
            <a:r>
              <a:rPr lang="en-US" dirty="0"/>
              <a:t>, vacuum </a:t>
            </a:r>
            <a:r>
              <a:rPr lang="en-US" dirty="0" smtClean="0"/>
              <a:t>10</a:t>
            </a:r>
            <a:r>
              <a:rPr lang="en-US" baseline="30000" dirty="0" smtClean="0"/>
              <a:t>-8 </a:t>
            </a:r>
            <a:r>
              <a:rPr lang="en-US" dirty="0" err="1"/>
              <a:t>Torrr</a:t>
            </a:r>
            <a:r>
              <a:rPr lang="en-US" dirty="0"/>
              <a:t>. </a:t>
            </a:r>
            <a:r>
              <a:rPr lang="en-US" dirty="0" smtClean="0"/>
              <a:t>Time Slice = </a:t>
            </a:r>
            <a:r>
              <a:rPr lang="en-US" dirty="0"/>
              <a:t>5,5 </a:t>
            </a:r>
            <a:r>
              <a:rPr lang="en-US" dirty="0" err="1"/>
              <a:t>ms.</a:t>
            </a:r>
            <a:r>
              <a:rPr lang="en-US" dirty="0"/>
              <a:t> Y scale has 3 mm channel bin width</a:t>
            </a:r>
            <a:r>
              <a:rPr lang="en-US" dirty="0" smtClean="0"/>
              <a:t>.</a:t>
            </a:r>
            <a:endParaRPr lang="en-US" dirty="0"/>
          </a:p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899592" y="39330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FF"/>
                </a:solidFill>
              </a:rPr>
              <a:t>Space-time characteristics of the circulating beams</a:t>
            </a:r>
            <a:endParaRPr lang="en-US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6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62341"/>
            <a:ext cx="6768752" cy="53263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116632"/>
            <a:ext cx="86409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Possible location </a:t>
            </a:r>
            <a:r>
              <a:rPr lang="en-US" sz="2800" dirty="0">
                <a:solidFill>
                  <a:srgbClr val="0000FF"/>
                </a:solidFill>
              </a:rPr>
              <a:t>of </a:t>
            </a:r>
            <a:r>
              <a:rPr lang="en-US" sz="2800" dirty="0" smtClean="0">
                <a:solidFill>
                  <a:srgbClr val="0000FF"/>
                </a:solidFill>
              </a:rPr>
              <a:t>BPM for </a:t>
            </a:r>
            <a:r>
              <a:rPr lang="en-US" sz="2800" dirty="0">
                <a:solidFill>
                  <a:srgbClr val="0000FF"/>
                </a:solidFill>
              </a:rPr>
              <a:t>measuring </a:t>
            </a:r>
            <a:r>
              <a:rPr lang="en-US" sz="2800" dirty="0" err="1" smtClean="0">
                <a:solidFill>
                  <a:srgbClr val="0000FF"/>
                </a:solidFill>
              </a:rPr>
              <a:t>emittance</a:t>
            </a:r>
            <a:r>
              <a:rPr lang="en-US" sz="2800" dirty="0" smtClean="0">
                <a:solidFill>
                  <a:srgbClr val="0000FF"/>
                </a:solidFill>
              </a:rPr>
              <a:t> of the </a:t>
            </a:r>
            <a:r>
              <a:rPr lang="en-US" sz="2800" dirty="0">
                <a:solidFill>
                  <a:srgbClr val="0000FF"/>
                </a:solidFill>
              </a:rPr>
              <a:t>NICA collider in the SPD area at the first stage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mtClean="0">
                <a:solidFill>
                  <a:srgbClr val="FF0000"/>
                </a:solidFill>
              </a:rPr>
              <a:t>(see also  </a:t>
            </a:r>
            <a:r>
              <a:rPr lang="en-US" dirty="0" smtClean="0">
                <a:solidFill>
                  <a:srgbClr val="FF0000"/>
                </a:solidFill>
              </a:rPr>
              <a:t>talk by </a:t>
            </a:r>
            <a:r>
              <a:rPr lang="en-US" dirty="0" err="1" smtClean="0">
                <a:solidFill>
                  <a:srgbClr val="FF0000"/>
                </a:solidFill>
              </a:rPr>
              <a:t>A.A.Baldin</a:t>
            </a:r>
            <a:r>
              <a:rPr lang="en-US" dirty="0" smtClean="0">
                <a:solidFill>
                  <a:srgbClr val="FF0000"/>
                </a:solidFill>
              </a:rPr>
              <a:t> at this session)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7544" y="3429000"/>
            <a:ext cx="1728192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372200" y="3212976"/>
            <a:ext cx="165618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80990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j-lt"/>
              </a:rPr>
              <a:t>Fast Beam-Beam Collisions   monitoring (FBBC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) conceptual design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92" t="8308" r="12193" b="8308"/>
          <a:stretch/>
        </p:blipFill>
        <p:spPr>
          <a:xfrm>
            <a:off x="899592" y="1772816"/>
            <a:ext cx="2777144" cy="24482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400506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Option-1 inside the vacuum pipe:</a:t>
            </a:r>
          </a:p>
          <a:p>
            <a:r>
              <a:rPr lang="en-US" dirty="0" smtClean="0"/>
              <a:t>Compact modules </a:t>
            </a:r>
            <a:r>
              <a:rPr lang="en-US" dirty="0"/>
              <a:t>of the Fast Beam-Beam Collision Monitor (FBBC</a:t>
            </a:r>
            <a:r>
              <a:rPr lang="en-US" dirty="0" smtClean="0"/>
              <a:t>) based </a:t>
            </a:r>
            <a:r>
              <a:rPr lang="en-US" dirty="0"/>
              <a:t>on the circular </a:t>
            </a:r>
            <a:r>
              <a:rPr lang="en-US" dirty="0" smtClean="0"/>
              <a:t>MCP chevron setup.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Sector </a:t>
            </a:r>
            <a:r>
              <a:rPr lang="en-US" dirty="0" smtClean="0"/>
              <a:t>readout </a:t>
            </a:r>
            <a:r>
              <a:rPr lang="en-US" dirty="0"/>
              <a:t>pads and </a:t>
            </a:r>
            <a:r>
              <a:rPr lang="en-US" dirty="0" smtClean="0"/>
              <a:t> </a:t>
            </a:r>
            <a:r>
              <a:rPr lang="en-US" dirty="0"/>
              <a:t>MCP set-</a:t>
            </a:r>
            <a:r>
              <a:rPr lang="en-US" dirty="0" smtClean="0"/>
              <a:t>up </a:t>
            </a:r>
            <a:r>
              <a:rPr lang="en-US" dirty="0"/>
              <a:t>are </a:t>
            </a:r>
            <a:r>
              <a:rPr lang="en-US" dirty="0" smtClean="0"/>
              <a:t>embedded into </a:t>
            </a:r>
            <a:r>
              <a:rPr lang="en-US" dirty="0"/>
              <a:t>a </a:t>
            </a:r>
            <a:r>
              <a:rPr lang="en-US" dirty="0" smtClean="0"/>
              <a:t>vacuum flange </a:t>
            </a:r>
            <a:r>
              <a:rPr lang="en-US" dirty="0"/>
              <a:t>with hermetic 50 Ohm signal and HV </a:t>
            </a:r>
            <a:r>
              <a:rPr lang="en-US" dirty="0" err="1" smtClean="0"/>
              <a:t>feedthroughs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5E9F-E4DA-7346-884E-AA62B4C1EE4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5580112" y="3501008"/>
            <a:ext cx="3251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Option-2  outside :</a:t>
            </a:r>
          </a:p>
          <a:p>
            <a:r>
              <a:rPr lang="en-US" dirty="0" smtClean="0"/>
              <a:t>FBBC based on sector MCP</a:t>
            </a:r>
          </a:p>
          <a:p>
            <a:r>
              <a:rPr lang="en-US" dirty="0" smtClean="0"/>
              <a:t>Setup in the vacuum chamber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03300"/>
            <a:ext cx="3923928" cy="2617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438" y="1003299"/>
            <a:ext cx="5537562" cy="2929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700808"/>
            <a:ext cx="3094315" cy="18681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0072" y="5589240"/>
            <a:ext cx="4145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Option</a:t>
            </a:r>
            <a:r>
              <a:rPr lang="en-US" dirty="0" smtClean="0"/>
              <a:t>-3  outside:</a:t>
            </a:r>
          </a:p>
          <a:p>
            <a:r>
              <a:rPr lang="en-US" dirty="0"/>
              <a:t>S</a:t>
            </a:r>
            <a:r>
              <a:rPr lang="en-US" dirty="0" smtClean="0"/>
              <a:t>everal independent MCP  </a:t>
            </a:r>
            <a:r>
              <a:rPr lang="en-US" dirty="0" err="1" smtClean="0"/>
              <a:t>hermetised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MCP setups</a:t>
            </a:r>
            <a:r>
              <a:rPr lang="ru-RU" dirty="0" smtClean="0"/>
              <a:t>  </a:t>
            </a:r>
            <a:r>
              <a:rPr lang="en-US" dirty="0" smtClean="0"/>
              <a:t>( </a:t>
            </a:r>
            <a:r>
              <a:rPr lang="en-US" dirty="0" err="1" smtClean="0"/>
              <a:t>likeTOPAZ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4437112"/>
            <a:ext cx="1738670" cy="13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2629</Words>
  <Application>Microsoft Macintosh PowerPoint</Application>
  <PresentationFormat>On-screen Show (4:3)</PresentationFormat>
  <Paragraphs>270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Оформление по умолчанию</vt:lpstr>
      <vt:lpstr>PowerPoint Presentation</vt:lpstr>
      <vt:lpstr>Layout</vt:lpstr>
      <vt:lpstr>PowerPoint Presentation</vt:lpstr>
      <vt:lpstr>PowerPoint Presentation</vt:lpstr>
      <vt:lpstr> Fast beam–beam collisions monitor for experiments at NICA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 in Saint-Petersburg</vt:lpstr>
      <vt:lpstr>MCP anode and signal transfer line optimization</vt:lpstr>
      <vt:lpstr>PowerPoint Presentation</vt:lpstr>
      <vt:lpstr>PowerPoint Presentation</vt:lpstr>
      <vt:lpstr>PowerPoint Presentation</vt:lpstr>
      <vt:lpstr>Conclusions  </vt:lpstr>
      <vt:lpstr>BACK-UP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Beam-beam interaction and t0 counters at STAR [1]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NICA collider : from protons and polarized deuterons to very massive gold ions  </vt:lpstr>
      <vt:lpstr>PowerPoint Presentation</vt:lpstr>
      <vt:lpstr>Micro Channel Plates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St.Petersburg/results/30.08.2003 Job was completed in July 2003 in the frameworks of  the ISTC Project #1999 and the INTAS-CERN grant #542</dc:title>
  <dc:creator>feofilov</dc:creator>
  <cp:lastModifiedBy>Grigory</cp:lastModifiedBy>
  <cp:revision>130</cp:revision>
  <dcterms:created xsi:type="dcterms:W3CDTF">2003-08-29T19:31:55Z</dcterms:created>
  <dcterms:modified xsi:type="dcterms:W3CDTF">2021-06-09T17:07:28Z</dcterms:modified>
</cp:coreProperties>
</file>