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31"/>
  </p:notesMasterIdLst>
  <p:handoutMasterIdLst>
    <p:handoutMasterId r:id="rId32"/>
  </p:handoutMasterIdLst>
  <p:sldIdLst>
    <p:sldId id="256" r:id="rId3"/>
    <p:sldId id="508" r:id="rId4"/>
    <p:sldId id="390" r:id="rId5"/>
    <p:sldId id="509" r:id="rId6"/>
    <p:sldId id="510" r:id="rId7"/>
    <p:sldId id="513" r:id="rId8"/>
    <p:sldId id="514" r:id="rId9"/>
    <p:sldId id="511" r:id="rId10"/>
    <p:sldId id="515" r:id="rId11"/>
    <p:sldId id="480" r:id="rId12"/>
    <p:sldId id="533" r:id="rId13"/>
    <p:sldId id="523" r:id="rId14"/>
    <p:sldId id="526" r:id="rId15"/>
    <p:sldId id="528" r:id="rId16"/>
    <p:sldId id="527" r:id="rId17"/>
    <p:sldId id="531" r:id="rId18"/>
    <p:sldId id="532" r:id="rId19"/>
    <p:sldId id="497" r:id="rId20"/>
    <p:sldId id="517" r:id="rId21"/>
    <p:sldId id="529" r:id="rId22"/>
    <p:sldId id="520" r:id="rId23"/>
    <p:sldId id="530" r:id="rId24"/>
    <p:sldId id="445" r:id="rId25"/>
    <p:sldId id="505" r:id="rId26"/>
    <p:sldId id="506" r:id="rId27"/>
    <p:sldId id="477" r:id="rId28"/>
    <p:sldId id="502" r:id="rId29"/>
    <p:sldId id="466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69" autoAdjust="0"/>
  </p:normalViewPr>
  <p:slideViewPr>
    <p:cSldViewPr snapToGrid="0">
      <p:cViewPr>
        <p:scale>
          <a:sx n="100" d="100"/>
          <a:sy n="100" d="100"/>
        </p:scale>
        <p:origin x="-648" y="-80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58" Type="http://customschemas.google.com/relationships/presentationmetadata" Target="metadata"/><Relationship Id="rId59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NR\edepecalc_12_04%20(&#1040;&#1074;&#1090;&#1086;&#1089;&#1086;&#1093;&#1088;&#1072;&#1085;&#1077;&#1085;&#1085;&#1099;&#1081;)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NR\edepecalc_12_04%20(&#1040;&#1074;&#1090;&#1086;&#1089;&#1086;&#1093;&#1088;&#1072;&#1085;&#1077;&#1085;&#1085;&#1099;&#1081;)%20(&#1040;&#1074;&#1090;&#1086;&#1089;&#1086;&#1093;&#1088;&#1072;&#1085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4472327138"/>
          <c:y val="0.0514005540974045"/>
          <c:w val="0.770496127008514"/>
          <c:h val="0.795298787276089"/>
        </c:manualLayout>
      </c:layout>
      <c:scatterChart>
        <c:scatterStyle val="lineMarker"/>
        <c:varyColors val="0"/>
        <c:ser>
          <c:idx val="0"/>
          <c:order val="0"/>
          <c:tx>
            <c:strRef>
              <c:f>inters!$BI$90</c:f>
              <c:strCache>
                <c:ptCount val="1"/>
                <c:pt idx="0">
                  <c:v>FHCal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8"/>
            <c:spPr>
              <a:solidFill>
                <a:schemeClr val="accent4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inters!$BJ$92:$BJ$101</c:f>
                <c:numCache>
                  <c:formatCode>General</c:formatCode>
                  <c:ptCount val="10"/>
                  <c:pt idx="0">
                    <c:v>3.562009999999999</c:v>
                  </c:pt>
                  <c:pt idx="1">
                    <c:v>7.23522</c:v>
                  </c:pt>
                  <c:pt idx="2">
                    <c:v>13.0551</c:v>
                  </c:pt>
                  <c:pt idx="3">
                    <c:v>21.57710000000001</c:v>
                  </c:pt>
                  <c:pt idx="4">
                    <c:v>29.4503</c:v>
                  </c:pt>
                  <c:pt idx="5">
                    <c:v>38.4925</c:v>
                  </c:pt>
                  <c:pt idx="6">
                    <c:v>44.7556</c:v>
                  </c:pt>
                  <c:pt idx="7">
                    <c:v>35.7271</c:v>
                  </c:pt>
                  <c:pt idx="8">
                    <c:v>22.1534</c:v>
                  </c:pt>
                  <c:pt idx="9">
                    <c:v>37.8752</c:v>
                  </c:pt>
                </c:numCache>
              </c:numRef>
            </c:plus>
            <c:minus>
              <c:numRef>
                <c:f>inters!$BJ$92:$BJ$101</c:f>
                <c:numCache>
                  <c:formatCode>General</c:formatCode>
                  <c:ptCount val="10"/>
                  <c:pt idx="0">
                    <c:v>3.562009999999999</c:v>
                  </c:pt>
                  <c:pt idx="1">
                    <c:v>7.23522</c:v>
                  </c:pt>
                  <c:pt idx="2">
                    <c:v>13.0551</c:v>
                  </c:pt>
                  <c:pt idx="3">
                    <c:v>21.57710000000001</c:v>
                  </c:pt>
                  <c:pt idx="4">
                    <c:v>29.4503</c:v>
                  </c:pt>
                  <c:pt idx="5">
                    <c:v>38.4925</c:v>
                  </c:pt>
                  <c:pt idx="6">
                    <c:v>44.7556</c:v>
                  </c:pt>
                  <c:pt idx="7">
                    <c:v>35.7271</c:v>
                  </c:pt>
                  <c:pt idx="8">
                    <c:v>22.1534</c:v>
                  </c:pt>
                  <c:pt idx="9">
                    <c:v>37.8752</c:v>
                  </c:pt>
                </c:numCache>
              </c:numRef>
            </c:minus>
            <c:spPr>
              <a:ln>
                <a:solidFill>
                  <a:schemeClr val="accent4"/>
                </a:solidFill>
              </a:ln>
            </c:spPr>
          </c:errBars>
          <c:xVal>
            <c:numRef>
              <c:f>inters!$BH$92:$BH$101</c:f>
              <c:numCache>
                <c:formatCode>General</c:formatCode>
                <c:ptCount val="10"/>
                <c:pt idx="0">
                  <c:v>95.0</c:v>
                </c:pt>
                <c:pt idx="1">
                  <c:v>85.0</c:v>
                </c:pt>
                <c:pt idx="2">
                  <c:v>75.0</c:v>
                </c:pt>
                <c:pt idx="3">
                  <c:v>65.0</c:v>
                </c:pt>
                <c:pt idx="4">
                  <c:v>55.0</c:v>
                </c:pt>
                <c:pt idx="5">
                  <c:v>45.0</c:v>
                </c:pt>
                <c:pt idx="6">
                  <c:v>35.0</c:v>
                </c:pt>
                <c:pt idx="7">
                  <c:v>25.0</c:v>
                </c:pt>
                <c:pt idx="8">
                  <c:v>15.0</c:v>
                </c:pt>
                <c:pt idx="9">
                  <c:v>5.0</c:v>
                </c:pt>
              </c:numCache>
            </c:numRef>
          </c:xVal>
          <c:yVal>
            <c:numRef>
              <c:f>inters!$BI$92:$BI$101</c:f>
              <c:numCache>
                <c:formatCode>General</c:formatCode>
                <c:ptCount val="10"/>
                <c:pt idx="0">
                  <c:v>6.04991</c:v>
                </c:pt>
                <c:pt idx="1">
                  <c:v>18.9844</c:v>
                </c:pt>
                <c:pt idx="2">
                  <c:v>40.4837</c:v>
                </c:pt>
                <c:pt idx="3">
                  <c:v>70.1132</c:v>
                </c:pt>
                <c:pt idx="4">
                  <c:v>108.89</c:v>
                </c:pt>
                <c:pt idx="5">
                  <c:v>154.495</c:v>
                </c:pt>
                <c:pt idx="6">
                  <c:v>216.242</c:v>
                </c:pt>
                <c:pt idx="7">
                  <c:v>305.11</c:v>
                </c:pt>
                <c:pt idx="8">
                  <c:v>374.39</c:v>
                </c:pt>
                <c:pt idx="9">
                  <c:v>336.834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4B-40AF-A3AA-F061D7982D4A}"/>
            </c:ext>
          </c:extLst>
        </c:ser>
        <c:ser>
          <c:idx val="1"/>
          <c:order val="1"/>
          <c:tx>
            <c:strRef>
              <c:f>inters!$BP$89</c:f>
              <c:strCache>
                <c:ptCount val="1"/>
                <c:pt idx="0">
                  <c:v>Multiplicity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9"/>
            <c:spPr>
              <a:solidFill>
                <a:schemeClr val="accent1"/>
              </a:solidFill>
              <a:ln>
                <a:noFill/>
              </a:ln>
            </c:spPr>
          </c:marker>
          <c:errBars>
            <c:errDir val="y"/>
            <c:errBarType val="both"/>
            <c:errValType val="stdErr"/>
            <c:noEndCap val="0"/>
          </c:errBars>
          <c:xVal>
            <c:numRef>
              <c:f>inters!$BO$92:$BO$101</c:f>
              <c:numCache>
                <c:formatCode>General</c:formatCode>
                <c:ptCount val="10"/>
                <c:pt idx="0">
                  <c:v>96.0</c:v>
                </c:pt>
                <c:pt idx="1">
                  <c:v>86.0</c:v>
                </c:pt>
                <c:pt idx="2">
                  <c:v>76.0</c:v>
                </c:pt>
                <c:pt idx="3">
                  <c:v>66.0</c:v>
                </c:pt>
                <c:pt idx="4">
                  <c:v>56.0</c:v>
                </c:pt>
                <c:pt idx="5">
                  <c:v>46.0</c:v>
                </c:pt>
                <c:pt idx="6">
                  <c:v>36.0</c:v>
                </c:pt>
                <c:pt idx="7">
                  <c:v>26.0</c:v>
                </c:pt>
                <c:pt idx="8">
                  <c:v>16.0</c:v>
                </c:pt>
                <c:pt idx="9">
                  <c:v>6.0</c:v>
                </c:pt>
              </c:numCache>
            </c:numRef>
          </c:xVal>
          <c:yVal>
            <c:numRef>
              <c:f>inters!$BP$92:$BP$101</c:f>
              <c:numCache>
                <c:formatCode>General</c:formatCode>
                <c:ptCount val="10"/>
                <c:pt idx="0">
                  <c:v>13.2404</c:v>
                </c:pt>
                <c:pt idx="1">
                  <c:v>21.4505</c:v>
                </c:pt>
                <c:pt idx="2">
                  <c:v>43.20760000000001</c:v>
                </c:pt>
                <c:pt idx="3">
                  <c:v>77.0818</c:v>
                </c:pt>
                <c:pt idx="4">
                  <c:v>120.218</c:v>
                </c:pt>
                <c:pt idx="5">
                  <c:v>170.098</c:v>
                </c:pt>
                <c:pt idx="6">
                  <c:v>224.519</c:v>
                </c:pt>
                <c:pt idx="7">
                  <c:v>279.351</c:v>
                </c:pt>
                <c:pt idx="8">
                  <c:v>332.0590000000001</c:v>
                </c:pt>
                <c:pt idx="9">
                  <c:v>373.375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4B-40AF-A3AA-F061D798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447096"/>
        <c:axId val="-2119440792"/>
      </c:scatterChart>
      <c:valAx>
        <c:axId val="-2119447096"/>
        <c:scaling>
          <c:orientation val="minMax"/>
          <c:max val="100.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Centrality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782938427038617"/>
              <c:y val="0.9294159275753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19440792"/>
        <c:crosses val="autoZero"/>
        <c:crossBetween val="midCat"/>
        <c:majorUnit val="10.0"/>
      </c:valAx>
      <c:valAx>
        <c:axId val="-2119440792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&lt;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part</a:t>
                </a:r>
                <a:r>
                  <a:rPr lang="en-US" dirty="0"/>
                  <a:t>&gt;±StdDev</a:t>
                </a:r>
              </a:p>
            </c:rich>
          </c:tx>
          <c:layout>
            <c:manualLayout>
              <c:xMode val="edge"/>
              <c:yMode val="edge"/>
              <c:x val="0.000770185802652625"/>
              <c:y val="0.001493714778816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19447096"/>
        <c:crosses val="autoZero"/>
        <c:crossBetween val="midCat"/>
      </c:valAx>
      <c:spPr>
        <a:ln>
          <a:solidFill>
            <a:schemeClr val="tx1">
              <a:lumMod val="15000"/>
              <a:lumOff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08013748849394"/>
          <c:y val="0.0352013592205564"/>
          <c:w val="0.587979120980943"/>
          <c:h val="0.2005133012486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14188876797"/>
          <c:y val="0.0514005540974045"/>
          <c:w val="0.775326661403097"/>
          <c:h val="0.786171195764797"/>
        </c:manualLayout>
      </c:layout>
      <c:scatterChart>
        <c:scatterStyle val="lineMarker"/>
        <c:varyColors val="0"/>
        <c:ser>
          <c:idx val="1"/>
          <c:order val="0"/>
          <c:tx>
            <c:strRef>
              <c:f>inters!$BI$90</c:f>
              <c:strCache>
                <c:ptCount val="1"/>
                <c:pt idx="0">
                  <c:v>FHCal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8"/>
            <c:spPr>
              <a:solidFill>
                <a:schemeClr val="accent4"/>
              </a:solidFill>
              <a:ln>
                <a:noFill/>
              </a:ln>
            </c:spPr>
          </c:marker>
          <c:xVal>
            <c:numRef>
              <c:f>inters!$BH$92:$BH$101</c:f>
              <c:numCache>
                <c:formatCode>General</c:formatCode>
                <c:ptCount val="10"/>
                <c:pt idx="0">
                  <c:v>95.0</c:v>
                </c:pt>
                <c:pt idx="1">
                  <c:v>85.0</c:v>
                </c:pt>
                <c:pt idx="2">
                  <c:v>75.0</c:v>
                </c:pt>
                <c:pt idx="3">
                  <c:v>65.0</c:v>
                </c:pt>
                <c:pt idx="4">
                  <c:v>55.0</c:v>
                </c:pt>
                <c:pt idx="5">
                  <c:v>45.0</c:v>
                </c:pt>
                <c:pt idx="6">
                  <c:v>35.0</c:v>
                </c:pt>
                <c:pt idx="7">
                  <c:v>25.0</c:v>
                </c:pt>
                <c:pt idx="8">
                  <c:v>15.0</c:v>
                </c:pt>
                <c:pt idx="9">
                  <c:v>5.0</c:v>
                </c:pt>
              </c:numCache>
            </c:numRef>
          </c:xVal>
          <c:yVal>
            <c:numRef>
              <c:f>inters!$BK$92:$BK$101</c:f>
              <c:numCache>
                <c:formatCode>General</c:formatCode>
                <c:ptCount val="10"/>
                <c:pt idx="0">
                  <c:v>0.588770742044097</c:v>
                </c:pt>
                <c:pt idx="1">
                  <c:v>0.381113967257327</c:v>
                </c:pt>
                <c:pt idx="2">
                  <c:v>0.32247793556419</c:v>
                </c:pt>
                <c:pt idx="3">
                  <c:v>0.307746615473263</c:v>
                </c:pt>
                <c:pt idx="4">
                  <c:v>0.27045917898797</c:v>
                </c:pt>
                <c:pt idx="5">
                  <c:v>0.249150457943623</c:v>
                </c:pt>
                <c:pt idx="6">
                  <c:v>0.206969968831217</c:v>
                </c:pt>
                <c:pt idx="7">
                  <c:v>0.117095801514208</c:v>
                </c:pt>
                <c:pt idx="8">
                  <c:v>0.0591719864312615</c:v>
                </c:pt>
                <c:pt idx="9">
                  <c:v>0.112444705700731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1F-4CC4-8B93-A6DAD4E70E88}"/>
            </c:ext>
          </c:extLst>
        </c:ser>
        <c:ser>
          <c:idx val="0"/>
          <c:order val="1"/>
          <c:tx>
            <c:strRef>
              <c:f>inters!$BP$89</c:f>
              <c:strCache>
                <c:ptCount val="1"/>
                <c:pt idx="0">
                  <c:v>Multiplicity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9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inters!$BO$92:$BO$101</c:f>
              <c:numCache>
                <c:formatCode>General</c:formatCode>
                <c:ptCount val="10"/>
                <c:pt idx="0">
                  <c:v>96.0</c:v>
                </c:pt>
                <c:pt idx="1">
                  <c:v>86.0</c:v>
                </c:pt>
                <c:pt idx="2">
                  <c:v>76.0</c:v>
                </c:pt>
                <c:pt idx="3">
                  <c:v>66.0</c:v>
                </c:pt>
                <c:pt idx="4">
                  <c:v>56.0</c:v>
                </c:pt>
                <c:pt idx="5">
                  <c:v>46.0</c:v>
                </c:pt>
                <c:pt idx="6">
                  <c:v>36.0</c:v>
                </c:pt>
                <c:pt idx="7">
                  <c:v>26.0</c:v>
                </c:pt>
                <c:pt idx="8">
                  <c:v>16.0</c:v>
                </c:pt>
                <c:pt idx="9">
                  <c:v>6.0</c:v>
                </c:pt>
              </c:numCache>
            </c:numRef>
          </c:xVal>
          <c:yVal>
            <c:numRef>
              <c:f>inters!$BR$92:$BR$101</c:f>
              <c:numCache>
                <c:formatCode>General</c:formatCode>
                <c:ptCount val="10"/>
                <c:pt idx="0">
                  <c:v>0.891815957221836</c:v>
                </c:pt>
                <c:pt idx="1">
                  <c:v>0.759646628283723</c:v>
                </c:pt>
                <c:pt idx="2">
                  <c:v>0.54588313167128</c:v>
                </c:pt>
                <c:pt idx="3">
                  <c:v>0.377351073794333</c:v>
                </c:pt>
                <c:pt idx="4">
                  <c:v>0.275145152972101</c:v>
                </c:pt>
                <c:pt idx="5">
                  <c:v>0.206386318475232</c:v>
                </c:pt>
                <c:pt idx="6">
                  <c:v>0.150683015691322</c:v>
                </c:pt>
                <c:pt idx="7">
                  <c:v>0.112084080601108</c:v>
                </c:pt>
                <c:pt idx="8">
                  <c:v>0.0735992700092453</c:v>
                </c:pt>
                <c:pt idx="9">
                  <c:v>0.0385116839638433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1F-4CC4-8B93-A6DAD4E70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878840"/>
        <c:axId val="-2118870200"/>
      </c:scatterChart>
      <c:valAx>
        <c:axId val="-2118878840"/>
        <c:scaling>
          <c:orientation val="minMax"/>
          <c:max val="100.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Centrality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773436218166064"/>
              <c:y val="0.9294159275753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18870200"/>
        <c:crosses val="autoZero"/>
        <c:crossBetween val="midCat"/>
        <c:majorUnit val="10.0"/>
      </c:valAx>
      <c:valAx>
        <c:axId val="-2118870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StdDev/&lt;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part</a:t>
                </a:r>
                <a:r>
                  <a:rPr lang="en-US" dirty="0"/>
                  <a:t>&gt;</a:t>
                </a:r>
              </a:p>
            </c:rich>
          </c:tx>
          <c:layout>
            <c:manualLayout>
              <c:xMode val="edge"/>
              <c:yMode val="edge"/>
              <c:x val="0.0"/>
              <c:y val="0.00212497996601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18878840"/>
        <c:crosses val="autoZero"/>
        <c:crossBetween val="midCat"/>
      </c:valAx>
      <c:spPr>
        <a:ln>
          <a:solidFill>
            <a:schemeClr val="tx1">
              <a:lumMod val="15000"/>
              <a:lumOff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459058906066"/>
          <c:y val="0.0235451134205062"/>
          <c:w val="0.658982970981401"/>
          <c:h val="0.20814166788647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20.05.21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sub-detector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array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hole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pipe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locates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distance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75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acceptance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pseudo-rapidity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2.5 ≤|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|≤ 3.2.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40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8D31-E637-7A48-BE7C-FA325424B904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549-19BD-484B-98E3-2D7C12024597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C46B-822D-3249-9258-7DF9F9BEC27F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8DA689-CAE8-2048-9B8F-903B830A545E}" type="datetime1">
              <a:rPr lang="ru-RU" smtClean="0"/>
              <a:t>20.05.21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0833-E5F9-914F-B3C6-A063C7F222E0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D3B7-270C-9540-BB7E-AB202EED9258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F555-DC00-C74E-8955-78E8335F53D7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139F-FF94-8B40-B3A1-F73306AD87F3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EB13-4F99-9B41-969B-8E291F93FB51}" type="datetime1">
              <a:rPr lang="ru-RU" smtClean="0"/>
              <a:t>20.05.21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1990-CBF4-204B-A40A-AD1DF5ECCD4A}" type="datetime1">
              <a:rPr lang="ru-RU" smtClean="0"/>
              <a:t>20.05.21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5967-60C2-4A42-9651-F6C16B090D8E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4593-861A-DF45-A9B5-7601EB896EB2}" type="datetime1">
              <a:rPr lang="ru-RU" smtClean="0"/>
              <a:t>20.05.21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DDB7-7F65-8F44-ADF8-99B6E60C5430}" type="datetime1">
              <a:rPr lang="ru-RU" smtClean="0"/>
              <a:t>20.05.21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A6B-902F-7544-A2DF-5381872F5013}" type="datetime1">
              <a:rPr lang="ru-RU" smtClean="0"/>
              <a:t>20.05.21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EE1-BA8B-6644-AF53-412623F304BF}" type="datetime1">
              <a:rPr lang="ru-RU" smtClean="0"/>
              <a:t>20.05.21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246D-D290-AB4C-BD9B-6F8AD9C840C9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64A8-C57B-F443-9B8A-16AA269AF03A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72DC641-7277-D742-9CBB-07DF67A94D3B}" type="datetime1">
              <a:rPr lang="ru-RU" smtClean="0"/>
              <a:t>20.05.21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ED2E-C473-A149-86A8-0BBF2AD78942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F380-7DB9-FB4B-984E-2CE82A777E7E}" type="datetime1">
              <a:rPr lang="ru-RU" smtClean="0"/>
              <a:t>20.05.21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28F3-0909-4C4B-95C3-4A4B36018577}" type="datetime1">
              <a:rPr lang="ru-RU" smtClean="0"/>
              <a:t>20.05.21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039A-CBC7-1A45-B99A-7725A0CF40AD}" type="datetime1">
              <a:rPr lang="ru-RU" smtClean="0"/>
              <a:t>20.05.21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2CC1-EDB8-5249-9372-91D9542FB3BA}" type="datetime1">
              <a:rPr lang="ru-RU" smtClean="0"/>
              <a:t>20.05.21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F611-A1C9-CE4E-A95F-93F3E02C4D90}" type="datetime1">
              <a:rPr lang="ru-RU" smtClean="0"/>
              <a:t>20.05.21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6E9-7586-7E4A-B468-E3D3D89B33D8}" type="datetime1">
              <a:rPr lang="ru-RU" smtClean="0"/>
              <a:t>20.05.21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301A-52C1-9D4C-B69B-1EFF70A96ED2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EA9532-096B-E140-A188-F8F86ACE5DC4}" type="datetime1">
              <a:rPr lang="ru-RU" smtClean="0"/>
              <a:t>20.05.21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owNICA/CentralityFramework" TargetMode="External"/><Relationship Id="rId4" Type="http://schemas.openxmlformats.org/officeDocument/2006/relationships/hyperlink" Target="https://github.com/Dim23/GammaFit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6" Type="http://schemas.openxmlformats.org/officeDocument/2006/relationships/hyperlink" Target="https://indico.jinr.ru/event/2066/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8" Type="http://schemas.openxmlformats.org/officeDocument/2006/relationships/hyperlink" Target="https://github.com/qweek2/Centrality_NICA/tree/master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nucl-ex?searchtype=author&amp;query=Kumar,+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0" y="11549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Some PWG1 tasks  </a:t>
            </a:r>
            <a:r>
              <a:rPr lang="en-US" sz="2800" dirty="0">
                <a:solidFill>
                  <a:srgbClr val="0000FF"/>
                </a:solidFill>
              </a:rPr>
              <a:t>for the MC production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using </a:t>
            </a:r>
            <a:r>
              <a:rPr lang="en-US" sz="2800" dirty="0" smtClean="0">
                <a:solidFill>
                  <a:srgbClr val="0000FF"/>
                </a:solidFill>
              </a:rPr>
              <a:t>the available </a:t>
            </a:r>
            <a:r>
              <a:rPr lang="en-US" sz="2800" dirty="0">
                <a:solidFill>
                  <a:srgbClr val="0000FF"/>
                </a:solidFill>
              </a:rPr>
              <a:t>event-</a:t>
            </a:r>
            <a:r>
              <a:rPr lang="en-US" sz="2800" dirty="0" smtClean="0">
                <a:solidFill>
                  <a:srgbClr val="0000FF"/>
                </a:solidFill>
              </a:rPr>
              <a:t>generators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 a new MPD Physics 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Performance paper 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0" y="3349236"/>
            <a:ext cx="91440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lang="en-US" sz="2000" b="1" i="1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endParaRPr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69400" y="5720675"/>
            <a:ext cx="7606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/>
              <a:t>the PWG1/MPD </a:t>
            </a:r>
            <a:r>
              <a:rPr lang="en-US" dirty="0" smtClean="0"/>
              <a:t>meeting, Thursday</a:t>
            </a:r>
            <a:r>
              <a:rPr lang="en-US" dirty="0"/>
              <a:t>, the 20th of May  2021,</a:t>
            </a:r>
          </a:p>
          <a:p>
            <a:r>
              <a:rPr lang="en-US" dirty="0"/>
              <a:t>at 18:00 Moscow </a:t>
            </a:r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Slide </a:t>
            </a:r>
            <a:r>
              <a:rPr lang="en-US" sz="3200" dirty="0" err="1" smtClean="0">
                <a:solidFill>
                  <a:srgbClr val="0000FF"/>
                </a:solidFill>
              </a:rPr>
              <a:t>d</a:t>
            </a:r>
            <a:r>
              <a:rPr lang="en-US" sz="3200" dirty="0" err="1" smtClean="0">
                <a:solidFill>
                  <a:srgbClr val="0000FF"/>
                </a:solidFill>
              </a:rPr>
              <a:t>rom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Slide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</a:t>
            </a:r>
            <a:r>
              <a:rPr lang="en-US" sz="3200" dirty="0" err="1" smtClean="0">
                <a:solidFill>
                  <a:srgbClr val="0000FF"/>
                </a:solidFill>
              </a:rPr>
              <a:t>rom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6096000"/>
            <a:ext cx="3898900" cy="76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81812"/>
            <a:ext cx="5247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Note slightly different STAR analysis: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classes selection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compare with STAR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  needed: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MC simulations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Bi+Bi</a:t>
            </a:r>
            <a:r>
              <a:rPr lang="en-US" dirty="0" smtClean="0"/>
              <a:t> collisions at 9.2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0-10%, 0-30%, 30-60%  and 0-60% and  10-30% </a:t>
            </a:r>
            <a:r>
              <a:rPr lang="en-US" dirty="0" smtClean="0"/>
              <a:t>multiplicity-based centrality classes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 </a:t>
            </a:r>
            <a:r>
              <a:rPr lang="en-US" dirty="0" err="1" smtClean="0"/>
              <a:t>pseudorapidity</a:t>
            </a:r>
            <a:r>
              <a:rPr lang="en-US" dirty="0" smtClean="0"/>
              <a:t> intervals: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Statistics: ~ 100 </a:t>
            </a:r>
            <a:r>
              <a:rPr lang="en-US" dirty="0" err="1" smtClean="0">
                <a:solidFill>
                  <a:schemeClr val="tx1"/>
                </a:solidFill>
              </a:rPr>
              <a:t>mln</a:t>
            </a:r>
            <a:r>
              <a:rPr lang="en-US" dirty="0" smtClean="0">
                <a:solidFill>
                  <a:schemeClr val="tx1"/>
                </a:solidFill>
              </a:rPr>
              <a:t> min bias events 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…something else?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06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07576"/>
            <a:ext cx="9753599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1"/>
            <a:ext cx="8058151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 smtClean="0">
                <a:solidFill>
                  <a:srgbClr val="0000FF"/>
                </a:solidFill>
              </a:rPr>
              <a:t>Selection </a:t>
            </a:r>
            <a:r>
              <a:rPr lang="en-US" sz="3200" b="1" dirty="0">
                <a:solidFill>
                  <a:srgbClr val="0000FF"/>
                </a:solidFill>
              </a:rPr>
              <a:t>of the </a:t>
            </a:r>
            <a:r>
              <a:rPr lang="en-US" sz="3200" b="1" dirty="0" err="1">
                <a:solidFill>
                  <a:srgbClr val="0000FF"/>
                </a:solidFill>
              </a:rPr>
              <a:t>pseudorapidity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intervals and centrality </a:t>
            </a:r>
            <a:r>
              <a:rPr lang="en-US" sz="3200" b="1" dirty="0" smtClean="0">
                <a:solidFill>
                  <a:srgbClr val="0000FF"/>
                </a:solidFill>
              </a:rPr>
              <a:t>classes for MPD  analysis and MC simulations for the Physics Performance paper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----    </a:t>
            </a:r>
            <a:r>
              <a:rPr lang="en-US" sz="3200" dirty="0" err="1" smtClean="0"/>
              <a:t>Bi+Bi</a:t>
            </a:r>
            <a:r>
              <a:rPr lang="en-US" sz="3200" dirty="0" smtClean="0"/>
              <a:t> collisions at √s </a:t>
            </a:r>
            <a:r>
              <a:rPr lang="en-US" sz="3200" baseline="-25000" dirty="0" smtClean="0"/>
              <a:t>NN</a:t>
            </a:r>
            <a:r>
              <a:rPr lang="en-US" sz="3200" dirty="0" smtClean="0"/>
              <a:t>=</a:t>
            </a:r>
            <a:r>
              <a:rPr lang="en-US" sz="3200" dirty="0" smtClean="0"/>
              <a:t>9.2GeV </a:t>
            </a:r>
            <a:endParaRPr lang="en-US" sz="3200" baseline="-25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28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comments to Multiplicity-based </a:t>
            </a:r>
            <a:r>
              <a:rPr lang="en-US" sz="3200" dirty="0" smtClean="0">
                <a:solidFill>
                  <a:srgbClr val="FF0000"/>
                </a:solidFill>
              </a:rPr>
              <a:t>methods used in the PWG1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detailed analysis +documentation in two </a:t>
            </a:r>
            <a:r>
              <a:rPr lang="en-US" dirty="0" smtClean="0"/>
              <a:t>approaches used</a:t>
            </a:r>
            <a:endParaRPr lang="en-US" dirty="0" smtClean="0"/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… </a:t>
            </a:r>
            <a:r>
              <a:rPr lang="en-US" b="1" dirty="0" smtClean="0"/>
              <a:t>but </a:t>
            </a:r>
            <a:r>
              <a:rPr lang="en-US" b="1" dirty="0" smtClean="0"/>
              <a:t>we have to continue to investigate the problems:</a:t>
            </a:r>
            <a:endParaRPr lang="en-US" b="1" dirty="0" smtClean="0"/>
          </a:p>
          <a:p>
            <a:r>
              <a:rPr lang="en-US" dirty="0" smtClean="0"/>
              <a:t>Multiplicity-based method is being used  </a:t>
            </a:r>
            <a:r>
              <a:rPr lang="en-US" dirty="0" smtClean="0"/>
              <a:t>currently at </a:t>
            </a:r>
            <a:r>
              <a:rPr lang="en-US" dirty="0" smtClean="0"/>
              <a:t>the </a:t>
            </a:r>
            <a:r>
              <a:rPr lang="en-US" dirty="0" err="1" smtClean="0"/>
              <a:t>midrapiidty</a:t>
            </a:r>
            <a:r>
              <a:rPr lang="ru-RU" dirty="0" smtClean="0"/>
              <a:t> </a:t>
            </a:r>
            <a:r>
              <a:rPr lang="en-US" dirty="0" smtClean="0"/>
              <a:t>     |</a:t>
            </a:r>
            <a:r>
              <a:rPr lang="en-US" dirty="0" err="1" smtClean="0"/>
              <a:t>η</a:t>
            </a:r>
            <a:r>
              <a:rPr lang="en-US" dirty="0" smtClean="0"/>
              <a:t> |&lt;</a:t>
            </a:r>
            <a:r>
              <a:rPr lang="en-US" dirty="0" smtClean="0"/>
              <a:t>0.5: therefore, </a:t>
            </a:r>
            <a:r>
              <a:rPr lang="en-US" dirty="0" smtClean="0">
                <a:solidFill>
                  <a:srgbClr val="FF0000"/>
                </a:solidFill>
              </a:rPr>
              <a:t> auto-correlations </a:t>
            </a:r>
            <a:r>
              <a:rPr lang="en-US" dirty="0" smtClean="0">
                <a:solidFill>
                  <a:srgbClr val="FF0000"/>
                </a:solidFill>
              </a:rPr>
              <a:t>might be possible </a:t>
            </a:r>
            <a:r>
              <a:rPr lang="en-US" dirty="0" smtClean="0"/>
              <a:t>in the </a:t>
            </a:r>
            <a:r>
              <a:rPr lang="en-US" dirty="0" smtClean="0"/>
              <a:t>analysis of fluctuations etc. </a:t>
            </a:r>
            <a:r>
              <a:rPr lang="en-US" dirty="0" smtClean="0"/>
              <a:t>Different </a:t>
            </a:r>
            <a:r>
              <a:rPr lang="en-US" dirty="0" err="1" smtClean="0"/>
              <a:t>pseudorapidity</a:t>
            </a:r>
            <a:r>
              <a:rPr lang="en-US" dirty="0" smtClean="0"/>
              <a:t> </a:t>
            </a:r>
            <a:r>
              <a:rPr lang="en-US" dirty="0" smtClean="0"/>
              <a:t>intervals should be </a:t>
            </a:r>
            <a:r>
              <a:rPr lang="en-US" dirty="0" smtClean="0"/>
              <a:t>selected</a:t>
            </a:r>
            <a:endParaRPr lang="en-US" dirty="0" smtClean="0"/>
          </a:p>
          <a:p>
            <a:r>
              <a:rPr lang="en-US" dirty="0" smtClean="0"/>
              <a:t>Three parameters (f, μ, k</a:t>
            </a:r>
            <a:r>
              <a:rPr lang="en-US" dirty="0" smtClean="0"/>
              <a:t>) in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 … 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Constant </a:t>
            </a:r>
            <a:r>
              <a:rPr lang="en-US" dirty="0" smtClean="0">
                <a:solidFill>
                  <a:srgbClr val="FF0000"/>
                </a:solidFill>
              </a:rPr>
              <a:t>class width  </a:t>
            </a:r>
            <a:r>
              <a:rPr lang="en-US" dirty="0" smtClean="0"/>
              <a:t>for all  centrality classes (should be optimized)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Systematic errors </a:t>
            </a:r>
            <a:r>
              <a:rPr lang="en-US" dirty="0" smtClean="0"/>
              <a:t>and effects of various cuts on multiplicity  distribution…</a:t>
            </a:r>
            <a:r>
              <a:rPr lang="en-US" dirty="0" smtClean="0"/>
              <a:t>.one of the items for studies</a:t>
            </a:r>
            <a:endParaRPr lang="en-US" dirty="0" smtClean="0"/>
          </a:p>
          <a:p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</a:t>
            </a:r>
            <a:r>
              <a:rPr lang="en-US" dirty="0" err="1" smtClean="0"/>
              <a:t>noticeble</a:t>
            </a:r>
            <a:r>
              <a:rPr lang="en-US" dirty="0" smtClean="0"/>
              <a:t> bias  to the number of binary collisions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it is  the old </a:t>
            </a:r>
            <a:r>
              <a:rPr lang="en-US" dirty="0" smtClean="0">
                <a:solidFill>
                  <a:srgbClr val="000000"/>
                </a:solidFill>
              </a:rPr>
              <a:t>problem –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also  </a:t>
            </a:r>
            <a:r>
              <a:rPr lang="en-US" dirty="0" smtClean="0"/>
              <a:t>one </a:t>
            </a:r>
            <a:r>
              <a:rPr lang="en-US" dirty="0"/>
              <a:t>of the items </a:t>
            </a:r>
            <a:r>
              <a:rPr lang="en-US" dirty="0" smtClean="0"/>
              <a:t>for further studies and checks with the MC event generators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36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089150" y="88900"/>
            <a:ext cx="4544934" cy="461665"/>
          </a:xfrm>
          <a:prstGeom prst="rect">
            <a:avLst/>
          </a:prstGeom>
          <a:solidFill>
            <a:srgbClr val="AEFFFB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Группа 29"/>
          <p:cNvGrpSpPr>
            <a:grpSpLocks/>
          </p:cNvGrpSpPr>
          <p:nvPr/>
        </p:nvGrpSpPr>
        <p:grpSpPr bwMode="auto">
          <a:xfrm>
            <a:off x="74705" y="2442504"/>
            <a:ext cx="3625850" cy="2987675"/>
            <a:chOff x="114300" y="3714752"/>
            <a:chExt cx="3625821" cy="2987675"/>
          </a:xfrm>
        </p:grpSpPr>
        <p:pic>
          <p:nvPicPr>
            <p:cNvPr id="63" name="Рисунок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7805" r="9120" b="6364"/>
            <a:stretch>
              <a:fillRect/>
            </a:stretch>
          </p:blipFill>
          <p:spPr bwMode="auto">
            <a:xfrm>
              <a:off x="500034" y="3714752"/>
              <a:ext cx="3240087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870304" y="3789365"/>
              <a:ext cx="959710" cy="830997"/>
            </a:xfrm>
            <a:prstGeom prst="rect">
              <a:avLst/>
            </a:prstGeom>
            <a:solidFill>
              <a:srgbClr val="FCF7FB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URQMD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charged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</a:rPr>
                <a:t>b&lt;11 </a:t>
              </a:r>
              <a:r>
                <a:rPr lang="en-US" sz="1600" dirty="0" err="1">
                  <a:solidFill>
                    <a:srgbClr val="000090"/>
                  </a:solidFill>
                </a:rPr>
                <a:t>fm</a:t>
              </a:r>
              <a:endParaRPr lang="ru-RU" sz="1600" dirty="0">
                <a:solidFill>
                  <a:srgbClr val="000090"/>
                </a:solidFill>
              </a:endParaRPr>
            </a:p>
          </p:txBody>
        </p:sp>
        <p:sp>
          <p:nvSpPr>
            <p:cNvPr id="65" name="TextBox 8"/>
            <p:cNvSpPr txBox="1">
              <a:spLocks noChangeArrowheads="1"/>
            </p:cNvSpPr>
            <p:nvPr/>
          </p:nvSpPr>
          <p:spPr bwMode="auto">
            <a:xfrm rot="-5400000">
              <a:off x="-102393" y="4006056"/>
              <a:ext cx="7874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700">
                  <a:latin typeface="Calibri" panose="020F0502020204030204" pitchFamily="34" charset="0"/>
                </a:rPr>
                <a:t>dN/d</a:t>
              </a:r>
              <a:r>
                <a:rPr lang="en-US" altLang="ru-RU" sz="1700">
                  <a:latin typeface="Symbol" panose="05050102010706020507" pitchFamily="18" charset="2"/>
                </a:rPr>
                <a:t>h</a:t>
              </a:r>
              <a:endParaRPr lang="ru-RU" altLang="ru-RU" sz="1700">
                <a:latin typeface="Calibri" panose="020F0502020204030204" pitchFamily="34" charset="0"/>
              </a:endParaRPr>
            </a:p>
          </p:txBody>
        </p:sp>
        <p:sp>
          <p:nvSpPr>
            <p:cNvPr id="66" name="TextBox 76"/>
            <p:cNvSpPr txBox="1">
              <a:spLocks noChangeArrowheads="1"/>
            </p:cNvSpPr>
            <p:nvPr/>
          </p:nvSpPr>
          <p:spPr bwMode="auto">
            <a:xfrm>
              <a:off x="2911474" y="5078413"/>
              <a:ext cx="69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 err="1" smtClean="0">
                  <a:solidFill>
                    <a:srgbClr val="FF0000"/>
                  </a:solidFill>
                </a:rPr>
                <a:t>ECal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025743" y="5390491"/>
            <a:ext cx="31613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ru-RU" sz="1700" dirty="0">
                <a:latin typeface="Symbol" panose="05050102010706020507" pitchFamily="18" charset="2"/>
              </a:rPr>
              <a:t>h</a:t>
            </a:r>
            <a:endParaRPr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69" name="Прямоугольник 64"/>
          <p:cNvSpPr/>
          <p:nvPr/>
        </p:nvSpPr>
        <p:spPr>
          <a:xfrm>
            <a:off x="1895568" y="3348968"/>
            <a:ext cx="571500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67"/>
          <p:cNvSpPr/>
          <p:nvPr/>
        </p:nvSpPr>
        <p:spPr>
          <a:xfrm>
            <a:off x="1928906" y="3922053"/>
            <a:ext cx="511174" cy="47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69"/>
          <p:cNvSpPr/>
          <p:nvPr/>
        </p:nvSpPr>
        <p:spPr>
          <a:xfrm>
            <a:off x="1317719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1"/>
          <p:cNvSpPr/>
          <p:nvPr/>
        </p:nvSpPr>
        <p:spPr>
          <a:xfrm>
            <a:off x="2603594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2"/>
          <p:cNvSpPr/>
          <p:nvPr/>
        </p:nvSpPr>
        <p:spPr>
          <a:xfrm>
            <a:off x="1174843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3"/>
          <p:cNvSpPr/>
          <p:nvPr/>
        </p:nvSpPr>
        <p:spPr>
          <a:xfrm>
            <a:off x="2817905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855881" y="3010828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90"/>
                </a:solidFill>
              </a:rPr>
              <a:t>TPC</a:t>
            </a:r>
            <a:endParaRPr lang="ru-RU" altLang="ru-RU" b="1" dirty="0">
              <a:solidFill>
                <a:srgbClr val="000090"/>
              </a:solidFill>
            </a:endParaRPr>
          </a:p>
        </p:txBody>
      </p:sp>
      <p:cxnSp>
        <p:nvCxnSpPr>
          <p:cNvPr id="78" name="Прямая со стрелкой 78"/>
          <p:cNvCxnSpPr/>
          <p:nvPr/>
        </p:nvCxnSpPr>
        <p:spPr>
          <a:xfrm flipH="1">
            <a:off x="2475007" y="3950628"/>
            <a:ext cx="406398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9"/>
          <p:cNvSpPr txBox="1">
            <a:spLocks noChangeArrowheads="1"/>
          </p:cNvSpPr>
          <p:nvPr/>
        </p:nvSpPr>
        <p:spPr bwMode="auto">
          <a:xfrm>
            <a:off x="1927317" y="4501492"/>
            <a:ext cx="687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0090"/>
                </a:solidFill>
              </a:rPr>
              <a:t>FFD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sp>
        <p:nvSpPr>
          <p:cNvPr id="80" name="TextBox 81"/>
          <p:cNvSpPr txBox="1">
            <a:spLocks noChangeArrowheads="1"/>
          </p:cNvSpPr>
          <p:nvPr/>
        </p:nvSpPr>
        <p:spPr bwMode="auto">
          <a:xfrm>
            <a:off x="1833656" y="4799942"/>
            <a:ext cx="78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0090"/>
                </a:solidFill>
              </a:rPr>
              <a:t>FHCal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cxnSp>
        <p:nvCxnSpPr>
          <p:cNvPr id="81" name="Прямая со стрелкой 82"/>
          <p:cNvCxnSpPr>
            <a:stCxn id="80" idx="3"/>
          </p:cNvCxnSpPr>
          <p:nvPr/>
        </p:nvCxnSpPr>
        <p:spPr>
          <a:xfrm flipV="1">
            <a:off x="2619469" y="48237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"/>
          <p:cNvCxnSpPr/>
          <p:nvPr/>
        </p:nvCxnSpPr>
        <p:spPr>
          <a:xfrm>
            <a:off x="1924983" y="3679167"/>
            <a:ext cx="513509" cy="0"/>
          </a:xfrm>
          <a:prstGeom prst="line">
            <a:avLst/>
          </a:prstGeom>
          <a:ln w="47625">
            <a:solidFill>
              <a:srgbClr val="00009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1805" y="3469042"/>
            <a:ext cx="718768" cy="37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TOF</a:t>
            </a:r>
            <a:endParaRPr lang="ru-RU" b="1" dirty="0">
              <a:solidFill>
                <a:srgbClr val="000090"/>
              </a:solidFill>
            </a:endParaRPr>
          </a:p>
        </p:txBody>
      </p:sp>
      <p:cxnSp>
        <p:nvCxnSpPr>
          <p:cNvPr id="84" name="Прямая со стрелкой 82"/>
          <p:cNvCxnSpPr/>
          <p:nvPr/>
        </p:nvCxnSpPr>
        <p:spPr>
          <a:xfrm flipH="1" flipV="1">
            <a:off x="1370105" y="47983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82"/>
          <p:cNvCxnSpPr/>
          <p:nvPr/>
        </p:nvCxnSpPr>
        <p:spPr>
          <a:xfrm flipV="1">
            <a:off x="2454369" y="45316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2"/>
          <p:cNvCxnSpPr/>
          <p:nvPr/>
        </p:nvCxnSpPr>
        <p:spPr>
          <a:xfrm flipH="1" flipV="1">
            <a:off x="1586005" y="45189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82"/>
          <p:cNvCxnSpPr/>
          <p:nvPr/>
        </p:nvCxnSpPr>
        <p:spPr>
          <a:xfrm flipV="1">
            <a:off x="1541555" y="3687103"/>
            <a:ext cx="36195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1349448" y="2049549"/>
            <a:ext cx="1644474" cy="400110"/>
          </a:xfrm>
          <a:prstGeom prst="rect">
            <a:avLst/>
          </a:prstGeom>
          <a:solidFill>
            <a:srgbClr val="FFFE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acceptance</a:t>
            </a:r>
            <a:endParaRPr lang="ru-RU" altLang="ru-RU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7105" y="2004353"/>
            <a:ext cx="3489326" cy="2143125"/>
            <a:chOff x="533400" y="3035300"/>
            <a:chExt cx="3489326" cy="2143125"/>
          </a:xfrm>
        </p:grpSpPr>
        <p:sp>
          <p:nvSpPr>
            <p:cNvPr id="96" name="Прямоугольник 67"/>
            <p:cNvSpPr/>
            <p:nvPr/>
          </p:nvSpPr>
          <p:spPr>
            <a:xfrm>
              <a:off x="1816099" y="5111750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Прямоугольник 67"/>
            <p:cNvSpPr/>
            <p:nvPr/>
          </p:nvSpPr>
          <p:spPr>
            <a:xfrm>
              <a:off x="2724149" y="5127625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8" name="Прямая соединительная линия 2"/>
            <p:cNvCxnSpPr/>
            <p:nvPr/>
          </p:nvCxnSpPr>
          <p:spPr>
            <a:xfrm>
              <a:off x="175820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2"/>
            <p:cNvCxnSpPr/>
            <p:nvPr/>
          </p:nvCxnSpPr>
          <p:spPr>
            <a:xfrm>
              <a:off x="270435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2"/>
            <p:cNvCxnSpPr/>
            <p:nvPr/>
          </p:nvCxnSpPr>
          <p:spPr>
            <a:xfrm>
              <a:off x="2676525" y="4543425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2"/>
            <p:cNvCxnSpPr/>
            <p:nvPr/>
          </p:nvCxnSpPr>
          <p:spPr>
            <a:xfrm>
              <a:off x="1803400" y="4533900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TextBox 75"/>
            <p:cNvSpPr txBox="1">
              <a:spLocks noChangeArrowheads="1"/>
            </p:cNvSpPr>
            <p:nvPr/>
          </p:nvSpPr>
          <p:spPr bwMode="auto">
            <a:xfrm>
              <a:off x="3308351" y="4352925"/>
              <a:ext cx="7143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3366FF"/>
                  </a:solidFill>
                </a:rPr>
                <a:t>CPC</a:t>
              </a:r>
              <a:endParaRPr lang="ru-RU" altLang="ru-RU" b="1" dirty="0">
                <a:solidFill>
                  <a:srgbClr val="3366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3400" y="3035300"/>
              <a:ext cx="947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stage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 bwMode="auto">
          <a:xfrm>
            <a:off x="228600" y="1335088"/>
            <a:ext cx="7480300" cy="400110"/>
          </a:xfrm>
          <a:prstGeom prst="rect">
            <a:avLst/>
          </a:prstGeom>
          <a:solidFill>
            <a:srgbClr val="EEF3FF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stage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2023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  + ITS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EndCap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(CPC, Straw, TOF, ECAL)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Прямоугольник 25"/>
          <p:cNvSpPr/>
          <p:nvPr/>
        </p:nvSpPr>
        <p:spPr>
          <a:xfrm>
            <a:off x="5057775" y="3478213"/>
            <a:ext cx="252413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Прямоугольник 26"/>
          <p:cNvSpPr/>
          <p:nvPr/>
        </p:nvSpPr>
        <p:spPr>
          <a:xfrm>
            <a:off x="7056438" y="3478213"/>
            <a:ext cx="250825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Прямоугольник 27"/>
          <p:cNvSpPr/>
          <p:nvPr/>
        </p:nvSpPr>
        <p:spPr>
          <a:xfrm>
            <a:off x="4643438" y="3198813"/>
            <a:ext cx="252412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Прямоугольник 28"/>
          <p:cNvSpPr/>
          <p:nvPr/>
        </p:nvSpPr>
        <p:spPr>
          <a:xfrm>
            <a:off x="7451725" y="3198813"/>
            <a:ext cx="252413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" name="Прямая со стрелкой 30"/>
          <p:cNvCxnSpPr/>
          <p:nvPr/>
        </p:nvCxnSpPr>
        <p:spPr>
          <a:xfrm rot="2580000">
            <a:off x="4176713" y="2938463"/>
            <a:ext cx="1366837" cy="5048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32"/>
          <p:cNvCxnSpPr/>
          <p:nvPr/>
        </p:nvCxnSpPr>
        <p:spPr>
          <a:xfrm rot="1740000">
            <a:off x="4248150" y="2686050"/>
            <a:ext cx="792163" cy="9731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44713"/>
            <a:ext cx="5146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91"/>
          <p:cNvGrpSpPr>
            <a:grpSpLocks/>
          </p:cNvGrpSpPr>
          <p:nvPr/>
        </p:nvGrpSpPr>
        <p:grpSpPr bwMode="auto">
          <a:xfrm>
            <a:off x="4559300" y="3454400"/>
            <a:ext cx="3302000" cy="1854200"/>
            <a:chOff x="4572000" y="2209800"/>
            <a:chExt cx="3302000" cy="1854200"/>
          </a:xfrm>
        </p:grpSpPr>
        <p:grpSp>
          <p:nvGrpSpPr>
            <p:cNvPr id="107" name="Group 88"/>
            <p:cNvGrpSpPr>
              <a:grpSpLocks/>
            </p:cNvGrpSpPr>
            <p:nvPr/>
          </p:nvGrpSpPr>
          <p:grpSpPr bwMode="auto">
            <a:xfrm>
              <a:off x="4572000" y="2209800"/>
              <a:ext cx="731519" cy="1854200"/>
              <a:chOff x="4572000" y="2209800"/>
              <a:chExt cx="731519" cy="18542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572000" y="22098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62500" y="24907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720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752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451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578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67300" y="24907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800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1435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43500" y="32019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403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403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7137400" y="2222500"/>
              <a:ext cx="736600" cy="1841500"/>
              <a:chOff x="7137400" y="2222500"/>
              <a:chExt cx="736600" cy="18415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670800" y="22225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835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05700" y="25034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184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374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374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25034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2136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200900" y="32146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660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660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90"/>
            <p:cNvGrpSpPr>
              <a:grpSpLocks/>
            </p:cNvGrpSpPr>
            <p:nvPr/>
          </p:nvGrpSpPr>
          <p:grpSpPr bwMode="auto">
            <a:xfrm>
              <a:off x="5614193" y="3010694"/>
              <a:ext cx="1243806" cy="240506"/>
              <a:chOff x="5614193" y="3010694"/>
              <a:chExt cx="1243806" cy="24050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918200" y="30480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918200" y="30861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18200" y="32004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918200" y="32385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800000" flipH="1">
                <a:off x="5791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800000" flipH="1">
                <a:off x="5791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800000" flipH="1">
                <a:off x="5690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800000" flipH="1">
                <a:off x="56903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800000" flipH="1">
                <a:off x="55760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800000" flipH="1">
                <a:off x="55760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800000" flipH="1">
                <a:off x="6579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800000" flipH="1">
                <a:off x="6680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800000" flipH="1">
                <a:off x="6807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800000" flipH="1">
                <a:off x="65793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800000" flipH="1">
                <a:off x="66809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800000" flipH="1">
                <a:off x="6807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8394700" y="4495800"/>
            <a:ext cx="6933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32800" y="4813300"/>
            <a:ext cx="533657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FFD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241300" y="700088"/>
            <a:ext cx="6604000" cy="400110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I:</a:t>
            </a:r>
            <a:r>
              <a:rPr lang="en-US" sz="2000" b="1" dirty="0" smtClean="0">
                <a:solidFill>
                  <a:srgbClr val="000090"/>
                </a:solidFill>
              </a:rPr>
              <a:t>         TPC, TOF, ECAL, </a:t>
            </a:r>
            <a:r>
              <a:rPr lang="en-US" sz="2000" b="1" dirty="0" err="1" smtClean="0">
                <a:solidFill>
                  <a:srgbClr val="000090"/>
                </a:solidFill>
              </a:rPr>
              <a:t>FHCal</a:t>
            </a:r>
            <a:r>
              <a:rPr lang="en-US" sz="2000" b="1" dirty="0" smtClean="0">
                <a:solidFill>
                  <a:srgbClr val="000090"/>
                </a:solidFill>
              </a:rPr>
              <a:t>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07577" y="5993653"/>
            <a:ext cx="4061012" cy="400110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C1167"/>
                </a:solidFill>
              </a:rPr>
              <a:t>stage 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put in operation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in 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70256" y="2385353"/>
            <a:ext cx="1686217" cy="646331"/>
            <a:chOff x="3117851" y="2387600"/>
            <a:chExt cx="1686217" cy="646331"/>
          </a:xfrm>
        </p:grpSpPr>
        <p:sp>
          <p:nvSpPr>
            <p:cNvPr id="155" name="TextBox 154"/>
            <p:cNvSpPr txBox="1"/>
            <p:nvPr/>
          </p:nvSpPr>
          <p:spPr>
            <a:xfrm>
              <a:off x="3117851" y="2387600"/>
              <a:ext cx="16862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90"/>
                  </a:solidFill>
                </a:rPr>
                <a:t>       11 A GeV</a:t>
              </a:r>
            </a:p>
            <a:p>
              <a:pPr algn="r"/>
              <a:r>
                <a:rPr lang="en-US" dirty="0">
                  <a:solidFill>
                    <a:srgbClr val="000090"/>
                  </a:solidFill>
                </a:rPr>
                <a:t>4</a:t>
              </a:r>
              <a:r>
                <a:rPr lang="en-US" dirty="0" smtClean="0">
                  <a:solidFill>
                    <a:srgbClr val="000090"/>
                  </a:solidFill>
                </a:rPr>
                <a:t> A GeV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302000" y="2578100"/>
              <a:ext cx="406400" cy="0"/>
            </a:xfrm>
            <a:prstGeom prst="line">
              <a:avLst/>
            </a:prstGeom>
            <a:ln w="38100" cmpd="sng">
              <a:solidFill>
                <a:srgbClr val="FF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14700" y="2870200"/>
              <a:ext cx="406400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AutoShape 5"/>
          <p:cNvCxnSpPr>
            <a:cxnSpLocks noChangeShapeType="1"/>
          </p:cNvCxnSpPr>
          <p:nvPr/>
        </p:nvCxnSpPr>
        <p:spPr bwMode="auto">
          <a:xfrm>
            <a:off x="190500" y="6261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668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39749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55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238" y="4699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N</a:t>
            </a:r>
            <a:r>
              <a:rPr lang="en-US" sz="4000" baseline="-25000" dirty="0" err="1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</a:rPr>
              <a:t>in </a:t>
            </a:r>
            <a:r>
              <a:rPr lang="en-US" sz="4000" dirty="0" smtClean="0">
                <a:solidFill>
                  <a:srgbClr val="0066FF"/>
                </a:solidFill>
              </a:rPr>
              <a:t>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301979"/>
            <a:ext cx="2930525" cy="2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4150"/>
            <a:ext cx="2603499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6119336"/>
            <a:ext cx="7962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Centrality and </a:t>
            </a:r>
            <a:r>
              <a:rPr lang="en-US" sz="1400" dirty="0" err="1"/>
              <a:t>multiparticle</a:t>
            </a:r>
            <a:r>
              <a:rPr lang="en-US" sz="1400" dirty="0"/>
              <a:t> production in </a:t>
            </a:r>
            <a:r>
              <a:rPr lang="en-US" sz="1400" dirty="0" err="1"/>
              <a:t>ultrarelativistic</a:t>
            </a:r>
            <a:r>
              <a:rPr lang="en-US" sz="1400" dirty="0"/>
              <a:t> nuclear collisions</a:t>
            </a:r>
          </a:p>
          <a:p>
            <a:r>
              <a:rPr lang="en-US" sz="1400" dirty="0" err="1"/>
              <a:t>Drozhzhova</a:t>
            </a:r>
            <a:r>
              <a:rPr lang="en-US" sz="1400" dirty="0"/>
              <a:t> T.A., </a:t>
            </a:r>
            <a:r>
              <a:rPr lang="en-US" sz="1400" dirty="0" err="1"/>
              <a:t>Kovalenko</a:t>
            </a:r>
            <a:r>
              <a:rPr lang="en-US" sz="1400" dirty="0"/>
              <a:t> V.N., </a:t>
            </a:r>
            <a:r>
              <a:rPr lang="en-US" sz="1400" dirty="0" err="1"/>
              <a:t>Seryakov</a:t>
            </a:r>
            <a:r>
              <a:rPr lang="en-US" sz="1400" dirty="0"/>
              <a:t> A.Y., </a:t>
            </a:r>
            <a:r>
              <a:rPr lang="en-US" sz="1400" dirty="0" err="1"/>
              <a:t>Feofilov</a:t>
            </a:r>
            <a:r>
              <a:rPr lang="en-US" sz="1400" dirty="0"/>
              <a:t> G.A.</a:t>
            </a:r>
          </a:p>
          <a:p>
            <a:r>
              <a:rPr lang="en-US" sz="1400" dirty="0"/>
              <a:t>Physics of Atomic Nuclei. 2016. </a:t>
            </a:r>
            <a:r>
              <a:rPr lang="en-US" sz="1400" dirty="0" err="1"/>
              <a:t>Т</a:t>
            </a:r>
            <a:r>
              <a:rPr lang="en-US" sz="1400" dirty="0"/>
              <a:t>. 79. № 5. </a:t>
            </a:r>
            <a:r>
              <a:rPr lang="en-US" sz="1400" dirty="0" err="1"/>
              <a:t>С</a:t>
            </a:r>
            <a:r>
              <a:rPr lang="en-US" sz="1400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8" y="3299247"/>
            <a:ext cx="7150101" cy="25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7576"/>
            <a:ext cx="8185151" cy="7687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Centrality</a:t>
            </a:r>
            <a:r>
              <a:rPr lang="en-US" sz="3200" b="1" dirty="0">
                <a:solidFill>
                  <a:srgbClr val="0000FF"/>
                </a:solidFill>
              </a:rPr>
              <a:t>-wise optimization of the class width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6" b="-3112"/>
          <a:stretch/>
        </p:blipFill>
        <p:spPr>
          <a:xfrm>
            <a:off x="647699" y="1270000"/>
            <a:ext cx="6232725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976148"/>
            <a:ext cx="6908800" cy="10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914400"/>
            <a:ext cx="5099352" cy="4318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294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276"/>
            <a:ext cx="9144000" cy="1336956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Account of influence of the wide distribution in Z of the  interaction vertex position, on the selection of the multiplicity </a:t>
            </a:r>
            <a:r>
              <a:rPr lang="en-US" sz="3200" dirty="0" smtClean="0">
                <a:solidFill>
                  <a:srgbClr val="0000FF"/>
                </a:solidFill>
              </a:rPr>
              <a:t>classes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20900"/>
            <a:ext cx="60452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0100" y="2367290"/>
            <a:ext cx="2997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STAR: Uniform detector </a:t>
            </a:r>
            <a:r>
              <a:rPr lang="en-US" dirty="0"/>
              <a:t>performance </a:t>
            </a:r>
            <a:r>
              <a:rPr lang="en-US" dirty="0" smtClean="0"/>
              <a:t>      within </a:t>
            </a:r>
            <a:r>
              <a:rPr lang="en-US" dirty="0"/>
              <a:t>|</a:t>
            </a:r>
            <a:r>
              <a:rPr lang="en-US" dirty="0" err="1"/>
              <a:t>η</a:t>
            </a:r>
            <a:r>
              <a:rPr lang="en-US" dirty="0"/>
              <a:t>| &lt; 1.0 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STAR:</a:t>
            </a:r>
            <a:r>
              <a:rPr lang="ru-RU" dirty="0" err="1" smtClean="0"/>
              <a:t>sufficient</a:t>
            </a:r>
            <a:r>
              <a:rPr lang="ru-RU" dirty="0" smtClean="0"/>
              <a:t> </a:t>
            </a:r>
            <a:r>
              <a:rPr lang="ru-RU" dirty="0" err="1"/>
              <a:t>statistical</a:t>
            </a:r>
            <a:r>
              <a:rPr lang="ru-RU" dirty="0"/>
              <a:t> </a:t>
            </a:r>
            <a:r>
              <a:rPr lang="ru-RU" dirty="0" err="1" smtClean="0"/>
              <a:t>significance</a:t>
            </a:r>
            <a:r>
              <a:rPr lang="en-US" dirty="0" smtClean="0"/>
              <a:t>        </a:t>
            </a:r>
            <a:r>
              <a:rPr lang="ru-RU" dirty="0" smtClean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measured</a:t>
            </a:r>
            <a:r>
              <a:rPr lang="ru-RU" dirty="0"/>
              <a:t> </a:t>
            </a:r>
            <a:r>
              <a:rPr lang="ru-RU" dirty="0" err="1" smtClean="0"/>
              <a:t>observables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MPD: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Z-</a:t>
            </a:r>
            <a:r>
              <a:rPr lang="en-US" b="1" dirty="0" err="1" smtClean="0">
                <a:solidFill>
                  <a:srgbClr val="FF0000"/>
                </a:solidFill>
              </a:rPr>
              <a:t>pozition</a:t>
            </a:r>
            <a:r>
              <a:rPr lang="en-US" b="1" dirty="0" smtClean="0">
                <a:solidFill>
                  <a:srgbClr val="FF0000"/>
                </a:solidFill>
              </a:rPr>
              <a:t> of the primary vertex is 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Uniform </a:t>
            </a:r>
            <a:r>
              <a:rPr lang="en-US" b="1" dirty="0">
                <a:solidFill>
                  <a:srgbClr val="FF0000"/>
                </a:solidFill>
              </a:rPr>
              <a:t>detector performance       within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 &lt; </a:t>
            </a:r>
            <a:r>
              <a:rPr lang="en-US" b="1" dirty="0" smtClean="0">
                <a:solidFill>
                  <a:srgbClr val="FF0000"/>
                </a:solidFill>
              </a:rPr>
              <a:t>1.5 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ru-RU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254000" y="1591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648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989"/>
            <a:ext cx="9017000" cy="79628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</a:rPr>
              <a:t>Layout of the talk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40800" cy="46863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1) Introduction</a:t>
            </a:r>
            <a:endParaRPr lang="en-US" sz="8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2) Discussion </a:t>
            </a: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of the MC production </a:t>
            </a: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 the </a:t>
            </a: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Physics Performance paper </a:t>
            </a:r>
            <a:endParaRPr lang="en-US" sz="8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7200" dirty="0" smtClean="0">
                <a:solidFill>
                  <a:srgbClr val="FF0000"/>
                </a:solidFill>
              </a:rPr>
              <a:t>Task 1. </a:t>
            </a:r>
            <a:r>
              <a:rPr lang="en-US" sz="7200" b="1" dirty="0"/>
              <a:t>C</a:t>
            </a:r>
            <a:r>
              <a:rPr lang="en-US" sz="7200" b="1" dirty="0" smtClean="0"/>
              <a:t>ompare to STAR </a:t>
            </a:r>
            <a:r>
              <a:rPr lang="en-US" sz="7200" b="1" dirty="0" err="1" smtClean="0"/>
              <a:t>Au+Au</a:t>
            </a:r>
            <a:r>
              <a:rPr lang="en-US" sz="7200" b="1" dirty="0" smtClean="0"/>
              <a:t> data </a:t>
            </a:r>
            <a:r>
              <a:rPr lang="en-US" sz="7200" dirty="0" smtClean="0"/>
              <a:t>at √</a:t>
            </a:r>
            <a:r>
              <a:rPr lang="en-US" sz="7200" dirty="0" err="1" smtClean="0"/>
              <a:t>s</a:t>
            </a:r>
            <a:r>
              <a:rPr lang="en-US" sz="7200" baseline="-25000" dirty="0" err="1" smtClean="0"/>
              <a:t>NN</a:t>
            </a:r>
            <a:r>
              <a:rPr lang="en-US" sz="7200" dirty="0" smtClean="0"/>
              <a:t>=9.2 </a:t>
            </a:r>
            <a:r>
              <a:rPr lang="en-US" sz="7200" dirty="0" err="1" smtClean="0"/>
              <a:t>GeV</a:t>
            </a:r>
            <a:r>
              <a:rPr lang="en-US" sz="7200" dirty="0" smtClean="0"/>
              <a:t>:  analysis of </a:t>
            </a:r>
            <a:r>
              <a:rPr lang="en-US" sz="7200" dirty="0" err="1" smtClean="0"/>
              <a:t>Bi+Bi</a:t>
            </a:r>
            <a:r>
              <a:rPr lang="en-US" sz="7200" dirty="0" smtClean="0"/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/>
              <a:t>(</a:t>
            </a:r>
            <a:r>
              <a:rPr lang="en-US" sz="7200" dirty="0" err="1" smtClean="0"/>
              <a:t>Au+Au</a:t>
            </a:r>
            <a:r>
              <a:rPr lang="en-US" sz="7200" dirty="0" smtClean="0"/>
              <a:t>?) </a:t>
            </a:r>
            <a:r>
              <a:rPr lang="en-US" sz="7200" dirty="0" smtClean="0"/>
              <a:t>MC data in the same </a:t>
            </a:r>
            <a:r>
              <a:rPr lang="en-US" sz="7200" dirty="0" err="1" smtClean="0"/>
              <a:t>pseudorapidity</a:t>
            </a:r>
            <a:r>
              <a:rPr lang="en-US" sz="7200" dirty="0" smtClean="0"/>
              <a:t> and centrality intervals of </a:t>
            </a:r>
            <a:r>
              <a:rPr lang="en-US" sz="7200" dirty="0"/>
              <a:t>the </a:t>
            </a:r>
            <a:r>
              <a:rPr lang="en-US" sz="7200" dirty="0" smtClean="0"/>
              <a:t>multiplicity</a:t>
            </a:r>
            <a:r>
              <a:rPr lang="en-US" sz="7200" dirty="0"/>
              <a:t>-based </a:t>
            </a:r>
            <a:r>
              <a:rPr lang="en-US" sz="7200" dirty="0" smtClean="0"/>
              <a:t>classes </a:t>
            </a:r>
            <a:endParaRPr lang="en-US" sz="72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7200" dirty="0">
                <a:solidFill>
                  <a:srgbClr val="FF0000"/>
                </a:solidFill>
              </a:rPr>
              <a:t>Task </a:t>
            </a:r>
            <a:r>
              <a:rPr lang="en-US" sz="7200" dirty="0" smtClean="0">
                <a:solidFill>
                  <a:srgbClr val="FF0000"/>
                </a:solidFill>
              </a:rPr>
              <a:t>2: </a:t>
            </a:r>
            <a:r>
              <a:rPr lang="en-US" sz="7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7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ew simulations for 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the  Physics Performance paper </a:t>
            </a:r>
          </a:p>
          <a:p>
            <a:pPr>
              <a:buFont typeface="Wingdings" charset="2"/>
              <a:buChar char="§"/>
            </a:pPr>
            <a:r>
              <a:rPr lang="en-US" sz="7200" dirty="0" smtClean="0"/>
              <a:t> 	</a:t>
            </a:r>
            <a:r>
              <a:rPr lang="en-US" sz="7200" dirty="0" smtClean="0">
                <a:solidFill>
                  <a:srgbClr val="0000FF"/>
                </a:solidFill>
              </a:rPr>
              <a:t>Selection </a:t>
            </a:r>
            <a:r>
              <a:rPr lang="en-US" sz="7200" dirty="0">
                <a:solidFill>
                  <a:srgbClr val="0000FF"/>
                </a:solidFill>
              </a:rPr>
              <a:t>of the </a:t>
            </a:r>
            <a:r>
              <a:rPr lang="en-US" sz="7200" dirty="0" err="1">
                <a:solidFill>
                  <a:srgbClr val="0000FF"/>
                </a:solidFill>
              </a:rPr>
              <a:t>pseudorapidity</a:t>
            </a:r>
            <a:r>
              <a:rPr lang="en-US" sz="7200" dirty="0">
                <a:solidFill>
                  <a:srgbClr val="0000FF"/>
                </a:solidFill>
              </a:rPr>
              <a:t> </a:t>
            </a:r>
            <a:r>
              <a:rPr lang="en-US" sz="7200" dirty="0" smtClean="0"/>
              <a:t>intervals </a:t>
            </a:r>
            <a:r>
              <a:rPr lang="en-US" sz="7200" dirty="0"/>
              <a:t>for the multiplicity-based </a:t>
            </a:r>
            <a:r>
              <a:rPr lang="en-US" sz="7200" dirty="0" smtClean="0"/>
              <a:t>classes of </a:t>
            </a:r>
            <a:r>
              <a:rPr lang="en-US" sz="7200" dirty="0" err="1" smtClean="0"/>
              <a:t>Bi</a:t>
            </a:r>
            <a:r>
              <a:rPr lang="en-US" sz="7200" dirty="0" err="1"/>
              <a:t>+Bi</a:t>
            </a:r>
            <a:r>
              <a:rPr lang="en-US" sz="7200" dirty="0"/>
              <a:t> </a:t>
            </a:r>
            <a:r>
              <a:rPr lang="en-US" sz="7200" dirty="0" smtClean="0"/>
              <a:t> data </a:t>
            </a:r>
            <a:r>
              <a:rPr lang="en-US" sz="7200" dirty="0"/>
              <a:t>at √</a:t>
            </a:r>
            <a:r>
              <a:rPr lang="en-US" sz="7200" dirty="0" err="1"/>
              <a:t>s</a:t>
            </a:r>
            <a:r>
              <a:rPr lang="en-US" sz="7200" baseline="-25000" dirty="0" err="1"/>
              <a:t>NN</a:t>
            </a:r>
            <a:r>
              <a:rPr lang="en-US" sz="7200" dirty="0"/>
              <a:t>=9.2 </a:t>
            </a:r>
            <a:r>
              <a:rPr lang="en-US" sz="7200" dirty="0" err="1" smtClean="0"/>
              <a:t>GeV</a:t>
            </a:r>
            <a:r>
              <a:rPr lang="en-US" sz="7200" dirty="0" smtClean="0"/>
              <a:t>  in order to </a:t>
            </a:r>
            <a:r>
              <a:rPr lang="en-US" sz="7200" dirty="0" smtClean="0">
                <a:solidFill>
                  <a:srgbClr val="0000FF"/>
                </a:solidFill>
              </a:rPr>
              <a:t>minimize the autocorrelation effects </a:t>
            </a:r>
            <a:r>
              <a:rPr lang="en-US" sz="7200" dirty="0" smtClean="0"/>
              <a:t>in the data analysis</a:t>
            </a:r>
          </a:p>
          <a:p>
            <a:pPr>
              <a:buFont typeface="Wingdings" charset="2"/>
              <a:buChar char="§"/>
            </a:pPr>
            <a:r>
              <a:rPr lang="en-US" sz="7200" dirty="0" smtClean="0">
                <a:solidFill>
                  <a:srgbClr val="0000FF"/>
                </a:solidFill>
              </a:rPr>
              <a:t>Class</a:t>
            </a:r>
            <a:r>
              <a:rPr lang="en-US" sz="7200" dirty="0" smtClean="0">
                <a:solidFill>
                  <a:srgbClr val="0000FF"/>
                </a:solidFill>
              </a:rPr>
              <a:t>-</a:t>
            </a:r>
            <a:r>
              <a:rPr lang="en-US" sz="7200" dirty="0" err="1" smtClean="0">
                <a:solidFill>
                  <a:srgbClr val="0000FF"/>
                </a:solidFill>
              </a:rPr>
              <a:t>wize</a:t>
            </a:r>
            <a:r>
              <a:rPr lang="en-US" sz="7200" dirty="0" smtClean="0">
                <a:solidFill>
                  <a:srgbClr val="0000FF"/>
                </a:solidFill>
              </a:rPr>
              <a:t> optimization </a:t>
            </a:r>
            <a:r>
              <a:rPr lang="en-US" sz="7200" dirty="0"/>
              <a:t>of </a:t>
            </a:r>
            <a:r>
              <a:rPr lang="en-US" sz="7200" dirty="0">
                <a:solidFill>
                  <a:schemeClr val="tx1"/>
                </a:solidFill>
              </a:rPr>
              <a:t>the centrality class-</a:t>
            </a:r>
            <a:r>
              <a:rPr lang="en-US" sz="7200" dirty="0" smtClean="0">
                <a:solidFill>
                  <a:schemeClr val="tx1"/>
                </a:solidFill>
              </a:rPr>
              <a:t>width</a:t>
            </a:r>
          </a:p>
          <a:p>
            <a:pPr>
              <a:buFont typeface="Wingdings" charset="2"/>
              <a:buChar char="§"/>
            </a:pPr>
            <a:r>
              <a:rPr lang="en-US" sz="7200" dirty="0" smtClean="0">
                <a:solidFill>
                  <a:srgbClr val="0000FF"/>
                </a:solidFill>
              </a:rPr>
              <a:t>Account </a:t>
            </a:r>
            <a:r>
              <a:rPr lang="en-US" sz="7200" dirty="0" smtClean="0">
                <a:solidFill>
                  <a:srgbClr val="0000FF"/>
                </a:solidFill>
              </a:rPr>
              <a:t>of influence </a:t>
            </a:r>
            <a:r>
              <a:rPr lang="en-US" sz="7200" dirty="0">
                <a:solidFill>
                  <a:srgbClr val="0000FF"/>
                </a:solidFill>
              </a:rPr>
              <a:t>of the wide distribution in </a:t>
            </a:r>
            <a:r>
              <a:rPr lang="en-US" sz="7200" dirty="0" smtClean="0">
                <a:solidFill>
                  <a:srgbClr val="0000FF"/>
                </a:solidFill>
              </a:rPr>
              <a:t>Z position  </a:t>
            </a:r>
            <a:r>
              <a:rPr lang="en-US" sz="7200" dirty="0"/>
              <a:t>of the  interaction vertex </a:t>
            </a:r>
            <a:r>
              <a:rPr lang="en-US" sz="7200" dirty="0" smtClean="0"/>
              <a:t>on (</a:t>
            </a:r>
            <a:r>
              <a:rPr lang="en-US" sz="7200" dirty="0" err="1" smtClean="0"/>
              <a:t>i</a:t>
            </a:r>
            <a:r>
              <a:rPr lang="en-US" sz="7200" dirty="0" smtClean="0"/>
              <a:t>) </a:t>
            </a:r>
            <a:r>
              <a:rPr lang="en-US" sz="7200" dirty="0"/>
              <a:t>the selection of </a:t>
            </a:r>
            <a:r>
              <a:rPr lang="en-US" sz="7200" dirty="0" smtClean="0"/>
              <a:t>the multiplicity </a:t>
            </a:r>
            <a:r>
              <a:rPr lang="en-US" sz="7200" dirty="0" smtClean="0"/>
              <a:t>classes </a:t>
            </a:r>
            <a:r>
              <a:rPr lang="en-US" sz="7200" dirty="0" smtClean="0"/>
              <a:t>and </a:t>
            </a:r>
            <a:r>
              <a:rPr lang="en-US" sz="7200" dirty="0" smtClean="0"/>
              <a:t>(ii) a possible  </a:t>
            </a:r>
            <a:r>
              <a:rPr lang="en-US" sz="7200" dirty="0"/>
              <a:t>bias </a:t>
            </a:r>
            <a:r>
              <a:rPr lang="en-US" sz="7200" dirty="0"/>
              <a:t>i</a:t>
            </a:r>
            <a:r>
              <a:rPr lang="en-US" sz="7200" dirty="0" smtClean="0"/>
              <a:t>n </a:t>
            </a:r>
            <a:r>
              <a:rPr lang="en-US" sz="7200" dirty="0"/>
              <a:t>the  </a:t>
            </a:r>
            <a:r>
              <a:rPr lang="en-US" sz="7200" dirty="0" err="1" smtClean="0"/>
              <a:t>FHCal</a:t>
            </a:r>
            <a:r>
              <a:rPr lang="en-US" sz="7200" dirty="0" smtClean="0"/>
              <a:t> measurements</a:t>
            </a:r>
            <a:endParaRPr lang="en-US" sz="7200" dirty="0"/>
          </a:p>
          <a:p>
            <a:pPr>
              <a:buFont typeface="Wingdings" charset="2"/>
              <a:buChar char="§"/>
            </a:pPr>
            <a:r>
              <a:rPr lang="en-US" sz="7200" dirty="0">
                <a:solidFill>
                  <a:srgbClr val="0000FF"/>
                </a:solidFill>
              </a:rPr>
              <a:t>E</a:t>
            </a:r>
            <a:r>
              <a:rPr lang="en-US" sz="7200" dirty="0" smtClean="0">
                <a:solidFill>
                  <a:srgbClr val="0000FF"/>
                </a:solidFill>
              </a:rPr>
              <a:t>vent</a:t>
            </a:r>
            <a:r>
              <a:rPr lang="en-US" sz="7200" dirty="0">
                <a:solidFill>
                  <a:srgbClr val="0000FF"/>
                </a:solidFill>
              </a:rPr>
              <a:t>-generators </a:t>
            </a:r>
            <a:r>
              <a:rPr lang="en-US" sz="7200" dirty="0" smtClean="0">
                <a:solidFill>
                  <a:srgbClr val="0000FF"/>
                </a:solidFill>
              </a:rPr>
              <a:t>that could be used and discussed in the MPD Physics paper: </a:t>
            </a:r>
            <a:r>
              <a:rPr lang="en-US" sz="7200" dirty="0" smtClean="0"/>
              <a:t>SMASH</a:t>
            </a:r>
            <a:r>
              <a:rPr lang="en-US" sz="7200" dirty="0"/>
              <a:t>, URQMD, DCM-QGSM-SMM,  AMPT, </a:t>
            </a:r>
            <a:r>
              <a:rPr lang="en-US" sz="7200" spc="-1" dirty="0"/>
              <a:t>AAMCC</a:t>
            </a:r>
            <a:r>
              <a:rPr lang="en-US" sz="7200" dirty="0" smtClean="0"/>
              <a:t>…something  </a:t>
            </a:r>
            <a:r>
              <a:rPr lang="en-US" sz="7200" dirty="0"/>
              <a:t>else</a:t>
            </a:r>
            <a:r>
              <a:rPr lang="en-US" sz="7200" dirty="0" smtClean="0"/>
              <a:t>?</a:t>
            </a:r>
          </a:p>
          <a:p>
            <a:pPr marL="0" indent="0">
              <a:buNone/>
            </a:pPr>
            <a:r>
              <a:rPr lang="en-US" sz="8000" b="1" dirty="0" smtClean="0"/>
              <a:t>3) The next steps</a:t>
            </a:r>
            <a:endParaRPr lang="en-US" sz="8000" b="1" dirty="0" smtClean="0"/>
          </a:p>
          <a:p>
            <a:pPr>
              <a:buFont typeface="Wingdings" charset="2"/>
              <a:buChar char="§"/>
            </a:pPr>
            <a:endParaRPr lang="en-US" sz="8000" dirty="0"/>
          </a:p>
          <a:p>
            <a:pPr>
              <a:buFont typeface="Wingdings" charset="2"/>
              <a:buChar char="§"/>
            </a:pPr>
            <a:r>
              <a:rPr lang="en-US" sz="8000" dirty="0" smtClean="0"/>
              <a:t> </a:t>
            </a:r>
            <a:endParaRPr lang="en-US" sz="8000" dirty="0"/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9600" dirty="0" smtClean="0">
                <a:solidFill>
                  <a:srgbClr val="0000FF"/>
                </a:solidFill>
              </a:rPr>
              <a:t> </a:t>
            </a: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9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1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-- </a:t>
            </a:r>
            <a:r>
              <a:rPr lang="en-US" sz="1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Centrality classes </a:t>
            </a: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based on charged  particles  </a:t>
            </a:r>
            <a:r>
              <a:rPr lang="en-US" sz="1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multiplicity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-- </a:t>
            </a:r>
            <a:r>
              <a:rPr lang="en-US" sz="1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Classes with  </a:t>
            </a: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 account of space 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distribution of the </a:t>
            </a:r>
            <a:r>
              <a:rPr lang="en-US" sz="11200" dirty="0">
                <a:solidFill>
                  <a:srgbClr val="0000FF"/>
                </a:solidFill>
                <a:latin typeface="Times New Roman"/>
                <a:cs typeface="Times New Roman"/>
              </a:rPr>
              <a:t>deposited energies 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in </a:t>
            </a:r>
            <a:r>
              <a:rPr lang="en-US" sz="11200" dirty="0" err="1">
                <a:solidFill>
                  <a:schemeClr val="tx1"/>
                </a:solidFill>
                <a:latin typeface="Times New Roman"/>
                <a:cs typeface="Times New Roman"/>
              </a:rPr>
              <a:t>FHCal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 modules</a:t>
            </a:r>
            <a:endParaRPr lang="en-US" sz="112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 startAt="3"/>
            </a:pP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Briefly from 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heoretical modeling of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Spectator</a:t>
            </a:r>
            <a:r>
              <a:rPr lang="en-US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Matte</a:t>
            </a:r>
            <a:r>
              <a:rPr lang="en-US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r in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Nuclear </a:t>
            </a:r>
            <a:r>
              <a:rPr lang="x-none" sz="11200" spc="-1" dirty="0">
                <a:solidFill>
                  <a:schemeClr val="tx1"/>
                </a:solidFill>
                <a:latin typeface="Times New Roman"/>
                <a:cs typeface="Times New Roman"/>
              </a:rPr>
              <a:t>Collisions at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NICA</a:t>
            </a:r>
            <a:endParaRPr lang="en-US" sz="11200" spc="-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 startAt="3"/>
            </a:pPr>
            <a:r>
              <a:rPr lang="en-US" sz="11200" spc="-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and Conclusions</a:t>
            </a:r>
            <a:endParaRPr lang="en-US" sz="112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sz="8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702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47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for the Physics Performance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61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Available </a:t>
            </a:r>
            <a:r>
              <a:rPr lang="en-US" sz="3200" dirty="0">
                <a:solidFill>
                  <a:srgbClr val="0000FF"/>
                </a:solidFill>
              </a:rPr>
              <a:t>event-</a:t>
            </a:r>
            <a:r>
              <a:rPr lang="en-US" sz="3200" dirty="0" smtClean="0">
                <a:solidFill>
                  <a:srgbClr val="0000FF"/>
                </a:solidFill>
              </a:rPr>
              <a:t>generators and </a:t>
            </a:r>
            <a:r>
              <a:rPr lang="en-US" sz="3200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odels: 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SMASH</a:t>
            </a:r>
            <a:r>
              <a:rPr lang="en-US" sz="3200" dirty="0">
                <a:solidFill>
                  <a:srgbClr val="0000FF"/>
                </a:solidFill>
              </a:rPr>
              <a:t>, URQMD, DCM-QGSM-SMM,  AMPT</a:t>
            </a:r>
            <a:r>
              <a:rPr lang="en-US" sz="3200" dirty="0" smtClean="0">
                <a:solidFill>
                  <a:srgbClr val="0000FF"/>
                </a:solidFill>
              </a:rPr>
              <a:t>,</a:t>
            </a:r>
            <a:r>
              <a:rPr lang="en-US" sz="3200" b="1" spc="-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spc="-1" dirty="0">
                <a:solidFill>
                  <a:srgbClr val="0000FF"/>
                </a:solidFill>
              </a:rPr>
              <a:t>AAMCC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…some </a:t>
            </a:r>
            <a:r>
              <a:rPr lang="en-US" sz="3200" dirty="0" smtClean="0">
                <a:solidFill>
                  <a:srgbClr val="0000FF"/>
                </a:solidFill>
              </a:rPr>
              <a:t>other?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184401"/>
            <a:ext cx="8159751" cy="2374899"/>
          </a:xfrm>
        </p:spPr>
        <p:txBody>
          <a:bodyPr/>
          <a:lstStyle/>
          <a:p>
            <a:r>
              <a:rPr lang="en-US" dirty="0" smtClean="0"/>
              <a:t>…t</a:t>
            </a:r>
            <a:r>
              <a:rPr lang="en-US" dirty="0" smtClean="0"/>
              <a:t>o be discussed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667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2538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>
                <a:solidFill>
                  <a:srgbClr val="0000FF"/>
                </a:solidFill>
              </a:rPr>
              <a:t>The next </a:t>
            </a:r>
            <a:r>
              <a:rPr lang="en-US" sz="3200" dirty="0" smtClean="0">
                <a:solidFill>
                  <a:srgbClr val="0000FF"/>
                </a:solidFill>
              </a:rPr>
              <a:t>steps: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Distribution inside the PWG1 of tasks and subtasks of  the MC simulations production is  requested  in view of the Physics Performance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aper preparation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main two approaches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(multiplicity-based and </a:t>
            </a:r>
            <a:r>
              <a:rPr lang="en-US" dirty="0" err="1" smtClean="0">
                <a:solidFill>
                  <a:schemeClr val="tx1"/>
                </a:solidFill>
              </a:rPr>
              <a:t>FHCal</a:t>
            </a:r>
            <a:r>
              <a:rPr lang="en-US" dirty="0" smtClean="0">
                <a:solidFill>
                  <a:schemeClr val="tx1"/>
                </a:solidFill>
              </a:rPr>
              <a:t> energy)   to the determination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classes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centrality are valid and important for the further investigations.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 smtClean="0">
                <a:solidFill>
                  <a:srgbClr val="000000"/>
                </a:solidFill>
              </a:rPr>
              <a:t>approaches to centrality classes definition (selection of </a:t>
            </a:r>
            <a:r>
              <a:rPr lang="en-US" dirty="0" err="1" smtClean="0">
                <a:solidFill>
                  <a:srgbClr val="000000"/>
                </a:solidFill>
              </a:rPr>
              <a:t>pseudorapidity</a:t>
            </a:r>
            <a:r>
              <a:rPr lang="en-US" dirty="0" smtClean="0">
                <a:solidFill>
                  <a:srgbClr val="000000"/>
                </a:solidFill>
              </a:rPr>
              <a:t> intervals, account of </a:t>
            </a:r>
            <a:r>
              <a:rPr lang="en-US" spc="-1" dirty="0" smtClean="0">
                <a:solidFill>
                  <a:srgbClr val="000000"/>
                </a:solidFill>
              </a:rPr>
              <a:t>asymmetry </a:t>
            </a:r>
            <a:r>
              <a:rPr lang="en-US" spc="-1" dirty="0">
                <a:solidFill>
                  <a:srgbClr val="000000"/>
                </a:solidFill>
              </a:rPr>
              <a:t>of the total spectator volume </a:t>
            </a:r>
            <a:r>
              <a:rPr lang="en-US" spc="-1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AAMCC and fragmentation processes, effects of nucleon stopping, etc… ) </a:t>
            </a:r>
            <a:r>
              <a:rPr lang="en-US" dirty="0" smtClean="0">
                <a:solidFill>
                  <a:srgbClr val="000000"/>
                </a:solidFill>
              </a:rPr>
              <a:t>should be also developed further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We have two main experts – </a:t>
            </a:r>
            <a:r>
              <a:rPr lang="en-US" dirty="0" err="1">
                <a:solidFill>
                  <a:schemeClr val="tx1"/>
                </a:solidFill>
              </a:rPr>
              <a:t>Petr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Parfenov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Vadim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Volkov</a:t>
            </a:r>
            <a:r>
              <a:rPr lang="en-US" dirty="0">
                <a:solidFill>
                  <a:schemeClr val="tx1"/>
                </a:solidFill>
              </a:rPr>
              <a:t> -- who may </a:t>
            </a:r>
            <a:r>
              <a:rPr lang="en-US" dirty="0" smtClean="0">
                <a:solidFill>
                  <a:schemeClr val="tx1"/>
                </a:solidFill>
              </a:rPr>
              <a:t>trigger  </a:t>
            </a:r>
            <a:r>
              <a:rPr lang="en-US" dirty="0">
                <a:solidFill>
                  <a:schemeClr val="tx1"/>
                </a:solidFill>
              </a:rPr>
              <a:t>via the PWG1 the </a:t>
            </a:r>
            <a:r>
              <a:rPr lang="en-US" dirty="0" smtClean="0">
                <a:solidFill>
                  <a:schemeClr val="tx1"/>
                </a:solidFill>
              </a:rPr>
              <a:t>requests on MC </a:t>
            </a:r>
            <a:r>
              <a:rPr lang="en-US" dirty="0">
                <a:solidFill>
                  <a:schemeClr val="tx1"/>
                </a:solidFill>
              </a:rPr>
              <a:t>production </a:t>
            </a:r>
            <a:r>
              <a:rPr lang="en-US" dirty="0" smtClean="0">
                <a:solidFill>
                  <a:schemeClr val="tx1"/>
                </a:solidFill>
              </a:rPr>
              <a:t>at NICA clusters in </a:t>
            </a:r>
            <a:r>
              <a:rPr lang="en-US" dirty="0">
                <a:solidFill>
                  <a:schemeClr val="tx1"/>
                </a:solidFill>
              </a:rPr>
              <a:t>line with results of our </a:t>
            </a:r>
            <a:r>
              <a:rPr lang="en-US" dirty="0" smtClean="0">
                <a:solidFill>
                  <a:schemeClr val="tx1"/>
                </a:solidFill>
              </a:rPr>
              <a:t>discussion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Please, join these tasks– today we discuss only centrality that is just one item in the list of global observables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/>
              <a:t>Other proposals are welcome!</a:t>
            </a:r>
            <a:endParaRPr lang="en-US" b="1" dirty="0" smtClean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20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8068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3200" y="1206500"/>
            <a:ext cx="8801100" cy="47371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8000" dirty="0" smtClean="0"/>
              <a:t>Two approaches, are being developed for </a:t>
            </a:r>
            <a:r>
              <a:rPr lang="en-US" sz="8000" dirty="0"/>
              <a:t>determination of </a:t>
            </a:r>
            <a:r>
              <a:rPr lang="en-US" sz="8000" dirty="0">
                <a:solidFill>
                  <a:srgbClr val="0000FF"/>
                </a:solidFill>
              </a:rPr>
              <a:t>centrality </a:t>
            </a:r>
            <a:r>
              <a:rPr lang="en-US" sz="8000" dirty="0" smtClean="0">
                <a:solidFill>
                  <a:srgbClr val="0000FF"/>
                </a:solidFill>
              </a:rPr>
              <a:t>classes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8000" dirty="0" smtClean="0">
                <a:solidFill>
                  <a:srgbClr val="0000FF"/>
                </a:solidFill>
              </a:rPr>
              <a:t>in AA collisions</a:t>
            </a:r>
            <a:r>
              <a:rPr lang="en-US" sz="8000" dirty="0" smtClean="0"/>
              <a:t>:                                                                      (</a:t>
            </a:r>
            <a:r>
              <a:rPr lang="en-US" sz="8000" dirty="0" err="1"/>
              <a:t>i</a:t>
            </a:r>
            <a:r>
              <a:rPr lang="en-US" sz="8000" dirty="0"/>
              <a:t>)  traditional  multiplicity-based,  </a:t>
            </a:r>
            <a:r>
              <a:rPr lang="en-US" sz="8000" dirty="0" smtClean="0"/>
              <a:t>and                                                  (</a:t>
            </a:r>
            <a:r>
              <a:rPr lang="en-US" sz="8000" dirty="0"/>
              <a:t>ii) </a:t>
            </a:r>
            <a:r>
              <a:rPr lang="en-US" sz="8000" dirty="0" smtClean="0"/>
              <a:t>novel approach, </a:t>
            </a:r>
            <a:r>
              <a:rPr lang="en-US" sz="8000" dirty="0"/>
              <a:t>based on spectators spatial distributions in  </a:t>
            </a:r>
            <a:r>
              <a:rPr lang="en-US" sz="8000" dirty="0" err="1"/>
              <a:t>FHCal</a:t>
            </a:r>
            <a:endParaRPr lang="en-US" sz="8000" dirty="0" smtClean="0">
              <a:solidFill>
                <a:srgbClr val="0000FF"/>
              </a:solidFill>
            </a:endParaRPr>
          </a:p>
          <a:p>
            <a:pPr marL="285750" indent="-285750">
              <a:buClrTx/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</a:rPr>
              <a:t>T</a:t>
            </a:r>
            <a:r>
              <a:rPr lang="en-US" sz="8000" dirty="0" smtClean="0">
                <a:solidFill>
                  <a:schemeClr val="tx1"/>
                </a:solidFill>
              </a:rPr>
              <a:t>heoretical considerations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aimed at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physics </a:t>
            </a:r>
            <a:r>
              <a:rPr lang="en-US" sz="8000" b="1" i="1" spc="-1" dirty="0">
                <a:solidFill>
                  <a:srgbClr val="000000"/>
                </a:solidFill>
              </a:rPr>
              <a:t>description of </a:t>
            </a:r>
            <a:r>
              <a:rPr lang="en-US" sz="8000" dirty="0" smtClean="0">
                <a:solidFill>
                  <a:srgbClr val="000000"/>
                </a:solidFill>
              </a:rPr>
              <a:t>fragmentation processes </a:t>
            </a:r>
            <a:r>
              <a:rPr lang="en-US" sz="8000" b="1" i="1" spc="-1" dirty="0">
                <a:solidFill>
                  <a:srgbClr val="000000"/>
                </a:solidFill>
              </a:rPr>
              <a:t>in AA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collisions   </a:t>
            </a:r>
            <a:r>
              <a:rPr lang="en-US" sz="8000" dirty="0" smtClean="0">
                <a:solidFill>
                  <a:srgbClr val="000000"/>
                </a:solidFill>
              </a:rPr>
              <a:t>and  for  understanding </a:t>
            </a:r>
            <a:r>
              <a:rPr lang="en-US" sz="8000" dirty="0">
                <a:solidFill>
                  <a:srgbClr val="000000"/>
                </a:solidFill>
              </a:rPr>
              <a:t>of the collision </a:t>
            </a:r>
            <a:r>
              <a:rPr lang="en-US" sz="8000" dirty="0" smtClean="0">
                <a:solidFill>
                  <a:srgbClr val="000000"/>
                </a:solidFill>
              </a:rPr>
              <a:t>dynamics, are also  in progress. </a:t>
            </a:r>
            <a:r>
              <a:rPr lang="en-US" sz="8000" dirty="0" smtClean="0">
                <a:solidFill>
                  <a:srgbClr val="0000FF"/>
                </a:solidFill>
              </a:rPr>
              <a:t>An additional observable </a:t>
            </a:r>
            <a:r>
              <a:rPr lang="en-US" sz="8000" dirty="0">
                <a:solidFill>
                  <a:srgbClr val="0000FF"/>
                </a:solidFill>
              </a:rPr>
              <a:t>for centrality </a:t>
            </a:r>
            <a:r>
              <a:rPr lang="en-US" sz="8000" dirty="0" smtClean="0">
                <a:solidFill>
                  <a:srgbClr val="0000FF"/>
                </a:solidFill>
              </a:rPr>
              <a:t>classes is proposed</a:t>
            </a:r>
            <a:r>
              <a:rPr lang="en-US" sz="8000" dirty="0">
                <a:solidFill>
                  <a:srgbClr val="0000FF"/>
                </a:solidFill>
              </a:rPr>
              <a:t>:</a:t>
            </a:r>
            <a:r>
              <a:rPr lang="en-US" sz="8000" b="1" i="1" spc="-1" dirty="0" smtClean="0">
                <a:solidFill>
                  <a:srgbClr val="0000FF"/>
                </a:solidFill>
              </a:rPr>
              <a:t> </a:t>
            </a:r>
            <a:r>
              <a:rPr lang="en-US" sz="8000" b="1" i="1" spc="-1" dirty="0">
                <a:solidFill>
                  <a:schemeClr val="tx1"/>
                </a:solidFill>
              </a:rPr>
              <a:t>a ratio of </a:t>
            </a:r>
            <a:r>
              <a:rPr lang="en-US" sz="8000" b="1" i="1" spc="-1" dirty="0" smtClean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(</a:t>
            </a:r>
            <a:r>
              <a:rPr lang="en-US" sz="8000" dirty="0">
                <a:solidFill>
                  <a:schemeClr val="tx1"/>
                </a:solidFill>
              </a:rPr>
              <a:t>a sum of fragment charges}</a:t>
            </a:r>
            <a:r>
              <a:rPr lang="en-US" sz="8000" baseline="30000" dirty="0">
                <a:solidFill>
                  <a:schemeClr val="tx1"/>
                </a:solidFill>
              </a:rPr>
              <a:t>2</a:t>
            </a:r>
            <a:r>
              <a:rPr lang="en-US" sz="8000" dirty="0">
                <a:solidFill>
                  <a:schemeClr val="tx1"/>
                </a:solidFill>
              </a:rPr>
              <a:t>/{total </a:t>
            </a:r>
            <a:r>
              <a:rPr lang="en-US" sz="8000" dirty="0" err="1" smtClean="0">
                <a:solidFill>
                  <a:schemeClr val="tx1"/>
                </a:solidFill>
              </a:rPr>
              <a:t>Spect.Energy</a:t>
            </a:r>
            <a:r>
              <a:rPr lang="en-US" sz="8000" dirty="0" smtClean="0">
                <a:solidFill>
                  <a:schemeClr val="tx1"/>
                </a:solidFill>
              </a:rPr>
              <a:t>}.</a:t>
            </a:r>
            <a:endParaRPr lang="en-US" sz="8000" dirty="0" smtClean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Selecting </a:t>
            </a:r>
            <a:r>
              <a:rPr lang="en-US" sz="8000" dirty="0">
                <a:solidFill>
                  <a:srgbClr val="0000FF"/>
                </a:solidFill>
              </a:rPr>
              <a:t>multiplicity </a:t>
            </a:r>
            <a:r>
              <a:rPr lang="en-US" sz="8000" dirty="0" smtClean="0">
                <a:solidFill>
                  <a:srgbClr val="0000FF"/>
                </a:solidFill>
              </a:rPr>
              <a:t>classes, as a proxy to centrality </a:t>
            </a:r>
            <a:r>
              <a:rPr lang="en-US" sz="8000" dirty="0" smtClean="0"/>
              <a:t>in heavy-ion collisions, is </a:t>
            </a:r>
            <a:r>
              <a:rPr lang="en-US" sz="8000" dirty="0"/>
              <a:t>needed at the first stage of MPD data </a:t>
            </a:r>
            <a:r>
              <a:rPr lang="en-US" sz="8000" dirty="0" smtClean="0"/>
              <a:t>analysis to compare </a:t>
            </a:r>
            <a:r>
              <a:rPr lang="en-US" sz="8000" dirty="0"/>
              <a:t>with </a:t>
            </a:r>
            <a:r>
              <a:rPr lang="en-US" sz="8000" dirty="0" smtClean="0"/>
              <a:t>the already </a:t>
            </a:r>
            <a:r>
              <a:rPr lang="en-US" sz="8000" dirty="0"/>
              <a:t>existing results </a:t>
            </a:r>
            <a:r>
              <a:rPr lang="en-US" sz="8000" dirty="0" err="1" smtClean="0"/>
              <a:t>obtsained</a:t>
            </a:r>
            <a:r>
              <a:rPr lang="en-US" sz="8000" dirty="0" smtClean="0"/>
              <a:t> at RHIC.</a:t>
            </a: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Codes </a:t>
            </a:r>
            <a:r>
              <a:rPr lang="en-US" sz="8000" dirty="0"/>
              <a:t>for selecting events </a:t>
            </a:r>
            <a:r>
              <a:rPr lang="en-US" sz="8000" dirty="0">
                <a:solidFill>
                  <a:srgbClr val="0000FF"/>
                </a:solidFill>
              </a:rPr>
              <a:t>for classes for </a:t>
            </a:r>
            <a:r>
              <a:rPr lang="en-US" sz="8000" dirty="0" smtClean="0">
                <a:solidFill>
                  <a:srgbClr val="0000FF"/>
                </a:solidFill>
              </a:rPr>
              <a:t>multiplicity </a:t>
            </a:r>
            <a:r>
              <a:rPr lang="en-US" sz="8000" dirty="0" smtClean="0"/>
              <a:t>are developed </a:t>
            </a:r>
            <a:r>
              <a:rPr lang="en-US" sz="8000" dirty="0"/>
              <a:t>and </a:t>
            </a:r>
            <a:r>
              <a:rPr lang="en-US" sz="8000" dirty="0" smtClean="0"/>
              <a:t>accessible. Documentation is also provided  (however</a:t>
            </a:r>
            <a:r>
              <a:rPr lang="en-US" sz="8000" dirty="0"/>
              <a:t>, </a:t>
            </a:r>
            <a:r>
              <a:rPr lang="en-US" sz="8000" dirty="0" smtClean="0"/>
              <a:t>the working </a:t>
            </a:r>
            <a:r>
              <a:rPr lang="en-US" sz="8000" dirty="0"/>
              <a:t>groups must interact closely </a:t>
            </a:r>
            <a:r>
              <a:rPr lang="en-US" sz="8000" dirty="0" smtClean="0"/>
              <a:t>with the  PWG1)</a:t>
            </a:r>
            <a:endParaRPr lang="en-US" sz="8000" dirty="0"/>
          </a:p>
        </p:txBody>
      </p:sp>
      <p:cxnSp>
        <p:nvCxnSpPr>
          <p:cNvPr id="5" name="Google Shape;323;p13"/>
          <p:cNvCxnSpPr/>
          <p:nvPr/>
        </p:nvCxnSpPr>
        <p:spPr>
          <a:xfrm>
            <a:off x="238820" y="10824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024890"/>
            <a:ext cx="852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3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7576"/>
            <a:ext cx="8172451" cy="7306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9700" y="1181100"/>
            <a:ext cx="9004300" cy="7772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 The choice of classes on </a:t>
            </a:r>
            <a:r>
              <a:rPr lang="en-US" sz="2000" dirty="0">
                <a:solidFill>
                  <a:srgbClr val="0000FF"/>
                </a:solidFill>
              </a:rPr>
              <a:t>the energy </a:t>
            </a:r>
            <a:r>
              <a:rPr lang="en-US" sz="2000" dirty="0" smtClean="0">
                <a:solidFill>
                  <a:srgbClr val="0000FF"/>
                </a:solidFill>
              </a:rPr>
              <a:t>of spectators </a:t>
            </a:r>
            <a:r>
              <a:rPr lang="en-US" sz="2000" dirty="0"/>
              <a:t>in the FHCAL calorimeter ---- the procedure is demonstrated based on the newly developed approach of accounting not only energy, but also the </a:t>
            </a:r>
            <a:r>
              <a:rPr lang="en-US" sz="2000" dirty="0">
                <a:solidFill>
                  <a:srgbClr val="0000FF"/>
                </a:solidFill>
              </a:rPr>
              <a:t>spatial distribution of </a:t>
            </a:r>
            <a:r>
              <a:rPr lang="en-US" sz="2000" dirty="0" smtClean="0">
                <a:solidFill>
                  <a:srgbClr val="0000FF"/>
                </a:solidFill>
              </a:rPr>
              <a:t>energy </a:t>
            </a:r>
            <a:r>
              <a:rPr lang="en-US" sz="2000" dirty="0">
                <a:solidFill>
                  <a:srgbClr val="0000FF"/>
                </a:solidFill>
              </a:rPr>
              <a:t>of spectators </a:t>
            </a:r>
            <a:r>
              <a:rPr lang="en-US" sz="2000" dirty="0" smtClean="0"/>
              <a:t>hitting the </a:t>
            </a:r>
            <a:r>
              <a:rPr lang="en-US" sz="2000" dirty="0"/>
              <a:t>calorimeter.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new FHCAL technique </a:t>
            </a:r>
            <a:r>
              <a:rPr lang="en-US" sz="2000" dirty="0" smtClean="0"/>
              <a:t>provides  </a:t>
            </a:r>
            <a:r>
              <a:rPr lang="en-US" sz="2000" dirty="0"/>
              <a:t>an independent selection of classes of </a:t>
            </a:r>
            <a:r>
              <a:rPr lang="en-US" sz="2000" dirty="0" smtClean="0"/>
              <a:t>events (and </a:t>
            </a:r>
            <a:r>
              <a:rPr lang="en-US" sz="2000" dirty="0"/>
              <a:t>it  </a:t>
            </a:r>
            <a:r>
              <a:rPr lang="en-US" sz="2000" dirty="0" smtClean="0"/>
              <a:t>excludes also  </a:t>
            </a:r>
            <a:r>
              <a:rPr lang="en-US" sz="2000" dirty="0"/>
              <a:t>autocorrelations in </a:t>
            </a:r>
            <a:r>
              <a:rPr lang="en-US" sz="2000" dirty="0" smtClean="0"/>
              <a:t>the analysis of data </a:t>
            </a:r>
            <a:r>
              <a:rPr lang="en-US" sz="2000" dirty="0"/>
              <a:t>on fluctuations and correlations of </a:t>
            </a:r>
            <a:r>
              <a:rPr lang="en-US" sz="2000" dirty="0" smtClean="0"/>
              <a:t>observables).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/>
              <a:t>Some  problems relevant to the centrality classes selection are revealed:                                                                                                      -- The events </a:t>
            </a:r>
            <a:r>
              <a:rPr lang="en-US" sz="2000" dirty="0"/>
              <a:t>with a rather  wide set of  impact parameters </a:t>
            </a:r>
            <a:r>
              <a:rPr lang="en-US" sz="2000" dirty="0" smtClean="0"/>
              <a:t>could be  mixed into the class. The </a:t>
            </a:r>
            <a:r>
              <a:rPr lang="en-US" sz="2000" dirty="0"/>
              <a:t>trivial volume fluctuations are to be </a:t>
            </a:r>
            <a:r>
              <a:rPr lang="en-US" sz="2000" dirty="0" smtClean="0"/>
              <a:t>minimized  </a:t>
            </a:r>
            <a:r>
              <a:rPr lang="en-US" sz="2000" dirty="0"/>
              <a:t>by </a:t>
            </a:r>
            <a:r>
              <a:rPr lang="en-US" sz="2000" dirty="0" smtClean="0"/>
              <a:t> centrality</a:t>
            </a:r>
            <a:r>
              <a:rPr lang="en-US" sz="2000" dirty="0"/>
              <a:t>-wise optimization of the class </a:t>
            </a:r>
            <a:r>
              <a:rPr lang="en-US" sz="2000" dirty="0" smtClean="0"/>
              <a:t>width used.   -</a:t>
            </a:r>
            <a:r>
              <a:rPr lang="en-US" sz="2000" dirty="0"/>
              <a:t>-The number of binary collisions </a:t>
            </a:r>
            <a:r>
              <a:rPr lang="en-US" sz="2000" dirty="0" smtClean="0"/>
              <a:t>obtained in a standard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 approach is </a:t>
            </a:r>
            <a:r>
              <a:rPr lang="en-US" sz="2000" dirty="0"/>
              <a:t>usually </a:t>
            </a:r>
            <a:r>
              <a:rPr lang="en-US" sz="2000" dirty="0" smtClean="0"/>
              <a:t>model biased (e.g.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). It </a:t>
            </a:r>
            <a:r>
              <a:rPr lang="en-US" sz="2000" dirty="0"/>
              <a:t>should </a:t>
            </a:r>
            <a:r>
              <a:rPr lang="en-US" sz="2000" dirty="0" smtClean="0"/>
              <a:t>be </a:t>
            </a:r>
            <a:r>
              <a:rPr lang="en-US" sz="2000" dirty="0"/>
              <a:t>taken into account </a:t>
            </a:r>
            <a:r>
              <a:rPr lang="en-US" sz="2000" dirty="0" smtClean="0"/>
              <a:t>in the  </a:t>
            </a:r>
            <a:r>
              <a:rPr lang="en-US" sz="2000" dirty="0" smtClean="0">
                <a:solidFill>
                  <a:schemeClr val="tx1"/>
                </a:solidFill>
              </a:rPr>
              <a:t>MPD </a:t>
            </a:r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 smtClean="0">
                <a:solidFill>
                  <a:schemeClr val="tx1"/>
                </a:solidFill>
              </a:rPr>
              <a:t> physics analysis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Google Shape;323;p13"/>
          <p:cNvCxnSpPr/>
          <p:nvPr/>
        </p:nvCxnSpPr>
        <p:spPr>
          <a:xfrm>
            <a:off x="200720" y="980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100" y="6334780"/>
            <a:ext cx="814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15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5" r="265"/>
          <a:stretch>
            <a:fillRect/>
          </a:stretch>
        </p:blipFill>
        <p:spPr>
          <a:xfrm>
            <a:off x="19049" y="685800"/>
            <a:ext cx="9124951" cy="4928122"/>
          </a:xfrm>
        </p:spPr>
      </p:pic>
    </p:spTree>
    <p:extLst>
      <p:ext uri="{BB962C8B-B14F-4D97-AF65-F5344CB8AC3E}">
        <p14:creationId xmlns:p14="http://schemas.microsoft.com/office/powerpoint/2010/main" val="356038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058583"/>
              </p:ext>
            </p:extLst>
          </p:nvPr>
        </p:nvGraphicFramePr>
        <p:xfrm>
          <a:off x="5629275" y="510314"/>
          <a:ext cx="3514725" cy="298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99548"/>
              </p:ext>
            </p:extLst>
          </p:nvPr>
        </p:nvGraphicFramePr>
        <p:xfrm>
          <a:off x="5629275" y="3600446"/>
          <a:ext cx="3514725" cy="293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23170"/>
            <a:ext cx="9144000" cy="378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TPC multiplicity vs FHCal classes comparison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307" y="4820240"/>
            <a:ext cx="299323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Two methods of centrality determination comparison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1. TPC multiplicity bins</a:t>
            </a:r>
          </a:p>
          <a:p>
            <a:pPr algn="just"/>
            <a:r>
              <a:rPr lang="en-US" sz="1200" dirty="0"/>
              <a:t>2</a:t>
            </a:r>
            <a:r>
              <a:rPr lang="en-US" sz="1200" dirty="0" smtClean="0"/>
              <a:t>. 2D-Fit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smtClean="0"/>
              <a:t>In both cases the participants are taken directly from the DCM-SMM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09681" y="4820240"/>
            <a:ext cx="16087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/>
              <a:t>FHCal gives more accurate results for peripheral events, while for the most central events the accuracy is close and of the order of 15</a:t>
            </a:r>
            <a:r>
              <a:rPr lang="en-US" sz="1200" dirty="0" smtClean="0"/>
              <a:t>%.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61" y="550961"/>
            <a:ext cx="2777340" cy="18805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83101"/>
            <a:ext cx="2750820" cy="18700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850" y="2483101"/>
            <a:ext cx="2749551" cy="1868863"/>
          </a:xfrm>
          <a:prstGeom prst="rect">
            <a:avLst/>
          </a:prstGeom>
        </p:spPr>
      </p:pic>
      <p:sp>
        <p:nvSpPr>
          <p:cNvPr id="29" name="Стрелка вправо 28"/>
          <p:cNvSpPr/>
          <p:nvPr/>
        </p:nvSpPr>
        <p:spPr>
          <a:xfrm>
            <a:off x="2480138" y="3453327"/>
            <a:ext cx="381556" cy="21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0961"/>
            <a:ext cx="2750820" cy="1880528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>
          <a:xfrm>
            <a:off x="2480138" y="1226371"/>
            <a:ext cx="381556" cy="21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778754" y="1663533"/>
            <a:ext cx="769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10-20%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1228729" y="1700419"/>
            <a:ext cx="69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0-10%</a:t>
            </a:r>
            <a:endParaRPr lang="ru-RU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8AFA71D-9190-4DD9-8257-B854A8C6E98E}"/>
              </a:ext>
            </a:extLst>
          </p:cNvPr>
          <p:cNvSpPr txBox="1"/>
          <p:nvPr/>
        </p:nvSpPr>
        <p:spPr>
          <a:xfrm rot="19798895">
            <a:off x="463505" y="2735968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71F6AFF-4F87-447D-8239-FED9E87FABDC}"/>
              </a:ext>
            </a:extLst>
          </p:cNvPr>
          <p:cNvSpPr txBox="1"/>
          <p:nvPr/>
        </p:nvSpPr>
        <p:spPr>
          <a:xfrm rot="19752073">
            <a:off x="931055" y="3412283"/>
            <a:ext cx="1567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89827" y="121816"/>
            <a:ext cx="8098469" cy="8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900" b="1" i="1" spc="-1" dirty="0" smtClean="0">
                <a:solidFill>
                  <a:srgbClr val="000080"/>
                </a:solidFill>
              </a:rPr>
              <a:t>Asymmetry </a:t>
            </a:r>
            <a:r>
              <a:rPr lang="en-US" sz="2900" b="1" i="1" spc="-1" dirty="0">
                <a:solidFill>
                  <a:srgbClr val="000080"/>
                </a:solidFill>
              </a:rPr>
              <a:t>of the total spectator volume and of free spectator nucleons</a:t>
            </a:r>
          </a:p>
        </p:txBody>
      </p:sp>
      <p:sp>
        <p:nvSpPr>
          <p:cNvPr id="482" name="TextShape 2"/>
          <p:cNvSpPr txBox="1"/>
          <p:nvPr/>
        </p:nvSpPr>
        <p:spPr>
          <a:xfrm>
            <a:off x="4832957" y="4278269"/>
            <a:ext cx="4114545" cy="238897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 dirty="0">
                <a:latin typeface="Times New Roman"/>
              </a:rPr>
              <a:t>The dependence on </a:t>
            </a:r>
            <a:r>
              <a:rPr lang="en-US" sz="1600" i="1" spc="-1" dirty="0">
                <a:latin typeface="Times New Roman"/>
              </a:rPr>
              <a:t>b</a:t>
            </a:r>
            <a:r>
              <a:rPr lang="en-US" sz="1600" spc="-1" dirty="0">
                <a:latin typeface="Times New Roman"/>
              </a:rPr>
              <a:t> is not monotonic </a:t>
            </a:r>
            <a:endParaRPr lang="en-US" sz="1600" spc="-1" dirty="0"/>
          </a:p>
          <a:p>
            <a:pPr marL="195934" indent="-195934">
              <a:buSzPct val="45000"/>
              <a:buFont typeface="Wingdings" charset="2"/>
              <a:buChar char=""/>
            </a:pPr>
            <a:endParaRPr lang="en-US" sz="1600" spc="-1" dirty="0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 dirty="0">
                <a:latin typeface="Times New Roman"/>
              </a:rPr>
              <a:t>The </a:t>
            </a:r>
            <a:r>
              <a:rPr lang="en-US" sz="1600" spc="-1" dirty="0" err="1">
                <a:latin typeface="Times New Roman"/>
              </a:rPr>
              <a:t>stochasticity</a:t>
            </a:r>
            <a:r>
              <a:rPr lang="en-US" sz="1600" spc="-1" dirty="0">
                <a:latin typeface="Times New Roman"/>
              </a:rPr>
              <a:t> of nucleon evaporation in peripheral events adds extra fluctuations. </a:t>
            </a:r>
            <a:endParaRPr lang="en-US" sz="1600" spc="-1" dirty="0"/>
          </a:p>
          <a:p>
            <a:pPr marL="195934" indent="-195934">
              <a:buSzPct val="45000"/>
              <a:buFont typeface="Wingdings" charset="2"/>
              <a:buChar char=""/>
            </a:pPr>
            <a:endParaRPr lang="en-US" sz="1600" spc="-1" dirty="0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b="1" spc="-1" dirty="0">
                <a:solidFill>
                  <a:srgbClr val="0000FF"/>
                </a:solidFill>
                <a:latin typeface="Times New Roman"/>
              </a:rPr>
              <a:t>According to AAMCC, events with low nucleon asymmetry can be classified with confidence as semi-peripheral events.</a:t>
            </a:r>
            <a:endParaRPr lang="en-US" sz="1600" b="1" spc="-1" dirty="0">
              <a:solidFill>
                <a:srgbClr val="0000FF"/>
              </a:solidFill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97965" y="4275330"/>
            <a:ext cx="4426728" cy="242718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The total spectator volumes (=</a:t>
            </a:r>
            <a:r>
              <a:rPr lang="en-US" sz="1600" i="1" spc="-1">
                <a:latin typeface="Times New Roman"/>
              </a:rPr>
              <a:t>A</a:t>
            </a:r>
            <a:r>
              <a:rPr lang="en-US" sz="1600" spc="-1" baseline="-33000">
                <a:latin typeface="Times New Roman"/>
              </a:rPr>
              <a:t>pf</a:t>
            </a:r>
            <a:r>
              <a:rPr lang="en-US" sz="1600" spc="-1">
                <a:latin typeface="Times New Roman"/>
              </a:rPr>
              <a:t>)  includes all 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nuclear fragments and nucleons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 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Asymmetry decreases from central to peripheral </a:t>
            </a:r>
            <a:endParaRPr lang="en-US" sz="1600" spc="-1"/>
          </a:p>
          <a:p>
            <a:r>
              <a:rPr lang="en-US" sz="1600" spc="-1">
                <a:latin typeface="Times New Roman"/>
              </a:rPr>
              <a:t>collisions.</a:t>
            </a:r>
            <a:endParaRPr lang="en-US" sz="1600" spc="-1"/>
          </a:p>
          <a:p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Only small parts of large spectator volumes are </a:t>
            </a:r>
            <a:endParaRPr lang="en-US" sz="1600" spc="-1"/>
          </a:p>
          <a:p>
            <a:r>
              <a:rPr lang="en-US" sz="1600" spc="-1">
                <a:latin typeface="Times New Roman"/>
              </a:rPr>
              <a:t>affected by fluctuations in numbers of participants.</a:t>
            </a:r>
            <a:endParaRPr lang="en-US" sz="1600" spc="-1"/>
          </a:p>
          <a:p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This effect is of trivial statistical nature.</a:t>
            </a:r>
            <a:endParaRPr lang="en-US" sz="1600" spc="-1"/>
          </a:p>
        </p:txBody>
      </p:sp>
      <p:pic>
        <p:nvPicPr>
          <p:cNvPr id="484" name="Picture 483"/>
          <p:cNvPicPr/>
          <p:nvPr/>
        </p:nvPicPr>
        <p:blipFill>
          <a:blip r:embed="rId2"/>
          <a:stretch/>
        </p:blipFill>
        <p:spPr>
          <a:xfrm>
            <a:off x="169807" y="1178974"/>
            <a:ext cx="4205979" cy="3001320"/>
          </a:xfrm>
          <a:prstGeom prst="rect">
            <a:avLst/>
          </a:prstGeom>
          <a:ln>
            <a:noFill/>
          </a:ln>
        </p:spPr>
      </p:pic>
      <p:pic>
        <p:nvPicPr>
          <p:cNvPr id="485" name="Picture 484"/>
          <p:cNvPicPr/>
          <p:nvPr/>
        </p:nvPicPr>
        <p:blipFill>
          <a:blip r:embed="rId3"/>
          <a:stretch/>
        </p:blipFill>
        <p:spPr>
          <a:xfrm>
            <a:off x="4676213" y="1143049"/>
            <a:ext cx="4205979" cy="3014384"/>
          </a:xfrm>
          <a:prstGeom prst="rect">
            <a:avLst/>
          </a:prstGeom>
          <a:ln>
            <a:noFill/>
          </a:ln>
        </p:spPr>
      </p:pic>
      <p:sp>
        <p:nvSpPr>
          <p:cNvPr id="486" name="TextShape 4"/>
          <p:cNvSpPr txBox="1"/>
          <p:nvPr/>
        </p:nvSpPr>
        <p:spPr>
          <a:xfrm>
            <a:off x="8250642" y="6299834"/>
            <a:ext cx="1159257" cy="334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fld id="{61BB9AB8-A1AA-4F37-B075-FEE2EE73B83D}" type="slidenum">
              <a:rPr lang="en-GB" sz="2200" spc="-1">
                <a:latin typeface="Times New Roman"/>
              </a:rPr>
              <a:t>28</a:t>
            </a:fld>
            <a:endParaRPr lang="en-US" sz="2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9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</a:t>
            </a:r>
            <a:r>
              <a:rPr lang="en-US" sz="1800" dirty="0"/>
              <a:t>-- method was suggested by MEPHI/GSI </a:t>
            </a:r>
            <a:r>
              <a:rPr lang="en-US" sz="1800" dirty="0" smtClean="0"/>
              <a:t>team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eport  by </a:t>
            </a:r>
            <a:r>
              <a:rPr lang="en-US" sz="1800" dirty="0" err="1" smtClean="0"/>
              <a:t>Petr</a:t>
            </a:r>
            <a:r>
              <a:rPr lang="en-US" sz="1800" dirty="0" smtClean="0"/>
              <a:t> </a:t>
            </a:r>
            <a:r>
              <a:rPr lang="en-US" sz="1800" dirty="0" err="1" smtClean="0"/>
              <a:t>Parfenov</a:t>
            </a:r>
            <a:r>
              <a:rPr lang="en-US" sz="1800" dirty="0" smtClean="0"/>
              <a:t> at the MPD </a:t>
            </a:r>
            <a:r>
              <a:rPr lang="en-US" sz="1800" dirty="0"/>
              <a:t>Physics </a:t>
            </a:r>
            <a:r>
              <a:rPr lang="en-US" sz="1800" dirty="0" smtClean="0">
                <a:solidFill>
                  <a:schemeClr val="tx1"/>
                </a:solidFill>
              </a:rPr>
              <a:t>forum </a:t>
            </a:r>
            <a:r>
              <a:rPr lang="en-US" sz="1800" dirty="0" smtClean="0">
                <a:solidFill>
                  <a:srgbClr val="FF0000"/>
                </a:solidFill>
              </a:rPr>
              <a:t>15.04.2021r</a:t>
            </a:r>
            <a:r>
              <a:rPr lang="en-US" sz="1800" dirty="0"/>
              <a:t>:   </a:t>
            </a:r>
            <a:endParaRPr lang="en-US" sz="1800" dirty="0" smtClean="0"/>
          </a:p>
          <a:p>
            <a:r>
              <a:rPr lang="en-US" sz="1800" dirty="0" smtClean="0"/>
              <a:t>See  	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://indico.jinr.ru/event/2065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https://github.com/FlowNICA/</a:t>
            </a:r>
            <a:r>
              <a:rPr lang="en-US" sz="1800" dirty="0" smtClean="0">
                <a:hlinkClick r:id="rId3"/>
              </a:rPr>
              <a:t>CentralityFramework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https://github.com/Dim23/</a:t>
            </a:r>
            <a:r>
              <a:rPr lang="en-US" sz="1800" dirty="0" smtClean="0">
                <a:hlinkClick r:id="rId4"/>
              </a:rPr>
              <a:t>GammaFit</a:t>
            </a:r>
            <a:endParaRPr lang="en-US" sz="1800" dirty="0" smtClean="0"/>
          </a:p>
          <a:p>
            <a:r>
              <a:rPr lang="en-US" sz="1800" dirty="0" smtClean="0"/>
              <a:t>      </a:t>
            </a:r>
            <a:r>
              <a:rPr lang="en-US" sz="1800" dirty="0"/>
              <a:t>Draft of analysis note: </a:t>
            </a:r>
            <a:r>
              <a:rPr lang="en-US" sz="1800" dirty="0" smtClean="0"/>
              <a:t>   </a:t>
            </a:r>
          </a:p>
          <a:p>
            <a:r>
              <a:rPr lang="en-US" sz="1800" dirty="0">
                <a:hlinkClick r:id="rId5"/>
              </a:rPr>
              <a:t>https://github.com/FlowNICA/CentralityFramework/blob/master/Documentation/</a:t>
            </a:r>
            <a:r>
              <a:rPr lang="en-US" sz="1800" dirty="0" smtClean="0">
                <a:hlinkClick r:id="rId5"/>
              </a:rPr>
              <a:t>Centrality_AnalysisNote.pdf</a:t>
            </a:r>
            <a:endParaRPr lang="en-US" sz="18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6"/>
              </a:rPr>
              <a:t>https://indico.jinr.ru/event/2066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7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8"/>
              </a:rPr>
              <a:t>https://github.com/qweek2/Centrality_NICA/tree/</a:t>
            </a:r>
            <a:r>
              <a:rPr lang="en-US" sz="1800" dirty="0" smtClean="0">
                <a:hlinkClick r:id="rId8"/>
              </a:rPr>
              <a:t>master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03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7576"/>
            <a:ext cx="9144000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952500"/>
            <a:ext cx="8890000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  <a:endParaRPr lang="en-US" sz="2600" b="1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STAR@RHIC</a:t>
            </a:r>
            <a:r>
              <a:rPr lang="en-US" sz="2200" dirty="0" smtClean="0"/>
              <a:t>: </a:t>
            </a:r>
            <a:r>
              <a:rPr lang="en-US" sz="2200" dirty="0" err="1" smtClean="0"/>
              <a:t>Au+Au</a:t>
            </a:r>
            <a:r>
              <a:rPr lang="en-US" sz="2200" dirty="0" smtClean="0"/>
              <a:t> </a:t>
            </a:r>
            <a:r>
              <a:rPr lang="en-US" sz="2200" dirty="0" smtClean="0"/>
              <a:t>collisions at √s </a:t>
            </a:r>
            <a:r>
              <a:rPr lang="en-US" sz="2200" baseline="-25000" dirty="0" smtClean="0"/>
              <a:t>NN</a:t>
            </a:r>
            <a:r>
              <a:rPr lang="en-US" sz="2200" dirty="0" smtClean="0"/>
              <a:t>=9.2GeV, </a:t>
            </a:r>
            <a:r>
              <a:rPr lang="en-US" sz="2200" dirty="0" smtClean="0"/>
              <a:t>              year </a:t>
            </a:r>
            <a:r>
              <a:rPr lang="en-US" sz="2200" dirty="0" smtClean="0"/>
              <a:t>2008 , a short test run of </a:t>
            </a:r>
            <a:r>
              <a:rPr lang="en-US" sz="2200" dirty="0"/>
              <a:t>~</a:t>
            </a:r>
            <a:r>
              <a:rPr lang="en-US" sz="2200" dirty="0" smtClean="0"/>
              <a:t>3000 </a:t>
            </a:r>
            <a:r>
              <a:rPr lang="en-US" sz="2200" dirty="0" smtClean="0"/>
              <a:t>good events </a:t>
            </a:r>
            <a:r>
              <a:rPr lang="en-US" sz="22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200" dirty="0" smtClean="0"/>
              <a:t>Energy </a:t>
            </a:r>
            <a:r>
              <a:rPr lang="en-US" sz="2200" dirty="0"/>
              <a:t>dependence of particle </a:t>
            </a:r>
            <a:r>
              <a:rPr lang="en-US" sz="2200" dirty="0"/>
              <a:t>ratios,π−/π+, </a:t>
            </a:r>
            <a:r>
              <a:rPr lang="en-US" sz="2200" dirty="0" smtClean="0"/>
              <a:t>p</a:t>
            </a:r>
            <a:r>
              <a:rPr lang="en-US" sz="2200" dirty="0"/>
              <a:t>/p</a:t>
            </a:r>
            <a:r>
              <a:rPr lang="en-US" sz="2200" dirty="0" smtClean="0"/>
              <a:t>, K</a:t>
            </a:r>
            <a:r>
              <a:rPr lang="en-US" sz="2200" dirty="0"/>
              <a:t>−/K</a:t>
            </a:r>
            <a:r>
              <a:rPr lang="en-US" sz="2200" dirty="0" smtClean="0"/>
              <a:t>+ and K</a:t>
            </a:r>
            <a:r>
              <a:rPr lang="en-US" sz="2200" dirty="0"/>
              <a:t>/π, plotted as a function </a:t>
            </a:r>
            <a:r>
              <a:rPr lang="en-US" sz="2200" dirty="0" smtClean="0"/>
              <a:t>of √</a:t>
            </a:r>
            <a:r>
              <a:rPr lang="en-US" sz="2200" dirty="0" err="1"/>
              <a:t>sNN</a:t>
            </a:r>
            <a:r>
              <a:rPr lang="en-US" sz="2200" dirty="0"/>
              <a:t>.  </a:t>
            </a:r>
            <a:r>
              <a:rPr lang="en-US" sz="2200" dirty="0" smtClean="0"/>
              <a:t>       </a:t>
            </a:r>
            <a:r>
              <a:rPr lang="en-US" sz="2200" b="1" dirty="0" smtClean="0">
                <a:solidFill>
                  <a:srgbClr val="0000FF"/>
                </a:solidFill>
              </a:rPr>
              <a:t>Results </a:t>
            </a:r>
            <a:r>
              <a:rPr lang="en-US" sz="2200" b="1" dirty="0">
                <a:solidFill>
                  <a:srgbClr val="0000FF"/>
                </a:solidFill>
              </a:rPr>
              <a:t>from 0–10% </a:t>
            </a:r>
            <a:r>
              <a:rPr lang="en-US" sz="2200" dirty="0"/>
              <a:t>central </a:t>
            </a:r>
            <a:r>
              <a:rPr lang="en-US" sz="2200" dirty="0" err="1"/>
              <a:t>Au+Au</a:t>
            </a:r>
            <a:r>
              <a:rPr lang="en-US" sz="2200" dirty="0"/>
              <a:t> collisions at 9.2 </a:t>
            </a:r>
            <a:r>
              <a:rPr lang="en-US" sz="2200" dirty="0" err="1"/>
              <a:t>GeV</a:t>
            </a:r>
            <a:r>
              <a:rPr lang="en-US" sz="2200" dirty="0"/>
              <a:t> at </a:t>
            </a:r>
            <a:r>
              <a:rPr lang="en-US" sz="2200" dirty="0" err="1"/>
              <a:t>midrapidity</a:t>
            </a:r>
            <a:r>
              <a:rPr lang="en-US" sz="2200" dirty="0"/>
              <a:t> </a:t>
            </a:r>
            <a:r>
              <a:rPr lang="en-US" sz="2200" dirty="0" smtClean="0"/>
              <a:t>                  (</a:t>
            </a:r>
            <a:r>
              <a:rPr lang="en-US" sz="2200" b="1" dirty="0">
                <a:solidFill>
                  <a:srgbClr val="0000FF"/>
                </a:solidFill>
              </a:rPr>
              <a:t>|y|&lt;0.5</a:t>
            </a:r>
            <a:r>
              <a:rPr lang="en-US" sz="2200" dirty="0" smtClean="0"/>
              <a:t>)  are </a:t>
            </a:r>
            <a:r>
              <a:rPr lang="en-US" sz="2200" dirty="0"/>
              <a:t>compared with those from AGS, SPS and RHIC. </a:t>
            </a:r>
            <a:endParaRPr lang="en-US" sz="2200" dirty="0" smtClean="0"/>
          </a:p>
          <a:p>
            <a:pPr algn="just">
              <a:buFont typeface="Wingdings" charset="2"/>
              <a:buChar char="u"/>
            </a:pPr>
            <a:r>
              <a:rPr lang="en-US" sz="2200" dirty="0" smtClean="0"/>
              <a:t>Azimuthal </a:t>
            </a:r>
            <a:r>
              <a:rPr lang="en-US" sz="2200" dirty="0"/>
              <a:t>anisotropy </a:t>
            </a:r>
            <a:r>
              <a:rPr lang="en-US" sz="22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200" dirty="0"/>
              <a:t>Pion interferometry measurements</a:t>
            </a:r>
            <a:endParaRPr lang="en-US" sz="22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9436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8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174592"/>
            <a:ext cx="6578599" cy="4765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103379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6100" y="2005112"/>
            <a:ext cx="224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 </a:t>
            </a:r>
            <a:r>
              <a:rPr lang="en-US" sz="2400" b="1" dirty="0" err="1" smtClean="0"/>
              <a:t>midrapidity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(|y|&lt;0.5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smtClean="0"/>
              <a:t>Centrality </a:t>
            </a:r>
          </a:p>
          <a:p>
            <a:r>
              <a:rPr lang="en-US" sz="2400" b="1" dirty="0" smtClean="0"/>
              <a:t>Class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0-10%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075" y="747812"/>
            <a:ext cx="473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Energy dependence of particle ratios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799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Azimuthal </a:t>
            </a:r>
            <a:r>
              <a:rPr lang="en-US" sz="2000" b="1" dirty="0">
                <a:solidFill>
                  <a:srgbClr val="FF0000"/>
                </a:solidFill>
              </a:rPr>
              <a:t>anisotropy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58900"/>
            <a:ext cx="7797800" cy="5816599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7823200" cy="4304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204979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At </a:t>
            </a:r>
            <a:r>
              <a:rPr lang="en-US" sz="2000" b="1" dirty="0" err="1" smtClean="0">
                <a:solidFill>
                  <a:schemeClr val="tx1"/>
                </a:solidFill>
              </a:rPr>
              <a:t>midrapidity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dirty="0" err="1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|&lt;1.0)</a:t>
            </a:r>
            <a:endParaRPr lang="en-US" sz="2000" b="1" dirty="0"/>
          </a:p>
          <a:p>
            <a:r>
              <a:rPr lang="en-US" sz="2000" b="1" dirty="0" smtClean="0"/>
              <a:t>Centrality </a:t>
            </a:r>
            <a:endParaRPr lang="en-US" sz="2000" b="1" dirty="0"/>
          </a:p>
          <a:p>
            <a:r>
              <a:rPr lang="en-US" sz="2000" b="1" dirty="0"/>
              <a:t>class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0-60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89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</a:t>
            </a:r>
            <a:r>
              <a:rPr lang="en-US" b="1" dirty="0" smtClean="0">
                <a:solidFill>
                  <a:srgbClr val="0000FF"/>
                </a:solidFill>
              </a:rPr>
              <a:t>STAR </a:t>
            </a:r>
            <a:r>
              <a:rPr lang="en-US" b="1" dirty="0">
                <a:solidFill>
                  <a:srgbClr val="0000FF"/>
                </a:solidFill>
              </a:rPr>
              <a:t>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</a:t>
            </a:r>
            <a:r>
              <a:rPr lang="en-US" b="1" dirty="0" smtClean="0"/>
              <a:t>‾</a:t>
            </a:r>
            <a:r>
              <a:rPr lang="en-US" b="1" dirty="0"/>
              <a:t>‾</a:t>
            </a:r>
            <a:r>
              <a:rPr lang="en-US" b="1" dirty="0" smtClean="0"/>
              <a:t>‾√ </a:t>
            </a:r>
            <a:r>
              <a:rPr lang="en-US" b="1" i="1" dirty="0" err="1" smtClean="0"/>
              <a:t>sNN</a:t>
            </a:r>
            <a:r>
              <a:rPr lang="en-US" b="1" dirty="0" smtClean="0"/>
              <a:t>‾=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9100" y="4183390"/>
            <a:ext cx="2044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Centrality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class </a:t>
            </a:r>
            <a:r>
              <a:rPr lang="en-US" sz="2400" b="1" dirty="0" smtClean="0">
                <a:solidFill>
                  <a:srgbClr val="FF0000"/>
                </a:solidFill>
              </a:rPr>
              <a:t>   0-30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02"/>
            <a:ext cx="9258300" cy="203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2640" y="1332012"/>
            <a:ext cx="45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Pion interferometry measurements</a:t>
            </a: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" y="11468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84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data-sets [2]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070600"/>
            <a:ext cx="8280400" cy="647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hlinkClick r:id="rId3"/>
              </a:rPr>
              <a:t>[2] https</a:t>
            </a:r>
            <a:r>
              <a:rPr lang="en-US" dirty="0">
                <a:hlinkClick r:id="rId3"/>
              </a:rPr>
              <a:t>://www.osti.gov/servlets/purl/</a:t>
            </a:r>
            <a:r>
              <a:rPr lang="en-US" dirty="0" smtClean="0">
                <a:hlinkClick r:id="rId3"/>
              </a:rPr>
              <a:t>1762771                     		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--we have to check the data-sets available!</a:t>
            </a:r>
            <a:endParaRPr lang="en-US" b="1" dirty="0" smtClean="0">
              <a:solidFill>
                <a:srgbClr val="FF0000"/>
              </a:solidFill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048981"/>
            <a:ext cx="7874000" cy="4979603"/>
          </a:xfrm>
          <a:prstGeom prst="rect">
            <a:avLst/>
          </a:prstGeom>
        </p:spPr>
      </p:pic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30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Multiplicity distribution at 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in </a:t>
            </a:r>
            <a:r>
              <a:rPr lang="en-US" sz="3200" b="1" dirty="0" err="1" smtClean="0">
                <a:solidFill>
                  <a:srgbClr val="0000FF"/>
                </a:solidFill>
              </a:rPr>
              <a:t>Au+Au</a:t>
            </a:r>
            <a:r>
              <a:rPr lang="en-US" sz="3200" b="1" dirty="0" smtClean="0">
                <a:solidFill>
                  <a:srgbClr val="0000FF"/>
                </a:solidFill>
              </a:rPr>
              <a:t> at </a:t>
            </a:r>
            <a:r>
              <a:rPr lang="en-US" sz="3200" b="1" dirty="0" smtClean="0">
                <a:solidFill>
                  <a:srgbClr val="0000FF"/>
                </a:solidFill>
              </a:rPr>
              <a:t>√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sNN</a:t>
            </a:r>
            <a:r>
              <a:rPr lang="en-US" sz="3200" b="1" dirty="0" smtClean="0">
                <a:solidFill>
                  <a:srgbClr val="0000FF"/>
                </a:solidFill>
              </a:rPr>
              <a:t>= </a:t>
            </a:r>
            <a:r>
              <a:rPr lang="en-US" sz="3200" b="1" dirty="0">
                <a:solidFill>
                  <a:srgbClr val="0000FF"/>
                </a:solidFill>
              </a:rPr>
              <a:t>9.2 </a:t>
            </a:r>
            <a:r>
              <a:rPr lang="en-US" sz="3200" b="1" dirty="0" err="1">
                <a:solidFill>
                  <a:srgbClr val="0000FF"/>
                </a:solidFill>
              </a:rPr>
              <a:t>GeV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97800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812800"/>
            <a:ext cx="4635499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49500"/>
            <a:ext cx="3898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5016500"/>
            <a:ext cx="9144000" cy="83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800" y="5879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February 2010Physical Review C 81(2)</a:t>
            </a:r>
          </a:p>
          <a:p>
            <a:r>
              <a:rPr lang="en-US" dirty="0"/>
              <a:t>DOI:10.1103/PhysRevC.81.024911</a:t>
            </a:r>
          </a:p>
          <a:p>
            <a:r>
              <a:rPr lang="en-US" dirty="0" err="1"/>
              <a:t>SourcearXiv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/publication/235576464_Identified_particle_production_azimuthal_anisotropy_and_interferometry_measurements_in_AuAu_collisions_at_sNN92_GeV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1243112"/>
            <a:ext cx="352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05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8667</TotalTime>
  <Words>2286</Words>
  <Application>Microsoft Macintosh PowerPoint</Application>
  <PresentationFormat>On-screen Show (4:3)</PresentationFormat>
  <Paragraphs>273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Breeze</vt:lpstr>
      <vt:lpstr>PowerPoint Presentation</vt:lpstr>
      <vt:lpstr>Layout of the talk</vt:lpstr>
      <vt:lpstr>Two main approaches to   determination of classes of centrality</vt:lpstr>
      <vt:lpstr>Discussion of the MC production Task 1: to start and compare with STAR@RHIC)</vt:lpstr>
      <vt:lpstr>We have to start and compare with STAR@RHIC  [1]    </vt:lpstr>
      <vt:lpstr>We have to start and compare with STAR@RHIC  [1]                                                          Azimuthal anisotropy measurements</vt:lpstr>
      <vt:lpstr>We have to start and compare with STAR@RHIC  [1]    </vt:lpstr>
      <vt:lpstr>STAR@RHIC data-sets [2]</vt:lpstr>
      <vt:lpstr>Multiplicity distribution at STAR@RHIC in Au+Au at √sNN= 9.2 GeV </vt:lpstr>
      <vt:lpstr>Slide drom Petr Parfenov talk:</vt:lpstr>
      <vt:lpstr>Slide drom Petr Parfenov talk:</vt:lpstr>
      <vt:lpstr>Centrality classes selection to compare with STAR </vt:lpstr>
      <vt:lpstr>Discussion of the MC production</vt:lpstr>
      <vt:lpstr>Some comments to Multiplicity-based methods used in the PWG1</vt:lpstr>
      <vt:lpstr>PowerPoint Presentation</vt:lpstr>
      <vt:lpstr>PowerPoint Presentation</vt:lpstr>
      <vt:lpstr>Impact parameter b, multiplicity  and Npart in MC Glauber model</vt:lpstr>
      <vt:lpstr>Centrality-wise optimization of the class width </vt:lpstr>
      <vt:lpstr>Account of influence of the wide distribution in Z of the  interaction vertex position, on the selection of the multiplicity classes</vt:lpstr>
      <vt:lpstr>Proposals  for MC simulations for the Physics Performance paper</vt:lpstr>
      <vt:lpstr>Available event-generators and models:  SMASH, URQMD, DCM-QGSM-SMM,  AMPT, AAMCC …some other?</vt:lpstr>
      <vt:lpstr>The next steps:</vt:lpstr>
      <vt:lpstr>Thank you for your attention!</vt:lpstr>
      <vt:lpstr>Summary-1</vt:lpstr>
      <vt:lpstr>Summary-2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Grigory</cp:lastModifiedBy>
  <cp:revision>202</cp:revision>
  <dcterms:created xsi:type="dcterms:W3CDTF">2003-08-29T19:31:55Z</dcterms:created>
  <dcterms:modified xsi:type="dcterms:W3CDTF">2021-05-20T14:39:31Z</dcterms:modified>
</cp:coreProperties>
</file>