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9"/>
  </p:notesMasterIdLst>
  <p:sldIdLst>
    <p:sldId id="267" r:id="rId3"/>
    <p:sldId id="266" r:id="rId4"/>
    <p:sldId id="260" r:id="rId5"/>
    <p:sldId id="293" r:id="rId6"/>
    <p:sldId id="270" r:id="rId7"/>
    <p:sldId id="274" r:id="rId8"/>
    <p:sldId id="272" r:id="rId9"/>
    <p:sldId id="275" r:id="rId10"/>
    <p:sldId id="297" r:id="rId11"/>
    <p:sldId id="273" r:id="rId12"/>
    <p:sldId id="271" r:id="rId13"/>
    <p:sldId id="277" r:id="rId14"/>
    <p:sldId id="278" r:id="rId15"/>
    <p:sldId id="276" r:id="rId16"/>
    <p:sldId id="280" r:id="rId17"/>
    <p:sldId id="279" r:id="rId18"/>
    <p:sldId id="281" r:id="rId19"/>
    <p:sldId id="283" r:id="rId20"/>
    <p:sldId id="282" r:id="rId21"/>
    <p:sldId id="284" r:id="rId22"/>
    <p:sldId id="285" r:id="rId23"/>
    <p:sldId id="286" r:id="rId24"/>
    <p:sldId id="287" r:id="rId25"/>
    <p:sldId id="290" r:id="rId26"/>
    <p:sldId id="294" r:id="rId27"/>
    <p:sldId id="295" r:id="rId28"/>
    <p:sldId id="296" r:id="rId29"/>
    <p:sldId id="289" r:id="rId30"/>
    <p:sldId id="259" r:id="rId31"/>
    <p:sldId id="288" r:id="rId32"/>
    <p:sldId id="291" r:id="rId33"/>
    <p:sldId id="258" r:id="rId34"/>
    <p:sldId id="262" r:id="rId35"/>
    <p:sldId id="292" r:id="rId36"/>
    <p:sldId id="263" r:id="rId37"/>
    <p:sldId id="264"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571"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3125AE-E08F-4E0C-827F-0DAD3ECFFE51}" type="datetimeFigureOut">
              <a:rPr lang="ru-RU" smtClean="0"/>
              <a:t>03.10.2021</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749F64-24C9-4824-ACA3-7AD0C4E7D34A}" type="slidenum">
              <a:rPr lang="ru-RU" smtClean="0"/>
              <a:t>‹#›</a:t>
            </a:fld>
            <a:endParaRPr lang="ru-RU"/>
          </a:p>
        </p:txBody>
      </p:sp>
    </p:spTree>
    <p:extLst>
      <p:ext uri="{BB962C8B-B14F-4D97-AF65-F5344CB8AC3E}">
        <p14:creationId xmlns:p14="http://schemas.microsoft.com/office/powerpoint/2010/main" val="1636332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CustomShape 1"/>
          <p:cNvSpPr/>
          <p:nvPr/>
        </p:nvSpPr>
        <p:spPr>
          <a:xfrm>
            <a:off x="3884081" y="8685105"/>
            <a:ext cx="2967682" cy="454745"/>
          </a:xfrm>
          <a:prstGeom prst="rect">
            <a:avLst/>
          </a:prstGeom>
          <a:noFill/>
          <a:ln>
            <a:noFill/>
          </a:ln>
        </p:spPr>
        <p:style>
          <a:lnRef idx="0">
            <a:scrgbClr r="0" g="0" b="0"/>
          </a:lnRef>
          <a:fillRef idx="0">
            <a:scrgbClr r="0" g="0" b="0"/>
          </a:fillRef>
          <a:effectRef idx="0">
            <a:scrgbClr r="0" g="0" b="0"/>
          </a:effectRef>
          <a:fontRef idx="minor"/>
        </p:style>
        <p:txBody>
          <a:bodyPr lIns="78903" tIns="41030" rIns="78903" bIns="41030" anchor="b">
            <a:noAutofit/>
          </a:bodyPr>
          <a:lstStyle/>
          <a:p>
            <a:pPr algn="r">
              <a:lnSpc>
                <a:spcPct val="100000"/>
              </a:lnSpc>
            </a:pPr>
            <a:fld id="{35189357-0F69-4472-8694-117F12FFCBE4}" type="slidenum">
              <a:rPr lang="ru-RU" sz="1600" spc="-1">
                <a:solidFill>
                  <a:srgbClr val="000000"/>
                </a:solidFill>
                <a:latin typeface="Calibri"/>
                <a:ea typeface="Calibri"/>
              </a:rPr>
              <a:t>2</a:t>
            </a:fld>
            <a:endParaRPr lang="ru-RU" sz="1600" spc="-1">
              <a:latin typeface="Arial"/>
            </a:endParaRPr>
          </a:p>
        </p:txBody>
      </p:sp>
      <p:sp>
        <p:nvSpPr>
          <p:cNvPr id="334" name="CustomShape 2"/>
          <p:cNvSpPr/>
          <p:nvPr/>
        </p:nvSpPr>
        <p:spPr>
          <a:xfrm>
            <a:off x="3884081" y="8685105"/>
            <a:ext cx="2970948" cy="457208"/>
          </a:xfrm>
          <a:prstGeom prst="rect">
            <a:avLst/>
          </a:prstGeom>
          <a:noFill/>
          <a:ln>
            <a:noFill/>
          </a:ln>
        </p:spPr>
        <p:style>
          <a:lnRef idx="0">
            <a:scrgbClr r="0" g="0" b="0"/>
          </a:lnRef>
          <a:fillRef idx="0">
            <a:scrgbClr r="0" g="0" b="0"/>
          </a:fillRef>
          <a:effectRef idx="0">
            <a:scrgbClr r="0" g="0" b="0"/>
          </a:effectRef>
          <a:fontRef idx="minor"/>
        </p:style>
        <p:txBody>
          <a:bodyPr lIns="78903" tIns="41030" rIns="78903" bIns="41030" anchor="b">
            <a:noAutofit/>
          </a:bodyPr>
          <a:lstStyle/>
          <a:p>
            <a:pPr algn="r">
              <a:lnSpc>
                <a:spcPct val="100000"/>
              </a:lnSpc>
            </a:pPr>
            <a:fld id="{86940879-C28C-48D7-B2EC-6F59B79BDF30}" type="slidenum">
              <a:rPr lang="ru-RU" sz="1600" spc="-1">
                <a:solidFill>
                  <a:srgbClr val="000000"/>
                </a:solidFill>
                <a:latin typeface="Calibri"/>
                <a:ea typeface="Calibri"/>
              </a:rPr>
              <a:t>2</a:t>
            </a:fld>
            <a:endParaRPr lang="ru-RU" sz="1600" spc="-1">
              <a:latin typeface="Arial"/>
            </a:endParaRPr>
          </a:p>
        </p:txBody>
      </p:sp>
      <p:sp>
        <p:nvSpPr>
          <p:cNvPr id="335" name="PlaceHolder 3"/>
          <p:cNvSpPr>
            <a:spLocks noGrp="1" noRot="1" noChangeAspect="1"/>
          </p:cNvSpPr>
          <p:nvPr>
            <p:ph type="sldImg"/>
          </p:nvPr>
        </p:nvSpPr>
        <p:spPr>
          <a:xfrm>
            <a:off x="1371600" y="1143000"/>
            <a:ext cx="4114800" cy="3086100"/>
          </a:xfrm>
          <a:prstGeom prst="rect">
            <a:avLst/>
          </a:prstGeom>
        </p:spPr>
      </p:sp>
      <p:sp>
        <p:nvSpPr>
          <p:cNvPr id="336" name="CustomShape 4"/>
          <p:cNvSpPr/>
          <p:nvPr/>
        </p:nvSpPr>
        <p:spPr>
          <a:xfrm>
            <a:off x="685503" y="4400280"/>
            <a:ext cx="5486636" cy="3600090"/>
          </a:xfrm>
          <a:prstGeom prst="rect">
            <a:avLst/>
          </a:prstGeom>
          <a:noFill/>
          <a:ln>
            <a:noFill/>
          </a:ln>
        </p:spPr>
        <p:style>
          <a:lnRef idx="0">
            <a:scrgbClr r="0" g="0" b="0"/>
          </a:lnRef>
          <a:fillRef idx="0">
            <a:scrgbClr r="0" g="0" b="0"/>
          </a:fillRef>
          <a:effectRef idx="0">
            <a:scrgbClr r="0" g="0" b="0"/>
          </a:effectRef>
          <a:fontRef idx="minor"/>
        </p:style>
        <p:txBody>
          <a:bodyPr lIns="78903" tIns="41030" rIns="78903" bIns="41030">
            <a:noAutofit/>
          </a:bodyPr>
          <a:lstStyle/>
          <a:p>
            <a:pPr>
              <a:lnSpc>
                <a:spcPct val="100000"/>
              </a:lnSpc>
            </a:pPr>
            <a:r>
              <a:rPr lang="ru-RU" sz="1600" spc="-1">
                <a:solidFill>
                  <a:srgbClr val="000000"/>
                </a:solidFill>
                <a:latin typeface="Calibri"/>
                <a:ea typeface="Calibri"/>
              </a:rPr>
              <a:t>Составной частью установки BM@N является электромагнитный калориметр (ECAL), состоящий из десятков модулей. Модуль электромагнитного калориметра собран из девяти башен (4 см</a:t>
            </a:r>
            <a:r>
              <a:rPr lang="ru-RU" sz="1600" spc="-1" baseline="30000">
                <a:solidFill>
                  <a:srgbClr val="000000"/>
                </a:solidFill>
                <a:latin typeface="Calibri"/>
                <a:ea typeface="Calibri"/>
              </a:rPr>
              <a:t>2</a:t>
            </a:r>
            <a:r>
              <a:rPr lang="ru-RU" sz="1600" spc="-1">
                <a:solidFill>
                  <a:srgbClr val="000000"/>
                </a:solidFill>
                <a:latin typeface="Calibri"/>
                <a:ea typeface="Calibri"/>
              </a:rPr>
              <a:t> каждая башня). Каждая башня состоит из 220 чередующихся плиток из Pb и пластикового сцинтиллятора. </a:t>
            </a:r>
            <a:endParaRPr lang="ru-RU" sz="1600" spc="-1">
              <a:latin typeface="Arial"/>
            </a:endParaRPr>
          </a:p>
          <a:p>
            <a:pPr>
              <a:lnSpc>
                <a:spcPct val="100000"/>
              </a:lnSpc>
            </a:pPr>
            <a:endParaRPr lang="ru-RU" sz="1600" spc="-1">
              <a:latin typeface="Arial"/>
            </a:endParaRPr>
          </a:p>
          <a:p>
            <a:pPr>
              <a:lnSpc>
                <a:spcPct val="100000"/>
              </a:lnSpc>
            </a:pPr>
            <a:r>
              <a:rPr lang="ru-RU" sz="1600" spc="-1">
                <a:solidFill>
                  <a:srgbClr val="000000"/>
                </a:solidFill>
                <a:latin typeface="Calibri"/>
                <a:ea typeface="Calibri"/>
              </a:rPr>
              <a:t>Использование космических мюонов позволяет провести индивидуальную коррекцию регистрируемых амплитуд сигналов в соответствии с выделившейся в чувствительном объеме энергии.</a:t>
            </a:r>
            <a:r>
              <a:rPr lang="ru-RU" sz="1600" b="1" spc="-1">
                <a:solidFill>
                  <a:srgbClr val="000000"/>
                </a:solidFill>
                <a:latin typeface="Calibri"/>
                <a:ea typeface="Calibri"/>
              </a:rPr>
              <a:t> </a:t>
            </a:r>
            <a:endParaRPr lang="ru-RU" sz="1600" spc="-1">
              <a:latin typeface="Arial"/>
            </a:endParaRPr>
          </a:p>
          <a:p>
            <a:pPr>
              <a:lnSpc>
                <a:spcPct val="100000"/>
              </a:lnSpc>
            </a:pPr>
            <a:endParaRPr lang="ru-RU" sz="1600" spc="-1">
              <a:latin typeface="Arial"/>
            </a:endParaRPr>
          </a:p>
          <a:p>
            <a:pPr>
              <a:lnSpc>
                <a:spcPct val="100000"/>
              </a:lnSpc>
            </a:pPr>
            <a:r>
              <a:rPr lang="ru-RU" sz="1600" spc="-1">
                <a:solidFill>
                  <a:srgbClr val="000000"/>
                </a:solidFill>
                <a:latin typeface="Calibri"/>
                <a:ea typeface="Calibri"/>
              </a:rPr>
              <a:t>Для моделирования таких процессов используется метод Монте-Карло. Результат прохождения конкретного мюона через пластину определяется случайными величинами — длинами свободного пробега, косинусами углов отклонения, а также событиями прохождения либо через свинец, либо через сцинтиллятор. </a:t>
            </a:r>
            <a:endParaRPr lang="ru-RU" sz="1600" spc="-1">
              <a:latin typeface="Arial"/>
            </a:endParaRPr>
          </a:p>
          <a:p>
            <a:pPr>
              <a:lnSpc>
                <a:spcPct val="100000"/>
              </a:lnSpc>
            </a:pPr>
            <a:endParaRPr lang="ru-RU" sz="1600" spc="-1">
              <a:latin typeface="Arial"/>
            </a:endParaRPr>
          </a:p>
          <a:p>
            <a:pPr>
              <a:lnSpc>
                <a:spcPct val="100000"/>
              </a:lnSpc>
            </a:pPr>
            <a:r>
              <a:rPr lang="ru-RU" sz="1600" spc="-1">
                <a:solidFill>
                  <a:srgbClr val="000000"/>
                </a:solidFill>
                <a:latin typeface="Calibri"/>
                <a:ea typeface="Calibri"/>
              </a:rPr>
              <a:t>The component of BM @ N installation is an electromagnetic calorimeter (ECAL) consisting now about 50 modules. The module of the electromagnetic calorimeter is assembled from nine towers (4 cm2 each tower). Each tower consists of 220 alternating tiles of Pb and a plastic scintillator.</a:t>
            </a:r>
            <a:endParaRPr lang="ru-RU" sz="1600" spc="-1">
              <a:latin typeface="Arial"/>
            </a:endParaRPr>
          </a:p>
          <a:p>
            <a:pPr>
              <a:lnSpc>
                <a:spcPct val="100000"/>
              </a:lnSpc>
            </a:pPr>
            <a:endParaRPr lang="ru-RU" sz="1600" spc="-1">
              <a:latin typeface="Arial"/>
            </a:endParaRPr>
          </a:p>
          <a:p>
            <a:pPr>
              <a:lnSpc>
                <a:spcPct val="100000"/>
              </a:lnSpc>
            </a:pPr>
            <a:r>
              <a:rPr lang="ru-RU" sz="1600" spc="-1">
                <a:solidFill>
                  <a:srgbClr val="000000"/>
                </a:solidFill>
                <a:latin typeface="Calibri"/>
                <a:ea typeface="Calibri"/>
              </a:rPr>
              <a:t>To simulate such processes, the Monte Carlo method is used. The result of the passage of a specific muon through a plate is determined by random variables-the mean free paths, the cosines of the deflection angles, and also by passage events either through lead or through a scintillator.</a:t>
            </a:r>
            <a:endParaRPr lang="ru-RU" sz="1600" spc="-1">
              <a:latin typeface="Arial"/>
            </a:endParaRPr>
          </a:p>
          <a:p>
            <a:pPr>
              <a:lnSpc>
                <a:spcPct val="100000"/>
              </a:lnSpc>
            </a:pPr>
            <a:endParaRPr lang="ru-RU" sz="1600" spc="-1">
              <a:latin typeface="Arial"/>
            </a:endParaRPr>
          </a:p>
        </p:txBody>
      </p:sp>
      <p:sp>
        <p:nvSpPr>
          <p:cNvPr id="337" name="CustomShape 5"/>
          <p:cNvSpPr/>
          <p:nvPr/>
        </p:nvSpPr>
        <p:spPr>
          <a:xfrm>
            <a:off x="3884081" y="8685105"/>
            <a:ext cx="2972254" cy="458747"/>
          </a:xfrm>
          <a:prstGeom prst="rect">
            <a:avLst/>
          </a:prstGeom>
          <a:noFill/>
          <a:ln>
            <a:noFill/>
          </a:ln>
        </p:spPr>
        <p:style>
          <a:lnRef idx="0">
            <a:scrgbClr r="0" g="0" b="0"/>
          </a:lnRef>
          <a:fillRef idx="0">
            <a:scrgbClr r="0" g="0" b="0"/>
          </a:fillRef>
          <a:effectRef idx="0">
            <a:scrgbClr r="0" g="0" b="0"/>
          </a:effectRef>
          <a:fontRef idx="minor"/>
        </p:style>
        <p:txBody>
          <a:bodyPr lIns="78903" tIns="41030" rIns="78903" bIns="41030" anchor="b">
            <a:noAutofit/>
          </a:bodyPr>
          <a:lstStyle/>
          <a:p>
            <a:pPr algn="r">
              <a:lnSpc>
                <a:spcPct val="100000"/>
              </a:lnSpc>
            </a:pPr>
            <a:fld id="{FE3E0832-F25A-4FFD-BB6A-D12807F6F010}" type="slidenum">
              <a:rPr lang="ru-RU" sz="1600" spc="-1">
                <a:solidFill>
                  <a:srgbClr val="000000"/>
                </a:solidFill>
                <a:latin typeface="Calibri"/>
                <a:ea typeface="Calibri"/>
              </a:rPr>
              <a:t>2</a:t>
            </a:fld>
            <a:endParaRPr lang="ru-RU" sz="1600" spc="-1">
              <a:latin typeface="Arial"/>
            </a:endParaRPr>
          </a:p>
        </p:txBody>
      </p:sp>
      <p:sp>
        <p:nvSpPr>
          <p:cNvPr id="338" name="PlaceHolder 6"/>
          <p:cNvSpPr>
            <a:spLocks noGrp="1"/>
          </p:cNvSpPr>
          <p:nvPr>
            <p:ph type="body"/>
          </p:nvPr>
        </p:nvSpPr>
        <p:spPr>
          <a:xfrm>
            <a:off x="685503" y="4400281"/>
            <a:ext cx="5482390" cy="3596395"/>
          </a:xfrm>
          <a:prstGeom prst="rect">
            <a:avLst/>
          </a:prstGeom>
        </p:spPr>
        <p:txBody>
          <a:bodyPr lIns="78903" tIns="41030" rIns="78903" bIns="41030">
            <a:noAutofit/>
          </a:bodyPr>
          <a:lstStyle/>
          <a:p>
            <a:pPr>
              <a:lnSpc>
                <a:spcPct val="100000"/>
              </a:lnSpc>
            </a:pPr>
            <a:r>
              <a:rPr lang="ru-RU" sz="1600" spc="-1">
                <a:solidFill>
                  <a:srgbClr val="000000"/>
                </a:solidFill>
                <a:latin typeface="Arial"/>
              </a:rPr>
              <a:t>ECAL на BM@N состоит из десятков модулей. Модуль электромагнитного калориметра собран из девяти башен (4 см</a:t>
            </a:r>
            <a:r>
              <a:rPr lang="ru-RU" sz="1600" spc="-1" baseline="30000">
                <a:solidFill>
                  <a:srgbClr val="000000"/>
                </a:solidFill>
                <a:latin typeface="Arial"/>
              </a:rPr>
              <a:t>2</a:t>
            </a:r>
            <a:r>
              <a:rPr lang="ru-RU" sz="1600" spc="-1">
                <a:solidFill>
                  <a:srgbClr val="000000"/>
                </a:solidFill>
                <a:latin typeface="Arial"/>
              </a:rPr>
              <a:t> каждая башня). Каждая башня состоит из 220 чередующихся слоев из Pb и Sc.</a:t>
            </a:r>
            <a:endParaRPr lang="ru-RU" sz="1600" spc="-1">
              <a:latin typeface="Arial"/>
            </a:endParaRPr>
          </a:p>
          <a:p>
            <a:pPr>
              <a:lnSpc>
                <a:spcPct val="100000"/>
              </a:lnSpc>
            </a:pPr>
            <a:r>
              <a:rPr lang="ru-RU" sz="1600" spc="-1">
                <a:solidFill>
                  <a:srgbClr val="000000"/>
                </a:solidFill>
                <a:latin typeface="Arial"/>
              </a:rPr>
              <a:t>Предварительная калибровка электромагнитных модулей  не проводилась.</a:t>
            </a:r>
            <a:endParaRPr lang="ru-RU" sz="1600" spc="-1">
              <a:latin typeface="Arial"/>
            </a:endParaRPr>
          </a:p>
          <a:p>
            <a:pPr>
              <a:lnSpc>
                <a:spcPct val="100000"/>
              </a:lnSpc>
            </a:pPr>
            <a:r>
              <a:rPr lang="ru-RU" sz="1600" spc="-1">
                <a:solidFill>
                  <a:srgbClr val="000000"/>
                </a:solidFill>
                <a:latin typeface="Arial"/>
              </a:rPr>
              <a:t>Ячейки в ECal являются индивидуальными устройствами. Эти обстоятельства требуют координации всех записанных сигналов, то есть перевода амплитуды записанного сигнала в энергетические единицы.</a:t>
            </a:r>
            <a:endParaRPr lang="ru-RU" sz="1600" spc="-1">
              <a:latin typeface="Arial"/>
            </a:endParaRPr>
          </a:p>
          <a:p>
            <a:pPr>
              <a:lnSpc>
                <a:spcPct val="100000"/>
              </a:lnSpc>
            </a:pPr>
            <a:endParaRPr lang="ru-RU" sz="1600" spc="-1">
              <a:latin typeface="Arial"/>
            </a:endParaRPr>
          </a:p>
          <a:p>
            <a:pPr>
              <a:lnSpc>
                <a:spcPct val="100000"/>
              </a:lnSpc>
            </a:pPr>
            <a:endParaRPr lang="ru-RU" sz="1600" spc="-1">
              <a:latin typeface="Arial"/>
            </a:endParaRPr>
          </a:p>
          <a:p>
            <a:pPr>
              <a:lnSpc>
                <a:spcPct val="100000"/>
              </a:lnSpc>
            </a:pPr>
            <a:r>
              <a:rPr lang="ru-RU" sz="1600" spc="-1">
                <a:solidFill>
                  <a:srgbClr val="000000"/>
                </a:solidFill>
                <a:latin typeface="Arial"/>
              </a:rPr>
              <a:t>The component of BM @ N installation is an electromagnetic calorimeter (ECAL) consisting now about 50 modules. The module of the electromagnetic calorimeter is assembled from nine towers (4 cm2 each tower). Each tower consists of 220 alternating tiles of Pb and a plastic scintillator.</a:t>
            </a:r>
            <a:endParaRPr lang="ru-RU" sz="1600" spc="-1">
              <a:latin typeface="Arial"/>
            </a:endParaRPr>
          </a:p>
          <a:p>
            <a:pPr>
              <a:lnSpc>
                <a:spcPct val="100000"/>
              </a:lnSpc>
            </a:pPr>
            <a:endParaRPr lang="ru-RU" sz="1600" spc="-1">
              <a:latin typeface="Arial"/>
            </a:endParaRPr>
          </a:p>
          <a:p>
            <a:pPr>
              <a:lnSpc>
                <a:spcPct val="100000"/>
              </a:lnSpc>
            </a:pPr>
            <a:r>
              <a:rPr lang="ru-RU" sz="1600" spc="-1">
                <a:solidFill>
                  <a:srgbClr val="000000"/>
                </a:solidFill>
                <a:latin typeface="Arial"/>
              </a:rPr>
              <a:t>To simulate such processes, the Monte Carlo method is used. The result of the passage of a specific muon through a plate is determined by random variables-the mean free paths, the cosines of the deflection angles, and also by passage events either through lead or through a scintillator.</a:t>
            </a:r>
            <a:endParaRPr lang="ru-RU" sz="1600"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1BBAE48A-2802-4223-A151-3CC8779D6A07}" type="datetime1">
              <a:rPr lang="ru-RU" smtClean="0"/>
              <a:t>03.10.2021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17565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683463BF-6F50-40AC-B279-247753370038}" type="datetime1">
              <a:rPr lang="ru-RU" smtClean="0"/>
              <a:t>03.10.2021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1160405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902ECD74-1C55-45BA-8695-BE669AEDFA6B}" type="datetime1">
              <a:rPr lang="ru-RU" smtClean="0"/>
              <a:t>03.10.2021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1570504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60956" y="2366963"/>
            <a:ext cx="8222100" cy="111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2" name="Google Shape;12;p2"/>
          <p:cNvSpPr txBox="1">
            <a:spLocks noGrp="1"/>
          </p:cNvSpPr>
          <p:nvPr>
            <p:ph type="subTitle" idx="1"/>
          </p:nvPr>
        </p:nvSpPr>
        <p:spPr>
          <a:xfrm>
            <a:off x="460944" y="3621217"/>
            <a:ext cx="82221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3" name="Google Shape;13;p2"/>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ru">
                <a:solidFill>
                  <a:srgbClr val="FFFFFF"/>
                </a:solidFill>
              </a:rPr>
              <a:pPr/>
              <a:t>‹#›</a:t>
            </a:fld>
            <a:endParaRPr>
              <a:solidFill>
                <a:srgbClr val="FFFFFF"/>
              </a:solidFill>
            </a:endParaRPr>
          </a:p>
        </p:txBody>
      </p:sp>
      <p:pic>
        <p:nvPicPr>
          <p:cNvPr id="14" name="Google Shape;14;p2"/>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2612915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98100" y="2869796"/>
            <a:ext cx="8222100" cy="111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7" name="Google Shape;17;p3"/>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ru">
                <a:solidFill>
                  <a:srgbClr val="FFFFFF"/>
                </a:solidFill>
              </a:rPr>
              <a:pPr/>
              <a:t>‹#›</a:t>
            </a:fld>
            <a:endParaRPr>
              <a:solidFill>
                <a:srgbClr val="FFFFFF"/>
              </a:solidFill>
            </a:endParaRPr>
          </a:p>
        </p:txBody>
      </p:sp>
      <p:pic>
        <p:nvPicPr>
          <p:cNvPr id="18" name="Google Shape;18;p3"/>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4032690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6522125"/>
            <a:ext cx="9144000" cy="3360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4"/>
          <p:cNvSpPr txBox="1">
            <a:spLocks noGrp="1"/>
          </p:cNvSpPr>
          <p:nvPr>
            <p:ph type="title"/>
          </p:nvPr>
        </p:nvSpPr>
        <p:spPr>
          <a:xfrm>
            <a:off x="981150" y="49667"/>
            <a:ext cx="8109600" cy="81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129125" y="960267"/>
            <a:ext cx="8916000" cy="548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95300" y="6522000"/>
            <a:ext cx="5487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ru">
                <a:solidFill>
                  <a:srgbClr val="FFFFFF"/>
                </a:solidFill>
              </a:rPr>
              <a:pPr/>
              <a:t>‹#›</a:t>
            </a:fld>
            <a:endParaRPr>
              <a:solidFill>
                <a:srgbClr val="FFFFFF"/>
              </a:solidFill>
            </a:endParaRPr>
          </a:p>
        </p:txBody>
      </p:sp>
      <p:pic>
        <p:nvPicPr>
          <p:cNvPr id="24" name="Google Shape;24;p4"/>
          <p:cNvPicPr preferRelativeResize="0"/>
          <p:nvPr/>
        </p:nvPicPr>
        <p:blipFill>
          <a:blip r:embed="rId2">
            <a:alphaModFix/>
          </a:blip>
          <a:stretch>
            <a:fillRect/>
          </a:stretch>
        </p:blipFill>
        <p:spPr>
          <a:xfrm>
            <a:off x="0" y="-16"/>
            <a:ext cx="1080000" cy="804469"/>
          </a:xfrm>
          <a:prstGeom prst="rect">
            <a:avLst/>
          </a:prstGeom>
          <a:noFill/>
          <a:ln>
            <a:noFill/>
          </a:ln>
        </p:spPr>
      </p:pic>
    </p:spTree>
    <p:extLst>
      <p:ext uri="{BB962C8B-B14F-4D97-AF65-F5344CB8AC3E}">
        <p14:creationId xmlns:p14="http://schemas.microsoft.com/office/powerpoint/2010/main" val="653540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81150" y="49667"/>
            <a:ext cx="8109600" cy="81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83175" y="1009600"/>
            <a:ext cx="4320000" cy="5280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740825" y="1009600"/>
            <a:ext cx="4320000" cy="5280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ru">
                <a:solidFill>
                  <a:srgbClr val="434343"/>
                </a:solidFill>
              </a:rPr>
              <a:pPr/>
              <a:t>‹#›</a:t>
            </a:fld>
            <a:endParaRPr>
              <a:solidFill>
                <a:srgbClr val="434343"/>
              </a:solidFill>
            </a:endParaRPr>
          </a:p>
        </p:txBody>
      </p:sp>
      <p:pic>
        <p:nvPicPr>
          <p:cNvPr id="30" name="Google Shape;30;p5"/>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4110750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140267"/>
            <a:ext cx="8520600" cy="8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ru">
                <a:solidFill>
                  <a:srgbClr val="434343"/>
                </a:solidFill>
              </a:rPr>
              <a:pPr/>
              <a:t>‹#›</a:t>
            </a:fld>
            <a:endParaRPr>
              <a:solidFill>
                <a:srgbClr val="434343"/>
              </a:solidFill>
            </a:endParaRPr>
          </a:p>
        </p:txBody>
      </p:sp>
      <p:pic>
        <p:nvPicPr>
          <p:cNvPr id="34" name="Google Shape;34;p6"/>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393247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1042200" y="61233"/>
            <a:ext cx="35895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 name="Google Shape;37;p7"/>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ru">
                <a:solidFill>
                  <a:srgbClr val="434343"/>
                </a:solidFill>
              </a:rPr>
              <a:pPr/>
              <a:t>‹#›</a:t>
            </a:fld>
            <a:endParaRPr>
              <a:solidFill>
                <a:srgbClr val="434343"/>
              </a:solidFill>
            </a:endParaRPr>
          </a:p>
        </p:txBody>
      </p:sp>
      <p:pic>
        <p:nvPicPr>
          <p:cNvPr id="38" name="Google Shape;38;p7"/>
          <p:cNvPicPr preferRelativeResize="0"/>
          <p:nvPr/>
        </p:nvPicPr>
        <p:blipFill>
          <a:blip r:embed="rId2">
            <a:alphaModFix/>
          </a:blip>
          <a:stretch>
            <a:fillRect/>
          </a:stretch>
        </p:blipFill>
        <p:spPr>
          <a:xfrm>
            <a:off x="0" y="-16"/>
            <a:ext cx="1080000" cy="806400"/>
          </a:xfrm>
          <a:prstGeom prst="rect">
            <a:avLst/>
          </a:prstGeom>
          <a:noFill/>
          <a:ln>
            <a:noFill/>
          </a:ln>
        </p:spPr>
      </p:pic>
      <p:sp>
        <p:nvSpPr>
          <p:cNvPr id="39" name="Google Shape;39;p7"/>
          <p:cNvSpPr txBox="1">
            <a:spLocks noGrp="1"/>
          </p:cNvSpPr>
          <p:nvPr>
            <p:ph type="body" idx="1"/>
          </p:nvPr>
        </p:nvSpPr>
        <p:spPr>
          <a:xfrm>
            <a:off x="83175" y="1009600"/>
            <a:ext cx="4320000" cy="5280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39339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26000" y="630800"/>
            <a:ext cx="82083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2" name="Google Shape;42;p8"/>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ru">
                <a:solidFill>
                  <a:srgbClr val="FFFFFF"/>
                </a:solidFill>
              </a:rPr>
              <a:pPr/>
              <a:t>‹#›</a:t>
            </a:fld>
            <a:endParaRPr>
              <a:solidFill>
                <a:srgbClr val="FFFFFF"/>
              </a:solidFill>
            </a:endParaRPr>
          </a:p>
        </p:txBody>
      </p:sp>
      <p:pic>
        <p:nvPicPr>
          <p:cNvPr id="43" name="Google Shape;43;p8"/>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3637341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4572000" y="-233"/>
            <a:ext cx="4572000" cy="68580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cxnSp>
        <p:nvCxnSpPr>
          <p:cNvPr id="46" name="Google Shape;46;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7" name="Google Shape;47;p9"/>
          <p:cNvSpPr txBox="1">
            <a:spLocks noGrp="1"/>
          </p:cNvSpPr>
          <p:nvPr>
            <p:ph type="title"/>
          </p:nvPr>
        </p:nvSpPr>
        <p:spPr>
          <a:xfrm>
            <a:off x="265500" y="1534800"/>
            <a:ext cx="4045200" cy="20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8" name="Google Shape;48;p9"/>
          <p:cNvSpPr txBox="1">
            <a:spLocks noGrp="1"/>
          </p:cNvSpPr>
          <p:nvPr>
            <p:ph type="subTitle" idx="1"/>
          </p:nvPr>
        </p:nvSpPr>
        <p:spPr>
          <a:xfrm>
            <a:off x="265500" y="3692001"/>
            <a:ext cx="4045200" cy="16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 name="Google Shape;49;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0" name="Google Shape;50;p9"/>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ru">
                <a:solidFill>
                  <a:srgbClr val="FFFFFF"/>
                </a:solidFill>
              </a:rPr>
              <a:pPr/>
              <a:t>‹#›</a:t>
            </a:fld>
            <a:endParaRPr>
              <a:solidFill>
                <a:srgbClr val="FFFFFF"/>
              </a:solidFill>
            </a:endParaRPr>
          </a:p>
        </p:txBody>
      </p:sp>
      <p:pic>
        <p:nvPicPr>
          <p:cNvPr id="51" name="Google Shape;51;p9"/>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264752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D429E83B-39A3-4450-A5EF-83EA059163D8}" type="datetime1">
              <a:rPr lang="ru-RU" smtClean="0"/>
              <a:t>03.10.2021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587543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9500" y="5640767"/>
            <a:ext cx="5998800" cy="7984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4" name="Google Shape;54;p10"/>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ru">
                <a:solidFill>
                  <a:srgbClr val="434343"/>
                </a:solidFill>
              </a:rPr>
              <a:pPr/>
              <a:t>‹#›</a:t>
            </a:fld>
            <a:endParaRPr>
              <a:solidFill>
                <a:srgbClr val="434343"/>
              </a:solidFill>
            </a:endParaRPr>
          </a:p>
        </p:txBody>
      </p:sp>
      <p:pic>
        <p:nvPicPr>
          <p:cNvPr id="55" name="Google Shape;55;p10"/>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9463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6"/>
        <p:cNvGrpSpPr/>
        <p:nvPr/>
      </p:nvGrpSpPr>
      <p:grpSpPr>
        <a:xfrm>
          <a:off x="0" y="0"/>
          <a:ext cx="0" cy="0"/>
          <a:chOff x="0" y="0"/>
          <a:chExt cx="0" cy="0"/>
        </a:xfrm>
      </p:grpSpPr>
      <p:sp>
        <p:nvSpPr>
          <p:cNvPr id="57" name="Google Shape;57;p11"/>
          <p:cNvSpPr txBox="1">
            <a:spLocks noGrp="1"/>
          </p:cNvSpPr>
          <p:nvPr>
            <p:ph type="title" hasCustomPrompt="1"/>
          </p:nvPr>
        </p:nvSpPr>
        <p:spPr>
          <a:xfrm>
            <a:off x="311700" y="1674733"/>
            <a:ext cx="8520600" cy="27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58" name="Google Shape;58;p11"/>
          <p:cNvSpPr txBox="1">
            <a:spLocks noGrp="1"/>
          </p:cNvSpPr>
          <p:nvPr>
            <p:ph type="body" idx="1"/>
          </p:nvPr>
        </p:nvSpPr>
        <p:spPr>
          <a:xfrm>
            <a:off x="311700" y="4492300"/>
            <a:ext cx="8520600" cy="17092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59" name="Google Shape;59;p11"/>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ru">
                <a:solidFill>
                  <a:srgbClr val="FFFFFF"/>
                </a:solidFill>
              </a:rPr>
              <a:pPr/>
              <a:t>‹#›</a:t>
            </a:fld>
            <a:endParaRPr>
              <a:solidFill>
                <a:srgbClr val="FFFFFF"/>
              </a:solidFill>
            </a:endParaRPr>
          </a:p>
        </p:txBody>
      </p:sp>
      <p:pic>
        <p:nvPicPr>
          <p:cNvPr id="60" name="Google Shape;60;p11"/>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1388473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634297" y="6522000"/>
            <a:ext cx="509700" cy="3360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ru">
                <a:solidFill>
                  <a:srgbClr val="434343"/>
                </a:solidFill>
              </a:rPr>
              <a:pPr/>
              <a:t>‹#›</a:t>
            </a:fld>
            <a:endParaRPr>
              <a:solidFill>
                <a:srgbClr val="434343"/>
              </a:solidFill>
            </a:endParaRPr>
          </a:p>
        </p:txBody>
      </p:sp>
      <p:pic>
        <p:nvPicPr>
          <p:cNvPr id="63" name="Google Shape;63;p12"/>
          <p:cNvPicPr preferRelativeResize="0"/>
          <p:nvPr/>
        </p:nvPicPr>
        <p:blipFill>
          <a:blip r:embed="rId2">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243988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E2B2AF-9B55-4BE8-BA88-9978424B3F7A}" type="datetime1">
              <a:rPr lang="ru-RU" smtClean="0"/>
              <a:t>03.10.2021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63609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ED550EC0-9B37-4280-8CFF-3EB9AD43B561}" type="datetime1">
              <a:rPr lang="ru-RU" smtClean="0"/>
              <a:t>03.10.2021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303207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BACEA568-3FE2-40E2-BED4-99F452D84BF7}" type="datetime1">
              <a:rPr lang="ru-RU" smtClean="0"/>
              <a:t>03.10.2021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1448404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460F88EF-B632-4608-A597-A6225166B11C}" type="datetime1">
              <a:rPr lang="ru-RU" smtClean="0"/>
              <a:t>03.10.2021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391739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53A82-AA2C-4522-B2D0-9C6AC39581CC}" type="datetime1">
              <a:rPr lang="ru-RU" smtClean="0"/>
              <a:t>03.10.2021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769645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C3741-CE3D-495D-BFED-EB3972C13636}" type="datetime1">
              <a:rPr lang="ru-RU" smtClean="0"/>
              <a:t>03.10.2021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120911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B5FA53-E0C4-40D3-A602-83AC8F7F9574}" type="datetime1">
              <a:rPr lang="ru-RU" smtClean="0"/>
              <a:t>03.10.2021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FB9F2A7-F259-4A0A-8507-6D0FFA535805}" type="slidenum">
              <a:rPr lang="ru-RU" smtClean="0"/>
              <a:t>‹#›</a:t>
            </a:fld>
            <a:endParaRPr lang="ru-RU"/>
          </a:p>
        </p:txBody>
      </p:sp>
    </p:spTree>
    <p:extLst>
      <p:ext uri="{BB962C8B-B14F-4D97-AF65-F5344CB8AC3E}">
        <p14:creationId xmlns:p14="http://schemas.microsoft.com/office/powerpoint/2010/main" val="149610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FD31A-A33C-478F-9ED5-071E12CAF533}" type="datetime1">
              <a:rPr lang="ru-RU" smtClean="0"/>
              <a:t>03.10.2021</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9F2A7-F259-4A0A-8507-6D0FFA535805}" type="slidenum">
              <a:rPr lang="ru-RU" smtClean="0"/>
              <a:t>‹#›</a:t>
            </a:fld>
            <a:endParaRPr lang="ru-RU"/>
          </a:p>
        </p:txBody>
      </p:sp>
    </p:spTree>
    <p:extLst>
      <p:ext uri="{BB962C8B-B14F-4D97-AF65-F5344CB8AC3E}">
        <p14:creationId xmlns:p14="http://schemas.microsoft.com/office/powerpoint/2010/main" val="2863796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81150" y="49667"/>
            <a:ext cx="8109600" cy="810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200"/>
              <a:buFont typeface="Lora"/>
              <a:buNone/>
              <a:defRPr sz="2200">
                <a:solidFill>
                  <a:schemeClr val="dk1"/>
                </a:solidFill>
                <a:latin typeface="Lora"/>
                <a:ea typeface="Lora"/>
                <a:cs typeface="Lora"/>
                <a:sym typeface="Lora"/>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129125" y="960267"/>
            <a:ext cx="8916000" cy="576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634297" y="6522000"/>
            <a:ext cx="509700" cy="3360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a:buClr>
                <a:srgbClr val="000000"/>
              </a:buClr>
              <a:buFont typeface="Arial"/>
              <a:buNone/>
            </a:pPr>
            <a:fld id="{00000000-1234-1234-1234-123412341234}" type="slidenum">
              <a:rPr lang="ru" kern="0">
                <a:solidFill>
                  <a:srgbClr val="FFFFFF"/>
                </a:solidFill>
              </a:rPr>
              <a:pPr>
                <a:buClr>
                  <a:srgbClr val="000000"/>
                </a:buClr>
                <a:buFont typeface="Arial"/>
                <a:buNone/>
              </a:pPr>
              <a:t>‹#›</a:t>
            </a:fld>
            <a:endParaRPr kern="0">
              <a:solidFill>
                <a:srgbClr val="FFFFFF"/>
              </a:solidFill>
            </a:endParaRPr>
          </a:p>
        </p:txBody>
      </p:sp>
      <p:pic>
        <p:nvPicPr>
          <p:cNvPr id="9" name="Google Shape;9;p1"/>
          <p:cNvPicPr preferRelativeResize="0"/>
          <p:nvPr/>
        </p:nvPicPr>
        <p:blipFill>
          <a:blip r:embed="rId13">
            <a:alphaModFix/>
          </a:blip>
          <a:stretch>
            <a:fillRect/>
          </a:stretch>
        </p:blipFill>
        <p:spPr>
          <a:xfrm>
            <a:off x="0" y="-16"/>
            <a:ext cx="1080000" cy="806400"/>
          </a:xfrm>
          <a:prstGeom prst="rect">
            <a:avLst/>
          </a:prstGeom>
          <a:noFill/>
          <a:ln>
            <a:noFill/>
          </a:ln>
        </p:spPr>
      </p:pic>
    </p:spTree>
    <p:extLst>
      <p:ext uri="{BB962C8B-B14F-4D97-AF65-F5344CB8AC3E}">
        <p14:creationId xmlns:p14="http://schemas.microsoft.com/office/powerpoint/2010/main" val="4974420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3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460956" y="2366963"/>
            <a:ext cx="8222100" cy="701997"/>
          </a:xfrm>
          <a:prstGeom prst="rect">
            <a:avLst/>
          </a:prstGeom>
        </p:spPr>
        <p:txBody>
          <a:bodyPr spcFirstLastPara="1" wrap="square" lIns="91425" tIns="91425" rIns="91425" bIns="91425" anchor="b" anchorCtr="0">
            <a:noAutofit/>
          </a:bodyPr>
          <a:lstStyle/>
          <a:p>
            <a:pPr lvl="0">
              <a:spcBef>
                <a:spcPts val="0"/>
              </a:spcBef>
            </a:pPr>
            <a:r>
              <a:rPr lang="en-US" sz="4000" dirty="0" smtClean="0">
                <a:effectLst>
                  <a:outerShdw blurRad="38100" dist="38100" dir="2700000" algn="tl">
                    <a:srgbClr val="000000">
                      <a:alpha val="43137"/>
                    </a:srgbClr>
                  </a:outerShdw>
                </a:effectLst>
                <a:latin typeface="Times New Roman" panose="02020603050405020304" pitchFamily="18" charset="0"/>
                <a:ea typeface="Lora"/>
                <a:cs typeface="Times New Roman" panose="02020603050405020304" pitchFamily="18" charset="0"/>
                <a:sym typeface="Lora"/>
              </a:rPr>
              <a:t>Status </a:t>
            </a:r>
            <a:r>
              <a:rPr lang="en-US" sz="4000" dirty="0">
                <a:effectLst>
                  <a:outerShdw blurRad="38100" dist="38100" dir="2700000" algn="tl">
                    <a:srgbClr val="000000">
                      <a:alpha val="43137"/>
                    </a:srgbClr>
                  </a:outerShdw>
                </a:effectLst>
                <a:latin typeface="Times New Roman" panose="02020603050405020304" pitchFamily="18" charset="0"/>
                <a:ea typeface="Lora"/>
                <a:cs typeface="Times New Roman" panose="02020603050405020304" pitchFamily="18" charset="0"/>
                <a:sym typeface="Lora"/>
              </a:rPr>
              <a:t>of the </a:t>
            </a:r>
            <a:r>
              <a:rPr lang="en-US" sz="4000" dirty="0" smtClean="0">
                <a:effectLst>
                  <a:outerShdw blurRad="38100" dist="38100" dir="2700000" algn="tl">
                    <a:srgbClr val="000000">
                      <a:alpha val="43137"/>
                    </a:srgbClr>
                  </a:outerShdw>
                </a:effectLst>
                <a:latin typeface="Times New Roman" panose="02020603050405020304" pitchFamily="18" charset="0"/>
                <a:ea typeface="Lora"/>
                <a:cs typeface="Times New Roman" panose="02020603050405020304" pitchFamily="18" charset="0"/>
                <a:sym typeface="Lora"/>
              </a:rPr>
              <a:t>ECAL</a:t>
            </a:r>
            <a:endParaRPr sz="4000" dirty="0">
              <a:effectLst>
                <a:outerShdw blurRad="38100" dist="38100" dir="2700000" algn="tl">
                  <a:srgbClr val="000000">
                    <a:alpha val="43137"/>
                  </a:srgbClr>
                </a:outerShdw>
              </a:effectLst>
              <a:latin typeface="Times New Roman" panose="02020603050405020304" pitchFamily="18" charset="0"/>
              <a:ea typeface="Lora"/>
              <a:cs typeface="Times New Roman" panose="02020603050405020304" pitchFamily="18" charset="0"/>
              <a:sym typeface="Lora"/>
            </a:endParaRPr>
          </a:p>
        </p:txBody>
      </p:sp>
      <p:sp>
        <p:nvSpPr>
          <p:cNvPr id="3" name="Rectangle 2"/>
          <p:cNvSpPr/>
          <p:nvPr/>
        </p:nvSpPr>
        <p:spPr>
          <a:xfrm>
            <a:off x="3635896" y="6021288"/>
            <a:ext cx="1797672" cy="369332"/>
          </a:xfrm>
          <a:prstGeom prst="rect">
            <a:avLst/>
          </a:prstGeom>
        </p:spPr>
        <p:txBody>
          <a:bodyPr wrap="none">
            <a:spAutoFit/>
          </a:bodyPr>
          <a:lstStyle/>
          <a:p>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Ocrober</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03 2021</a:t>
            </a: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8604448" cy="82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57300" y="3501008"/>
            <a:ext cx="8136904" cy="1200329"/>
          </a:xfrm>
          <a:prstGeom prst="rect">
            <a:avLst/>
          </a:prstGeom>
        </p:spPr>
        <p:txBody>
          <a:bodyPr wrap="square">
            <a:spAutoFit/>
          </a:bodyPr>
          <a:lstStyle/>
          <a:p>
            <a:pPr algn="just"/>
            <a:r>
              <a:rPr lang="en-US" b="1" dirty="0" err="1">
                <a:latin typeface="Times New Roman" panose="02020603050405020304" pitchFamily="18" charset="0"/>
                <a:cs typeface="Times New Roman" panose="02020603050405020304" pitchFamily="18" charset="0"/>
              </a:rPr>
              <a:t>Abraamyan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Kh.U</a:t>
            </a:r>
            <a:r>
              <a:rPr lang="en-US" b="1" dirty="0">
                <a:latin typeface="Times New Roman" panose="02020603050405020304" pitchFamily="18" charset="0"/>
                <a:cs typeface="Times New Roman" panose="02020603050405020304" pitchFamily="18" charset="0"/>
              </a:rPr>
              <a:t>., </a:t>
            </a:r>
            <a:r>
              <a:rPr lang="en-US"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Afanasiev</a:t>
            </a:r>
            <a:r>
              <a:rPr lang="en-US"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S.V., </a:t>
            </a:r>
            <a:r>
              <a:rPr lang="en-US" b="1" dirty="0">
                <a:latin typeface="Times New Roman" panose="02020603050405020304" pitchFamily="18" charset="0"/>
                <a:cs typeface="Times New Roman" panose="02020603050405020304" pitchFamily="18" charset="0"/>
              </a:rPr>
              <a:t>Alekseev </a:t>
            </a:r>
            <a:r>
              <a:rPr lang="en-US" b="1" dirty="0" smtClean="0">
                <a:latin typeface="Times New Roman" panose="02020603050405020304" pitchFamily="18" charset="0"/>
                <a:cs typeface="Times New Roman" panose="02020603050405020304" pitchFamily="18" charset="0"/>
              </a:rPr>
              <a:t>P.E., </a:t>
            </a:r>
            <a:r>
              <a:rPr lang="en-US" b="1" dirty="0" err="1">
                <a:latin typeface="Times New Roman" panose="02020603050405020304" pitchFamily="18" charset="0"/>
                <a:cs typeface="Times New Roman" panose="02020603050405020304" pitchFamily="18" charset="0"/>
              </a:rPr>
              <a:t>Dabrowska</a:t>
            </a:r>
            <a:r>
              <a:rPr lang="en-US" b="1" dirty="0">
                <a:latin typeface="Times New Roman" panose="02020603050405020304" pitchFamily="18" charset="0"/>
                <a:cs typeface="Times New Roman" panose="02020603050405020304" pitchFamily="18" charset="0"/>
              </a:rPr>
              <a:t> B., </a:t>
            </a:r>
            <a:r>
              <a:rPr lang="en-US" b="1" dirty="0" err="1">
                <a:latin typeface="Times New Roman" panose="02020603050405020304" pitchFamily="18" charset="0"/>
                <a:cs typeface="Times New Roman" panose="02020603050405020304" pitchFamily="18" charset="0"/>
              </a:rPr>
              <a:t>Dryablov</a:t>
            </a:r>
            <a:r>
              <a:rPr lang="en-US" b="1" dirty="0">
                <a:latin typeface="Times New Roman" panose="02020603050405020304" pitchFamily="18" charset="0"/>
                <a:cs typeface="Times New Roman" panose="02020603050405020304" pitchFamily="18" charset="0"/>
              </a:rPr>
              <a:t> D.K., </a:t>
            </a:r>
            <a:r>
              <a:rPr lang="en-US" b="1" dirty="0" err="1">
                <a:latin typeface="Times New Roman" panose="02020603050405020304" pitchFamily="18" charset="0"/>
                <a:cs typeface="Times New Roman" panose="02020603050405020304" pitchFamily="18" charset="0"/>
              </a:rPr>
              <a:t>Dubinchik</a:t>
            </a:r>
            <a:r>
              <a:rPr lang="en-US" b="1" dirty="0">
                <a:latin typeface="Times New Roman" panose="02020603050405020304" pitchFamily="18" charset="0"/>
                <a:cs typeface="Times New Roman" panose="02020603050405020304" pitchFamily="18" charset="0"/>
              </a:rPr>
              <a:t> B.V., </a:t>
            </a:r>
            <a:r>
              <a:rPr lang="en-US" b="1" dirty="0" err="1">
                <a:latin typeface="Times New Roman" panose="02020603050405020304" pitchFamily="18" charset="0"/>
                <a:cs typeface="Times New Roman" panose="02020603050405020304" pitchFamily="18" charset="0"/>
              </a:rPr>
              <a:t>Kakurin</a:t>
            </a:r>
            <a:r>
              <a:rPr lang="en-US" b="1" dirty="0">
                <a:latin typeface="Times New Roman" panose="02020603050405020304" pitchFamily="18" charset="0"/>
                <a:cs typeface="Times New Roman" panose="02020603050405020304" pitchFamily="18" charset="0"/>
              </a:rPr>
              <a:t> S.I., Kirin D., </a:t>
            </a:r>
            <a:r>
              <a:rPr lang="en-US" b="1" dirty="0" err="1">
                <a:latin typeface="Times New Roman" panose="02020603050405020304" pitchFamily="18" charset="0"/>
                <a:cs typeface="Times New Roman" panose="02020603050405020304" pitchFamily="18" charset="0"/>
              </a:rPr>
              <a:t>Kovachev</a:t>
            </a:r>
            <a:r>
              <a:rPr lang="en-US" b="1" dirty="0">
                <a:latin typeface="Times New Roman" panose="02020603050405020304" pitchFamily="18" charset="0"/>
                <a:cs typeface="Times New Roman" panose="02020603050405020304" pitchFamily="18" charset="0"/>
              </a:rPr>
              <a:t> L., </a:t>
            </a:r>
            <a:r>
              <a:rPr lang="en-US" b="1" dirty="0" err="1" smtClean="0">
                <a:latin typeface="Times New Roman" panose="02020603050405020304" pitchFamily="18" charset="0"/>
                <a:cs typeface="Times New Roman" panose="02020603050405020304" pitchFamily="18" charset="0"/>
              </a:rPr>
              <a:t>Kozin</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 </a:t>
            </a:r>
            <a:r>
              <a:rPr lang="en-US" b="1" dirty="0" err="1" smtClean="0">
                <a:latin typeface="Times New Roman" panose="02020603050405020304" pitchFamily="18" charset="0"/>
                <a:cs typeface="Times New Roman" panose="02020603050405020304" pitchFamily="18" charset="0"/>
              </a:rPr>
              <a:t>Kuznecov</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A.S., </a:t>
            </a:r>
            <a:r>
              <a:rPr lang="en-US" b="1" dirty="0" err="1">
                <a:latin typeface="Times New Roman" panose="02020603050405020304" pitchFamily="18" charset="0"/>
                <a:cs typeface="Times New Roman" panose="02020603050405020304" pitchFamily="18" charset="0"/>
              </a:rPr>
              <a:t>Sakulin</a:t>
            </a:r>
            <a:r>
              <a:rPr lang="en-US" b="1" dirty="0">
                <a:latin typeface="Times New Roman" panose="02020603050405020304" pitchFamily="18" charset="0"/>
                <a:cs typeface="Times New Roman" panose="02020603050405020304" pitchFamily="18" charset="0"/>
              </a:rPr>
              <a:t> D.G., </a:t>
            </a:r>
            <a:r>
              <a:rPr lang="en-US" b="1" dirty="0" err="1">
                <a:latin typeface="Times New Roman" panose="02020603050405020304" pitchFamily="18" charset="0"/>
                <a:cs typeface="Times New Roman" panose="02020603050405020304" pitchFamily="18" charset="0"/>
              </a:rPr>
              <a:t>Stavinskiy</a:t>
            </a:r>
            <a:r>
              <a:rPr lang="en-US" b="1" dirty="0">
                <a:latin typeface="Times New Roman" panose="02020603050405020304" pitchFamily="18" charset="0"/>
                <a:cs typeface="Times New Roman" panose="02020603050405020304" pitchFamily="18" charset="0"/>
              </a:rPr>
              <a:t> A</a:t>
            </a:r>
            <a:r>
              <a:rPr lang="en-US" b="1" dirty="0" smtClean="0">
                <a:latin typeface="Times New Roman" panose="02020603050405020304" pitchFamily="18" charset="0"/>
                <a:cs typeface="Times New Roman" panose="02020603050405020304" pitchFamily="18" charset="0"/>
              </a:rPr>
              <a:t>.V</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Sukhov</a:t>
            </a:r>
            <a:r>
              <a:rPr lang="en-US" b="1" dirty="0" smtClean="0">
                <a:latin typeface="Times New Roman" panose="02020603050405020304" pitchFamily="18" charset="0"/>
                <a:cs typeface="Times New Roman" panose="02020603050405020304" pitchFamily="18" charset="0"/>
              </a:rPr>
              <a:t> E.V., Ustinov</a:t>
            </a:r>
            <a:r>
              <a:rPr lang="ru-RU"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V.V., </a:t>
            </a:r>
            <a:r>
              <a:rPr lang="en-US" b="1" dirty="0">
                <a:latin typeface="Times New Roman" panose="02020603050405020304" pitchFamily="18" charset="0"/>
                <a:cs typeface="Times New Roman" panose="02020603050405020304" pitchFamily="18" charset="0"/>
              </a:rPr>
              <a:t>A.V., </a:t>
            </a:r>
            <a:r>
              <a:rPr lang="en-US" b="1" dirty="0" err="1">
                <a:latin typeface="Times New Roman" panose="02020603050405020304" pitchFamily="18" charset="0"/>
                <a:cs typeface="Times New Roman" panose="02020603050405020304" pitchFamily="18" charset="0"/>
              </a:rPr>
              <a:t>Tyapkin</a:t>
            </a:r>
            <a:r>
              <a:rPr lang="en-US" b="1" dirty="0">
                <a:latin typeface="Times New Roman" panose="02020603050405020304" pitchFamily="18" charset="0"/>
                <a:cs typeface="Times New Roman" panose="02020603050405020304" pitchFamily="18" charset="0"/>
              </a:rPr>
              <a:t> I.A., </a:t>
            </a:r>
            <a:r>
              <a:rPr lang="en-US" b="1" dirty="0" err="1">
                <a:latin typeface="Times New Roman" panose="02020603050405020304" pitchFamily="18" charset="0"/>
                <a:cs typeface="Times New Roman" panose="02020603050405020304" pitchFamily="18" charset="0"/>
              </a:rPr>
              <a:t>Zhigareva</a:t>
            </a:r>
            <a:r>
              <a:rPr lang="en-US" b="1" dirty="0">
                <a:latin typeface="Times New Roman" panose="02020603050405020304" pitchFamily="18" charset="0"/>
                <a:cs typeface="Times New Roman" panose="02020603050405020304" pitchFamily="18" charset="0"/>
              </a:rPr>
              <a:t> N.M</a:t>
            </a:r>
            <a:r>
              <a:rPr lang="en-US"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848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1;p17"/>
          <p:cNvSpPr txBox="1">
            <a:spLocks/>
          </p:cNvSpPr>
          <p:nvPr/>
        </p:nvSpPr>
        <p:spPr>
          <a:xfrm>
            <a:off x="537838" y="188640"/>
            <a:ext cx="8109600" cy="60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Lora"/>
              <a:buNone/>
              <a:defRPr sz="2200" b="0" i="0" u="none" strike="noStrike" cap="none">
                <a:solidFill>
                  <a:schemeClr val="dk1"/>
                </a:solidFill>
                <a:latin typeface="Lora"/>
                <a:ea typeface="Lora"/>
                <a:cs typeface="Lora"/>
                <a:sym typeface="Lora"/>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pPr marL="0" marR="0" lvl="0" indent="0" algn="l" defTabSz="914400" rtl="0" eaLnBrk="1" fontAlgn="auto" latinLnBrk="0" hangingPunct="1">
              <a:lnSpc>
                <a:spcPct val="100000"/>
              </a:lnSpc>
              <a:spcBef>
                <a:spcPts val="0"/>
              </a:spcBef>
              <a:spcAft>
                <a:spcPts val="0"/>
              </a:spcAft>
              <a:buClr>
                <a:srgbClr val="2A3990"/>
              </a:buClr>
              <a:buSzPts val="2200"/>
              <a:buFont typeface="Lora"/>
              <a:buNone/>
              <a:tabLst/>
              <a:defRPr/>
            </a:pPr>
            <a:r>
              <a:rPr kumimoji="0" lang="en-US" sz="3200" b="1" i="0" u="none" strike="noStrike" kern="0" cap="none" spc="0" normalizeH="0" baseline="0" noProof="0" dirty="0" smtClean="0">
                <a:ln>
                  <a:noFill/>
                </a:ln>
                <a:solidFill>
                  <a:srgbClr val="2A3990"/>
                </a:solidFill>
                <a:effectLst/>
                <a:uLnTx/>
                <a:uFillTx/>
                <a:latin typeface="Times New Roman" panose="02020603050405020304" pitchFamily="18" charset="0"/>
                <a:cs typeface="Times New Roman" panose="02020603050405020304" pitchFamily="18" charset="0"/>
                <a:sym typeface="Lora"/>
              </a:rPr>
              <a:t>ECAL signal raw to </a:t>
            </a:r>
            <a:r>
              <a:rPr kumimoji="0" lang="en-US" sz="3200" b="1" i="0" u="none" strike="noStrike" kern="0" cap="none" spc="0" normalizeH="0" baseline="0" noProof="0" dirty="0" err="1" smtClean="0">
                <a:ln>
                  <a:noFill/>
                </a:ln>
                <a:solidFill>
                  <a:srgbClr val="2A3990"/>
                </a:solidFill>
                <a:effectLst/>
                <a:uLnTx/>
                <a:uFillTx/>
                <a:latin typeface="Times New Roman" panose="02020603050405020304" pitchFamily="18" charset="0"/>
                <a:cs typeface="Times New Roman" panose="02020603050405020304" pitchFamily="18" charset="0"/>
                <a:sym typeface="Lora"/>
              </a:rPr>
              <a:t>digi</a:t>
            </a:r>
            <a:r>
              <a:rPr kumimoji="0" lang="en-US" sz="3200" b="1" i="0" u="none" strike="noStrike" kern="0" cap="none" spc="0" normalizeH="0" baseline="0" noProof="0" dirty="0" smtClean="0">
                <a:ln>
                  <a:noFill/>
                </a:ln>
                <a:solidFill>
                  <a:srgbClr val="2A3990"/>
                </a:solidFill>
                <a:effectLst/>
                <a:uLnTx/>
                <a:uFillTx/>
                <a:latin typeface="Times New Roman" panose="02020603050405020304" pitchFamily="18" charset="0"/>
                <a:cs typeface="Times New Roman" panose="02020603050405020304" pitchFamily="18" charset="0"/>
                <a:sym typeface="Lora"/>
              </a:rPr>
              <a:t> conversion</a:t>
            </a:r>
            <a:endParaRPr kumimoji="0" lang="en-US" sz="3200" b="1" i="0" u="none" strike="noStrike" kern="0" cap="none" spc="0" normalizeH="0" baseline="0" noProof="0" dirty="0">
              <a:ln>
                <a:noFill/>
              </a:ln>
              <a:solidFill>
                <a:srgbClr val="2A3990"/>
              </a:solidFill>
              <a:effectLst/>
              <a:uLnTx/>
              <a:uFillTx/>
              <a:latin typeface="Times New Roman" panose="02020603050405020304" pitchFamily="18" charset="0"/>
              <a:cs typeface="Times New Roman" panose="02020603050405020304" pitchFamily="18" charset="0"/>
              <a:sym typeface="Lora"/>
            </a:endParaRPr>
          </a:p>
        </p:txBody>
      </p:sp>
      <p:sp>
        <p:nvSpPr>
          <p:cNvPr id="3" name="Google Shape;123;p17"/>
          <p:cNvSpPr txBox="1"/>
          <p:nvPr/>
        </p:nvSpPr>
        <p:spPr>
          <a:xfrm>
            <a:off x="258794" y="1196752"/>
            <a:ext cx="4260300" cy="1820700"/>
          </a:xfrm>
          <a:prstGeom prst="rect">
            <a:avLst/>
          </a:prstGeom>
          <a:noFill/>
          <a:ln>
            <a:noFill/>
          </a:ln>
          <a:effectLst>
            <a:outerShdw blurRad="57150" dist="19050" dir="5400000" algn="bl" rotWithShape="0">
              <a:srgbClr val="FFFFFF">
                <a:alpha val="50000"/>
              </a:srgbClr>
            </a:outerShdw>
          </a:effectLst>
        </p:spPr>
        <p:txBody>
          <a:bodyPr spcFirstLastPara="1" wrap="square" lIns="91425" tIns="91425" rIns="91425" bIns="91425" anchor="t" anchorCtr="0">
            <a:noAutofit/>
          </a:bodyPr>
          <a:lstStyle/>
          <a:p>
            <a:pPr marL="457200" indent="-317500">
              <a:lnSpc>
                <a:spcPct val="115000"/>
              </a:lnSpc>
              <a:buClr>
                <a:srgbClr val="434343"/>
              </a:buClr>
              <a:buSzPts val="1400"/>
              <a:buFont typeface="Roboto"/>
              <a:buAutoNum type="arabicPeriod"/>
            </a:pPr>
            <a:r>
              <a:rPr lang="ru" sz="1600" kern="0" dirty="0">
                <a:solidFill>
                  <a:srgbClr val="434343"/>
                </a:solidFill>
                <a:latin typeface="Roboto"/>
                <a:ea typeface="Roboto"/>
                <a:cs typeface="Roboto"/>
                <a:sym typeface="Roboto"/>
              </a:rPr>
              <a:t>Pedestal - mean of slices 0..7</a:t>
            </a:r>
            <a:endParaRPr sz="1600" kern="0" dirty="0">
              <a:solidFill>
                <a:srgbClr val="434343"/>
              </a:solidFill>
              <a:latin typeface="Roboto"/>
              <a:ea typeface="Roboto"/>
              <a:cs typeface="Roboto"/>
              <a:sym typeface="Roboto"/>
            </a:endParaRPr>
          </a:p>
          <a:p>
            <a:pPr marL="457200" indent="-317500">
              <a:lnSpc>
                <a:spcPct val="115000"/>
              </a:lnSpc>
              <a:buClr>
                <a:srgbClr val="434343"/>
              </a:buClr>
              <a:buSzPts val="1400"/>
              <a:buFont typeface="Roboto"/>
              <a:buAutoNum type="arabicPeriod"/>
            </a:pPr>
            <a:r>
              <a:rPr lang="ru" sz="1600" kern="0" dirty="0">
                <a:solidFill>
                  <a:srgbClr val="434343"/>
                </a:solidFill>
                <a:latin typeface="Roboto"/>
                <a:ea typeface="Roboto"/>
                <a:cs typeface="Roboto"/>
                <a:sym typeface="Roboto"/>
              </a:rPr>
              <a:t>Novosibirsk fit</a:t>
            </a:r>
            <a:endParaRPr sz="1600" kern="0" dirty="0">
              <a:solidFill>
                <a:srgbClr val="434343"/>
              </a:solidFill>
              <a:latin typeface="Roboto"/>
              <a:ea typeface="Roboto"/>
              <a:cs typeface="Roboto"/>
              <a:sym typeface="Roboto"/>
            </a:endParaRPr>
          </a:p>
          <a:p>
            <a:pPr marL="457200" indent="-317500">
              <a:lnSpc>
                <a:spcPct val="115000"/>
              </a:lnSpc>
              <a:buClr>
                <a:srgbClr val="434343"/>
              </a:buClr>
              <a:buSzPts val="1400"/>
              <a:buFont typeface="Roboto"/>
              <a:buAutoNum type="arabicPeriod"/>
            </a:pPr>
            <a:r>
              <a:rPr lang="ru" sz="1600" kern="0" dirty="0">
                <a:solidFill>
                  <a:srgbClr val="434343"/>
                </a:solidFill>
                <a:latin typeface="Roboto"/>
                <a:ea typeface="Roboto"/>
                <a:cs typeface="Roboto"/>
                <a:sym typeface="Roboto"/>
              </a:rPr>
              <a:t>Peak amplitude </a:t>
            </a:r>
            <a:r>
              <a:rPr lang="ru" sz="1600" b="1" kern="0" dirty="0">
                <a:solidFill>
                  <a:srgbClr val="434343"/>
                </a:solidFill>
                <a:latin typeface="Roboto"/>
                <a:ea typeface="Roboto"/>
                <a:cs typeface="Roboto"/>
                <a:sym typeface="Roboto"/>
              </a:rPr>
              <a:t>A</a:t>
            </a:r>
            <a:r>
              <a:rPr lang="ru" sz="1600" b="1" kern="0" baseline="-25000" dirty="0">
                <a:solidFill>
                  <a:srgbClr val="434343"/>
                </a:solidFill>
                <a:latin typeface="Roboto"/>
                <a:ea typeface="Roboto"/>
                <a:cs typeface="Roboto"/>
                <a:sym typeface="Roboto"/>
              </a:rPr>
              <a:t>peak</a:t>
            </a:r>
            <a:r>
              <a:rPr lang="ru" sz="1600" kern="0" dirty="0">
                <a:solidFill>
                  <a:srgbClr val="434343"/>
                </a:solidFill>
                <a:latin typeface="Roboto"/>
                <a:ea typeface="Roboto"/>
                <a:cs typeface="Roboto"/>
                <a:sym typeface="Roboto"/>
              </a:rPr>
              <a:t> and time </a:t>
            </a:r>
            <a:r>
              <a:rPr lang="ru" sz="1600" b="1" kern="0" dirty="0">
                <a:solidFill>
                  <a:srgbClr val="434343"/>
                </a:solidFill>
                <a:latin typeface="Roboto"/>
                <a:ea typeface="Roboto"/>
                <a:cs typeface="Roboto"/>
                <a:sym typeface="Roboto"/>
              </a:rPr>
              <a:t>T</a:t>
            </a:r>
            <a:r>
              <a:rPr lang="ru" sz="1600" b="1" kern="0" baseline="-25000" dirty="0">
                <a:solidFill>
                  <a:srgbClr val="434343"/>
                </a:solidFill>
                <a:latin typeface="Roboto"/>
                <a:ea typeface="Roboto"/>
                <a:cs typeface="Roboto"/>
                <a:sym typeface="Roboto"/>
              </a:rPr>
              <a:t>peak</a:t>
            </a:r>
            <a:endParaRPr sz="1600" b="1" kern="0" baseline="-25000" dirty="0">
              <a:solidFill>
                <a:srgbClr val="434343"/>
              </a:solidFill>
              <a:latin typeface="Roboto"/>
              <a:ea typeface="Roboto"/>
              <a:cs typeface="Roboto"/>
              <a:sym typeface="Roboto"/>
            </a:endParaRPr>
          </a:p>
          <a:p>
            <a:pPr marL="457200" indent="-317500">
              <a:lnSpc>
                <a:spcPct val="115000"/>
              </a:lnSpc>
              <a:buClr>
                <a:srgbClr val="434343"/>
              </a:buClr>
              <a:buSzPts val="1400"/>
              <a:buFont typeface="Roboto"/>
              <a:buAutoNum type="arabicPeriod"/>
            </a:pPr>
            <a:r>
              <a:rPr lang="ru" sz="1600" kern="0" dirty="0">
                <a:solidFill>
                  <a:srgbClr val="434343"/>
                </a:solidFill>
                <a:latin typeface="Roboto"/>
                <a:ea typeface="Roboto"/>
                <a:cs typeface="Roboto"/>
                <a:sym typeface="Roboto"/>
              </a:rPr>
              <a:t>Cell start time </a:t>
            </a:r>
            <a:r>
              <a:rPr lang="ru" sz="1600" b="1" kern="0" dirty="0">
                <a:solidFill>
                  <a:srgbClr val="434343"/>
                </a:solidFill>
                <a:latin typeface="Roboto"/>
                <a:ea typeface="Roboto"/>
                <a:cs typeface="Roboto"/>
                <a:sym typeface="Roboto"/>
              </a:rPr>
              <a:t>T</a:t>
            </a:r>
            <a:r>
              <a:rPr lang="ru" sz="1600" b="1" kern="0" baseline="-25000" dirty="0">
                <a:solidFill>
                  <a:srgbClr val="434343"/>
                </a:solidFill>
                <a:latin typeface="Roboto"/>
                <a:ea typeface="Roboto"/>
                <a:cs typeface="Roboto"/>
                <a:sym typeface="Roboto"/>
              </a:rPr>
              <a:t>cell</a:t>
            </a:r>
            <a:endParaRPr sz="1600" b="1" kern="0" baseline="-25000" dirty="0">
              <a:solidFill>
                <a:srgbClr val="434343"/>
              </a:solidFill>
              <a:latin typeface="Roboto"/>
              <a:ea typeface="Roboto"/>
              <a:cs typeface="Roboto"/>
              <a:sym typeface="Roboto"/>
            </a:endParaRPr>
          </a:p>
          <a:p>
            <a:pPr marL="457200" indent="-317500">
              <a:lnSpc>
                <a:spcPct val="115000"/>
              </a:lnSpc>
              <a:buClr>
                <a:srgbClr val="434343"/>
              </a:buClr>
              <a:buSzPts val="1400"/>
              <a:buFont typeface="Roboto"/>
              <a:buAutoNum type="arabicPeriod"/>
            </a:pPr>
            <a:r>
              <a:rPr lang="ru" sz="1600" kern="0" dirty="0">
                <a:solidFill>
                  <a:srgbClr val="434343"/>
                </a:solidFill>
                <a:latin typeface="Roboto"/>
                <a:ea typeface="Roboto"/>
                <a:cs typeface="Roboto"/>
                <a:sym typeface="Roboto"/>
              </a:rPr>
              <a:t>Amplitude </a:t>
            </a:r>
            <a:r>
              <a:rPr lang="ru" sz="1600" b="1" kern="0" dirty="0">
                <a:solidFill>
                  <a:srgbClr val="434343"/>
                </a:solidFill>
                <a:latin typeface="Roboto"/>
                <a:ea typeface="Roboto"/>
                <a:cs typeface="Roboto"/>
                <a:sym typeface="Roboto"/>
              </a:rPr>
              <a:t>A</a:t>
            </a:r>
            <a:r>
              <a:rPr lang="ru" sz="1600" kern="0" dirty="0">
                <a:solidFill>
                  <a:srgbClr val="434343"/>
                </a:solidFill>
                <a:latin typeface="Roboto"/>
                <a:ea typeface="Roboto"/>
                <a:cs typeface="Roboto"/>
                <a:sym typeface="Roboto"/>
              </a:rPr>
              <a:t> - mean of T</a:t>
            </a:r>
            <a:r>
              <a:rPr lang="ru" sz="1600" kern="0" baseline="-25000" dirty="0">
                <a:solidFill>
                  <a:srgbClr val="434343"/>
                </a:solidFill>
                <a:latin typeface="Roboto"/>
                <a:ea typeface="Roboto"/>
                <a:cs typeface="Roboto"/>
                <a:sym typeface="Roboto"/>
              </a:rPr>
              <a:t>0</a:t>
            </a:r>
            <a:r>
              <a:rPr lang="ru" sz="1600" kern="0" dirty="0">
                <a:solidFill>
                  <a:srgbClr val="434343"/>
                </a:solidFill>
                <a:latin typeface="Roboto"/>
                <a:ea typeface="Roboto"/>
                <a:cs typeface="Roboto"/>
                <a:sym typeface="Roboto"/>
              </a:rPr>
              <a:t>...T</a:t>
            </a:r>
            <a:r>
              <a:rPr lang="ru" sz="1600" kern="0" baseline="-25000" dirty="0">
                <a:solidFill>
                  <a:srgbClr val="434343"/>
                </a:solidFill>
                <a:latin typeface="Roboto"/>
                <a:ea typeface="Roboto"/>
                <a:cs typeface="Roboto"/>
                <a:sym typeface="Roboto"/>
              </a:rPr>
              <a:t>0</a:t>
            </a:r>
            <a:r>
              <a:rPr lang="ru" sz="1600" kern="0" dirty="0">
                <a:solidFill>
                  <a:srgbClr val="434343"/>
                </a:solidFill>
                <a:latin typeface="Roboto"/>
                <a:ea typeface="Roboto"/>
                <a:cs typeface="Roboto"/>
                <a:sym typeface="Roboto"/>
              </a:rPr>
              <a:t>+20 slices</a:t>
            </a:r>
            <a:endParaRPr sz="1600" kern="0" dirty="0">
              <a:solidFill>
                <a:srgbClr val="434343"/>
              </a:solidFill>
              <a:latin typeface="Roboto"/>
              <a:ea typeface="Roboto"/>
              <a:cs typeface="Roboto"/>
              <a:sym typeface="Roboto"/>
            </a:endParaRPr>
          </a:p>
          <a:p>
            <a:pPr marL="457200" indent="-317500">
              <a:lnSpc>
                <a:spcPct val="115000"/>
              </a:lnSpc>
              <a:buClr>
                <a:srgbClr val="434343"/>
              </a:buClr>
              <a:buSzPts val="1400"/>
              <a:buFont typeface="Roboto"/>
              <a:buAutoNum type="arabicPeriod"/>
            </a:pPr>
            <a:r>
              <a:rPr lang="ru" sz="1600" kern="0" dirty="0">
                <a:solidFill>
                  <a:srgbClr val="434343"/>
                </a:solidFill>
                <a:latin typeface="Roboto"/>
                <a:ea typeface="Roboto"/>
                <a:cs typeface="Roboto"/>
                <a:sym typeface="Roboto"/>
              </a:rPr>
              <a:t>Get coords from geometry file</a:t>
            </a:r>
            <a:endParaRPr sz="1600" kern="0" dirty="0">
              <a:solidFill>
                <a:srgbClr val="434343"/>
              </a:solidFill>
              <a:latin typeface="Roboto"/>
              <a:ea typeface="Roboto"/>
              <a:cs typeface="Roboto"/>
              <a:sym typeface="Roboto"/>
            </a:endParaRPr>
          </a:p>
        </p:txBody>
      </p:sp>
      <p:pic>
        <p:nvPicPr>
          <p:cNvPr id="4" name="Google Shape;124;p17"/>
          <p:cNvPicPr preferRelativeResize="0"/>
          <p:nvPr/>
        </p:nvPicPr>
        <p:blipFill>
          <a:blip r:embed="rId2">
            <a:alphaModFix amt="94000"/>
          </a:blip>
          <a:stretch>
            <a:fillRect/>
          </a:stretch>
        </p:blipFill>
        <p:spPr>
          <a:xfrm>
            <a:off x="4644008" y="1108225"/>
            <a:ext cx="4320000" cy="2894400"/>
          </a:xfrm>
          <a:prstGeom prst="rect">
            <a:avLst/>
          </a:prstGeom>
          <a:noFill/>
          <a:ln>
            <a:noFill/>
          </a:ln>
        </p:spPr>
      </p:pic>
      <p:pic>
        <p:nvPicPr>
          <p:cNvPr id="5" name="Google Shape;125;p17"/>
          <p:cNvPicPr preferRelativeResize="0"/>
          <p:nvPr/>
        </p:nvPicPr>
        <p:blipFill>
          <a:blip r:embed="rId3">
            <a:alphaModFix/>
          </a:blip>
          <a:stretch>
            <a:fillRect/>
          </a:stretch>
        </p:blipFill>
        <p:spPr>
          <a:xfrm>
            <a:off x="1043608" y="4797152"/>
            <a:ext cx="6472464" cy="1152128"/>
          </a:xfrm>
          <a:prstGeom prst="rect">
            <a:avLst/>
          </a:prstGeom>
          <a:noFill/>
          <a:ln>
            <a:noFill/>
          </a:ln>
        </p:spPr>
      </p:pic>
      <p:sp>
        <p:nvSpPr>
          <p:cNvPr id="6" name="Google Shape;126;p17"/>
          <p:cNvSpPr txBox="1"/>
          <p:nvPr/>
        </p:nvSpPr>
        <p:spPr>
          <a:xfrm>
            <a:off x="537838" y="4044125"/>
            <a:ext cx="3088328" cy="3522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Clr>
                <a:srgbClr val="000000"/>
              </a:buClr>
              <a:buFont typeface="Arial"/>
              <a:buNone/>
            </a:pPr>
            <a:r>
              <a:rPr lang="ru" kern="0" dirty="0">
                <a:solidFill>
                  <a:srgbClr val="434343"/>
                </a:solidFill>
                <a:latin typeface="Roboto"/>
                <a:ea typeface="Roboto"/>
                <a:cs typeface="Roboto"/>
                <a:sym typeface="Roboto"/>
              </a:rPr>
              <a:t>Novosibirsk function: </a:t>
            </a:r>
            <a:endParaRPr kern="0" dirty="0">
              <a:solidFill>
                <a:srgbClr val="000000"/>
              </a:solidFill>
              <a:latin typeface="Roboto"/>
              <a:ea typeface="Roboto"/>
              <a:cs typeface="Roboto"/>
              <a:sym typeface="Roboto"/>
            </a:endParaRPr>
          </a:p>
        </p:txBody>
      </p:sp>
      <p:sp>
        <p:nvSpPr>
          <p:cNvPr id="7" name="Slide Number Placeholder 6"/>
          <p:cNvSpPr>
            <a:spLocks noGrp="1"/>
          </p:cNvSpPr>
          <p:nvPr>
            <p:ph type="sldNum" sz="quarter" idx="12"/>
          </p:nvPr>
        </p:nvSpPr>
        <p:spPr/>
        <p:txBody>
          <a:bodyPr/>
          <a:lstStyle/>
          <a:p>
            <a:fld id="{5FB9F2A7-F259-4A0A-8507-6D0FFA535805}" type="slidenum">
              <a:rPr lang="ru-RU" smtClean="0"/>
              <a:t>10</a:t>
            </a:fld>
            <a:endParaRPr lang="ru-RU"/>
          </a:p>
        </p:txBody>
      </p:sp>
    </p:spTree>
    <p:extLst>
      <p:ext uri="{BB962C8B-B14F-4D97-AF65-F5344CB8AC3E}">
        <p14:creationId xmlns:p14="http://schemas.microsoft.com/office/powerpoint/2010/main" val="454436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34;p24"/>
          <p:cNvSpPr txBox="1">
            <a:spLocks/>
          </p:cNvSpPr>
          <p:nvPr/>
        </p:nvSpPr>
        <p:spPr>
          <a:xfrm>
            <a:off x="1832403" y="764704"/>
            <a:ext cx="6688832" cy="60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Lora"/>
              <a:buNone/>
              <a:defRPr sz="2200" b="0" i="0" u="none" strike="noStrike" cap="none">
                <a:solidFill>
                  <a:schemeClr val="dk1"/>
                </a:solidFill>
                <a:latin typeface="Lora"/>
                <a:ea typeface="Lora"/>
                <a:cs typeface="Lora"/>
                <a:sym typeface="Lora"/>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pPr lvl="0">
              <a:buClr>
                <a:srgbClr val="2A3990"/>
              </a:buClr>
            </a:pPr>
            <a:r>
              <a:rPr kumimoji="0" lang="en-US" sz="2200" b="1" i="0" u="none" strike="noStrike" kern="0" cap="none" spc="0" normalizeH="0" baseline="0" noProof="0" dirty="0" smtClean="0">
                <a:ln>
                  <a:noFill/>
                </a:ln>
                <a:solidFill>
                  <a:srgbClr val="2A3990"/>
                </a:solidFill>
                <a:effectLst/>
                <a:uLnTx/>
                <a:uFillTx/>
                <a:sym typeface="Lora"/>
              </a:rPr>
              <a:t>Effective mass spectra </a:t>
            </a:r>
            <a:r>
              <a:rPr lang="en-US" b="1" kern="0" dirty="0">
                <a:solidFill>
                  <a:srgbClr val="2A3990"/>
                </a:solidFill>
              </a:rPr>
              <a:t>with cuts </a:t>
            </a:r>
            <a:r>
              <a:rPr lang="en-US" b="1" kern="0" dirty="0" err="1">
                <a:solidFill>
                  <a:srgbClr val="2A3990"/>
                </a:solidFill>
              </a:rPr>
              <a:t>KrSn</a:t>
            </a:r>
            <a:r>
              <a:rPr lang="en-US" b="1" kern="0" dirty="0">
                <a:solidFill>
                  <a:srgbClr val="2A3990"/>
                </a:solidFill>
              </a:rPr>
              <a:t> 2.36AGeV </a:t>
            </a:r>
            <a:endParaRPr kumimoji="0" lang="en-US" sz="2200" b="1" i="0" u="none" strike="noStrike" kern="0" cap="none" spc="0" normalizeH="0" baseline="0" noProof="0" dirty="0">
              <a:ln>
                <a:noFill/>
              </a:ln>
              <a:solidFill>
                <a:srgbClr val="2A3990"/>
              </a:solidFill>
              <a:effectLst/>
              <a:uLnTx/>
              <a:uFillTx/>
              <a:sym typeface="Lora"/>
            </a:endParaRPr>
          </a:p>
        </p:txBody>
      </p:sp>
      <p:pic>
        <p:nvPicPr>
          <p:cNvPr id="12" name="Google Shape;236;p24"/>
          <p:cNvPicPr preferRelativeResize="0"/>
          <p:nvPr/>
        </p:nvPicPr>
        <p:blipFill rotWithShape="1">
          <a:blip r:embed="rId2">
            <a:alphaModFix/>
          </a:blip>
          <a:srcRect/>
          <a:stretch/>
        </p:blipFill>
        <p:spPr>
          <a:xfrm>
            <a:off x="180735" y="1982184"/>
            <a:ext cx="4320000" cy="3888000"/>
          </a:xfrm>
          <a:prstGeom prst="rect">
            <a:avLst/>
          </a:prstGeom>
          <a:noFill/>
          <a:ln>
            <a:noFill/>
          </a:ln>
        </p:spPr>
      </p:pic>
      <p:pic>
        <p:nvPicPr>
          <p:cNvPr id="13" name="Google Shape;237;p24"/>
          <p:cNvPicPr preferRelativeResize="0"/>
          <p:nvPr/>
        </p:nvPicPr>
        <p:blipFill rotWithShape="1">
          <a:blip r:embed="rId3">
            <a:alphaModFix/>
          </a:blip>
          <a:srcRect/>
          <a:stretch/>
        </p:blipFill>
        <p:spPr>
          <a:xfrm>
            <a:off x="4666141" y="1973056"/>
            <a:ext cx="4320000" cy="3888000"/>
          </a:xfrm>
          <a:prstGeom prst="rect">
            <a:avLst/>
          </a:prstGeom>
          <a:noFill/>
          <a:ln>
            <a:noFill/>
          </a:ln>
        </p:spPr>
      </p:pic>
      <p:sp>
        <p:nvSpPr>
          <p:cNvPr id="14" name="Google Shape;238;p24"/>
          <p:cNvSpPr txBox="1"/>
          <p:nvPr/>
        </p:nvSpPr>
        <p:spPr>
          <a:xfrm>
            <a:off x="221495" y="1484784"/>
            <a:ext cx="4125300" cy="4974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ru" b="1" kern="0" dirty="0">
                <a:solidFill>
                  <a:srgbClr val="000000"/>
                </a:solidFill>
                <a:latin typeface="Times New Roman" panose="02020603050405020304" pitchFamily="18" charset="0"/>
                <a:ea typeface="Roboto"/>
                <a:cs typeface="Times New Roman" panose="02020603050405020304" pitchFamily="18" charset="0"/>
                <a:sym typeface="Roboto"/>
              </a:rPr>
              <a:t>Exp. data.     -1.5 cm &lt; Z</a:t>
            </a:r>
            <a:r>
              <a:rPr lang="ru" b="1" kern="0" baseline="-25000" dirty="0">
                <a:solidFill>
                  <a:srgbClr val="000000"/>
                </a:solidFill>
                <a:latin typeface="Times New Roman" panose="02020603050405020304" pitchFamily="18" charset="0"/>
                <a:ea typeface="Roboto"/>
                <a:cs typeface="Times New Roman" panose="02020603050405020304" pitchFamily="18" charset="0"/>
                <a:sym typeface="Roboto"/>
              </a:rPr>
              <a:t>vertex</a:t>
            </a:r>
            <a:r>
              <a:rPr lang="ru" b="1" kern="0" dirty="0">
                <a:solidFill>
                  <a:srgbClr val="000000"/>
                </a:solidFill>
                <a:latin typeface="Times New Roman" panose="02020603050405020304" pitchFamily="18" charset="0"/>
                <a:ea typeface="Roboto"/>
                <a:cs typeface="Times New Roman" panose="02020603050405020304" pitchFamily="18" charset="0"/>
                <a:sym typeface="Roboto"/>
              </a:rPr>
              <a:t>&lt; 0 cm</a:t>
            </a:r>
            <a:endParaRPr b="1" kern="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15" name="Google Shape;239;p24"/>
          <p:cNvSpPr txBox="1"/>
          <p:nvPr/>
        </p:nvSpPr>
        <p:spPr>
          <a:xfrm>
            <a:off x="4697370" y="1484784"/>
            <a:ext cx="2820666" cy="4974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ru" b="1" kern="0" dirty="0" smtClean="0">
                <a:solidFill>
                  <a:srgbClr val="000000"/>
                </a:solidFill>
                <a:latin typeface="Times New Roman" panose="02020603050405020304" pitchFamily="18" charset="0"/>
                <a:ea typeface="Roboto"/>
                <a:cs typeface="Times New Roman" panose="02020603050405020304" pitchFamily="18" charset="0"/>
                <a:sym typeface="Roboto"/>
              </a:rPr>
              <a:t>M</a:t>
            </a:r>
            <a:r>
              <a:rPr lang="en-US" b="1" kern="0" dirty="0" err="1" smtClean="0">
                <a:solidFill>
                  <a:srgbClr val="000000"/>
                </a:solidFill>
                <a:latin typeface="Times New Roman" panose="02020603050405020304" pitchFamily="18" charset="0"/>
                <a:ea typeface="Roboto"/>
                <a:cs typeface="Times New Roman" panose="02020603050405020304" pitchFamily="18" charset="0"/>
                <a:sym typeface="Roboto"/>
              </a:rPr>
              <a:t>onte</a:t>
            </a:r>
            <a:r>
              <a:rPr lang="en-US" b="1" kern="0" dirty="0" smtClean="0">
                <a:solidFill>
                  <a:srgbClr val="000000"/>
                </a:solidFill>
                <a:latin typeface="Times New Roman" panose="02020603050405020304" pitchFamily="18" charset="0"/>
                <a:ea typeface="Roboto"/>
                <a:cs typeface="Times New Roman" panose="02020603050405020304" pitchFamily="18" charset="0"/>
                <a:sym typeface="Roboto"/>
              </a:rPr>
              <a:t>-</a:t>
            </a:r>
            <a:r>
              <a:rPr lang="ru" b="1" kern="0" dirty="0" smtClean="0">
                <a:solidFill>
                  <a:srgbClr val="000000"/>
                </a:solidFill>
                <a:latin typeface="Times New Roman" panose="02020603050405020304" pitchFamily="18" charset="0"/>
                <a:ea typeface="Roboto"/>
                <a:cs typeface="Times New Roman" panose="02020603050405020304" pitchFamily="18" charset="0"/>
                <a:sym typeface="Roboto"/>
              </a:rPr>
              <a:t>C</a:t>
            </a:r>
            <a:r>
              <a:rPr lang="en-US" b="1" kern="0" dirty="0" err="1" smtClean="0">
                <a:solidFill>
                  <a:srgbClr val="000000"/>
                </a:solidFill>
                <a:latin typeface="Times New Roman" panose="02020603050405020304" pitchFamily="18" charset="0"/>
                <a:ea typeface="Roboto"/>
                <a:cs typeface="Times New Roman" panose="02020603050405020304" pitchFamily="18" charset="0"/>
                <a:sym typeface="Roboto"/>
              </a:rPr>
              <a:t>arlo</a:t>
            </a:r>
            <a:r>
              <a:rPr lang="en-US" b="1" kern="0" dirty="0" smtClean="0">
                <a:solidFill>
                  <a:srgbClr val="000000"/>
                </a:solidFill>
                <a:latin typeface="Times New Roman" panose="02020603050405020304" pitchFamily="18" charset="0"/>
                <a:ea typeface="Roboto"/>
                <a:cs typeface="Times New Roman" panose="02020603050405020304" pitchFamily="18" charset="0"/>
                <a:sym typeface="Roboto"/>
              </a:rPr>
              <a:t> simulation. </a:t>
            </a:r>
            <a:endParaRPr b="1" kern="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16" name="Google Shape;240;p24"/>
          <p:cNvSpPr txBox="1"/>
          <p:nvPr/>
        </p:nvSpPr>
        <p:spPr>
          <a:xfrm>
            <a:off x="2648210" y="4014714"/>
            <a:ext cx="1376400" cy="8919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ru" sz="1400" kern="0">
                <a:solidFill>
                  <a:srgbClr val="000000"/>
                </a:solidFill>
                <a:latin typeface="Consolas"/>
                <a:ea typeface="Consolas"/>
                <a:cs typeface="Consolas"/>
                <a:sym typeface="Consolas"/>
              </a:rPr>
              <a:t>T</a:t>
            </a:r>
            <a:r>
              <a:rPr lang="ru" sz="1400" kern="0" baseline="-25000">
                <a:solidFill>
                  <a:srgbClr val="000000"/>
                </a:solidFill>
                <a:latin typeface="Consolas"/>
                <a:ea typeface="Consolas"/>
                <a:cs typeface="Consolas"/>
                <a:sym typeface="Consolas"/>
              </a:rPr>
              <a:t>wa</a:t>
            </a:r>
            <a:r>
              <a:rPr lang="ru" sz="1400" kern="0">
                <a:solidFill>
                  <a:srgbClr val="000000"/>
                </a:solidFill>
                <a:latin typeface="Consolas"/>
                <a:ea typeface="Consolas"/>
                <a:cs typeface="Consolas"/>
                <a:sym typeface="Consolas"/>
              </a:rPr>
              <a:t>&lt; 0</a:t>
            </a:r>
            <a:endParaRPr sz="1400" kern="0">
              <a:solidFill>
                <a:srgbClr val="000000"/>
              </a:solidFill>
              <a:latin typeface="Consolas"/>
              <a:ea typeface="Consolas"/>
              <a:cs typeface="Consolas"/>
              <a:sym typeface="Consolas"/>
            </a:endParaRPr>
          </a:p>
          <a:p>
            <a:pPr>
              <a:buClr>
                <a:srgbClr val="000000"/>
              </a:buClr>
              <a:buFont typeface="Arial"/>
              <a:buNone/>
            </a:pPr>
            <a:endParaRPr sz="1400" kern="0">
              <a:solidFill>
                <a:srgbClr val="000000"/>
              </a:solidFill>
              <a:latin typeface="Consolas"/>
              <a:ea typeface="Consolas"/>
              <a:cs typeface="Consolas"/>
              <a:sym typeface="Consolas"/>
            </a:endParaRPr>
          </a:p>
          <a:p>
            <a:pPr>
              <a:buClr>
                <a:srgbClr val="000000"/>
              </a:buClr>
              <a:buFont typeface="Arial"/>
              <a:buNone/>
            </a:pPr>
            <a:r>
              <a:rPr lang="ru" sz="1400" kern="0">
                <a:solidFill>
                  <a:srgbClr val="000000"/>
                </a:solidFill>
                <a:latin typeface="Consolas"/>
                <a:ea typeface="Consolas"/>
                <a:cs typeface="Consolas"/>
                <a:sym typeface="Consolas"/>
              </a:rPr>
              <a:t>0 &lt; M</a:t>
            </a:r>
            <a:r>
              <a:rPr lang="ru" sz="1400" kern="0" baseline="-25000">
                <a:solidFill>
                  <a:srgbClr val="000000"/>
                </a:solidFill>
                <a:latin typeface="Consolas"/>
                <a:ea typeface="Consolas"/>
                <a:cs typeface="Consolas"/>
                <a:sym typeface="Consolas"/>
              </a:rPr>
              <a:t>norm</a:t>
            </a:r>
            <a:r>
              <a:rPr lang="ru" sz="1400" kern="0">
                <a:solidFill>
                  <a:srgbClr val="000000"/>
                </a:solidFill>
                <a:latin typeface="Consolas"/>
                <a:ea typeface="Consolas"/>
                <a:cs typeface="Consolas"/>
                <a:sym typeface="Consolas"/>
              </a:rPr>
              <a:t>&lt; 15</a:t>
            </a:r>
            <a:endParaRPr sz="1400" kern="0">
              <a:solidFill>
                <a:srgbClr val="000000"/>
              </a:solidFill>
              <a:latin typeface="Consolas"/>
              <a:ea typeface="Consolas"/>
              <a:cs typeface="Consolas"/>
              <a:sym typeface="Consolas"/>
            </a:endParaRPr>
          </a:p>
        </p:txBody>
      </p:sp>
      <p:sp>
        <p:nvSpPr>
          <p:cNvPr id="17" name="Google Shape;241;p24"/>
          <p:cNvSpPr txBox="1"/>
          <p:nvPr/>
        </p:nvSpPr>
        <p:spPr>
          <a:xfrm>
            <a:off x="7144835" y="4014714"/>
            <a:ext cx="1376400" cy="8919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ru" sz="1400" kern="0">
                <a:solidFill>
                  <a:srgbClr val="000000"/>
                </a:solidFill>
                <a:latin typeface="Consolas"/>
                <a:ea typeface="Consolas"/>
                <a:cs typeface="Consolas"/>
                <a:sym typeface="Consolas"/>
              </a:rPr>
              <a:t>T</a:t>
            </a:r>
            <a:r>
              <a:rPr lang="ru" sz="1400" kern="0" baseline="-25000">
                <a:solidFill>
                  <a:srgbClr val="000000"/>
                </a:solidFill>
                <a:latin typeface="Consolas"/>
                <a:ea typeface="Consolas"/>
                <a:cs typeface="Consolas"/>
                <a:sym typeface="Consolas"/>
              </a:rPr>
              <a:t>wa</a:t>
            </a:r>
            <a:r>
              <a:rPr lang="ru" sz="1400" kern="0">
                <a:solidFill>
                  <a:srgbClr val="000000"/>
                </a:solidFill>
                <a:latin typeface="Consolas"/>
                <a:ea typeface="Consolas"/>
                <a:cs typeface="Consolas"/>
                <a:sym typeface="Consolas"/>
              </a:rPr>
              <a:t>&lt; 0</a:t>
            </a:r>
            <a:endParaRPr sz="1400" kern="0">
              <a:solidFill>
                <a:srgbClr val="000000"/>
              </a:solidFill>
              <a:latin typeface="Consolas"/>
              <a:ea typeface="Consolas"/>
              <a:cs typeface="Consolas"/>
              <a:sym typeface="Consolas"/>
            </a:endParaRPr>
          </a:p>
          <a:p>
            <a:pPr>
              <a:buClr>
                <a:srgbClr val="000000"/>
              </a:buClr>
              <a:buFont typeface="Arial"/>
              <a:buNone/>
            </a:pPr>
            <a:endParaRPr sz="1400" kern="0">
              <a:solidFill>
                <a:srgbClr val="000000"/>
              </a:solidFill>
              <a:latin typeface="Consolas"/>
              <a:ea typeface="Consolas"/>
              <a:cs typeface="Consolas"/>
              <a:sym typeface="Consolas"/>
            </a:endParaRPr>
          </a:p>
          <a:p>
            <a:pPr>
              <a:buClr>
                <a:srgbClr val="000000"/>
              </a:buClr>
              <a:buFont typeface="Arial"/>
              <a:buNone/>
            </a:pPr>
            <a:r>
              <a:rPr lang="ru" sz="1400" kern="0">
                <a:solidFill>
                  <a:srgbClr val="000000"/>
                </a:solidFill>
                <a:latin typeface="Consolas"/>
                <a:ea typeface="Consolas"/>
                <a:cs typeface="Consolas"/>
                <a:sym typeface="Consolas"/>
              </a:rPr>
              <a:t>0 &lt; M</a:t>
            </a:r>
            <a:r>
              <a:rPr lang="ru" sz="1400" kern="0" baseline="-25000">
                <a:solidFill>
                  <a:srgbClr val="000000"/>
                </a:solidFill>
                <a:latin typeface="Consolas"/>
                <a:ea typeface="Consolas"/>
                <a:cs typeface="Consolas"/>
                <a:sym typeface="Consolas"/>
              </a:rPr>
              <a:t>norm</a:t>
            </a:r>
            <a:r>
              <a:rPr lang="ru" sz="1400" kern="0">
                <a:solidFill>
                  <a:srgbClr val="000000"/>
                </a:solidFill>
                <a:latin typeface="Consolas"/>
                <a:ea typeface="Consolas"/>
                <a:cs typeface="Consolas"/>
                <a:sym typeface="Consolas"/>
              </a:rPr>
              <a:t>&lt; 15</a:t>
            </a:r>
            <a:endParaRPr sz="1400" kern="0">
              <a:solidFill>
                <a:srgbClr val="000000"/>
              </a:solidFill>
              <a:latin typeface="Consolas"/>
              <a:ea typeface="Consolas"/>
              <a:cs typeface="Consolas"/>
              <a:sym typeface="Consolas"/>
            </a:endParaRPr>
          </a:p>
        </p:txBody>
      </p:sp>
      <p:sp>
        <p:nvSpPr>
          <p:cNvPr id="18" name="TextBox 17"/>
          <p:cNvSpPr txBox="1"/>
          <p:nvPr/>
        </p:nvSpPr>
        <p:spPr>
          <a:xfrm>
            <a:off x="83360" y="116632"/>
            <a:ext cx="8640050" cy="523220"/>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Experimental data:</a:t>
            </a:r>
            <a:endParaRPr lang="ru-RU" sz="2800" b="1" dirty="0">
              <a:solidFill>
                <a:srgbClr val="00206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36448" y="5898078"/>
            <a:ext cx="8399882" cy="769441"/>
          </a:xfrm>
          <a:prstGeom prst="rect">
            <a:avLst/>
          </a:prstGeom>
          <a:noFill/>
        </p:spPr>
        <p:txBody>
          <a:bodyPr wrap="square" rtlCol="0">
            <a:spAutoFit/>
          </a:bodyPr>
          <a:lstStyle/>
          <a:p>
            <a:r>
              <a:rPr lang="en-US" sz="4400" b="1" dirty="0">
                <a:solidFill>
                  <a:srgbClr val="FF0000"/>
                </a:solidFill>
                <a:latin typeface="Arial Black" panose="020B0A04020102020204" pitchFamily="34" charset="0"/>
                <a:cs typeface="Times New Roman" panose="02020603050405020304" pitchFamily="18" charset="0"/>
              </a:rPr>
              <a:t>Why the big discrepancy?</a:t>
            </a:r>
            <a:endParaRPr lang="ru-RU" sz="4400" b="1" dirty="0">
              <a:solidFill>
                <a:srgbClr val="FF0000"/>
              </a:solidFill>
              <a:latin typeface="Arial Black" panose="020B0A0402010202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5FB9F2A7-F259-4A0A-8507-6D0FFA535805}" type="slidenum">
              <a:rPr lang="ru-RU" smtClean="0"/>
              <a:t>11</a:t>
            </a:fld>
            <a:endParaRPr lang="ru-RU"/>
          </a:p>
        </p:txBody>
      </p:sp>
    </p:spTree>
    <p:extLst>
      <p:ext uri="{BB962C8B-B14F-4D97-AF65-F5344CB8AC3E}">
        <p14:creationId xmlns:p14="http://schemas.microsoft.com/office/powerpoint/2010/main" val="37444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574" y="116632"/>
            <a:ext cx="8712968" cy="1077218"/>
          </a:xfrm>
          <a:prstGeom prst="rect">
            <a:avLst/>
          </a:prstGeom>
        </p:spPr>
        <p:txBody>
          <a:bodyPr wrap="square">
            <a:spAutoFit/>
          </a:bodyPr>
          <a:lstStyle/>
          <a:p>
            <a:r>
              <a:rPr lang="en-US" sz="3200" b="1" dirty="0">
                <a:solidFill>
                  <a:srgbClr val="002060"/>
                </a:solidFill>
                <a:latin typeface="Times New Roman" panose="02020603050405020304" pitchFamily="18" charset="0"/>
                <a:cs typeface="Times New Roman" panose="02020603050405020304" pitchFamily="18" charset="0"/>
              </a:rPr>
              <a:t>Investigation of problem points in </a:t>
            </a:r>
            <a:r>
              <a:rPr lang="en-US" sz="3200" b="1" dirty="0" smtClean="0">
                <a:solidFill>
                  <a:srgbClr val="002060"/>
                </a:solidFill>
                <a:latin typeface="Times New Roman" panose="02020603050405020304" pitchFamily="18" charset="0"/>
                <a:cs typeface="Times New Roman" panose="02020603050405020304" pitchFamily="18" charset="0"/>
              </a:rPr>
              <a:t>the </a:t>
            </a:r>
            <a:r>
              <a:rPr lang="en-US" sz="3200" b="1" dirty="0">
                <a:solidFill>
                  <a:srgbClr val="002060"/>
                </a:solidFill>
                <a:latin typeface="Times New Roman" panose="02020603050405020304" pitchFamily="18" charset="0"/>
                <a:cs typeface="Times New Roman" panose="02020603050405020304" pitchFamily="18" charset="0"/>
              </a:rPr>
              <a:t>processing of experimental data.</a:t>
            </a:r>
            <a:endParaRPr lang="ru-RU" sz="3200"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873058" y="908720"/>
            <a:ext cx="4079792" cy="830997"/>
          </a:xfrm>
          <a:prstGeom prst="rect">
            <a:avLst/>
          </a:prstGeom>
        </p:spPr>
        <p:txBody>
          <a:bodyPr wrap="square">
            <a:spAutoFit/>
          </a:bodyPr>
          <a:lstStyle/>
          <a:p>
            <a:pPr marL="457200" indent="-457200">
              <a:buFont typeface="Arial" panose="020B0604020202020204" pitchFamily="34" charset="0"/>
              <a:buChar char="•"/>
            </a:pPr>
            <a:r>
              <a:rPr lang="en-US" sz="2400" b="1" dirty="0" smtClean="0">
                <a:solidFill>
                  <a:srgbClr val="FF0000"/>
                </a:solidFill>
                <a:latin typeface="Times New Roman" panose="02020603050405020304" pitchFamily="18" charset="0"/>
                <a:cs typeface="Times New Roman" panose="02020603050405020304" pitchFamily="18" charset="0"/>
              </a:rPr>
              <a:t>Mean cluster energy</a:t>
            </a:r>
          </a:p>
          <a:p>
            <a:pPr marL="457200" indent="-457200">
              <a:buFont typeface="Arial" panose="020B0604020202020204" pitchFamily="34" charset="0"/>
              <a:buChar char="•"/>
            </a:pPr>
            <a:r>
              <a:rPr lang="en-US" sz="2400" b="1" dirty="0" smtClean="0">
                <a:solidFill>
                  <a:srgbClr val="FF0000"/>
                </a:solidFill>
                <a:latin typeface="Times New Roman" panose="02020603050405020304" pitchFamily="18" charset="0"/>
                <a:cs typeface="Times New Roman" panose="02020603050405020304" pitchFamily="18" charset="0"/>
              </a:rPr>
              <a:t>Time resolution of ECAL</a:t>
            </a:r>
            <a:endParaRPr lang="ru-RU" sz="2400" b="1" dirty="0">
              <a:solidFill>
                <a:srgbClr val="FF0000"/>
              </a:solidFill>
              <a:latin typeface="Times New Roman" panose="02020603050405020304" pitchFamily="18" charset="0"/>
              <a:cs typeface="Times New Roman" panose="02020603050405020304" pitchFamily="18" charset="0"/>
            </a:endParaRPr>
          </a:p>
        </p:txBody>
      </p:sp>
      <p:pic>
        <p:nvPicPr>
          <p:cNvPr id="4" name="Google Shape;203;p22"/>
          <p:cNvPicPr preferRelativeResize="0"/>
          <p:nvPr/>
        </p:nvPicPr>
        <p:blipFill>
          <a:blip r:embed="rId2">
            <a:alphaModFix/>
          </a:blip>
          <a:stretch>
            <a:fillRect/>
          </a:stretch>
        </p:blipFill>
        <p:spPr>
          <a:xfrm>
            <a:off x="4590070" y="2185304"/>
            <a:ext cx="4379945" cy="3941951"/>
          </a:xfrm>
          <a:prstGeom prst="rect">
            <a:avLst/>
          </a:prstGeom>
          <a:noFill/>
          <a:ln>
            <a:noFill/>
          </a:ln>
        </p:spPr>
      </p:pic>
      <p:sp>
        <p:nvSpPr>
          <p:cNvPr id="5" name="Google Shape;214;p22"/>
          <p:cNvSpPr txBox="1"/>
          <p:nvPr/>
        </p:nvSpPr>
        <p:spPr>
          <a:xfrm>
            <a:off x="5629480" y="2185304"/>
            <a:ext cx="2814300" cy="252000"/>
          </a:xfrm>
          <a:prstGeom prst="rect">
            <a:avLst/>
          </a:prstGeom>
          <a:noFill/>
          <a:ln>
            <a:noFill/>
          </a:ln>
        </p:spPr>
        <p:txBody>
          <a:bodyPr spcFirstLastPara="1" wrap="square" lIns="91425" tIns="91425" rIns="91425" bIns="91425" anchor="ctr" anchorCtr="0">
            <a:noAutofit/>
          </a:bodyPr>
          <a:lstStyle/>
          <a:p>
            <a:pPr lvl="0" algn="ctr"/>
            <a:r>
              <a:rPr lang="ru" b="1" dirty="0">
                <a:latin typeface="Roboto"/>
                <a:ea typeface="Roboto"/>
                <a:cs typeface="Roboto"/>
                <a:sym typeface="Roboto"/>
              </a:rPr>
              <a:t>Cluster time t</a:t>
            </a:r>
            <a:r>
              <a:rPr lang="ru" b="1" baseline="-25000" dirty="0">
                <a:latin typeface="Roboto"/>
                <a:ea typeface="Roboto"/>
                <a:cs typeface="Roboto"/>
                <a:sym typeface="Roboto"/>
              </a:rPr>
              <a:t>wa</a:t>
            </a:r>
            <a:r>
              <a:rPr lang="ru" b="1" dirty="0">
                <a:latin typeface="Roboto"/>
                <a:ea typeface="Roboto"/>
                <a:cs typeface="Roboto"/>
                <a:sym typeface="Roboto"/>
              </a:rPr>
              <a:t>, </a:t>
            </a:r>
            <a:r>
              <a:rPr lang="ru" b="1" dirty="0" smtClean="0">
                <a:latin typeface="Roboto"/>
                <a:ea typeface="Roboto"/>
                <a:cs typeface="Roboto"/>
                <a:sym typeface="Roboto"/>
              </a:rPr>
              <a:t>ns</a:t>
            </a:r>
            <a:endParaRPr lang="en-US" b="1" dirty="0">
              <a:latin typeface="Roboto"/>
              <a:ea typeface="Roboto"/>
              <a:cs typeface="Roboto"/>
              <a:sym typeface="Roboto"/>
            </a:endParaRPr>
          </a:p>
          <a:p>
            <a:pPr marL="0" lvl="0" indent="0" algn="ctr" rtl="0">
              <a:spcBef>
                <a:spcPts val="0"/>
              </a:spcBef>
              <a:spcAft>
                <a:spcPts val="0"/>
              </a:spcAft>
              <a:buNone/>
            </a:pPr>
            <a:endParaRPr b="1" dirty="0">
              <a:latin typeface="Roboto"/>
              <a:ea typeface="Roboto"/>
              <a:cs typeface="Roboto"/>
              <a:sym typeface="Roboto"/>
            </a:endParaRPr>
          </a:p>
        </p:txBody>
      </p:sp>
      <p:pic>
        <p:nvPicPr>
          <p:cNvPr id="6" name="Google Shape;187;p21"/>
          <p:cNvPicPr preferRelativeResize="0"/>
          <p:nvPr/>
        </p:nvPicPr>
        <p:blipFill>
          <a:blip r:embed="rId3">
            <a:alphaModFix/>
          </a:blip>
          <a:stretch>
            <a:fillRect/>
          </a:stretch>
        </p:blipFill>
        <p:spPr>
          <a:xfrm>
            <a:off x="137303" y="2204720"/>
            <a:ext cx="4226685" cy="3855498"/>
          </a:xfrm>
          <a:prstGeom prst="rect">
            <a:avLst/>
          </a:prstGeom>
          <a:noFill/>
          <a:ln>
            <a:noFill/>
          </a:ln>
        </p:spPr>
      </p:pic>
      <p:sp>
        <p:nvSpPr>
          <p:cNvPr id="7" name="Rectangle 6"/>
          <p:cNvSpPr/>
          <p:nvPr/>
        </p:nvSpPr>
        <p:spPr>
          <a:xfrm>
            <a:off x="1161243" y="2017033"/>
            <a:ext cx="1890261" cy="369332"/>
          </a:xfrm>
          <a:prstGeom prst="rect">
            <a:avLst/>
          </a:prstGeom>
        </p:spPr>
        <p:txBody>
          <a:bodyPr wrap="none">
            <a:spAutoFit/>
          </a:bodyPr>
          <a:lstStyle/>
          <a:p>
            <a:pPr lvl="0"/>
            <a:r>
              <a:rPr lang="en-US" b="1" dirty="0">
                <a:solidFill>
                  <a:prstClr val="black"/>
                </a:solidFill>
                <a:latin typeface="Roboto"/>
                <a:ea typeface="Roboto"/>
                <a:cs typeface="Roboto"/>
                <a:sym typeface="Roboto"/>
              </a:rPr>
              <a:t>clusters energy</a:t>
            </a:r>
            <a:endParaRPr kumimoji="0" lang="ru-RU" sz="1800" b="1"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5FB9F2A7-F259-4A0A-8507-6D0FFA535805}" type="slidenum">
              <a:rPr lang="ru-RU" smtClean="0"/>
              <a:t>12</a:t>
            </a:fld>
            <a:endParaRPr lang="ru-RU"/>
          </a:p>
        </p:txBody>
      </p:sp>
    </p:spTree>
    <p:extLst>
      <p:ext uri="{BB962C8B-B14F-4D97-AF65-F5344CB8AC3E}">
        <p14:creationId xmlns:p14="http://schemas.microsoft.com/office/powerpoint/2010/main" val="44228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154;p19"/>
          <p:cNvGrpSpPr/>
          <p:nvPr/>
        </p:nvGrpSpPr>
        <p:grpSpPr>
          <a:xfrm>
            <a:off x="138376" y="4300176"/>
            <a:ext cx="5184000" cy="2160000"/>
            <a:chOff x="152400" y="2731800"/>
            <a:chExt cx="5184000" cy="2160000"/>
          </a:xfrm>
        </p:grpSpPr>
        <p:pic>
          <p:nvPicPr>
            <p:cNvPr id="23" name="Google Shape;155;p19"/>
            <p:cNvPicPr preferRelativeResize="0"/>
            <p:nvPr/>
          </p:nvPicPr>
          <p:blipFill>
            <a:blip r:embed="rId2">
              <a:alphaModFix/>
            </a:blip>
            <a:stretch>
              <a:fillRect/>
            </a:stretch>
          </p:blipFill>
          <p:spPr>
            <a:xfrm>
              <a:off x="152400" y="2731800"/>
              <a:ext cx="5184000" cy="2160000"/>
            </a:xfrm>
            <a:prstGeom prst="rect">
              <a:avLst/>
            </a:prstGeom>
            <a:noFill/>
            <a:ln>
              <a:noFill/>
            </a:ln>
          </p:spPr>
        </p:pic>
        <p:pic>
          <p:nvPicPr>
            <p:cNvPr id="24" name="Google Shape;156;p19" descr="-10 &lt; Z_{0}&lt;20" title="MathEquation,#000000"/>
            <p:cNvPicPr preferRelativeResize="0"/>
            <p:nvPr/>
          </p:nvPicPr>
          <p:blipFill>
            <a:blip r:embed="rId3">
              <a:alphaModFix/>
            </a:blip>
            <a:stretch>
              <a:fillRect/>
            </a:stretch>
          </p:blipFill>
          <p:spPr>
            <a:xfrm>
              <a:off x="467850" y="2740925"/>
              <a:ext cx="1151388" cy="180000"/>
            </a:xfrm>
            <a:prstGeom prst="rect">
              <a:avLst/>
            </a:prstGeom>
            <a:noFill/>
            <a:ln>
              <a:noFill/>
            </a:ln>
          </p:spPr>
        </p:pic>
      </p:grpSp>
      <p:pic>
        <p:nvPicPr>
          <p:cNvPr id="28" name="Google Shape;160;p19"/>
          <p:cNvPicPr preferRelativeResize="0"/>
          <p:nvPr/>
        </p:nvPicPr>
        <p:blipFill>
          <a:blip r:embed="rId4">
            <a:alphaModFix/>
          </a:blip>
          <a:stretch>
            <a:fillRect/>
          </a:stretch>
        </p:blipFill>
        <p:spPr>
          <a:xfrm>
            <a:off x="71601" y="1663551"/>
            <a:ext cx="5184000" cy="2160000"/>
          </a:xfrm>
          <a:prstGeom prst="rect">
            <a:avLst/>
          </a:prstGeom>
          <a:noFill/>
          <a:ln>
            <a:noFill/>
          </a:ln>
        </p:spPr>
      </p:pic>
      <p:sp>
        <p:nvSpPr>
          <p:cNvPr id="29" name="Google Shape;161;p19"/>
          <p:cNvSpPr txBox="1">
            <a:spLocks/>
          </p:cNvSpPr>
          <p:nvPr/>
        </p:nvSpPr>
        <p:spPr>
          <a:xfrm>
            <a:off x="186031" y="692696"/>
            <a:ext cx="8726800" cy="60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Lora"/>
              <a:buNone/>
              <a:defRPr sz="2200" b="0" i="0" u="none" strike="noStrike" cap="none">
                <a:solidFill>
                  <a:schemeClr val="dk1"/>
                </a:solidFill>
                <a:latin typeface="Lora"/>
                <a:ea typeface="Lora"/>
                <a:cs typeface="Lora"/>
                <a:sym typeface="Lora"/>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pPr marL="0" marR="0" lvl="0" indent="0" algn="l" defTabSz="914400" rtl="0" eaLnBrk="1" fontAlgn="auto" latinLnBrk="0" hangingPunct="1">
              <a:lnSpc>
                <a:spcPct val="100000"/>
              </a:lnSpc>
              <a:spcBef>
                <a:spcPts val="0"/>
              </a:spcBef>
              <a:spcAft>
                <a:spcPts val="0"/>
              </a:spcAft>
              <a:buClr>
                <a:srgbClr val="2A3990"/>
              </a:buClr>
              <a:buSzPts val="2200"/>
              <a:buFont typeface="Lora"/>
              <a:buNone/>
              <a:tabLst/>
              <a:defRPr/>
            </a:pPr>
            <a:r>
              <a:rPr kumimoji="0" lang="en-US" sz="1800" b="0" i="0" u="none" strike="noStrike" kern="0" cap="none" spc="0" normalizeH="0" baseline="0" noProof="0" dirty="0" smtClean="0">
                <a:ln>
                  <a:noFill/>
                </a:ln>
                <a:solidFill>
                  <a:srgbClr val="2A3990"/>
                </a:solidFill>
                <a:effectLst/>
                <a:uLnTx/>
                <a:uFillTx/>
                <a:latin typeface="Lora"/>
                <a:sym typeface="Lora"/>
              </a:rPr>
              <a:t>ECAL cluster time vs energy (experiment)</a:t>
            </a:r>
            <a:endParaRPr kumimoji="0" lang="en-US" sz="1800" b="0" i="0" u="none" strike="noStrike" kern="0" cap="none" spc="0" normalizeH="0" baseline="0" noProof="0" dirty="0">
              <a:ln>
                <a:noFill/>
              </a:ln>
              <a:solidFill>
                <a:srgbClr val="2A3990"/>
              </a:solidFill>
              <a:effectLst/>
              <a:uLnTx/>
              <a:uFillTx/>
              <a:latin typeface="Lora"/>
              <a:sym typeface="Lora"/>
            </a:endParaRPr>
          </a:p>
        </p:txBody>
      </p:sp>
      <p:sp>
        <p:nvSpPr>
          <p:cNvPr id="30" name="Google Shape;165;p19"/>
          <p:cNvSpPr txBox="1"/>
          <p:nvPr/>
        </p:nvSpPr>
        <p:spPr>
          <a:xfrm>
            <a:off x="5395376" y="1866227"/>
            <a:ext cx="3537900" cy="6900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ru" sz="1400" kern="0" dirty="0">
                <a:solidFill>
                  <a:srgbClr val="000000"/>
                </a:solidFill>
                <a:latin typeface="Roboto"/>
                <a:ea typeface="Roboto"/>
                <a:cs typeface="Roboto"/>
                <a:sym typeface="Roboto"/>
              </a:rPr>
              <a:t>All clusters involved into effective mass calculation</a:t>
            </a:r>
            <a:endParaRPr sz="1400" kern="0" dirty="0">
              <a:solidFill>
                <a:srgbClr val="000000"/>
              </a:solidFill>
              <a:latin typeface="Roboto"/>
              <a:ea typeface="Roboto"/>
              <a:cs typeface="Roboto"/>
              <a:sym typeface="Roboto"/>
            </a:endParaRPr>
          </a:p>
        </p:txBody>
      </p:sp>
      <p:sp>
        <p:nvSpPr>
          <p:cNvPr id="31" name="Google Shape;166;p19"/>
          <p:cNvSpPr txBox="1"/>
          <p:nvPr/>
        </p:nvSpPr>
        <p:spPr>
          <a:xfrm>
            <a:off x="5345965" y="5660676"/>
            <a:ext cx="3594300" cy="7995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ru" sz="1400" kern="0" dirty="0">
                <a:solidFill>
                  <a:srgbClr val="000000"/>
                </a:solidFill>
                <a:latin typeface="Roboto"/>
                <a:ea typeface="Roboto"/>
                <a:cs typeface="Roboto"/>
                <a:sym typeface="Roboto"/>
              </a:rPr>
              <a:t>Events selected that has primary vertex found in the range</a:t>
            </a:r>
            <a:endParaRPr sz="1400" kern="0" dirty="0">
              <a:solidFill>
                <a:srgbClr val="000000"/>
              </a:solidFill>
              <a:latin typeface="Roboto"/>
              <a:ea typeface="Roboto"/>
              <a:cs typeface="Roboto"/>
              <a:sym typeface="Roboto"/>
            </a:endParaRPr>
          </a:p>
          <a:p>
            <a:pPr>
              <a:buClr>
                <a:srgbClr val="000000"/>
              </a:buClr>
              <a:buFont typeface="Arial"/>
              <a:buNone/>
            </a:pPr>
            <a:r>
              <a:rPr lang="ru" sz="1400" kern="0" dirty="0">
                <a:solidFill>
                  <a:srgbClr val="000000"/>
                </a:solidFill>
                <a:latin typeface="Roboto"/>
                <a:ea typeface="Roboto"/>
                <a:cs typeface="Roboto"/>
                <a:sym typeface="Roboto"/>
              </a:rPr>
              <a:t>(using run_reco_bmn.C)</a:t>
            </a:r>
            <a:endParaRPr sz="1400" kern="0" dirty="0">
              <a:solidFill>
                <a:srgbClr val="000000"/>
              </a:solidFill>
              <a:latin typeface="Roboto"/>
              <a:ea typeface="Roboto"/>
              <a:cs typeface="Roboto"/>
              <a:sym typeface="Roboto"/>
            </a:endParaRPr>
          </a:p>
        </p:txBody>
      </p:sp>
      <p:pic>
        <p:nvPicPr>
          <p:cNvPr id="32" name="Google Shape;167;p19"/>
          <p:cNvPicPr preferRelativeResize="0"/>
          <p:nvPr/>
        </p:nvPicPr>
        <p:blipFill>
          <a:blip r:embed="rId5">
            <a:alphaModFix/>
          </a:blip>
          <a:stretch>
            <a:fillRect/>
          </a:stretch>
        </p:blipFill>
        <p:spPr>
          <a:xfrm>
            <a:off x="5345964" y="2556226"/>
            <a:ext cx="3519211" cy="3104449"/>
          </a:xfrm>
          <a:prstGeom prst="rect">
            <a:avLst/>
          </a:prstGeom>
          <a:noFill/>
          <a:ln>
            <a:noFill/>
          </a:ln>
        </p:spPr>
      </p:pic>
      <p:sp>
        <p:nvSpPr>
          <p:cNvPr id="33" name="Google Shape;168;p19"/>
          <p:cNvSpPr txBox="1"/>
          <p:nvPr/>
        </p:nvSpPr>
        <p:spPr>
          <a:xfrm>
            <a:off x="600051" y="1609801"/>
            <a:ext cx="725400" cy="252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ru" sz="1300" kern="0">
                <a:solidFill>
                  <a:srgbClr val="000000"/>
                </a:solidFill>
                <a:latin typeface="Roboto"/>
                <a:ea typeface="Roboto"/>
                <a:cs typeface="Roboto"/>
                <a:sym typeface="Roboto"/>
              </a:rPr>
              <a:t>No cut</a:t>
            </a:r>
            <a:endParaRPr sz="1300" kern="0">
              <a:solidFill>
                <a:srgbClr val="000000"/>
              </a:solidFill>
              <a:latin typeface="Roboto"/>
              <a:ea typeface="Roboto"/>
              <a:cs typeface="Roboto"/>
              <a:sym typeface="Roboto"/>
            </a:endParaRPr>
          </a:p>
        </p:txBody>
      </p:sp>
      <p:sp>
        <p:nvSpPr>
          <p:cNvPr id="34" name="Google Shape;169;p19"/>
          <p:cNvSpPr txBox="1"/>
          <p:nvPr/>
        </p:nvSpPr>
        <p:spPr>
          <a:xfrm>
            <a:off x="1872283" y="1192872"/>
            <a:ext cx="5378597" cy="346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ru" sz="1400" kern="0" dirty="0">
                <a:solidFill>
                  <a:srgbClr val="2A3990"/>
                </a:solidFill>
                <a:latin typeface="Lora"/>
                <a:ea typeface="Lora"/>
                <a:cs typeface="Lora"/>
                <a:sym typeface="Lora"/>
              </a:rPr>
              <a:t>Kr 2.6 AGeV➝ Sn (2.57), runs 4921...4966, ~5.7M events</a:t>
            </a:r>
            <a:endParaRPr sz="1200" kern="0" dirty="0">
              <a:solidFill>
                <a:srgbClr val="000000"/>
              </a:solidFill>
              <a:latin typeface="Arial"/>
              <a:cs typeface="Arial"/>
              <a:sym typeface="Arial"/>
            </a:endParaRPr>
          </a:p>
        </p:txBody>
      </p:sp>
      <p:sp>
        <p:nvSpPr>
          <p:cNvPr id="35" name="TextBox 34"/>
          <p:cNvSpPr txBox="1"/>
          <p:nvPr/>
        </p:nvSpPr>
        <p:spPr>
          <a:xfrm>
            <a:off x="138376" y="158091"/>
            <a:ext cx="8034024" cy="523220"/>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Add vertex information into analysis</a:t>
            </a:r>
            <a:endParaRPr lang="ru-RU" sz="2800" b="1" dirty="0">
              <a:solidFill>
                <a:srgbClr val="002060"/>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5FB9F2A7-F259-4A0A-8507-6D0FFA535805}" type="slidenum">
              <a:rPr lang="ru-RU" smtClean="0"/>
              <a:t>13</a:t>
            </a:fld>
            <a:endParaRPr lang="ru-RU"/>
          </a:p>
        </p:txBody>
      </p:sp>
    </p:spTree>
    <p:extLst>
      <p:ext uri="{BB962C8B-B14F-4D97-AF65-F5344CB8AC3E}">
        <p14:creationId xmlns:p14="http://schemas.microsoft.com/office/powerpoint/2010/main" val="44228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87;p21"/>
          <p:cNvPicPr preferRelativeResize="0"/>
          <p:nvPr/>
        </p:nvPicPr>
        <p:blipFill>
          <a:blip r:embed="rId2">
            <a:alphaModFix/>
          </a:blip>
          <a:stretch>
            <a:fillRect/>
          </a:stretch>
        </p:blipFill>
        <p:spPr>
          <a:xfrm>
            <a:off x="186225" y="980728"/>
            <a:ext cx="4320000" cy="3888000"/>
          </a:xfrm>
          <a:prstGeom prst="rect">
            <a:avLst/>
          </a:prstGeom>
          <a:noFill/>
          <a:ln>
            <a:noFill/>
          </a:ln>
        </p:spPr>
      </p:pic>
      <p:pic>
        <p:nvPicPr>
          <p:cNvPr id="3" name="Google Shape;188;p21"/>
          <p:cNvPicPr preferRelativeResize="0"/>
          <p:nvPr/>
        </p:nvPicPr>
        <p:blipFill>
          <a:blip r:embed="rId3">
            <a:alphaModFix/>
          </a:blip>
          <a:stretch>
            <a:fillRect/>
          </a:stretch>
        </p:blipFill>
        <p:spPr>
          <a:xfrm>
            <a:off x="4703927" y="980728"/>
            <a:ext cx="4320000" cy="3888000"/>
          </a:xfrm>
          <a:prstGeom prst="rect">
            <a:avLst/>
          </a:prstGeom>
          <a:noFill/>
          <a:ln>
            <a:noFill/>
          </a:ln>
        </p:spPr>
      </p:pic>
      <p:sp>
        <p:nvSpPr>
          <p:cNvPr id="4" name="Google Shape;189;p21"/>
          <p:cNvSpPr txBox="1">
            <a:spLocks noGrp="1"/>
          </p:cNvSpPr>
          <p:nvPr>
            <p:ph type="title"/>
          </p:nvPr>
        </p:nvSpPr>
        <p:spPr>
          <a:xfrm>
            <a:off x="541115" y="260648"/>
            <a:ext cx="8325624" cy="60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 sz="3200" b="1" dirty="0">
                <a:solidFill>
                  <a:srgbClr val="002060"/>
                </a:solidFill>
                <a:latin typeface="Times New Roman" panose="02020603050405020304" pitchFamily="18" charset="0"/>
                <a:cs typeface="Times New Roman" panose="02020603050405020304" pitchFamily="18" charset="0"/>
              </a:rPr>
              <a:t>ECAL clusters energy </a:t>
            </a:r>
            <a:r>
              <a:rPr lang="ru" sz="3200" b="1" dirty="0" smtClean="0">
                <a:solidFill>
                  <a:srgbClr val="002060"/>
                </a:solidFill>
                <a:latin typeface="Times New Roman" panose="02020603050405020304" pitchFamily="18" charset="0"/>
                <a:cs typeface="Times New Roman" panose="02020603050405020304" pitchFamily="18" charset="0"/>
              </a:rPr>
              <a:t>spectra </a:t>
            </a:r>
            <a:r>
              <a:rPr lang="en-US" sz="3200" b="1" dirty="0" smtClean="0">
                <a:solidFill>
                  <a:srgbClr val="002060"/>
                </a:solidFill>
                <a:latin typeface="Times New Roman" panose="02020603050405020304" pitchFamily="18" charset="0"/>
                <a:cs typeface="Times New Roman" panose="02020603050405020304" pitchFamily="18" charset="0"/>
              </a:rPr>
              <a:t>with vertex cut.</a:t>
            </a:r>
            <a:endParaRPr b="1" dirty="0">
              <a:solidFill>
                <a:srgbClr val="002060"/>
              </a:solidFill>
              <a:latin typeface="Times New Roman" panose="02020603050405020304" pitchFamily="18" charset="0"/>
              <a:cs typeface="Times New Roman" panose="02020603050405020304" pitchFamily="18" charset="0"/>
            </a:endParaRPr>
          </a:p>
        </p:txBody>
      </p:sp>
      <p:sp>
        <p:nvSpPr>
          <p:cNvPr id="5" name="Google Shape;193;p21"/>
          <p:cNvSpPr txBox="1"/>
          <p:nvPr/>
        </p:nvSpPr>
        <p:spPr>
          <a:xfrm>
            <a:off x="186225" y="4905230"/>
            <a:ext cx="4125300" cy="49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dirty="0">
                <a:latin typeface="Roboto"/>
                <a:ea typeface="Roboto"/>
                <a:cs typeface="Roboto"/>
                <a:sym typeface="Roboto"/>
              </a:rPr>
              <a:t>Experimental data spectrum of all clusters involved into effective mass calculation</a:t>
            </a:r>
            <a:endParaRPr dirty="0">
              <a:latin typeface="Roboto"/>
              <a:ea typeface="Roboto"/>
              <a:cs typeface="Roboto"/>
              <a:sym typeface="Roboto"/>
            </a:endParaRPr>
          </a:p>
        </p:txBody>
      </p:sp>
      <p:sp>
        <p:nvSpPr>
          <p:cNvPr id="6" name="Google Shape;194;p21"/>
          <p:cNvSpPr txBox="1"/>
          <p:nvPr/>
        </p:nvSpPr>
        <p:spPr>
          <a:xfrm>
            <a:off x="4508110" y="4905230"/>
            <a:ext cx="4125300" cy="49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dirty="0">
                <a:latin typeface="Roboto"/>
                <a:ea typeface="Roboto"/>
                <a:cs typeface="Roboto"/>
                <a:sym typeface="Roboto"/>
              </a:rPr>
              <a:t>Events selected that has primary vertex found</a:t>
            </a:r>
            <a:endParaRPr dirty="0">
              <a:latin typeface="Roboto"/>
              <a:ea typeface="Roboto"/>
              <a:cs typeface="Roboto"/>
              <a:sym typeface="Roboto"/>
            </a:endParaRPr>
          </a:p>
        </p:txBody>
      </p:sp>
      <mc:AlternateContent xmlns:mc="http://schemas.openxmlformats.org/markup-compatibility/2006" xmlns:a14="http://schemas.microsoft.com/office/drawing/2010/main">
        <mc:Choice Requires="a14">
          <p:sp>
            <p:nvSpPr>
              <p:cNvPr id="7" name="TextBox 6"/>
              <p:cNvSpPr txBox="1"/>
              <p:nvPr/>
            </p:nvSpPr>
            <p:spPr>
              <a:xfrm>
                <a:off x="1398949" y="1628800"/>
                <a:ext cx="1152880" cy="653705"/>
              </a:xfrm>
              <a:prstGeom prst="rect">
                <a:avLst/>
              </a:prstGeom>
              <a:noFill/>
            </p:spPr>
            <p:txBody>
              <a:bodyPr wrap="none" rtlCol="0">
                <a:spAutoFit/>
              </a:bodyPr>
              <a:lstStyle/>
              <a:p>
                <a14:m>
                  <m:oMath xmlns:m="http://schemas.openxmlformats.org/officeDocument/2006/math">
                    <m:f>
                      <m:fPr>
                        <m:ctrlPr>
                          <a:rPr lang="ru-RU" sz="2400" b="1" i="1" smtClean="0">
                            <a:latin typeface="Cambria Math"/>
                          </a:rPr>
                        </m:ctrlPr>
                      </m:fPr>
                      <m:num>
                        <m:r>
                          <a:rPr lang="en-US" sz="2400" b="1" i="1" smtClean="0">
                            <a:latin typeface="Cambria Math"/>
                          </a:rPr>
                          <m:t>𝑬</m:t>
                        </m:r>
                        <m:r>
                          <a:rPr lang="en-US" sz="2400" b="1" i="1" baseline="-25000" smtClean="0">
                            <a:latin typeface="Cambria Math"/>
                          </a:rPr>
                          <m:t>𝑴𝑪</m:t>
                        </m:r>
                      </m:num>
                      <m:den>
                        <m:r>
                          <a:rPr lang="en-US" sz="2400" b="1" i="1" smtClean="0">
                            <a:latin typeface="Cambria Math"/>
                          </a:rPr>
                          <m:t>𝑬</m:t>
                        </m:r>
                        <m:r>
                          <a:rPr lang="en-US" sz="2400" b="1" i="1" baseline="-25000" smtClean="0">
                            <a:latin typeface="Cambria Math"/>
                          </a:rPr>
                          <m:t>𝒆𝒙𝒑</m:t>
                        </m:r>
                      </m:den>
                    </m:f>
                  </m:oMath>
                </a14:m>
                <a:r>
                  <a:rPr lang="en-US" sz="2400" b="1" dirty="0" smtClean="0">
                    <a:latin typeface="Times New Roman" panose="02020603050405020304" pitchFamily="18" charset="0"/>
                    <a:cs typeface="Times New Roman" panose="02020603050405020304" pitchFamily="18" charset="0"/>
                  </a:rPr>
                  <a:t>=1.8</a:t>
                </a:r>
                <a:endParaRPr lang="ru-RU" sz="2400" b="1"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398949" y="1628800"/>
                <a:ext cx="1152880" cy="653705"/>
              </a:xfrm>
              <a:prstGeom prst="rect">
                <a:avLst/>
              </a:prstGeom>
              <a:blipFill rotWithShape="1">
                <a:blip r:embed="rId4"/>
                <a:stretch>
                  <a:fillRect r="-6842" b="-373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287069" y="1627684"/>
                <a:ext cx="1296144" cy="653705"/>
              </a:xfrm>
              <a:prstGeom prst="rect">
                <a:avLst/>
              </a:prstGeom>
              <a:noFill/>
            </p:spPr>
            <p:txBody>
              <a:bodyPr wrap="square" rtlCol="0">
                <a:spAutoFit/>
              </a:bodyPr>
              <a:lstStyle/>
              <a:p>
                <a14:m>
                  <m:oMath xmlns:m="http://schemas.openxmlformats.org/officeDocument/2006/math">
                    <m:f>
                      <m:fPr>
                        <m:ctrlPr>
                          <a:rPr lang="ru-RU" sz="2400" b="1" i="1" smtClean="0">
                            <a:latin typeface="Cambria Math"/>
                          </a:rPr>
                        </m:ctrlPr>
                      </m:fPr>
                      <m:num>
                        <m:r>
                          <a:rPr lang="en-US" sz="2400" b="1" i="1" smtClean="0">
                            <a:latin typeface="Cambria Math"/>
                          </a:rPr>
                          <m:t>𝑬</m:t>
                        </m:r>
                        <m:r>
                          <a:rPr lang="en-US" sz="2400" b="1" i="1" baseline="-25000" smtClean="0">
                            <a:latin typeface="Cambria Math"/>
                          </a:rPr>
                          <m:t>𝑴𝑪</m:t>
                        </m:r>
                      </m:num>
                      <m:den>
                        <m:r>
                          <a:rPr lang="en-US" sz="2400" b="1" i="1" smtClean="0">
                            <a:latin typeface="Cambria Math"/>
                          </a:rPr>
                          <m:t>𝑬</m:t>
                        </m:r>
                        <m:r>
                          <a:rPr lang="en-US" sz="2400" b="1" i="1" baseline="-25000" smtClean="0">
                            <a:latin typeface="Cambria Math"/>
                          </a:rPr>
                          <m:t>𝒆𝒙𝒑</m:t>
                        </m:r>
                      </m:den>
                    </m:f>
                  </m:oMath>
                </a14:m>
                <a:r>
                  <a:rPr lang="en-US" sz="2400" b="1" dirty="0" smtClean="0">
                    <a:latin typeface="Times New Roman" panose="02020603050405020304" pitchFamily="18" charset="0"/>
                    <a:cs typeface="Times New Roman" panose="02020603050405020304" pitchFamily="18" charset="0"/>
                  </a:rPr>
                  <a:t>=1.4</a:t>
                </a:r>
                <a:endParaRPr lang="ru-RU" sz="2400" b="1" dirty="0">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287069" y="1627684"/>
                <a:ext cx="1296144" cy="653705"/>
              </a:xfrm>
              <a:prstGeom prst="rect">
                <a:avLst/>
              </a:prstGeom>
              <a:blipFill rotWithShape="1">
                <a:blip r:embed="rId5"/>
                <a:stretch>
                  <a:fillRect b="-3738"/>
                </a:stretch>
              </a:blipFill>
            </p:spPr>
            <p:txBody>
              <a:bodyPr/>
              <a:lstStyle/>
              <a:p>
                <a:r>
                  <a:rPr lang="ru-RU">
                    <a:noFill/>
                  </a:rPr>
                  <a:t> </a:t>
                </a:r>
              </a:p>
            </p:txBody>
          </p:sp>
        </mc:Fallback>
      </mc:AlternateContent>
      <p:sp>
        <p:nvSpPr>
          <p:cNvPr id="9" name="Rectangle 8"/>
          <p:cNvSpPr/>
          <p:nvPr/>
        </p:nvSpPr>
        <p:spPr>
          <a:xfrm>
            <a:off x="188135" y="5805264"/>
            <a:ext cx="8706255" cy="707886"/>
          </a:xfrm>
          <a:prstGeom prst="rect">
            <a:avLst/>
          </a:prstGeom>
        </p:spPr>
        <p:txBody>
          <a:bodyPr wrap="square">
            <a:spAutoFit/>
          </a:bodyPr>
          <a:lstStyle/>
          <a:p>
            <a:pPr algn="ctr"/>
            <a:r>
              <a:rPr lang="en-US" sz="2000" dirty="0">
                <a:solidFill>
                  <a:srgbClr val="FF0000"/>
                </a:solidFill>
                <a:latin typeface="Arial Black" panose="020B0A04020102020204" pitchFamily="34" charset="0"/>
              </a:rPr>
              <a:t>The </a:t>
            </a:r>
            <a:r>
              <a:rPr lang="en-US" sz="2000" dirty="0" smtClean="0">
                <a:solidFill>
                  <a:srgbClr val="FF0000"/>
                </a:solidFill>
                <a:latin typeface="Arial Black" panose="020B0A04020102020204" pitchFamily="34" charset="0"/>
              </a:rPr>
              <a:t>vertex </a:t>
            </a:r>
            <a:r>
              <a:rPr lang="en-US" sz="2000" dirty="0">
                <a:solidFill>
                  <a:srgbClr val="FF0000"/>
                </a:solidFill>
                <a:latin typeface="Arial Black" panose="020B0A04020102020204" pitchFamily="34" charset="0"/>
              </a:rPr>
              <a:t>information significantly improves the ratio of MC and experimental data, but does not fully explain.</a:t>
            </a:r>
            <a:endParaRPr lang="ru-RU" sz="2000" dirty="0">
              <a:solidFill>
                <a:srgbClr val="FF0000"/>
              </a:solidFill>
              <a:latin typeface="Arial Black" panose="020B0A04020102020204" pitchFamily="34" charset="0"/>
            </a:endParaRPr>
          </a:p>
        </p:txBody>
      </p:sp>
      <p:sp>
        <p:nvSpPr>
          <p:cNvPr id="10" name="Slide Number Placeholder 9"/>
          <p:cNvSpPr>
            <a:spLocks noGrp="1"/>
          </p:cNvSpPr>
          <p:nvPr>
            <p:ph type="sldNum" sz="quarter" idx="12"/>
          </p:nvPr>
        </p:nvSpPr>
        <p:spPr/>
        <p:txBody>
          <a:bodyPr/>
          <a:lstStyle/>
          <a:p>
            <a:fld id="{5FB9F2A7-F259-4A0A-8507-6D0FFA535805}" type="slidenum">
              <a:rPr lang="ru-RU" smtClean="0"/>
              <a:t>14</a:t>
            </a:fld>
            <a:endParaRPr lang="ru-RU"/>
          </a:p>
        </p:txBody>
      </p:sp>
    </p:spTree>
    <p:extLst>
      <p:ext uri="{BB962C8B-B14F-4D97-AF65-F5344CB8AC3E}">
        <p14:creationId xmlns:p14="http://schemas.microsoft.com/office/powerpoint/2010/main" val="44228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0037" y="404664"/>
            <a:ext cx="7992888" cy="954107"/>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The proposed source of the background is particles from secondary interactions.</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70037" y="1628800"/>
            <a:ext cx="8106419" cy="1846659"/>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It is planned to: </a:t>
            </a:r>
            <a:endParaRPr lang="en-US" sz="24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perform MC </a:t>
            </a:r>
            <a:r>
              <a:rPr lang="en-US" sz="2400" b="1" dirty="0">
                <a:latin typeface="Times New Roman" panose="02020603050405020304" pitchFamily="18" charset="0"/>
                <a:cs typeface="Times New Roman" panose="02020603050405020304" pitchFamily="18" charset="0"/>
              </a:rPr>
              <a:t>modeling with detailed geometry of the GEM chambers</a:t>
            </a:r>
            <a:r>
              <a:rPr lang="en-US" sz="2400"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add into analysis beam type information  </a:t>
            </a:r>
          </a:p>
          <a:p>
            <a:endParaRPr lang="ru-RU" dirty="0"/>
          </a:p>
        </p:txBody>
      </p:sp>
      <p:sp>
        <p:nvSpPr>
          <p:cNvPr id="4" name="Slide Number Placeholder 3"/>
          <p:cNvSpPr>
            <a:spLocks noGrp="1"/>
          </p:cNvSpPr>
          <p:nvPr>
            <p:ph type="sldNum" sz="quarter" idx="12"/>
          </p:nvPr>
        </p:nvSpPr>
        <p:spPr/>
        <p:txBody>
          <a:bodyPr/>
          <a:lstStyle/>
          <a:p>
            <a:fld id="{5FB9F2A7-F259-4A0A-8507-6D0FFA535805}" type="slidenum">
              <a:rPr lang="ru-RU" smtClean="0"/>
              <a:t>15</a:t>
            </a:fld>
            <a:endParaRPr lang="ru-RU"/>
          </a:p>
        </p:txBody>
      </p:sp>
    </p:spTree>
    <p:extLst>
      <p:ext uri="{BB962C8B-B14F-4D97-AF65-F5344CB8AC3E}">
        <p14:creationId xmlns:p14="http://schemas.microsoft.com/office/powerpoint/2010/main" val="3742980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276872"/>
            <a:ext cx="7704856" cy="584775"/>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Analysis of ECAL time resolution.</a:t>
            </a:r>
            <a:endParaRPr lang="ru-RU" sz="3200" b="1" dirty="0">
              <a:solidFill>
                <a:srgbClr val="00206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5FB9F2A7-F259-4A0A-8507-6D0FFA535805}" type="slidenum">
              <a:rPr lang="ru-RU" smtClean="0"/>
              <a:t>16</a:t>
            </a:fld>
            <a:endParaRPr lang="ru-RU"/>
          </a:p>
        </p:txBody>
      </p:sp>
    </p:spTree>
    <p:extLst>
      <p:ext uri="{BB962C8B-B14F-4D97-AF65-F5344CB8AC3E}">
        <p14:creationId xmlns:p14="http://schemas.microsoft.com/office/powerpoint/2010/main" val="3742980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26;p32"/>
          <p:cNvPicPr preferRelativeResize="0"/>
          <p:nvPr/>
        </p:nvPicPr>
        <p:blipFill>
          <a:blip r:embed="rId2">
            <a:alphaModFix/>
          </a:blip>
          <a:stretch>
            <a:fillRect/>
          </a:stretch>
        </p:blipFill>
        <p:spPr>
          <a:xfrm>
            <a:off x="90439" y="2060848"/>
            <a:ext cx="4824536" cy="3672408"/>
          </a:xfrm>
          <a:prstGeom prst="rect">
            <a:avLst/>
          </a:prstGeom>
          <a:noFill/>
          <a:ln>
            <a:noFill/>
          </a:ln>
        </p:spPr>
      </p:pic>
      <p:pic>
        <p:nvPicPr>
          <p:cNvPr id="5" name="Google Shape;236;p33"/>
          <p:cNvPicPr preferRelativeResize="0"/>
          <p:nvPr/>
        </p:nvPicPr>
        <p:blipFill rotWithShape="1">
          <a:blip r:embed="rId3">
            <a:alphaModFix/>
          </a:blip>
          <a:srcRect/>
          <a:stretch/>
        </p:blipFill>
        <p:spPr>
          <a:xfrm>
            <a:off x="4716016" y="1953052"/>
            <a:ext cx="4420716" cy="3888000"/>
          </a:xfrm>
          <a:prstGeom prst="rect">
            <a:avLst/>
          </a:prstGeom>
          <a:noFill/>
          <a:ln>
            <a:noFill/>
          </a:ln>
        </p:spPr>
      </p:pic>
      <p:sp>
        <p:nvSpPr>
          <p:cNvPr id="6" name="Google Shape;239;p33"/>
          <p:cNvSpPr txBox="1"/>
          <p:nvPr/>
        </p:nvSpPr>
        <p:spPr>
          <a:xfrm>
            <a:off x="5228782" y="5841052"/>
            <a:ext cx="3495900" cy="66817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2400" dirty="0"/>
              <a:t>Exp.data KrSn</a:t>
            </a:r>
            <a:endParaRPr sz="2400" dirty="0"/>
          </a:p>
          <a:p>
            <a:pPr marL="0" lvl="0" indent="0" algn="ctr" rtl="0">
              <a:spcBef>
                <a:spcPts val="0"/>
              </a:spcBef>
              <a:spcAft>
                <a:spcPts val="0"/>
              </a:spcAft>
              <a:buNone/>
            </a:pPr>
            <a:r>
              <a:rPr lang="ru" sz="1200" dirty="0"/>
              <a:t>Time shifted to match MC on the half height of the rising edge</a:t>
            </a:r>
            <a:endParaRPr sz="1200" dirty="0"/>
          </a:p>
        </p:txBody>
      </p:sp>
      <p:sp>
        <p:nvSpPr>
          <p:cNvPr id="7" name="Google Shape;227;p32"/>
          <p:cNvSpPr txBox="1"/>
          <p:nvPr/>
        </p:nvSpPr>
        <p:spPr>
          <a:xfrm>
            <a:off x="259322" y="5841052"/>
            <a:ext cx="4456694" cy="64807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2000" dirty="0"/>
              <a:t>MC KrSn 2.36AGeV mb</a:t>
            </a:r>
            <a:endParaRPr sz="2000" dirty="0"/>
          </a:p>
          <a:p>
            <a:pPr marL="0" lvl="0" indent="0" algn="ctr" rtl="0">
              <a:spcBef>
                <a:spcPts val="0"/>
              </a:spcBef>
              <a:spcAft>
                <a:spcPts val="0"/>
              </a:spcAft>
              <a:buNone/>
            </a:pPr>
            <a:r>
              <a:rPr lang="ru" sz="1200" dirty="0"/>
              <a:t>No distortion (original state)</a:t>
            </a:r>
            <a:endParaRPr sz="1200" dirty="0"/>
          </a:p>
        </p:txBody>
      </p:sp>
      <p:sp>
        <p:nvSpPr>
          <p:cNvPr id="8" name="TextBox 7"/>
          <p:cNvSpPr txBox="1"/>
          <p:nvPr/>
        </p:nvSpPr>
        <p:spPr>
          <a:xfrm>
            <a:off x="395536" y="260648"/>
            <a:ext cx="813690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MC  estimation of the experimental time resolution.</a:t>
            </a:r>
            <a:endParaRPr lang="ru-RU" sz="2800" b="1" dirty="0">
              <a:latin typeface="Times New Roman" panose="02020603050405020304" pitchFamily="18" charset="0"/>
              <a:cs typeface="Times New Roman" panose="02020603050405020304" pitchFamily="18" charset="0"/>
            </a:endParaRPr>
          </a:p>
        </p:txBody>
      </p:sp>
      <p:sp>
        <p:nvSpPr>
          <p:cNvPr id="9" name="Rectangle 8"/>
          <p:cNvSpPr/>
          <p:nvPr/>
        </p:nvSpPr>
        <p:spPr>
          <a:xfrm>
            <a:off x="90439" y="908720"/>
            <a:ext cx="8874049" cy="923330"/>
          </a:xfrm>
          <a:prstGeom prst="rect">
            <a:avLst/>
          </a:prstGeom>
        </p:spPr>
        <p:txBody>
          <a:bodyPr wrap="square">
            <a:spAutoFit/>
          </a:bodyPr>
          <a:lstStyle/>
          <a:p>
            <a:pPr algn="just"/>
            <a:r>
              <a:rPr lang="en-US" dirty="0"/>
              <a:t>The estimation of the </a:t>
            </a:r>
            <a:r>
              <a:rPr lang="en-US" dirty="0" smtClean="0"/>
              <a:t>time </a:t>
            </a:r>
            <a:r>
              <a:rPr lang="en-US" dirty="0"/>
              <a:t>resolution was performed by the method </a:t>
            </a:r>
            <a:r>
              <a:rPr lang="en-US" dirty="0" smtClean="0"/>
              <a:t>of “ </a:t>
            </a:r>
            <a:r>
              <a:rPr lang="en-US" dirty="0"/>
              <a:t>time  </a:t>
            </a:r>
            <a:r>
              <a:rPr lang="en-US" dirty="0" smtClean="0"/>
              <a:t>distortion”  </a:t>
            </a:r>
            <a:r>
              <a:rPr lang="en-US" dirty="0"/>
              <a:t>of the  MS calculations. </a:t>
            </a:r>
            <a:r>
              <a:rPr lang="ru-RU" dirty="0" smtClean="0"/>
              <a:t> </a:t>
            </a:r>
            <a:r>
              <a:rPr lang="en-US" dirty="0" smtClean="0"/>
              <a:t>Cells </a:t>
            </a:r>
            <a:r>
              <a:rPr lang="en-US" dirty="0"/>
              <a:t>time distortion in MC </a:t>
            </a:r>
            <a:r>
              <a:rPr lang="ru-RU" dirty="0" smtClean="0"/>
              <a:t> </a:t>
            </a:r>
            <a:r>
              <a:rPr lang="en-US" dirty="0" smtClean="0"/>
              <a:t>was </a:t>
            </a:r>
            <a:r>
              <a:rPr lang="en-US" dirty="0"/>
              <a:t>set to match the width of the experimental distribution.</a:t>
            </a:r>
            <a:endParaRPr lang="ru-RU" dirty="0"/>
          </a:p>
        </p:txBody>
      </p:sp>
      <p:sp>
        <p:nvSpPr>
          <p:cNvPr id="3" name="Slide Number Placeholder 2"/>
          <p:cNvSpPr>
            <a:spLocks noGrp="1"/>
          </p:cNvSpPr>
          <p:nvPr>
            <p:ph type="sldNum" sz="quarter" idx="12"/>
          </p:nvPr>
        </p:nvSpPr>
        <p:spPr/>
        <p:txBody>
          <a:bodyPr/>
          <a:lstStyle/>
          <a:p>
            <a:fld id="{5FB9F2A7-F259-4A0A-8507-6D0FFA535805}" type="slidenum">
              <a:rPr lang="ru-RU" smtClean="0"/>
              <a:t>17</a:t>
            </a:fld>
            <a:endParaRPr lang="ru-RU"/>
          </a:p>
        </p:txBody>
      </p:sp>
    </p:spTree>
    <p:extLst>
      <p:ext uri="{BB962C8B-B14F-4D97-AF65-F5344CB8AC3E}">
        <p14:creationId xmlns:p14="http://schemas.microsoft.com/office/powerpoint/2010/main" val="988059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9;p33"/>
          <p:cNvSpPr txBox="1"/>
          <p:nvPr/>
        </p:nvSpPr>
        <p:spPr>
          <a:xfrm>
            <a:off x="5228782" y="5841052"/>
            <a:ext cx="3495900" cy="66817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2400" dirty="0"/>
              <a:t>Exp.data KrSn</a:t>
            </a:r>
            <a:endParaRPr sz="2400" dirty="0"/>
          </a:p>
          <a:p>
            <a:pPr marL="0" lvl="0" indent="0" algn="ctr" rtl="0">
              <a:spcBef>
                <a:spcPts val="0"/>
              </a:spcBef>
              <a:spcAft>
                <a:spcPts val="0"/>
              </a:spcAft>
              <a:buNone/>
            </a:pPr>
            <a:r>
              <a:rPr lang="ru" sz="1200" dirty="0"/>
              <a:t>Time shifted to match MC on the half height of the rising edge</a:t>
            </a:r>
            <a:endParaRPr sz="1200" dirty="0"/>
          </a:p>
        </p:txBody>
      </p:sp>
      <p:sp>
        <p:nvSpPr>
          <p:cNvPr id="7" name="Google Shape;227;p32"/>
          <p:cNvSpPr txBox="1"/>
          <p:nvPr/>
        </p:nvSpPr>
        <p:spPr>
          <a:xfrm>
            <a:off x="259322" y="5841052"/>
            <a:ext cx="4456694" cy="64807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2000" dirty="0"/>
              <a:t>MC KrSn 2.36AGeV mb</a:t>
            </a:r>
            <a:endParaRPr sz="2000" dirty="0"/>
          </a:p>
          <a:p>
            <a:pPr lvl="0" algn="ctr"/>
            <a:r>
              <a:rPr lang="en-US" sz="1200" dirty="0"/>
              <a:t>Time distortion (σ = 0.75 ns)</a:t>
            </a:r>
          </a:p>
        </p:txBody>
      </p:sp>
      <p:sp>
        <p:nvSpPr>
          <p:cNvPr id="8" name="TextBox 7"/>
          <p:cNvSpPr txBox="1"/>
          <p:nvPr/>
        </p:nvSpPr>
        <p:spPr>
          <a:xfrm>
            <a:off x="395536" y="260648"/>
            <a:ext cx="813690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MC  estimation of the experimental time resolution.</a:t>
            </a:r>
            <a:endParaRPr lang="ru-RU" sz="2800" b="1" dirty="0">
              <a:latin typeface="Times New Roman" panose="02020603050405020304" pitchFamily="18" charset="0"/>
              <a:cs typeface="Times New Roman" panose="02020603050405020304" pitchFamily="18" charset="0"/>
            </a:endParaRPr>
          </a:p>
        </p:txBody>
      </p:sp>
      <p:pic>
        <p:nvPicPr>
          <p:cNvPr id="10" name="Google Shape;313;p41"/>
          <p:cNvPicPr preferRelativeResize="0"/>
          <p:nvPr/>
        </p:nvPicPr>
        <p:blipFill rotWithShape="1">
          <a:blip r:embed="rId2">
            <a:alphaModFix/>
          </a:blip>
          <a:srcRect/>
          <a:stretch/>
        </p:blipFill>
        <p:spPr>
          <a:xfrm>
            <a:off x="191489" y="1934771"/>
            <a:ext cx="4320000" cy="3888000"/>
          </a:xfrm>
          <a:prstGeom prst="rect">
            <a:avLst/>
          </a:prstGeom>
          <a:noFill/>
          <a:ln>
            <a:noFill/>
          </a:ln>
        </p:spPr>
      </p:pic>
      <p:pic>
        <p:nvPicPr>
          <p:cNvPr id="11" name="Google Shape;312;p41"/>
          <p:cNvPicPr preferRelativeResize="0"/>
          <p:nvPr/>
        </p:nvPicPr>
        <p:blipFill rotWithShape="1">
          <a:blip r:embed="rId3">
            <a:alphaModFix/>
          </a:blip>
          <a:srcRect/>
          <a:stretch/>
        </p:blipFill>
        <p:spPr>
          <a:xfrm>
            <a:off x="4683216" y="1985050"/>
            <a:ext cx="4320000" cy="3888000"/>
          </a:xfrm>
          <a:prstGeom prst="rect">
            <a:avLst/>
          </a:prstGeom>
          <a:noFill/>
          <a:ln>
            <a:noFill/>
          </a:ln>
        </p:spPr>
      </p:pic>
      <p:sp>
        <p:nvSpPr>
          <p:cNvPr id="3" name="Rectangle 2"/>
          <p:cNvSpPr/>
          <p:nvPr/>
        </p:nvSpPr>
        <p:spPr>
          <a:xfrm>
            <a:off x="107505" y="908720"/>
            <a:ext cx="8784975" cy="830997"/>
          </a:xfrm>
          <a:prstGeom prst="rect">
            <a:avLst/>
          </a:prstGeom>
        </p:spPr>
        <p:txBody>
          <a:bodyPr wrap="square">
            <a:spAutoFit/>
          </a:bodyPr>
          <a:lstStyle/>
          <a:p>
            <a:pPr algn="ctr"/>
            <a:r>
              <a:rPr lang="en-US" sz="2400" b="1" dirty="0"/>
              <a:t>The best agreement between the MS calculations and the experimental data was obtained for </a:t>
            </a:r>
            <a:r>
              <a:rPr lang="el-GR" sz="2400" b="1" dirty="0" smtClean="0">
                <a:solidFill>
                  <a:srgbClr val="FF0000"/>
                </a:solidFill>
              </a:rPr>
              <a:t>σ</a:t>
            </a:r>
            <a:r>
              <a:rPr lang="en-US" sz="2400" b="1" baseline="-25000" dirty="0">
                <a:solidFill>
                  <a:srgbClr val="FF0000"/>
                </a:solidFill>
              </a:rPr>
              <a:t>t</a:t>
            </a:r>
            <a:r>
              <a:rPr lang="en-US" sz="2400" b="1" dirty="0" smtClean="0">
                <a:solidFill>
                  <a:srgbClr val="FF0000"/>
                </a:solidFill>
              </a:rPr>
              <a:t>=750 ps</a:t>
            </a:r>
            <a:r>
              <a:rPr lang="en-US" sz="2400" b="1" dirty="0">
                <a:solidFill>
                  <a:srgbClr val="FF0000"/>
                </a:solidFill>
              </a:rPr>
              <a:t>.</a:t>
            </a:r>
            <a:endParaRPr lang="ru-RU" sz="2400" b="1" dirty="0">
              <a:solidFill>
                <a:srgbClr val="FF0000"/>
              </a:solidFill>
            </a:endParaRPr>
          </a:p>
        </p:txBody>
      </p:sp>
      <p:sp>
        <p:nvSpPr>
          <p:cNvPr id="2" name="Slide Number Placeholder 1"/>
          <p:cNvSpPr>
            <a:spLocks noGrp="1"/>
          </p:cNvSpPr>
          <p:nvPr>
            <p:ph type="sldNum" sz="quarter" idx="12"/>
          </p:nvPr>
        </p:nvSpPr>
        <p:spPr/>
        <p:txBody>
          <a:bodyPr/>
          <a:lstStyle/>
          <a:p>
            <a:fld id="{5FB9F2A7-F259-4A0A-8507-6D0FFA535805}" type="slidenum">
              <a:rPr lang="ru-RU" smtClean="0"/>
              <a:t>18</a:t>
            </a:fld>
            <a:endParaRPr lang="ru-RU"/>
          </a:p>
        </p:txBody>
      </p:sp>
    </p:spTree>
    <p:extLst>
      <p:ext uri="{BB962C8B-B14F-4D97-AF65-F5344CB8AC3E}">
        <p14:creationId xmlns:p14="http://schemas.microsoft.com/office/powerpoint/2010/main" val="816273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05" y="2731157"/>
            <a:ext cx="8352928"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3528" y="260648"/>
            <a:ext cx="8640960" cy="954107"/>
          </a:xfrm>
          <a:prstGeom prst="rect">
            <a:avLst/>
          </a:prstGeom>
        </p:spPr>
        <p:txBody>
          <a:bodyPr wrap="square">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Estimation  of the time resolution for the event selection criteria.</a:t>
            </a:r>
            <a:endParaRPr lang="ru-RU" sz="2800" b="1" dirty="0">
              <a:solidFill>
                <a:srgbClr val="002060"/>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a:off x="3563888" y="4733688"/>
            <a:ext cx="0" cy="9995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016" y="1124745"/>
            <a:ext cx="8892480" cy="1512168"/>
          </a:xfrm>
          <a:prstGeom prst="rect">
            <a:avLst/>
          </a:prstGeom>
        </p:spPr>
        <p:txBody>
          <a:bodyPr wrap="square">
            <a:spAutoFit/>
          </a:bodyPr>
          <a:lstStyle/>
          <a:p>
            <a:r>
              <a:rPr lang="en-US" dirty="0"/>
              <a:t>The criteria for  clusters selection based on the time of arrival of the signal is determined by the time of delay of the background particles relative to the gamma quanta. The shaded areas correspond to the gamma (red) and neutron (blue) detection times without distortion.  They are offset by 1 ns. This is enough to suppress the background by an order of magnitude. A time spread of 0.75 ns (bright red and blue line ) devalues the time analysis. </a:t>
            </a:r>
            <a:endParaRPr lang="ru-RU" dirty="0"/>
          </a:p>
        </p:txBody>
      </p:sp>
      <p:sp>
        <p:nvSpPr>
          <p:cNvPr id="3" name="Slide Number Placeholder 2"/>
          <p:cNvSpPr>
            <a:spLocks noGrp="1"/>
          </p:cNvSpPr>
          <p:nvPr>
            <p:ph type="sldNum" sz="quarter" idx="12"/>
          </p:nvPr>
        </p:nvSpPr>
        <p:spPr/>
        <p:txBody>
          <a:bodyPr/>
          <a:lstStyle/>
          <a:p>
            <a:fld id="{5FB9F2A7-F259-4A0A-8507-6D0FFA535805}" type="slidenum">
              <a:rPr lang="ru-RU" smtClean="0"/>
              <a:t>19</a:t>
            </a:fld>
            <a:endParaRPr lang="ru-RU"/>
          </a:p>
        </p:txBody>
      </p:sp>
    </p:spTree>
    <p:extLst>
      <p:ext uri="{BB962C8B-B14F-4D97-AF65-F5344CB8AC3E}">
        <p14:creationId xmlns:p14="http://schemas.microsoft.com/office/powerpoint/2010/main" val="988059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Picture 292"/>
          <p:cNvPicPr/>
          <p:nvPr/>
        </p:nvPicPr>
        <p:blipFill>
          <a:blip r:embed="rId3"/>
          <a:srcRect l="16156" t="7965" r="22756"/>
          <a:stretch/>
        </p:blipFill>
        <p:spPr>
          <a:xfrm>
            <a:off x="4879595" y="2241487"/>
            <a:ext cx="2832831" cy="3135220"/>
          </a:xfrm>
          <a:prstGeom prst="rect">
            <a:avLst/>
          </a:prstGeom>
          <a:ln>
            <a:noFill/>
          </a:ln>
        </p:spPr>
      </p:pic>
      <p:sp>
        <p:nvSpPr>
          <p:cNvPr id="294" name="CustomShape 1"/>
          <p:cNvSpPr/>
          <p:nvPr/>
        </p:nvSpPr>
        <p:spPr>
          <a:xfrm>
            <a:off x="4520225" y="5600988"/>
            <a:ext cx="2417458" cy="1145988"/>
          </a:xfrm>
          <a:prstGeom prst="rect">
            <a:avLst/>
          </a:prstGeom>
          <a:noFill/>
          <a:ln>
            <a:noFill/>
          </a:ln>
        </p:spPr>
        <p:style>
          <a:lnRef idx="0">
            <a:scrgbClr r="0" g="0" b="0"/>
          </a:lnRef>
          <a:fillRef idx="0">
            <a:scrgbClr r="0" g="0" b="0"/>
          </a:fillRef>
          <a:effectRef idx="0">
            <a:scrgbClr r="0" g="0" b="0"/>
          </a:effectRef>
          <a:fontRef idx="minor"/>
        </p:style>
        <p:txBody>
          <a:bodyPr lIns="81639" tIns="42452" rIns="81639" bIns="42452">
            <a:noAutofit/>
          </a:bodyPr>
          <a:lstStyle/>
          <a:p>
            <a:pPr>
              <a:lnSpc>
                <a:spcPct val="100000"/>
              </a:lnSpc>
            </a:pPr>
            <a:r>
              <a:rPr lang="ru-RU" sz="1500" spc="-1" dirty="0">
                <a:solidFill>
                  <a:srgbClr val="FF0000"/>
                </a:solidFill>
                <a:latin typeface="Arial"/>
                <a:ea typeface="Arial"/>
              </a:rPr>
              <a:t>504</a:t>
            </a:r>
            <a:r>
              <a:rPr lang="ru-RU" sz="1500" spc="-1" dirty="0">
                <a:solidFill>
                  <a:srgbClr val="000000"/>
                </a:solidFill>
                <a:latin typeface="Arial"/>
                <a:ea typeface="Arial"/>
              </a:rPr>
              <a:t> cells with MPPC (SiPM) (multipixel photon counter) </a:t>
            </a:r>
            <a:endParaRPr lang="ru-RU" sz="1500" spc="-1" dirty="0">
              <a:latin typeface="Arial"/>
            </a:endParaRPr>
          </a:p>
        </p:txBody>
      </p:sp>
      <p:sp>
        <p:nvSpPr>
          <p:cNvPr id="296" name="CustomShape 3"/>
          <p:cNvSpPr/>
          <p:nvPr/>
        </p:nvSpPr>
        <p:spPr>
          <a:xfrm>
            <a:off x="7098184" y="5654359"/>
            <a:ext cx="2092213" cy="336710"/>
          </a:xfrm>
          <a:prstGeom prst="rect">
            <a:avLst/>
          </a:prstGeom>
          <a:noFill/>
          <a:ln>
            <a:noFill/>
          </a:ln>
        </p:spPr>
        <p:style>
          <a:lnRef idx="0">
            <a:scrgbClr r="0" g="0" b="0"/>
          </a:lnRef>
          <a:fillRef idx="0">
            <a:scrgbClr r="0" g="0" b="0"/>
          </a:fillRef>
          <a:effectRef idx="0">
            <a:scrgbClr r="0" g="0" b="0"/>
          </a:effectRef>
          <a:fontRef idx="minor"/>
        </p:style>
        <p:txBody>
          <a:bodyPr lIns="81639" tIns="42452" rIns="81639" bIns="42452">
            <a:noAutofit/>
          </a:bodyPr>
          <a:lstStyle/>
          <a:p>
            <a:pPr>
              <a:lnSpc>
                <a:spcPct val="100000"/>
              </a:lnSpc>
            </a:pPr>
            <a:r>
              <a:rPr lang="ru-RU" sz="1500" spc="-1" dirty="0">
                <a:solidFill>
                  <a:srgbClr val="FF0000"/>
                </a:solidFill>
                <a:latin typeface="Arial"/>
                <a:ea typeface="Arial"/>
              </a:rPr>
              <a:t>220 </a:t>
            </a:r>
            <a:r>
              <a:rPr lang="ru-RU" sz="1500" spc="-1" dirty="0">
                <a:solidFill>
                  <a:srgbClr val="000000"/>
                </a:solidFill>
                <a:latin typeface="Arial"/>
                <a:ea typeface="Arial"/>
              </a:rPr>
              <a:t>plates (Pb +Sc)</a:t>
            </a:r>
            <a:endParaRPr lang="ru-RU" sz="1500" spc="-1" dirty="0">
              <a:latin typeface="Arial"/>
            </a:endParaRPr>
          </a:p>
        </p:txBody>
      </p:sp>
      <p:sp>
        <p:nvSpPr>
          <p:cNvPr id="298" name="CustomShape 5"/>
          <p:cNvSpPr/>
          <p:nvPr/>
        </p:nvSpPr>
        <p:spPr>
          <a:xfrm>
            <a:off x="7718957" y="3417194"/>
            <a:ext cx="1471440" cy="610388"/>
          </a:xfrm>
          <a:prstGeom prst="rect">
            <a:avLst/>
          </a:prstGeom>
          <a:noFill/>
          <a:ln>
            <a:noFill/>
          </a:ln>
        </p:spPr>
        <p:style>
          <a:lnRef idx="0">
            <a:scrgbClr r="0" g="0" b="0"/>
          </a:lnRef>
          <a:fillRef idx="0">
            <a:scrgbClr r="0" g="0" b="0"/>
          </a:fillRef>
          <a:effectRef idx="0">
            <a:scrgbClr r="0" g="0" b="0"/>
          </a:effectRef>
          <a:fontRef idx="minor"/>
        </p:style>
        <p:txBody>
          <a:bodyPr lIns="81639" tIns="42452" rIns="81639" bIns="42452">
            <a:noAutofit/>
          </a:bodyPr>
          <a:lstStyle/>
          <a:p>
            <a:pPr>
              <a:lnSpc>
                <a:spcPct val="100000"/>
              </a:lnSpc>
            </a:pPr>
            <a:r>
              <a:rPr lang="ru-RU" sz="1300" b="1" spc="-1">
                <a:solidFill>
                  <a:srgbClr val="C00000"/>
                </a:solidFill>
                <a:latin typeface="Arial"/>
                <a:ea typeface="Arial"/>
              </a:rPr>
              <a:t>Module type «shashlyk»</a:t>
            </a:r>
            <a:endParaRPr lang="ru-RU" sz="1300" spc="-1">
              <a:latin typeface="Arial"/>
            </a:endParaRPr>
          </a:p>
        </p:txBody>
      </p:sp>
      <p:sp>
        <p:nvSpPr>
          <p:cNvPr id="300" name="Line 6"/>
          <p:cNvSpPr/>
          <p:nvPr/>
        </p:nvSpPr>
        <p:spPr>
          <a:xfrm>
            <a:off x="5728954" y="3678462"/>
            <a:ext cx="1371515" cy="1763562"/>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301" name="Line 7"/>
          <p:cNvSpPr/>
          <p:nvPr/>
        </p:nvSpPr>
        <p:spPr>
          <a:xfrm>
            <a:off x="6055505" y="3221243"/>
            <a:ext cx="2499541" cy="1310545"/>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302" name="Line 8"/>
          <p:cNvSpPr/>
          <p:nvPr/>
        </p:nvSpPr>
        <p:spPr>
          <a:xfrm>
            <a:off x="6055504" y="3547827"/>
            <a:ext cx="1088197" cy="983961"/>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305" name="TextShape 10"/>
          <p:cNvSpPr txBox="1"/>
          <p:nvPr/>
        </p:nvSpPr>
        <p:spPr>
          <a:xfrm>
            <a:off x="4188345" y="2239413"/>
            <a:ext cx="1763376" cy="328659"/>
          </a:xfrm>
          <a:prstGeom prst="rect">
            <a:avLst/>
          </a:prstGeom>
          <a:noFill/>
          <a:ln>
            <a:noFill/>
          </a:ln>
        </p:spPr>
        <p:txBody>
          <a:bodyPr lIns="81639" tIns="40820" rIns="81639" bIns="40820">
            <a:spAutoFit/>
          </a:bodyPr>
          <a:lstStyle/>
          <a:p>
            <a:r>
              <a:rPr lang="ru-RU" sz="1600" spc="-1" dirty="0">
                <a:latin typeface="Arial"/>
              </a:rPr>
              <a:t>56 modules</a:t>
            </a:r>
          </a:p>
        </p:txBody>
      </p:sp>
      <p:sp>
        <p:nvSpPr>
          <p:cNvPr id="306" name="Line 11"/>
          <p:cNvSpPr/>
          <p:nvPr/>
        </p:nvSpPr>
        <p:spPr>
          <a:xfrm flipH="1">
            <a:off x="7622951" y="2437438"/>
            <a:ext cx="261241" cy="261268"/>
          </a:xfrm>
          <a:prstGeom prst="line">
            <a:avLst/>
          </a:prstGeom>
          <a:ln>
            <a:solidFill>
              <a:srgbClr val="000000"/>
            </a:solidFill>
          </a:ln>
        </p:spPr>
        <p:style>
          <a:lnRef idx="0">
            <a:scrgbClr r="0" g="0" b="0"/>
          </a:lnRef>
          <a:fillRef idx="0">
            <a:scrgbClr r="0" g="0" b="0"/>
          </a:fillRef>
          <a:effectRef idx="0">
            <a:scrgbClr r="0" g="0" b="0"/>
          </a:effectRef>
          <a:fontRef idx="minor"/>
        </p:style>
      </p:sp>
      <p:sp>
        <p:nvSpPr>
          <p:cNvPr id="307" name="TextShape 12"/>
          <p:cNvSpPr txBox="1"/>
          <p:nvPr/>
        </p:nvSpPr>
        <p:spPr>
          <a:xfrm>
            <a:off x="4096198" y="3320851"/>
            <a:ext cx="1175584" cy="574880"/>
          </a:xfrm>
          <a:prstGeom prst="rect">
            <a:avLst/>
          </a:prstGeom>
          <a:noFill/>
          <a:ln>
            <a:noFill/>
          </a:ln>
        </p:spPr>
        <p:txBody>
          <a:bodyPr lIns="81639" tIns="40820" rIns="81639" bIns="40820">
            <a:spAutoFit/>
          </a:bodyPr>
          <a:lstStyle/>
          <a:p>
            <a:r>
              <a:rPr lang="ru-RU" sz="1600" spc="-1" dirty="0">
                <a:latin typeface="Arial"/>
              </a:rPr>
              <a:t>9 cells </a:t>
            </a:r>
          </a:p>
          <a:p>
            <a:r>
              <a:rPr lang="ru-RU" sz="1600" spc="-1" dirty="0">
                <a:latin typeface="Arial"/>
              </a:rPr>
              <a:t>In module</a:t>
            </a:r>
          </a:p>
        </p:txBody>
      </p:sp>
      <p:sp>
        <p:nvSpPr>
          <p:cNvPr id="308" name="Line 13"/>
          <p:cNvSpPr/>
          <p:nvPr/>
        </p:nvSpPr>
        <p:spPr>
          <a:xfrm flipV="1">
            <a:off x="4879594" y="3155926"/>
            <a:ext cx="130947" cy="326585"/>
          </a:xfrm>
          <a:prstGeom prst="line">
            <a:avLst/>
          </a:prstGeom>
          <a:ln>
            <a:solidFill>
              <a:srgbClr val="000000"/>
            </a:solidFill>
          </a:ln>
        </p:spPr>
        <p:style>
          <a:lnRef idx="0">
            <a:scrgbClr r="0" g="0" b="0"/>
          </a:lnRef>
          <a:fillRef idx="0">
            <a:scrgbClr r="0" g="0" b="0"/>
          </a:fillRef>
          <a:effectRef idx="0">
            <a:scrgbClr r="0" g="0" b="0"/>
          </a:effectRef>
          <a:fontRef idx="minor"/>
        </p:style>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97959" y="3247056"/>
            <a:ext cx="2290602" cy="354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394258" y="4281234"/>
            <a:ext cx="910232" cy="141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8500" y="2403742"/>
            <a:ext cx="3565867"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Shashlyk</a:t>
            </a:r>
            <a:r>
              <a:rPr lang="en-US" dirty="0">
                <a:latin typeface="Times New Roman" panose="02020603050405020304" pitchFamily="18" charset="0"/>
                <a:cs typeface="Times New Roman" panose="02020603050405020304" pitchFamily="18" charset="0"/>
              </a:rPr>
              <a:t>» module is a lead-scintillator sandwich which read out by means of wavelength shifting fibers </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969096" y="116632"/>
            <a:ext cx="2848665" cy="584775"/>
          </a:xfrm>
          <a:prstGeom prst="rect">
            <a:avLst/>
          </a:prstGeom>
          <a:noFill/>
        </p:spPr>
        <p:txBody>
          <a:bodyPr wrap="none" rtlCol="0">
            <a:spAutoFit/>
          </a:bodyPr>
          <a:lstStyle/>
          <a:p>
            <a:r>
              <a:rPr lang="en-US" sz="3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ECAL  BM@N</a:t>
            </a:r>
            <a:endPar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168500" y="723895"/>
            <a:ext cx="8723980" cy="1200329"/>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ECAL is formed from lead-scintillation modules "</a:t>
            </a:r>
            <a:r>
              <a:rPr lang="en-US" dirty="0" err="1">
                <a:latin typeface="Times New Roman" panose="02020603050405020304" pitchFamily="18" charset="0"/>
                <a:cs typeface="Times New Roman" panose="02020603050405020304" pitchFamily="18" charset="0"/>
              </a:rPr>
              <a:t>Shashlyk</a:t>
            </a:r>
            <a:r>
              <a:rPr lang="en-US" dirty="0">
                <a:latin typeface="Times New Roman" panose="02020603050405020304" pitchFamily="18" charset="0"/>
                <a:cs typeface="Times New Roman" panose="02020603050405020304" pitchFamily="18" charset="0"/>
              </a:rPr>
              <a:t>"-type in the wall size of 8x7 modules (96x84 cm2). The total number of active cells in one ECAL wall is 504. The 441 cells of one  wall were used in the experimental run 2018. Modules for the second wall have been prepared and will be operated in 2021. </a:t>
            </a:r>
            <a:endParaRPr lang="ru-RU"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5FB9F2A7-F259-4A0A-8507-6D0FFA535805}" type="slidenum">
              <a:rPr lang="ru-RU" smtClean="0"/>
              <a:t>2</a:t>
            </a:fld>
            <a:endParaRPr lang="ru-RU"/>
          </a:p>
        </p:txBody>
      </p:sp>
    </p:spTree>
    <p:extLst>
      <p:ext uri="{BB962C8B-B14F-4D97-AF65-F5344CB8AC3E}">
        <p14:creationId xmlns:p14="http://schemas.microsoft.com/office/powerpoint/2010/main" val="235303107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874" y="332656"/>
            <a:ext cx="8064896" cy="523220"/>
          </a:xfrm>
          <a:prstGeom prst="rect">
            <a:avLst/>
          </a:prstGeom>
        </p:spPr>
        <p:txBody>
          <a:bodyPr wrap="square">
            <a:spAutoFit/>
          </a:bodyPr>
          <a:lstStyle/>
          <a:p>
            <a:r>
              <a:rPr lang="en-US" sz="2800" b="1" dirty="0">
                <a:solidFill>
                  <a:srgbClr val="002060"/>
                </a:solidFill>
                <a:latin typeface="Times New Roman" panose="02020603050405020304" pitchFamily="18" charset="0"/>
                <a:cs typeface="Times New Roman" panose="02020603050405020304" pitchFamily="18" charset="0"/>
              </a:rPr>
              <a:t>Source of the time distortion for experimental data.</a:t>
            </a:r>
            <a:endParaRPr lang="ru-RU" sz="2800"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47167" y="980728"/>
            <a:ext cx="8227590" cy="1477328"/>
          </a:xfrm>
          <a:prstGeom prst="rect">
            <a:avLst/>
          </a:prstGeom>
        </p:spPr>
        <p:txBody>
          <a:bodyPr wrap="square">
            <a:spAutoFit/>
          </a:bodyPr>
          <a:lstStyle/>
          <a:p>
            <a:r>
              <a:rPr lang="en-US" dirty="0"/>
              <a:t>The time resolution of the ADC was investigated by measuring the time difference between the two ADC channels. The times were measured both for a single ADC and for two ADCs synchronized from an external source. For a single ADC, the time </a:t>
            </a:r>
            <a:r>
              <a:rPr lang="en-US" dirty="0" smtClean="0"/>
              <a:t>resolution</a:t>
            </a:r>
            <a:r>
              <a:rPr lang="ru-RU" dirty="0" smtClean="0"/>
              <a:t> </a:t>
            </a:r>
            <a:r>
              <a:rPr lang="en-US" dirty="0" smtClean="0"/>
              <a:t>has good  agreement  </a:t>
            </a:r>
            <a:r>
              <a:rPr lang="en-US" dirty="0"/>
              <a:t>with the TDR data. The time resolution of paired ADCs is significantly wider and significantly bifurcates at amplitudes of 5000.</a:t>
            </a:r>
            <a:endParaRPr lang="ru-RU" dirty="0"/>
          </a:p>
        </p:txBody>
      </p:sp>
      <p:sp>
        <p:nvSpPr>
          <p:cNvPr id="4" name="Rectangle 3"/>
          <p:cNvSpPr/>
          <p:nvPr/>
        </p:nvSpPr>
        <p:spPr>
          <a:xfrm>
            <a:off x="4566295" y="2874268"/>
            <a:ext cx="14859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chemeClr val="tx1"/>
                </a:solidFill>
              </a:rPr>
              <a:t>ADC 1</a:t>
            </a:r>
            <a:endParaRPr lang="ru-RU" b="1" dirty="0">
              <a:solidFill>
                <a:schemeClr val="tx1"/>
              </a:solidFill>
            </a:endParaRPr>
          </a:p>
        </p:txBody>
      </p:sp>
      <p:sp>
        <p:nvSpPr>
          <p:cNvPr id="5" name="Rectangle 4"/>
          <p:cNvSpPr/>
          <p:nvPr/>
        </p:nvSpPr>
        <p:spPr>
          <a:xfrm>
            <a:off x="2585095" y="2874268"/>
            <a:ext cx="709613"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 name="TextBox 5"/>
          <p:cNvSpPr txBox="1">
            <a:spLocks noChangeArrowheads="1"/>
          </p:cNvSpPr>
          <p:nvPr/>
        </p:nvSpPr>
        <p:spPr bwMode="auto">
          <a:xfrm>
            <a:off x="2613670" y="2956818"/>
            <a:ext cx="633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err="1"/>
              <a:t>Att</a:t>
            </a:r>
            <a:endParaRPr lang="ru-RU" altLang="ru-RU" b="1" dirty="0"/>
          </a:p>
        </p:txBody>
      </p:sp>
      <p:sp>
        <p:nvSpPr>
          <p:cNvPr id="7" name="Rectangle 6"/>
          <p:cNvSpPr/>
          <p:nvPr/>
        </p:nvSpPr>
        <p:spPr>
          <a:xfrm>
            <a:off x="2585095" y="3445768"/>
            <a:ext cx="709613"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8" name="TextBox 10"/>
          <p:cNvSpPr txBox="1">
            <a:spLocks noChangeArrowheads="1"/>
          </p:cNvSpPr>
          <p:nvPr/>
        </p:nvSpPr>
        <p:spPr bwMode="auto">
          <a:xfrm>
            <a:off x="2635895" y="3528318"/>
            <a:ext cx="633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Att</a:t>
            </a:r>
            <a:endParaRPr lang="ru-RU" altLang="ru-RU" b="1"/>
          </a:p>
        </p:txBody>
      </p:sp>
      <p:cxnSp>
        <p:nvCxnSpPr>
          <p:cNvPr id="9" name="Straight Arrow Connector 8"/>
          <p:cNvCxnSpPr>
            <a:stCxn id="5" idx="3"/>
          </p:cNvCxnSpPr>
          <p:nvPr/>
        </p:nvCxnSpPr>
        <p:spPr>
          <a:xfrm>
            <a:off x="3294708" y="3140968"/>
            <a:ext cx="1271587" cy="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94708" y="3695006"/>
            <a:ext cx="1271587" cy="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99095" y="2874268"/>
            <a:ext cx="14859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Gen</a:t>
            </a:r>
            <a:endParaRPr lang="ru-RU" b="1" dirty="0">
              <a:solidFill>
                <a:schemeClr val="tx1"/>
              </a:solidFill>
            </a:endParaRPr>
          </a:p>
        </p:txBody>
      </p:sp>
      <p:cxnSp>
        <p:nvCxnSpPr>
          <p:cNvPr id="12" name="Elbow Connector 11"/>
          <p:cNvCxnSpPr>
            <a:stCxn id="11" idx="3"/>
            <a:endCxn id="5" idx="1"/>
          </p:cNvCxnSpPr>
          <p:nvPr/>
        </p:nvCxnSpPr>
        <p:spPr>
          <a:xfrm flipV="1">
            <a:off x="1784995" y="3140968"/>
            <a:ext cx="800100" cy="285750"/>
          </a:xfrm>
          <a:prstGeom prst="bentConnector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11" idx="3"/>
            <a:endCxn id="7" idx="1"/>
          </p:cNvCxnSpPr>
          <p:nvPr/>
        </p:nvCxnSpPr>
        <p:spPr>
          <a:xfrm>
            <a:off x="1784995" y="3426718"/>
            <a:ext cx="800100" cy="285750"/>
          </a:xfrm>
          <a:prstGeom prst="bentConnector3">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Left-Right Arrow 13"/>
          <p:cNvSpPr/>
          <p:nvPr/>
        </p:nvSpPr>
        <p:spPr>
          <a:xfrm>
            <a:off x="6052195" y="3182243"/>
            <a:ext cx="1104900" cy="4508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Rectangle 14"/>
          <p:cNvSpPr/>
          <p:nvPr/>
        </p:nvSpPr>
        <p:spPr>
          <a:xfrm>
            <a:off x="7157095" y="2855218"/>
            <a:ext cx="14859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PC</a:t>
            </a:r>
            <a:endParaRPr lang="ru-RU" b="1" dirty="0">
              <a:solidFill>
                <a:schemeClr val="tx1"/>
              </a:solidFill>
            </a:endParaRPr>
          </a:p>
        </p:txBody>
      </p:sp>
      <p:sp>
        <p:nvSpPr>
          <p:cNvPr id="16" name="Rectangle 15"/>
          <p:cNvSpPr/>
          <p:nvPr/>
        </p:nvSpPr>
        <p:spPr>
          <a:xfrm>
            <a:off x="4572000" y="4527550"/>
            <a:ext cx="14859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chemeClr val="tx1"/>
                </a:solidFill>
              </a:rPr>
              <a:t>ADC 1</a:t>
            </a:r>
            <a:endParaRPr lang="ru-RU" b="1" dirty="0">
              <a:solidFill>
                <a:schemeClr val="tx1"/>
              </a:solidFill>
            </a:endParaRPr>
          </a:p>
        </p:txBody>
      </p:sp>
      <p:sp>
        <p:nvSpPr>
          <p:cNvPr id="17" name="Rectangle 16"/>
          <p:cNvSpPr/>
          <p:nvPr/>
        </p:nvSpPr>
        <p:spPr>
          <a:xfrm>
            <a:off x="2590800" y="5181600"/>
            <a:ext cx="709613"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8" name="TextBox 5"/>
          <p:cNvSpPr txBox="1">
            <a:spLocks noChangeArrowheads="1"/>
          </p:cNvSpPr>
          <p:nvPr/>
        </p:nvSpPr>
        <p:spPr bwMode="auto">
          <a:xfrm>
            <a:off x="2619375" y="5264150"/>
            <a:ext cx="633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err="1"/>
              <a:t>Att</a:t>
            </a:r>
            <a:endParaRPr lang="ru-RU" altLang="ru-RU" b="1" dirty="0"/>
          </a:p>
        </p:txBody>
      </p:sp>
      <p:sp>
        <p:nvSpPr>
          <p:cNvPr id="19" name="Rectangle 18"/>
          <p:cNvSpPr/>
          <p:nvPr/>
        </p:nvSpPr>
        <p:spPr>
          <a:xfrm>
            <a:off x="2590800" y="5753100"/>
            <a:ext cx="709613"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0" name="TextBox 10"/>
          <p:cNvSpPr txBox="1">
            <a:spLocks noChangeArrowheads="1"/>
          </p:cNvSpPr>
          <p:nvPr/>
        </p:nvSpPr>
        <p:spPr bwMode="auto">
          <a:xfrm>
            <a:off x="2641600" y="5835650"/>
            <a:ext cx="633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a:t>Att</a:t>
            </a:r>
            <a:endParaRPr lang="ru-RU" altLang="ru-RU" b="1"/>
          </a:p>
        </p:txBody>
      </p:sp>
      <p:cxnSp>
        <p:nvCxnSpPr>
          <p:cNvPr id="21" name="Straight Arrow Connector 20"/>
          <p:cNvCxnSpPr>
            <a:stCxn id="17" idx="3"/>
          </p:cNvCxnSpPr>
          <p:nvPr/>
        </p:nvCxnSpPr>
        <p:spPr>
          <a:xfrm>
            <a:off x="3300413" y="5448300"/>
            <a:ext cx="1271587" cy="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00413" y="6002338"/>
            <a:ext cx="1271587" cy="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04800" y="5181600"/>
            <a:ext cx="14859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Gen</a:t>
            </a:r>
            <a:endParaRPr lang="ru-RU" b="1" dirty="0">
              <a:solidFill>
                <a:schemeClr val="tx1"/>
              </a:solidFill>
            </a:endParaRPr>
          </a:p>
        </p:txBody>
      </p:sp>
      <p:cxnSp>
        <p:nvCxnSpPr>
          <p:cNvPr id="24" name="Elbow Connector 23"/>
          <p:cNvCxnSpPr>
            <a:stCxn id="23" idx="3"/>
            <a:endCxn id="17" idx="1"/>
          </p:cNvCxnSpPr>
          <p:nvPr/>
        </p:nvCxnSpPr>
        <p:spPr>
          <a:xfrm flipV="1">
            <a:off x="1790700" y="5448300"/>
            <a:ext cx="800100" cy="285750"/>
          </a:xfrm>
          <a:prstGeom prst="bentConnector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23" idx="3"/>
            <a:endCxn id="19" idx="1"/>
          </p:cNvCxnSpPr>
          <p:nvPr/>
        </p:nvCxnSpPr>
        <p:spPr>
          <a:xfrm>
            <a:off x="1790700" y="5734050"/>
            <a:ext cx="800100" cy="285750"/>
          </a:xfrm>
          <a:prstGeom prst="bentConnector3">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Left-Right Arrow 25"/>
          <p:cNvSpPr/>
          <p:nvPr/>
        </p:nvSpPr>
        <p:spPr>
          <a:xfrm>
            <a:off x="6046068" y="5816600"/>
            <a:ext cx="1104900" cy="4508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7" name="Rectangle 26"/>
          <p:cNvSpPr/>
          <p:nvPr/>
        </p:nvSpPr>
        <p:spPr>
          <a:xfrm>
            <a:off x="7162800" y="5162550"/>
            <a:ext cx="14859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PC</a:t>
            </a:r>
            <a:endParaRPr lang="ru-RU" b="1" dirty="0">
              <a:solidFill>
                <a:schemeClr val="tx1"/>
              </a:solidFill>
            </a:endParaRPr>
          </a:p>
        </p:txBody>
      </p:sp>
      <p:sp>
        <p:nvSpPr>
          <p:cNvPr id="28" name="Rectangle 27"/>
          <p:cNvSpPr/>
          <p:nvPr/>
        </p:nvSpPr>
        <p:spPr>
          <a:xfrm>
            <a:off x="4572000" y="5734050"/>
            <a:ext cx="1485900"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chemeClr val="tx1"/>
                </a:solidFill>
              </a:rPr>
              <a:t>ADC 2</a:t>
            </a:r>
            <a:endParaRPr lang="ru-RU" b="1" dirty="0">
              <a:solidFill>
                <a:schemeClr val="tx1"/>
              </a:solidFill>
            </a:endParaRPr>
          </a:p>
        </p:txBody>
      </p:sp>
      <p:sp>
        <p:nvSpPr>
          <p:cNvPr id="29" name="Left-Right Arrow 28"/>
          <p:cNvSpPr/>
          <p:nvPr/>
        </p:nvSpPr>
        <p:spPr>
          <a:xfrm>
            <a:off x="6046068" y="5181600"/>
            <a:ext cx="1104900" cy="4508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0" name="Elbow Connector 29"/>
          <p:cNvCxnSpPr/>
          <p:nvPr/>
        </p:nvCxnSpPr>
        <p:spPr>
          <a:xfrm flipV="1">
            <a:off x="2339752" y="4794250"/>
            <a:ext cx="2213570" cy="1875110"/>
          </a:xfrm>
          <a:prstGeom prst="bentConnector3">
            <a:avLst>
              <a:gd name="adj1" fmla="val 6764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300413" y="6659141"/>
            <a:ext cx="1271587" cy="0"/>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7167" y="6427151"/>
            <a:ext cx="1792585" cy="369332"/>
          </a:xfrm>
          <a:prstGeom prst="rect">
            <a:avLst/>
          </a:prstGeom>
          <a:solidFill>
            <a:schemeClr val="accent1"/>
          </a:solidFill>
          <a:ln w="25400">
            <a:solidFill>
              <a:schemeClr val="tx2"/>
            </a:solidFill>
          </a:ln>
        </p:spPr>
        <p:txBody>
          <a:bodyPr wrap="square" rtlCol="0">
            <a:spAutoFit/>
          </a:bodyPr>
          <a:lstStyle/>
          <a:p>
            <a:r>
              <a:rPr lang="en-US" dirty="0"/>
              <a:t>Synchronization</a:t>
            </a:r>
            <a:endParaRPr lang="ru-RU" dirty="0"/>
          </a:p>
        </p:txBody>
      </p:sp>
      <p:sp>
        <p:nvSpPr>
          <p:cNvPr id="31" name="Slide Number Placeholder 30"/>
          <p:cNvSpPr>
            <a:spLocks noGrp="1"/>
          </p:cNvSpPr>
          <p:nvPr>
            <p:ph type="sldNum" sz="quarter" idx="12"/>
          </p:nvPr>
        </p:nvSpPr>
        <p:spPr/>
        <p:txBody>
          <a:bodyPr/>
          <a:lstStyle/>
          <a:p>
            <a:fld id="{5FB9F2A7-F259-4A0A-8507-6D0FFA535805}" type="slidenum">
              <a:rPr lang="ru-RU" smtClean="0"/>
              <a:t>20</a:t>
            </a:fld>
            <a:endParaRPr lang="ru-RU"/>
          </a:p>
        </p:txBody>
      </p:sp>
    </p:spTree>
    <p:extLst>
      <p:ext uri="{BB962C8B-B14F-4D97-AF65-F5344CB8AC3E}">
        <p14:creationId xmlns:p14="http://schemas.microsoft.com/office/powerpoint/2010/main" val="3705465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6;p15"/>
          <p:cNvPicPr preferRelativeResize="0"/>
          <p:nvPr/>
        </p:nvPicPr>
        <p:blipFill>
          <a:blip r:embed="rId2">
            <a:alphaModFix/>
          </a:blip>
          <a:stretch>
            <a:fillRect/>
          </a:stretch>
        </p:blipFill>
        <p:spPr>
          <a:xfrm>
            <a:off x="-1786" y="2076868"/>
            <a:ext cx="2987873" cy="1963448"/>
          </a:xfrm>
          <a:prstGeom prst="rect">
            <a:avLst/>
          </a:prstGeom>
          <a:noFill/>
          <a:ln>
            <a:noFill/>
          </a:ln>
        </p:spPr>
      </p:pic>
      <p:pic>
        <p:nvPicPr>
          <p:cNvPr id="5" name="Google Shape;84;p16"/>
          <p:cNvPicPr preferRelativeResize="0"/>
          <p:nvPr/>
        </p:nvPicPr>
        <p:blipFill>
          <a:blip r:embed="rId3">
            <a:alphaModFix/>
          </a:blip>
          <a:stretch>
            <a:fillRect/>
          </a:stretch>
        </p:blipFill>
        <p:spPr>
          <a:xfrm>
            <a:off x="3093444" y="2076868"/>
            <a:ext cx="2921593" cy="1965030"/>
          </a:xfrm>
          <a:prstGeom prst="rect">
            <a:avLst/>
          </a:prstGeom>
          <a:noFill/>
          <a:ln>
            <a:noFill/>
          </a:ln>
        </p:spPr>
      </p:pic>
      <p:pic>
        <p:nvPicPr>
          <p:cNvPr id="6" name="Google Shape;92;p17"/>
          <p:cNvPicPr preferRelativeResize="0"/>
          <p:nvPr/>
        </p:nvPicPr>
        <p:blipFill>
          <a:blip r:embed="rId4">
            <a:alphaModFix/>
          </a:blip>
          <a:stretch>
            <a:fillRect/>
          </a:stretch>
        </p:blipFill>
        <p:spPr>
          <a:xfrm>
            <a:off x="6045574" y="2076868"/>
            <a:ext cx="3098426" cy="1965030"/>
          </a:xfrm>
          <a:prstGeom prst="rect">
            <a:avLst/>
          </a:prstGeom>
          <a:noFill/>
          <a:ln>
            <a:noFill/>
          </a:ln>
        </p:spPr>
      </p:pic>
      <p:sp>
        <p:nvSpPr>
          <p:cNvPr id="7" name="Google Shape;73;p15"/>
          <p:cNvSpPr txBox="1"/>
          <p:nvPr/>
        </p:nvSpPr>
        <p:spPr>
          <a:xfrm>
            <a:off x="900361" y="487720"/>
            <a:ext cx="7848872"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400" b="1" dirty="0">
                <a:latin typeface="Times New Roman" panose="02020603050405020304" pitchFamily="18" charset="0"/>
                <a:cs typeface="Times New Roman" panose="02020603050405020304" pitchFamily="18" charset="0"/>
              </a:rPr>
              <a:t>Time difference between the two </a:t>
            </a:r>
            <a:r>
              <a:rPr lang="ru" sz="2400" b="1" dirty="0" smtClean="0">
                <a:latin typeface="Times New Roman" panose="02020603050405020304" pitchFamily="18" charset="0"/>
                <a:cs typeface="Times New Roman" panose="02020603050405020304" pitchFamily="18" charset="0"/>
              </a:rPr>
              <a:t>channels</a:t>
            </a:r>
            <a:r>
              <a:rPr lang="en-US" sz="2400" b="1" dirty="0" smtClean="0">
                <a:latin typeface="Times New Roman" panose="02020603050405020304" pitchFamily="18" charset="0"/>
                <a:cs typeface="Times New Roman" panose="02020603050405020304" pitchFamily="18" charset="0"/>
              </a:rPr>
              <a:t> in single ADC</a:t>
            </a:r>
            <a:endParaRPr sz="2400" b="1" dirty="0">
              <a:latin typeface="Times New Roman" panose="02020603050405020304" pitchFamily="18" charset="0"/>
              <a:cs typeface="Times New Roman" panose="02020603050405020304" pitchFamily="18" charset="0"/>
            </a:endParaRPr>
          </a:p>
        </p:txBody>
      </p:sp>
      <p:pic>
        <p:nvPicPr>
          <p:cNvPr id="8" name="Google Shape;177;p26"/>
          <p:cNvPicPr preferRelativeResize="0"/>
          <p:nvPr/>
        </p:nvPicPr>
        <p:blipFill>
          <a:blip r:embed="rId5">
            <a:alphaModFix/>
          </a:blip>
          <a:stretch>
            <a:fillRect/>
          </a:stretch>
        </p:blipFill>
        <p:spPr>
          <a:xfrm>
            <a:off x="77615" y="4330774"/>
            <a:ext cx="2829069" cy="1775977"/>
          </a:xfrm>
          <a:prstGeom prst="rect">
            <a:avLst/>
          </a:prstGeom>
          <a:noFill/>
          <a:ln>
            <a:noFill/>
          </a:ln>
        </p:spPr>
      </p:pic>
      <p:pic>
        <p:nvPicPr>
          <p:cNvPr id="9" name="Google Shape;185;p27"/>
          <p:cNvPicPr preferRelativeResize="0"/>
          <p:nvPr/>
        </p:nvPicPr>
        <p:blipFill>
          <a:blip r:embed="rId6">
            <a:alphaModFix/>
          </a:blip>
          <a:stretch>
            <a:fillRect/>
          </a:stretch>
        </p:blipFill>
        <p:spPr>
          <a:xfrm>
            <a:off x="3060625" y="4171260"/>
            <a:ext cx="2952130" cy="1964535"/>
          </a:xfrm>
          <a:prstGeom prst="rect">
            <a:avLst/>
          </a:prstGeom>
          <a:noFill/>
          <a:ln>
            <a:noFill/>
          </a:ln>
        </p:spPr>
      </p:pic>
      <p:pic>
        <p:nvPicPr>
          <p:cNvPr id="10" name="Google Shape;193;p28"/>
          <p:cNvPicPr preferRelativeResize="0"/>
          <p:nvPr/>
        </p:nvPicPr>
        <p:blipFill>
          <a:blip r:embed="rId7">
            <a:alphaModFix/>
          </a:blip>
          <a:stretch>
            <a:fillRect/>
          </a:stretch>
        </p:blipFill>
        <p:spPr>
          <a:xfrm>
            <a:off x="6057723" y="4171260"/>
            <a:ext cx="3086277" cy="1964535"/>
          </a:xfrm>
          <a:prstGeom prst="rect">
            <a:avLst/>
          </a:prstGeom>
          <a:noFill/>
          <a:ln>
            <a:noFill/>
          </a:ln>
        </p:spPr>
      </p:pic>
      <p:sp>
        <p:nvSpPr>
          <p:cNvPr id="2" name="Slide Number Placeholder 1"/>
          <p:cNvSpPr>
            <a:spLocks noGrp="1"/>
          </p:cNvSpPr>
          <p:nvPr>
            <p:ph type="sldNum" sz="quarter" idx="12"/>
          </p:nvPr>
        </p:nvSpPr>
        <p:spPr/>
        <p:txBody>
          <a:bodyPr/>
          <a:lstStyle/>
          <a:p>
            <a:fld id="{5FB9F2A7-F259-4A0A-8507-6D0FFA535805}" type="slidenum">
              <a:rPr lang="ru-RU" smtClean="0"/>
              <a:t>21</a:t>
            </a:fld>
            <a:endParaRPr lang="ru-RU"/>
          </a:p>
        </p:txBody>
      </p:sp>
    </p:spTree>
    <p:extLst>
      <p:ext uri="{BB962C8B-B14F-4D97-AF65-F5344CB8AC3E}">
        <p14:creationId xmlns:p14="http://schemas.microsoft.com/office/powerpoint/2010/main" val="630133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2;p22"/>
          <p:cNvPicPr preferRelativeResize="0"/>
          <p:nvPr/>
        </p:nvPicPr>
        <p:blipFill>
          <a:blip r:embed="rId2">
            <a:alphaModFix/>
          </a:blip>
          <a:stretch>
            <a:fillRect/>
          </a:stretch>
        </p:blipFill>
        <p:spPr>
          <a:xfrm>
            <a:off x="5926087" y="1407315"/>
            <a:ext cx="3177471" cy="2015971"/>
          </a:xfrm>
          <a:prstGeom prst="rect">
            <a:avLst/>
          </a:prstGeom>
          <a:noFill/>
          <a:ln>
            <a:noFill/>
          </a:ln>
        </p:spPr>
      </p:pic>
      <p:pic>
        <p:nvPicPr>
          <p:cNvPr id="3" name="Google Shape;132;p21"/>
          <p:cNvPicPr preferRelativeResize="0"/>
          <p:nvPr/>
        </p:nvPicPr>
        <p:blipFill>
          <a:blip r:embed="rId3">
            <a:alphaModFix/>
          </a:blip>
          <a:stretch>
            <a:fillRect/>
          </a:stretch>
        </p:blipFill>
        <p:spPr>
          <a:xfrm>
            <a:off x="2988692" y="1407315"/>
            <a:ext cx="2993232" cy="2015971"/>
          </a:xfrm>
          <a:prstGeom prst="rect">
            <a:avLst/>
          </a:prstGeom>
          <a:noFill/>
          <a:ln>
            <a:noFill/>
          </a:ln>
        </p:spPr>
      </p:pic>
      <p:pic>
        <p:nvPicPr>
          <p:cNvPr id="4" name="Google Shape;122;p20"/>
          <p:cNvPicPr preferRelativeResize="0"/>
          <p:nvPr/>
        </p:nvPicPr>
        <p:blipFill>
          <a:blip r:embed="rId4">
            <a:alphaModFix/>
          </a:blip>
          <a:stretch>
            <a:fillRect/>
          </a:stretch>
        </p:blipFill>
        <p:spPr>
          <a:xfrm>
            <a:off x="-34901" y="1407315"/>
            <a:ext cx="3023593" cy="2015971"/>
          </a:xfrm>
          <a:prstGeom prst="rect">
            <a:avLst/>
          </a:prstGeom>
          <a:noFill/>
          <a:ln>
            <a:noFill/>
          </a:ln>
        </p:spPr>
      </p:pic>
      <p:sp>
        <p:nvSpPr>
          <p:cNvPr id="6" name="Google Shape;73;p15"/>
          <p:cNvSpPr txBox="1"/>
          <p:nvPr/>
        </p:nvSpPr>
        <p:spPr>
          <a:xfrm>
            <a:off x="323528" y="332656"/>
            <a:ext cx="8568951"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800" b="1" dirty="0">
                <a:solidFill>
                  <a:srgbClr val="002060"/>
                </a:solidFill>
                <a:latin typeface="Times New Roman" panose="02020603050405020304" pitchFamily="18" charset="0"/>
                <a:cs typeface="Times New Roman" panose="02020603050405020304" pitchFamily="18" charset="0"/>
              </a:rPr>
              <a:t>Time difference between </a:t>
            </a:r>
            <a:r>
              <a:rPr lang="en-US" sz="2800" b="1" dirty="0" smtClean="0">
                <a:solidFill>
                  <a:srgbClr val="002060"/>
                </a:solidFill>
                <a:latin typeface="Times New Roman" panose="02020603050405020304" pitchFamily="18" charset="0"/>
                <a:cs typeface="Times New Roman" panose="02020603050405020304" pitchFamily="18" charset="0"/>
              </a:rPr>
              <a:t>two channels in </a:t>
            </a:r>
            <a:r>
              <a:rPr lang="ru" sz="2800" b="1" dirty="0" smtClean="0">
                <a:solidFill>
                  <a:srgbClr val="002060"/>
                </a:solidFill>
                <a:latin typeface="Times New Roman" panose="02020603050405020304" pitchFamily="18" charset="0"/>
                <a:cs typeface="Times New Roman" panose="02020603050405020304" pitchFamily="18" charset="0"/>
              </a:rPr>
              <a:t>two </a:t>
            </a:r>
            <a:r>
              <a:rPr lang="en-US" sz="2800" b="1" dirty="0" smtClean="0">
                <a:solidFill>
                  <a:srgbClr val="002060"/>
                </a:solidFill>
                <a:latin typeface="Times New Roman" panose="02020603050405020304" pitchFamily="18" charset="0"/>
                <a:cs typeface="Times New Roman" panose="02020603050405020304" pitchFamily="18" charset="0"/>
              </a:rPr>
              <a:t>ADCs</a:t>
            </a:r>
            <a:endParaRPr sz="2800" b="1" dirty="0">
              <a:solidFill>
                <a:srgbClr val="00206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24900" y="3222984"/>
            <a:ext cx="900469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oogle Shape;222;p31"/>
          <p:cNvPicPr preferRelativeResize="0"/>
          <p:nvPr/>
        </p:nvPicPr>
        <p:blipFill>
          <a:blip r:embed="rId5">
            <a:alphaModFix/>
          </a:blip>
          <a:stretch>
            <a:fillRect/>
          </a:stretch>
        </p:blipFill>
        <p:spPr>
          <a:xfrm>
            <a:off x="-24900" y="3541573"/>
            <a:ext cx="3013591" cy="2055481"/>
          </a:xfrm>
          <a:prstGeom prst="rect">
            <a:avLst/>
          </a:prstGeom>
          <a:noFill/>
          <a:ln>
            <a:noFill/>
          </a:ln>
        </p:spPr>
      </p:pic>
      <p:pic>
        <p:nvPicPr>
          <p:cNvPr id="10" name="Google Shape;232;p32"/>
          <p:cNvPicPr preferRelativeResize="0"/>
          <p:nvPr/>
        </p:nvPicPr>
        <p:blipFill>
          <a:blip r:embed="rId6">
            <a:alphaModFix/>
          </a:blip>
          <a:stretch>
            <a:fillRect/>
          </a:stretch>
        </p:blipFill>
        <p:spPr>
          <a:xfrm>
            <a:off x="2988692" y="3541573"/>
            <a:ext cx="2993232" cy="2055481"/>
          </a:xfrm>
          <a:prstGeom prst="rect">
            <a:avLst/>
          </a:prstGeom>
          <a:noFill/>
          <a:ln>
            <a:noFill/>
          </a:ln>
        </p:spPr>
      </p:pic>
      <p:sp>
        <p:nvSpPr>
          <p:cNvPr id="11" name="Slide Number Placeholder 10"/>
          <p:cNvSpPr>
            <a:spLocks noGrp="1"/>
          </p:cNvSpPr>
          <p:nvPr>
            <p:ph type="sldNum" sz="quarter" idx="12"/>
          </p:nvPr>
        </p:nvSpPr>
        <p:spPr/>
        <p:txBody>
          <a:bodyPr/>
          <a:lstStyle/>
          <a:p>
            <a:fld id="{5FB9F2A7-F259-4A0A-8507-6D0FFA535805}" type="slidenum">
              <a:rPr lang="ru-RU" smtClean="0"/>
              <a:t>22</a:t>
            </a:fld>
            <a:endParaRPr lang="ru-RU"/>
          </a:p>
        </p:txBody>
      </p:sp>
    </p:spTree>
    <p:extLst>
      <p:ext uri="{BB962C8B-B14F-4D97-AF65-F5344CB8AC3E}">
        <p14:creationId xmlns:p14="http://schemas.microsoft.com/office/powerpoint/2010/main" val="243447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42" y="2276872"/>
            <a:ext cx="7222280" cy="361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476672"/>
            <a:ext cx="8568952" cy="1200329"/>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For </a:t>
            </a:r>
            <a:r>
              <a:rPr lang="en-US" sz="2400" dirty="0">
                <a:latin typeface="Times New Roman" panose="02020603050405020304" pitchFamily="18" charset="0"/>
                <a:cs typeface="Times New Roman" panose="02020603050405020304" pitchFamily="18" charset="0"/>
              </a:rPr>
              <a:t>a single ADC, the time resolution</a:t>
            </a:r>
            <a:r>
              <a:rPr lang="ru-RU"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has good  agreement  with the TDR data. The time resolution of paired ADCs is significantly wider and </a:t>
            </a:r>
            <a:r>
              <a:rPr lang="en-US" sz="2400" dirty="0" smtClean="0">
                <a:latin typeface="Times New Roman" panose="02020603050405020304" pitchFamily="18" charset="0"/>
                <a:cs typeface="Times New Roman" panose="02020603050405020304" pitchFamily="18" charset="0"/>
              </a:rPr>
              <a:t>sensitive bifurcates </a:t>
            </a:r>
            <a:r>
              <a:rPr lang="en-US" sz="2400" dirty="0">
                <a:latin typeface="Times New Roman" panose="02020603050405020304" pitchFamily="18" charset="0"/>
                <a:cs typeface="Times New Roman" panose="02020603050405020304" pitchFamily="18" charset="0"/>
              </a:rPr>
              <a:t>at amplitudes of 5000.</a:t>
            </a:r>
            <a:endParaRPr lang="ru-RU"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B9F2A7-F259-4A0A-8507-6D0FFA535805}" type="slidenum">
              <a:rPr lang="ru-RU" smtClean="0"/>
              <a:t>23</a:t>
            </a:fld>
            <a:endParaRPr lang="ru-RU"/>
          </a:p>
        </p:txBody>
      </p:sp>
    </p:spTree>
    <p:extLst>
      <p:ext uri="{BB962C8B-B14F-4D97-AF65-F5344CB8AC3E}">
        <p14:creationId xmlns:p14="http://schemas.microsoft.com/office/powerpoint/2010/main" val="243447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0037" y="404664"/>
            <a:ext cx="7992888" cy="954107"/>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The proposed source of the </a:t>
            </a:r>
            <a:r>
              <a:rPr lang="en-US" sz="2800" b="1" dirty="0" smtClean="0">
                <a:solidFill>
                  <a:srgbClr val="FF0000"/>
                </a:solidFill>
                <a:latin typeface="Times New Roman" panose="02020603050405020304" pitchFamily="18" charset="0"/>
                <a:cs typeface="Times New Roman" panose="02020603050405020304" pitchFamily="18" charset="0"/>
              </a:rPr>
              <a:t>time distortion is external </a:t>
            </a:r>
            <a:r>
              <a:rPr lang="en-US" sz="2800" b="1" dirty="0" smtClean="0">
                <a:solidFill>
                  <a:srgbClr val="FF0000"/>
                </a:solidFill>
                <a:latin typeface="Times New Roman" panose="02020603050405020304" pitchFamily="18" charset="0"/>
                <a:cs typeface="Times New Roman" panose="02020603050405020304" pitchFamily="18" charset="0"/>
              </a:rPr>
              <a:t>start </a:t>
            </a:r>
            <a:r>
              <a:rPr lang="en-US" sz="2800" b="1" dirty="0" smtClean="0">
                <a:solidFill>
                  <a:srgbClr val="FF0000"/>
                </a:solidFill>
                <a:latin typeface="Times New Roman" panose="02020603050405020304" pitchFamily="18" charset="0"/>
                <a:cs typeface="Times New Roman" panose="02020603050405020304" pitchFamily="18" charset="0"/>
              </a:rPr>
              <a:t>of ADCs.</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70037" y="1628800"/>
            <a:ext cx="8106419" cy="2585323"/>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Unfortunately, it is not possible to correct the information from run 7. </a:t>
            </a:r>
            <a:endParaRPr lang="en-US" sz="2400" b="1" dirty="0" smtClean="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Possible </a:t>
            </a:r>
            <a:r>
              <a:rPr lang="en-US" sz="2400" b="1" dirty="0">
                <a:latin typeface="Times New Roman" panose="02020603050405020304" pitchFamily="18" charset="0"/>
                <a:cs typeface="Times New Roman" panose="02020603050405020304" pitchFamily="18" charset="0"/>
              </a:rPr>
              <a:t>solutions for run 8 are </a:t>
            </a:r>
            <a:endParaRPr lang="en-US" sz="2400" b="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to </a:t>
            </a:r>
            <a:r>
              <a:rPr lang="en-US" sz="2400" b="1" dirty="0">
                <a:latin typeface="Times New Roman" panose="02020603050405020304" pitchFamily="18" charset="0"/>
                <a:cs typeface="Times New Roman" panose="02020603050405020304" pitchFamily="18" charset="0"/>
              </a:rPr>
              <a:t>use the 64th free ADC input for </a:t>
            </a:r>
            <a:r>
              <a:rPr lang="en-US" sz="2400" b="1" dirty="0" smtClean="0">
                <a:latin typeface="Times New Roman" panose="02020603050405020304" pitchFamily="18" charset="0"/>
                <a:cs typeface="Times New Roman" panose="02020603050405020304" pitchFamily="18" charset="0"/>
              </a:rPr>
              <a:t>synchronization </a:t>
            </a:r>
          </a:p>
          <a:p>
            <a:pPr marL="342900" indent="-3429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make </a:t>
            </a:r>
            <a:r>
              <a:rPr lang="en-US" sz="2400" b="1" dirty="0">
                <a:latin typeface="Times New Roman" panose="02020603050405020304" pitchFamily="18" charset="0"/>
                <a:cs typeface="Times New Roman" panose="02020603050405020304" pitchFamily="18" charset="0"/>
              </a:rPr>
              <a:t>changes to the ADC synchronization system</a:t>
            </a:r>
            <a:r>
              <a:rPr lang="en-US" sz="2400" b="1" dirty="0" smtClean="0">
                <a:latin typeface="Times New Roman" panose="02020603050405020304" pitchFamily="18" charset="0"/>
                <a:cs typeface="Times New Roman" panose="02020603050405020304" pitchFamily="18" charset="0"/>
              </a:rPr>
              <a:t>.</a:t>
            </a:r>
          </a:p>
          <a:p>
            <a:endParaRPr lang="ru-RU" dirty="0"/>
          </a:p>
        </p:txBody>
      </p:sp>
      <p:sp>
        <p:nvSpPr>
          <p:cNvPr id="4" name="Slide Number Placeholder 3"/>
          <p:cNvSpPr>
            <a:spLocks noGrp="1"/>
          </p:cNvSpPr>
          <p:nvPr>
            <p:ph type="sldNum" sz="quarter" idx="12"/>
          </p:nvPr>
        </p:nvSpPr>
        <p:spPr/>
        <p:txBody>
          <a:bodyPr/>
          <a:lstStyle/>
          <a:p>
            <a:fld id="{5FB9F2A7-F259-4A0A-8507-6D0FFA535805}" type="slidenum">
              <a:rPr lang="ru-RU" smtClean="0"/>
              <a:t>24</a:t>
            </a:fld>
            <a:endParaRPr lang="ru-RU"/>
          </a:p>
        </p:txBody>
      </p:sp>
      <p:sp>
        <p:nvSpPr>
          <p:cNvPr id="6" name="TextBox 5"/>
          <p:cNvSpPr txBox="1"/>
          <p:nvPr/>
        </p:nvSpPr>
        <p:spPr>
          <a:xfrm>
            <a:off x="4716016" y="4725144"/>
            <a:ext cx="4120157" cy="830997"/>
          </a:xfrm>
          <a:prstGeom prst="rect">
            <a:avLst/>
          </a:prstGeom>
          <a:noFill/>
        </p:spPr>
        <p:txBody>
          <a:bodyPr wrap="square" rtlCol="0">
            <a:spAutoFit/>
          </a:bodyPr>
          <a:lstStyle/>
          <a:p>
            <a:r>
              <a:rPr lang="en-US" sz="2400" b="1" dirty="0">
                <a:solidFill>
                  <a:srgbClr val="FF0000"/>
                </a:solidFill>
              </a:rPr>
              <a:t>This item was completed in the summer of this year.</a:t>
            </a:r>
            <a:endParaRPr lang="ru-RU" sz="2400" b="1" dirty="0">
              <a:solidFill>
                <a:srgbClr val="FF0000"/>
              </a:solidFill>
            </a:endParaRPr>
          </a:p>
        </p:txBody>
      </p:sp>
      <p:cxnSp>
        <p:nvCxnSpPr>
          <p:cNvPr id="8" name="Elbow Connector 7"/>
          <p:cNvCxnSpPr/>
          <p:nvPr/>
        </p:nvCxnSpPr>
        <p:spPr>
          <a:xfrm>
            <a:off x="1331640" y="3933056"/>
            <a:ext cx="3385356" cy="1224136"/>
          </a:xfrm>
          <a:prstGeom prst="bentConnector3">
            <a:avLst>
              <a:gd name="adj1" fmla="val 832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15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FB9F2A7-F259-4A0A-8507-6D0FFA535805}" type="slidenum">
              <a:rPr lang="ru-RU" smtClean="0"/>
              <a:t>25</a:t>
            </a:fld>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645" y="1092900"/>
            <a:ext cx="5937250" cy="415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43608" y="526316"/>
            <a:ext cx="7460542" cy="400110"/>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The time spread of the signal in the ADC was reduced to 50 ps</a:t>
            </a:r>
            <a:r>
              <a:rPr lang="en-US" dirty="0"/>
              <a:t>.</a:t>
            </a:r>
            <a:endParaRPr lang="ru-RU" dirty="0"/>
          </a:p>
        </p:txBody>
      </p:sp>
    </p:spTree>
    <p:extLst>
      <p:ext uri="{BB962C8B-B14F-4D97-AF65-F5344CB8AC3E}">
        <p14:creationId xmlns:p14="http://schemas.microsoft.com/office/powerpoint/2010/main" val="2851745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FB9F2A7-F259-4A0A-8507-6D0FFA535805}" type="slidenum">
              <a:rPr lang="ru-RU" smtClean="0"/>
              <a:t>26</a:t>
            </a:fld>
            <a:endParaRPr lang="ru-RU"/>
          </a:p>
        </p:txBody>
      </p:sp>
      <p:sp>
        <p:nvSpPr>
          <p:cNvPr id="4" name="Rectangle 3"/>
          <p:cNvSpPr/>
          <p:nvPr/>
        </p:nvSpPr>
        <p:spPr>
          <a:xfrm>
            <a:off x="107504" y="332656"/>
            <a:ext cx="5760640" cy="132343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A global problem is the spatial distribution of the electromagnetic shower along the detector. This leads to a significant time shift of the recorded signal depending on the initial energy.</a:t>
            </a:r>
            <a:endParaRPr lang="ru-RU" sz="2000"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82218"/>
            <a:ext cx="2880320" cy="151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492896"/>
            <a:ext cx="38481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11" y="2708920"/>
            <a:ext cx="4090873" cy="321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38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FB9F2A7-F259-4A0A-8507-6D0FFA535805}" type="slidenum">
              <a:rPr lang="ru-RU" smtClean="0"/>
              <a:t>27</a:t>
            </a:fld>
            <a:endParaRPr lang="ru-RU"/>
          </a:p>
        </p:txBody>
      </p:sp>
      <p:sp>
        <p:nvSpPr>
          <p:cNvPr id="4" name="Rectangle 3"/>
          <p:cNvSpPr/>
          <p:nvPr/>
        </p:nvSpPr>
        <p:spPr>
          <a:xfrm>
            <a:off x="395536" y="404664"/>
            <a:ext cx="8568952"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A modern approach to solving the problem of the time distortion of a shower is the registration of time and amplitude from each layer of the detector.</a:t>
            </a:r>
            <a:endParaRPr lang="ru-RU" sz="2000" b="1"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98" y="2708920"/>
            <a:ext cx="8171173" cy="2558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97675" y="1844824"/>
            <a:ext cx="8164674" cy="738664"/>
          </a:xfrm>
          <a:prstGeom prst="rect">
            <a:avLst/>
          </a:prstGeom>
        </p:spPr>
        <p:txBody>
          <a:bodyPr wrap="square">
            <a:spAutoFit/>
          </a:bodyPr>
          <a:lstStyle/>
          <a:p>
            <a:pPr>
              <a:buFont typeface="Arial" pitchFamily="34" charset="0"/>
              <a:buChar char="•"/>
            </a:pPr>
            <a:r>
              <a:rPr lang="en-US" altLang="ru-RU" sz="1400" b="1" dirty="0">
                <a:latin typeface="Arial" pitchFamily="34" charset="0"/>
              </a:rPr>
              <a:t>A modular reconstruction framework designed to fully exploit HGCAL potential </a:t>
            </a:r>
          </a:p>
          <a:p>
            <a:pPr lvl="1">
              <a:buFont typeface="Arial" pitchFamily="34" charset="0"/>
              <a:buChar char="•"/>
            </a:pPr>
            <a:r>
              <a:rPr lang="en-US" altLang="ru-RU" sz="1400" b="1" dirty="0">
                <a:solidFill>
                  <a:srgbClr val="C00000"/>
                </a:solidFill>
                <a:latin typeface="Arial" pitchFamily="34" charset="0"/>
              </a:rPr>
              <a:t>Goal: process the energy deposited by particles on HGCAL [</a:t>
            </a:r>
            <a:r>
              <a:rPr lang="en-US" altLang="ru-RU" sz="1400" b="1" dirty="0" err="1">
                <a:solidFill>
                  <a:srgbClr val="C00000"/>
                </a:solidFill>
                <a:latin typeface="Arial" pitchFamily="34" charset="0"/>
              </a:rPr>
              <a:t>RecHits</a:t>
            </a:r>
            <a:r>
              <a:rPr lang="en-US" altLang="ru-RU" sz="1400" b="1" dirty="0">
                <a:solidFill>
                  <a:srgbClr val="C00000"/>
                </a:solidFill>
                <a:latin typeface="Arial" pitchFamily="34" charset="0"/>
              </a:rPr>
              <a:t>] and return particles and probabilities</a:t>
            </a:r>
            <a:endParaRPr lang="ru-RU" altLang="ru-RU" sz="1400" b="1" dirty="0">
              <a:solidFill>
                <a:srgbClr val="C00000"/>
              </a:solidFill>
              <a:latin typeface="Arial" pitchFamily="34" charset="0"/>
            </a:endParaRPr>
          </a:p>
        </p:txBody>
      </p:sp>
      <p:sp>
        <p:nvSpPr>
          <p:cNvPr id="7" name="Rectangle 6"/>
          <p:cNvSpPr/>
          <p:nvPr/>
        </p:nvSpPr>
        <p:spPr>
          <a:xfrm>
            <a:off x="3580010" y="1337568"/>
            <a:ext cx="2052550" cy="369332"/>
          </a:xfrm>
          <a:prstGeom prst="rect">
            <a:avLst/>
          </a:prstGeom>
        </p:spPr>
        <p:txBody>
          <a:bodyPr wrap="none">
            <a:spAutoFit/>
          </a:bodyPr>
          <a:lstStyle/>
          <a:p>
            <a:r>
              <a:rPr lang="en-US" b="1" dirty="0" smtClean="0"/>
              <a:t>Project HGCAL </a:t>
            </a:r>
            <a:r>
              <a:rPr lang="en-US" b="1" dirty="0"/>
              <a:t>CMS</a:t>
            </a:r>
          </a:p>
        </p:txBody>
      </p:sp>
    </p:spTree>
    <p:extLst>
      <p:ext uri="{BB962C8B-B14F-4D97-AF65-F5344CB8AC3E}">
        <p14:creationId xmlns:p14="http://schemas.microsoft.com/office/powerpoint/2010/main" val="3609602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2204864"/>
            <a:ext cx="4896544"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Preparation for RUN 8</a:t>
            </a:r>
            <a:endParaRPr lang="ru-RU" sz="3600" b="1" dirty="0">
              <a:solidFill>
                <a:srgbClr val="00206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5FB9F2A7-F259-4A0A-8507-6D0FFA535805}" type="slidenum">
              <a:rPr lang="ru-RU" smtClean="0"/>
              <a:t>28</a:t>
            </a:fld>
            <a:endParaRPr lang="ru-RU"/>
          </a:p>
        </p:txBody>
      </p:sp>
    </p:spTree>
    <p:extLst>
      <p:ext uri="{BB962C8B-B14F-4D97-AF65-F5344CB8AC3E}">
        <p14:creationId xmlns:p14="http://schemas.microsoft.com/office/powerpoint/2010/main" val="1862152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030" y="1196752"/>
            <a:ext cx="8101870" cy="180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72" y="3789040"/>
            <a:ext cx="8245886" cy="303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67744" y="15359"/>
            <a:ext cx="4027128"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Operation regimes for ECAL</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497615" y="641301"/>
            <a:ext cx="1800200"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Close to beam </a:t>
            </a:r>
            <a:endParaRPr lang="ru-RU"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67744" y="3284984"/>
            <a:ext cx="5040559"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RUN 8 position out of SRC aperture</a:t>
            </a:r>
            <a:endParaRPr lang="ru-RU" sz="20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B9F2A7-F259-4A0A-8507-6D0FFA535805}" type="slidenum">
              <a:rPr lang="ru-RU" smtClean="0"/>
              <a:t>29</a:t>
            </a:fld>
            <a:endParaRPr lang="ru-RU"/>
          </a:p>
        </p:txBody>
      </p:sp>
    </p:spTree>
    <p:extLst>
      <p:ext uri="{BB962C8B-B14F-4D97-AF65-F5344CB8AC3E}">
        <p14:creationId xmlns:p14="http://schemas.microsoft.com/office/powerpoint/2010/main" val="599600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297" y="2309487"/>
            <a:ext cx="4572000" cy="646331"/>
          </a:xfrm>
          <a:prstGeom prst="rect">
            <a:avLst/>
          </a:prstGeom>
        </p:spPr>
        <p:txBody>
          <a:bodyPr>
            <a:spAutoFit/>
          </a:bodyPr>
          <a:lstStyle/>
          <a:p>
            <a:pPr algn="ctr"/>
            <a:r>
              <a:rPr lang="en-US" dirty="0" smtClean="0"/>
              <a:t> </a:t>
            </a:r>
            <a:r>
              <a:rPr lang="en-US" b="1" i="1" dirty="0" smtClean="0"/>
              <a:t>Energy resolutions of the  calorimeter with lengths of the modules – 400mm (blue line).</a:t>
            </a:r>
            <a:endParaRPr lang="ru-RU" b="1"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25" y="4077072"/>
            <a:ext cx="4143226" cy="244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Box 2"/>
              <p:cNvSpPr txBox="1"/>
              <p:nvPr/>
            </p:nvSpPr>
            <p:spPr>
              <a:xfrm>
                <a:off x="1043608" y="3068960"/>
                <a:ext cx="2983509" cy="770532"/>
              </a:xfrm>
              <a:prstGeom prst="rect">
                <a:avLst/>
              </a:prstGeom>
              <a:noFill/>
            </p:spPr>
            <p:txBody>
              <a:bodyPr wrap="none" rtlCol="0">
                <a:spAutoFit/>
              </a:bodyPr>
              <a:lstStyle/>
              <a:p>
                <a:r>
                  <a:rPr lang="en-US" sz="2800" b="1" dirty="0" smtClean="0">
                    <a:solidFill>
                      <a:srgbClr val="FF0000"/>
                    </a:solidFill>
                  </a:rPr>
                  <a:t>dE=</a:t>
                </a:r>
                <a14:m>
                  <m:oMath xmlns:m="http://schemas.openxmlformats.org/officeDocument/2006/math">
                    <m:f>
                      <m:fPr>
                        <m:ctrlPr>
                          <a:rPr lang="en-US" sz="2800" b="1" i="1" smtClean="0">
                            <a:solidFill>
                              <a:srgbClr val="FF0000"/>
                            </a:solidFill>
                            <a:latin typeface="Cambria Math"/>
                          </a:rPr>
                        </m:ctrlPr>
                      </m:fPr>
                      <m:num>
                        <m:r>
                          <a:rPr lang="en-US" sz="2800" b="1" i="0" smtClean="0">
                            <a:solidFill>
                              <a:srgbClr val="FF0000"/>
                            </a:solidFill>
                            <a:latin typeface="Cambria Math"/>
                          </a:rPr>
                          <m:t>𝟑</m:t>
                        </m:r>
                        <m:r>
                          <a:rPr lang="en-US" sz="2800" b="1" i="0" smtClean="0">
                            <a:solidFill>
                              <a:srgbClr val="FF0000"/>
                            </a:solidFill>
                            <a:latin typeface="Cambria Math"/>
                          </a:rPr>
                          <m:t>.</m:t>
                        </m:r>
                        <m:r>
                          <a:rPr lang="en-US" sz="2800" b="1" i="0" smtClean="0">
                            <a:solidFill>
                              <a:srgbClr val="FF0000"/>
                            </a:solidFill>
                            <a:latin typeface="Cambria Math"/>
                          </a:rPr>
                          <m:t>𝟐</m:t>
                        </m:r>
                      </m:num>
                      <m:den>
                        <m:r>
                          <a:rPr lang="en-US" sz="2800" b="1" i="0" smtClean="0">
                            <a:solidFill>
                              <a:srgbClr val="FF0000"/>
                            </a:solidFill>
                            <a:latin typeface="Cambria Math"/>
                            <a:ea typeface="Cambria Math"/>
                          </a:rPr>
                          <m:t>√</m:t>
                        </m:r>
                        <m:r>
                          <a:rPr lang="en-US" sz="2800" b="1" i="0" smtClean="0">
                            <a:solidFill>
                              <a:srgbClr val="FF0000"/>
                            </a:solidFill>
                            <a:latin typeface="Cambria Math"/>
                            <a:ea typeface="Cambria Math"/>
                          </a:rPr>
                          <m:t>𝐄</m:t>
                        </m:r>
                        <m:r>
                          <a:rPr lang="en-US" sz="2800" b="1" i="0" smtClean="0">
                            <a:solidFill>
                              <a:srgbClr val="FF0000"/>
                            </a:solidFill>
                            <a:latin typeface="Cambria Math"/>
                            <a:ea typeface="Cambria Math"/>
                          </a:rPr>
                          <m:t>(</m:t>
                        </m:r>
                        <m:r>
                          <a:rPr lang="en-US" sz="2800" b="1" i="0" smtClean="0">
                            <a:solidFill>
                              <a:srgbClr val="FF0000"/>
                            </a:solidFill>
                            <a:latin typeface="Cambria Math"/>
                            <a:ea typeface="Cambria Math"/>
                          </a:rPr>
                          <m:t>𝐆𝐞𝐕</m:t>
                        </m:r>
                        <m:r>
                          <a:rPr lang="en-US" sz="2800" b="1" i="0" smtClean="0">
                            <a:solidFill>
                              <a:srgbClr val="FF0000"/>
                            </a:solidFill>
                            <a:latin typeface="Cambria Math"/>
                            <a:ea typeface="Cambria Math"/>
                          </a:rPr>
                          <m:t>)</m:t>
                        </m:r>
                      </m:den>
                    </m:f>
                  </m:oMath>
                </a14:m>
                <a:r>
                  <a:rPr lang="en-US" sz="1600" b="1" dirty="0" smtClean="0">
                    <a:solidFill>
                      <a:srgbClr val="FF0000"/>
                    </a:solidFill>
                  </a:rPr>
                  <a:t> </a:t>
                </a:r>
                <a:r>
                  <a:rPr lang="ru-RU" sz="1600" b="1" dirty="0" smtClean="0">
                    <a:solidFill>
                      <a:srgbClr val="FF0000"/>
                    </a:solidFill>
                  </a:rPr>
                  <a:t>⊕</a:t>
                </a:r>
                <a:r>
                  <a:rPr lang="en-US" sz="1600" b="1" dirty="0" smtClean="0">
                    <a:solidFill>
                      <a:srgbClr val="FF0000"/>
                    </a:solidFill>
                  </a:rPr>
                  <a:t> </a:t>
                </a:r>
                <a:r>
                  <a:rPr lang="en-US" sz="2000" b="1" dirty="0" smtClean="0">
                    <a:solidFill>
                      <a:srgbClr val="FF0000"/>
                    </a:solidFill>
                  </a:rPr>
                  <a:t>2.7    (%)</a:t>
                </a:r>
                <a:endParaRPr lang="ru-RU" sz="2000" b="1" dirty="0">
                  <a:solidFill>
                    <a:srgbClr val="FF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043608" y="3068960"/>
                <a:ext cx="2983509" cy="770532"/>
              </a:xfrm>
              <a:prstGeom prst="rect">
                <a:avLst/>
              </a:prstGeom>
              <a:blipFill rotWithShape="1">
                <a:blip r:embed="rId3"/>
                <a:stretch>
                  <a:fillRect l="-4082" r="-612" b="-2362"/>
                </a:stretch>
              </a:blipFill>
            </p:spPr>
            <p:txBody>
              <a:bodyPr/>
              <a:lstStyle/>
              <a:p>
                <a:r>
                  <a:rPr lang="ru-RU">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312" y="3913211"/>
            <a:ext cx="4132933" cy="261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88024" y="2309487"/>
            <a:ext cx="4104456" cy="646331"/>
          </a:xfrm>
          <a:prstGeom prst="rect">
            <a:avLst/>
          </a:prstGeom>
        </p:spPr>
        <p:txBody>
          <a:bodyPr wrap="square">
            <a:spAutoFit/>
          </a:bodyPr>
          <a:lstStyle/>
          <a:p>
            <a:pPr algn="ctr"/>
            <a:r>
              <a:rPr lang="en-US" b="1" i="1" dirty="0"/>
              <a:t>Time resolution of </a:t>
            </a:r>
            <a:r>
              <a:rPr lang="en-US" b="1" i="1" dirty="0" smtClean="0"/>
              <a:t>the  “</a:t>
            </a:r>
            <a:r>
              <a:rPr lang="en-US" b="1" i="1" dirty="0" err="1" smtClean="0"/>
              <a:t>Shashlyk</a:t>
            </a:r>
            <a:r>
              <a:rPr lang="en-US" b="1" i="1" dirty="0"/>
              <a:t>” type calorimeter</a:t>
            </a:r>
            <a:endParaRPr lang="ru-RU" b="1" dirty="0"/>
          </a:p>
        </p:txBody>
      </p:sp>
      <mc:AlternateContent xmlns:mc="http://schemas.openxmlformats.org/markup-compatibility/2006" xmlns:a14="http://schemas.microsoft.com/office/drawing/2010/main">
        <mc:Choice Requires="a14">
          <p:sp>
            <p:nvSpPr>
              <p:cNvPr id="8" name="TextBox 7"/>
              <p:cNvSpPr txBox="1"/>
              <p:nvPr/>
            </p:nvSpPr>
            <p:spPr>
              <a:xfrm>
                <a:off x="5864299" y="3062613"/>
                <a:ext cx="2267287" cy="776879"/>
              </a:xfrm>
              <a:prstGeom prst="rect">
                <a:avLst/>
              </a:prstGeom>
              <a:noFill/>
            </p:spPr>
            <p:txBody>
              <a:bodyPr wrap="none" rtlCol="0">
                <a:spAutoFit/>
              </a:bodyPr>
              <a:lstStyle/>
              <a:p>
                <a:r>
                  <a:rPr lang="el-GR" sz="2800" b="1" dirty="0" smtClean="0">
                    <a:solidFill>
                      <a:srgbClr val="FF0000"/>
                    </a:solidFill>
                  </a:rPr>
                  <a:t>σ</a:t>
                </a:r>
                <a:r>
                  <a:rPr lang="en-US" sz="2800" b="1" baseline="-25000" dirty="0" smtClean="0">
                    <a:solidFill>
                      <a:srgbClr val="FF0000"/>
                    </a:solidFill>
                  </a:rPr>
                  <a:t>t</a:t>
                </a:r>
                <a:r>
                  <a:rPr lang="en-US" sz="2800" b="1" dirty="0" smtClean="0">
                    <a:solidFill>
                      <a:srgbClr val="FF0000"/>
                    </a:solidFill>
                  </a:rPr>
                  <a:t>=</a:t>
                </a:r>
                <a14:m>
                  <m:oMath xmlns:m="http://schemas.openxmlformats.org/officeDocument/2006/math">
                    <m:f>
                      <m:fPr>
                        <m:ctrlPr>
                          <a:rPr lang="en-US" sz="2800" b="1" i="1" smtClean="0">
                            <a:solidFill>
                              <a:srgbClr val="FF0000"/>
                            </a:solidFill>
                            <a:latin typeface="Cambria Math"/>
                          </a:rPr>
                        </m:ctrlPr>
                      </m:fPr>
                      <m:num>
                        <m:r>
                          <a:rPr lang="en-US" sz="2800" b="1" i="0" smtClean="0">
                            <a:solidFill>
                              <a:srgbClr val="FF0000"/>
                            </a:solidFill>
                            <a:latin typeface="Cambria Math"/>
                          </a:rPr>
                          <m:t>𝟖𝟓</m:t>
                        </m:r>
                        <m:r>
                          <a:rPr lang="en-US" sz="2800" b="1" i="0" smtClean="0">
                            <a:solidFill>
                              <a:srgbClr val="FF0000"/>
                            </a:solidFill>
                            <a:latin typeface="Cambria Math"/>
                          </a:rPr>
                          <m:t>.</m:t>
                        </m:r>
                        <m:r>
                          <a:rPr lang="en-US" sz="2800" b="1" i="0" smtClean="0">
                            <a:solidFill>
                              <a:srgbClr val="FF0000"/>
                            </a:solidFill>
                            <a:latin typeface="Cambria Math"/>
                          </a:rPr>
                          <m:t>𝟕</m:t>
                        </m:r>
                      </m:num>
                      <m:den>
                        <m:r>
                          <a:rPr lang="en-US" sz="2800" b="1" i="0" smtClean="0">
                            <a:solidFill>
                              <a:srgbClr val="FF0000"/>
                            </a:solidFill>
                            <a:latin typeface="Cambria Math"/>
                            <a:ea typeface="Cambria Math"/>
                          </a:rPr>
                          <m:t>√</m:t>
                        </m:r>
                        <m:r>
                          <a:rPr lang="en-US" sz="2800" b="1" i="0" smtClean="0">
                            <a:solidFill>
                              <a:srgbClr val="FF0000"/>
                            </a:solidFill>
                            <a:latin typeface="Cambria Math"/>
                            <a:ea typeface="Cambria Math"/>
                          </a:rPr>
                          <m:t>𝐄</m:t>
                        </m:r>
                        <m:r>
                          <a:rPr lang="en-US" sz="2800" b="1" i="0" smtClean="0">
                            <a:solidFill>
                              <a:srgbClr val="FF0000"/>
                            </a:solidFill>
                            <a:latin typeface="Cambria Math"/>
                            <a:ea typeface="Cambria Math"/>
                          </a:rPr>
                          <m:t>(</m:t>
                        </m:r>
                        <m:r>
                          <a:rPr lang="en-US" sz="2800" b="1" i="0" smtClean="0">
                            <a:solidFill>
                              <a:srgbClr val="FF0000"/>
                            </a:solidFill>
                            <a:latin typeface="Cambria Math"/>
                            <a:ea typeface="Cambria Math"/>
                          </a:rPr>
                          <m:t>𝐆𝐞𝐕</m:t>
                        </m:r>
                        <m:r>
                          <a:rPr lang="en-US" sz="2800" b="1" i="0" smtClean="0">
                            <a:solidFill>
                              <a:srgbClr val="FF0000"/>
                            </a:solidFill>
                            <a:latin typeface="Cambria Math"/>
                            <a:ea typeface="Cambria Math"/>
                          </a:rPr>
                          <m:t>)</m:t>
                        </m:r>
                      </m:den>
                    </m:f>
                  </m:oMath>
                </a14:m>
                <a:r>
                  <a:rPr lang="en-US" sz="2000" b="1" dirty="0" smtClean="0">
                    <a:solidFill>
                      <a:srgbClr val="FF0000"/>
                    </a:solidFill>
                  </a:rPr>
                  <a:t>   (</a:t>
                </a:r>
                <a:r>
                  <a:rPr lang="en-US" sz="2000" b="1" dirty="0" err="1" smtClean="0">
                    <a:solidFill>
                      <a:srgbClr val="FF0000"/>
                    </a:solidFill>
                  </a:rPr>
                  <a:t>ps</a:t>
                </a:r>
                <a:r>
                  <a:rPr lang="en-US" sz="2000" b="1" dirty="0" smtClean="0">
                    <a:solidFill>
                      <a:srgbClr val="FF0000"/>
                    </a:solidFill>
                  </a:rPr>
                  <a:t>)</a:t>
                </a:r>
                <a:endParaRPr lang="ru-RU" sz="2000" b="1"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864299" y="3062613"/>
                <a:ext cx="2267287" cy="776879"/>
              </a:xfrm>
              <a:prstGeom prst="rect">
                <a:avLst/>
              </a:prstGeom>
              <a:blipFill rotWithShape="1">
                <a:blip r:embed="rId5"/>
                <a:stretch>
                  <a:fillRect l="-5645" r="-1075" b="-2344"/>
                </a:stretch>
              </a:blipFill>
            </p:spPr>
            <p:txBody>
              <a:bodyPr/>
              <a:lstStyle/>
              <a:p>
                <a:r>
                  <a:rPr lang="ru-RU">
                    <a:noFill/>
                  </a:rPr>
                  <a:t> </a:t>
                </a:r>
              </a:p>
            </p:txBody>
          </p:sp>
        </mc:Fallback>
      </mc:AlternateContent>
      <p:sp>
        <p:nvSpPr>
          <p:cNvPr id="7" name="Rectangle 6"/>
          <p:cNvSpPr/>
          <p:nvPr/>
        </p:nvSpPr>
        <p:spPr>
          <a:xfrm>
            <a:off x="827584" y="1196752"/>
            <a:ext cx="7488832" cy="646331"/>
          </a:xfrm>
          <a:prstGeom prst="rect">
            <a:avLst/>
          </a:prstGeom>
        </p:spPr>
        <p:txBody>
          <a:bodyPr wrap="square">
            <a:spAutoFit/>
          </a:bodyPr>
          <a:lstStyle/>
          <a:p>
            <a:pPr algn="ctr"/>
            <a:r>
              <a:rPr lang="en-US" b="1" dirty="0"/>
              <a:t>MPD NICA Technical Design Report of the Electromagnetic calorimeter (</a:t>
            </a:r>
            <a:r>
              <a:rPr lang="en-US" b="1" dirty="0" err="1"/>
              <a:t>ECal</a:t>
            </a:r>
            <a:r>
              <a:rPr lang="en-US" b="1" dirty="0"/>
              <a:t>) </a:t>
            </a:r>
            <a:endParaRPr lang="en-US" b="1" dirty="0" smtClean="0"/>
          </a:p>
          <a:p>
            <a:pPr algn="ctr"/>
            <a:r>
              <a:rPr lang="en-US" dirty="0" smtClean="0"/>
              <a:t>(http</a:t>
            </a:r>
            <a:r>
              <a:rPr lang="en-US" dirty="0"/>
              <a:t>://</a:t>
            </a:r>
            <a:r>
              <a:rPr lang="en-US" dirty="0" smtClean="0"/>
              <a:t>mpd.jinr.ru/wp-content/uploads/2019/01/TDR_ECAL_v3.6_2019.pdf)</a:t>
            </a:r>
            <a:endParaRPr lang="ru-RU" dirty="0"/>
          </a:p>
        </p:txBody>
      </p:sp>
      <p:sp>
        <p:nvSpPr>
          <p:cNvPr id="9" name="Rectangle 8"/>
          <p:cNvSpPr/>
          <p:nvPr/>
        </p:nvSpPr>
        <p:spPr>
          <a:xfrm>
            <a:off x="2727905" y="297522"/>
            <a:ext cx="3902030" cy="584775"/>
          </a:xfrm>
          <a:prstGeom prst="rect">
            <a:avLst/>
          </a:prstGeom>
        </p:spPr>
        <p:txBody>
          <a:bodyPr wrap="none">
            <a:spAutoFit/>
          </a:bodyPr>
          <a:lstStyle/>
          <a:p>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ECal</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key parameters</a:t>
            </a:r>
            <a:endPar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5FB9F2A7-F259-4A0A-8507-6D0FFA535805}" type="slidenum">
              <a:rPr lang="ru-RU" smtClean="0"/>
              <a:t>3</a:t>
            </a:fld>
            <a:endParaRPr lang="ru-RU"/>
          </a:p>
        </p:txBody>
      </p:sp>
    </p:spTree>
    <p:extLst>
      <p:ext uri="{BB962C8B-B14F-4D97-AF65-F5344CB8AC3E}">
        <p14:creationId xmlns:p14="http://schemas.microsoft.com/office/powerpoint/2010/main" val="997191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407204"/>
            <a:ext cx="7989238" cy="1077218"/>
          </a:xfrm>
          <a:prstGeom prst="rect">
            <a:avLst/>
          </a:prstGeom>
        </p:spPr>
        <p:txBody>
          <a:bodyPr wrap="non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New mechanics for the two-arm </a:t>
            </a:r>
            <a:r>
              <a:rPr lang="en-US" sz="3200" b="1" dirty="0" smtClean="0">
                <a:solidFill>
                  <a:srgbClr val="002060"/>
                </a:solidFill>
                <a:latin typeface="Times New Roman" panose="02020603050405020304" pitchFamily="18" charset="0"/>
                <a:cs typeface="Times New Roman" panose="02020603050405020304" pitchFamily="18" charset="0"/>
              </a:rPr>
              <a:t>calorimeter </a:t>
            </a:r>
          </a:p>
          <a:p>
            <a:pPr algn="ctr"/>
            <a:r>
              <a:rPr lang="en-US" sz="3200" b="1" dirty="0" smtClean="0">
                <a:solidFill>
                  <a:srgbClr val="002060"/>
                </a:solidFill>
                <a:latin typeface="Times New Roman" panose="02020603050405020304" pitchFamily="18" charset="0"/>
                <a:cs typeface="Times New Roman" panose="02020603050405020304" pitchFamily="18" charset="0"/>
              </a:rPr>
              <a:t>is ready.</a:t>
            </a:r>
            <a:endParaRPr lang="ru-RU" sz="3200" b="1" dirty="0">
              <a:solidFill>
                <a:srgbClr val="002060"/>
              </a:solidFill>
              <a:latin typeface="Times New Roman" panose="02020603050405020304" pitchFamily="18" charset="0"/>
              <a:cs typeface="Times New Roman" panose="02020603050405020304" pitchFamily="18"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50" y="1505010"/>
            <a:ext cx="709930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5FB9F2A7-F259-4A0A-8507-6D0FFA535805}" type="slidenum">
              <a:rPr lang="ru-RU" smtClean="0"/>
              <a:t>30</a:t>
            </a:fld>
            <a:endParaRPr lang="ru-RU"/>
          </a:p>
        </p:txBody>
      </p:sp>
    </p:spTree>
    <p:extLst>
      <p:ext uri="{BB962C8B-B14F-4D97-AF65-F5344CB8AC3E}">
        <p14:creationId xmlns:p14="http://schemas.microsoft.com/office/powerpoint/2010/main" val="18621523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751388"/>
            <a:ext cx="3850212" cy="357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773308"/>
            <a:ext cx="4297363" cy="355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68414" y="1373704"/>
            <a:ext cx="4104456" cy="923330"/>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The non standard modules from the right arm of the ECAL were checked and prepared for replacement.</a:t>
            </a:r>
            <a:endParaRPr lang="ru-RU" b="1" dirty="0">
              <a:latin typeface="Times New Roman" panose="02020603050405020304" pitchFamily="18" charset="0"/>
              <a:cs typeface="Times New Roman" panose="02020603050405020304" pitchFamily="18" charset="0"/>
            </a:endParaRPr>
          </a:p>
        </p:txBody>
      </p:sp>
      <p:sp>
        <p:nvSpPr>
          <p:cNvPr id="5" name="Rectangle 4"/>
          <p:cNvSpPr/>
          <p:nvPr/>
        </p:nvSpPr>
        <p:spPr>
          <a:xfrm>
            <a:off x="4656709" y="1373704"/>
            <a:ext cx="3983928"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Tested modules for the left </a:t>
            </a:r>
            <a:r>
              <a:rPr lang="en-US" b="1" dirty="0" smtClean="0">
                <a:latin typeface="Times New Roman" panose="02020603050405020304" pitchFamily="18" charset="0"/>
                <a:cs typeface="Times New Roman" panose="02020603050405020304" pitchFamily="18" charset="0"/>
              </a:rPr>
              <a:t>arm </a:t>
            </a:r>
            <a:r>
              <a:rPr lang="en-US" b="1" dirty="0">
                <a:latin typeface="Times New Roman" panose="02020603050405020304" pitchFamily="18" charset="0"/>
                <a:cs typeface="Times New Roman" panose="02020603050405020304" pitchFamily="18" charset="0"/>
              </a:rPr>
              <a:t>of the ECAL.</a:t>
            </a:r>
            <a:endParaRPr lang="ru-RU" b="1" dirty="0">
              <a:latin typeface="Times New Roman" panose="02020603050405020304" pitchFamily="18" charset="0"/>
              <a:cs typeface="Times New Roman" panose="02020603050405020304" pitchFamily="18" charset="0"/>
            </a:endParaRPr>
          </a:p>
        </p:txBody>
      </p:sp>
      <p:sp>
        <p:nvSpPr>
          <p:cNvPr id="6" name="Rectangle 5"/>
          <p:cNvSpPr/>
          <p:nvPr/>
        </p:nvSpPr>
        <p:spPr>
          <a:xfrm>
            <a:off x="1691680" y="6381328"/>
            <a:ext cx="1380506" cy="400110"/>
          </a:xfrm>
          <a:prstGeom prst="rect">
            <a:avLst/>
          </a:prstGeom>
        </p:spPr>
        <p:txBody>
          <a:bodyPr wrap="none">
            <a:spAutoFit/>
          </a:bodyPr>
          <a:lstStyle/>
          <a:p>
            <a:r>
              <a:rPr lang="en-US" sz="2000" b="1" dirty="0">
                <a:solidFill>
                  <a:srgbClr val="002060"/>
                </a:solidFill>
                <a:latin typeface="Times New Roman" panose="02020603050405020304" pitchFamily="18" charset="0"/>
                <a:cs typeface="Times New Roman" panose="02020603050405020304" pitchFamily="18" charset="0"/>
              </a:rPr>
              <a:t>R</a:t>
            </a:r>
            <a:r>
              <a:rPr lang="en-US" sz="2000" b="1" dirty="0" smtClean="0">
                <a:solidFill>
                  <a:srgbClr val="002060"/>
                </a:solidFill>
                <a:latin typeface="Times New Roman" panose="02020603050405020304" pitchFamily="18" charset="0"/>
                <a:cs typeface="Times New Roman" panose="02020603050405020304" pitchFamily="18" charset="0"/>
              </a:rPr>
              <a:t>ight </a:t>
            </a:r>
            <a:r>
              <a:rPr lang="en-US" sz="2000" b="1" dirty="0">
                <a:solidFill>
                  <a:srgbClr val="002060"/>
                </a:solidFill>
                <a:latin typeface="Times New Roman" panose="02020603050405020304" pitchFamily="18" charset="0"/>
                <a:cs typeface="Times New Roman" panose="02020603050405020304" pitchFamily="18" charset="0"/>
              </a:rPr>
              <a:t>arm </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58420" y="6390431"/>
            <a:ext cx="1223412" cy="400110"/>
          </a:xfrm>
          <a:prstGeom prst="rect">
            <a:avLst/>
          </a:prstGeom>
        </p:spPr>
        <p:txBody>
          <a:bodyPr wrap="none">
            <a:spAutoFit/>
          </a:bodyPr>
          <a:lstStyle/>
          <a:p>
            <a:r>
              <a:rPr lang="en-US" sz="2000" b="1" dirty="0" smtClean="0">
                <a:solidFill>
                  <a:srgbClr val="002060"/>
                </a:solidFill>
                <a:latin typeface="Times New Roman" panose="02020603050405020304" pitchFamily="18" charset="0"/>
                <a:cs typeface="Times New Roman" panose="02020603050405020304" pitchFamily="18" charset="0"/>
              </a:rPr>
              <a:t>Left </a:t>
            </a:r>
            <a:r>
              <a:rPr lang="en-US" sz="2000" b="1" dirty="0">
                <a:solidFill>
                  <a:srgbClr val="002060"/>
                </a:solidFill>
                <a:latin typeface="Times New Roman" panose="02020603050405020304" pitchFamily="18" charset="0"/>
                <a:cs typeface="Times New Roman" panose="02020603050405020304" pitchFamily="18" charset="0"/>
              </a:rPr>
              <a:t>arm </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78833" y="188640"/>
            <a:ext cx="8518521"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The ADC and modules for the two arms  ECAL have been prepared.</a:t>
            </a:r>
            <a:endParaRPr lang="ru-RU" sz="3200" b="1" dirty="0">
              <a:solidFill>
                <a:srgbClr val="002060"/>
              </a:solidFill>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5FB9F2A7-F259-4A0A-8507-6D0FFA535805}" type="slidenum">
              <a:rPr lang="ru-RU" smtClean="0"/>
              <a:t>31</a:t>
            </a:fld>
            <a:endParaRPr lang="ru-RU"/>
          </a:p>
        </p:txBody>
      </p:sp>
    </p:spTree>
    <p:extLst>
      <p:ext uri="{BB962C8B-B14F-4D97-AF65-F5344CB8AC3E}">
        <p14:creationId xmlns:p14="http://schemas.microsoft.com/office/powerpoint/2010/main" val="2715506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1124744"/>
            <a:ext cx="6480720" cy="2308324"/>
          </a:xfrm>
          <a:prstGeom prst="rect">
            <a:avLst/>
          </a:prstGeom>
          <a:noFill/>
        </p:spPr>
        <p:txBody>
          <a:bodyPr wrap="square" rtlCol="0">
            <a:spAutoFit/>
          </a:bodyPr>
          <a:lstStyle/>
          <a:p>
            <a:pPr algn="ctr"/>
            <a:r>
              <a:rPr lang="en-US" sz="3600" b="1" dirty="0" smtClean="0">
                <a:latin typeface="Times New Roman" panose="02020603050405020304" pitchFamily="18" charset="0"/>
                <a:cs typeface="Times New Roman" panose="02020603050405020304" pitchFamily="18" charset="0"/>
              </a:rPr>
              <a:t>ECAL assembling time-table will be prepared in connection to GEM chambers and magnetic measurement.</a:t>
            </a:r>
            <a:endParaRPr lang="ru-RU" sz="3600" b="1"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5FB9F2A7-F259-4A0A-8507-6D0FFA535805}" type="slidenum">
              <a:rPr lang="ru-RU" smtClean="0"/>
              <a:t>32</a:t>
            </a:fld>
            <a:endParaRPr lang="ru-RU"/>
          </a:p>
        </p:txBody>
      </p:sp>
    </p:spTree>
    <p:extLst>
      <p:ext uri="{BB962C8B-B14F-4D97-AF65-F5344CB8AC3E}">
        <p14:creationId xmlns:p14="http://schemas.microsoft.com/office/powerpoint/2010/main" val="19082809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1680" y="2348880"/>
            <a:ext cx="5826275" cy="707886"/>
          </a:xfrm>
          <a:prstGeom prst="rect">
            <a:avLst/>
          </a:prstGeom>
        </p:spPr>
        <p:txBody>
          <a:bodyPr wrap="none">
            <a:spAutoFit/>
          </a:bodyPr>
          <a:lstStyle/>
          <a:p>
            <a:r>
              <a:rPr lang="en-US" sz="4000" b="1" dirty="0">
                <a:solidFill>
                  <a:srgbClr val="002060"/>
                </a:solidFill>
                <a:latin typeface="Times New Roman" panose="02020603050405020304" pitchFamily="18" charset="0"/>
                <a:cs typeface="Times New Roman" panose="02020603050405020304" pitchFamily="18" charset="0"/>
              </a:rPr>
              <a:t>Thank for your attention!</a:t>
            </a:r>
          </a:p>
        </p:txBody>
      </p:sp>
      <p:sp>
        <p:nvSpPr>
          <p:cNvPr id="3" name="Slide Number Placeholder 2"/>
          <p:cNvSpPr>
            <a:spLocks noGrp="1"/>
          </p:cNvSpPr>
          <p:nvPr>
            <p:ph type="sldNum" sz="quarter" idx="12"/>
          </p:nvPr>
        </p:nvSpPr>
        <p:spPr/>
        <p:txBody>
          <a:bodyPr/>
          <a:lstStyle/>
          <a:p>
            <a:fld id="{5FB9F2A7-F259-4A0A-8507-6D0FFA535805}" type="slidenum">
              <a:rPr lang="ru-RU" smtClean="0"/>
              <a:t>33</a:t>
            </a:fld>
            <a:endParaRPr lang="ru-RU"/>
          </a:p>
        </p:txBody>
      </p:sp>
    </p:spTree>
    <p:extLst>
      <p:ext uri="{BB962C8B-B14F-4D97-AF65-F5344CB8AC3E}">
        <p14:creationId xmlns:p14="http://schemas.microsoft.com/office/powerpoint/2010/main" val="997191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7864" y="2492896"/>
            <a:ext cx="2348720" cy="707886"/>
          </a:xfrm>
          <a:prstGeom prst="rect">
            <a:avLst/>
          </a:prstGeom>
        </p:spPr>
        <p:txBody>
          <a:bodyPr wrap="none">
            <a:spAutoFit/>
          </a:bodyPr>
          <a:lstStyle/>
          <a:p>
            <a:r>
              <a:rPr lang="en-US" sz="4000" b="1" dirty="0">
                <a:solidFill>
                  <a:srgbClr val="002060"/>
                </a:solidFill>
                <a:latin typeface="Times New Roman" panose="02020603050405020304" pitchFamily="18" charset="0"/>
                <a:cs typeface="Times New Roman" panose="02020603050405020304" pitchFamily="18" charset="0"/>
              </a:rPr>
              <a:t>BACKUP</a:t>
            </a:r>
          </a:p>
        </p:txBody>
      </p:sp>
      <p:sp>
        <p:nvSpPr>
          <p:cNvPr id="3" name="Slide Number Placeholder 2"/>
          <p:cNvSpPr>
            <a:spLocks noGrp="1"/>
          </p:cNvSpPr>
          <p:nvPr>
            <p:ph type="sldNum" sz="quarter" idx="12"/>
          </p:nvPr>
        </p:nvSpPr>
        <p:spPr/>
        <p:txBody>
          <a:bodyPr/>
          <a:lstStyle/>
          <a:p>
            <a:fld id="{5FB9F2A7-F259-4A0A-8507-6D0FFA535805}" type="slidenum">
              <a:rPr lang="ru-RU" smtClean="0"/>
              <a:t>34</a:t>
            </a:fld>
            <a:endParaRPr lang="ru-RU"/>
          </a:p>
        </p:txBody>
      </p:sp>
    </p:spTree>
    <p:extLst>
      <p:ext uri="{BB962C8B-B14F-4D97-AF65-F5344CB8AC3E}">
        <p14:creationId xmlns:p14="http://schemas.microsoft.com/office/powerpoint/2010/main" val="40002861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363" y="4333875"/>
            <a:ext cx="453707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50825" y="115888"/>
            <a:ext cx="8713788" cy="1873250"/>
          </a:xfrm>
          <a:prstGeom prst="rect">
            <a:avLst/>
          </a:prstGeom>
        </p:spPr>
        <p:txBody>
          <a:bodyPr>
            <a:normAutofit fontScale="4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52"/>
              </a:defRPr>
            </a:lvl2pPr>
            <a:lvl3pPr algn="ctr" rtl="0" eaLnBrk="0" fontAlgn="base" hangingPunct="0">
              <a:spcBef>
                <a:spcPct val="0"/>
              </a:spcBef>
              <a:spcAft>
                <a:spcPct val="0"/>
              </a:spcAft>
              <a:defRPr sz="4400">
                <a:solidFill>
                  <a:schemeClr val="tx1"/>
                </a:solidFill>
                <a:latin typeface="Calibri" charset="-52"/>
              </a:defRPr>
            </a:lvl3pPr>
            <a:lvl4pPr algn="ctr" rtl="0" eaLnBrk="0" fontAlgn="base" hangingPunct="0">
              <a:spcBef>
                <a:spcPct val="0"/>
              </a:spcBef>
              <a:spcAft>
                <a:spcPct val="0"/>
              </a:spcAft>
              <a:defRPr sz="4400">
                <a:solidFill>
                  <a:schemeClr val="tx1"/>
                </a:solidFill>
                <a:latin typeface="Calibri" charset="-52"/>
              </a:defRPr>
            </a:lvl4pPr>
            <a:lvl5pPr algn="ctr" rtl="0" eaLnBrk="0" fontAlgn="base" hangingPunct="0">
              <a:spcBef>
                <a:spcPct val="0"/>
              </a:spcBef>
              <a:spcAft>
                <a:spcPct val="0"/>
              </a:spcAft>
              <a:defRPr sz="4400">
                <a:solidFill>
                  <a:schemeClr val="tx1"/>
                </a:solidFill>
                <a:latin typeface="Calibri" charset="-52"/>
              </a:defRPr>
            </a:lvl5pPr>
            <a:lvl6pPr marL="457200" algn="ctr" rtl="0" fontAlgn="base">
              <a:spcBef>
                <a:spcPct val="0"/>
              </a:spcBef>
              <a:spcAft>
                <a:spcPct val="0"/>
              </a:spcAft>
              <a:defRPr sz="4400">
                <a:solidFill>
                  <a:schemeClr val="tx1"/>
                </a:solidFill>
                <a:latin typeface="Calibri" charset="-52"/>
              </a:defRPr>
            </a:lvl6pPr>
            <a:lvl7pPr marL="914400" algn="ctr" rtl="0" fontAlgn="base">
              <a:spcBef>
                <a:spcPct val="0"/>
              </a:spcBef>
              <a:spcAft>
                <a:spcPct val="0"/>
              </a:spcAft>
              <a:defRPr sz="4400">
                <a:solidFill>
                  <a:schemeClr val="tx1"/>
                </a:solidFill>
                <a:latin typeface="Calibri" charset="-52"/>
              </a:defRPr>
            </a:lvl7pPr>
            <a:lvl8pPr marL="1371600" algn="ctr" rtl="0" fontAlgn="base">
              <a:spcBef>
                <a:spcPct val="0"/>
              </a:spcBef>
              <a:spcAft>
                <a:spcPct val="0"/>
              </a:spcAft>
              <a:defRPr sz="4400">
                <a:solidFill>
                  <a:schemeClr val="tx1"/>
                </a:solidFill>
                <a:latin typeface="Calibri" charset="-52"/>
              </a:defRPr>
            </a:lvl8pPr>
            <a:lvl9pPr marL="1828800" algn="ctr" rtl="0" fontAlgn="base">
              <a:spcBef>
                <a:spcPct val="0"/>
              </a:spcBef>
              <a:spcAft>
                <a:spcPct val="0"/>
              </a:spcAft>
              <a:defRPr sz="4400">
                <a:solidFill>
                  <a:schemeClr val="tx1"/>
                </a:solidFill>
                <a:latin typeface="Calibri" charset="-52"/>
              </a:defRPr>
            </a:lvl9pPr>
          </a:lstStyle>
          <a:p>
            <a:pPr>
              <a:defRPr/>
            </a:pPr>
            <a:r>
              <a:rPr lang="en-US" sz="7000" b="1" i="1" dirty="0" smtClean="0">
                <a:effectLst>
                  <a:outerShdw blurRad="38100" dist="38100" dir="2700000" algn="tl">
                    <a:srgbClr val="000000">
                      <a:alpha val="43137"/>
                    </a:srgbClr>
                  </a:outerShdw>
                </a:effectLst>
              </a:rPr>
              <a:t>ECAL two arms installation  (status 2020). </a:t>
            </a:r>
          </a:p>
          <a:p>
            <a:pPr algn="l">
              <a:defRPr/>
            </a:pPr>
            <a:r>
              <a:rPr lang="en-US" sz="5400" b="1" i="1" dirty="0" smtClean="0">
                <a:effectLst>
                  <a:outerShdw blurRad="38100" dist="38100" dir="2700000" algn="tl">
                    <a:srgbClr val="000000">
                      <a:alpha val="43137"/>
                    </a:srgbClr>
                  </a:outerShdw>
                </a:effectLst>
              </a:rPr>
              <a:t>- main effort  </a:t>
            </a:r>
            <a:r>
              <a:rPr lang="en-US" sz="5400" b="1" i="1" dirty="0">
                <a:effectLst>
                  <a:outerShdw blurRad="38100" dist="38100" dir="2700000" algn="tl">
                    <a:srgbClr val="000000">
                      <a:alpha val="43137"/>
                    </a:srgbClr>
                  </a:outerShdw>
                </a:effectLst>
              </a:rPr>
              <a:t>was </a:t>
            </a:r>
            <a:r>
              <a:rPr lang="en-US" sz="5400" b="1" i="1" dirty="0" smtClean="0">
                <a:effectLst>
                  <a:outerShdw blurRad="38100" dist="38100" dir="2700000" algn="tl">
                    <a:srgbClr val="000000">
                      <a:alpha val="43137"/>
                    </a:srgbClr>
                  </a:outerShdw>
                </a:effectLst>
              </a:rPr>
              <a:t>add ECAL </a:t>
            </a:r>
            <a:r>
              <a:rPr lang="en-US" sz="5400" b="1" i="1" dirty="0">
                <a:effectLst>
                  <a:outerShdw blurRad="38100" dist="38100" dir="2700000" algn="tl">
                    <a:srgbClr val="000000">
                      <a:alpha val="43137"/>
                    </a:srgbClr>
                  </a:outerShdw>
                </a:effectLst>
              </a:rPr>
              <a:t>data analysis considering signal time </a:t>
            </a:r>
            <a:r>
              <a:rPr lang="en-US" sz="5400" b="1" i="1" dirty="0" smtClean="0">
                <a:effectLst>
                  <a:outerShdw blurRad="38100" dist="38100" dir="2700000" algn="tl">
                    <a:srgbClr val="000000">
                      <a:alpha val="43137"/>
                    </a:srgbClr>
                  </a:outerShdw>
                </a:effectLst>
              </a:rPr>
              <a:t>parameters</a:t>
            </a:r>
            <a:endParaRPr lang="en-US" sz="5400" b="1" i="1" dirty="0">
              <a:effectLst>
                <a:outerShdw blurRad="38100" dist="38100" dir="2700000" algn="tl">
                  <a:srgbClr val="000000">
                    <a:alpha val="43137"/>
                  </a:srgbClr>
                </a:outerShdw>
              </a:effectLst>
            </a:endParaRPr>
          </a:p>
          <a:p>
            <a:pPr algn="l">
              <a:defRPr/>
            </a:pPr>
            <a:r>
              <a:rPr lang="en-US" sz="5400" b="1" i="1" dirty="0" smtClean="0">
                <a:effectLst>
                  <a:outerShdw blurRad="38100" dist="38100" dir="2700000" algn="tl">
                    <a:srgbClr val="000000">
                      <a:alpha val="43137"/>
                    </a:srgbClr>
                  </a:outerShdw>
                </a:effectLst>
              </a:rPr>
              <a:t>- </a:t>
            </a:r>
            <a:r>
              <a:rPr lang="en-US" sz="5400" b="1" i="1" dirty="0">
                <a:effectLst>
                  <a:outerShdw blurRad="38100" dist="38100" dir="2700000" algn="tl">
                    <a:srgbClr val="000000">
                      <a:alpha val="43137"/>
                    </a:srgbClr>
                  </a:outerShdw>
                </a:effectLst>
              </a:rPr>
              <a:t>assembled of two racks for ECAL in the </a:t>
            </a:r>
            <a:r>
              <a:rPr lang="en-US" sz="5400" b="1" i="1" dirty="0" smtClean="0">
                <a:effectLst>
                  <a:outerShdw blurRad="38100" dist="38100" dir="2700000" algn="tl">
                    <a:srgbClr val="000000">
                      <a:alpha val="43137"/>
                    </a:srgbClr>
                  </a:outerShdw>
                </a:effectLst>
              </a:rPr>
              <a:t>magnet</a:t>
            </a:r>
            <a:endParaRPr lang="en-US" sz="5400" b="1" i="1" dirty="0">
              <a:effectLst>
                <a:outerShdw blurRad="38100" dist="38100" dir="2700000" algn="tl">
                  <a:srgbClr val="000000">
                    <a:alpha val="43137"/>
                  </a:srgbClr>
                </a:outerShdw>
              </a:effectLst>
            </a:endParaRPr>
          </a:p>
          <a:p>
            <a:pPr algn="l">
              <a:defRPr/>
            </a:pPr>
            <a:r>
              <a:rPr lang="en-US" sz="5400" b="1" i="1" dirty="0" smtClean="0">
                <a:effectLst>
                  <a:outerShdw blurRad="38100" dist="38100" dir="2700000" algn="tl">
                    <a:srgbClr val="000000">
                      <a:alpha val="43137"/>
                    </a:srgbClr>
                  </a:outerShdw>
                </a:effectLst>
              </a:rPr>
              <a:t>- performed </a:t>
            </a:r>
            <a:r>
              <a:rPr lang="en-US" sz="5400" b="1" i="1" dirty="0">
                <a:effectLst>
                  <a:outerShdw blurRad="38100" dist="38100" dir="2700000" algn="tl">
                    <a:srgbClr val="000000">
                      <a:alpha val="43137"/>
                    </a:srgbClr>
                  </a:outerShdw>
                </a:effectLst>
              </a:rPr>
              <a:t>tests array of  modules for second arm of  the </a:t>
            </a:r>
            <a:r>
              <a:rPr lang="en-US" sz="5400" b="1" i="1" dirty="0" smtClean="0">
                <a:effectLst>
                  <a:outerShdw blurRad="38100" dist="38100" dir="2700000" algn="tl">
                    <a:srgbClr val="000000">
                      <a:alpha val="43137"/>
                    </a:srgbClr>
                  </a:outerShdw>
                </a:effectLst>
              </a:rPr>
              <a:t>ECAL</a:t>
            </a:r>
          </a:p>
          <a:p>
            <a:pPr algn="l">
              <a:defRPr/>
            </a:pPr>
            <a:endParaRPr lang="en-US" sz="5400" b="1" i="1" dirty="0" smtClean="0">
              <a:effectLst>
                <a:outerShdw blurRad="38100" dist="38100" dir="2700000" algn="tl">
                  <a:srgbClr val="000000">
                    <a:alpha val="43137"/>
                  </a:srgbClr>
                </a:outerShdw>
              </a:effectLst>
            </a:endParaRPr>
          </a:p>
          <a:p>
            <a:pPr algn="l">
              <a:defRPr/>
            </a:pPr>
            <a:endParaRPr lang="en-US" sz="5400" b="1" i="1" dirty="0">
              <a:effectLst>
                <a:outerShdw blurRad="38100" dist="38100" dir="2700000" algn="tl">
                  <a:srgbClr val="000000">
                    <a:alpha val="43137"/>
                  </a:srgbClr>
                </a:outerShdw>
              </a:effectLst>
            </a:endParaRPr>
          </a:p>
        </p:txBody>
      </p:sp>
      <p:pic>
        <p:nvPicPr>
          <p:cNvPr id="20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3213100"/>
            <a:ext cx="3119438" cy="333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700213"/>
            <a:ext cx="262413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4" name="Rectangle 1"/>
          <p:cNvSpPr>
            <a:spLocks noChangeArrowheads="1"/>
          </p:cNvSpPr>
          <p:nvPr/>
        </p:nvSpPr>
        <p:spPr bwMode="auto">
          <a:xfrm>
            <a:off x="3384550" y="1989138"/>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sz="2000" b="1"/>
              <a:t>Location of Ecal in the magnet SP-41</a:t>
            </a:r>
          </a:p>
        </p:txBody>
      </p:sp>
      <p:sp>
        <p:nvSpPr>
          <p:cNvPr id="2055" name="Rectangle 2"/>
          <p:cNvSpPr>
            <a:spLocks noChangeArrowheads="1"/>
          </p:cNvSpPr>
          <p:nvPr/>
        </p:nvSpPr>
        <p:spPr bwMode="auto">
          <a:xfrm>
            <a:off x="3009900" y="3198813"/>
            <a:ext cx="2547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sz="2000" b="1"/>
              <a:t>New racks for ECAL </a:t>
            </a:r>
            <a:endParaRPr lang="ru-RU" altLang="ru-RU" sz="2000" b="1"/>
          </a:p>
        </p:txBody>
      </p:sp>
      <p:cxnSp>
        <p:nvCxnSpPr>
          <p:cNvPr id="7" name="Straight Arrow Connector 6"/>
          <p:cNvCxnSpPr/>
          <p:nvPr/>
        </p:nvCxnSpPr>
        <p:spPr>
          <a:xfrm>
            <a:off x="4500563" y="3716338"/>
            <a:ext cx="105727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009900" y="2565400"/>
            <a:ext cx="127476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5FB9F2A7-F259-4A0A-8507-6D0FFA535805}" type="slidenum">
              <a:rPr lang="ru-RU" smtClean="0"/>
              <a:t>35</a:t>
            </a:fld>
            <a:endParaRPr lang="ru-RU"/>
          </a:p>
        </p:txBody>
      </p:sp>
    </p:spTree>
    <p:extLst>
      <p:ext uri="{BB962C8B-B14F-4D97-AF65-F5344CB8AC3E}">
        <p14:creationId xmlns:p14="http://schemas.microsoft.com/office/powerpoint/2010/main" val="1994293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350" y="0"/>
            <a:ext cx="9150350" cy="492125"/>
          </a:xfrm>
          <a:prstGeom prst="rect">
            <a:avLst/>
          </a:prstGeom>
        </p:spPr>
        <p:txBody>
          <a:bodyPr>
            <a:spAutoFit/>
          </a:bodyPr>
          <a:lstStyle/>
          <a:p>
            <a:pPr algn="ctr">
              <a:defRPr/>
            </a:pPr>
            <a:r>
              <a:rPr lang="en-US" sz="2600" b="1" i="1" dirty="0">
                <a:effectLst>
                  <a:outerShdw blurRad="38100" dist="38100" dir="2700000" algn="tl">
                    <a:srgbClr val="000000">
                      <a:alpha val="43137"/>
                    </a:srgbClr>
                  </a:outerShdw>
                </a:effectLst>
              </a:rPr>
              <a:t>The test of the modules for second arm of ECAL</a:t>
            </a:r>
            <a:endParaRPr lang="ru-RU" sz="2600" b="1" i="1" dirty="0">
              <a:effectLst>
                <a:outerShdw blurRad="38100" dist="38100" dir="2700000" algn="tl">
                  <a:srgbClr val="000000">
                    <a:alpha val="43137"/>
                  </a:srgbClr>
                </a:outerShdw>
              </a:effectLst>
            </a:endParaRPr>
          </a:p>
        </p:txBody>
      </p:sp>
      <p:pic>
        <p:nvPicPr>
          <p:cNvPr id="3075" name="Picture 2" descr="C:\Users\User\Downloads\Безымянный-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774700"/>
            <a:ext cx="3698875"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 y="620713"/>
            <a:ext cx="4297363" cy="355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Прямая со стрелкой 6"/>
          <p:cNvCxnSpPr/>
          <p:nvPr/>
        </p:nvCxnSpPr>
        <p:spPr>
          <a:xfrm flipH="1">
            <a:off x="3992563" y="1268413"/>
            <a:ext cx="1011237" cy="73025"/>
          </a:xfrm>
          <a:prstGeom prst="straightConnector1">
            <a:avLst/>
          </a:prstGeom>
          <a:ln>
            <a:solidFill>
              <a:srgbClr val="FFFF00"/>
            </a:solidFill>
            <a:tailEnd type="arrow"/>
          </a:ln>
        </p:spPr>
        <p:style>
          <a:lnRef idx="2">
            <a:schemeClr val="accent2"/>
          </a:lnRef>
          <a:fillRef idx="0">
            <a:schemeClr val="accent2"/>
          </a:fillRef>
          <a:effectRef idx="1">
            <a:schemeClr val="accent2"/>
          </a:effectRef>
          <a:fontRef idx="minor">
            <a:schemeClr val="tx1"/>
          </a:fontRef>
        </p:style>
      </p:cxnSp>
      <p:cxnSp>
        <p:nvCxnSpPr>
          <p:cNvPr id="13" name="Прямая со стрелкой 12"/>
          <p:cNvCxnSpPr/>
          <p:nvPr/>
        </p:nvCxnSpPr>
        <p:spPr>
          <a:xfrm flipH="1">
            <a:off x="3489325" y="1916113"/>
            <a:ext cx="2159000" cy="649287"/>
          </a:xfrm>
          <a:prstGeom prst="straightConnector1">
            <a:avLst/>
          </a:prstGeom>
          <a:ln>
            <a:solidFill>
              <a:srgbClr val="FFFF00"/>
            </a:solidFill>
            <a:tailEnd type="arrow"/>
          </a:ln>
        </p:spPr>
        <p:style>
          <a:lnRef idx="2">
            <a:schemeClr val="accent2"/>
          </a:lnRef>
          <a:fillRef idx="0">
            <a:schemeClr val="accent2"/>
          </a:fillRef>
          <a:effectRef idx="1">
            <a:schemeClr val="accent2"/>
          </a:effectRef>
          <a:fontRef idx="minor">
            <a:schemeClr val="tx1"/>
          </a:fontRef>
        </p:style>
      </p:cxnSp>
      <p:pic>
        <p:nvPicPr>
          <p:cNvPr id="307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725" y="4365625"/>
            <a:ext cx="3292475" cy="227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80" name="Rectangle 27"/>
          <p:cNvSpPr>
            <a:spLocks noChangeArrowheads="1"/>
          </p:cNvSpPr>
          <p:nvPr/>
        </p:nvSpPr>
        <p:spPr bwMode="auto">
          <a:xfrm>
            <a:off x="4572000" y="3046413"/>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sz="2000"/>
              <a:t>The modules was tested using monitors in  three position. Each positions gives attenuated amplitude and   allowed to calculate quality of the module.</a:t>
            </a:r>
            <a:endParaRPr lang="ru-RU" altLang="ru-RU" sz="2000"/>
          </a:p>
        </p:txBody>
      </p:sp>
      <p:pic>
        <p:nvPicPr>
          <p:cNvPr id="308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4784725"/>
            <a:ext cx="4926013" cy="198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82" name="Rectangle 28"/>
          <p:cNvSpPr>
            <a:spLocks noChangeArrowheads="1"/>
          </p:cNvSpPr>
          <p:nvPr/>
        </p:nvSpPr>
        <p:spPr bwMode="auto">
          <a:xfrm>
            <a:off x="66675" y="43846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sz="2000"/>
              <a:t>The decay coefficients  for tested modules. </a:t>
            </a:r>
            <a:endParaRPr lang="ru-RU" altLang="ru-RU" sz="2000"/>
          </a:p>
        </p:txBody>
      </p:sp>
      <p:sp>
        <p:nvSpPr>
          <p:cNvPr id="30" name="Oval 29"/>
          <p:cNvSpPr/>
          <p:nvPr/>
        </p:nvSpPr>
        <p:spPr>
          <a:xfrm>
            <a:off x="684213" y="6308725"/>
            <a:ext cx="647700" cy="465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8" name="Oval 37"/>
          <p:cNvSpPr/>
          <p:nvPr/>
        </p:nvSpPr>
        <p:spPr>
          <a:xfrm>
            <a:off x="3563938" y="6308725"/>
            <a:ext cx="879475" cy="465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85" name="Rectangle 30"/>
          <p:cNvSpPr>
            <a:spLocks noChangeArrowheads="1"/>
          </p:cNvSpPr>
          <p:nvPr/>
        </p:nvSpPr>
        <p:spPr bwMode="auto">
          <a:xfrm>
            <a:off x="395288" y="5629275"/>
            <a:ext cx="652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sz="2000"/>
              <a:t>bad </a:t>
            </a:r>
          </a:p>
          <a:p>
            <a:r>
              <a:rPr lang="en-US" altLang="ru-RU" sz="2000"/>
              <a:t>cells</a:t>
            </a:r>
            <a:endParaRPr lang="ru-RU" altLang="ru-RU" sz="2000"/>
          </a:p>
        </p:txBody>
      </p:sp>
      <p:sp>
        <p:nvSpPr>
          <p:cNvPr id="3086" name="Rectangle 39"/>
          <p:cNvSpPr>
            <a:spLocks noChangeArrowheads="1"/>
          </p:cNvSpPr>
          <p:nvPr/>
        </p:nvSpPr>
        <p:spPr bwMode="auto">
          <a:xfrm>
            <a:off x="3790950" y="5600700"/>
            <a:ext cx="652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ru-RU" sz="2000"/>
              <a:t>bad </a:t>
            </a:r>
          </a:p>
          <a:p>
            <a:r>
              <a:rPr lang="en-US" altLang="ru-RU" sz="2000"/>
              <a:t>cells</a:t>
            </a:r>
            <a:endParaRPr lang="ru-RU" altLang="ru-RU" sz="2000"/>
          </a:p>
        </p:txBody>
      </p:sp>
      <p:sp>
        <p:nvSpPr>
          <p:cNvPr id="2" name="Slide Number Placeholder 1"/>
          <p:cNvSpPr>
            <a:spLocks noGrp="1"/>
          </p:cNvSpPr>
          <p:nvPr>
            <p:ph type="sldNum" sz="quarter" idx="12"/>
          </p:nvPr>
        </p:nvSpPr>
        <p:spPr/>
        <p:txBody>
          <a:bodyPr/>
          <a:lstStyle/>
          <a:p>
            <a:fld id="{5FB9F2A7-F259-4A0A-8507-6D0FFA535805}" type="slidenum">
              <a:rPr lang="ru-RU" smtClean="0"/>
              <a:t>36</a:t>
            </a:fld>
            <a:endParaRPr lang="ru-RU"/>
          </a:p>
        </p:txBody>
      </p:sp>
    </p:spTree>
    <p:extLst>
      <p:ext uri="{BB962C8B-B14F-4D97-AF65-F5344CB8AC3E}">
        <p14:creationId xmlns:p14="http://schemas.microsoft.com/office/powerpoint/2010/main" val="3088797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FB9F2A7-F259-4A0A-8507-6D0FFA535805}" type="slidenum">
              <a:rPr lang="ru-RU" smtClean="0"/>
              <a:t>4</a:t>
            </a:fld>
            <a:endParaRPr lang="ru-RU"/>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3098" y="2132856"/>
            <a:ext cx="3868477" cy="425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80" y="2125613"/>
            <a:ext cx="4588221" cy="425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0565" y="116633"/>
            <a:ext cx="8793968" cy="461665"/>
          </a:xfrm>
          <a:prstGeom prst="rect">
            <a:avLst/>
          </a:prstGeom>
        </p:spPr>
        <p:txBody>
          <a:bodyPr wrap="square">
            <a:spAutoFit/>
          </a:bodyPr>
          <a:lstStyle/>
          <a:p>
            <a:pPr algn="ctr"/>
            <a:r>
              <a:rPr lang="en-US" sz="2400" b="1" dirty="0">
                <a:solidFill>
                  <a:schemeClr val="tx2"/>
                </a:solidFill>
                <a:latin typeface="Times New Roman" panose="02020603050405020304" pitchFamily="18" charset="0"/>
                <a:cs typeface="Times New Roman" panose="02020603050405020304" pitchFamily="18" charset="0"/>
              </a:rPr>
              <a:t>The ECAL location in the </a:t>
            </a:r>
            <a:r>
              <a:rPr lang="en-US" sz="2400" b="1" dirty="0" smtClean="0">
                <a:solidFill>
                  <a:schemeClr val="tx2"/>
                </a:solidFill>
                <a:latin typeface="Times New Roman" panose="02020603050405020304" pitchFamily="18" charset="0"/>
                <a:cs typeface="Times New Roman" panose="02020603050405020304" pitchFamily="18" charset="0"/>
              </a:rPr>
              <a:t>magnet (</a:t>
            </a:r>
            <a:r>
              <a:rPr lang="en-US" sz="2400" b="1" dirty="0">
                <a:solidFill>
                  <a:schemeClr val="tx2"/>
                </a:solidFill>
                <a:latin typeface="Times New Roman" panose="02020603050405020304" pitchFamily="18" charset="0"/>
                <a:cs typeface="Times New Roman" panose="02020603050405020304" pitchFamily="18" charset="0"/>
              </a:rPr>
              <a:t>R</a:t>
            </a:r>
            <a:r>
              <a:rPr lang="en-US" sz="2400" b="1" dirty="0" smtClean="0">
                <a:solidFill>
                  <a:schemeClr val="tx2"/>
                </a:solidFill>
                <a:latin typeface="Times New Roman" panose="02020603050405020304" pitchFamily="18" charset="0"/>
                <a:cs typeface="Times New Roman" panose="02020603050405020304" pitchFamily="18" charset="0"/>
              </a:rPr>
              <a:t>un 7)</a:t>
            </a:r>
            <a:endParaRPr lang="en-US" sz="2400" b="1" dirty="0">
              <a:solidFill>
                <a:schemeClr val="tx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0566" y="764704"/>
            <a:ext cx="8793968"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 ECAL detector was assembled from 56 modules stacked in a wall of 8x7 modules. The front-end electronics are located directly behind the detectors. </a:t>
            </a:r>
            <a:r>
              <a:rPr lang="ru-RU"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SiPM</a:t>
            </a:r>
            <a:r>
              <a:rPr lang="en-US" sz="2000" dirty="0" smtClean="0">
                <a:latin typeface="Times New Roman" panose="02020603050405020304" pitchFamily="18" charset="0"/>
                <a:cs typeface="Times New Roman" panose="02020603050405020304" pitchFamily="18" charset="0"/>
              </a:rPr>
              <a:t> power </a:t>
            </a:r>
            <a:r>
              <a:rPr lang="en-US" sz="2000" dirty="0">
                <a:latin typeface="Times New Roman" panose="02020603050405020304" pitchFamily="18" charset="0"/>
                <a:cs typeface="Times New Roman" panose="02020603050405020304" pitchFamily="18" charset="0"/>
              </a:rPr>
              <a:t>supply and ADC)</a:t>
            </a:r>
            <a:endParaRPr lang="ru-RU"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524328" y="3853857"/>
            <a:ext cx="360040" cy="400110"/>
          </a:xfrm>
          <a:prstGeom prst="rect">
            <a:avLst/>
          </a:prstGeom>
          <a:solidFill>
            <a:schemeClr val="bg1"/>
          </a:solid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7</a:t>
            </a:r>
            <a:endParaRPr lang="ru-RU" sz="2000" b="1" dirty="0">
              <a:latin typeface="Times New Roman" panose="02020603050405020304" pitchFamily="18" charset="0"/>
              <a:cs typeface="Times New Roman" panose="02020603050405020304" pitchFamily="18" charset="0"/>
            </a:endParaRPr>
          </a:p>
        </p:txBody>
      </p:sp>
      <p:sp>
        <p:nvSpPr>
          <p:cNvPr id="9" name="TextBox 8"/>
          <p:cNvSpPr txBox="1"/>
          <p:nvPr/>
        </p:nvSpPr>
        <p:spPr>
          <a:xfrm rot="336558">
            <a:off x="6156176" y="5157192"/>
            <a:ext cx="360040" cy="400110"/>
          </a:xfrm>
          <a:prstGeom prst="rect">
            <a:avLst/>
          </a:prstGeom>
          <a:solidFill>
            <a:schemeClr val="bg1"/>
          </a:solid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8</a:t>
            </a:r>
            <a:endParaRPr lang="ru-RU" sz="2000" b="1" dirty="0">
              <a:latin typeface="Times New Roman" panose="02020603050405020304" pitchFamily="18" charset="0"/>
              <a:cs typeface="Times New Roman" panose="02020603050405020304" pitchFamily="18" charset="0"/>
            </a:endParaRPr>
          </a:p>
        </p:txBody>
      </p:sp>
      <p:sp>
        <p:nvSpPr>
          <p:cNvPr id="7" name="Right Arrow 6"/>
          <p:cNvSpPr/>
          <p:nvPr/>
        </p:nvSpPr>
        <p:spPr>
          <a:xfrm rot="1068418">
            <a:off x="6641178" y="5406972"/>
            <a:ext cx="432048" cy="2677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ight Arrow 10"/>
          <p:cNvSpPr/>
          <p:nvPr/>
        </p:nvSpPr>
        <p:spPr>
          <a:xfrm rot="5400000">
            <a:off x="7534474" y="4519266"/>
            <a:ext cx="432048" cy="2677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ight Arrow 11"/>
          <p:cNvSpPr/>
          <p:nvPr/>
        </p:nvSpPr>
        <p:spPr>
          <a:xfrm rot="16200000">
            <a:off x="7488324" y="3447953"/>
            <a:ext cx="432048" cy="2677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ight Arrow 12"/>
          <p:cNvSpPr/>
          <p:nvPr/>
        </p:nvSpPr>
        <p:spPr>
          <a:xfrm rot="11603409">
            <a:off x="5609667" y="5053146"/>
            <a:ext cx="432048" cy="2677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1691680" y="3068960"/>
            <a:ext cx="767110" cy="400110"/>
          </a:xfrm>
          <a:prstGeom prst="rect">
            <a:avLst/>
          </a:prstGeom>
          <a:solidFill>
            <a:schemeClr val="bg1"/>
          </a:solid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ADC</a:t>
            </a:r>
            <a:endParaRPr lang="ru-RU" sz="20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812107" y="4480485"/>
            <a:ext cx="767110" cy="400110"/>
          </a:xfrm>
          <a:prstGeom prst="rect">
            <a:avLst/>
          </a:prstGeom>
          <a:solidFill>
            <a:schemeClr val="bg1"/>
          </a:solid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ADC</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6203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p14"/>
          <p:cNvSpPr txBox="1">
            <a:spLocks/>
          </p:cNvSpPr>
          <p:nvPr/>
        </p:nvSpPr>
        <p:spPr>
          <a:xfrm>
            <a:off x="233362" y="207833"/>
            <a:ext cx="8886713" cy="81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Lora"/>
              <a:buNone/>
              <a:defRPr sz="2200" b="0" i="0" u="none" strike="noStrike" cap="none">
                <a:solidFill>
                  <a:schemeClr val="dk1"/>
                </a:solidFill>
                <a:latin typeface="Lora"/>
                <a:ea typeface="Lora"/>
                <a:cs typeface="Lora"/>
                <a:sym typeface="Lora"/>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2A3990"/>
              </a:buClr>
              <a:buSzPts val="2200"/>
              <a:buFont typeface="Lora"/>
              <a:buNone/>
              <a:tabLst/>
              <a:defRPr/>
            </a:pPr>
            <a:r>
              <a:rPr kumimoji="0" lang="en-US" sz="2800" b="1" i="0" u="none" strike="noStrike" kern="0" cap="none" spc="0" normalizeH="0" baseline="0" noProof="0" dirty="0" smtClean="0">
                <a:ln>
                  <a:noFill/>
                </a:ln>
                <a:solidFill>
                  <a:srgbClr val="2A3990"/>
                </a:solidFill>
                <a:effectLst/>
                <a:uLnTx/>
                <a:uFillTx/>
                <a:latin typeface="Times New Roman" panose="02020603050405020304" pitchFamily="18" charset="0"/>
                <a:cs typeface="Times New Roman" panose="02020603050405020304" pitchFamily="18" charset="0"/>
                <a:sym typeface="Lora"/>
              </a:rPr>
              <a:t>The ECAL location in the BM@N setup </a:t>
            </a:r>
          </a:p>
          <a:p>
            <a:pPr marL="0" marR="0" lvl="0" indent="0" algn="ctr" defTabSz="914400" rtl="0" eaLnBrk="1" fontAlgn="auto" latinLnBrk="0" hangingPunct="1">
              <a:lnSpc>
                <a:spcPct val="100000"/>
              </a:lnSpc>
              <a:spcBef>
                <a:spcPts val="0"/>
              </a:spcBef>
              <a:spcAft>
                <a:spcPts val="0"/>
              </a:spcAft>
              <a:buClr>
                <a:srgbClr val="2A3990"/>
              </a:buClr>
              <a:buSzPts val="2200"/>
              <a:buFont typeface="Lora"/>
              <a:buNone/>
              <a:tabLst/>
              <a:defRPr/>
            </a:pPr>
            <a:r>
              <a:rPr kumimoji="0" lang="en-US" sz="2800" b="1" i="0" u="none" strike="noStrike" kern="0" cap="none" spc="0" normalizeH="0" baseline="0" noProof="0" dirty="0" smtClean="0">
                <a:ln>
                  <a:noFill/>
                </a:ln>
                <a:solidFill>
                  <a:srgbClr val="2A3990"/>
                </a:solidFill>
                <a:effectLst/>
                <a:uLnTx/>
                <a:uFillTx/>
                <a:latin typeface="Times New Roman" panose="02020603050405020304" pitchFamily="18" charset="0"/>
                <a:cs typeface="Times New Roman" panose="02020603050405020304" pitchFamily="18" charset="0"/>
                <a:sym typeface="Lora"/>
              </a:rPr>
              <a:t>and positions in run 7.</a:t>
            </a:r>
            <a:endParaRPr kumimoji="0" lang="en-US" sz="2800" b="1" i="0" u="none" strike="noStrike" kern="0" cap="none" spc="0" normalizeH="0" baseline="0" noProof="0" dirty="0">
              <a:ln>
                <a:noFill/>
              </a:ln>
              <a:solidFill>
                <a:srgbClr val="2A3990"/>
              </a:solidFill>
              <a:effectLst/>
              <a:uLnTx/>
              <a:uFillTx/>
              <a:latin typeface="Times New Roman" panose="02020603050405020304" pitchFamily="18" charset="0"/>
              <a:cs typeface="Times New Roman" panose="02020603050405020304" pitchFamily="18" charset="0"/>
              <a:sym typeface="Lora"/>
            </a:endParaRPr>
          </a:p>
        </p:txBody>
      </p:sp>
      <p:pic>
        <p:nvPicPr>
          <p:cNvPr id="5" name="Google Shape;79;p14"/>
          <p:cNvPicPr preferRelativeResize="0"/>
          <p:nvPr/>
        </p:nvPicPr>
        <p:blipFill>
          <a:blip r:embed="rId2">
            <a:alphaModFix/>
          </a:blip>
          <a:stretch>
            <a:fillRect/>
          </a:stretch>
        </p:blipFill>
        <p:spPr>
          <a:xfrm>
            <a:off x="127988" y="1347433"/>
            <a:ext cx="5039999" cy="3645934"/>
          </a:xfrm>
          <a:prstGeom prst="rect">
            <a:avLst/>
          </a:prstGeom>
          <a:noFill/>
          <a:ln>
            <a:noFill/>
          </a:ln>
        </p:spPr>
      </p:pic>
      <p:pic>
        <p:nvPicPr>
          <p:cNvPr id="6" name="Google Shape;80;p14"/>
          <p:cNvPicPr preferRelativeResize="0"/>
          <p:nvPr/>
        </p:nvPicPr>
        <p:blipFill>
          <a:blip r:embed="rId3">
            <a:alphaModFix/>
          </a:blip>
          <a:stretch>
            <a:fillRect/>
          </a:stretch>
        </p:blipFill>
        <p:spPr>
          <a:xfrm>
            <a:off x="5292081" y="1772815"/>
            <a:ext cx="3799420" cy="2015817"/>
          </a:xfrm>
          <a:prstGeom prst="rect">
            <a:avLst/>
          </a:prstGeom>
          <a:noFill/>
          <a:ln>
            <a:noFill/>
          </a:ln>
        </p:spPr>
      </p:pic>
      <p:sp>
        <p:nvSpPr>
          <p:cNvPr id="7" name="Google Shape;81;p14"/>
          <p:cNvSpPr txBox="1"/>
          <p:nvPr/>
        </p:nvSpPr>
        <p:spPr>
          <a:xfrm>
            <a:off x="5167987" y="1196752"/>
            <a:ext cx="3890513" cy="658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ru" sz="1400" b="1" kern="0" dirty="0">
                <a:solidFill>
                  <a:srgbClr val="000000"/>
                </a:solidFill>
                <a:latin typeface="Times New Roman" panose="02020603050405020304" pitchFamily="18" charset="0"/>
                <a:ea typeface="Roboto"/>
                <a:cs typeface="Times New Roman" panose="02020603050405020304" pitchFamily="18" charset="0"/>
                <a:sym typeface="Roboto"/>
              </a:rPr>
              <a:t>Position 1, Run 7 (SRC) ECAL calibration runs</a:t>
            </a:r>
            <a:endParaRPr sz="1400" b="1" kern="0" dirty="0">
              <a:solidFill>
                <a:srgbClr val="000000"/>
              </a:solidFill>
              <a:latin typeface="Times New Roman" panose="02020603050405020304" pitchFamily="18" charset="0"/>
              <a:ea typeface="Roboto"/>
              <a:cs typeface="Times New Roman" panose="02020603050405020304" pitchFamily="18" charset="0"/>
              <a:sym typeface="Roboto"/>
            </a:endParaRPr>
          </a:p>
          <a:p>
            <a:pPr algn="ctr">
              <a:buClr>
                <a:srgbClr val="000000"/>
              </a:buClr>
              <a:buFont typeface="Arial"/>
              <a:buNone/>
            </a:pPr>
            <a:r>
              <a:rPr lang="ru" sz="1400" b="1" kern="0" dirty="0">
                <a:solidFill>
                  <a:srgbClr val="000000"/>
                </a:solidFill>
                <a:latin typeface="Times New Roman" panose="02020603050405020304" pitchFamily="18" charset="0"/>
                <a:ea typeface="Roboto"/>
                <a:cs typeface="Times New Roman" panose="02020603050405020304" pitchFamily="18" charset="0"/>
                <a:sym typeface="Roboto"/>
              </a:rPr>
              <a:t>C 3.17 AGeV ➝ Pb, run ids 3503-3511, ~</a:t>
            </a:r>
            <a:r>
              <a:rPr lang="ru"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2</a:t>
            </a:r>
            <a:r>
              <a:rPr lang="en-US"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 </a:t>
            </a:r>
            <a:r>
              <a:rPr lang="ru"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M</a:t>
            </a:r>
            <a:r>
              <a:rPr lang="en-US"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 </a:t>
            </a:r>
            <a:r>
              <a:rPr lang="ru"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ev</a:t>
            </a:r>
            <a:r>
              <a:rPr lang="ru" sz="1000" b="1" kern="0" dirty="0">
                <a:solidFill>
                  <a:srgbClr val="000000"/>
                </a:solidFill>
                <a:latin typeface="Roboto"/>
                <a:ea typeface="Roboto"/>
                <a:cs typeface="Roboto"/>
                <a:sym typeface="Roboto"/>
              </a:rPr>
              <a:t>.</a:t>
            </a:r>
            <a:endParaRPr sz="1000" b="1" kern="0" dirty="0">
              <a:solidFill>
                <a:srgbClr val="000000"/>
              </a:solidFill>
              <a:latin typeface="Roboto"/>
              <a:ea typeface="Roboto"/>
              <a:cs typeface="Roboto"/>
              <a:sym typeface="Roboto"/>
            </a:endParaRPr>
          </a:p>
        </p:txBody>
      </p:sp>
      <p:pic>
        <p:nvPicPr>
          <p:cNvPr id="8" name="Google Shape;82;p14"/>
          <p:cNvPicPr preferRelativeResize="0"/>
          <p:nvPr/>
        </p:nvPicPr>
        <p:blipFill>
          <a:blip r:embed="rId4">
            <a:alphaModFix amt="91000"/>
          </a:blip>
          <a:stretch>
            <a:fillRect/>
          </a:stretch>
        </p:blipFill>
        <p:spPr>
          <a:xfrm>
            <a:off x="5292081" y="4509119"/>
            <a:ext cx="3775719" cy="1879497"/>
          </a:xfrm>
          <a:prstGeom prst="rect">
            <a:avLst/>
          </a:prstGeom>
          <a:noFill/>
          <a:ln w="19050" cap="flat" cmpd="sng">
            <a:solidFill>
              <a:srgbClr val="0000FF"/>
            </a:solidFill>
            <a:prstDash val="solid"/>
            <a:round/>
            <a:headEnd type="none" w="sm" len="sm"/>
            <a:tailEnd type="none" w="sm" len="sm"/>
          </a:ln>
        </p:spPr>
      </p:pic>
      <p:sp>
        <p:nvSpPr>
          <p:cNvPr id="9" name="Google Shape;83;p14"/>
          <p:cNvSpPr txBox="1"/>
          <p:nvPr/>
        </p:nvSpPr>
        <p:spPr>
          <a:xfrm>
            <a:off x="5091187" y="3672947"/>
            <a:ext cx="4010254" cy="658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ru" sz="1400" b="1" kern="0" dirty="0">
                <a:solidFill>
                  <a:srgbClr val="000000"/>
                </a:solidFill>
                <a:latin typeface="Times New Roman" panose="02020603050405020304" pitchFamily="18" charset="0"/>
                <a:ea typeface="Roboto"/>
                <a:cs typeface="Times New Roman" panose="02020603050405020304" pitchFamily="18" charset="0"/>
                <a:sym typeface="Roboto"/>
              </a:rPr>
              <a:t>Position 4, Run 7 (BMN) ECAL data analysis</a:t>
            </a:r>
            <a:endParaRPr sz="1400" b="1" kern="0" dirty="0">
              <a:solidFill>
                <a:srgbClr val="000000"/>
              </a:solidFill>
              <a:latin typeface="Times New Roman" panose="02020603050405020304" pitchFamily="18" charset="0"/>
              <a:ea typeface="Roboto"/>
              <a:cs typeface="Times New Roman" panose="02020603050405020304" pitchFamily="18" charset="0"/>
              <a:sym typeface="Roboto"/>
            </a:endParaRPr>
          </a:p>
          <a:p>
            <a:pPr algn="ctr">
              <a:buClr>
                <a:srgbClr val="000000"/>
              </a:buClr>
              <a:buFont typeface="Arial"/>
              <a:buNone/>
            </a:pPr>
            <a:r>
              <a:rPr lang="ru" sz="1400" b="1" kern="0" dirty="0">
                <a:solidFill>
                  <a:srgbClr val="000000"/>
                </a:solidFill>
                <a:latin typeface="Times New Roman" panose="02020603050405020304" pitchFamily="18" charset="0"/>
                <a:ea typeface="Roboto"/>
                <a:cs typeface="Times New Roman" panose="02020603050405020304" pitchFamily="18" charset="0"/>
                <a:sym typeface="Roboto"/>
              </a:rPr>
              <a:t>Kr 2.6 AGeV ➝ Sn, run ids 4921-4966, ~</a:t>
            </a:r>
            <a:r>
              <a:rPr lang="ru"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5.7</a:t>
            </a:r>
            <a:r>
              <a:rPr lang="en-US"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 </a:t>
            </a:r>
            <a:r>
              <a:rPr lang="ru"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M</a:t>
            </a:r>
            <a:r>
              <a:rPr lang="en-US"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 </a:t>
            </a:r>
            <a:r>
              <a:rPr lang="ru" sz="1400" b="1" kern="0" dirty="0" smtClean="0">
                <a:solidFill>
                  <a:srgbClr val="000000"/>
                </a:solidFill>
                <a:latin typeface="Times New Roman" panose="02020603050405020304" pitchFamily="18" charset="0"/>
                <a:ea typeface="Roboto"/>
                <a:cs typeface="Times New Roman" panose="02020603050405020304" pitchFamily="18" charset="0"/>
                <a:sym typeface="Roboto"/>
              </a:rPr>
              <a:t>ev</a:t>
            </a:r>
            <a:r>
              <a:rPr lang="ru" sz="1200" b="1" kern="0" dirty="0">
                <a:solidFill>
                  <a:srgbClr val="000000"/>
                </a:solidFill>
                <a:latin typeface="Times New Roman" panose="02020603050405020304" pitchFamily="18" charset="0"/>
                <a:ea typeface="Roboto"/>
                <a:cs typeface="Times New Roman" panose="02020603050405020304" pitchFamily="18" charset="0"/>
                <a:sym typeface="Roboto"/>
              </a:rPr>
              <a:t>.</a:t>
            </a:r>
            <a:endParaRPr sz="1200" b="1" kern="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10" name="Google Shape;84;p14"/>
          <p:cNvSpPr/>
          <p:nvPr/>
        </p:nvSpPr>
        <p:spPr>
          <a:xfrm rot="-2480943">
            <a:off x="2733446" y="2984864"/>
            <a:ext cx="531677" cy="744487"/>
          </a:xfrm>
          <a:prstGeom prst="ellipse">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85;p14"/>
          <p:cNvSpPr txBox="1"/>
          <p:nvPr/>
        </p:nvSpPr>
        <p:spPr>
          <a:xfrm>
            <a:off x="204787" y="5134216"/>
            <a:ext cx="4886400" cy="1268800"/>
          </a:xfrm>
          <a:prstGeom prst="rect">
            <a:avLst/>
          </a:prstGeom>
          <a:noFill/>
          <a:ln>
            <a:noFill/>
          </a:ln>
        </p:spPr>
        <p:txBody>
          <a:bodyPr spcFirstLastPara="1" wrap="square" lIns="91425" tIns="91425" rIns="91425" bIns="91425" anchor="t" anchorCtr="0">
            <a:noAutofit/>
          </a:bodyPr>
          <a:lstStyle/>
          <a:p>
            <a:pPr marL="457200" indent="-317500">
              <a:buClr>
                <a:srgbClr val="000000"/>
              </a:buClr>
              <a:buSzPts val="1400"/>
              <a:buFont typeface="Roboto"/>
              <a:buChar char="●"/>
            </a:pPr>
            <a:r>
              <a:rPr lang="ru" sz="1400" b="1" kern="0" dirty="0">
                <a:solidFill>
                  <a:srgbClr val="000000"/>
                </a:solidFill>
                <a:latin typeface="Roboto"/>
                <a:ea typeface="Roboto"/>
                <a:cs typeface="Roboto"/>
                <a:sym typeface="Roboto"/>
              </a:rPr>
              <a:t>2018 year ECAL setup (run 7)</a:t>
            </a:r>
            <a:endParaRPr sz="1400" b="1" kern="0" dirty="0">
              <a:solidFill>
                <a:srgbClr val="000000"/>
              </a:solidFill>
              <a:latin typeface="Roboto"/>
              <a:ea typeface="Roboto"/>
              <a:cs typeface="Roboto"/>
              <a:sym typeface="Roboto"/>
            </a:endParaRPr>
          </a:p>
          <a:p>
            <a:pPr marL="914400" lvl="1" indent="-317500">
              <a:buClr>
                <a:srgbClr val="000000"/>
              </a:buClr>
              <a:buSzPts val="1400"/>
              <a:buFont typeface="Roboto"/>
              <a:buChar char="○"/>
            </a:pPr>
            <a:r>
              <a:rPr lang="ru" sz="1400" b="1" kern="0" dirty="0">
                <a:solidFill>
                  <a:srgbClr val="000000"/>
                </a:solidFill>
                <a:latin typeface="Roboto"/>
                <a:ea typeface="Roboto"/>
                <a:cs typeface="Roboto"/>
                <a:sym typeface="Roboto"/>
              </a:rPr>
              <a:t>one </a:t>
            </a:r>
            <a:r>
              <a:rPr lang="ru" sz="1400" b="1" kern="0" dirty="0" smtClean="0">
                <a:solidFill>
                  <a:srgbClr val="000000"/>
                </a:solidFill>
                <a:latin typeface="Roboto"/>
                <a:ea typeface="Roboto"/>
                <a:cs typeface="Roboto"/>
                <a:sym typeface="Roboto"/>
              </a:rPr>
              <a:t>s</a:t>
            </a:r>
            <a:r>
              <a:rPr lang="en-US" sz="1400" b="1" kern="0" dirty="0" smtClean="0">
                <a:solidFill>
                  <a:srgbClr val="000000"/>
                </a:solidFill>
                <a:latin typeface="Roboto"/>
                <a:ea typeface="Roboto"/>
                <a:cs typeface="Roboto"/>
                <a:sym typeface="Roboto"/>
              </a:rPr>
              <a:t>wall</a:t>
            </a:r>
            <a:r>
              <a:rPr lang="ru" sz="1400" b="1" kern="0" dirty="0" smtClean="0">
                <a:solidFill>
                  <a:srgbClr val="000000"/>
                </a:solidFill>
                <a:latin typeface="Roboto"/>
                <a:ea typeface="Roboto"/>
                <a:cs typeface="Roboto"/>
                <a:sym typeface="Roboto"/>
              </a:rPr>
              <a:t> </a:t>
            </a:r>
            <a:r>
              <a:rPr lang="ru" sz="1400" b="1" kern="0" dirty="0">
                <a:solidFill>
                  <a:srgbClr val="000000"/>
                </a:solidFill>
                <a:latin typeface="Roboto"/>
                <a:ea typeface="Roboto"/>
                <a:cs typeface="Roboto"/>
                <a:sym typeface="Roboto"/>
              </a:rPr>
              <a:t>7x7 modules, 441 cells</a:t>
            </a:r>
            <a:endParaRPr sz="1400" b="1"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ru" sz="1400" kern="0" dirty="0">
                <a:solidFill>
                  <a:srgbClr val="000000"/>
                </a:solidFill>
                <a:latin typeface="Roboto"/>
                <a:ea typeface="Roboto"/>
                <a:cs typeface="Roboto"/>
                <a:sym typeface="Roboto"/>
              </a:rPr>
              <a:t>New ECAL setup</a:t>
            </a:r>
            <a:endParaRPr sz="1400" kern="0" dirty="0">
              <a:solidFill>
                <a:srgbClr val="000000"/>
              </a:solidFill>
              <a:latin typeface="Roboto"/>
              <a:ea typeface="Roboto"/>
              <a:cs typeface="Roboto"/>
              <a:sym typeface="Roboto"/>
            </a:endParaRPr>
          </a:p>
          <a:p>
            <a:pPr marL="914400" lvl="1" indent="-317500">
              <a:buClr>
                <a:srgbClr val="000000"/>
              </a:buClr>
              <a:buSzPts val="1400"/>
              <a:buFont typeface="Roboto"/>
              <a:buChar char="○"/>
            </a:pPr>
            <a:r>
              <a:rPr lang="ru" sz="1400" kern="0" dirty="0">
                <a:solidFill>
                  <a:srgbClr val="000000"/>
                </a:solidFill>
                <a:latin typeface="Roboto"/>
                <a:ea typeface="Roboto"/>
                <a:cs typeface="Roboto"/>
                <a:sym typeface="Roboto"/>
              </a:rPr>
              <a:t>two </a:t>
            </a:r>
            <a:r>
              <a:rPr lang="en-US" sz="1400" kern="0" dirty="0" smtClean="0">
                <a:solidFill>
                  <a:srgbClr val="000000"/>
                </a:solidFill>
                <a:latin typeface="Roboto"/>
                <a:ea typeface="Roboto"/>
                <a:cs typeface="Roboto"/>
                <a:sym typeface="Roboto"/>
              </a:rPr>
              <a:t>Walls</a:t>
            </a:r>
            <a:r>
              <a:rPr lang="ru" sz="1400" kern="0" dirty="0" smtClean="0">
                <a:solidFill>
                  <a:srgbClr val="000000"/>
                </a:solidFill>
                <a:latin typeface="Roboto"/>
                <a:ea typeface="Roboto"/>
                <a:cs typeface="Roboto"/>
                <a:sym typeface="Roboto"/>
              </a:rPr>
              <a:t> </a:t>
            </a:r>
            <a:r>
              <a:rPr lang="ru" sz="1400" kern="0" dirty="0">
                <a:solidFill>
                  <a:srgbClr val="000000"/>
                </a:solidFill>
                <a:latin typeface="Roboto"/>
                <a:ea typeface="Roboto"/>
                <a:cs typeface="Roboto"/>
                <a:sym typeface="Roboto"/>
              </a:rPr>
              <a:t>of 8x7 modules, 1008 cells</a:t>
            </a:r>
            <a:endParaRPr sz="1400" kern="0" dirty="0">
              <a:solidFill>
                <a:srgbClr val="000000"/>
              </a:solidFill>
              <a:latin typeface="Roboto"/>
              <a:ea typeface="Roboto"/>
              <a:cs typeface="Roboto"/>
              <a:sym typeface="Roboto"/>
            </a:endParaRPr>
          </a:p>
        </p:txBody>
      </p:sp>
      <p:sp>
        <p:nvSpPr>
          <p:cNvPr id="2" name="Slide Number Placeholder 1"/>
          <p:cNvSpPr>
            <a:spLocks noGrp="1"/>
          </p:cNvSpPr>
          <p:nvPr>
            <p:ph type="sldNum" sz="quarter" idx="12"/>
          </p:nvPr>
        </p:nvSpPr>
        <p:spPr/>
        <p:txBody>
          <a:bodyPr/>
          <a:lstStyle/>
          <a:p>
            <a:fld id="{5FB9F2A7-F259-4A0A-8507-6D0FFA535805}" type="slidenum">
              <a:rPr lang="ru-RU" smtClean="0"/>
              <a:t>5</a:t>
            </a:fld>
            <a:endParaRPr lang="ru-RU"/>
          </a:p>
        </p:txBody>
      </p:sp>
    </p:spTree>
    <p:extLst>
      <p:ext uri="{BB962C8B-B14F-4D97-AF65-F5344CB8AC3E}">
        <p14:creationId xmlns:p14="http://schemas.microsoft.com/office/powerpoint/2010/main" val="2303548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467544" y="2564904"/>
            <a:ext cx="8222100" cy="111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 sz="6000" dirty="0">
                <a:latin typeface="Lora"/>
                <a:ea typeface="Lora"/>
                <a:cs typeface="Lora"/>
                <a:sym typeface="Lora"/>
              </a:rPr>
              <a:t>ECAL data analysis</a:t>
            </a:r>
            <a:endParaRPr sz="6000" dirty="0">
              <a:latin typeface="Lora"/>
              <a:ea typeface="Lora"/>
              <a:cs typeface="Lora"/>
              <a:sym typeface="Lora"/>
            </a:endParaRPr>
          </a:p>
        </p:txBody>
      </p:sp>
      <p:sp>
        <p:nvSpPr>
          <p:cNvPr id="70" name="Google Shape;70;p13"/>
          <p:cNvSpPr txBox="1"/>
          <p:nvPr/>
        </p:nvSpPr>
        <p:spPr>
          <a:xfrm>
            <a:off x="3429200" y="5284267"/>
            <a:ext cx="5580000" cy="142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gn="r">
              <a:buClr>
                <a:srgbClr val="000000"/>
              </a:buClr>
              <a:buFont typeface="Arial"/>
              <a:buNone/>
            </a:pPr>
            <a:r>
              <a:rPr lang="ru" sz="1200" kern="0">
                <a:solidFill>
                  <a:srgbClr val="FFFFFF"/>
                </a:solidFill>
                <a:latin typeface="Lora"/>
                <a:ea typeface="Lora"/>
                <a:cs typeface="Lora"/>
                <a:sym typeface="Lora"/>
              </a:rPr>
              <a:t>Petr Alekseev on behalf of BMN ECAL group</a:t>
            </a:r>
            <a:endParaRPr sz="1200" kern="0">
              <a:solidFill>
                <a:srgbClr val="FFFFFF"/>
              </a:solidFill>
              <a:latin typeface="Lora"/>
              <a:ea typeface="Lora"/>
              <a:cs typeface="Lora"/>
              <a:sym typeface="Lora"/>
            </a:endParaRPr>
          </a:p>
          <a:p>
            <a:pPr algn="r">
              <a:buClr>
                <a:srgbClr val="000000"/>
              </a:buClr>
              <a:buFont typeface="Arial"/>
              <a:buNone/>
            </a:pPr>
            <a:endParaRPr sz="1200" kern="0">
              <a:solidFill>
                <a:srgbClr val="FFFFFF"/>
              </a:solidFill>
              <a:latin typeface="Lora"/>
              <a:ea typeface="Lora"/>
              <a:cs typeface="Lora"/>
              <a:sym typeface="Lora"/>
            </a:endParaRPr>
          </a:p>
          <a:p>
            <a:pPr algn="r">
              <a:buClr>
                <a:srgbClr val="000000"/>
              </a:buClr>
              <a:buFont typeface="Arial"/>
              <a:buNone/>
            </a:pPr>
            <a:r>
              <a:rPr lang="ru" sz="1200" kern="0">
                <a:solidFill>
                  <a:srgbClr val="FFFFFF"/>
                </a:solidFill>
                <a:latin typeface="Lora"/>
                <a:ea typeface="Lora"/>
                <a:cs typeface="Lora"/>
                <a:sym typeface="Lora"/>
              </a:rPr>
              <a:t>6th Collaboration Meeting of the  BM@N Experiment at the NICA Facility</a:t>
            </a:r>
            <a:endParaRPr sz="1200" kern="0">
              <a:solidFill>
                <a:srgbClr val="FFFFFF"/>
              </a:solidFill>
              <a:latin typeface="Lora"/>
              <a:ea typeface="Lora"/>
              <a:cs typeface="Lora"/>
              <a:sym typeface="Lora"/>
            </a:endParaRPr>
          </a:p>
          <a:p>
            <a:pPr algn="r">
              <a:buClr>
                <a:srgbClr val="000000"/>
              </a:buClr>
              <a:buFont typeface="Arial"/>
              <a:buNone/>
            </a:pPr>
            <a:r>
              <a:rPr lang="ru" sz="1200" kern="0">
                <a:solidFill>
                  <a:srgbClr val="FFFFFF"/>
                </a:solidFill>
                <a:latin typeface="Lora"/>
                <a:ea typeface="Lora"/>
                <a:cs typeface="Lora"/>
                <a:sym typeface="Lora"/>
              </a:rPr>
              <a:t>JINR</a:t>
            </a:r>
            <a:endParaRPr sz="1200" kern="0">
              <a:solidFill>
                <a:srgbClr val="FFFFFF"/>
              </a:solidFill>
              <a:latin typeface="Lora"/>
              <a:ea typeface="Lora"/>
              <a:cs typeface="Lora"/>
              <a:sym typeface="Lora"/>
            </a:endParaRPr>
          </a:p>
          <a:p>
            <a:pPr algn="r">
              <a:buClr>
                <a:srgbClr val="000000"/>
              </a:buClr>
              <a:buFont typeface="Arial"/>
              <a:buNone/>
            </a:pPr>
            <a:r>
              <a:rPr lang="ru" sz="1200" kern="0">
                <a:solidFill>
                  <a:srgbClr val="FFFFFF"/>
                </a:solidFill>
                <a:latin typeface="Lora"/>
                <a:ea typeface="Lora"/>
                <a:cs typeface="Lora"/>
                <a:sym typeface="Lora"/>
              </a:rPr>
              <a:t>October 26–27, 2020</a:t>
            </a:r>
            <a:endParaRPr sz="1200" kern="0">
              <a:solidFill>
                <a:srgbClr val="FFFFFF"/>
              </a:solidFill>
              <a:latin typeface="Lora"/>
              <a:ea typeface="Lora"/>
              <a:cs typeface="Lora"/>
              <a:sym typeface="Lora"/>
            </a:endParaRPr>
          </a:p>
        </p:txBody>
      </p:sp>
      <p:sp>
        <p:nvSpPr>
          <p:cNvPr id="2" name="Slide Number Placeholder 1"/>
          <p:cNvSpPr>
            <a:spLocks noGrp="1"/>
          </p:cNvSpPr>
          <p:nvPr>
            <p:ph type="sldNum" idx="12"/>
          </p:nvPr>
        </p:nvSpPr>
        <p:spPr/>
        <p:txBody>
          <a:bodyPr/>
          <a:lstStyle/>
          <a:p>
            <a:fld id="{00000000-1234-1234-1234-123412341234}" type="slidenum">
              <a:rPr lang="ru" smtClean="0">
                <a:solidFill>
                  <a:srgbClr val="FFFFFF"/>
                </a:solidFill>
              </a:rPr>
              <a:pPr/>
              <a:t>6</a:t>
            </a:fld>
            <a:endParaRPr lang="ru">
              <a:solidFill>
                <a:srgbClr val="FFFFFF"/>
              </a:solidFill>
            </a:endParaRPr>
          </a:p>
        </p:txBody>
      </p:sp>
    </p:spTree>
    <p:extLst>
      <p:ext uri="{BB962C8B-B14F-4D97-AF65-F5344CB8AC3E}">
        <p14:creationId xmlns:p14="http://schemas.microsoft.com/office/powerpoint/2010/main" val="200006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2;p15"/>
          <p:cNvPicPr preferRelativeResize="0"/>
          <p:nvPr/>
        </p:nvPicPr>
        <p:blipFill>
          <a:blip r:embed="rId2">
            <a:alphaModFix/>
          </a:blip>
          <a:stretch>
            <a:fillRect/>
          </a:stretch>
        </p:blipFill>
        <p:spPr>
          <a:xfrm>
            <a:off x="5750397" y="1825675"/>
            <a:ext cx="2879999" cy="2880000"/>
          </a:xfrm>
          <a:prstGeom prst="rect">
            <a:avLst/>
          </a:prstGeom>
          <a:noFill/>
          <a:ln>
            <a:noFill/>
          </a:ln>
        </p:spPr>
      </p:pic>
      <p:sp>
        <p:nvSpPr>
          <p:cNvPr id="3" name="Google Shape;93;p15"/>
          <p:cNvSpPr txBox="1"/>
          <p:nvPr/>
        </p:nvSpPr>
        <p:spPr>
          <a:xfrm>
            <a:off x="160783" y="1556792"/>
            <a:ext cx="5472608" cy="2160240"/>
          </a:xfrm>
          <a:prstGeom prst="rect">
            <a:avLst/>
          </a:prstGeom>
          <a:noFill/>
          <a:ln>
            <a:noFill/>
          </a:ln>
        </p:spPr>
        <p:txBody>
          <a:bodyPr spcFirstLastPara="1" wrap="square" lIns="91425" tIns="91425" rIns="91425" bIns="91425" anchor="t" anchorCtr="0">
            <a:noAutofit/>
          </a:bodyPr>
          <a:lstStyle/>
          <a:p>
            <a:pPr marL="457200" indent="-317500">
              <a:buClr>
                <a:srgbClr val="000000"/>
              </a:buClr>
              <a:buSzPts val="1400"/>
              <a:buFont typeface="Roboto"/>
              <a:buChar char="●"/>
            </a:pPr>
            <a:r>
              <a:rPr lang="ru" sz="1600" kern="0" dirty="0">
                <a:solidFill>
                  <a:srgbClr val="000000"/>
                </a:solidFill>
                <a:latin typeface="Roboto"/>
                <a:ea typeface="Roboto"/>
                <a:cs typeface="Roboto"/>
                <a:sym typeface="Roboto"/>
              </a:rPr>
              <a:t>Minimal cell energy is 30 MeV, other cells are ignored</a:t>
            </a:r>
            <a:endParaRPr sz="1600"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ru" sz="1600" kern="0" dirty="0">
                <a:solidFill>
                  <a:srgbClr val="000000"/>
                </a:solidFill>
                <a:latin typeface="Roboto"/>
                <a:ea typeface="Roboto"/>
                <a:cs typeface="Roboto"/>
                <a:sym typeface="Roboto"/>
              </a:rPr>
              <a:t>Cluster radius is 10 cm (21 cells of 5x5 area)</a:t>
            </a:r>
            <a:endParaRPr sz="1600" kern="0" dirty="0">
              <a:solidFill>
                <a:srgbClr val="000000"/>
              </a:solidFill>
              <a:latin typeface="Roboto"/>
              <a:ea typeface="Roboto"/>
              <a:cs typeface="Roboto"/>
              <a:sym typeface="Roboto"/>
            </a:endParaRPr>
          </a:p>
          <a:p>
            <a:pPr marL="457200" indent="-317500">
              <a:buClr>
                <a:srgbClr val="000000"/>
              </a:buClr>
              <a:buSzPts val="1400"/>
              <a:buFont typeface="Roboto"/>
              <a:buChar char="●"/>
            </a:pPr>
            <a:r>
              <a:rPr lang="ru" sz="1600" kern="0" dirty="0">
                <a:solidFill>
                  <a:srgbClr val="000000"/>
                </a:solidFill>
                <a:latin typeface="Roboto"/>
                <a:ea typeface="Roboto"/>
                <a:cs typeface="Roboto"/>
                <a:sym typeface="Roboto"/>
              </a:rPr>
              <a:t>Cluster parameters are:</a:t>
            </a:r>
            <a:endParaRPr sz="1600" kern="0" dirty="0">
              <a:solidFill>
                <a:srgbClr val="000000"/>
              </a:solidFill>
              <a:latin typeface="Roboto"/>
              <a:ea typeface="Roboto"/>
              <a:cs typeface="Roboto"/>
              <a:sym typeface="Roboto"/>
            </a:endParaRPr>
          </a:p>
          <a:p>
            <a:pPr marL="914400" lvl="1" indent="-317500">
              <a:buClr>
                <a:srgbClr val="000000"/>
              </a:buClr>
              <a:buSzPts val="1400"/>
              <a:buFont typeface="Roboto"/>
              <a:buChar char="○"/>
            </a:pPr>
            <a:r>
              <a:rPr lang="ru" sz="1600" kern="0" dirty="0">
                <a:solidFill>
                  <a:srgbClr val="000000"/>
                </a:solidFill>
                <a:latin typeface="Roboto"/>
                <a:ea typeface="Roboto"/>
                <a:cs typeface="Roboto"/>
                <a:sym typeface="Roboto"/>
              </a:rPr>
              <a:t>energy</a:t>
            </a:r>
            <a:endParaRPr sz="1600" kern="0" dirty="0">
              <a:solidFill>
                <a:srgbClr val="000000"/>
              </a:solidFill>
              <a:latin typeface="Roboto"/>
              <a:ea typeface="Roboto"/>
              <a:cs typeface="Roboto"/>
              <a:sym typeface="Roboto"/>
            </a:endParaRPr>
          </a:p>
          <a:p>
            <a:pPr marL="914400" lvl="1" indent="-317500">
              <a:buClr>
                <a:srgbClr val="000000"/>
              </a:buClr>
              <a:buSzPts val="1400"/>
              <a:buFont typeface="Roboto"/>
              <a:buChar char="○"/>
            </a:pPr>
            <a:r>
              <a:rPr lang="ru" sz="1600" kern="0" dirty="0">
                <a:solidFill>
                  <a:srgbClr val="000000"/>
                </a:solidFill>
                <a:latin typeface="Roboto"/>
                <a:ea typeface="Roboto"/>
                <a:cs typeface="Roboto"/>
                <a:sym typeface="Roboto"/>
              </a:rPr>
              <a:t>center gravity</a:t>
            </a:r>
            <a:endParaRPr sz="1600" kern="0" dirty="0">
              <a:solidFill>
                <a:srgbClr val="000000"/>
              </a:solidFill>
              <a:latin typeface="Roboto"/>
              <a:ea typeface="Roboto"/>
              <a:cs typeface="Roboto"/>
              <a:sym typeface="Roboto"/>
            </a:endParaRPr>
          </a:p>
          <a:p>
            <a:pPr marL="914400" lvl="1" indent="-317500">
              <a:buClr>
                <a:srgbClr val="000000"/>
              </a:buClr>
              <a:buSzPts val="1400"/>
              <a:buFont typeface="Roboto"/>
              <a:buChar char="○"/>
            </a:pPr>
            <a:r>
              <a:rPr lang="ru" sz="1600" kern="0" dirty="0">
                <a:solidFill>
                  <a:srgbClr val="000000"/>
                </a:solidFill>
                <a:latin typeface="Roboto"/>
                <a:ea typeface="Roboto"/>
                <a:cs typeface="Roboto"/>
                <a:sym typeface="Roboto"/>
              </a:rPr>
              <a:t>weighted average time (t</a:t>
            </a:r>
            <a:r>
              <a:rPr lang="ru" sz="1600" kern="0" baseline="-25000" dirty="0">
                <a:solidFill>
                  <a:srgbClr val="000000"/>
                </a:solidFill>
                <a:latin typeface="Roboto"/>
                <a:ea typeface="Roboto"/>
                <a:cs typeface="Roboto"/>
                <a:sym typeface="Roboto"/>
              </a:rPr>
              <a:t>wa</a:t>
            </a:r>
            <a:r>
              <a:rPr lang="ru" sz="1600" kern="0" dirty="0">
                <a:solidFill>
                  <a:srgbClr val="000000"/>
                </a:solidFill>
                <a:latin typeface="Roboto"/>
                <a:ea typeface="Roboto"/>
                <a:cs typeface="Roboto"/>
                <a:sym typeface="Roboto"/>
              </a:rPr>
              <a:t>)</a:t>
            </a:r>
            <a:endParaRPr sz="1600" kern="0" dirty="0">
              <a:solidFill>
                <a:srgbClr val="000000"/>
              </a:solidFill>
              <a:latin typeface="Roboto"/>
              <a:ea typeface="Roboto"/>
              <a:cs typeface="Roboto"/>
              <a:sym typeface="Roboto"/>
            </a:endParaRPr>
          </a:p>
          <a:p>
            <a:pPr marL="914400" lvl="1" indent="-317500">
              <a:buClr>
                <a:srgbClr val="000000"/>
              </a:buClr>
              <a:buSzPts val="1400"/>
              <a:buFont typeface="Roboto"/>
              <a:buChar char="○"/>
            </a:pPr>
            <a:r>
              <a:rPr lang="ru" sz="1600" kern="0" dirty="0">
                <a:solidFill>
                  <a:srgbClr val="000000"/>
                </a:solidFill>
                <a:latin typeface="Roboto"/>
                <a:ea typeface="Roboto"/>
                <a:cs typeface="Roboto"/>
                <a:sym typeface="Roboto"/>
              </a:rPr>
              <a:t>time spread (t</a:t>
            </a:r>
            <a:r>
              <a:rPr lang="ru" sz="1600" kern="0" baseline="-25000" dirty="0">
                <a:solidFill>
                  <a:srgbClr val="000000"/>
                </a:solidFill>
                <a:latin typeface="Roboto"/>
                <a:ea typeface="Roboto"/>
                <a:cs typeface="Roboto"/>
                <a:sym typeface="Roboto"/>
              </a:rPr>
              <a:t>sp</a:t>
            </a:r>
            <a:r>
              <a:rPr lang="ru" sz="1600" kern="0" dirty="0">
                <a:solidFill>
                  <a:srgbClr val="000000"/>
                </a:solidFill>
                <a:latin typeface="Roboto"/>
                <a:ea typeface="Roboto"/>
                <a:cs typeface="Roboto"/>
                <a:sym typeface="Roboto"/>
              </a:rPr>
              <a:t>)</a:t>
            </a:r>
            <a:endParaRPr sz="1600" kern="0" dirty="0">
              <a:solidFill>
                <a:srgbClr val="000000"/>
              </a:solidFill>
              <a:latin typeface="Roboto"/>
              <a:ea typeface="Roboto"/>
              <a:cs typeface="Roboto"/>
              <a:sym typeface="Roboto"/>
            </a:endParaRPr>
          </a:p>
          <a:p>
            <a:pPr marL="914400" lvl="1" indent="-317500">
              <a:buClr>
                <a:srgbClr val="000000"/>
              </a:buClr>
              <a:buSzPts val="1400"/>
              <a:buFont typeface="Roboto"/>
              <a:buChar char="○"/>
            </a:pPr>
            <a:r>
              <a:rPr lang="ru" sz="1600" kern="0" dirty="0">
                <a:solidFill>
                  <a:srgbClr val="000000"/>
                </a:solidFill>
                <a:latin typeface="Roboto"/>
                <a:ea typeface="Roboto"/>
                <a:cs typeface="Roboto"/>
                <a:sym typeface="Roboto"/>
              </a:rPr>
              <a:t>normalized moment (M</a:t>
            </a:r>
            <a:r>
              <a:rPr lang="ru" sz="1600" kern="0" baseline="-25000" dirty="0">
                <a:solidFill>
                  <a:srgbClr val="000000"/>
                </a:solidFill>
                <a:latin typeface="Roboto"/>
                <a:ea typeface="Roboto"/>
                <a:cs typeface="Roboto"/>
                <a:sym typeface="Roboto"/>
              </a:rPr>
              <a:t>norm</a:t>
            </a:r>
            <a:r>
              <a:rPr lang="ru" sz="1600" kern="0" dirty="0">
                <a:solidFill>
                  <a:srgbClr val="000000"/>
                </a:solidFill>
                <a:latin typeface="Roboto"/>
                <a:ea typeface="Roboto"/>
                <a:cs typeface="Roboto"/>
                <a:sym typeface="Roboto"/>
              </a:rPr>
              <a:t>)</a:t>
            </a:r>
            <a:endParaRPr sz="1600" kern="0" dirty="0">
              <a:solidFill>
                <a:srgbClr val="000000"/>
              </a:solidFill>
              <a:latin typeface="Roboto"/>
              <a:ea typeface="Roboto"/>
              <a:cs typeface="Roboto"/>
              <a:sym typeface="Roboto"/>
            </a:endParaRPr>
          </a:p>
        </p:txBody>
      </p:sp>
      <p:pic>
        <p:nvPicPr>
          <p:cNvPr id="4" name="Google Shape;94;p15" descr="M_{norm} = \frac{\sum {E_i \times ((x_i - x_0)^2 + (y_i - y_0)^2 + (z_i - z_0)^2)}} {\sum E_i}" title="MathEquation,#000000"/>
          <p:cNvPicPr preferRelativeResize="0"/>
          <p:nvPr/>
        </p:nvPicPr>
        <p:blipFill>
          <a:blip r:embed="rId3">
            <a:alphaModFix/>
          </a:blip>
          <a:stretch>
            <a:fillRect/>
          </a:stretch>
        </p:blipFill>
        <p:spPr>
          <a:xfrm>
            <a:off x="553725" y="5024300"/>
            <a:ext cx="4208142" cy="540000"/>
          </a:xfrm>
          <a:prstGeom prst="rect">
            <a:avLst/>
          </a:prstGeom>
          <a:noFill/>
          <a:ln>
            <a:noFill/>
          </a:ln>
        </p:spPr>
      </p:pic>
      <p:sp>
        <p:nvSpPr>
          <p:cNvPr id="5" name="Google Shape;95;p15"/>
          <p:cNvSpPr/>
          <p:nvPr/>
        </p:nvSpPr>
        <p:spPr>
          <a:xfrm>
            <a:off x="6153325" y="2238475"/>
            <a:ext cx="2054400" cy="20544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6" name="Google Shape;96;p15" descr="t_{wa} = \frac{\sum{E_{i} \cdot t_{i}}}{\sum{E_{i}}}" title="MathEquation,#000000"/>
          <p:cNvPicPr preferRelativeResize="0"/>
          <p:nvPr/>
        </p:nvPicPr>
        <p:blipFill>
          <a:blip r:embed="rId4">
            <a:alphaModFix/>
          </a:blip>
          <a:stretch>
            <a:fillRect/>
          </a:stretch>
        </p:blipFill>
        <p:spPr>
          <a:xfrm>
            <a:off x="553725" y="4134600"/>
            <a:ext cx="1512000" cy="540000"/>
          </a:xfrm>
          <a:prstGeom prst="rect">
            <a:avLst/>
          </a:prstGeom>
          <a:noFill/>
          <a:ln>
            <a:noFill/>
          </a:ln>
        </p:spPr>
      </p:pic>
      <p:pic>
        <p:nvPicPr>
          <p:cNvPr id="7" name="Google Shape;99;p15" descr="t_{sp}=\frac{\sum{E_i \cdot (t_i - t_0)^2}}{\sum{E_i}}" title="MathEquation,#000000"/>
          <p:cNvPicPr preferRelativeResize="0"/>
          <p:nvPr/>
        </p:nvPicPr>
        <p:blipFill>
          <a:blip r:embed="rId5">
            <a:alphaModFix/>
          </a:blip>
          <a:stretch>
            <a:fillRect/>
          </a:stretch>
        </p:blipFill>
        <p:spPr>
          <a:xfrm>
            <a:off x="2725200" y="4134600"/>
            <a:ext cx="1846800" cy="540000"/>
          </a:xfrm>
          <a:prstGeom prst="rect">
            <a:avLst/>
          </a:prstGeom>
          <a:noFill/>
          <a:ln>
            <a:noFill/>
          </a:ln>
        </p:spPr>
      </p:pic>
      <p:sp>
        <p:nvSpPr>
          <p:cNvPr id="8" name="Rectangle 7"/>
          <p:cNvSpPr/>
          <p:nvPr/>
        </p:nvSpPr>
        <p:spPr>
          <a:xfrm>
            <a:off x="761379" y="332656"/>
            <a:ext cx="7699053" cy="646331"/>
          </a:xfrm>
          <a:prstGeom prst="rect">
            <a:avLst/>
          </a:prstGeom>
        </p:spPr>
        <p:txBody>
          <a:bodyPr wrap="square">
            <a:spAutoFit/>
          </a:bodyPr>
          <a:lstStyle/>
          <a:p>
            <a:r>
              <a:rPr lang="ru" sz="3200" b="1" dirty="0">
                <a:solidFill>
                  <a:srgbClr val="002060"/>
                </a:solidFill>
                <a:latin typeface="Times New Roman" panose="02020603050405020304" pitchFamily="18" charset="0"/>
                <a:cs typeface="Times New Roman" panose="02020603050405020304" pitchFamily="18" charset="0"/>
              </a:rPr>
              <a:t>Cluster</a:t>
            </a:r>
            <a:r>
              <a:rPr lang="ru" sz="3600" b="1" dirty="0">
                <a:solidFill>
                  <a:srgbClr val="002060"/>
                </a:solidFill>
                <a:latin typeface="Times New Roman" panose="02020603050405020304" pitchFamily="18" charset="0"/>
                <a:cs typeface="Times New Roman" panose="02020603050405020304" pitchFamily="18" charset="0"/>
              </a:rPr>
              <a:t> parameters</a:t>
            </a:r>
            <a:endParaRPr lang="ru-RU" sz="3600" b="1" dirty="0">
              <a:solidFill>
                <a:srgbClr val="002060"/>
              </a:solidFill>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5FB9F2A7-F259-4A0A-8507-6D0FFA535805}" type="slidenum">
              <a:rPr lang="ru-RU" smtClean="0"/>
              <a:t>7</a:t>
            </a:fld>
            <a:endParaRPr lang="ru-RU"/>
          </a:p>
        </p:txBody>
      </p:sp>
    </p:spTree>
    <p:extLst>
      <p:ext uri="{BB962C8B-B14F-4D97-AF65-F5344CB8AC3E}">
        <p14:creationId xmlns:p14="http://schemas.microsoft.com/office/powerpoint/2010/main" val="454436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4;p16"/>
          <p:cNvPicPr preferRelativeResize="0"/>
          <p:nvPr/>
        </p:nvPicPr>
        <p:blipFill>
          <a:blip r:embed="rId2">
            <a:alphaModFix/>
          </a:blip>
          <a:stretch>
            <a:fillRect/>
          </a:stretch>
        </p:blipFill>
        <p:spPr>
          <a:xfrm>
            <a:off x="6660232" y="1392222"/>
            <a:ext cx="2483767" cy="2219388"/>
          </a:xfrm>
          <a:prstGeom prst="rect">
            <a:avLst/>
          </a:prstGeom>
          <a:noFill/>
          <a:ln>
            <a:noFill/>
          </a:ln>
        </p:spPr>
      </p:pic>
      <p:pic>
        <p:nvPicPr>
          <p:cNvPr id="3" name="Google Shape;105;p16"/>
          <p:cNvPicPr preferRelativeResize="0"/>
          <p:nvPr/>
        </p:nvPicPr>
        <p:blipFill>
          <a:blip r:embed="rId3">
            <a:alphaModFix/>
          </a:blip>
          <a:stretch>
            <a:fillRect/>
          </a:stretch>
        </p:blipFill>
        <p:spPr>
          <a:xfrm>
            <a:off x="0" y="1793622"/>
            <a:ext cx="4320000" cy="3888000"/>
          </a:xfrm>
          <a:prstGeom prst="rect">
            <a:avLst/>
          </a:prstGeom>
          <a:noFill/>
          <a:ln>
            <a:noFill/>
          </a:ln>
        </p:spPr>
      </p:pic>
      <p:sp>
        <p:nvSpPr>
          <p:cNvPr id="4" name="Google Shape;106;p16"/>
          <p:cNvSpPr txBox="1">
            <a:spLocks/>
          </p:cNvSpPr>
          <p:nvPr/>
        </p:nvSpPr>
        <p:spPr>
          <a:xfrm>
            <a:off x="0" y="116647"/>
            <a:ext cx="9036496" cy="60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200"/>
              <a:buFont typeface="Lora"/>
              <a:buNone/>
              <a:defRPr sz="2200" b="0" i="0" u="none" strike="noStrike" cap="none">
                <a:solidFill>
                  <a:schemeClr val="dk1"/>
                </a:solidFill>
                <a:latin typeface="Lora"/>
                <a:ea typeface="Lora"/>
                <a:cs typeface="Lora"/>
                <a:sym typeface="Lora"/>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pPr marL="0" marR="0" lvl="0" indent="0" algn="l" defTabSz="914400" rtl="0" eaLnBrk="1" fontAlgn="auto" latinLnBrk="0" hangingPunct="1">
              <a:lnSpc>
                <a:spcPct val="100000"/>
              </a:lnSpc>
              <a:spcBef>
                <a:spcPts val="0"/>
              </a:spcBef>
              <a:spcAft>
                <a:spcPts val="0"/>
              </a:spcAft>
              <a:buClr>
                <a:srgbClr val="2A3990"/>
              </a:buClr>
              <a:buSzPts val="2200"/>
              <a:buFont typeface="Lora"/>
              <a:buNone/>
              <a:tabLst/>
              <a:defRPr/>
            </a:pPr>
            <a:r>
              <a:rPr kumimoji="0" lang="en-US" sz="2800" b="1" i="0" u="none" strike="noStrike" kern="0" cap="none" spc="0" normalizeH="0" baseline="0" noProof="0" dirty="0" smtClean="0">
                <a:ln>
                  <a:noFill/>
                </a:ln>
                <a:solidFill>
                  <a:srgbClr val="2A3990"/>
                </a:solidFill>
                <a:uLnTx/>
                <a:uFillTx/>
                <a:latin typeface="Times New Roman" panose="02020603050405020304" pitchFamily="18" charset="0"/>
                <a:cs typeface="Times New Roman" panose="02020603050405020304" pitchFamily="18" charset="0"/>
                <a:sym typeface="Lora"/>
              </a:rPr>
              <a:t>Simulation: </a:t>
            </a:r>
          </a:p>
          <a:p>
            <a:pPr marL="0" marR="0" lvl="0" indent="0" algn="l" defTabSz="914400" rtl="0" eaLnBrk="1" fontAlgn="auto" latinLnBrk="0" hangingPunct="1">
              <a:lnSpc>
                <a:spcPct val="100000"/>
              </a:lnSpc>
              <a:spcBef>
                <a:spcPts val="0"/>
              </a:spcBef>
              <a:spcAft>
                <a:spcPts val="0"/>
              </a:spcAft>
              <a:buClr>
                <a:srgbClr val="2A3990"/>
              </a:buClr>
              <a:buSzPts val="2200"/>
              <a:buFont typeface="Lora"/>
              <a:buNone/>
              <a:tabLst/>
              <a:defRPr/>
            </a:pPr>
            <a:r>
              <a:rPr kumimoji="0" lang="en-US" sz="2800" b="1" i="0" u="none" strike="noStrike" kern="0" cap="none" spc="0" normalizeH="0" baseline="0" noProof="0" dirty="0" smtClean="0">
                <a:ln>
                  <a:noFill/>
                </a:ln>
                <a:solidFill>
                  <a:srgbClr val="2A3990"/>
                </a:solidFill>
                <a:uLnTx/>
                <a:uFillTx/>
                <a:latin typeface="Times New Roman" panose="02020603050405020304" pitchFamily="18" charset="0"/>
                <a:cs typeface="Times New Roman" panose="02020603050405020304" pitchFamily="18" charset="0"/>
                <a:sym typeface="Lora"/>
              </a:rPr>
              <a:t>         GEANT4, DCMQGSM </a:t>
            </a:r>
            <a:r>
              <a:rPr kumimoji="0" lang="en-US" sz="2800" b="1" i="0" u="none" strike="noStrike" kern="0" cap="none" spc="0" normalizeH="0" baseline="0" noProof="0" dirty="0" err="1" smtClean="0">
                <a:ln>
                  <a:noFill/>
                </a:ln>
                <a:solidFill>
                  <a:srgbClr val="2A3990"/>
                </a:solidFill>
                <a:uLnTx/>
                <a:uFillTx/>
                <a:latin typeface="Times New Roman" panose="02020603050405020304" pitchFamily="18" charset="0"/>
                <a:cs typeface="Times New Roman" panose="02020603050405020304" pitchFamily="18" charset="0"/>
                <a:sym typeface="Lora"/>
              </a:rPr>
              <a:t>KrSn</a:t>
            </a:r>
            <a:r>
              <a:rPr kumimoji="0" lang="en-US" sz="2800" b="1" i="0" u="none" strike="noStrike" kern="0" cap="none" spc="0" normalizeH="0" baseline="0" noProof="0" dirty="0" smtClean="0">
                <a:ln>
                  <a:noFill/>
                </a:ln>
                <a:solidFill>
                  <a:srgbClr val="2A3990"/>
                </a:solidFill>
                <a:uLnTx/>
                <a:uFillTx/>
                <a:latin typeface="Times New Roman" panose="02020603050405020304" pitchFamily="18" charset="0"/>
                <a:cs typeface="Times New Roman" panose="02020603050405020304" pitchFamily="18" charset="0"/>
                <a:sym typeface="Lora"/>
              </a:rPr>
              <a:t> 2.36AGeV, ~2M </a:t>
            </a:r>
            <a:r>
              <a:rPr kumimoji="0" lang="en-US" sz="2800" b="1" i="0" u="none" strike="noStrike" kern="0" cap="none" spc="0" normalizeH="0" baseline="0" noProof="0" dirty="0" err="1" smtClean="0">
                <a:ln>
                  <a:noFill/>
                </a:ln>
                <a:solidFill>
                  <a:srgbClr val="2A3990"/>
                </a:solidFill>
                <a:uLnTx/>
                <a:uFillTx/>
                <a:latin typeface="Times New Roman" panose="02020603050405020304" pitchFamily="18" charset="0"/>
                <a:cs typeface="Times New Roman" panose="02020603050405020304" pitchFamily="18" charset="0"/>
                <a:sym typeface="Lora"/>
              </a:rPr>
              <a:t>ev</a:t>
            </a:r>
            <a:endParaRPr kumimoji="0" lang="en-US" sz="2800" b="1" i="0" u="none" strike="noStrike" kern="0" cap="none" spc="0" normalizeH="0" baseline="0" noProof="0" dirty="0">
              <a:ln>
                <a:noFill/>
              </a:ln>
              <a:solidFill>
                <a:srgbClr val="2A3990"/>
              </a:solidFill>
              <a:uLnTx/>
              <a:uFillTx/>
              <a:latin typeface="Times New Roman" panose="02020603050405020304" pitchFamily="18" charset="0"/>
              <a:cs typeface="Times New Roman" panose="02020603050405020304" pitchFamily="18" charset="0"/>
              <a:sym typeface="Lora"/>
            </a:endParaRPr>
          </a:p>
        </p:txBody>
      </p:sp>
      <p:sp>
        <p:nvSpPr>
          <p:cNvPr id="5" name="Google Shape;110;p16"/>
          <p:cNvSpPr txBox="1"/>
          <p:nvPr/>
        </p:nvSpPr>
        <p:spPr>
          <a:xfrm>
            <a:off x="251520" y="1286602"/>
            <a:ext cx="3384376" cy="57377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ru" kern="0" dirty="0">
                <a:solidFill>
                  <a:srgbClr val="000000"/>
                </a:solidFill>
                <a:latin typeface="Times New Roman" panose="02020603050405020304" pitchFamily="18" charset="0"/>
                <a:ea typeface="Roboto"/>
                <a:cs typeface="Times New Roman" panose="02020603050405020304" pitchFamily="18" charset="0"/>
                <a:sym typeface="Roboto"/>
              </a:rPr>
              <a:t>Effective mass spectrum</a:t>
            </a:r>
            <a:endParaRPr kern="0" dirty="0">
              <a:solidFill>
                <a:srgbClr val="000000"/>
              </a:solidFill>
              <a:latin typeface="Times New Roman" panose="02020603050405020304" pitchFamily="18" charset="0"/>
              <a:ea typeface="Roboto"/>
              <a:cs typeface="Times New Roman" panose="02020603050405020304" pitchFamily="18" charset="0"/>
              <a:sym typeface="Roboto"/>
            </a:endParaRPr>
          </a:p>
        </p:txBody>
      </p:sp>
      <p:sp>
        <p:nvSpPr>
          <p:cNvPr id="6" name="Google Shape;111;p16"/>
          <p:cNvSpPr txBox="1"/>
          <p:nvPr/>
        </p:nvSpPr>
        <p:spPr>
          <a:xfrm>
            <a:off x="6830375" y="1268155"/>
            <a:ext cx="1961100" cy="252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ru" sz="1400" kern="0" dirty="0">
                <a:solidFill>
                  <a:srgbClr val="000000"/>
                </a:solidFill>
                <a:latin typeface="Roboto"/>
                <a:ea typeface="Roboto"/>
                <a:cs typeface="Roboto"/>
                <a:sym typeface="Roboto"/>
              </a:rPr>
              <a:t>Cluster energy</a:t>
            </a:r>
            <a:endParaRPr sz="1400" kern="0" dirty="0">
              <a:solidFill>
                <a:srgbClr val="000000"/>
              </a:solidFill>
              <a:latin typeface="Roboto"/>
              <a:ea typeface="Roboto"/>
              <a:cs typeface="Roboto"/>
              <a:sym typeface="Roboto"/>
            </a:endParaRPr>
          </a:p>
        </p:txBody>
      </p:sp>
      <p:sp>
        <p:nvSpPr>
          <p:cNvPr id="7" name="Google Shape;112;p16"/>
          <p:cNvSpPr txBox="1"/>
          <p:nvPr/>
        </p:nvSpPr>
        <p:spPr>
          <a:xfrm>
            <a:off x="6730924" y="3737622"/>
            <a:ext cx="2233564" cy="213965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t</a:t>
            </a:r>
            <a:r>
              <a:rPr lang="ru" sz="1600" b="1" kern="0" baseline="-25000" dirty="0">
                <a:solidFill>
                  <a:srgbClr val="000000"/>
                </a:solidFill>
                <a:latin typeface="Times New Roman" panose="02020603050405020304" pitchFamily="18" charset="0"/>
                <a:ea typeface="Courier New"/>
                <a:cs typeface="Times New Roman" panose="02020603050405020304" pitchFamily="18" charset="0"/>
                <a:sym typeface="Courier New"/>
              </a:rPr>
              <a:t>wa	</a:t>
            </a: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&lt; 0</a:t>
            </a:r>
            <a:endParaRPr sz="1600" b="1" kern="0" dirty="0">
              <a:solidFill>
                <a:srgbClr val="000000"/>
              </a:solidFill>
              <a:latin typeface="Times New Roman" panose="02020603050405020304" pitchFamily="18" charset="0"/>
              <a:ea typeface="Courier New"/>
              <a:cs typeface="Times New Roman" panose="02020603050405020304" pitchFamily="18" charset="0"/>
              <a:sym typeface="Courier New"/>
            </a:endParaRPr>
          </a:p>
          <a:p>
            <a:pPr>
              <a:buClr>
                <a:srgbClr val="000000"/>
              </a:buClr>
              <a:buFont typeface="Arial"/>
              <a:buNone/>
            </a:pP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	</a:t>
            </a:r>
            <a:b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b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M</a:t>
            </a:r>
            <a:r>
              <a:rPr lang="ru" sz="1600" b="1" kern="0" baseline="-25000" dirty="0">
                <a:solidFill>
                  <a:srgbClr val="000000"/>
                </a:solidFill>
                <a:latin typeface="Times New Roman" panose="02020603050405020304" pitchFamily="18" charset="0"/>
                <a:ea typeface="Courier New"/>
                <a:cs typeface="Times New Roman" panose="02020603050405020304" pitchFamily="18" charset="0"/>
                <a:sym typeface="Courier New"/>
              </a:rPr>
              <a:t>norm	</a:t>
            </a: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&lt; 15	 </a:t>
            </a:r>
            <a:b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br>
            <a:endParaRPr sz="1600" b="1" kern="0" dirty="0">
              <a:solidFill>
                <a:srgbClr val="000000"/>
              </a:solidFill>
              <a:latin typeface="Times New Roman" panose="02020603050405020304" pitchFamily="18" charset="0"/>
              <a:ea typeface="Courier New"/>
              <a:cs typeface="Times New Roman" panose="02020603050405020304" pitchFamily="18" charset="0"/>
              <a:sym typeface="Courier New"/>
            </a:endParaRPr>
          </a:p>
          <a:p>
            <a:pPr>
              <a:buClr>
                <a:srgbClr val="000000"/>
              </a:buClr>
              <a:buFont typeface="Arial"/>
              <a:buNone/>
            </a:pP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N</a:t>
            </a:r>
            <a:r>
              <a:rPr lang="ru" sz="1600" b="1" kern="0" baseline="-25000" dirty="0">
                <a:solidFill>
                  <a:srgbClr val="000000"/>
                </a:solidFill>
                <a:latin typeface="Times New Roman" panose="02020603050405020304" pitchFamily="18" charset="0"/>
                <a:ea typeface="Courier New"/>
                <a:cs typeface="Times New Roman" panose="02020603050405020304" pitchFamily="18" charset="0"/>
                <a:sym typeface="Courier New"/>
              </a:rPr>
              <a:t>cells</a:t>
            </a: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	&gt;  1</a:t>
            </a:r>
            <a:endParaRPr sz="1600" b="1" kern="0" dirty="0">
              <a:solidFill>
                <a:srgbClr val="000000"/>
              </a:solidFill>
              <a:latin typeface="Times New Roman" panose="02020603050405020304" pitchFamily="18" charset="0"/>
              <a:ea typeface="Courier New"/>
              <a:cs typeface="Times New Roman" panose="02020603050405020304" pitchFamily="18" charset="0"/>
              <a:sym typeface="Courier New"/>
            </a:endParaRPr>
          </a:p>
          <a:p>
            <a:pPr>
              <a:buClr>
                <a:srgbClr val="000000"/>
              </a:buClr>
              <a:buFont typeface="Arial"/>
              <a:buNone/>
            </a:pPr>
            <a:endParaRPr sz="1600" b="1" kern="0" dirty="0">
              <a:solidFill>
                <a:srgbClr val="000000"/>
              </a:solidFill>
              <a:latin typeface="Times New Roman" panose="02020603050405020304" pitchFamily="18" charset="0"/>
              <a:ea typeface="Courier New"/>
              <a:cs typeface="Times New Roman" panose="02020603050405020304" pitchFamily="18" charset="0"/>
              <a:sym typeface="Courier New"/>
            </a:endParaRPr>
          </a:p>
          <a:p>
            <a:pPr>
              <a:buClr>
                <a:srgbClr val="000000"/>
              </a:buClr>
              <a:buFont typeface="Arial"/>
              <a:buNone/>
            </a:pP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E</a:t>
            </a:r>
            <a:r>
              <a:rPr lang="ru" sz="1600" b="1" kern="0" baseline="-25000" dirty="0">
                <a:solidFill>
                  <a:srgbClr val="000000"/>
                </a:solidFill>
                <a:latin typeface="Times New Roman" panose="02020603050405020304" pitchFamily="18" charset="0"/>
                <a:ea typeface="Courier New"/>
                <a:cs typeface="Times New Roman" panose="02020603050405020304" pitchFamily="18" charset="0"/>
                <a:sym typeface="Courier New"/>
              </a:rPr>
              <a:t>cluster </a:t>
            </a:r>
            <a:r>
              <a:rPr lang="ru" sz="1600" b="1" kern="0" dirty="0">
                <a:solidFill>
                  <a:srgbClr val="000000"/>
                </a:solidFill>
                <a:latin typeface="Times New Roman" panose="02020603050405020304" pitchFamily="18" charset="0"/>
                <a:ea typeface="Courier New"/>
                <a:cs typeface="Times New Roman" panose="02020603050405020304" pitchFamily="18" charset="0"/>
                <a:sym typeface="Courier New"/>
              </a:rPr>
              <a:t>no cut</a:t>
            </a:r>
            <a:endParaRPr sz="1600" b="1" kern="0" dirty="0">
              <a:solidFill>
                <a:srgbClr val="000000"/>
              </a:solidFill>
              <a:latin typeface="Times New Roman" panose="02020603050405020304" pitchFamily="18" charset="0"/>
              <a:ea typeface="Courier New"/>
              <a:cs typeface="Times New Roman" panose="02020603050405020304" pitchFamily="18" charset="0"/>
              <a:sym typeface="Courier New"/>
            </a:endParaRPr>
          </a:p>
        </p:txBody>
      </p:sp>
      <p:pic>
        <p:nvPicPr>
          <p:cNvPr id="8" name="Google Shape;113;p16"/>
          <p:cNvPicPr preferRelativeResize="0"/>
          <p:nvPr/>
        </p:nvPicPr>
        <p:blipFill>
          <a:blip r:embed="rId4">
            <a:alphaModFix/>
          </a:blip>
          <a:stretch>
            <a:fillRect/>
          </a:stretch>
        </p:blipFill>
        <p:spPr>
          <a:xfrm>
            <a:off x="4211960" y="3622372"/>
            <a:ext cx="2518963" cy="2254900"/>
          </a:xfrm>
          <a:prstGeom prst="rect">
            <a:avLst/>
          </a:prstGeom>
          <a:noFill/>
          <a:ln>
            <a:noFill/>
          </a:ln>
        </p:spPr>
      </p:pic>
      <p:pic>
        <p:nvPicPr>
          <p:cNvPr id="9" name="Google Shape;114;p16"/>
          <p:cNvPicPr preferRelativeResize="0"/>
          <p:nvPr/>
        </p:nvPicPr>
        <p:blipFill>
          <a:blip r:embed="rId5">
            <a:alphaModFix/>
          </a:blip>
          <a:stretch>
            <a:fillRect/>
          </a:stretch>
        </p:blipFill>
        <p:spPr>
          <a:xfrm>
            <a:off x="4211960" y="1411634"/>
            <a:ext cx="2353805" cy="2113664"/>
          </a:xfrm>
          <a:prstGeom prst="rect">
            <a:avLst/>
          </a:prstGeom>
          <a:noFill/>
          <a:ln>
            <a:noFill/>
          </a:ln>
        </p:spPr>
      </p:pic>
      <p:sp>
        <p:nvSpPr>
          <p:cNvPr id="10" name="Google Shape;115;p16"/>
          <p:cNvSpPr txBox="1"/>
          <p:nvPr/>
        </p:nvSpPr>
        <p:spPr>
          <a:xfrm>
            <a:off x="4505225" y="1266222"/>
            <a:ext cx="1961100" cy="252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ru" sz="1400" kern="0" dirty="0">
                <a:solidFill>
                  <a:srgbClr val="000000"/>
                </a:solidFill>
                <a:latin typeface="Roboto"/>
                <a:ea typeface="Roboto"/>
                <a:cs typeface="Roboto"/>
                <a:sym typeface="Roboto"/>
              </a:rPr>
              <a:t>Cluster time</a:t>
            </a:r>
            <a:endParaRPr sz="1400" kern="0" dirty="0">
              <a:solidFill>
                <a:srgbClr val="000000"/>
              </a:solidFill>
              <a:latin typeface="Roboto"/>
              <a:ea typeface="Roboto"/>
              <a:cs typeface="Roboto"/>
              <a:sym typeface="Roboto"/>
            </a:endParaRPr>
          </a:p>
        </p:txBody>
      </p:sp>
      <p:sp>
        <p:nvSpPr>
          <p:cNvPr id="11" name="Google Shape;116;p16"/>
          <p:cNvSpPr txBox="1"/>
          <p:nvPr/>
        </p:nvSpPr>
        <p:spPr>
          <a:xfrm>
            <a:off x="4587800" y="3485610"/>
            <a:ext cx="1961100" cy="2520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ru" sz="1400" kern="0" dirty="0">
                <a:solidFill>
                  <a:srgbClr val="000000"/>
                </a:solidFill>
                <a:latin typeface="Roboto"/>
                <a:ea typeface="Roboto"/>
                <a:cs typeface="Roboto"/>
                <a:sym typeface="Roboto"/>
              </a:rPr>
              <a:t>Normalized moment</a:t>
            </a:r>
            <a:endParaRPr sz="1400" kern="0" dirty="0">
              <a:solidFill>
                <a:srgbClr val="000000"/>
              </a:solidFill>
              <a:latin typeface="Roboto"/>
              <a:ea typeface="Roboto"/>
              <a:cs typeface="Roboto"/>
              <a:sym typeface="Roboto"/>
            </a:endParaRPr>
          </a:p>
        </p:txBody>
      </p:sp>
      <p:sp>
        <p:nvSpPr>
          <p:cNvPr id="12" name="Slide Number Placeholder 11"/>
          <p:cNvSpPr>
            <a:spLocks noGrp="1"/>
          </p:cNvSpPr>
          <p:nvPr>
            <p:ph type="sldNum" sz="quarter" idx="12"/>
          </p:nvPr>
        </p:nvSpPr>
        <p:spPr/>
        <p:txBody>
          <a:bodyPr/>
          <a:lstStyle/>
          <a:p>
            <a:fld id="{5FB9F2A7-F259-4A0A-8507-6D0FFA535805}" type="slidenum">
              <a:rPr lang="ru-RU" smtClean="0"/>
              <a:t>8</a:t>
            </a:fld>
            <a:endParaRPr lang="ru-RU"/>
          </a:p>
        </p:txBody>
      </p:sp>
    </p:spTree>
    <p:extLst>
      <p:ext uri="{BB962C8B-B14F-4D97-AF65-F5344CB8AC3E}">
        <p14:creationId xmlns:p14="http://schemas.microsoft.com/office/powerpoint/2010/main" val="1844036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328300"/>
            <a:ext cx="7704856" cy="584775"/>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Normalized moment</a:t>
            </a:r>
          </a:p>
        </p:txBody>
      </p:sp>
      <p:sp>
        <p:nvSpPr>
          <p:cNvPr id="3" name="Slide Number Placeholder 2"/>
          <p:cNvSpPr>
            <a:spLocks noGrp="1"/>
          </p:cNvSpPr>
          <p:nvPr>
            <p:ph type="sldNum" sz="quarter" idx="12"/>
          </p:nvPr>
        </p:nvSpPr>
        <p:spPr/>
        <p:txBody>
          <a:bodyPr/>
          <a:lstStyle/>
          <a:p>
            <a:fld id="{5FB9F2A7-F259-4A0A-8507-6D0FFA535805}" type="slidenum">
              <a:rPr lang="ru-RU" smtClean="0"/>
              <a:t>9</a:t>
            </a:fld>
            <a:endParaRPr lang="ru-RU"/>
          </a:p>
        </p:txBody>
      </p:sp>
      <p:pic>
        <p:nvPicPr>
          <p:cNvPr id="4" name="Google Shape;94;p15" descr="M_{norm} = \frac{\sum {E_i \times ((x_i - x_0)^2 + (y_i - y_0)^2 + (z_i - z_0)^2)}} {\sum E_i}" title="MathEquation,#000000"/>
          <p:cNvPicPr preferRelativeResize="0"/>
          <p:nvPr/>
        </p:nvPicPr>
        <p:blipFill>
          <a:blip r:embed="rId2">
            <a:alphaModFix/>
          </a:blip>
          <a:stretch>
            <a:fillRect/>
          </a:stretch>
        </p:blipFill>
        <p:spPr>
          <a:xfrm>
            <a:off x="2431925" y="1124744"/>
            <a:ext cx="4208142" cy="540000"/>
          </a:xfrm>
          <a:prstGeom prst="rect">
            <a:avLst/>
          </a:prstGeom>
          <a:noFill/>
          <a:ln>
            <a:noFill/>
          </a:ln>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068960"/>
            <a:ext cx="5384370" cy="25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8735" y="2288867"/>
            <a:ext cx="244983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Electromagnetic shower</a:t>
            </a:r>
            <a:endParaRPr lang="ru-RU" dirty="0">
              <a:latin typeface="Times New Roman" panose="02020603050405020304" pitchFamily="18" charset="0"/>
              <a:cs typeface="Times New Roman" panose="02020603050405020304" pitchFamily="18" charset="0"/>
            </a:endParaRPr>
          </a:p>
        </p:txBody>
      </p:sp>
      <p:sp>
        <p:nvSpPr>
          <p:cNvPr id="6" name="Rectangle 5"/>
          <p:cNvSpPr/>
          <p:nvPr/>
        </p:nvSpPr>
        <p:spPr>
          <a:xfrm>
            <a:off x="5448673" y="2258089"/>
            <a:ext cx="1758815"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Hadron shower</a:t>
            </a:r>
            <a:endParaRPr lang="ru-RU" sz="2000" dirty="0">
              <a:latin typeface="Times New Roman" panose="02020603050405020304" pitchFamily="18" charset="0"/>
              <a:cs typeface="Times New Roman" panose="02020603050405020304" pitchFamily="18" charset="0"/>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66" y="3710197"/>
            <a:ext cx="2002739" cy="130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85864" y="3212976"/>
            <a:ext cx="156825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HELIOS</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7449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904</TotalTime>
  <Words>1893</Words>
  <Application>Microsoft Office PowerPoint</Application>
  <PresentationFormat>On-screen Show (4:3)</PresentationFormat>
  <Paragraphs>233</Paragraphs>
  <Slides>36</Slides>
  <Notes>3</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Geometric</vt:lpstr>
      <vt:lpstr>Status of the ECAL</vt:lpstr>
      <vt:lpstr>PowerPoint Presentation</vt:lpstr>
      <vt:lpstr>PowerPoint Presentation</vt:lpstr>
      <vt:lpstr>PowerPoint Presentation</vt:lpstr>
      <vt:lpstr>PowerPoint Presentation</vt:lpstr>
      <vt:lpstr>ECAL data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ECAL clusters energy spectra with vertex cut.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afanasev</dc:creator>
  <cp:lastModifiedBy>afanasev</cp:lastModifiedBy>
  <cp:revision>61</cp:revision>
  <dcterms:created xsi:type="dcterms:W3CDTF">2020-11-12T10:18:38Z</dcterms:created>
  <dcterms:modified xsi:type="dcterms:W3CDTF">2021-10-03T10:42:05Z</dcterms:modified>
</cp:coreProperties>
</file>