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320" r:id="rId3"/>
    <p:sldId id="258" r:id="rId4"/>
    <p:sldId id="308" r:id="rId5"/>
    <p:sldId id="309" r:id="rId6"/>
    <p:sldId id="310" r:id="rId7"/>
    <p:sldId id="311" r:id="rId8"/>
    <p:sldId id="312" r:id="rId9"/>
    <p:sldId id="314" r:id="rId10"/>
    <p:sldId id="262" r:id="rId11"/>
    <p:sldId id="304" r:id="rId12"/>
    <p:sldId id="315" r:id="rId13"/>
    <p:sldId id="316" r:id="rId14"/>
    <p:sldId id="317" r:id="rId15"/>
    <p:sldId id="318" r:id="rId16"/>
    <p:sldId id="303" r:id="rId17"/>
    <p:sldId id="260" r:id="rId18"/>
    <p:sldId id="278" r:id="rId19"/>
    <p:sldId id="321" r:id="rId20"/>
    <p:sldId id="319" r:id="rId21"/>
    <p:sldId id="322" r:id="rId22"/>
  </p:sldIdLst>
  <p:sldSz cx="9144000" cy="5143500" type="screen16x9"/>
  <p:notesSz cx="6858000" cy="9144000"/>
  <p:embeddedFontLst>
    <p:embeddedFont>
      <p:font typeface="ＭＳ Ｐゴシック" panose="020B0600070205080204" pitchFamily="34" charset="-128"/>
      <p:regular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Lexend Deca" panose="020B0604020202020204" charset="-78"/>
      <p:regular r:id="rId33"/>
    </p:embeddedFont>
    <p:embeddedFont>
      <p:font typeface="Cambria Math" panose="02040503050406030204" pitchFamily="18"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499" userDrawn="1">
          <p15:clr>
            <a:srgbClr val="A4A3A4"/>
          </p15:clr>
        </p15:guide>
        <p15:guide id="3" pos="532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ul" initials="S" lastIdx="4" clrIdx="0">
    <p:extLst>
      <p:ext uri="{19B8F6BF-5375-455C-9EA6-DF929625EA0E}">
        <p15:presenceInfo xmlns:p15="http://schemas.microsoft.com/office/powerpoint/2012/main" userId="So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138BE6-E374-4A1A-BE6D-9E52B14417BE}">
  <a:tblStyle styleId="{1A138BE6-E374-4A1A-BE6D-9E52B14417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286F9A-8295-4760-8310-7838FB866F3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022" autoAdjust="0"/>
  </p:normalViewPr>
  <p:slideViewPr>
    <p:cSldViewPr snapToGrid="0">
      <p:cViewPr varScale="1">
        <p:scale>
          <a:sx n="147" d="100"/>
          <a:sy n="147" d="100"/>
        </p:scale>
        <p:origin x="486" y="120"/>
      </p:cViewPr>
      <p:guideLst>
        <p:guide orient="horz" pos="1620"/>
        <p:guide pos="499"/>
        <p:guide pos="532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967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72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7273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051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543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8277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Summing up</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181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167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9412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5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437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366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00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2530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027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5300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85800" y="1659550"/>
            <a:ext cx="42639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685800" y="2916254"/>
            <a:ext cx="4263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p:nvPr/>
        </p:nvSpPr>
        <p:spPr>
          <a:xfrm>
            <a:off x="42525" y="42525"/>
            <a:ext cx="2000100" cy="2000100"/>
          </a:xfrm>
          <a:prstGeom prst="ellipse">
            <a:avLst/>
          </a:prstGeom>
          <a:gradFill>
            <a:gsLst>
              <a:gs pos="0">
                <a:srgbClr val="00FFFF">
                  <a:alpha val="54117"/>
                </a:srgbClr>
              </a:gs>
              <a:gs pos="73000">
                <a:srgbClr val="00FFFF">
                  <a:alpha val="0"/>
                </a:srgbClr>
              </a:gs>
              <a:gs pos="100000">
                <a:srgbClr val="00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343850" y="866400"/>
            <a:ext cx="4185600" cy="3693600"/>
          </a:xfrm>
          <a:prstGeom prst="rect">
            <a:avLst/>
          </a:prstGeom>
        </p:spPr>
        <p:txBody>
          <a:bodyPr spcFirstLastPara="1" wrap="square" lIns="0" tIns="0" rIns="0" bIns="0" anchor="t" anchorCtr="0">
            <a:noAutofit/>
          </a:bodyPr>
          <a:lstStyle>
            <a:lvl1pPr marL="457200" lvl="0" indent="-419100" rtl="0">
              <a:spcBef>
                <a:spcPts val="600"/>
              </a:spcBef>
              <a:spcAft>
                <a:spcPts val="0"/>
              </a:spcAft>
              <a:buSzPts val="3000"/>
              <a:buFont typeface="Lexend Deca"/>
              <a:buChar char="⬡"/>
              <a:defRPr sz="3000">
                <a:latin typeface="Lexend Deca"/>
                <a:ea typeface="Lexend Deca"/>
                <a:cs typeface="Lexend Deca"/>
                <a:sym typeface="Lexend Deca"/>
              </a:defRPr>
            </a:lvl1pPr>
            <a:lvl2pPr marL="914400" lvl="1" indent="-419100" rtl="0">
              <a:spcBef>
                <a:spcPts val="0"/>
              </a:spcBef>
              <a:spcAft>
                <a:spcPts val="0"/>
              </a:spcAft>
              <a:buSzPts val="3000"/>
              <a:buFont typeface="Lexend Deca"/>
              <a:buChar char="∙"/>
              <a:defRPr sz="3000">
                <a:latin typeface="Lexend Deca"/>
                <a:ea typeface="Lexend Deca"/>
                <a:cs typeface="Lexend Deca"/>
                <a:sym typeface="Lexend Deca"/>
              </a:defRPr>
            </a:lvl2pPr>
            <a:lvl3pPr marL="1371600" lvl="2" indent="-419100" rtl="0">
              <a:spcBef>
                <a:spcPts val="0"/>
              </a:spcBef>
              <a:spcAft>
                <a:spcPts val="0"/>
              </a:spcAft>
              <a:buSzPts val="3000"/>
              <a:buFont typeface="Lexend Deca"/>
              <a:buChar char="∙"/>
              <a:defRPr sz="3000">
                <a:latin typeface="Lexend Deca"/>
                <a:ea typeface="Lexend Deca"/>
                <a:cs typeface="Lexend Deca"/>
                <a:sym typeface="Lexend Deca"/>
              </a:defRPr>
            </a:lvl3pPr>
            <a:lvl4pPr marL="1828800" lvl="3" indent="-419100" rtl="0">
              <a:spcBef>
                <a:spcPts val="0"/>
              </a:spcBef>
              <a:spcAft>
                <a:spcPts val="0"/>
              </a:spcAft>
              <a:buSzPts val="3000"/>
              <a:buFont typeface="Lexend Deca"/>
              <a:buChar char="●"/>
              <a:defRPr sz="3000">
                <a:latin typeface="Lexend Deca"/>
                <a:ea typeface="Lexend Deca"/>
                <a:cs typeface="Lexend Deca"/>
                <a:sym typeface="Lexend Deca"/>
              </a:defRPr>
            </a:lvl4pPr>
            <a:lvl5pPr marL="2286000" lvl="4" indent="-419100" rtl="0">
              <a:spcBef>
                <a:spcPts val="0"/>
              </a:spcBef>
              <a:spcAft>
                <a:spcPts val="0"/>
              </a:spcAft>
              <a:buSzPts val="3000"/>
              <a:buFont typeface="Lexend Deca"/>
              <a:buChar char="○"/>
              <a:defRPr sz="3000">
                <a:latin typeface="Lexend Deca"/>
                <a:ea typeface="Lexend Deca"/>
                <a:cs typeface="Lexend Deca"/>
                <a:sym typeface="Lexend Deca"/>
              </a:defRPr>
            </a:lvl5pPr>
            <a:lvl6pPr marL="2743200" lvl="5" indent="-419100" rtl="0">
              <a:spcBef>
                <a:spcPts val="0"/>
              </a:spcBef>
              <a:spcAft>
                <a:spcPts val="0"/>
              </a:spcAft>
              <a:buSzPts val="3000"/>
              <a:buFont typeface="Lexend Deca"/>
              <a:buChar char="■"/>
              <a:defRPr sz="3000">
                <a:latin typeface="Lexend Deca"/>
                <a:ea typeface="Lexend Deca"/>
                <a:cs typeface="Lexend Deca"/>
                <a:sym typeface="Lexend Deca"/>
              </a:defRPr>
            </a:lvl6pPr>
            <a:lvl7pPr marL="3200400" lvl="6" indent="-419100" rtl="0">
              <a:spcBef>
                <a:spcPts val="0"/>
              </a:spcBef>
              <a:spcAft>
                <a:spcPts val="0"/>
              </a:spcAft>
              <a:buSzPts val="3000"/>
              <a:buFont typeface="Lexend Deca"/>
              <a:buChar char="●"/>
              <a:defRPr sz="3000">
                <a:latin typeface="Lexend Deca"/>
                <a:ea typeface="Lexend Deca"/>
                <a:cs typeface="Lexend Deca"/>
                <a:sym typeface="Lexend Deca"/>
              </a:defRPr>
            </a:lvl7pPr>
            <a:lvl8pPr marL="3657600" lvl="7" indent="-419100" rtl="0">
              <a:spcBef>
                <a:spcPts val="0"/>
              </a:spcBef>
              <a:spcAft>
                <a:spcPts val="0"/>
              </a:spcAft>
              <a:buSzPts val="3000"/>
              <a:buFont typeface="Lexend Deca"/>
              <a:buChar char="○"/>
              <a:defRPr sz="3000">
                <a:latin typeface="Lexend Deca"/>
                <a:ea typeface="Lexend Deca"/>
                <a:cs typeface="Lexend Deca"/>
                <a:sym typeface="Lexend Deca"/>
              </a:defRPr>
            </a:lvl8pPr>
            <a:lvl9pPr marL="4114800" lvl="8" indent="-419100">
              <a:spcBef>
                <a:spcPts val="0"/>
              </a:spcBef>
              <a:spcAft>
                <a:spcPts val="0"/>
              </a:spcAft>
              <a:buSzPts val="3000"/>
              <a:buFont typeface="Lexend Deca"/>
              <a:buChar char="■"/>
              <a:defRPr sz="3000">
                <a:latin typeface="Lexend Deca"/>
                <a:ea typeface="Lexend Deca"/>
                <a:cs typeface="Lexend Deca"/>
                <a:sym typeface="Lexend Deca"/>
              </a:defRPr>
            </a:lvl9pPr>
          </a:lstStyle>
          <a:p>
            <a:endParaRPr/>
          </a:p>
        </p:txBody>
      </p:sp>
      <p:sp>
        <p:nvSpPr>
          <p:cNvPr id="20" name="Google Shape;20;p4"/>
          <p:cNvSpPr txBox="1"/>
          <p:nvPr/>
        </p:nvSpPr>
        <p:spPr>
          <a:xfrm>
            <a:off x="826414" y="656117"/>
            <a:ext cx="6138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lt1"/>
                </a:solidFill>
                <a:latin typeface="Muli"/>
                <a:ea typeface="Muli"/>
                <a:cs typeface="Muli"/>
                <a:sym typeface="Muli"/>
              </a:rPr>
              <a:t>“</a:t>
            </a:r>
            <a:endParaRPr sz="7200">
              <a:solidFill>
                <a:schemeClr val="lt1"/>
              </a:solidFill>
              <a:latin typeface="Muli"/>
              <a:ea typeface="Muli"/>
              <a:cs typeface="Muli"/>
              <a:sym typeface="Muli"/>
            </a:endParaRPr>
          </a:p>
        </p:txBody>
      </p:sp>
      <p:sp>
        <p:nvSpPr>
          <p:cNvPr id="21" name="Google Shape;2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 Small circuit" type="blank">
  <p:cSld name="BLANK">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Big circuit">
  <p:cSld name="BLANK_1">
    <p:spTree>
      <p:nvGrpSpPr>
        <p:cNvPr id="1" name="Shape 51"/>
        <p:cNvGrpSpPr/>
        <p:nvPr/>
      </p:nvGrpSpPr>
      <p:grpSpPr>
        <a:xfrm>
          <a:off x="0" y="0"/>
          <a:ext cx="0" cy="0"/>
          <a:chOff x="0" y="0"/>
          <a:chExt cx="0" cy="0"/>
        </a:xfrm>
      </p:grpSpPr>
      <p:pic>
        <p:nvPicPr>
          <p:cNvPr id="52" name="Google Shape;5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A458FF"/>
            </a:gs>
            <a:gs pos="39000">
              <a:srgbClr val="3544FF"/>
            </a:gs>
            <a:gs pos="100000">
              <a:srgbClr val="0A2F9E"/>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3" Type="http://schemas.openxmlformats.org/officeDocument/2006/relationships/image" Target="../media/image16.png"/><Relationship Id="rId7" Type="http://schemas.openxmlformats.org/officeDocument/2006/relationships/image" Target="../media/image43.png"/><Relationship Id="rId12"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8.pn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7.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9.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63.png"/><Relationship Id="rId11" Type="http://schemas.openxmlformats.org/officeDocument/2006/relationships/image" Target="../media/image43.png"/><Relationship Id="rId5" Type="http://schemas.openxmlformats.org/officeDocument/2006/relationships/image" Target="../media/image62.png"/><Relationship Id="rId10" Type="http://schemas.openxmlformats.org/officeDocument/2006/relationships/image" Target="../media/image66.png"/><Relationship Id="rId4" Type="http://schemas.openxmlformats.org/officeDocument/2006/relationships/image" Target="../media/image17.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7" name="Google Shape;688;p48"/>
          <p:cNvPicPr preferRelativeResize="0"/>
          <p:nvPr/>
        </p:nvPicPr>
        <p:blipFill>
          <a:blip r:embed="rId3">
            <a:alphaModFix/>
            <a:extLst>
              <a:ext uri="{BEBA8EAE-BF5A-486C-A8C5-ECC9F3942E4B}">
                <a14:imgProps xmlns:a14="http://schemas.microsoft.com/office/drawing/2010/main">
                  <a14:imgLayer r:embed="rId4">
                    <a14:imgEffect>
                      <a14:sharpenSoften amount="100000"/>
                    </a14:imgEffect>
                    <a14:imgEffect>
                      <a14:brightnessContrast bright="20000"/>
                    </a14:imgEffect>
                  </a14:imgLayer>
                </a14:imgProps>
              </a:ext>
            </a:extLst>
          </a:blip>
          <a:stretch>
            <a:fillRect/>
          </a:stretch>
        </p:blipFill>
        <p:spPr>
          <a:xfrm>
            <a:off x="3890073" y="3204730"/>
            <a:ext cx="780079" cy="648251"/>
          </a:xfrm>
          <a:prstGeom prst="rect">
            <a:avLst/>
          </a:prstGeom>
          <a:noFill/>
          <a:ln>
            <a:noFill/>
          </a:ln>
        </p:spPr>
      </p:pic>
      <p:pic>
        <p:nvPicPr>
          <p:cNvPr id="61" name="Google Shape;61;p13"/>
          <p:cNvPicPr preferRelativeResize="0"/>
          <p:nvPr/>
        </p:nvPicPr>
        <p:blipFill>
          <a:blip r:embed="rId5">
            <a:alphaModFix/>
          </a:blip>
          <a:stretch>
            <a:fillRect/>
          </a:stretch>
        </p:blipFill>
        <p:spPr>
          <a:xfrm>
            <a:off x="6580641" y="1455055"/>
            <a:ext cx="1495204" cy="1436198"/>
          </a:xfrm>
          <a:prstGeom prst="rect">
            <a:avLst/>
          </a:prstGeom>
          <a:noFill/>
          <a:ln>
            <a:noFill/>
          </a:ln>
        </p:spPr>
      </p:pic>
      <p:sp>
        <p:nvSpPr>
          <p:cNvPr id="60" name="Google Shape;60;p13"/>
          <p:cNvSpPr txBox="1">
            <a:spLocks noGrp="1"/>
          </p:cNvSpPr>
          <p:nvPr>
            <p:ph type="ctrTitle"/>
          </p:nvPr>
        </p:nvSpPr>
        <p:spPr>
          <a:xfrm>
            <a:off x="1320612" y="1354402"/>
            <a:ext cx="5919003" cy="2075411"/>
          </a:xfrm>
          <a:prstGeom prst="rect">
            <a:avLst/>
          </a:prstGeom>
        </p:spPr>
        <p:txBody>
          <a:bodyPr spcFirstLastPara="1" wrap="square" lIns="0" tIns="0" rIns="0" bIns="0" anchor="ctr" anchorCtr="0">
            <a:noAutofit/>
          </a:bodyPr>
          <a:lstStyle/>
          <a:p>
            <a:pPr lvl="0" algn="ctr"/>
            <a:r>
              <a:rPr lang="da-DK" sz="3200" dirty="0">
                <a:latin typeface="Lexend Deca" panose="020B0604020202020204" charset="-78"/>
                <a:cs typeface="Lexend Deca" panose="020B0604020202020204" charset="-78"/>
              </a:rPr>
              <a:t>BM@N Condition Database and related w</a:t>
            </a:r>
            <a:r>
              <a:rPr lang="en-US" sz="3200" dirty="0">
                <a:latin typeface="Lexend Deca" panose="020B0604020202020204" charset="-78"/>
                <a:cs typeface="Lexend Deca" panose="020B0604020202020204" charset="-78"/>
              </a:rPr>
              <a:t>eb services</a:t>
            </a:r>
            <a:endParaRPr sz="3200" dirty="0">
              <a:latin typeface="Lexend Deca" panose="020B0604020202020204" charset="-78"/>
              <a:cs typeface="Lexend Deca" panose="020B0604020202020204" charset="-78"/>
            </a:endParaRPr>
          </a:p>
        </p:txBody>
      </p:sp>
      <p:pic>
        <p:nvPicPr>
          <p:cNvPr id="63" name="Google Shape;63;p13"/>
          <p:cNvPicPr preferRelativeResize="0"/>
          <p:nvPr/>
        </p:nvPicPr>
        <p:blipFill>
          <a:blip r:embed="rId6">
            <a:alphaModFix/>
          </a:blip>
          <a:stretch>
            <a:fillRect/>
          </a:stretch>
        </p:blipFill>
        <p:spPr>
          <a:xfrm>
            <a:off x="7593770" y="884611"/>
            <a:ext cx="482075" cy="5252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sp useBgFill="1">
        <p:nvSpPr>
          <p:cNvPr id="11" name="TextBox 10">
            <a:extLst>
              <a:ext uri="{FF2B5EF4-FFF2-40B4-BE49-F238E27FC236}">
                <a16:creationId xmlns:a16="http://schemas.microsoft.com/office/drawing/2014/main" id="{90F1A762-3295-4F7D-A77F-B5FC951D4301}"/>
              </a:ext>
            </a:extLst>
          </p:cNvPr>
          <p:cNvSpPr txBox="1"/>
          <p:nvPr/>
        </p:nvSpPr>
        <p:spPr>
          <a:xfrm>
            <a:off x="5914774" y="4377726"/>
            <a:ext cx="2545014" cy="592470"/>
          </a:xfrm>
          <a:prstGeom prst="rect">
            <a:avLst/>
          </a:prstGeom>
        </p:spPr>
        <p:txBody>
          <a:bodyPr wrap="square" rtlCol="0">
            <a:spAutoFit/>
          </a:bodyPr>
          <a:lstStyle/>
          <a:p>
            <a:pPr algn="ctr">
              <a:spcBef>
                <a:spcPts val="300"/>
              </a:spcBef>
            </a:pPr>
            <a:r>
              <a:rPr lang="en-US" sz="1600" u="sng" dirty="0">
                <a:solidFill>
                  <a:schemeClr val="bg1"/>
                </a:solidFill>
                <a:latin typeface="Lexend Deca" panose="020B0604020202020204" charset="-78"/>
                <a:cs typeface="Lexend Deca" panose="020B0604020202020204" charset="-78"/>
              </a:rPr>
              <a:t>Alexander Chebotov</a:t>
            </a:r>
          </a:p>
          <a:p>
            <a:pPr algn="ctr">
              <a:spcBef>
                <a:spcPts val="300"/>
              </a:spcBef>
            </a:pPr>
            <a:r>
              <a:rPr lang="en-US" dirty="0">
                <a:solidFill>
                  <a:schemeClr val="bg1"/>
                </a:solidFill>
                <a:latin typeface="Lexend Deca" panose="020B0604020202020204" charset="-78"/>
                <a:cs typeface="Lexend Deca" panose="020B0604020202020204" charset="-78"/>
              </a:rPr>
              <a:t>JINR, LHEP</a:t>
            </a:r>
          </a:p>
        </p:txBody>
      </p:sp>
      <p:pic>
        <p:nvPicPr>
          <p:cNvPr id="14" name="Google Shape;64;p13"/>
          <p:cNvPicPr preferRelativeResize="0"/>
          <p:nvPr/>
        </p:nvPicPr>
        <p:blipFill>
          <a:blip r:embed="rId8">
            <a:alphaModFix/>
          </a:blip>
          <a:stretch>
            <a:fillRect/>
          </a:stretch>
        </p:blipFill>
        <p:spPr>
          <a:xfrm>
            <a:off x="5328609" y="460911"/>
            <a:ext cx="586165" cy="686300"/>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grpSp>
        <p:nvGrpSpPr>
          <p:cNvPr id="2" name="Группа 1"/>
          <p:cNvGrpSpPr/>
          <p:nvPr/>
        </p:nvGrpSpPr>
        <p:grpSpPr>
          <a:xfrm>
            <a:off x="93523" y="201928"/>
            <a:ext cx="5235086" cy="979829"/>
            <a:chOff x="93523" y="201928"/>
            <a:chExt cx="5235086" cy="979829"/>
          </a:xfrm>
        </p:grpSpPr>
        <p:sp>
          <p:nvSpPr>
            <p:cNvPr id="4" name="TextBox 3"/>
            <p:cNvSpPr txBox="1"/>
            <p:nvPr/>
          </p:nvSpPr>
          <p:spPr>
            <a:xfrm>
              <a:off x="1585508" y="430232"/>
              <a:ext cx="3743101" cy="523220"/>
            </a:xfrm>
            <a:prstGeom prst="rect">
              <a:avLst/>
            </a:prstGeom>
            <a:noFill/>
          </p:spPr>
          <p:txBody>
            <a:bodyPr wrap="square" rtlCol="0">
              <a:spAutoFit/>
            </a:bodyPr>
            <a:lstStyle/>
            <a:p>
              <a:pPr algn="ctr"/>
              <a:r>
                <a:rPr lang="en-US" dirty="0">
                  <a:solidFill>
                    <a:schemeClr val="bg1"/>
                  </a:solidFill>
                  <a:latin typeface="Lexend Deca" panose="020B0604020202020204" charset="-78"/>
                  <a:cs typeface="Lexend Deca" panose="020B0604020202020204" charset="-78"/>
                </a:rPr>
                <a:t>8th Collaboration Meeting of the  BM@N Experiment at the NICA </a:t>
              </a:r>
              <a:r>
                <a:rPr lang="en-US" sz="1200" dirty="0">
                  <a:solidFill>
                    <a:schemeClr val="bg1"/>
                  </a:solidFill>
                  <a:latin typeface="Lexend Deca" panose="020B0604020202020204" charset="-78"/>
                  <a:cs typeface="Lexend Deca" panose="020B0604020202020204" charset="-78"/>
                </a:rPr>
                <a:t>Facility</a:t>
              </a:r>
              <a:endParaRPr lang="ru-RU" dirty="0">
                <a:solidFill>
                  <a:schemeClr val="bg1"/>
                </a:solidFill>
                <a:cs typeface="Lexend Deca" panose="020B0604020202020204" charset="-78"/>
              </a:endParaRPr>
            </a:p>
          </p:txBody>
        </p:sp>
        <p:sp>
          <p:nvSpPr>
            <p:cNvPr id="9" name="Прямоугольник 8"/>
            <p:cNvSpPr/>
            <p:nvPr/>
          </p:nvSpPr>
          <p:spPr>
            <a:xfrm>
              <a:off x="93523" y="201928"/>
              <a:ext cx="5184183" cy="979829"/>
            </a:xfrm>
            <a:prstGeom prst="rect">
              <a:avLst/>
            </a:prstGeom>
            <a:noFill/>
            <a:ln w="6350">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cs typeface="Lexend Deca" panose="020B0604020202020204" charset="-78"/>
              </a:endParaRPr>
            </a:p>
          </p:txBody>
        </p:sp>
        <p:pic>
          <p:nvPicPr>
            <p:cNvPr id="26" name="Рисунок 25"/>
            <p:cNvPicPr>
              <a:picLocks noChangeAspect="1"/>
            </p:cNvPicPr>
            <p:nvPr/>
          </p:nvPicPr>
          <p:blipFill rotWithShape="1">
            <a:blip r:embed="rId9">
              <a:extLst>
                <a:ext uri="{28A0092B-C50C-407E-A947-70E740481C1C}">
                  <a14:useLocalDpi xmlns:a14="http://schemas.microsoft.com/office/drawing/2010/main" val="0"/>
                </a:ext>
              </a:extLst>
            </a:blip>
            <a:srcRect l="14218" t="8027" r="17062" b="8453"/>
            <a:stretch/>
          </p:blipFill>
          <p:spPr>
            <a:xfrm>
              <a:off x="505350" y="326235"/>
              <a:ext cx="1063219" cy="727144"/>
            </a:xfrm>
            <a:prstGeom prst="rect">
              <a:avLst/>
            </a:prstGeom>
            <a:effectLst>
              <a:glow rad="12700">
                <a:schemeClr val="bg1">
                  <a:alpha val="19000"/>
                </a:schemeClr>
              </a:glow>
            </a:effectLst>
          </p:spPr>
        </p:pic>
        <p:sp>
          <p:nvSpPr>
            <p:cNvPr id="27" name="Прямоугольник 26"/>
            <p:cNvSpPr/>
            <p:nvPr/>
          </p:nvSpPr>
          <p:spPr>
            <a:xfrm>
              <a:off x="2623891" y="207081"/>
              <a:ext cx="1656223" cy="307777"/>
            </a:xfrm>
            <a:prstGeom prst="rect">
              <a:avLst/>
            </a:prstGeom>
          </p:spPr>
          <p:txBody>
            <a:bodyPr wrap="none">
              <a:spAutoFit/>
            </a:bodyPr>
            <a:lstStyle/>
            <a:p>
              <a:r>
                <a:rPr lang="en-US" dirty="0">
                  <a:solidFill>
                    <a:schemeClr val="bg1"/>
                  </a:solidFill>
                  <a:latin typeface="Lexend Deca" panose="020B0604020202020204" charset="-78"/>
                  <a:cs typeface="Lexend Deca" panose="020B0604020202020204" charset="-78"/>
                </a:rPr>
                <a:t>3-8 October 2021</a:t>
              </a:r>
              <a:endParaRPr lang="ru-RU" dirty="0">
                <a:solidFill>
                  <a:schemeClr val="bg1"/>
                </a:solidFill>
                <a:cs typeface="Lexend Deca" panose="020B0604020202020204" charset="-78"/>
              </a:endParaRPr>
            </a:p>
          </p:txBody>
        </p:sp>
      </p:grpSp>
      <p:pic>
        <p:nvPicPr>
          <p:cNvPr id="64" name="Google Shape;64;p13"/>
          <p:cNvPicPr preferRelativeResize="0"/>
          <p:nvPr/>
        </p:nvPicPr>
        <p:blipFill>
          <a:blip r:embed="rId8">
            <a:alphaModFix/>
          </a:blip>
          <a:stretch>
            <a:fillRect/>
          </a:stretch>
        </p:blipFill>
        <p:spPr>
          <a:xfrm>
            <a:off x="5621692" y="4034576"/>
            <a:ext cx="586165" cy="68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3" name="Google Shape;113;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10</a:t>
            </a:fld>
            <a:endParaRPr>
              <a:latin typeface="Lexend Deca" panose="020B0604020202020204" charset="-78"/>
              <a:cs typeface="Lexend Deca" panose="020B0604020202020204" charset="-78"/>
            </a:endParaRPr>
          </a:p>
        </p:txBody>
      </p:sp>
      <p:sp>
        <p:nvSpPr>
          <p:cNvPr id="21" name="Google Shape;111;p19"/>
          <p:cNvSpPr txBox="1">
            <a:spLocks/>
          </p:cNvSpPr>
          <p:nvPr/>
        </p:nvSpPr>
        <p:spPr>
          <a:xfrm>
            <a:off x="0" y="421745"/>
            <a:ext cx="9144000"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Geometry Display in the Service</a:t>
            </a:r>
          </a:p>
        </p:txBody>
      </p:sp>
      <p:pic>
        <p:nvPicPr>
          <p:cNvPr id="22" name="Рисунок 21">
            <a:extLst>
              <a:ext uri="{FF2B5EF4-FFF2-40B4-BE49-F238E27FC236}">
                <a16:creationId xmlns:a16="http://schemas.microsoft.com/office/drawing/2014/main" id="{D0372AAE-F49F-485A-9366-1A4D289E4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632" y="1302489"/>
            <a:ext cx="4956302" cy="32720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Рисунок 22">
            <a:extLst>
              <a:ext uri="{FF2B5EF4-FFF2-40B4-BE49-F238E27FC236}">
                <a16:creationId xmlns:a16="http://schemas.microsoft.com/office/drawing/2014/main" id="{BD6303A1-CF83-4ED2-A688-9932AEB92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55" y="1373968"/>
            <a:ext cx="2904477" cy="1746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a:extLst>
              <a:ext uri="{FF2B5EF4-FFF2-40B4-BE49-F238E27FC236}">
                <a16:creationId xmlns:a16="http://schemas.microsoft.com/office/drawing/2014/main" id="{FAC86FCF-54F5-41BC-873C-E295E5F998E9}"/>
              </a:ext>
            </a:extLst>
          </p:cNvPr>
          <p:cNvSpPr/>
          <p:nvPr/>
        </p:nvSpPr>
        <p:spPr>
          <a:xfrm>
            <a:off x="389066" y="3192243"/>
            <a:ext cx="3455894" cy="738664"/>
          </a:xfrm>
          <a:prstGeom prst="rect">
            <a:avLst/>
          </a:prstGeom>
        </p:spPr>
        <p:txBody>
          <a:bodyPr wrap="square">
            <a:spAutoFit/>
          </a:bodyPr>
          <a:lstStyle/>
          <a:p>
            <a:pPr>
              <a:spcAft>
                <a:spcPts val="600"/>
              </a:spcAft>
            </a:pPr>
            <a:r>
              <a:rPr lang="en-US" b="1" dirty="0">
                <a:solidFill>
                  <a:schemeClr val="bg1"/>
                </a:solidFill>
                <a:latin typeface="Lexend Deca" panose="020B0604020202020204" charset="-78"/>
                <a:cs typeface="Lexend Deca" panose="020B0604020202020204" charset="-78"/>
              </a:rPr>
              <a:t>In the Experiment run table, you can use the interactive visualization of the geometry of the experiment. </a:t>
            </a:r>
            <a:endParaRPr lang="ru-RU" b="1" dirty="0">
              <a:solidFill>
                <a:schemeClr val="bg1"/>
              </a:solidFill>
              <a:latin typeface="Lexend Deca" panose="020B0604020202020204" charset="-78"/>
              <a:cs typeface="Lexend Deca" panose="020B0604020202020204"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11" name="Рисунок 10">
            <a:extLst>
              <a:ext uri="{FF2B5EF4-FFF2-40B4-BE49-F238E27FC236}">
                <a16:creationId xmlns:a16="http://schemas.microsoft.com/office/drawing/2014/main" id="{72ACC811-40C1-448D-AA78-BA935C8DF5E6}"/>
              </a:ext>
            </a:extLst>
          </p:cNvPr>
          <p:cNvPicPr>
            <a:picLocks noChangeAspect="1"/>
          </p:cNvPicPr>
          <p:nvPr/>
        </p:nvPicPr>
        <p:blipFill rotWithShape="1">
          <a:blip r:embed="rId3"/>
          <a:srcRect l="1128" r="3215" b="7748"/>
          <a:stretch/>
        </p:blipFill>
        <p:spPr>
          <a:xfrm>
            <a:off x="335135" y="956570"/>
            <a:ext cx="2717526" cy="2004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9" name="Google Shape;8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11</a:t>
            </a:fld>
            <a:endParaRPr>
              <a:latin typeface="Lexend Deca" panose="020B0604020202020204" charset="-78"/>
              <a:cs typeface="Lexend Deca" panose="020B0604020202020204" charset="-78"/>
            </a:endParaRPr>
          </a:p>
        </p:txBody>
      </p:sp>
      <p:sp>
        <p:nvSpPr>
          <p:cNvPr id="36" name="Google Shape;111;p19"/>
          <p:cNvSpPr txBox="1">
            <a:spLocks/>
          </p:cNvSpPr>
          <p:nvPr/>
        </p:nvSpPr>
        <p:spPr>
          <a:xfrm>
            <a:off x="961254" y="42174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dirty="0">
                <a:solidFill>
                  <a:schemeClr val="bg1"/>
                </a:solidFill>
                <a:latin typeface="Lexend Deca" panose="020B0604020202020204" charset="-78"/>
                <a:cs typeface="Lexend Deca" panose="020B0604020202020204" charset="-78"/>
              </a:rPr>
              <a:t>Data Inspection Service</a:t>
            </a:r>
            <a:endParaRPr lang="en-US" sz="2800" spc="-1" dirty="0">
              <a:solidFill>
                <a:schemeClr val="bg1"/>
              </a:solidFill>
              <a:effectLst>
                <a:outerShdw blurRad="38100" dist="38100" dir="2700000" algn="tl">
                  <a:srgbClr val="000000">
                    <a:alpha val="43137"/>
                  </a:srgbClr>
                </a:outerShdw>
              </a:effectLst>
              <a:uFill>
                <a:solidFill>
                  <a:srgbClr val="FFFFFF"/>
                </a:solidFill>
              </a:uFill>
              <a:latin typeface="Lexend Deca" panose="020B0604020202020204" charset="-78"/>
              <a:cs typeface="Lexend Deca" panose="020B0604020202020204" charset="-78"/>
            </a:endParaRP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33636" t="2064" r="7410" b="92780"/>
          <a:stretch/>
        </p:blipFill>
        <p:spPr>
          <a:xfrm>
            <a:off x="3303180" y="1020726"/>
            <a:ext cx="5451753" cy="248093"/>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r="91906" b="323"/>
          <a:stretch/>
        </p:blipFill>
        <p:spPr>
          <a:xfrm>
            <a:off x="178718" y="607999"/>
            <a:ext cx="682207" cy="28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Стрелка вниз 5"/>
          <p:cNvSpPr/>
          <p:nvPr/>
        </p:nvSpPr>
        <p:spPr>
          <a:xfrm rot="4002602">
            <a:off x="806347" y="498859"/>
            <a:ext cx="125433" cy="279288"/>
          </a:xfrm>
          <a:prstGeom prst="downArrow">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cs typeface="Lexend Deca" panose="020B0604020202020204" charset="-78"/>
            </a:endParaRPr>
          </a:p>
        </p:txBody>
      </p:sp>
      <p:sp>
        <p:nvSpPr>
          <p:cNvPr id="7" name="Прямоугольник 6"/>
          <p:cNvSpPr/>
          <p:nvPr/>
        </p:nvSpPr>
        <p:spPr>
          <a:xfrm>
            <a:off x="781306" y="421745"/>
            <a:ext cx="912592" cy="430887"/>
          </a:xfrm>
          <a:prstGeom prst="rect">
            <a:avLst/>
          </a:prstGeom>
        </p:spPr>
        <p:txBody>
          <a:bodyPr wrap="square">
            <a:spAutoFit/>
          </a:bodyPr>
          <a:lstStyle/>
          <a:p>
            <a:pPr algn="ctr"/>
            <a:r>
              <a:rPr lang="en-US" sz="1100" dirty="0">
                <a:solidFill>
                  <a:schemeClr val="bg1"/>
                </a:solidFill>
                <a:latin typeface="Lexend Deca" panose="020B0604020202020204" charset="-78"/>
                <a:cs typeface="Lexend Deca" panose="020B0604020202020204" charset="-78"/>
              </a:rPr>
              <a:t>Data </a:t>
            </a:r>
          </a:p>
          <a:p>
            <a:pPr algn="ctr"/>
            <a:r>
              <a:rPr lang="en-US" sz="1100" dirty="0">
                <a:solidFill>
                  <a:schemeClr val="bg1"/>
                </a:solidFill>
                <a:latin typeface="Lexend Deca" panose="020B0604020202020204" charset="-78"/>
                <a:cs typeface="Lexend Deca" panose="020B0604020202020204" charset="-78"/>
              </a:rPr>
              <a:t>Inspector</a:t>
            </a:r>
            <a:endParaRPr lang="ru-RU" sz="1100" dirty="0">
              <a:cs typeface="Lexend Deca" panose="020B0604020202020204" charset="-78"/>
            </a:endParaRPr>
          </a:p>
        </p:txBody>
      </p:sp>
      <p:pic>
        <p:nvPicPr>
          <p:cNvPr id="5" name="Рисунок 4">
            <a:extLst>
              <a:ext uri="{FF2B5EF4-FFF2-40B4-BE49-F238E27FC236}">
                <a16:creationId xmlns:a16="http://schemas.microsoft.com/office/drawing/2014/main" id="{C75D5438-CB81-4076-AE6E-394455992D15}"/>
              </a:ext>
            </a:extLst>
          </p:cNvPr>
          <p:cNvPicPr>
            <a:picLocks noChangeAspect="1"/>
          </p:cNvPicPr>
          <p:nvPr/>
        </p:nvPicPr>
        <p:blipFill rotWithShape="1">
          <a:blip r:embed="rId6"/>
          <a:srcRect l="3144" t="2114" r="2094" b="3079"/>
          <a:stretch/>
        </p:blipFill>
        <p:spPr>
          <a:xfrm>
            <a:off x="570159" y="3010982"/>
            <a:ext cx="2247478" cy="202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Рисунок 12">
            <a:extLst>
              <a:ext uri="{FF2B5EF4-FFF2-40B4-BE49-F238E27FC236}">
                <a16:creationId xmlns:a16="http://schemas.microsoft.com/office/drawing/2014/main" id="{441D1164-0266-4ACD-835E-8799915EDC2D}"/>
              </a:ext>
            </a:extLst>
          </p:cNvPr>
          <p:cNvPicPr>
            <a:picLocks noChangeAspect="1"/>
          </p:cNvPicPr>
          <p:nvPr/>
        </p:nvPicPr>
        <p:blipFill rotWithShape="1">
          <a:blip r:embed="rId7"/>
          <a:srcRect l="1387" t="7378" r="13840" b="12833"/>
          <a:stretch/>
        </p:blipFill>
        <p:spPr>
          <a:xfrm>
            <a:off x="3303180" y="1268817"/>
            <a:ext cx="5451753" cy="3768629"/>
          </a:xfrm>
          <a:prstGeom prst="rect">
            <a:avLst/>
          </a:prstGeom>
        </p:spPr>
      </p:pic>
    </p:spTree>
    <p:extLst>
      <p:ext uri="{BB962C8B-B14F-4D97-AF65-F5344CB8AC3E}">
        <p14:creationId xmlns:p14="http://schemas.microsoft.com/office/powerpoint/2010/main" val="242551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5210416" y="2211062"/>
            <a:ext cx="2017495" cy="1209250"/>
          </a:xfrm>
          <a:prstGeom prst="rect">
            <a:avLst/>
          </a:prstGeom>
          <a:noFill/>
          <a:ln>
            <a:noFill/>
          </a:ln>
        </p:spPr>
      </p:pic>
      <p:sp>
        <p:nvSpPr>
          <p:cNvPr id="111" name="Google Shape;111;p19"/>
          <p:cNvSpPr txBox="1">
            <a:spLocks noGrp="1"/>
          </p:cNvSpPr>
          <p:nvPr>
            <p:ph type="ctrTitle" idx="4294967295"/>
          </p:nvPr>
        </p:nvSpPr>
        <p:spPr>
          <a:xfrm>
            <a:off x="1022456" y="1403668"/>
            <a:ext cx="3462325" cy="1415539"/>
          </a:xfrm>
          <a:prstGeom prst="rect">
            <a:avLst/>
          </a:prstGeom>
        </p:spPr>
        <p:txBody>
          <a:bodyPr spcFirstLastPara="1" wrap="square" lIns="0" tIns="0" rIns="0" bIns="0" anchor="t" anchorCtr="0">
            <a:noAutofit/>
          </a:bodyPr>
          <a:lstStyle/>
          <a:p>
            <a:pPr lvl="0"/>
            <a:r>
              <a:rPr lang="en-US" sz="3600" dirty="0">
                <a:latin typeface="Lexend Deca" panose="020B0604020202020204" charset="-78"/>
                <a:cs typeface="Lexend Deca" panose="020B0604020202020204" charset="-78"/>
              </a:rPr>
              <a:t>FreeIPA</a:t>
            </a:r>
            <a:r>
              <a:rPr lang="en-US" dirty="0">
                <a:latin typeface="Lexend Deca" panose="020B0604020202020204" charset="-78"/>
                <a:cs typeface="Lexend Deca" panose="020B0604020202020204" charset="-78"/>
              </a:rPr>
              <a:t>: Single Authentication </a:t>
            </a:r>
            <a:br>
              <a:rPr lang="en-US" dirty="0">
                <a:latin typeface="Lexend Deca" panose="020B0604020202020204" charset="-78"/>
                <a:cs typeface="Lexend Deca" panose="020B0604020202020204" charset="-78"/>
              </a:rPr>
            </a:br>
            <a:r>
              <a:rPr lang="en-US" dirty="0">
                <a:latin typeface="Lexend Deca" panose="020B0604020202020204" charset="-78"/>
                <a:cs typeface="Lexend Deca" panose="020B0604020202020204" charset="-78"/>
              </a:rPr>
              <a:t>&amp; Authorization </a:t>
            </a:r>
            <a:endParaRPr dirty="0">
              <a:latin typeface="Lexend Deca" panose="020B0604020202020204" charset="-78"/>
              <a:cs typeface="Lexend Deca" panose="020B0604020202020204" charset="-78"/>
            </a:endParaRPr>
          </a:p>
        </p:txBody>
      </p:sp>
      <p:pic>
        <p:nvPicPr>
          <p:cNvPr id="114" name="Google Shape;114;p19"/>
          <p:cNvPicPr preferRelativeResize="0"/>
          <p:nvPr/>
        </p:nvPicPr>
        <p:blipFill>
          <a:blip r:embed="rId4">
            <a:alphaModFix/>
          </a:blip>
          <a:stretch>
            <a:fillRect/>
          </a:stretch>
        </p:blipFill>
        <p:spPr>
          <a:xfrm>
            <a:off x="4386955" y="1434470"/>
            <a:ext cx="481900" cy="555275"/>
          </a:xfrm>
          <a:prstGeom prst="rect">
            <a:avLst/>
          </a:prstGeom>
          <a:noFill/>
          <a:ln>
            <a:noFill/>
          </a:ln>
        </p:spPr>
      </p:pic>
      <p:pic>
        <p:nvPicPr>
          <p:cNvPr id="115" name="Google Shape;115;p19"/>
          <p:cNvPicPr preferRelativeResize="0"/>
          <p:nvPr/>
        </p:nvPicPr>
        <p:blipFill>
          <a:blip r:embed="rId5">
            <a:alphaModFix/>
          </a:blip>
          <a:stretch>
            <a:fillRect/>
          </a:stretch>
        </p:blipFill>
        <p:spPr>
          <a:xfrm>
            <a:off x="4569684" y="1556163"/>
            <a:ext cx="481900" cy="555275"/>
          </a:xfrm>
          <a:prstGeom prst="rect">
            <a:avLst/>
          </a:prstGeom>
          <a:noFill/>
          <a:ln>
            <a:noFill/>
          </a:ln>
        </p:spPr>
      </p:pic>
      <p:pic>
        <p:nvPicPr>
          <p:cNvPr id="119" name="Google Shape;119;p19"/>
          <p:cNvPicPr preferRelativeResize="0"/>
          <p:nvPr/>
        </p:nvPicPr>
        <p:blipFill>
          <a:blip r:embed="rId6">
            <a:alphaModFix/>
          </a:blip>
          <a:stretch>
            <a:fillRect/>
          </a:stretch>
        </p:blipFill>
        <p:spPr>
          <a:xfrm>
            <a:off x="7380302" y="1666762"/>
            <a:ext cx="848475" cy="555275"/>
          </a:xfrm>
          <a:prstGeom prst="rect">
            <a:avLst/>
          </a:prstGeom>
          <a:noFill/>
          <a:ln>
            <a:noFill/>
          </a:ln>
        </p:spPr>
      </p:pic>
      <p:cxnSp>
        <p:nvCxnSpPr>
          <p:cNvPr id="120" name="Google Shape;120;p19"/>
          <p:cNvCxnSpPr/>
          <p:nvPr/>
        </p:nvCxnSpPr>
        <p:spPr>
          <a:xfrm>
            <a:off x="6958825" y="3257288"/>
            <a:ext cx="664200" cy="383400"/>
          </a:xfrm>
          <a:prstGeom prst="straightConnector1">
            <a:avLst/>
          </a:prstGeom>
          <a:noFill/>
          <a:ln w="19050" cap="rnd" cmpd="sng">
            <a:solidFill>
              <a:schemeClr val="accent3"/>
            </a:solidFill>
            <a:prstDash val="dash"/>
            <a:round/>
            <a:headEnd type="none" w="med" len="med"/>
            <a:tailEnd type="none" w="med" len="med"/>
          </a:ln>
        </p:spPr>
      </p:cxnSp>
      <p:cxnSp>
        <p:nvCxnSpPr>
          <p:cNvPr id="121" name="Google Shape;121;p19"/>
          <p:cNvCxnSpPr/>
          <p:nvPr/>
        </p:nvCxnSpPr>
        <p:spPr>
          <a:xfrm>
            <a:off x="4910575" y="2035238"/>
            <a:ext cx="559800" cy="323100"/>
          </a:xfrm>
          <a:prstGeom prst="straightConnector1">
            <a:avLst/>
          </a:prstGeom>
          <a:noFill/>
          <a:ln w="19050" cap="rnd" cmpd="sng">
            <a:solidFill>
              <a:schemeClr val="accent6"/>
            </a:solidFill>
            <a:prstDash val="dash"/>
            <a:round/>
            <a:headEnd type="none" w="med" len="med"/>
            <a:tailEnd type="none" w="med" len="med"/>
          </a:ln>
        </p:spPr>
      </p:cxnSp>
      <p:pic>
        <p:nvPicPr>
          <p:cNvPr id="122" name="Google Shape;122;p19"/>
          <p:cNvPicPr preferRelativeResize="0"/>
          <p:nvPr/>
        </p:nvPicPr>
        <p:blipFill>
          <a:blip r:embed="rId7">
            <a:alphaModFix/>
          </a:blip>
          <a:stretch>
            <a:fillRect/>
          </a:stretch>
        </p:blipFill>
        <p:spPr>
          <a:xfrm>
            <a:off x="7703038" y="1370716"/>
            <a:ext cx="190716" cy="555275"/>
          </a:xfrm>
          <a:prstGeom prst="rect">
            <a:avLst/>
          </a:prstGeom>
          <a:noFill/>
          <a:ln>
            <a:noFill/>
          </a:ln>
        </p:spPr>
      </p:pic>
      <p:cxnSp>
        <p:nvCxnSpPr>
          <p:cNvPr id="123" name="Google Shape;123;p19"/>
          <p:cNvCxnSpPr/>
          <p:nvPr/>
        </p:nvCxnSpPr>
        <p:spPr>
          <a:xfrm flipH="1">
            <a:off x="4637575" y="3181088"/>
            <a:ext cx="936600" cy="540900"/>
          </a:xfrm>
          <a:prstGeom prst="straightConnector1">
            <a:avLst/>
          </a:prstGeom>
          <a:noFill/>
          <a:ln w="19050" cap="rnd" cmpd="sng">
            <a:solidFill>
              <a:schemeClr val="accent3"/>
            </a:solidFill>
            <a:prstDash val="dash"/>
            <a:round/>
            <a:headEnd type="none" w="med" len="med"/>
            <a:tailEnd type="none" w="med" len="med"/>
          </a:ln>
        </p:spPr>
      </p:cxnSp>
      <p:cxnSp>
        <p:nvCxnSpPr>
          <p:cNvPr id="124" name="Google Shape;124;p19"/>
          <p:cNvCxnSpPr/>
          <p:nvPr/>
        </p:nvCxnSpPr>
        <p:spPr>
          <a:xfrm flipH="1">
            <a:off x="6910225" y="2111438"/>
            <a:ext cx="559800" cy="323100"/>
          </a:xfrm>
          <a:prstGeom prst="straightConnector1">
            <a:avLst/>
          </a:prstGeom>
          <a:noFill/>
          <a:ln w="19050" cap="rnd" cmpd="sng">
            <a:solidFill>
              <a:schemeClr val="accent1"/>
            </a:solidFill>
            <a:prstDash val="dash"/>
            <a:round/>
            <a:headEnd type="none" w="med" len="med"/>
            <a:tailEnd type="none" w="med" len="med"/>
          </a:ln>
        </p:spPr>
      </p:cxnSp>
      <p:pic>
        <p:nvPicPr>
          <p:cNvPr id="125" name="Google Shape;125;p19"/>
          <p:cNvPicPr preferRelativeResize="0"/>
          <p:nvPr/>
        </p:nvPicPr>
        <p:blipFill>
          <a:blip r:embed="rId8">
            <a:alphaModFix/>
          </a:blip>
          <a:stretch>
            <a:fillRect/>
          </a:stretch>
        </p:blipFill>
        <p:spPr>
          <a:xfrm>
            <a:off x="4446626" y="2726993"/>
            <a:ext cx="1019495" cy="1122001"/>
          </a:xfrm>
          <a:prstGeom prst="rect">
            <a:avLst/>
          </a:prstGeom>
          <a:noFill/>
          <a:ln>
            <a:noFill/>
          </a:ln>
        </p:spPr>
      </p:pic>
      <p:pic>
        <p:nvPicPr>
          <p:cNvPr id="126" name="Google Shape;126;p19"/>
          <p:cNvPicPr preferRelativeResize="0"/>
          <p:nvPr/>
        </p:nvPicPr>
        <p:blipFill>
          <a:blip r:embed="rId9">
            <a:alphaModFix/>
          </a:blip>
          <a:stretch>
            <a:fillRect/>
          </a:stretch>
        </p:blipFill>
        <p:spPr>
          <a:xfrm>
            <a:off x="7660716" y="3287994"/>
            <a:ext cx="430025" cy="599150"/>
          </a:xfrm>
          <a:prstGeom prst="rect">
            <a:avLst/>
          </a:prstGeom>
          <a:noFill/>
          <a:ln>
            <a:noFill/>
          </a:ln>
        </p:spPr>
      </p:pic>
      <p:pic>
        <p:nvPicPr>
          <p:cNvPr id="127" name="Google Shape;127;p19"/>
          <p:cNvPicPr preferRelativeResize="0"/>
          <p:nvPr/>
        </p:nvPicPr>
        <p:blipFill>
          <a:blip r:embed="rId10">
            <a:alphaModFix/>
          </a:blip>
          <a:stretch>
            <a:fillRect/>
          </a:stretch>
        </p:blipFill>
        <p:spPr>
          <a:xfrm>
            <a:off x="8034133" y="3448355"/>
            <a:ext cx="430025" cy="599150"/>
          </a:xfrm>
          <a:prstGeom prst="rect">
            <a:avLst/>
          </a:prstGeom>
          <a:noFill/>
          <a:ln>
            <a:noFill/>
          </a:ln>
        </p:spPr>
      </p:pic>
      <p:pic>
        <p:nvPicPr>
          <p:cNvPr id="22" name="Picture 4" descr="IBM Security BrandVoice: 4 Tips To Make Passwordless More Secure ...">
            <a:extLst>
              <a:ext uri="{FF2B5EF4-FFF2-40B4-BE49-F238E27FC236}">
                <a16:creationId xmlns:a16="http://schemas.microsoft.com/office/drawing/2014/main" id="{92C56D98-112F-4444-9F0B-C50D37C87CA0}"/>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926" b="97531" l="1875" r="95313">
                        <a14:foregroundMark x1="17500" y1="49846" x2="41979" y2="16358"/>
                        <a14:foregroundMark x1="30312" y1="46914" x2="15417" y2="55093"/>
                        <a14:foregroundMark x1="13542" y1="56790" x2="13542" y2="33025"/>
                        <a14:foregroundMark x1="39167" y1="14969" x2="45000" y2="10494"/>
                        <a14:foregroundMark x1="84896" y1="43673" x2="85625" y2="43981"/>
                        <a14:foregroundMark x1="85625" y1="48920" x2="84375" y2="48920"/>
                        <a14:foregroundMark x1="85625" y1="55401" x2="84271" y2="53549"/>
                      </a14:backgroundRemoval>
                    </a14:imgEffect>
                  </a14:imgLayer>
                </a14:imgProps>
              </a:ext>
              <a:ext uri="{28A0092B-C50C-407E-A947-70E740481C1C}">
                <a14:useLocalDpi xmlns:a14="http://schemas.microsoft.com/office/drawing/2010/main" val="0"/>
              </a:ext>
            </a:extLst>
          </a:blip>
          <a:srcRect/>
          <a:stretch>
            <a:fillRect/>
          </a:stretch>
        </p:blipFill>
        <p:spPr bwMode="auto">
          <a:xfrm>
            <a:off x="5273660" y="1925991"/>
            <a:ext cx="1982642" cy="1338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5" name="Группа 24"/>
          <p:cNvGrpSpPr/>
          <p:nvPr/>
        </p:nvGrpSpPr>
        <p:grpSpPr>
          <a:xfrm>
            <a:off x="995990" y="3335453"/>
            <a:ext cx="3522101" cy="1121022"/>
            <a:chOff x="1456813" y="3238444"/>
            <a:chExt cx="2710478" cy="821302"/>
          </a:xfrm>
        </p:grpSpPr>
        <p:pic>
          <p:nvPicPr>
            <p:cNvPr id="2" name="Рисунок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56813" y="3238444"/>
              <a:ext cx="759176" cy="821302"/>
            </a:xfrm>
            <a:prstGeom prst="rect">
              <a:avLst/>
            </a:prstGeom>
          </p:spPr>
        </p:pic>
        <p:grpSp>
          <p:nvGrpSpPr>
            <p:cNvPr id="9" name="Группа 8"/>
            <p:cNvGrpSpPr/>
            <p:nvPr/>
          </p:nvGrpSpPr>
          <p:grpSpPr>
            <a:xfrm>
              <a:off x="2845285" y="3256818"/>
              <a:ext cx="1322006" cy="628923"/>
              <a:chOff x="3461712" y="4303089"/>
              <a:chExt cx="1322006" cy="628923"/>
            </a:xfrm>
          </p:grpSpPr>
          <p:grpSp>
            <p:nvGrpSpPr>
              <p:cNvPr id="27" name="Google Shape;356;p34"/>
              <p:cNvGrpSpPr/>
              <p:nvPr/>
            </p:nvGrpSpPr>
            <p:grpSpPr>
              <a:xfrm>
                <a:off x="3461712" y="4303089"/>
                <a:ext cx="1322006" cy="628923"/>
                <a:chOff x="1177450" y="241631"/>
                <a:chExt cx="6173152" cy="3616776"/>
              </a:xfrm>
            </p:grpSpPr>
            <p:sp>
              <p:nvSpPr>
                <p:cNvPr id="28" name="Google Shape;357;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accent1"/>
                    </a:gs>
                    <a:gs pos="100000">
                      <a:schemeClr val="dk1"/>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exend Deca" panose="020B0604020202020204" charset="-78"/>
                    <a:ea typeface="Calibri"/>
                    <a:cs typeface="Lexend Deca" panose="020B0604020202020204" charset="-78"/>
                    <a:sym typeface="Calibri"/>
                  </a:endParaRPr>
                </a:p>
              </p:txBody>
            </p:sp>
            <p:sp>
              <p:nvSpPr>
                <p:cNvPr id="29" name="Google Shape;358;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exend Deca" panose="020B0604020202020204" charset="-78"/>
                    <a:ea typeface="Calibri"/>
                    <a:cs typeface="Lexend Deca" panose="020B0604020202020204" charset="-78"/>
                    <a:sym typeface="Calibri"/>
                  </a:endParaRPr>
                </a:p>
              </p:txBody>
            </p:sp>
            <p:sp>
              <p:nvSpPr>
                <p:cNvPr id="30" name="Google Shape;359;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rgbClr val="143F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exend Deca" panose="020B0604020202020204" charset="-78"/>
                    <a:ea typeface="Calibri"/>
                    <a:cs typeface="Lexend Deca" panose="020B0604020202020204" charset="-78"/>
                    <a:sym typeface="Calibri"/>
                  </a:endParaRPr>
                </a:p>
              </p:txBody>
            </p:sp>
            <p:sp>
              <p:nvSpPr>
                <p:cNvPr id="31" name="Google Shape;360;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Lexend Deca" panose="020B0604020202020204" charset="-78"/>
                    <a:ea typeface="Calibri"/>
                    <a:cs typeface="Lexend Deca" panose="020B0604020202020204" charset="-78"/>
                    <a:sym typeface="Calibri"/>
                  </a:endParaRPr>
                </a:p>
              </p:txBody>
            </p:sp>
          </p:grpSp>
          <p:pic>
            <p:nvPicPr>
              <p:cNvPr id="8" name="Рисунок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97007" y="4321120"/>
                <a:ext cx="1040568" cy="553820"/>
              </a:xfrm>
              <a:prstGeom prst="rect">
                <a:avLst/>
              </a:prstGeom>
            </p:spPr>
          </p:pic>
        </p:grpSp>
        <p:cxnSp>
          <p:nvCxnSpPr>
            <p:cNvPr id="39" name="Прямая со стрелкой 38">
              <a:extLst>
                <a:ext uri="{FF2B5EF4-FFF2-40B4-BE49-F238E27FC236}">
                  <a16:creationId xmlns:a16="http://schemas.microsoft.com/office/drawing/2014/main" id="{98507BF4-E11D-4958-88EF-F4AF47BE5491}"/>
                </a:ext>
              </a:extLst>
            </p:cNvPr>
            <p:cNvCxnSpPr>
              <a:cxnSpLocks/>
            </p:cNvCxnSpPr>
            <p:nvPr/>
          </p:nvCxnSpPr>
          <p:spPr>
            <a:xfrm flipH="1">
              <a:off x="2198240" y="3571937"/>
              <a:ext cx="647046" cy="0"/>
            </a:xfrm>
            <a:prstGeom prst="straightConnector1">
              <a:avLst/>
            </a:prstGeom>
            <a:ln w="38100">
              <a:solidFill>
                <a:schemeClr val="bg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8"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12</a:t>
            </a:fld>
            <a:endParaRPr dirty="0">
              <a:latin typeface="Lexend Deca" panose="020B0604020202020204" charset="-78"/>
              <a:cs typeface="Lexend Deca" panose="020B0604020202020204" charset="-78"/>
            </a:endParaRPr>
          </a:p>
        </p:txBody>
      </p:sp>
    </p:spTree>
    <p:extLst>
      <p:ext uri="{BB962C8B-B14F-4D97-AF65-F5344CB8AC3E}">
        <p14:creationId xmlns:p14="http://schemas.microsoft.com/office/powerpoint/2010/main" val="106325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2" name="Google Shape;111;p19"/>
          <p:cNvSpPr txBox="1">
            <a:spLocks/>
          </p:cNvSpPr>
          <p:nvPr/>
        </p:nvSpPr>
        <p:spPr>
          <a:xfrm>
            <a:off x="987211" y="311868"/>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dirty="0">
                <a:solidFill>
                  <a:schemeClr val="bg1"/>
                </a:solidFill>
                <a:latin typeface="Lexend Deca" panose="020B0604020202020204" charset="-78"/>
                <a:cs typeface="Lexend Deca" panose="020B0604020202020204" charset="-78"/>
              </a:rPr>
              <a:t>Registration form for BM@N services</a:t>
            </a:r>
            <a:endParaRPr lang="ru-RU" dirty="0">
              <a:solidFill>
                <a:schemeClr val="bg1"/>
              </a:solidFill>
              <a:cs typeface="Lexend Deca" panose="020B0604020202020204" charset="-78"/>
            </a:endParaRPr>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2613" t="968" r="2651" b="911"/>
          <a:stretch/>
        </p:blipFill>
        <p:spPr>
          <a:xfrm>
            <a:off x="533086" y="995710"/>
            <a:ext cx="4111362" cy="3072352"/>
          </a:xfrm>
          <a:prstGeom prst="rect">
            <a:avLst/>
          </a:prstGeom>
          <a:ln>
            <a:noFill/>
          </a:ln>
          <a:effectLst>
            <a:innerShdw blurRad="114300">
              <a:prstClr val="black"/>
            </a:innerShdw>
          </a:effectLst>
        </p:spPr>
      </p:pic>
      <p:pic>
        <p:nvPicPr>
          <p:cNvPr id="10" name="Рисунок 9">
            <a:extLst>
              <a:ext uri="{FF2B5EF4-FFF2-40B4-BE49-F238E27FC236}">
                <a16:creationId xmlns:a16="http://schemas.microsoft.com/office/drawing/2014/main" id="{6956DCBE-D401-4079-9604-70D70ED97946}"/>
              </a:ext>
            </a:extLst>
          </p:cNvPr>
          <p:cNvPicPr>
            <a:picLocks noChangeAspect="1"/>
          </p:cNvPicPr>
          <p:nvPr/>
        </p:nvPicPr>
        <p:blipFill rotWithShape="1">
          <a:blip r:embed="rId4"/>
          <a:srcRect l="5957" t="2761" r="7033" b="189"/>
          <a:stretch/>
        </p:blipFill>
        <p:spPr>
          <a:xfrm>
            <a:off x="5265739" y="990301"/>
            <a:ext cx="3585530" cy="4045212"/>
          </a:xfrm>
          <a:prstGeom prst="rect">
            <a:avLst/>
          </a:prstGeom>
        </p:spPr>
      </p:pic>
      <p:sp>
        <p:nvSpPr>
          <p:cNvPr id="53" name="Прямоугольник 52"/>
          <p:cNvSpPr/>
          <p:nvPr/>
        </p:nvSpPr>
        <p:spPr>
          <a:xfrm>
            <a:off x="2363805" y="4484891"/>
            <a:ext cx="2814170" cy="523220"/>
          </a:xfrm>
          <a:prstGeom prst="rect">
            <a:avLst/>
          </a:prstGeom>
        </p:spPr>
        <p:txBody>
          <a:bodyPr wrap="square">
            <a:spAutoFit/>
          </a:bodyPr>
          <a:lstStyle/>
          <a:p>
            <a:pPr lvl="0" algn="ctr" fontAlgn="base">
              <a:spcBef>
                <a:spcPct val="0"/>
              </a:spcBef>
              <a:spcAft>
                <a:spcPct val="0"/>
              </a:spcAft>
              <a:buClrTx/>
              <a:defRPr/>
            </a:pPr>
            <a:r>
              <a:rPr lang="en-US" b="1" dirty="0">
                <a:solidFill>
                  <a:schemeClr val="bg1"/>
                </a:solidFill>
                <a:latin typeface="Lexend Deca" panose="020B0604020202020204" charset="-78"/>
                <a:cs typeface="Lexend Deca" panose="020B0604020202020204" charset="-78"/>
              </a:rPr>
              <a:t>Official BM@N collaboration web-site</a:t>
            </a:r>
            <a:endParaRPr lang="en-US" altLang="ru-RU" sz="1200" b="1" u="sng" kern="1200" dirty="0">
              <a:solidFill>
                <a:schemeClr val="bg1"/>
              </a:solidFill>
              <a:latin typeface="Lexend Deca" panose="020B0604020202020204" charset="-78"/>
              <a:cs typeface="Lexend Deca" panose="020B0604020202020204" charset="-78"/>
            </a:endParaRPr>
          </a:p>
        </p:txBody>
      </p:sp>
      <p:sp>
        <p:nvSpPr>
          <p:cNvPr id="30"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13</a:t>
            </a:fld>
            <a:endParaRPr dirty="0">
              <a:latin typeface="Lexend Deca" panose="020B0604020202020204" charset="-78"/>
              <a:cs typeface="Lexend Deca" panose="020B0604020202020204" charset="-78"/>
            </a:endParaRPr>
          </a:p>
        </p:txBody>
      </p:sp>
      <p:sp>
        <p:nvSpPr>
          <p:cNvPr id="5" name="Прямоугольник 4"/>
          <p:cNvSpPr/>
          <p:nvPr/>
        </p:nvSpPr>
        <p:spPr>
          <a:xfrm>
            <a:off x="3049672" y="2857062"/>
            <a:ext cx="1368162" cy="2062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cs typeface="Lexend Deca" panose="020B0604020202020204" charset="-78"/>
            </a:endParaRPr>
          </a:p>
        </p:txBody>
      </p:sp>
      <p:sp>
        <p:nvSpPr>
          <p:cNvPr id="6" name="Стрелка вправо 5"/>
          <p:cNvSpPr/>
          <p:nvPr/>
        </p:nvSpPr>
        <p:spPr>
          <a:xfrm>
            <a:off x="4684248" y="2796159"/>
            <a:ext cx="581491" cy="385010"/>
          </a:xfrm>
          <a:prstGeom prst="rightArrow">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cs typeface="Lexend Deca" panose="020B0604020202020204" charset="-78"/>
            </a:endParaRPr>
          </a:p>
        </p:txBody>
      </p:sp>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r="41654"/>
          <a:stretch/>
        </p:blipFill>
        <p:spPr>
          <a:xfrm>
            <a:off x="5340788" y="1361564"/>
            <a:ext cx="3139796" cy="3382324"/>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rotWithShape="1">
          <a:blip r:embed="rId6"/>
          <a:srcRect l="30149" r="13507" b="9610"/>
          <a:stretch/>
        </p:blipFill>
        <p:spPr>
          <a:xfrm>
            <a:off x="-15095" y="3755345"/>
            <a:ext cx="2466664" cy="1388106"/>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rotWithShape="1">
          <a:blip r:embed="rId7">
            <a:extLst>
              <a:ext uri="{28A0092B-C50C-407E-A947-70E740481C1C}">
                <a14:useLocalDpi xmlns:a14="http://schemas.microsoft.com/office/drawing/2010/main" val="0"/>
              </a:ext>
            </a:extLst>
          </a:blip>
          <a:srcRect l="1315" t="543"/>
          <a:stretch/>
        </p:blipFill>
        <p:spPr>
          <a:xfrm>
            <a:off x="594963" y="1030120"/>
            <a:ext cx="4049485" cy="3003532"/>
          </a:xfrm>
          <a:prstGeom prst="rect">
            <a:avLst/>
          </a:prstGeom>
          <a:ln>
            <a:noFill/>
          </a:ln>
          <a:effectLst>
            <a:softEdge rad="112500"/>
          </a:effectLst>
        </p:spPr>
      </p:pic>
      <p:sp>
        <p:nvSpPr>
          <p:cNvPr id="14" name="Прямоугольник 13"/>
          <p:cNvSpPr/>
          <p:nvPr/>
        </p:nvSpPr>
        <p:spPr>
          <a:xfrm>
            <a:off x="2444047" y="4068062"/>
            <a:ext cx="2275450" cy="261610"/>
          </a:xfrm>
          <a:prstGeom prst="rect">
            <a:avLst/>
          </a:prstGeom>
        </p:spPr>
        <p:txBody>
          <a:bodyPr wrap="square">
            <a:spAutoFit/>
          </a:bodyPr>
          <a:lstStyle/>
          <a:p>
            <a:pPr lvl="0" algn="ctr" fontAlgn="base">
              <a:spcBef>
                <a:spcPct val="0"/>
              </a:spcBef>
              <a:spcAft>
                <a:spcPct val="0"/>
              </a:spcAft>
              <a:buClrTx/>
              <a:defRPr/>
            </a:pPr>
            <a:r>
              <a:rPr lang="en-US" altLang="ru-RU" sz="1100" b="1" u="sng" kern="1200" dirty="0">
                <a:solidFill>
                  <a:schemeClr val="bg1"/>
                </a:solidFill>
                <a:latin typeface="Lexend Deca" panose="020B0604020202020204" charset="-78"/>
                <a:cs typeface="Lexend Deca" panose="020B0604020202020204" charset="-78"/>
              </a:rPr>
              <a:t>https://bmn.jinr.ru/registration</a:t>
            </a:r>
          </a:p>
        </p:txBody>
      </p:sp>
    </p:spTree>
    <p:extLst>
      <p:ext uri="{BB962C8B-B14F-4D97-AF65-F5344CB8AC3E}">
        <p14:creationId xmlns:p14="http://schemas.microsoft.com/office/powerpoint/2010/main" val="18299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95" y="1405998"/>
            <a:ext cx="4111200" cy="3080837"/>
          </a:xfrm>
          <a:prstGeom prst="rect">
            <a:avLst/>
          </a:prstGeom>
          <a:ln>
            <a:noFill/>
          </a:ln>
          <a:effectLst>
            <a:outerShdw blurRad="190500" algn="tl" rotWithShape="0">
              <a:srgbClr val="000000">
                <a:alpha val="70000"/>
              </a:srgbClr>
            </a:outerShdw>
          </a:effectLst>
        </p:spPr>
      </p:pic>
      <p:sp>
        <p:nvSpPr>
          <p:cNvPr id="12" name="Google Shape;111;p19"/>
          <p:cNvSpPr txBox="1">
            <a:spLocks/>
          </p:cNvSpPr>
          <p:nvPr/>
        </p:nvSpPr>
        <p:spPr>
          <a:xfrm>
            <a:off x="961254" y="42174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dirty="0">
                <a:solidFill>
                  <a:schemeClr val="bg1"/>
                </a:solidFill>
                <a:latin typeface="Lexend Deca" panose="020B0604020202020204" charset="-78"/>
                <a:cs typeface="Lexend Deca" panose="020B0604020202020204" charset="-78"/>
              </a:rPr>
              <a:t>Request for user rights</a:t>
            </a:r>
            <a:endParaRPr lang="ru-RU" dirty="0">
              <a:solidFill>
                <a:schemeClr val="bg1"/>
              </a:solidFill>
              <a:cs typeface="Lexend Deca" panose="020B0604020202020204" charset="-78"/>
            </a:endParaRPr>
          </a:p>
        </p:txBody>
      </p:sp>
      <p:sp>
        <p:nvSpPr>
          <p:cNvPr id="30"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14</a:t>
            </a:fld>
            <a:endParaRPr dirty="0">
              <a:latin typeface="Lexend Deca" panose="020B0604020202020204" charset="-78"/>
              <a:cs typeface="Lexend Deca" panose="020B0604020202020204" charset="-78"/>
            </a:endParaRPr>
          </a:p>
        </p:txBody>
      </p:sp>
      <p:pic>
        <p:nvPicPr>
          <p:cNvPr id="2" name="Рисунок 1"/>
          <p:cNvPicPr>
            <a:picLocks noChangeAspect="1"/>
          </p:cNvPicPr>
          <p:nvPr/>
        </p:nvPicPr>
        <p:blipFill rotWithShape="1">
          <a:blip r:embed="rId4">
            <a:extLst>
              <a:ext uri="{28A0092B-C50C-407E-A947-70E740481C1C}">
                <a14:useLocalDpi xmlns:a14="http://schemas.microsoft.com/office/drawing/2010/main" val="0"/>
              </a:ext>
            </a:extLst>
          </a:blip>
          <a:srcRect l="1314" t="851" r="1653" b="1404"/>
          <a:stretch/>
        </p:blipFill>
        <p:spPr>
          <a:xfrm>
            <a:off x="5311045" y="1866597"/>
            <a:ext cx="3626440" cy="21952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Стрелка вправо 7"/>
          <p:cNvSpPr/>
          <p:nvPr/>
        </p:nvSpPr>
        <p:spPr>
          <a:xfrm>
            <a:off x="4692691" y="2810730"/>
            <a:ext cx="463700" cy="307018"/>
          </a:xfrm>
          <a:prstGeom prst="rightArrow">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cs typeface="Lexend Deca" panose="020B0604020202020204" charset="-78"/>
            </a:endParaRPr>
          </a:p>
        </p:txBody>
      </p:sp>
    </p:spTree>
    <p:extLst>
      <p:ext uri="{BB962C8B-B14F-4D97-AF65-F5344CB8AC3E}">
        <p14:creationId xmlns:p14="http://schemas.microsoft.com/office/powerpoint/2010/main" val="1753565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32" name="Рисунок 31">
            <a:extLst>
              <a:ext uri="{FF2B5EF4-FFF2-40B4-BE49-F238E27FC236}">
                <a16:creationId xmlns:a16="http://schemas.microsoft.com/office/drawing/2014/main" id="{446A3F5C-4DB4-4B7C-B2B6-A2C7FE893C90}"/>
              </a:ext>
            </a:extLst>
          </p:cNvPr>
          <p:cNvPicPr>
            <a:picLocks noChangeAspect="1"/>
          </p:cNvPicPr>
          <p:nvPr/>
        </p:nvPicPr>
        <p:blipFill>
          <a:blip r:embed="rId3"/>
          <a:stretch>
            <a:fillRect/>
          </a:stretch>
        </p:blipFill>
        <p:spPr>
          <a:xfrm>
            <a:off x="335729" y="1667689"/>
            <a:ext cx="4347984" cy="22214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Google Shape;111;p19"/>
          <p:cNvSpPr txBox="1">
            <a:spLocks/>
          </p:cNvSpPr>
          <p:nvPr/>
        </p:nvSpPr>
        <p:spPr>
          <a:xfrm>
            <a:off x="961254" y="42174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just"/>
            <a:r>
              <a:rPr lang="en-US" sz="2600" dirty="0"/>
              <a:t>FreeIPA: Single Authentication &amp; Authorization </a:t>
            </a:r>
          </a:p>
        </p:txBody>
      </p:sp>
      <p:sp>
        <p:nvSpPr>
          <p:cNvPr id="30" name="Google Shape;105;p18"/>
          <p:cNvSpPr txBox="1">
            <a:spLocks noGrp="1"/>
          </p:cNvSpPr>
          <p:nvPr>
            <p:ph type="sldNum" idx="12"/>
          </p:nvPr>
        </p:nvSpPr>
        <p:spPr>
          <a:xfrm>
            <a:off x="8528711" y="4795074"/>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dirty="0"/>
          </a:p>
        </p:txBody>
      </p:sp>
      <p:pic>
        <p:nvPicPr>
          <p:cNvPr id="38" name="Рисунок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378" y="1038717"/>
            <a:ext cx="868582" cy="1000568"/>
          </a:xfrm>
          <a:prstGeom prst="rect">
            <a:avLst/>
          </a:prstGeom>
        </p:spPr>
      </p:pic>
      <p:pic>
        <p:nvPicPr>
          <p:cNvPr id="39" name="Рисунок 38">
            <a:extLst>
              <a:ext uri="{FF2B5EF4-FFF2-40B4-BE49-F238E27FC236}">
                <a16:creationId xmlns:a16="http://schemas.microsoft.com/office/drawing/2014/main" id="{7C3A64E9-9C5D-4613-AF1A-9C9E4069AEC3}"/>
              </a:ext>
            </a:extLst>
          </p:cNvPr>
          <p:cNvPicPr>
            <a:picLocks noChangeAspect="1"/>
          </p:cNvPicPr>
          <p:nvPr/>
        </p:nvPicPr>
        <p:blipFill>
          <a:blip r:embed="rId5"/>
          <a:stretch>
            <a:fillRect/>
          </a:stretch>
        </p:blipFill>
        <p:spPr>
          <a:xfrm>
            <a:off x="4790294" y="1430001"/>
            <a:ext cx="4238990" cy="2851834"/>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4683713" y="4281835"/>
            <a:ext cx="4339342" cy="759247"/>
          </a:xfrm>
          <a:prstGeom prst="rect">
            <a:avLst/>
          </a:prstGeom>
        </p:spPr>
        <p:txBody>
          <a:bodyPr wrap="square">
            <a:spAutoFit/>
          </a:bodyPr>
          <a:lstStyle/>
          <a:p>
            <a:pPr>
              <a:lnSpc>
                <a:spcPct val="107000"/>
              </a:lnSpc>
              <a:spcAft>
                <a:spcPts val="800"/>
              </a:spcAft>
            </a:pPr>
            <a:r>
              <a:rPr lang="en-US" sz="1350" dirty="0">
                <a:solidFill>
                  <a:schemeClr val="bg1"/>
                </a:solidFill>
                <a:latin typeface="Lexend Deca" panose="020B0604020202020204" charset="-78"/>
                <a:ea typeface="Calibri" panose="020F0502020204030204" pitchFamily="34" charset="0"/>
                <a:cs typeface="Lexend Deca" panose="020B0604020202020204" charset="-78"/>
              </a:rPr>
              <a:t>After first entering the credentials, you will be </a:t>
            </a:r>
            <a:br>
              <a:rPr lang="en-US" sz="1350" dirty="0">
                <a:solidFill>
                  <a:schemeClr val="bg1"/>
                </a:solidFill>
                <a:latin typeface="Lexend Deca" panose="020B0604020202020204" charset="-78"/>
                <a:ea typeface="Calibri" panose="020F0502020204030204" pitchFamily="34" charset="0"/>
                <a:cs typeface="Lexend Deca" panose="020B0604020202020204" charset="-78"/>
              </a:rPr>
            </a:br>
            <a:r>
              <a:rPr lang="en-US" sz="1350" dirty="0">
                <a:solidFill>
                  <a:schemeClr val="bg1"/>
                </a:solidFill>
                <a:latin typeface="Lexend Deca" panose="020B0604020202020204" charset="-78"/>
                <a:ea typeface="Calibri" panose="020F0502020204030204" pitchFamily="34" charset="0"/>
                <a:cs typeface="Lexend Deca" panose="020B0604020202020204" charset="-78"/>
              </a:rPr>
              <a:t>prompted to change the temporary password; </a:t>
            </a:r>
            <a:br>
              <a:rPr lang="en-US" sz="1350" dirty="0">
                <a:solidFill>
                  <a:schemeClr val="bg1"/>
                </a:solidFill>
                <a:latin typeface="Lexend Deca" panose="020B0604020202020204" charset="-78"/>
                <a:ea typeface="Calibri" panose="020F0502020204030204" pitchFamily="34" charset="0"/>
                <a:cs typeface="Lexend Deca" panose="020B0604020202020204" charset="-78"/>
              </a:rPr>
            </a:br>
            <a:r>
              <a:rPr lang="en-US" sz="1350" dirty="0">
                <a:solidFill>
                  <a:schemeClr val="bg1"/>
                </a:solidFill>
                <a:latin typeface="Lexend Deca" panose="020B0604020202020204" charset="-78"/>
                <a:ea typeface="Calibri" panose="020F0502020204030204" pitchFamily="34" charset="0"/>
                <a:cs typeface="Lexend Deca" panose="020B0604020202020204" charset="-78"/>
              </a:rPr>
              <a:t>you need to enter data only in the selected areas</a:t>
            </a:r>
            <a:endParaRPr lang="ru-RU" sz="1350" dirty="0">
              <a:solidFill>
                <a:schemeClr val="bg1"/>
              </a:solidFill>
              <a:latin typeface="Calibri" panose="020F0502020204030204" pitchFamily="34" charset="0"/>
              <a:ea typeface="Calibri" panose="020F0502020204030204" pitchFamily="34" charset="0"/>
              <a:cs typeface="Lexend Deca" panose="020B0604020202020204" charset="-78"/>
            </a:endParaRPr>
          </a:p>
        </p:txBody>
      </p:sp>
      <p:pic>
        <p:nvPicPr>
          <p:cNvPr id="10" name="Рисунок 9"/>
          <p:cNvPicPr>
            <a:picLocks noChangeAspect="1"/>
          </p:cNvPicPr>
          <p:nvPr/>
        </p:nvPicPr>
        <p:blipFill rotWithShape="1">
          <a:blip r:embed="rId6">
            <a:extLst>
              <a:ext uri="{28A0092B-C50C-407E-A947-70E740481C1C}">
                <a14:useLocalDpi xmlns:a14="http://schemas.microsoft.com/office/drawing/2010/main" val="0"/>
              </a:ext>
            </a:extLst>
          </a:blip>
          <a:srcRect l="65591" t="84042" r="1"/>
          <a:stretch/>
        </p:blipFill>
        <p:spPr>
          <a:xfrm>
            <a:off x="1531425" y="3926451"/>
            <a:ext cx="1733342" cy="591624"/>
          </a:xfrm>
          <a:prstGeom prst="rect">
            <a:avLst/>
          </a:prstGeom>
          <a:ln>
            <a:noFill/>
          </a:ln>
          <a:effectLst>
            <a:softEdge rad="112500"/>
          </a:effectLst>
        </p:spPr>
      </p:pic>
      <p:sp>
        <p:nvSpPr>
          <p:cNvPr id="53" name="Прямоугольник 52"/>
          <p:cNvSpPr/>
          <p:nvPr/>
        </p:nvSpPr>
        <p:spPr>
          <a:xfrm>
            <a:off x="1531425" y="4518075"/>
            <a:ext cx="1835760" cy="276999"/>
          </a:xfrm>
          <a:prstGeom prst="rect">
            <a:avLst/>
          </a:prstGeom>
        </p:spPr>
        <p:txBody>
          <a:bodyPr wrap="none">
            <a:spAutoFit/>
          </a:bodyPr>
          <a:lstStyle/>
          <a:p>
            <a:pPr lvl="0" algn="ctr" fontAlgn="base">
              <a:spcBef>
                <a:spcPct val="0"/>
              </a:spcBef>
              <a:spcAft>
                <a:spcPct val="0"/>
              </a:spcAft>
              <a:buClrTx/>
              <a:defRPr/>
            </a:pPr>
            <a:r>
              <a:rPr lang="en-US" altLang="ru-RU" sz="1200" b="1" u="sng" kern="1200" dirty="0">
                <a:solidFill>
                  <a:schemeClr val="bg1"/>
                </a:solidFill>
                <a:latin typeface="Lexend Deca" panose="020B0604020202020204" charset="-78"/>
                <a:cs typeface="Lexend Deca" panose="020B0604020202020204" charset="-78"/>
              </a:rPr>
              <a:t>https://bmn-ipa.jinr.ru</a:t>
            </a:r>
          </a:p>
        </p:txBody>
      </p:sp>
      <p:sp>
        <p:nvSpPr>
          <p:cNvPr id="11" name="Стрелка вниз 10"/>
          <p:cNvSpPr/>
          <p:nvPr/>
        </p:nvSpPr>
        <p:spPr>
          <a:xfrm rot="9224921">
            <a:off x="1851826" y="4307417"/>
            <a:ext cx="182544" cy="286774"/>
          </a:xfrm>
          <a:prstGeom prst="downArrow">
            <a:avLst/>
          </a:prstGeom>
          <a:solidFill>
            <a:schemeClr val="bg1"/>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cs typeface="Lexend Deca" panose="020B0604020202020204" charset="-78"/>
            </a:endParaRPr>
          </a:p>
        </p:txBody>
      </p:sp>
    </p:spTree>
    <p:extLst>
      <p:ext uri="{BB962C8B-B14F-4D97-AF65-F5344CB8AC3E}">
        <p14:creationId xmlns:p14="http://schemas.microsoft.com/office/powerpoint/2010/main" val="283976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16</a:t>
            </a:fld>
            <a:endParaRPr>
              <a:latin typeface="Lexend Deca" panose="020B0604020202020204" charset="-78"/>
              <a:cs typeface="Lexend Deca" panose="020B0604020202020204" charset="-78"/>
            </a:endParaRPr>
          </a:p>
        </p:txBody>
      </p:sp>
      <p:sp>
        <p:nvSpPr>
          <p:cNvPr id="36" name="Google Shape;111;p19"/>
          <p:cNvSpPr txBox="1">
            <a:spLocks/>
          </p:cNvSpPr>
          <p:nvPr/>
        </p:nvSpPr>
        <p:spPr>
          <a:xfrm>
            <a:off x="961254" y="42174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spc="-1" dirty="0">
                <a:solidFill>
                  <a:schemeClr val="bg1"/>
                </a:solidFill>
                <a:effectLst>
                  <a:outerShdw blurRad="38100" dist="38100" dir="2700000" algn="tl">
                    <a:srgbClr val="000000">
                      <a:alpha val="43137"/>
                    </a:srgbClr>
                  </a:outerShdw>
                </a:effectLst>
                <a:uFill>
                  <a:solidFill>
                    <a:srgbClr val="FFFFFF"/>
                  </a:solidFill>
                </a:uFill>
                <a:latin typeface="Lexend Deca" panose="020B0604020202020204" charset="-78"/>
                <a:cs typeface="Lexend Deca" panose="020B0604020202020204" charset="-78"/>
              </a:rPr>
              <a:t>Monitoring Information Systems</a:t>
            </a:r>
            <a:endParaRPr lang="en-US" sz="2800" spc="-1" dirty="0">
              <a:solidFill>
                <a:schemeClr val="bg1"/>
              </a:solidFill>
              <a:effectLst>
                <a:outerShdw blurRad="38100" dist="38100" dir="2700000" algn="tl">
                  <a:srgbClr val="000000">
                    <a:alpha val="43137"/>
                  </a:srgbClr>
                </a:outerShdw>
              </a:effectLst>
              <a:uFill>
                <a:solidFill>
                  <a:srgbClr val="FFFFFF"/>
                </a:solidFill>
              </a:uFill>
              <a:latin typeface="Lexend Deca" panose="020B0604020202020204" charset="-78"/>
              <a:cs typeface="Lexend Deca" panose="020B0604020202020204" charset="-78"/>
            </a:endParaRPr>
          </a:p>
        </p:txBody>
      </p:sp>
      <p:pic>
        <p:nvPicPr>
          <p:cNvPr id="38" name="Рисунок 37">
            <a:extLst>
              <a:ext uri="{FF2B5EF4-FFF2-40B4-BE49-F238E27FC236}">
                <a16:creationId xmlns:a16="http://schemas.microsoft.com/office/drawing/2014/main" id="{AFEB8C63-06F5-4E80-BFE5-DB7348FB7A49}"/>
              </a:ext>
            </a:extLst>
          </p:cNvPr>
          <p:cNvPicPr>
            <a:picLocks noChangeAspect="1"/>
          </p:cNvPicPr>
          <p:nvPr/>
        </p:nvPicPr>
        <p:blipFill>
          <a:blip r:embed="rId3"/>
          <a:stretch>
            <a:fillRect/>
          </a:stretch>
        </p:blipFill>
        <p:spPr>
          <a:xfrm>
            <a:off x="624864" y="967039"/>
            <a:ext cx="6793463" cy="3215564"/>
          </a:xfrm>
          <a:prstGeom prst="rect">
            <a:avLst/>
          </a:prstGeom>
        </p:spPr>
      </p:pic>
      <p:pic>
        <p:nvPicPr>
          <p:cNvPr id="39" name="Picture 2">
            <a:extLst>
              <a:ext uri="{FF2B5EF4-FFF2-40B4-BE49-F238E27FC236}">
                <a16:creationId xmlns:a16="http://schemas.microsoft.com/office/drawing/2014/main" id="{0605A8B4-5C36-47CC-A999-F5DB403513D1}"/>
              </a:ext>
            </a:extLst>
          </p:cNvPr>
          <p:cNvPicPr>
            <a:picLocks noChangeAspect="1" noChangeArrowheads="1"/>
          </p:cNvPicPr>
          <p:nvPr/>
        </p:nvPicPr>
        <p:blipFill>
          <a:blip r:embed="rId4" cstate="print"/>
          <a:srcRect/>
          <a:stretch>
            <a:fillRect/>
          </a:stretch>
        </p:blipFill>
        <p:spPr bwMode="auto">
          <a:xfrm>
            <a:off x="4247095" y="2905989"/>
            <a:ext cx="3654410" cy="1412678"/>
          </a:xfrm>
          <a:prstGeom prst="rect">
            <a:avLst/>
          </a:prstGeom>
          <a:noFill/>
          <a:ln w="22225">
            <a:solidFill>
              <a:schemeClr val="tx1">
                <a:lumMod val="75000"/>
                <a:lumOff val="25000"/>
              </a:schemeClr>
            </a:solidFill>
            <a:miter lim="800000"/>
            <a:headEnd/>
            <a:tailEnd/>
          </a:ln>
          <a:effectLst/>
        </p:spPr>
      </p:pic>
      <p:sp>
        <p:nvSpPr>
          <p:cNvPr id="40" name="Прямоугольник 39">
            <a:extLst>
              <a:ext uri="{FF2B5EF4-FFF2-40B4-BE49-F238E27FC236}">
                <a16:creationId xmlns:a16="http://schemas.microsoft.com/office/drawing/2014/main" id="{18283866-D188-4755-A98C-BBC98F226849}"/>
              </a:ext>
            </a:extLst>
          </p:cNvPr>
          <p:cNvSpPr/>
          <p:nvPr/>
        </p:nvSpPr>
        <p:spPr>
          <a:xfrm>
            <a:off x="7300089" y="1299292"/>
            <a:ext cx="1541986" cy="307777"/>
          </a:xfrm>
          <a:prstGeom prst="rect">
            <a:avLst/>
          </a:prstGeom>
        </p:spPr>
        <p:txBody>
          <a:bodyPr wrap="square">
            <a:spAutoFit/>
          </a:bodyPr>
          <a:lstStyle/>
          <a:p>
            <a:pPr algn="ctr"/>
            <a:r>
              <a:rPr lang="en-US" dirty="0">
                <a:solidFill>
                  <a:schemeClr val="bg1"/>
                </a:solidFill>
                <a:latin typeface="Lexend Deca" panose="020B0604020202020204" charset="-78"/>
                <a:cs typeface="Lexend Deca" panose="020B0604020202020204" charset="-78"/>
              </a:rPr>
              <a:t>Grafana View</a:t>
            </a:r>
            <a:endParaRPr lang="ru-RU" dirty="0">
              <a:solidFill>
                <a:schemeClr val="bg1"/>
              </a:solidFill>
              <a:cs typeface="Lexend Deca" panose="020B0604020202020204" charset="-78"/>
            </a:endParaRPr>
          </a:p>
        </p:txBody>
      </p:sp>
      <p:sp>
        <p:nvSpPr>
          <p:cNvPr id="41" name="TextBox 40">
            <a:extLst>
              <a:ext uri="{FF2B5EF4-FFF2-40B4-BE49-F238E27FC236}">
                <a16:creationId xmlns:a16="http://schemas.microsoft.com/office/drawing/2014/main" id="{21597233-821F-435F-9AA5-366BB6C1B20C}"/>
              </a:ext>
            </a:extLst>
          </p:cNvPr>
          <p:cNvSpPr txBox="1"/>
          <p:nvPr/>
        </p:nvSpPr>
        <p:spPr>
          <a:xfrm>
            <a:off x="512721" y="4399905"/>
            <a:ext cx="2442743" cy="599651"/>
          </a:xfrm>
          <a:prstGeom prst="rect">
            <a:avLst/>
          </a:prstGeom>
          <a:noFill/>
        </p:spPr>
        <p:txBody>
          <a:bodyPr wrap="square">
            <a:spAutoFit/>
          </a:bodyPr>
          <a:lstStyle/>
          <a:p>
            <a:pPr marL="0"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Lexend Deca" panose="020B0604020202020204" charset="-78"/>
                <a:ea typeface="+mn-ea"/>
                <a:cs typeface="Lexend Deca" panose="020B0604020202020204" charset="-78"/>
              </a:rPr>
              <a:t>BM@N Database</a:t>
            </a:r>
          </a:p>
          <a:p>
            <a:pPr marL="0"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Lexend Deca" panose="020B0604020202020204" charset="-78"/>
                <a:ea typeface="+mn-ea"/>
                <a:cs typeface="Lexend Deca" panose="020B0604020202020204" charset="-78"/>
              </a:rPr>
              <a:t>Electronic Logbook</a:t>
            </a:r>
          </a:p>
        </p:txBody>
      </p:sp>
      <p:sp>
        <p:nvSpPr>
          <p:cNvPr id="37" name="Прямоугольник 36">
            <a:extLst>
              <a:ext uri="{FF2B5EF4-FFF2-40B4-BE49-F238E27FC236}">
                <a16:creationId xmlns:a16="http://schemas.microsoft.com/office/drawing/2014/main" id="{983C2A00-524D-4C69-99FD-6F417F42EFE3}"/>
              </a:ext>
            </a:extLst>
          </p:cNvPr>
          <p:cNvSpPr/>
          <p:nvPr/>
        </p:nvSpPr>
        <p:spPr>
          <a:xfrm>
            <a:off x="7086936" y="2530180"/>
            <a:ext cx="2406207" cy="307777"/>
          </a:xfrm>
          <a:prstGeom prst="rect">
            <a:avLst/>
          </a:prstGeom>
        </p:spPr>
        <p:txBody>
          <a:bodyPr wrap="square">
            <a:spAutoFit/>
          </a:bodyPr>
          <a:lstStyle/>
          <a:p>
            <a:pPr algn="ctr"/>
            <a:r>
              <a:rPr lang="en-US" dirty="0">
                <a:solidFill>
                  <a:schemeClr val="bg1"/>
                </a:solidFill>
                <a:latin typeface="Lexend Deca" panose="020B0604020202020204" charset="-78"/>
                <a:cs typeface="Lexend Deca" panose="020B0604020202020204" charset="-78"/>
              </a:rPr>
              <a:t>Email Notifications</a:t>
            </a:r>
            <a:endParaRPr lang="ru-RU" dirty="0">
              <a:solidFill>
                <a:schemeClr val="bg1"/>
              </a:solidFill>
              <a:cs typeface="Lexend Deca" panose="020B0604020202020204" charset="-78"/>
            </a:endParaRPr>
          </a:p>
        </p:txBody>
      </p:sp>
      <p:sp>
        <p:nvSpPr>
          <p:cNvPr id="10" name="TextBox 9">
            <a:extLst>
              <a:ext uri="{FF2B5EF4-FFF2-40B4-BE49-F238E27FC236}">
                <a16:creationId xmlns:a16="http://schemas.microsoft.com/office/drawing/2014/main" id="{78ACB3BF-EFD7-460A-B078-9EB1FAE1E44C}"/>
              </a:ext>
            </a:extLst>
          </p:cNvPr>
          <p:cNvSpPr txBox="1"/>
          <p:nvPr/>
        </p:nvSpPr>
        <p:spPr>
          <a:xfrm>
            <a:off x="2872538" y="4330399"/>
            <a:ext cx="6118998" cy="738664"/>
          </a:xfrm>
          <a:prstGeom prst="rect">
            <a:avLst/>
          </a:prstGeom>
          <a:noFill/>
        </p:spPr>
        <p:txBody>
          <a:bodyPr wrap="square">
            <a:spAutoFit/>
          </a:bodyPr>
          <a:lstStyle/>
          <a:p>
            <a:r>
              <a:rPr lang="en-US" sz="1400" dirty="0">
                <a:solidFill>
                  <a:schemeClr val="bg1"/>
                </a:solidFill>
                <a:effectLst/>
                <a:latin typeface="Lexend Deca" panose="020B0604020202020204" charset="-78"/>
                <a:ea typeface="Calibri" panose="020F0502020204030204" pitchFamily="34" charset="0"/>
                <a:cs typeface="Lexend Deca" panose="020B0604020202020204" charset="-78"/>
              </a:rPr>
              <a:t>To control the stable operation of services we use platform Grafana. It has functions for collecting, analyzing and visualizing data, and supports email notifications</a:t>
            </a:r>
            <a:endParaRPr lang="ru-RU" dirty="0">
              <a:solidFill>
                <a:schemeClr val="bg1"/>
              </a:solidFill>
              <a:latin typeface="Times New Roman" panose="02020603050405020304" pitchFamily="18" charset="0"/>
              <a:cs typeface="Lexend Deca" panose="020B0604020202020204" charset="-78"/>
            </a:endParaRPr>
          </a:p>
        </p:txBody>
      </p:sp>
    </p:spTree>
    <p:extLst>
      <p:ext uri="{BB962C8B-B14F-4D97-AF65-F5344CB8AC3E}">
        <p14:creationId xmlns:p14="http://schemas.microsoft.com/office/powerpoint/2010/main" val="348201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6" name="Google Shape;96;p17"/>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97" name="Google Shape;97;p17"/>
          <p:cNvPicPr preferRelativeResize="0"/>
          <p:nvPr/>
        </p:nvPicPr>
        <p:blipFill>
          <a:blip r:embed="rId4">
            <a:alphaModFix/>
          </a:blip>
          <a:stretch>
            <a:fillRect/>
          </a:stretch>
        </p:blipFill>
        <p:spPr>
          <a:xfrm>
            <a:off x="5700551" y="2457818"/>
            <a:ext cx="145275" cy="423000"/>
          </a:xfrm>
          <a:prstGeom prst="rect">
            <a:avLst/>
          </a:prstGeom>
          <a:noFill/>
          <a:ln>
            <a:noFill/>
          </a:ln>
        </p:spPr>
      </p:pic>
      <p:sp>
        <p:nvSpPr>
          <p:cNvPr id="10" name="Google Shape;111;p19"/>
          <p:cNvSpPr txBox="1">
            <a:spLocks/>
          </p:cNvSpPr>
          <p:nvPr/>
        </p:nvSpPr>
        <p:spPr>
          <a:xfrm>
            <a:off x="1142837" y="23800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altLang="ru-RU" dirty="0">
                <a:effectLst>
                  <a:outerShdw blurRad="38100" dist="38100" dir="2700000" algn="tl">
                    <a:srgbClr val="000000">
                      <a:alpha val="43137"/>
                    </a:srgbClr>
                  </a:outerShdw>
                </a:effectLst>
              </a:rPr>
              <a:t>Conclusions</a:t>
            </a:r>
            <a:endParaRPr lang="ru-RU" dirty="0"/>
          </a:p>
        </p:txBody>
      </p:sp>
      <p:sp>
        <p:nvSpPr>
          <p:cNvPr id="5" name="Прямоугольник 4"/>
          <p:cNvSpPr/>
          <p:nvPr/>
        </p:nvSpPr>
        <p:spPr>
          <a:xfrm>
            <a:off x="61161" y="763156"/>
            <a:ext cx="5223529" cy="3724096"/>
          </a:xfrm>
          <a:prstGeom prst="rect">
            <a:avLst/>
          </a:prstGeom>
        </p:spPr>
        <p:txBody>
          <a:bodyPr wrap="square">
            <a:spAutoFit/>
          </a:bodyPr>
          <a:lstStyle/>
          <a:p>
            <a:pPr marL="342900" indent="-342900" algn="just">
              <a:spcAft>
                <a:spcPts val="600"/>
              </a:spcAft>
              <a:buFont typeface="Wingdings" panose="05000000000000000000" pitchFamily="2" charset="2"/>
              <a:buChar char="Ø"/>
            </a:pPr>
            <a:r>
              <a:rPr lang="en-US" sz="1350" dirty="0">
                <a:solidFill>
                  <a:schemeClr val="bg1"/>
                </a:solidFill>
                <a:latin typeface="Lexend Deca" panose="020B0604020202020204" charset="-78"/>
                <a:cs typeface="Lexend Deca" panose="020B0604020202020204" charset="-78"/>
              </a:rPr>
              <a:t>The web application has been developed with an adaptive design, functional data selector and convenient tools for viewing and managing information on the experiment which is further used in the data processing.</a:t>
            </a:r>
          </a:p>
          <a:p>
            <a:pPr marL="342900" indent="-342900" algn="just">
              <a:spcAft>
                <a:spcPts val="600"/>
              </a:spcAft>
              <a:buFont typeface="Wingdings" panose="05000000000000000000" pitchFamily="2" charset="2"/>
              <a:buChar char="Ø"/>
            </a:pPr>
            <a:r>
              <a:rPr lang="en-US" sz="1350" dirty="0">
                <a:solidFill>
                  <a:schemeClr val="bg1"/>
                </a:solidFill>
                <a:latin typeface="Lexend Deca" panose="020B0604020202020204" charset="-78"/>
                <a:cs typeface="Lexend Deca" panose="020B0604020202020204" charset="-78"/>
              </a:rPr>
              <a:t>New component has been created for visualization of statistics on obtained and simulated events in the form of diagrams on the home page of the application.</a:t>
            </a:r>
          </a:p>
          <a:p>
            <a:pPr marL="342900" indent="-342900" algn="just">
              <a:spcAft>
                <a:spcPts val="600"/>
              </a:spcAft>
              <a:buFont typeface="Wingdings" panose="05000000000000000000" pitchFamily="2" charset="2"/>
              <a:buChar char="Ø"/>
            </a:pPr>
            <a:r>
              <a:rPr lang="en-US" sz="1350" dirty="0">
                <a:solidFill>
                  <a:schemeClr val="bg1"/>
                </a:solidFill>
                <a:latin typeface="Lexend Deca" panose="020B0604020202020204" charset="-78"/>
                <a:cs typeface="Lexend Deca" panose="020B0604020202020204" charset="-78"/>
              </a:rPr>
              <a:t>Registration service has been implemented, which provides the registration of new collaboration members and allocation of additional rights.</a:t>
            </a:r>
          </a:p>
          <a:p>
            <a:pPr marL="342900" indent="-342900" algn="just">
              <a:spcAft>
                <a:spcPts val="600"/>
              </a:spcAft>
              <a:buFont typeface="Wingdings" panose="05000000000000000000" pitchFamily="2" charset="2"/>
              <a:buChar char="Ø"/>
            </a:pPr>
            <a:r>
              <a:rPr lang="en-US" sz="1350" dirty="0">
                <a:solidFill>
                  <a:schemeClr val="bg1"/>
                </a:solidFill>
                <a:latin typeface="Lexend Deca" panose="020B0604020202020204" charset="-78"/>
                <a:cs typeface="Lexend Deca" panose="020B0604020202020204" charset="-78"/>
              </a:rPr>
              <a:t>Monitoring system on Grafana is used for tracking state of the Unified Database and host servers.</a:t>
            </a:r>
          </a:p>
          <a:p>
            <a:pPr marL="342900" indent="-342900" algn="just">
              <a:buFont typeface="Wingdings" panose="05000000000000000000" pitchFamily="2" charset="2"/>
              <a:buChar char="Ø"/>
            </a:pPr>
            <a:r>
              <a:rPr lang="en-US" sz="1350" dirty="0">
                <a:solidFill>
                  <a:schemeClr val="bg1"/>
                </a:solidFill>
                <a:latin typeface="Lexend Deca" panose="020B0604020202020204" charset="-78"/>
                <a:cs typeface="Lexend Deca" panose="020B0604020202020204" charset="-78"/>
              </a:rPr>
              <a:t>Data inspection service has been developed for checking the integrity and correct accessibility of stored experimental and simulated files.</a:t>
            </a:r>
          </a:p>
        </p:txBody>
      </p:sp>
      <p:pic>
        <p:nvPicPr>
          <p:cNvPr id="7" name="Google Shape;97;p17"/>
          <p:cNvPicPr preferRelativeResize="0"/>
          <p:nvPr/>
        </p:nvPicPr>
        <p:blipFill>
          <a:blip r:embed="rId4">
            <a:alphaModFix/>
          </a:blip>
          <a:stretch>
            <a:fillRect/>
          </a:stretch>
        </p:blipFill>
        <p:spPr>
          <a:xfrm>
            <a:off x="6127993" y="1833804"/>
            <a:ext cx="145275" cy="423000"/>
          </a:xfrm>
          <a:prstGeom prst="rect">
            <a:avLst/>
          </a:prstGeom>
          <a:noFill/>
          <a:ln>
            <a:noFill/>
          </a:ln>
        </p:spPr>
      </p:pic>
      <p:pic>
        <p:nvPicPr>
          <p:cNvPr id="8" name="Google Shape;97;p17"/>
          <p:cNvPicPr preferRelativeResize="0"/>
          <p:nvPr/>
        </p:nvPicPr>
        <p:blipFill>
          <a:blip r:embed="rId4">
            <a:alphaModFix/>
          </a:blip>
          <a:stretch>
            <a:fillRect/>
          </a:stretch>
        </p:blipFill>
        <p:spPr>
          <a:xfrm>
            <a:off x="7035625" y="1779506"/>
            <a:ext cx="145275" cy="423000"/>
          </a:xfrm>
          <a:prstGeom prst="rect">
            <a:avLst/>
          </a:prstGeom>
          <a:noFill/>
          <a:ln>
            <a:noFill/>
          </a:ln>
        </p:spPr>
      </p:pic>
      <p:pic>
        <p:nvPicPr>
          <p:cNvPr id="9" name="Google Shape;97;p17"/>
          <p:cNvPicPr preferRelativeResize="0"/>
          <p:nvPr/>
        </p:nvPicPr>
        <p:blipFill>
          <a:blip r:embed="rId4">
            <a:alphaModFix/>
          </a:blip>
          <a:stretch>
            <a:fillRect/>
          </a:stretch>
        </p:blipFill>
        <p:spPr>
          <a:xfrm>
            <a:off x="7800829" y="2202204"/>
            <a:ext cx="145275" cy="423000"/>
          </a:xfrm>
          <a:prstGeom prst="rect">
            <a:avLst/>
          </a:prstGeom>
          <a:noFill/>
          <a:ln>
            <a:noFill/>
          </a:ln>
        </p:spPr>
      </p:pic>
      <p:pic>
        <p:nvPicPr>
          <p:cNvPr id="14" name="Google Shape;97;p17"/>
          <p:cNvPicPr preferRelativeResize="0"/>
          <p:nvPr/>
        </p:nvPicPr>
        <p:blipFill>
          <a:blip r:embed="rId4">
            <a:alphaModFix/>
          </a:blip>
          <a:stretch>
            <a:fillRect/>
          </a:stretch>
        </p:blipFill>
        <p:spPr>
          <a:xfrm>
            <a:off x="6345905" y="2991274"/>
            <a:ext cx="145275" cy="423000"/>
          </a:xfrm>
          <a:prstGeom prst="rect">
            <a:avLst/>
          </a:prstGeom>
          <a:noFill/>
          <a:ln>
            <a:noFill/>
          </a:ln>
        </p:spPr>
      </p:pic>
      <p:pic>
        <p:nvPicPr>
          <p:cNvPr id="16" name="Google Shape;97;p17"/>
          <p:cNvPicPr preferRelativeResize="0"/>
          <p:nvPr/>
        </p:nvPicPr>
        <p:blipFill>
          <a:blip r:embed="rId4">
            <a:alphaModFix/>
          </a:blip>
          <a:stretch>
            <a:fillRect/>
          </a:stretch>
        </p:blipFill>
        <p:spPr>
          <a:xfrm>
            <a:off x="7705589" y="2669318"/>
            <a:ext cx="145275" cy="423000"/>
          </a:xfrm>
          <a:prstGeom prst="rect">
            <a:avLst/>
          </a:prstGeom>
          <a:noFill/>
          <a:ln>
            <a:noFill/>
          </a:ln>
        </p:spPr>
      </p:pic>
      <p:pic>
        <p:nvPicPr>
          <p:cNvPr id="18" name="Google Shape;97;p17"/>
          <p:cNvPicPr preferRelativeResize="0"/>
          <p:nvPr/>
        </p:nvPicPr>
        <p:blipFill>
          <a:blip r:embed="rId4">
            <a:alphaModFix/>
          </a:blip>
          <a:stretch>
            <a:fillRect/>
          </a:stretch>
        </p:blipFill>
        <p:spPr>
          <a:xfrm>
            <a:off x="6200630" y="2633381"/>
            <a:ext cx="145275" cy="423000"/>
          </a:xfrm>
          <a:prstGeom prst="rect">
            <a:avLst/>
          </a:prstGeom>
          <a:noFill/>
          <a:ln>
            <a:noFill/>
          </a:ln>
        </p:spPr>
      </p:pic>
      <p:sp>
        <p:nvSpPr>
          <p:cNvPr id="12" name="Прямоугольник 11"/>
          <p:cNvSpPr/>
          <p:nvPr/>
        </p:nvSpPr>
        <p:spPr>
          <a:xfrm>
            <a:off x="417582" y="4435787"/>
            <a:ext cx="8382708" cy="523220"/>
          </a:xfrm>
          <a:prstGeom prst="rect">
            <a:avLst/>
          </a:prstGeom>
        </p:spPr>
        <p:txBody>
          <a:bodyPr wrap="square">
            <a:spAutoFit/>
          </a:bodyPr>
          <a:lstStyle/>
          <a:p>
            <a:r>
              <a:rPr lang="en-US" dirty="0">
                <a:solidFill>
                  <a:schemeClr val="bg1"/>
                </a:solidFill>
                <a:latin typeface="Lexend Deca" panose="020B0604020202020204" charset="-78"/>
                <a:cs typeface="Lexend Deca" panose="020B0604020202020204" charset="-78"/>
              </a:rPr>
              <a:t>The work was funded by the Russian Foundation for Basic Research (RFBR) grant under the research project 18-02-40125</a:t>
            </a:r>
            <a:endParaRPr lang="ru-RU" dirty="0">
              <a:solidFill>
                <a:schemeClr val="bg1"/>
              </a:solidFill>
              <a:cs typeface="Lexend Deca" panose="020B0604020202020204"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370" name="Google Shape;370;p35"/>
          <p:cNvPicPr preferRelativeResize="0"/>
          <p:nvPr/>
        </p:nvPicPr>
        <p:blipFill>
          <a:blip r:embed="rId3">
            <a:alphaModFix/>
          </a:blip>
          <a:stretch>
            <a:fillRect/>
          </a:stretch>
        </p:blipFill>
        <p:spPr>
          <a:xfrm>
            <a:off x="4461165" y="2502271"/>
            <a:ext cx="3171324" cy="1889775"/>
          </a:xfrm>
          <a:prstGeom prst="rect">
            <a:avLst/>
          </a:prstGeom>
          <a:noFill/>
          <a:ln>
            <a:noFill/>
          </a:ln>
        </p:spPr>
      </p:pic>
      <p:pic>
        <p:nvPicPr>
          <p:cNvPr id="371" name="Google Shape;371;p35"/>
          <p:cNvPicPr preferRelativeResize="0"/>
          <p:nvPr/>
        </p:nvPicPr>
        <p:blipFill>
          <a:blip r:embed="rId4">
            <a:alphaModFix/>
          </a:blip>
          <a:stretch>
            <a:fillRect/>
          </a:stretch>
        </p:blipFill>
        <p:spPr>
          <a:xfrm>
            <a:off x="5696279" y="1736226"/>
            <a:ext cx="548700" cy="1597701"/>
          </a:xfrm>
          <a:prstGeom prst="rect">
            <a:avLst/>
          </a:prstGeom>
          <a:noFill/>
          <a:ln>
            <a:noFill/>
          </a:ln>
        </p:spPr>
      </p:pic>
      <p:sp>
        <p:nvSpPr>
          <p:cNvPr id="368" name="Google Shape;368;p35"/>
          <p:cNvSpPr txBox="1">
            <a:spLocks noGrp="1"/>
          </p:cNvSpPr>
          <p:nvPr>
            <p:ph type="ctrTitle" idx="4294967295"/>
          </p:nvPr>
        </p:nvSpPr>
        <p:spPr>
          <a:xfrm>
            <a:off x="685799" y="1341750"/>
            <a:ext cx="4388089" cy="2611483"/>
          </a:xfrm>
          <a:prstGeom prst="rect">
            <a:avLst/>
          </a:prstGeom>
        </p:spPr>
        <p:txBody>
          <a:bodyPr spcFirstLastPara="1" wrap="square" lIns="0" tIns="0" rIns="0" bIns="0" anchor="b" anchorCtr="0">
            <a:noAutofit/>
          </a:bodyPr>
          <a:lstStyle/>
          <a:p>
            <a:pPr algn="ctr"/>
            <a:r>
              <a:rPr lang="en-US" sz="5400" dirty="0">
                <a:solidFill>
                  <a:schemeClr val="bg1"/>
                </a:solidFill>
                <a:latin typeface="Lexend Deca" panose="020B0604020202020204" charset="-78"/>
                <a:cs typeface="Lexend Deca" panose="020B0604020202020204" charset="-78"/>
              </a:rPr>
              <a:t>Thank you for your attention!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68" name="Google Shape;368;p35"/>
          <p:cNvSpPr txBox="1">
            <a:spLocks noGrp="1"/>
          </p:cNvSpPr>
          <p:nvPr>
            <p:ph type="ctrTitle" idx="4294967295"/>
          </p:nvPr>
        </p:nvSpPr>
        <p:spPr>
          <a:xfrm>
            <a:off x="2370221" y="1512542"/>
            <a:ext cx="4388089" cy="825022"/>
          </a:xfrm>
          <a:prstGeom prst="rect">
            <a:avLst/>
          </a:prstGeom>
        </p:spPr>
        <p:txBody>
          <a:bodyPr spcFirstLastPara="1" wrap="square" lIns="0" tIns="0" rIns="0" bIns="0" anchor="b" anchorCtr="0">
            <a:noAutofit/>
          </a:bodyPr>
          <a:lstStyle/>
          <a:p>
            <a:pPr algn="ctr"/>
            <a:r>
              <a:rPr lang="en-US" sz="6600" dirty="0">
                <a:solidFill>
                  <a:schemeClr val="bg1"/>
                </a:solidFill>
                <a:latin typeface="Lexend Deca" panose="020B0604020202020204" charset="-78"/>
                <a:cs typeface="Lexend Deca" panose="020B0604020202020204" charset="-78"/>
              </a:rPr>
              <a:t>Backup</a:t>
            </a:r>
          </a:p>
        </p:txBody>
      </p:sp>
    </p:spTree>
    <p:extLst>
      <p:ext uri="{BB962C8B-B14F-4D97-AF65-F5344CB8AC3E}">
        <p14:creationId xmlns:p14="http://schemas.microsoft.com/office/powerpoint/2010/main" val="2635097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t="-4" b="53813"/>
          <a:stretch/>
        </p:blipFill>
        <p:spPr>
          <a:xfrm>
            <a:off x="2681115" y="2795254"/>
            <a:ext cx="3017998" cy="22707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253667" y="1086863"/>
                <a:ext cx="4890333" cy="16299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30000"/>
                  </a:lnSpc>
                  <a:spcBef>
                    <a:spcPts val="0"/>
                  </a:spcBef>
                </a:pPr>
                <a:r>
                  <a:rPr lang="en-US" sz="1400" b="1" kern="0" dirty="0">
                    <a:solidFill>
                      <a:schemeClr val="bg1"/>
                    </a:solidFill>
                    <a:latin typeface="Lexend Deca" panose="020B0604020202020204" charset="-78"/>
                    <a:ea typeface="ＭＳ Ｐゴシック" charset="0"/>
                    <a:cs typeface="Lexend Deca" panose="020B0604020202020204" charset="-78"/>
                  </a:rPr>
                  <a:t>Session </a:t>
                </a:r>
                <a:r>
                  <a:rPr lang="ru-RU" sz="1400" b="1" kern="0" dirty="0">
                    <a:solidFill>
                      <a:schemeClr val="bg1"/>
                    </a:solidFill>
                    <a:latin typeface="Arial" panose="020B0604020202020204" pitchFamily="34" charset="0"/>
                    <a:ea typeface="ＭＳ Ｐゴシック" charset="0"/>
                    <a:cs typeface="Lexend Deca" panose="020B0604020202020204" charset="-78"/>
                  </a:rPr>
                  <a:t>№</a:t>
                </a:r>
                <a:r>
                  <a:rPr lang="en-US" sz="1400" b="1" kern="0" dirty="0">
                    <a:solidFill>
                      <a:schemeClr val="bg1"/>
                    </a:solidFill>
                    <a:latin typeface="Lexend Deca" panose="020B0604020202020204" charset="-78"/>
                    <a:ea typeface="ＭＳ Ｐゴシック" charset="0"/>
                    <a:cs typeface="Lexend Deca" panose="020B0604020202020204" charset="-78"/>
                  </a:rPr>
                  <a:t>51 </a:t>
                </a:r>
                <a:r>
                  <a:rPr lang="en-US" sz="1400" kern="0" dirty="0">
                    <a:solidFill>
                      <a:schemeClr val="bg1"/>
                    </a:solidFill>
                    <a:latin typeface="Lexend Deca" panose="020B0604020202020204" charset="-78"/>
                    <a:ea typeface="ＭＳ Ｐゴシック" charset="0"/>
                    <a:cs typeface="Lexend Deca" panose="020B0604020202020204" charset="-78"/>
                  </a:rPr>
                  <a:t>(</a:t>
                </a:r>
                <a:r>
                  <a:rPr lang="en-US" sz="1400" kern="0" dirty="0">
                    <a:solidFill>
                      <a:schemeClr val="bg1"/>
                    </a:solidFill>
                    <a:latin typeface="Lexend Deca" panose="020B0604020202020204" charset="-78"/>
                    <a:ea typeface="Cambria Math" panose="02040503050406030204" pitchFamily="18" charset="0"/>
                    <a:cs typeface="Lexend Deca" panose="020B0604020202020204" charset="-78"/>
                  </a:rPr>
                  <a:t>d,C</a:t>
                </a:r>
                <a:r>
                  <a:rPr lang="en-US" sz="1400" kern="0" dirty="0">
                    <a:solidFill>
                      <a:schemeClr val="bg1"/>
                    </a:solidFill>
                    <a:latin typeface="Lexend Deca" panose="020B0604020202020204" charset="-78"/>
                    <a:ea typeface="ＭＳ Ｐゴシック" charset="0"/>
                    <a:cs typeface="Lexend Deca" panose="020B0604020202020204" charset="-78"/>
                  </a:rPr>
                  <a:t>)</a:t>
                </a:r>
                <a:r>
                  <a:rPr lang="en-US" sz="1400" dirty="0">
                    <a:solidFill>
                      <a:schemeClr val="bg1"/>
                    </a:solidFill>
                    <a:latin typeface="Lexend Deca" panose="020B0604020202020204" charset="-78"/>
                    <a:ea typeface="ＭＳ Ｐゴシック" charset="0"/>
                    <a:cs typeface="Lexend Deca" panose="020B0604020202020204" charset="-78"/>
                  </a:rPr>
                  <a:t>         </a:t>
                </a:r>
                <a:r>
                  <a:rPr lang="en-US" sz="1200" i="1" kern="0" dirty="0">
                    <a:solidFill>
                      <a:schemeClr val="bg1"/>
                    </a:solidFill>
                    <a:latin typeface="Lexend Deca" panose="020B0604020202020204" charset="-78"/>
                    <a:ea typeface="ＭＳ Ｐゴシック" charset="0"/>
                    <a:cs typeface="Lexend Deca" panose="020B0604020202020204" charset="-78"/>
                  </a:rPr>
                  <a:t>Feb. 22 – Mar. 15, </a:t>
                </a:r>
                <a:r>
                  <a:rPr lang="en-US" sz="1200" b="1" i="1" kern="0" dirty="0">
                    <a:solidFill>
                      <a:schemeClr val="bg1"/>
                    </a:solidFill>
                    <a:latin typeface="Lexend Deca" panose="020B0604020202020204" charset="-78"/>
                    <a:ea typeface="ＭＳ Ｐゴシック" charset="0"/>
                    <a:cs typeface="Lexend Deca" panose="020B0604020202020204" charset="-78"/>
                  </a:rPr>
                  <a:t>2015</a:t>
                </a:r>
                <a:endParaRPr lang="en-US" sz="1400" b="1" i="1" kern="0" dirty="0">
                  <a:solidFill>
                    <a:schemeClr val="bg1"/>
                  </a:solidFill>
                  <a:latin typeface="Lexend Deca" panose="020B0604020202020204" charset="-78"/>
                  <a:ea typeface="ＭＳ Ｐゴシック" charset="0"/>
                  <a:cs typeface="Lexend Deca" panose="020B0604020202020204" charset="-78"/>
                </a:endParaRPr>
              </a:p>
              <a:p>
                <a:pPr>
                  <a:lnSpc>
                    <a:spcPct val="130000"/>
                  </a:lnSpc>
                </a:pPr>
                <a:r>
                  <a:rPr lang="en-US" sz="1400" b="1" kern="0" dirty="0">
                    <a:solidFill>
                      <a:schemeClr val="bg1"/>
                    </a:solidFill>
                    <a:latin typeface="Lexend Deca" panose="020B0604020202020204" charset="-78"/>
                    <a:ea typeface="ＭＳ Ｐゴシック" charset="0"/>
                    <a:cs typeface="Lexend Deca" panose="020B0604020202020204" charset="-78"/>
                  </a:rPr>
                  <a:t>Session </a:t>
                </a:r>
                <a:r>
                  <a:rPr lang="ru-RU" sz="1400" b="1" kern="0" dirty="0">
                    <a:solidFill>
                      <a:schemeClr val="bg1"/>
                    </a:solidFill>
                    <a:latin typeface="Arial" panose="020B0604020202020204" pitchFamily="34" charset="0"/>
                    <a:ea typeface="ＭＳ Ｐゴシック" charset="0"/>
                    <a:cs typeface="Lexend Deca" panose="020B0604020202020204" charset="-78"/>
                  </a:rPr>
                  <a:t>№</a:t>
                </a:r>
                <a:r>
                  <a:rPr lang="en-US" sz="1400" b="1" kern="0" dirty="0">
                    <a:solidFill>
                      <a:schemeClr val="bg1"/>
                    </a:solidFill>
                    <a:latin typeface="Lexend Deca" panose="020B0604020202020204" charset="-78"/>
                    <a:ea typeface="ＭＳ Ｐゴシック" charset="0"/>
                    <a:cs typeface="Lexend Deca" panose="020B0604020202020204" charset="-78"/>
                  </a:rPr>
                  <a:t>5</a:t>
                </a:r>
                <a:r>
                  <a:rPr lang="ru-RU" sz="1400" b="1" kern="0" dirty="0">
                    <a:solidFill>
                      <a:schemeClr val="bg1"/>
                    </a:solidFill>
                    <a:latin typeface="Arial" panose="020B0604020202020204" pitchFamily="34" charset="0"/>
                    <a:ea typeface="ＭＳ Ｐゴシック" charset="0"/>
                    <a:cs typeface="Lexend Deca" panose="020B0604020202020204" charset="-78"/>
                  </a:rPr>
                  <a:t>2</a:t>
                </a:r>
                <a:r>
                  <a:rPr lang="en-US" sz="1400" b="1" kern="0" dirty="0">
                    <a:solidFill>
                      <a:schemeClr val="bg1"/>
                    </a:solidFill>
                    <a:latin typeface="Lexend Deca" panose="020B0604020202020204" charset="-78"/>
                    <a:ea typeface="ＭＳ Ｐゴシック" charset="0"/>
                    <a:cs typeface="Lexend Deca" panose="020B0604020202020204" charset="-78"/>
                  </a:rPr>
                  <a:t> </a:t>
                </a:r>
                <a:r>
                  <a:rPr lang="en-US" sz="1400" kern="0" dirty="0">
                    <a:solidFill>
                      <a:schemeClr val="bg1"/>
                    </a:solidFill>
                    <a:latin typeface="Lexend Deca" panose="020B0604020202020204" charset="-78"/>
                    <a:ea typeface="ＭＳ Ｐゴシック" charset="0"/>
                    <a:cs typeface="Lexend Deca" panose="020B0604020202020204" charset="-78"/>
                  </a:rPr>
                  <a:t>(</a:t>
                </a:r>
                <a:r>
                  <a:rPr lang="en-US" sz="1400" kern="0" dirty="0">
                    <a:solidFill>
                      <a:schemeClr val="bg1"/>
                    </a:solidFill>
                    <a:latin typeface="Lexend Deca" panose="020B0604020202020204" charset="-78"/>
                    <a:ea typeface="Cambria Math" panose="02040503050406030204" pitchFamily="18" charset="0"/>
                    <a:cs typeface="Lexend Deca" panose="020B0604020202020204" charset="-78"/>
                  </a:rPr>
                  <a:t>d</a:t>
                </a:r>
                <a:r>
                  <a:rPr lang="en-US" sz="1400" kern="0" dirty="0">
                    <a:solidFill>
                      <a:schemeClr val="bg1"/>
                    </a:solidFill>
                    <a:latin typeface="Lexend Deca" panose="020B0604020202020204" charset="-78"/>
                    <a:ea typeface="ＭＳ Ｐゴシック" charset="0"/>
                    <a:cs typeface="Lexend Deca" panose="020B0604020202020204" charset="-78"/>
                  </a:rPr>
                  <a:t>)	          </a:t>
                </a:r>
                <a:r>
                  <a:rPr lang="en-US" sz="1200" i="1" kern="0" dirty="0">
                    <a:solidFill>
                      <a:schemeClr val="bg1"/>
                    </a:solidFill>
                    <a:latin typeface="Lexend Deca" panose="020B0604020202020204" charset="-78"/>
                    <a:ea typeface="ＭＳ Ｐゴシック" charset="0"/>
                    <a:cs typeface="Lexend Deca" panose="020B0604020202020204" charset="-78"/>
                  </a:rPr>
                  <a:t>June 29 – June 30, </a:t>
                </a:r>
                <a:r>
                  <a:rPr lang="en-US" sz="1200" b="1" i="1" kern="0" dirty="0">
                    <a:solidFill>
                      <a:schemeClr val="bg1"/>
                    </a:solidFill>
                    <a:latin typeface="Lexend Deca" panose="020B0604020202020204" charset="-78"/>
                    <a:ea typeface="ＭＳ Ｐゴシック" charset="0"/>
                    <a:cs typeface="Lexend Deca" panose="020B0604020202020204" charset="-78"/>
                  </a:rPr>
                  <a:t>2016</a:t>
                </a:r>
                <a:endParaRPr lang="en-US" sz="1200" i="1" kern="0" dirty="0">
                  <a:solidFill>
                    <a:schemeClr val="bg1"/>
                  </a:solidFill>
                  <a:latin typeface="Lexend Deca" panose="020B0604020202020204" charset="-78"/>
                  <a:ea typeface="ＭＳ Ｐゴシック" charset="0"/>
                  <a:cs typeface="Lexend Deca" panose="020B0604020202020204" charset="-78"/>
                </a:endParaRPr>
              </a:p>
              <a:p>
                <a:pPr>
                  <a:lnSpc>
                    <a:spcPct val="130000"/>
                  </a:lnSpc>
                </a:pPr>
                <a:r>
                  <a:rPr lang="en-US" sz="1400" b="1" kern="0" dirty="0">
                    <a:solidFill>
                      <a:schemeClr val="bg1"/>
                    </a:solidFill>
                    <a:latin typeface="Lexend Deca" panose="020B0604020202020204" charset="-78"/>
                    <a:ea typeface="ＭＳ Ｐゴシック" charset="0"/>
                    <a:cs typeface="Lexend Deca" panose="020B0604020202020204" charset="-78"/>
                  </a:rPr>
                  <a:t>Session </a:t>
                </a:r>
                <a:r>
                  <a:rPr lang="ru-RU" sz="1400" b="1" kern="0" dirty="0">
                    <a:solidFill>
                      <a:schemeClr val="bg1"/>
                    </a:solidFill>
                    <a:latin typeface="Arial" panose="020B0604020202020204" pitchFamily="34" charset="0"/>
                    <a:ea typeface="ＭＳ Ｐゴシック" charset="0"/>
                    <a:cs typeface="Lexend Deca" panose="020B0604020202020204" charset="-78"/>
                  </a:rPr>
                  <a:t>№</a:t>
                </a:r>
                <a:r>
                  <a:rPr lang="en-US" sz="1400" b="1" kern="0" dirty="0">
                    <a:solidFill>
                      <a:schemeClr val="bg1"/>
                    </a:solidFill>
                    <a:latin typeface="Lexend Deca" panose="020B0604020202020204" charset="-78"/>
                    <a:ea typeface="ＭＳ Ｐゴシック" charset="0"/>
                    <a:cs typeface="Lexend Deca" panose="020B0604020202020204" charset="-78"/>
                  </a:rPr>
                  <a:t>5</a:t>
                </a:r>
                <a:r>
                  <a:rPr lang="ru-RU" sz="1400" b="1" kern="0" dirty="0">
                    <a:solidFill>
                      <a:schemeClr val="bg1"/>
                    </a:solidFill>
                    <a:latin typeface="Arial" panose="020B0604020202020204" pitchFamily="34" charset="0"/>
                    <a:ea typeface="ＭＳ Ｐゴシック" charset="0"/>
                    <a:cs typeface="Lexend Deca" panose="020B0604020202020204" charset="-78"/>
                  </a:rPr>
                  <a:t>3</a:t>
                </a:r>
                <a:r>
                  <a:rPr lang="en-US" sz="1400" b="1" kern="0" dirty="0">
                    <a:solidFill>
                      <a:schemeClr val="bg1"/>
                    </a:solidFill>
                    <a:latin typeface="Lexend Deca" panose="020B0604020202020204" charset="-78"/>
                    <a:ea typeface="ＭＳ Ｐゴシック" charset="0"/>
                    <a:cs typeface="Lexend Deca" panose="020B0604020202020204" charset="-78"/>
                  </a:rPr>
                  <a:t> </a:t>
                </a:r>
                <a:r>
                  <a:rPr lang="en-US" sz="1400" kern="0" dirty="0">
                    <a:solidFill>
                      <a:schemeClr val="bg1"/>
                    </a:solidFill>
                    <a:latin typeface="Lexend Deca" panose="020B0604020202020204" charset="-78"/>
                    <a:ea typeface="ＭＳ Ｐゴシック" charset="0"/>
                    <a:cs typeface="Lexend Deca" panose="020B0604020202020204" charset="-78"/>
                  </a:rPr>
                  <a:t>(</a:t>
                </a:r>
                <a:r>
                  <a:rPr lang="en-US" sz="1400" kern="0" dirty="0">
                    <a:solidFill>
                      <a:schemeClr val="bg1"/>
                    </a:solidFill>
                    <a:latin typeface="Lexend Deca" panose="020B0604020202020204" charset="-78"/>
                    <a:ea typeface="Cambria Math" panose="02040503050406030204" pitchFamily="18" charset="0"/>
                    <a:cs typeface="Lexend Deca" panose="020B0604020202020204" charset="-78"/>
                  </a:rPr>
                  <a:t>d, </a:t>
                </a:r>
                <a14:m>
                  <m:oMath xmlns:m="http://schemas.openxmlformats.org/officeDocument/2006/math">
                    <m:sSup>
                      <m:sSupPr>
                        <m:ctrlPr>
                          <a:rPr lang="en-US" sz="1400" i="1" kern="0">
                            <a:solidFill>
                              <a:schemeClr val="bg1"/>
                            </a:solidFill>
                            <a:latin typeface="Cambria Math" panose="02040503050406030204" pitchFamily="18" charset="0"/>
                            <a:ea typeface="Cambria Math" panose="02040503050406030204" pitchFamily="18" charset="0"/>
                          </a:rPr>
                        </m:ctrlPr>
                      </m:sSupPr>
                      <m:e>
                        <m:r>
                          <m:rPr>
                            <m:sty m:val="p"/>
                          </m:rPr>
                          <a:rPr lang="en-US" sz="1400" kern="0">
                            <a:solidFill>
                              <a:schemeClr val="bg1"/>
                            </a:solidFill>
                            <a:latin typeface="Cambria Math" panose="02040503050406030204" pitchFamily="18" charset="0"/>
                            <a:ea typeface="Cambria Math" panose="02040503050406030204" pitchFamily="18" charset="0"/>
                          </a:rPr>
                          <m:t>d</m:t>
                        </m:r>
                      </m:e>
                      <m:sup>
                        <m:r>
                          <a:rPr lang="en-US" sz="1400" kern="0">
                            <a:solidFill>
                              <a:schemeClr val="bg1"/>
                            </a:solidFill>
                            <a:latin typeface="Cambria Math" panose="02040503050406030204" pitchFamily="18" charset="0"/>
                            <a:ea typeface="Cambria Math" panose="02040503050406030204" pitchFamily="18" charset="0"/>
                          </a:rPr>
                          <m:t>↑</m:t>
                        </m:r>
                      </m:sup>
                    </m:sSup>
                  </m:oMath>
                </a14:m>
                <a:r>
                  <a:rPr lang="en-US" sz="1400" kern="0" dirty="0">
                    <a:solidFill>
                      <a:schemeClr val="bg1"/>
                    </a:solidFill>
                    <a:latin typeface="Lexend Deca" panose="020B0604020202020204" charset="-78"/>
                    <a:ea typeface="ＭＳ Ｐゴシック" charset="0"/>
                    <a:cs typeface="Lexend Deca" panose="020B0604020202020204" charset="-78"/>
                  </a:rPr>
                  <a:t>)       </a:t>
                </a:r>
                <a:r>
                  <a:rPr lang="en-US" sz="1200" i="1" kern="0" dirty="0">
                    <a:solidFill>
                      <a:schemeClr val="bg1"/>
                    </a:solidFill>
                    <a:latin typeface="Lexend Deca" panose="020B0604020202020204" charset="-78"/>
                    <a:ea typeface="ＭＳ Ｐゴシック" charset="0"/>
                    <a:cs typeface="Lexend Deca" panose="020B0604020202020204" charset="-78"/>
                  </a:rPr>
                  <a:t>Dec. 9 – Dec. 23, </a:t>
                </a:r>
                <a:r>
                  <a:rPr lang="en-US" sz="1200" b="1" i="1" kern="0" dirty="0">
                    <a:solidFill>
                      <a:schemeClr val="bg1"/>
                    </a:solidFill>
                    <a:latin typeface="Lexend Deca" panose="020B0604020202020204" charset="-78"/>
                    <a:ea typeface="ＭＳ Ｐゴシック" charset="0"/>
                    <a:cs typeface="Lexend Deca" panose="020B0604020202020204" charset="-78"/>
                  </a:rPr>
                  <a:t>2016</a:t>
                </a:r>
                <a:endParaRPr lang="en-US" sz="1400" b="1" i="1" kern="0" dirty="0">
                  <a:solidFill>
                    <a:schemeClr val="bg1"/>
                  </a:solidFill>
                  <a:latin typeface="Lexend Deca" panose="020B0604020202020204" charset="-78"/>
                  <a:ea typeface="ＭＳ Ｐゴシック" charset="0"/>
                  <a:cs typeface="Lexend Deca" panose="020B0604020202020204" charset="-78"/>
                </a:endParaRPr>
              </a:p>
              <a:p>
                <a:pPr>
                  <a:lnSpc>
                    <a:spcPct val="130000"/>
                  </a:lnSpc>
                </a:pPr>
                <a:r>
                  <a:rPr lang="en-US" sz="1400" b="1" kern="0" dirty="0">
                    <a:solidFill>
                      <a:schemeClr val="bg1"/>
                    </a:solidFill>
                    <a:latin typeface="Lexend Deca" panose="020B0604020202020204" charset="-78"/>
                    <a:ea typeface="ＭＳ Ｐゴシック" charset="0"/>
                    <a:cs typeface="Lexend Deca" panose="020B0604020202020204" charset="-78"/>
                  </a:rPr>
                  <a:t>Session </a:t>
                </a:r>
                <a:r>
                  <a:rPr lang="ru-RU" sz="1400" b="1" kern="0" dirty="0">
                    <a:solidFill>
                      <a:schemeClr val="bg1"/>
                    </a:solidFill>
                    <a:latin typeface="Arial" panose="020B0604020202020204" pitchFamily="34" charset="0"/>
                    <a:ea typeface="ＭＳ Ｐゴシック" charset="0"/>
                    <a:cs typeface="Lexend Deca" panose="020B0604020202020204" charset="-78"/>
                  </a:rPr>
                  <a:t>№</a:t>
                </a:r>
                <a:r>
                  <a:rPr lang="en-US" sz="1400" b="1" kern="0" dirty="0">
                    <a:solidFill>
                      <a:schemeClr val="bg1"/>
                    </a:solidFill>
                    <a:latin typeface="Lexend Deca" panose="020B0604020202020204" charset="-78"/>
                    <a:ea typeface="ＭＳ Ｐゴシック" charset="0"/>
                    <a:cs typeface="Lexend Deca" panose="020B0604020202020204" charset="-78"/>
                  </a:rPr>
                  <a:t>54 </a:t>
                </a:r>
                <a:r>
                  <a:rPr lang="en-US" sz="1400" kern="0" dirty="0">
                    <a:solidFill>
                      <a:schemeClr val="bg1"/>
                    </a:solidFill>
                    <a:latin typeface="Lexend Deca" panose="020B0604020202020204" charset="-78"/>
                    <a:ea typeface="ＭＳ Ｐゴシック" charset="0"/>
                    <a:cs typeface="Lexend Deca" panose="020B0604020202020204" charset="-78"/>
                  </a:rPr>
                  <a:t>(</a:t>
                </a:r>
                <a:r>
                  <a:rPr lang="en-US" sz="1400" kern="0" dirty="0">
                    <a:solidFill>
                      <a:schemeClr val="bg1"/>
                    </a:solidFill>
                    <a:latin typeface="Lexend Deca" panose="020B0604020202020204" charset="-78"/>
                    <a:ea typeface="Cambria Math" panose="02040503050406030204" pitchFamily="18" charset="0"/>
                    <a:cs typeface="Lexend Deca" panose="020B0604020202020204" charset="-78"/>
                  </a:rPr>
                  <a:t>C</a:t>
                </a:r>
                <a:r>
                  <a:rPr lang="en-US" sz="1400" kern="0" dirty="0">
                    <a:solidFill>
                      <a:schemeClr val="bg1"/>
                    </a:solidFill>
                    <a:latin typeface="Lexend Deca" panose="020B0604020202020204" charset="-78"/>
                    <a:ea typeface="ＭＳ Ｐゴシック" charset="0"/>
                    <a:cs typeface="Lexend Deca" panose="020B0604020202020204" charset="-78"/>
                  </a:rPr>
                  <a:t>)</a:t>
                </a:r>
                <a:r>
                  <a:rPr lang="en-US" sz="1400" b="1" kern="0" dirty="0">
                    <a:solidFill>
                      <a:schemeClr val="bg1"/>
                    </a:solidFill>
                    <a:latin typeface="Lexend Deca" panose="020B0604020202020204" charset="-78"/>
                    <a:ea typeface="ＭＳ Ｐゴシック" charset="0"/>
                    <a:cs typeface="Lexend Deca" panose="020B0604020202020204" charset="-78"/>
                  </a:rPr>
                  <a:t> 	          </a:t>
                </a:r>
                <a:r>
                  <a:rPr lang="en-US" sz="1200" i="1" kern="0" dirty="0">
                    <a:solidFill>
                      <a:schemeClr val="bg1"/>
                    </a:solidFill>
                    <a:latin typeface="Lexend Deca" panose="020B0604020202020204" charset="-78"/>
                    <a:ea typeface="ＭＳ Ｐゴシック" charset="0"/>
                    <a:cs typeface="Lexend Deca" panose="020B0604020202020204" charset="-78"/>
                  </a:rPr>
                  <a:t>Mar. 7 – Mar. 18, </a:t>
                </a:r>
                <a:r>
                  <a:rPr lang="en-US" sz="1200" b="1" i="1" kern="0" dirty="0">
                    <a:solidFill>
                      <a:schemeClr val="bg1"/>
                    </a:solidFill>
                    <a:latin typeface="Lexend Deca" panose="020B0604020202020204" charset="-78"/>
                    <a:ea typeface="ＭＳ Ｐゴシック" charset="0"/>
                    <a:cs typeface="Lexend Deca" panose="020B0604020202020204" charset="-78"/>
                  </a:rPr>
                  <a:t>2017</a:t>
                </a:r>
              </a:p>
              <a:p>
                <a:pPr>
                  <a:lnSpc>
                    <a:spcPct val="130000"/>
                  </a:lnSpc>
                </a:pPr>
                <a:r>
                  <a:rPr lang="en-US" sz="1400" b="1" kern="0" dirty="0">
                    <a:solidFill>
                      <a:schemeClr val="bg1"/>
                    </a:solidFill>
                    <a:latin typeface="Lexend Deca" panose="020B0604020202020204" charset="-78"/>
                    <a:ea typeface="ＭＳ Ｐゴシック" charset="0"/>
                    <a:cs typeface="Lexend Deca" panose="020B0604020202020204" charset="-78"/>
                  </a:rPr>
                  <a:t>Session №55 </a:t>
                </a:r>
                <a:r>
                  <a:rPr lang="en-US" sz="1400" kern="0" dirty="0">
                    <a:solidFill>
                      <a:schemeClr val="bg1"/>
                    </a:solidFill>
                    <a:latin typeface="Lexend Deca" panose="020B0604020202020204" charset="-78"/>
                    <a:ea typeface="ＭＳ Ｐゴシック" charset="0"/>
                    <a:cs typeface="Lexend Deca" panose="020B0604020202020204" charset="-78"/>
                  </a:rPr>
                  <a:t>(</a:t>
                </a:r>
                <a:r>
                  <a:rPr lang="en-US" sz="1400" kern="0" dirty="0">
                    <a:solidFill>
                      <a:schemeClr val="bg1"/>
                    </a:solidFill>
                    <a:latin typeface="Lexend Deca" panose="020B0604020202020204" charset="-78"/>
                    <a:ea typeface="Cambria Math" panose="02040503050406030204" pitchFamily="18" charset="0"/>
                    <a:cs typeface="Lexend Deca" panose="020B0604020202020204" charset="-78"/>
                  </a:rPr>
                  <a:t>C,Ar,Kr</a:t>
                </a:r>
                <a:r>
                  <a:rPr lang="en-US" sz="1400" kern="0" dirty="0">
                    <a:solidFill>
                      <a:schemeClr val="bg1"/>
                    </a:solidFill>
                    <a:latin typeface="Lexend Deca" panose="020B0604020202020204" charset="-78"/>
                    <a:ea typeface="ＭＳ Ｐゴシック" charset="0"/>
                    <a:cs typeface="Lexend Deca" panose="020B0604020202020204" charset="-78"/>
                  </a:rPr>
                  <a:t>)  </a:t>
                </a:r>
                <a:r>
                  <a:rPr lang="en-US" sz="1200" i="1" kern="0" dirty="0">
                    <a:solidFill>
                      <a:schemeClr val="bg1"/>
                    </a:solidFill>
                    <a:latin typeface="Lexend Deca" panose="020B0604020202020204" charset="-78"/>
                    <a:ea typeface="ＭＳ Ｐゴシック" charset="0"/>
                    <a:cs typeface="Lexend Deca" panose="020B0604020202020204" charset="-78"/>
                  </a:rPr>
                  <a:t>Mar. 3 – Apr. 05, </a:t>
                </a:r>
                <a:r>
                  <a:rPr lang="en-US" sz="1200" b="1" i="1" kern="0" dirty="0">
                    <a:solidFill>
                      <a:schemeClr val="bg1"/>
                    </a:solidFill>
                    <a:latin typeface="Lexend Deca" panose="020B0604020202020204" charset="-78"/>
                    <a:ea typeface="ＭＳ Ｐゴシック" charset="0"/>
                    <a:cs typeface="Lexend Deca" panose="020B0604020202020204" charset="-78"/>
                  </a:rPr>
                  <a:t>2018</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253667" y="1086863"/>
                <a:ext cx="4890333" cy="1629953"/>
              </a:xfrm>
              <a:prstGeom prst="rect">
                <a:avLst/>
              </a:prstGeom>
              <a:blipFill>
                <a:blip r:embed="rId4"/>
                <a:stretch>
                  <a:fillRect l="-249" b="-44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8" name="Google Shape;71;p14"/>
          <p:cNvSpPr txBox="1">
            <a:spLocks/>
          </p:cNvSpPr>
          <p:nvPr/>
        </p:nvSpPr>
        <p:spPr>
          <a:xfrm>
            <a:off x="757787" y="369370"/>
            <a:ext cx="7667625" cy="459383"/>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dirty="0">
                <a:solidFill>
                  <a:schemeClr val="bg1"/>
                </a:solidFill>
                <a:latin typeface="Lexend Deca" panose="020B0604020202020204" charset="-78"/>
                <a:cs typeface="Lexend Deca" panose="020B0604020202020204" charset="-78"/>
              </a:rPr>
              <a:t> BM@N in Nuclotron Sessions (2015 – 2018)</a:t>
            </a:r>
          </a:p>
        </p:txBody>
      </p:sp>
      <p:sp>
        <p:nvSpPr>
          <p:cNvPr id="9"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2</a:t>
            </a:fld>
            <a:endParaRPr dirty="0">
              <a:latin typeface="Lexend Deca" panose="020B0604020202020204" charset="-78"/>
              <a:cs typeface="Lexend Deca" panose="020B0604020202020204" charset="-78"/>
            </a:endParaRPr>
          </a:p>
        </p:txBody>
      </p:sp>
      <p:pic>
        <p:nvPicPr>
          <p:cNvPr id="10" name="Рисунок 9"/>
          <p:cNvPicPr>
            <a:picLocks noChangeAspect="1"/>
          </p:cNvPicPr>
          <p:nvPr/>
        </p:nvPicPr>
        <p:blipFill rotWithShape="1">
          <a:blip r:embed="rId5">
            <a:extLst>
              <a:ext uri="{28A0092B-C50C-407E-A947-70E740481C1C}">
                <a14:useLocalDpi xmlns:a14="http://schemas.microsoft.com/office/drawing/2010/main" val="0"/>
              </a:ext>
            </a:extLst>
          </a:blip>
          <a:srcRect t="-1" b="54266"/>
          <a:stretch/>
        </p:blipFill>
        <p:spPr>
          <a:xfrm>
            <a:off x="98180" y="1423379"/>
            <a:ext cx="4036909" cy="29003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Рисунок 10"/>
          <p:cNvPicPr>
            <a:picLocks noChangeAspect="1"/>
          </p:cNvPicPr>
          <p:nvPr/>
        </p:nvPicPr>
        <p:blipFill rotWithShape="1">
          <a:blip r:embed="rId6">
            <a:extLst>
              <a:ext uri="{28A0092B-C50C-407E-A947-70E740481C1C}">
                <a14:useLocalDpi xmlns:a14="http://schemas.microsoft.com/office/drawing/2010/main" val="0"/>
              </a:ext>
            </a:extLst>
          </a:blip>
          <a:srcRect t="12325" b="8016"/>
          <a:stretch/>
        </p:blipFill>
        <p:spPr>
          <a:xfrm>
            <a:off x="6625284" y="2974927"/>
            <a:ext cx="1492048" cy="19113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2" name="Объект 2"/>
          <p:cNvSpPr txBox="1">
            <a:spLocks/>
          </p:cNvSpPr>
          <p:nvPr/>
        </p:nvSpPr>
        <p:spPr bwMode="auto">
          <a:xfrm>
            <a:off x="1588168" y="4432709"/>
            <a:ext cx="943461" cy="3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spcAft>
                <a:spcPts val="600"/>
              </a:spcAft>
              <a:buClr>
                <a:srgbClr val="000090"/>
              </a:buClr>
              <a:buNone/>
              <a:defRPr/>
            </a:pPr>
            <a:r>
              <a:rPr lang="en-US" sz="1800" kern="0" dirty="0">
                <a:solidFill>
                  <a:schemeClr val="bg1"/>
                </a:solidFill>
                <a:latin typeface="Lexend Deca" panose="020B0604020202020204" charset="-78"/>
                <a:cs typeface="Lexend Deca" panose="020B0604020202020204" charset="-78"/>
              </a:rPr>
              <a:t>HTML</a:t>
            </a:r>
          </a:p>
        </p:txBody>
      </p:sp>
      <p:sp>
        <p:nvSpPr>
          <p:cNvPr id="13" name="Объект 2"/>
          <p:cNvSpPr txBox="1">
            <a:spLocks/>
          </p:cNvSpPr>
          <p:nvPr/>
        </p:nvSpPr>
        <p:spPr bwMode="auto">
          <a:xfrm>
            <a:off x="5691411" y="3772042"/>
            <a:ext cx="902138" cy="3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spcAft>
                <a:spcPts val="600"/>
              </a:spcAft>
              <a:buClr>
                <a:srgbClr val="000090"/>
              </a:buClr>
              <a:buNone/>
              <a:defRPr/>
            </a:pPr>
            <a:r>
              <a:rPr lang="en-US" sz="1800" kern="0" dirty="0">
                <a:solidFill>
                  <a:schemeClr val="bg1"/>
                </a:solidFill>
                <a:latin typeface="Lexend Deca" panose="020B0604020202020204" charset="-78"/>
                <a:cs typeface="Lexend Deca" panose="020B0604020202020204" charset="-78"/>
              </a:rPr>
              <a:t>Excel</a:t>
            </a:r>
            <a:endParaRPr lang="en-US" sz="1600" kern="0" dirty="0">
              <a:solidFill>
                <a:schemeClr val="bg1"/>
              </a:solidFill>
              <a:latin typeface="Lexend Deca" panose="020B0604020202020204" charset="-78"/>
              <a:cs typeface="Lexend Deca" panose="020B0604020202020204" charset="-78"/>
            </a:endParaRPr>
          </a:p>
        </p:txBody>
      </p:sp>
      <p:sp>
        <p:nvSpPr>
          <p:cNvPr id="14" name="Объект 2"/>
          <p:cNvSpPr txBox="1">
            <a:spLocks/>
          </p:cNvSpPr>
          <p:nvPr/>
        </p:nvSpPr>
        <p:spPr bwMode="auto">
          <a:xfrm>
            <a:off x="8237196" y="3776481"/>
            <a:ext cx="792088" cy="3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spcAft>
                <a:spcPts val="600"/>
              </a:spcAft>
              <a:buClr>
                <a:srgbClr val="000090"/>
              </a:buClr>
              <a:buNone/>
              <a:defRPr/>
            </a:pPr>
            <a:r>
              <a:rPr lang="en-US" sz="1800" kern="0" dirty="0">
                <a:solidFill>
                  <a:schemeClr val="bg1"/>
                </a:solidFill>
                <a:latin typeface="Lexend Deca" panose="020B0604020202020204" charset="-78"/>
                <a:cs typeface="Lexend Deca" panose="020B0604020202020204" charset="-78"/>
              </a:rPr>
              <a:t>Text</a:t>
            </a:r>
            <a:endParaRPr lang="en-US" sz="1600" kern="0" dirty="0">
              <a:solidFill>
                <a:schemeClr val="bg1"/>
              </a:solidFill>
              <a:latin typeface="Lexend Deca" panose="020B0604020202020204" charset="-78"/>
              <a:cs typeface="Lexend Deca" panose="020B0604020202020204" charset="-78"/>
            </a:endParaRPr>
          </a:p>
        </p:txBody>
      </p:sp>
    </p:spTree>
    <p:extLst>
      <p:ext uri="{BB962C8B-B14F-4D97-AF65-F5344CB8AC3E}">
        <p14:creationId xmlns:p14="http://schemas.microsoft.com/office/powerpoint/2010/main" val="230271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cxnSp>
        <p:nvCxnSpPr>
          <p:cNvPr id="33" name="Google Shape;555;p44"/>
          <p:cNvCxnSpPr/>
          <p:nvPr/>
        </p:nvCxnSpPr>
        <p:spPr>
          <a:xfrm>
            <a:off x="2798921" y="2029323"/>
            <a:ext cx="415695" cy="1329601"/>
          </a:xfrm>
          <a:prstGeom prst="straightConnector1">
            <a:avLst/>
          </a:prstGeom>
          <a:noFill/>
          <a:ln w="9525" cap="flat" cmpd="sng">
            <a:solidFill>
              <a:schemeClr val="accent4"/>
            </a:solidFill>
            <a:prstDash val="solid"/>
            <a:round/>
            <a:headEnd type="oval" w="med" len="med"/>
            <a:tailEnd type="oval" w="med" len="med"/>
          </a:ln>
        </p:spPr>
      </p:cxnSp>
      <p:grpSp>
        <p:nvGrpSpPr>
          <p:cNvPr id="84" name="Google Shape;277;p29"/>
          <p:cNvGrpSpPr/>
          <p:nvPr/>
        </p:nvGrpSpPr>
        <p:grpSpPr>
          <a:xfrm>
            <a:off x="6916510" y="2321335"/>
            <a:ext cx="1469919" cy="312900"/>
            <a:chOff x="5180961" y="1436300"/>
            <a:chExt cx="1469919" cy="312900"/>
          </a:xfrm>
        </p:grpSpPr>
        <p:cxnSp>
          <p:nvCxnSpPr>
            <p:cNvPr id="85" name="Google Shape;278;p29"/>
            <p:cNvCxnSpPr/>
            <p:nvPr/>
          </p:nvCxnSpPr>
          <p:spPr>
            <a:xfrm>
              <a:off x="5180961" y="1593250"/>
              <a:ext cx="1442239" cy="0"/>
            </a:xfrm>
            <a:prstGeom prst="straightConnector1">
              <a:avLst/>
            </a:prstGeom>
            <a:noFill/>
            <a:ln w="9525" cap="flat" cmpd="sng">
              <a:solidFill>
                <a:schemeClr val="lt1"/>
              </a:solidFill>
              <a:prstDash val="solid"/>
              <a:round/>
              <a:headEnd type="none" w="sm" len="sm"/>
              <a:tailEnd type="none" w="sm" len="sm"/>
            </a:ln>
          </p:spPr>
        </p:cxnSp>
        <p:sp>
          <p:nvSpPr>
            <p:cNvPr id="87" name="Google Shape;280;p29"/>
            <p:cNvSpPr/>
            <p:nvPr/>
          </p:nvSpPr>
          <p:spPr>
            <a:xfrm>
              <a:off x="6427830" y="1493307"/>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Deca" panose="020B0604020202020204" charset="-78"/>
                <a:cs typeface="Lexend Deca" panose="020B0604020202020204" charset="-78"/>
              </a:endParaRPr>
            </a:p>
          </p:txBody>
        </p:sp>
        <p:sp>
          <p:nvSpPr>
            <p:cNvPr id="88" name="Google Shape;281;p29"/>
            <p:cNvSpPr txBox="1"/>
            <p:nvPr/>
          </p:nvSpPr>
          <p:spPr>
            <a:xfrm>
              <a:off x="6403380" y="1436300"/>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dirty="0">
                  <a:solidFill>
                    <a:schemeClr val="dk1"/>
                  </a:solidFill>
                  <a:latin typeface="Lexend Deca" panose="020B0604020202020204" charset="-78"/>
                  <a:ea typeface="Lexend Deca"/>
                  <a:cs typeface="Lexend Deca" panose="020B0604020202020204" charset="-78"/>
                  <a:sym typeface="Lexend Deca"/>
                </a:rPr>
                <a:t>1</a:t>
              </a:r>
              <a:endParaRPr sz="800" dirty="0">
                <a:solidFill>
                  <a:schemeClr val="dk1"/>
                </a:solidFill>
                <a:latin typeface="Lexend Deca" panose="020B0604020202020204" charset="-78"/>
                <a:ea typeface="Lexend Deca"/>
                <a:cs typeface="Lexend Deca" panose="020B0604020202020204" charset="-78"/>
                <a:sym typeface="Lexend Deca"/>
              </a:endParaRPr>
            </a:p>
          </p:txBody>
        </p:sp>
      </p:grpSp>
      <p:grpSp>
        <p:nvGrpSpPr>
          <p:cNvPr id="34" name="Группа 33"/>
          <p:cNvGrpSpPr/>
          <p:nvPr/>
        </p:nvGrpSpPr>
        <p:grpSpPr>
          <a:xfrm>
            <a:off x="4698383" y="2828968"/>
            <a:ext cx="1407794" cy="312900"/>
            <a:chOff x="5162887" y="2048973"/>
            <a:chExt cx="1300698" cy="312900"/>
          </a:xfrm>
        </p:grpSpPr>
        <p:cxnSp>
          <p:nvCxnSpPr>
            <p:cNvPr id="92" name="Google Shape;274;p29"/>
            <p:cNvCxnSpPr/>
            <p:nvPr/>
          </p:nvCxnSpPr>
          <p:spPr>
            <a:xfrm flipH="1">
              <a:off x="5258028" y="2205423"/>
              <a:ext cx="1205557" cy="0"/>
            </a:xfrm>
            <a:prstGeom prst="straightConnector1">
              <a:avLst/>
            </a:prstGeom>
            <a:noFill/>
            <a:ln w="9525" cap="flat" cmpd="sng">
              <a:solidFill>
                <a:schemeClr val="lt1"/>
              </a:solidFill>
              <a:prstDash val="solid"/>
              <a:round/>
              <a:headEnd type="none" w="sm" len="sm"/>
              <a:tailEnd type="none" w="sm" len="sm"/>
            </a:ln>
          </p:spPr>
        </p:cxnSp>
        <p:sp>
          <p:nvSpPr>
            <p:cNvPr id="94" name="Google Shape;275;p29"/>
            <p:cNvSpPr/>
            <p:nvPr/>
          </p:nvSpPr>
          <p:spPr>
            <a:xfrm>
              <a:off x="5187802" y="2092579"/>
              <a:ext cx="198600" cy="198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Deca" panose="020B0604020202020204" charset="-78"/>
                <a:cs typeface="Lexend Deca" panose="020B0604020202020204" charset="-78"/>
              </a:endParaRPr>
            </a:p>
          </p:txBody>
        </p:sp>
        <p:sp>
          <p:nvSpPr>
            <p:cNvPr id="93" name="Google Shape;276;p29"/>
            <p:cNvSpPr txBox="1"/>
            <p:nvPr/>
          </p:nvSpPr>
          <p:spPr>
            <a:xfrm>
              <a:off x="5162887" y="2048973"/>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dirty="0">
                  <a:solidFill>
                    <a:schemeClr val="dk1"/>
                  </a:solidFill>
                  <a:latin typeface="Lexend Deca" panose="020B0604020202020204" charset="-78"/>
                  <a:ea typeface="Lexend Deca"/>
                  <a:cs typeface="Lexend Deca" panose="020B0604020202020204" charset="-78"/>
                  <a:sym typeface="Lexend Deca"/>
                </a:rPr>
                <a:t>2</a:t>
              </a:r>
              <a:endParaRPr sz="800" dirty="0">
                <a:solidFill>
                  <a:schemeClr val="dk1"/>
                </a:solidFill>
                <a:latin typeface="Lexend Deca" panose="020B0604020202020204" charset="-78"/>
                <a:ea typeface="Lexend Deca"/>
                <a:cs typeface="Lexend Deca" panose="020B0604020202020204" charset="-78"/>
                <a:sym typeface="Lexend Deca"/>
              </a:endParaRPr>
            </a:p>
          </p:txBody>
        </p:sp>
      </p:grpSp>
      <p:grpSp>
        <p:nvGrpSpPr>
          <p:cNvPr id="95" name="Группа 94"/>
          <p:cNvGrpSpPr/>
          <p:nvPr/>
        </p:nvGrpSpPr>
        <p:grpSpPr>
          <a:xfrm>
            <a:off x="7617118" y="3349984"/>
            <a:ext cx="1330093" cy="312900"/>
            <a:chOff x="6955140" y="1943436"/>
            <a:chExt cx="1330093" cy="312900"/>
          </a:xfrm>
        </p:grpSpPr>
        <p:cxnSp>
          <p:nvCxnSpPr>
            <p:cNvPr id="89" name="Google Shape;268;p29"/>
            <p:cNvCxnSpPr/>
            <p:nvPr/>
          </p:nvCxnSpPr>
          <p:spPr>
            <a:xfrm>
              <a:off x="6955140" y="2097597"/>
              <a:ext cx="1203160" cy="0"/>
            </a:xfrm>
            <a:prstGeom prst="straightConnector1">
              <a:avLst/>
            </a:prstGeom>
            <a:noFill/>
            <a:ln w="9525" cap="flat" cmpd="sng">
              <a:solidFill>
                <a:schemeClr val="lt1"/>
              </a:solidFill>
              <a:prstDash val="solid"/>
              <a:round/>
              <a:headEnd type="none" w="sm" len="sm"/>
              <a:tailEnd type="none" w="sm" len="sm"/>
            </a:ln>
          </p:spPr>
        </p:cxnSp>
        <p:sp>
          <p:nvSpPr>
            <p:cNvPr id="91" name="Google Shape;270;p29"/>
            <p:cNvSpPr/>
            <p:nvPr/>
          </p:nvSpPr>
          <p:spPr>
            <a:xfrm>
              <a:off x="8059000" y="1993429"/>
              <a:ext cx="198600" cy="198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exend Deca" panose="020B0604020202020204" charset="-78"/>
                <a:cs typeface="Lexend Deca" panose="020B0604020202020204" charset="-78"/>
              </a:endParaRPr>
            </a:p>
          </p:txBody>
        </p:sp>
        <p:sp>
          <p:nvSpPr>
            <p:cNvPr id="90" name="Google Shape;271;p29"/>
            <p:cNvSpPr txBox="1"/>
            <p:nvPr/>
          </p:nvSpPr>
          <p:spPr>
            <a:xfrm>
              <a:off x="8037733" y="1943436"/>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dirty="0">
                  <a:solidFill>
                    <a:schemeClr val="dk1"/>
                  </a:solidFill>
                  <a:latin typeface="Lexend Deca" panose="020B0604020202020204" charset="-78"/>
                  <a:ea typeface="Lexend Deca"/>
                  <a:cs typeface="Lexend Deca" panose="020B0604020202020204" charset="-78"/>
                  <a:sym typeface="Lexend Deca"/>
                </a:rPr>
                <a:t>3</a:t>
              </a:r>
              <a:endParaRPr sz="800" dirty="0">
                <a:solidFill>
                  <a:schemeClr val="dk1"/>
                </a:solidFill>
                <a:latin typeface="Lexend Deca" panose="020B0604020202020204" charset="-78"/>
                <a:ea typeface="Lexend Deca"/>
                <a:cs typeface="Lexend Deca" panose="020B0604020202020204" charset="-78"/>
                <a:sym typeface="Lexend Deca"/>
              </a:endParaRPr>
            </a:p>
          </p:txBody>
        </p:sp>
      </p:grpSp>
      <p:cxnSp>
        <p:nvCxnSpPr>
          <p:cNvPr id="36" name="Google Shape;555;p44"/>
          <p:cNvCxnSpPr>
            <a:stCxn id="22" idx="3"/>
            <a:endCxn id="13" idx="2"/>
          </p:cNvCxnSpPr>
          <p:nvPr/>
        </p:nvCxnSpPr>
        <p:spPr>
          <a:xfrm>
            <a:off x="1664496" y="2401757"/>
            <a:ext cx="1632744" cy="972374"/>
          </a:xfrm>
          <a:prstGeom prst="straightConnector1">
            <a:avLst/>
          </a:prstGeom>
          <a:noFill/>
          <a:ln w="9525" cap="flat" cmpd="sng">
            <a:solidFill>
              <a:schemeClr val="accent4"/>
            </a:solidFill>
            <a:prstDash val="solid"/>
            <a:round/>
            <a:headEnd type="oval" w="med" len="med"/>
            <a:tailEnd type="oval" w="med" len="med"/>
          </a:ln>
        </p:spPr>
      </p:cxnSp>
      <p:sp>
        <p:nvSpPr>
          <p:cNvPr id="12" name="Google Shape;111;p19"/>
          <p:cNvSpPr txBox="1">
            <a:spLocks/>
          </p:cNvSpPr>
          <p:nvPr/>
        </p:nvSpPr>
        <p:spPr>
          <a:xfrm>
            <a:off x="961254" y="42174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just"/>
            <a:r>
              <a:rPr lang="en-US" sz="2600" dirty="0">
                <a:latin typeface="Lexend Deca" panose="020B0604020202020204" charset="-78"/>
                <a:cs typeface="Lexend Deca" panose="020B0604020202020204" charset="-78"/>
              </a:rPr>
              <a:t>FreeIPA: Single Authentication &amp; Authorization </a:t>
            </a:r>
          </a:p>
        </p:txBody>
      </p:sp>
      <p:pic>
        <p:nvPicPr>
          <p:cNvPr id="14" name="Google Shape;372;p35"/>
          <p:cNvPicPr preferRelativeResize="0"/>
          <p:nvPr/>
        </p:nvPicPr>
        <p:blipFill>
          <a:blip r:embed="rId3">
            <a:alphaModFix/>
          </a:blip>
          <a:stretch>
            <a:fillRect/>
          </a:stretch>
        </p:blipFill>
        <p:spPr>
          <a:xfrm flipH="1">
            <a:off x="2902176" y="2125806"/>
            <a:ext cx="563386" cy="574488"/>
          </a:xfrm>
          <a:prstGeom prst="rect">
            <a:avLst/>
          </a:prstGeom>
          <a:noFill/>
          <a:ln>
            <a:noFill/>
          </a:ln>
        </p:spPr>
      </p:pic>
      <p:cxnSp>
        <p:nvCxnSpPr>
          <p:cNvPr id="28" name="Google Shape;555;p44"/>
          <p:cNvCxnSpPr/>
          <p:nvPr/>
        </p:nvCxnSpPr>
        <p:spPr>
          <a:xfrm flipV="1">
            <a:off x="1395134" y="3436688"/>
            <a:ext cx="1921029" cy="748526"/>
          </a:xfrm>
          <a:prstGeom prst="straightConnector1">
            <a:avLst/>
          </a:prstGeom>
          <a:noFill/>
          <a:ln w="9525" cap="flat" cmpd="sng">
            <a:solidFill>
              <a:schemeClr val="accent4"/>
            </a:solidFill>
            <a:prstDash val="solid"/>
            <a:round/>
            <a:headEnd type="oval" w="med" len="med"/>
            <a:tailEnd type="oval" w="med" len="med"/>
          </a:ln>
        </p:spPr>
      </p:cxnSp>
      <p:sp>
        <p:nvSpPr>
          <p:cNvPr id="49" name="Text Box 75">
            <a:extLst>
              <a:ext uri="{FF2B5EF4-FFF2-40B4-BE49-F238E27FC236}">
                <a16:creationId xmlns:a16="http://schemas.microsoft.com/office/drawing/2014/main" id="{77855E0D-A8E7-4E0F-B9C7-F4DE090574E2}"/>
              </a:ext>
            </a:extLst>
          </p:cNvPr>
          <p:cNvSpPr txBox="1">
            <a:spLocks noChangeArrowheads="1"/>
          </p:cNvSpPr>
          <p:nvPr/>
        </p:nvSpPr>
        <p:spPr bwMode="auto">
          <a:xfrm>
            <a:off x="461188" y="1685652"/>
            <a:ext cx="18694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ru-RU" dirty="0">
                <a:solidFill>
                  <a:schemeClr val="bg1"/>
                </a:solidFill>
                <a:latin typeface="Lexend Deca" panose="020B0604020202020204" charset="-78"/>
                <a:cs typeface="Lexend Deca" panose="020B0604020202020204" charset="-78"/>
              </a:rPr>
              <a:t>Electronic Logbook</a:t>
            </a:r>
          </a:p>
        </p:txBody>
      </p:sp>
      <p:sp>
        <p:nvSpPr>
          <p:cNvPr id="50" name="Прямоугольник 49"/>
          <p:cNvSpPr/>
          <p:nvPr/>
        </p:nvSpPr>
        <p:spPr>
          <a:xfrm>
            <a:off x="1947566" y="1387131"/>
            <a:ext cx="1702710" cy="307777"/>
          </a:xfrm>
          <a:prstGeom prst="rect">
            <a:avLst/>
          </a:prstGeom>
        </p:spPr>
        <p:txBody>
          <a:bodyPr wrap="none">
            <a:spAutoFit/>
          </a:bodyPr>
          <a:lstStyle/>
          <a:p>
            <a:pPr algn="ctr"/>
            <a:r>
              <a:rPr lang="en-US" altLang="ru-RU" dirty="0">
                <a:solidFill>
                  <a:schemeClr val="bg1"/>
                </a:solidFill>
                <a:latin typeface="Lexend Deca" panose="020B0604020202020204" charset="-78"/>
                <a:cs typeface="Lexend Deca" panose="020B0604020202020204" charset="-78"/>
              </a:rPr>
              <a:t>Document Server</a:t>
            </a:r>
          </a:p>
        </p:txBody>
      </p:sp>
      <p:sp>
        <p:nvSpPr>
          <p:cNvPr id="51" name="Прямоугольник 50"/>
          <p:cNvSpPr/>
          <p:nvPr/>
        </p:nvSpPr>
        <p:spPr>
          <a:xfrm>
            <a:off x="461188" y="4442074"/>
            <a:ext cx="2085827" cy="307777"/>
          </a:xfrm>
          <a:prstGeom prst="rect">
            <a:avLst/>
          </a:prstGeom>
        </p:spPr>
        <p:txBody>
          <a:bodyPr wrap="none">
            <a:spAutoFit/>
          </a:bodyPr>
          <a:lstStyle/>
          <a:p>
            <a:pPr algn="ctr"/>
            <a:r>
              <a:rPr lang="en-US" altLang="ru-RU" dirty="0">
                <a:solidFill>
                  <a:schemeClr val="bg1"/>
                </a:solidFill>
                <a:latin typeface="Lexend Deca" panose="020B0604020202020204" charset="-78"/>
                <a:cs typeface="Lexend Deca" panose="020B0604020202020204" charset="-78"/>
              </a:rPr>
              <a:t>Experiment Database</a:t>
            </a:r>
          </a:p>
        </p:txBody>
      </p:sp>
      <p:pic>
        <p:nvPicPr>
          <p:cNvPr id="25" name="Рисунок 24">
            <a:extLst>
              <a:ext uri="{FF2B5EF4-FFF2-40B4-BE49-F238E27FC236}">
                <a16:creationId xmlns:a16="http://schemas.microsoft.com/office/drawing/2014/main" id="{DE9D442A-841B-4409-B2BD-8AA926D98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491" y="3900146"/>
            <a:ext cx="443286" cy="541928"/>
          </a:xfrm>
          <a:prstGeom prst="rect">
            <a:avLst/>
          </a:prstGeom>
        </p:spPr>
      </p:pic>
      <p:pic>
        <p:nvPicPr>
          <p:cNvPr id="23" name="Рисунок 22">
            <a:extLst>
              <a:ext uri="{FF2B5EF4-FFF2-40B4-BE49-F238E27FC236}">
                <a16:creationId xmlns:a16="http://schemas.microsoft.com/office/drawing/2014/main" id="{F52CF544-D8FE-42AF-8486-23FB7C53C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9299" y="1674389"/>
            <a:ext cx="464062" cy="464060"/>
          </a:xfrm>
          <a:prstGeom prst="rect">
            <a:avLst/>
          </a:prstGeom>
        </p:spPr>
      </p:pic>
      <p:pic>
        <p:nvPicPr>
          <p:cNvPr id="22" name="Рисунок 21">
            <a:extLst>
              <a:ext uri="{FF2B5EF4-FFF2-40B4-BE49-F238E27FC236}">
                <a16:creationId xmlns:a16="http://schemas.microsoft.com/office/drawing/2014/main" id="{1CB13646-76EA-41D4-B75A-AE437E06F7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443" y="2067109"/>
            <a:ext cx="774053" cy="669295"/>
          </a:xfrm>
          <a:prstGeom prst="rect">
            <a:avLst/>
          </a:prstGeom>
        </p:spPr>
      </p:pic>
      <p:sp>
        <p:nvSpPr>
          <p:cNvPr id="30"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20</a:t>
            </a:fld>
            <a:endParaRPr dirty="0">
              <a:latin typeface="Lexend Deca" panose="020B0604020202020204" charset="-78"/>
              <a:cs typeface="Lexend Deca" panose="020B0604020202020204" charset="-78"/>
            </a:endParaRPr>
          </a:p>
        </p:txBody>
      </p:sp>
      <p:sp>
        <p:nvSpPr>
          <p:cNvPr id="35" name="Прямоугольник 34"/>
          <p:cNvSpPr/>
          <p:nvPr/>
        </p:nvSpPr>
        <p:spPr>
          <a:xfrm>
            <a:off x="461188" y="3467542"/>
            <a:ext cx="1955985" cy="307777"/>
          </a:xfrm>
          <a:prstGeom prst="rect">
            <a:avLst/>
          </a:prstGeom>
        </p:spPr>
        <p:txBody>
          <a:bodyPr wrap="none">
            <a:spAutoFit/>
          </a:bodyPr>
          <a:lstStyle/>
          <a:p>
            <a:pPr algn="ctr"/>
            <a:r>
              <a:rPr lang="en-US" altLang="ru-RU" dirty="0">
                <a:solidFill>
                  <a:schemeClr val="bg1"/>
                </a:solidFill>
                <a:latin typeface="Lexend Deca" panose="020B0604020202020204" charset="-78"/>
                <a:cs typeface="Lexend Deca" panose="020B0604020202020204" charset="-78"/>
              </a:rPr>
              <a:t>Geometry Database</a:t>
            </a:r>
          </a:p>
        </p:txBody>
      </p:sp>
      <p:cxnSp>
        <p:nvCxnSpPr>
          <p:cNvPr id="40" name="Google Shape;555;p44"/>
          <p:cNvCxnSpPr>
            <a:endCxn id="13" idx="2"/>
          </p:cNvCxnSpPr>
          <p:nvPr/>
        </p:nvCxnSpPr>
        <p:spPr>
          <a:xfrm>
            <a:off x="1395131" y="3278332"/>
            <a:ext cx="1902109" cy="95799"/>
          </a:xfrm>
          <a:prstGeom prst="straightConnector1">
            <a:avLst/>
          </a:prstGeom>
          <a:noFill/>
          <a:ln w="9525" cap="flat" cmpd="sng">
            <a:solidFill>
              <a:schemeClr val="accent4"/>
            </a:solidFill>
            <a:prstDash val="solid"/>
            <a:round/>
            <a:headEnd type="oval" w="med" len="med"/>
            <a:tailEnd type="oval" w="med" len="med"/>
          </a:ln>
        </p:spPr>
      </p:cxnSp>
      <p:pic>
        <p:nvPicPr>
          <p:cNvPr id="39" name="Рисунок 38">
            <a:extLst>
              <a:ext uri="{FF2B5EF4-FFF2-40B4-BE49-F238E27FC236}">
                <a16:creationId xmlns:a16="http://schemas.microsoft.com/office/drawing/2014/main" id="{DE9D442A-841B-4409-B2BD-8AA926D98F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424" y="2964506"/>
            <a:ext cx="443286" cy="541928"/>
          </a:xfrm>
          <a:prstGeom prst="rect">
            <a:avLst/>
          </a:prstGeom>
        </p:spPr>
      </p:pic>
      <p:pic>
        <p:nvPicPr>
          <p:cNvPr id="11" name="Google Shape;370;p35"/>
          <p:cNvPicPr preferRelativeResize="0"/>
          <p:nvPr/>
        </p:nvPicPr>
        <p:blipFill>
          <a:blip r:embed="rId7">
            <a:alphaModFix/>
          </a:blip>
          <a:stretch>
            <a:fillRect/>
          </a:stretch>
        </p:blipFill>
        <p:spPr>
          <a:xfrm>
            <a:off x="2799520" y="3096673"/>
            <a:ext cx="988403" cy="693701"/>
          </a:xfrm>
          <a:prstGeom prst="rect">
            <a:avLst/>
          </a:prstGeom>
          <a:noFill/>
          <a:ln>
            <a:noFill/>
          </a:ln>
        </p:spPr>
      </p:pic>
      <p:pic>
        <p:nvPicPr>
          <p:cNvPr id="43" name="Рисунок 42">
            <a:extLst>
              <a:ext uri="{FF2B5EF4-FFF2-40B4-BE49-F238E27FC236}">
                <a16:creationId xmlns:a16="http://schemas.microsoft.com/office/drawing/2014/main" id="{90FFD0FC-1B95-4537-AE83-C20C4617E0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17970" y="3969611"/>
            <a:ext cx="520516" cy="496228"/>
          </a:xfrm>
          <a:prstGeom prst="rect">
            <a:avLst/>
          </a:prstGeom>
        </p:spPr>
      </p:pic>
      <p:pic>
        <p:nvPicPr>
          <p:cNvPr id="45" name="Рисунок 44">
            <a:extLst>
              <a:ext uri="{FF2B5EF4-FFF2-40B4-BE49-F238E27FC236}">
                <a16:creationId xmlns:a16="http://schemas.microsoft.com/office/drawing/2014/main" id="{9393450F-0869-4B28-BC59-7C7AFD4F44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155142" y="4000834"/>
            <a:ext cx="482198" cy="482198"/>
          </a:xfrm>
          <a:prstGeom prst="rect">
            <a:avLst/>
          </a:prstGeom>
        </p:spPr>
      </p:pic>
      <p:pic>
        <p:nvPicPr>
          <p:cNvPr id="46" name="Рисунок 45">
            <a:extLst>
              <a:ext uri="{FF2B5EF4-FFF2-40B4-BE49-F238E27FC236}">
                <a16:creationId xmlns:a16="http://schemas.microsoft.com/office/drawing/2014/main" id="{C9E9C980-AB71-43E8-A6E8-6D6524CD5E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3615473" y="3945775"/>
            <a:ext cx="591382" cy="581794"/>
          </a:xfrm>
          <a:prstGeom prst="rect">
            <a:avLst/>
          </a:prstGeom>
        </p:spPr>
      </p:pic>
      <p:sp>
        <p:nvSpPr>
          <p:cNvPr id="52" name="Прямоугольник 51">
            <a:extLst>
              <a:ext uri="{FF2B5EF4-FFF2-40B4-BE49-F238E27FC236}">
                <a16:creationId xmlns:a16="http://schemas.microsoft.com/office/drawing/2014/main" id="{8E31A5A1-AA45-4750-8F90-9FBEB2EC8F0E}"/>
              </a:ext>
            </a:extLst>
          </p:cNvPr>
          <p:cNvSpPr/>
          <p:nvPr/>
        </p:nvSpPr>
        <p:spPr>
          <a:xfrm>
            <a:off x="3565761" y="4493750"/>
            <a:ext cx="719166" cy="276999"/>
          </a:xfrm>
          <a:prstGeom prst="rect">
            <a:avLst/>
          </a:prstGeom>
        </p:spPr>
        <p:txBody>
          <a:bodyPr wrap="square">
            <a:spAutoFit/>
          </a:bodyPr>
          <a:lstStyle/>
          <a:p>
            <a:pPr algn="ctr"/>
            <a:r>
              <a:rPr lang="en-US" sz="1200" b="1" dirty="0">
                <a:solidFill>
                  <a:schemeClr val="bg1"/>
                </a:solidFill>
                <a:latin typeface="Lexend Deca" panose="020B0604020202020204" charset="-78"/>
                <a:cs typeface="Lexend Deca" panose="020B0604020202020204" charset="-78"/>
              </a:rPr>
              <a:t>admins</a:t>
            </a:r>
            <a:endParaRPr lang="ru-RU" sz="1600" b="1" dirty="0">
              <a:solidFill>
                <a:schemeClr val="bg1"/>
              </a:solidFill>
              <a:cs typeface="Lexend Deca" panose="020B0604020202020204" charset="-78"/>
            </a:endParaRPr>
          </a:p>
        </p:txBody>
      </p:sp>
      <p:sp>
        <p:nvSpPr>
          <p:cNvPr id="54" name="Прямоугольник 53">
            <a:extLst>
              <a:ext uri="{FF2B5EF4-FFF2-40B4-BE49-F238E27FC236}">
                <a16:creationId xmlns:a16="http://schemas.microsoft.com/office/drawing/2014/main" id="{8E31A5A1-AA45-4750-8F90-9FBEB2EC8F0E}"/>
              </a:ext>
            </a:extLst>
          </p:cNvPr>
          <p:cNvSpPr/>
          <p:nvPr/>
        </p:nvSpPr>
        <p:spPr>
          <a:xfrm>
            <a:off x="4325735" y="4493750"/>
            <a:ext cx="719166" cy="276999"/>
          </a:xfrm>
          <a:prstGeom prst="rect">
            <a:avLst/>
          </a:prstGeom>
        </p:spPr>
        <p:txBody>
          <a:bodyPr wrap="square">
            <a:spAutoFit/>
          </a:bodyPr>
          <a:lstStyle/>
          <a:p>
            <a:pPr algn="ctr"/>
            <a:r>
              <a:rPr lang="en-US" sz="1200" b="1" dirty="0">
                <a:solidFill>
                  <a:schemeClr val="bg1"/>
                </a:solidFill>
                <a:latin typeface="Lexend Deca" panose="020B0604020202020204" charset="-78"/>
                <a:cs typeface="Lexend Deca" panose="020B0604020202020204" charset="-78"/>
              </a:rPr>
              <a:t>writers</a:t>
            </a:r>
            <a:endParaRPr lang="ru-RU" sz="1600" b="1" dirty="0">
              <a:solidFill>
                <a:schemeClr val="bg1"/>
              </a:solidFill>
              <a:cs typeface="Lexend Deca" panose="020B0604020202020204" charset="-78"/>
            </a:endParaRPr>
          </a:p>
        </p:txBody>
      </p:sp>
      <p:sp>
        <p:nvSpPr>
          <p:cNvPr id="55" name="Прямоугольник 54">
            <a:extLst>
              <a:ext uri="{FF2B5EF4-FFF2-40B4-BE49-F238E27FC236}">
                <a16:creationId xmlns:a16="http://schemas.microsoft.com/office/drawing/2014/main" id="{8E31A5A1-AA45-4750-8F90-9FBEB2EC8F0E}"/>
              </a:ext>
            </a:extLst>
          </p:cNvPr>
          <p:cNvSpPr/>
          <p:nvPr/>
        </p:nvSpPr>
        <p:spPr>
          <a:xfrm>
            <a:off x="5044146" y="4493750"/>
            <a:ext cx="822202" cy="276999"/>
          </a:xfrm>
          <a:prstGeom prst="rect">
            <a:avLst/>
          </a:prstGeom>
        </p:spPr>
        <p:txBody>
          <a:bodyPr wrap="square">
            <a:spAutoFit/>
          </a:bodyPr>
          <a:lstStyle/>
          <a:p>
            <a:pPr algn="ctr"/>
            <a:r>
              <a:rPr lang="en-US" sz="1200" b="1" dirty="0">
                <a:solidFill>
                  <a:schemeClr val="bg1"/>
                </a:solidFill>
                <a:latin typeface="Lexend Deca" panose="020B0604020202020204" charset="-78"/>
                <a:cs typeface="Lexend Deca" panose="020B0604020202020204" charset="-78"/>
              </a:rPr>
              <a:t>readers</a:t>
            </a:r>
            <a:endParaRPr lang="ru-RU" sz="1600" b="1" dirty="0">
              <a:solidFill>
                <a:schemeClr val="bg1"/>
              </a:solidFill>
              <a:cs typeface="Lexend Deca" panose="020B0604020202020204" charset="-78"/>
            </a:endParaRPr>
          </a:p>
        </p:txBody>
      </p:sp>
      <p:grpSp>
        <p:nvGrpSpPr>
          <p:cNvPr id="65" name="Google Shape;282;p29"/>
          <p:cNvGrpSpPr/>
          <p:nvPr/>
        </p:nvGrpSpPr>
        <p:grpSpPr>
          <a:xfrm>
            <a:off x="5602870" y="2128330"/>
            <a:ext cx="2204646" cy="2039800"/>
            <a:chOff x="2991269" y="1153325"/>
            <a:chExt cx="3514811" cy="3252003"/>
          </a:xfrm>
        </p:grpSpPr>
        <p:sp>
          <p:nvSpPr>
            <p:cNvPr id="66" name="Google Shape;283;p29"/>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chemeClr val="dk1"/>
            </a:solidFill>
            <a:ln>
              <a:noFill/>
            </a:ln>
          </p:spPr>
        </p:sp>
        <p:sp>
          <p:nvSpPr>
            <p:cNvPr id="67" name="Google Shape;284;p29"/>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3"/>
            </a:solidFill>
            <a:ln>
              <a:noFill/>
            </a:ln>
          </p:spPr>
        </p:sp>
        <p:sp>
          <p:nvSpPr>
            <p:cNvPr id="68" name="Google Shape;285;p29"/>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chemeClr val="accent4"/>
            </a:solidFill>
            <a:ln>
              <a:noFill/>
            </a:ln>
          </p:spPr>
        </p:sp>
        <p:sp>
          <p:nvSpPr>
            <p:cNvPr id="69" name="Google Shape;286;p29"/>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chemeClr val="dk1"/>
            </a:solidFill>
            <a:ln>
              <a:noFill/>
            </a:ln>
          </p:spPr>
        </p:sp>
        <p:sp>
          <p:nvSpPr>
            <p:cNvPr id="70" name="Google Shape;287;p29"/>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3"/>
            </a:solidFill>
            <a:ln>
              <a:noFill/>
            </a:ln>
          </p:spPr>
        </p:sp>
        <p:sp>
          <p:nvSpPr>
            <p:cNvPr id="71" name="Google Shape;288;p29"/>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chemeClr val="accent4"/>
            </a:solidFill>
            <a:ln>
              <a:noFill/>
            </a:ln>
          </p:spPr>
        </p:sp>
        <p:sp>
          <p:nvSpPr>
            <p:cNvPr id="72" name="Google Shape;289;p29"/>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3"/>
            </a:solidFill>
            <a:ln>
              <a:noFill/>
            </a:ln>
          </p:spPr>
        </p:sp>
        <p:sp>
          <p:nvSpPr>
            <p:cNvPr id="73" name="Google Shape;290;p29"/>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chemeClr val="accent4"/>
            </a:solidFill>
            <a:ln>
              <a:noFill/>
            </a:ln>
          </p:spPr>
        </p:sp>
      </p:grpSp>
      <p:sp>
        <p:nvSpPr>
          <p:cNvPr id="97" name="Прямоугольник 96"/>
          <p:cNvSpPr/>
          <p:nvPr/>
        </p:nvSpPr>
        <p:spPr>
          <a:xfrm>
            <a:off x="6924219" y="2141592"/>
            <a:ext cx="1298753" cy="369332"/>
          </a:xfrm>
          <a:prstGeom prst="rect">
            <a:avLst/>
          </a:prstGeom>
        </p:spPr>
        <p:txBody>
          <a:bodyPr wrap="none">
            <a:spAutoFit/>
          </a:bodyPr>
          <a:lstStyle/>
          <a:p>
            <a:pPr algn="ctr"/>
            <a:r>
              <a:rPr lang="en-US" altLang="ru-RU" sz="1800" b="1" dirty="0">
                <a:solidFill>
                  <a:schemeClr val="bg1"/>
                </a:solidFill>
                <a:latin typeface="Lexend Deca" panose="020B0604020202020204" charset="-78"/>
                <a:cs typeface="Lexend Deca" panose="020B0604020202020204" charset="-78"/>
              </a:rPr>
              <a:t>5 Services</a:t>
            </a:r>
          </a:p>
        </p:txBody>
      </p:sp>
      <p:sp>
        <p:nvSpPr>
          <p:cNvPr id="104" name="Прямоугольник 103"/>
          <p:cNvSpPr/>
          <p:nvPr/>
        </p:nvSpPr>
        <p:spPr>
          <a:xfrm>
            <a:off x="4878355" y="2648803"/>
            <a:ext cx="1279517" cy="369332"/>
          </a:xfrm>
          <a:prstGeom prst="rect">
            <a:avLst/>
          </a:prstGeom>
        </p:spPr>
        <p:txBody>
          <a:bodyPr wrap="none">
            <a:spAutoFit/>
          </a:bodyPr>
          <a:lstStyle/>
          <a:p>
            <a:pPr algn="ctr"/>
            <a:r>
              <a:rPr lang="en-US" altLang="ru-RU" sz="1800" b="1" dirty="0">
                <a:solidFill>
                  <a:schemeClr val="bg1"/>
                </a:solidFill>
                <a:latin typeface="Lexend Deca" panose="020B0604020202020204" charset="-78"/>
                <a:cs typeface="Lexend Deca" panose="020B0604020202020204" charset="-78"/>
              </a:rPr>
              <a:t>17 Groups</a:t>
            </a:r>
            <a:endParaRPr lang="en-US" altLang="ru-RU" sz="1800" b="1" i="1" dirty="0">
              <a:solidFill>
                <a:schemeClr val="bg1"/>
              </a:solidFill>
              <a:latin typeface="Lexend Deca" panose="020B0604020202020204" charset="-78"/>
              <a:cs typeface="Lexend Deca" panose="020B0604020202020204" charset="-78"/>
            </a:endParaRPr>
          </a:p>
        </p:txBody>
      </p:sp>
      <p:sp>
        <p:nvSpPr>
          <p:cNvPr id="106" name="Прямоугольник 105"/>
          <p:cNvSpPr/>
          <p:nvPr/>
        </p:nvSpPr>
        <p:spPr>
          <a:xfrm>
            <a:off x="7617118" y="3174258"/>
            <a:ext cx="1138453" cy="369332"/>
          </a:xfrm>
          <a:prstGeom prst="rect">
            <a:avLst/>
          </a:prstGeom>
        </p:spPr>
        <p:txBody>
          <a:bodyPr wrap="none">
            <a:spAutoFit/>
          </a:bodyPr>
          <a:lstStyle/>
          <a:p>
            <a:pPr algn="ctr"/>
            <a:r>
              <a:rPr lang="en-US" altLang="ru-RU" sz="1800" b="1" dirty="0">
                <a:solidFill>
                  <a:schemeClr val="bg1"/>
                </a:solidFill>
                <a:latin typeface="Lexend Deca" panose="020B0604020202020204" charset="-78"/>
                <a:cs typeface="Lexend Deca" panose="020B0604020202020204" charset="-78"/>
              </a:rPr>
              <a:t>40 Users</a:t>
            </a:r>
            <a:endParaRPr lang="en-US" altLang="ru-RU" sz="1800" b="1" i="1" dirty="0">
              <a:solidFill>
                <a:schemeClr val="bg1"/>
              </a:solidFill>
              <a:latin typeface="Lexend Deca" panose="020B0604020202020204" charset="-78"/>
              <a:cs typeface="Lexend Deca" panose="020B0604020202020204" charset="-78"/>
            </a:endParaRPr>
          </a:p>
        </p:txBody>
      </p:sp>
      <p:pic>
        <p:nvPicPr>
          <p:cNvPr id="13" name="Google Shape;371;p35"/>
          <p:cNvPicPr preferRelativeResize="0"/>
          <p:nvPr/>
        </p:nvPicPr>
        <p:blipFill>
          <a:blip r:embed="rId11">
            <a:alphaModFix/>
          </a:blip>
          <a:stretch>
            <a:fillRect/>
          </a:stretch>
        </p:blipFill>
        <p:spPr>
          <a:xfrm>
            <a:off x="3171398" y="2646725"/>
            <a:ext cx="268304" cy="781246"/>
          </a:xfrm>
          <a:prstGeom prst="rect">
            <a:avLst/>
          </a:prstGeom>
          <a:noFill/>
          <a:ln>
            <a:noFill/>
          </a:ln>
        </p:spPr>
      </p:pic>
    </p:spTree>
    <p:extLst>
      <p:ext uri="{BB962C8B-B14F-4D97-AF65-F5344CB8AC3E}">
        <p14:creationId xmlns:p14="http://schemas.microsoft.com/office/powerpoint/2010/main" val="356236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53" name="Google Shape;8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21</a:t>
            </a:fld>
            <a:endParaRPr>
              <a:latin typeface="Lexend Deca" panose="020B0604020202020204" charset="-78"/>
              <a:cs typeface="Lexend Deca" panose="020B0604020202020204" charset="-78"/>
            </a:endParaRPr>
          </a:p>
        </p:txBody>
      </p:sp>
      <p:pic>
        <p:nvPicPr>
          <p:cNvPr id="56" name="Picture 10" descr="ÐÐ¾ÑÐ¾Ð¶ÐµÐµ Ð¸Ð·Ð¾Ð±ÑÐ°Ð¶ÐµÐ½Ð¸Ðµ">
            <a:extLst>
              <a:ext uri="{FF2B5EF4-FFF2-40B4-BE49-F238E27FC236}">
                <a16:creationId xmlns:a16="http://schemas.microsoft.com/office/drawing/2014/main" id="{E5574B76-6D8A-44A5-BFAF-31B03F3A0A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2332" y="1928452"/>
            <a:ext cx="1030926" cy="103092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ÐÐ¾ÑÐ¾Ð¶ÐµÐµ Ð¸Ð·Ð¾Ð±ÑÐ°Ð¶ÐµÐ½Ð¸Ðµ">
            <a:extLst>
              <a:ext uri="{FF2B5EF4-FFF2-40B4-BE49-F238E27FC236}">
                <a16:creationId xmlns:a16="http://schemas.microsoft.com/office/drawing/2014/main" id="{0CD5C3F5-CC22-43FE-836A-7C4A8D070E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2501" y="1526804"/>
            <a:ext cx="1520160" cy="152016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38352210-7C95-4747-9D62-96B36591921C}"/>
              </a:ext>
            </a:extLst>
          </p:cNvPr>
          <p:cNvSpPr txBox="1"/>
          <p:nvPr/>
        </p:nvSpPr>
        <p:spPr>
          <a:xfrm>
            <a:off x="843219" y="2936605"/>
            <a:ext cx="1853392" cy="300082"/>
          </a:xfrm>
          <a:prstGeom prst="rect">
            <a:avLst/>
          </a:prstGeom>
          <a:noFill/>
        </p:spPr>
        <p:txBody>
          <a:bodyPr wrap="none" rtlCol="0">
            <a:spAutoFit/>
          </a:bodyPr>
          <a:lstStyle/>
          <a:p>
            <a:r>
              <a:rPr lang="en-US" sz="1350" dirty="0">
                <a:solidFill>
                  <a:schemeClr val="bg1"/>
                </a:solidFill>
                <a:latin typeface="Lexend Deca" panose="020B0604020202020204" charset="-78"/>
                <a:cs typeface="Lexend Deca" panose="020B0604020202020204" charset="-78"/>
              </a:rPr>
              <a:t>Condition Database</a:t>
            </a:r>
            <a:endParaRPr lang="ru-RU" sz="1350" dirty="0">
              <a:solidFill>
                <a:schemeClr val="bg1"/>
              </a:solidFill>
              <a:cs typeface="Lexend Deca" panose="020B0604020202020204" charset="-78"/>
            </a:endParaRPr>
          </a:p>
        </p:txBody>
      </p:sp>
      <p:sp>
        <p:nvSpPr>
          <p:cNvPr id="59" name="TextBox 58">
            <a:extLst>
              <a:ext uri="{FF2B5EF4-FFF2-40B4-BE49-F238E27FC236}">
                <a16:creationId xmlns:a16="http://schemas.microsoft.com/office/drawing/2014/main" id="{3CAE7D33-6C98-452B-996C-2350349D4F62}"/>
              </a:ext>
            </a:extLst>
          </p:cNvPr>
          <p:cNvSpPr txBox="1"/>
          <p:nvPr/>
        </p:nvSpPr>
        <p:spPr>
          <a:xfrm>
            <a:off x="6170057" y="4442074"/>
            <a:ext cx="1252266" cy="307777"/>
          </a:xfrm>
          <a:prstGeom prst="rect">
            <a:avLst/>
          </a:prstGeom>
          <a:noFill/>
        </p:spPr>
        <p:txBody>
          <a:bodyPr wrap="none" rtlCol="0">
            <a:spAutoFit/>
          </a:bodyPr>
          <a:lstStyle/>
          <a:p>
            <a:r>
              <a:rPr lang="en-US" sz="1400" dirty="0">
                <a:solidFill>
                  <a:schemeClr val="bg1"/>
                </a:solidFill>
                <a:latin typeface="Lexend Deca" panose="020B0604020202020204" charset="-78"/>
                <a:cs typeface="Lexend Deca" panose="020B0604020202020204" charset="-78"/>
              </a:rPr>
              <a:t>Web service</a:t>
            </a:r>
            <a:endParaRPr lang="ru-RU" sz="1400" dirty="0">
              <a:solidFill>
                <a:schemeClr val="bg1"/>
              </a:solidFill>
              <a:cs typeface="Lexend Deca" panose="020B0604020202020204" charset="-78"/>
            </a:endParaRPr>
          </a:p>
        </p:txBody>
      </p:sp>
      <p:cxnSp>
        <p:nvCxnSpPr>
          <p:cNvPr id="60" name="Прямая со стрелкой 59">
            <a:extLst>
              <a:ext uri="{FF2B5EF4-FFF2-40B4-BE49-F238E27FC236}">
                <a16:creationId xmlns:a16="http://schemas.microsoft.com/office/drawing/2014/main" id="{2D6E4AB5-C719-4D33-A90F-6F8613A7DFF8}"/>
              </a:ext>
            </a:extLst>
          </p:cNvPr>
          <p:cNvCxnSpPr>
            <a:cxnSpLocks/>
            <a:endCxn id="56" idx="1"/>
          </p:cNvCxnSpPr>
          <p:nvPr/>
        </p:nvCxnSpPr>
        <p:spPr>
          <a:xfrm>
            <a:off x="2258281" y="2443915"/>
            <a:ext cx="1374051" cy="0"/>
          </a:xfrm>
          <a:prstGeom prst="straightConnector1">
            <a:avLst/>
          </a:prstGeom>
          <a:ln w="38100">
            <a:solidFill>
              <a:schemeClr val="bg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a:extLst>
              <a:ext uri="{FF2B5EF4-FFF2-40B4-BE49-F238E27FC236}">
                <a16:creationId xmlns:a16="http://schemas.microsoft.com/office/drawing/2014/main" id="{98507BF4-E11D-4958-88EF-F4AF47BE5491}"/>
              </a:ext>
            </a:extLst>
          </p:cNvPr>
          <p:cNvCxnSpPr>
            <a:cxnSpLocks/>
          </p:cNvCxnSpPr>
          <p:nvPr/>
        </p:nvCxnSpPr>
        <p:spPr>
          <a:xfrm flipH="1">
            <a:off x="4147364" y="2972394"/>
            <a:ext cx="1" cy="607687"/>
          </a:xfrm>
          <a:prstGeom prst="straightConnector1">
            <a:avLst/>
          </a:prstGeom>
          <a:ln w="38100">
            <a:solidFill>
              <a:schemeClr val="bg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a:extLst>
              <a:ext uri="{FF2B5EF4-FFF2-40B4-BE49-F238E27FC236}">
                <a16:creationId xmlns:a16="http://schemas.microsoft.com/office/drawing/2014/main" id="{A0044938-8920-47D4-A1D4-8AFC15E8EECA}"/>
              </a:ext>
            </a:extLst>
          </p:cNvPr>
          <p:cNvCxnSpPr>
            <a:cxnSpLocks/>
          </p:cNvCxnSpPr>
          <p:nvPr/>
        </p:nvCxnSpPr>
        <p:spPr>
          <a:xfrm>
            <a:off x="4546746" y="2701894"/>
            <a:ext cx="1115578" cy="817213"/>
          </a:xfrm>
          <a:prstGeom prst="straightConnector1">
            <a:avLst/>
          </a:prstGeom>
          <a:ln w="38100">
            <a:solidFill>
              <a:schemeClr val="bg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a:extLst>
              <a:ext uri="{FF2B5EF4-FFF2-40B4-BE49-F238E27FC236}">
                <a16:creationId xmlns:a16="http://schemas.microsoft.com/office/drawing/2014/main" id="{29B41DDE-74BB-41B7-B3E1-EFCDDEF10C2B}"/>
              </a:ext>
            </a:extLst>
          </p:cNvPr>
          <p:cNvCxnSpPr>
            <a:cxnSpLocks/>
          </p:cNvCxnSpPr>
          <p:nvPr/>
        </p:nvCxnSpPr>
        <p:spPr>
          <a:xfrm>
            <a:off x="6562581" y="2717451"/>
            <a:ext cx="0" cy="553952"/>
          </a:xfrm>
          <a:prstGeom prst="straightConnector1">
            <a:avLst/>
          </a:prstGeom>
          <a:ln w="38100">
            <a:solidFill>
              <a:schemeClr val="bg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4" name="Picture 24" descr="ÐÐ°ÑÑÐ¸Ð½ÐºÐ¸ Ð¿Ð¾ Ð·Ð°Ð¿ÑÐ¾ÑÑ web app">
            <a:extLst>
              <a:ext uri="{FF2B5EF4-FFF2-40B4-BE49-F238E27FC236}">
                <a16:creationId xmlns:a16="http://schemas.microsoft.com/office/drawing/2014/main" id="{CED9B77A-D01B-4436-8387-C442C535541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1416" y="3293461"/>
            <a:ext cx="2143395" cy="116351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ÐÐ¾ÑÐ¾Ð¶ÐµÐµ Ð¸Ð·Ð¾Ð±ÑÐ°Ð¶ÐµÐ½Ð¸Ð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770" y="1710708"/>
            <a:ext cx="1297287" cy="1297287"/>
          </a:xfrm>
          <a:prstGeom prst="rect">
            <a:avLst/>
          </a:prstGeom>
          <a:noFill/>
          <a:extLst>
            <a:ext uri="{909E8E84-426E-40DD-AFC4-6F175D3DCCD1}">
              <a14:hiddenFill xmlns:a14="http://schemas.microsoft.com/office/drawing/2010/main">
                <a:solidFill>
                  <a:srgbClr val="FFFFFF"/>
                </a:solidFill>
              </a14:hiddenFill>
            </a:ext>
          </a:extLst>
        </p:spPr>
      </p:pic>
      <p:pic>
        <p:nvPicPr>
          <p:cNvPr id="76" name="Рисунок 75"/>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7125" b="83932" l="19810" r="80824">
                        <a14:foregroundMark x1="34390" y1="28330" x2="33756" y2="65751"/>
                        <a14:foregroundMark x1="35024" y1="66173" x2="66878" y2="65328"/>
                        <a14:foregroundMark x1="67512" y1="64482" x2="66878" y2="27907"/>
                        <a14:foregroundMark x1="66878" y1="27907" x2="34390" y2="30233"/>
                      </a14:backgroundRemoval>
                    </a14:imgEffect>
                  </a14:imgLayer>
                </a14:imgProps>
              </a:ext>
              <a:ext uri="{28A0092B-C50C-407E-A947-70E740481C1C}">
                <a14:useLocalDpi xmlns:a14="http://schemas.microsoft.com/office/drawing/2010/main" val="0"/>
              </a:ext>
            </a:extLst>
          </a:blip>
          <a:srcRect l="33681" t="22446" r="34864" b="31511"/>
          <a:stretch/>
        </p:blipFill>
        <p:spPr>
          <a:xfrm>
            <a:off x="3827342" y="3580081"/>
            <a:ext cx="640042" cy="702654"/>
          </a:xfrm>
          <a:prstGeom prst="rect">
            <a:avLst/>
          </a:prstGeom>
        </p:spPr>
      </p:pic>
      <p:sp>
        <p:nvSpPr>
          <p:cNvPr id="77" name="TextBox 76">
            <a:extLst>
              <a:ext uri="{FF2B5EF4-FFF2-40B4-BE49-F238E27FC236}">
                <a16:creationId xmlns:a16="http://schemas.microsoft.com/office/drawing/2014/main" id="{3CAE7D33-6C98-452B-996C-2350349D4F62}"/>
              </a:ext>
            </a:extLst>
          </p:cNvPr>
          <p:cNvSpPr txBox="1"/>
          <p:nvPr/>
        </p:nvSpPr>
        <p:spPr>
          <a:xfrm>
            <a:off x="3728220" y="4217143"/>
            <a:ext cx="901209" cy="307777"/>
          </a:xfrm>
          <a:prstGeom prst="rect">
            <a:avLst/>
          </a:prstGeom>
          <a:noFill/>
        </p:spPr>
        <p:txBody>
          <a:bodyPr wrap="none" rtlCol="0">
            <a:spAutoFit/>
          </a:bodyPr>
          <a:lstStyle/>
          <a:p>
            <a:r>
              <a:rPr lang="en-US" sz="1400" dirty="0">
                <a:solidFill>
                  <a:schemeClr val="bg1"/>
                </a:solidFill>
                <a:latin typeface="Lexend Deca" panose="020B0604020202020204" charset="-78"/>
                <a:cs typeface="Lexend Deca" panose="020B0604020202020204" charset="-78"/>
              </a:rPr>
              <a:t>FreeIPA</a:t>
            </a:r>
            <a:endParaRPr lang="ru-RU" sz="1400" dirty="0">
              <a:solidFill>
                <a:schemeClr val="bg1"/>
              </a:solidFill>
              <a:cs typeface="Lexend Deca" panose="020B0604020202020204" charset="-78"/>
            </a:endParaRPr>
          </a:p>
        </p:txBody>
      </p:sp>
      <p:pic>
        <p:nvPicPr>
          <p:cNvPr id="78" name="Рисунок 7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5712" y="3334992"/>
            <a:ext cx="1614241" cy="882151"/>
          </a:xfrm>
          <a:prstGeom prst="rect">
            <a:avLst/>
          </a:prstGeom>
        </p:spPr>
      </p:pic>
      <p:pic>
        <p:nvPicPr>
          <p:cNvPr id="79" name="Рисунок 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10343" y="1522408"/>
            <a:ext cx="1455464" cy="392292"/>
          </a:xfrm>
          <a:prstGeom prst="rect">
            <a:avLst/>
          </a:prstGeom>
        </p:spPr>
      </p:pic>
      <p:pic>
        <p:nvPicPr>
          <p:cNvPr id="80" name="Picture 2" descr="ÐÐ°ÑÑÐ¸Ð½ÐºÐ¸ Ð¿Ð¾ Ð·Ð°Ð¿ÑÐ¾ÑÑ postgresq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0786" y="2901949"/>
            <a:ext cx="968884" cy="1077120"/>
          </a:xfrm>
          <a:prstGeom prst="rect">
            <a:avLst/>
          </a:prstGeom>
          <a:noFill/>
          <a:extLst>
            <a:ext uri="{909E8E84-426E-40DD-AFC4-6F175D3DCCD1}">
              <a14:hiddenFill xmlns:a14="http://schemas.microsoft.com/office/drawing/2010/main">
                <a:solidFill>
                  <a:srgbClr val="FFFFFF"/>
                </a:solidFill>
              </a14:hiddenFill>
            </a:ext>
          </a:extLst>
        </p:spPr>
      </p:pic>
      <p:sp>
        <p:nvSpPr>
          <p:cNvPr id="81" name="Google Shape;111;p19"/>
          <p:cNvSpPr txBox="1">
            <a:spLocks/>
          </p:cNvSpPr>
          <p:nvPr/>
        </p:nvSpPr>
        <p:spPr>
          <a:xfrm>
            <a:off x="961254" y="42174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endParaRPr lang="en-US" dirty="0"/>
          </a:p>
        </p:txBody>
      </p:sp>
      <p:sp>
        <p:nvSpPr>
          <p:cNvPr id="82" name="Google Shape;111;p19"/>
          <p:cNvSpPr txBox="1">
            <a:spLocks/>
          </p:cNvSpPr>
          <p:nvPr/>
        </p:nvSpPr>
        <p:spPr>
          <a:xfrm>
            <a:off x="0" y="413921"/>
            <a:ext cx="9144000" cy="51353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dirty="0">
                <a:latin typeface="Lexend Deca" panose="020B0604020202020204" charset="-78"/>
                <a:cs typeface="Lexend Deca" panose="020B0604020202020204" charset="-78"/>
              </a:rPr>
              <a:t>Web-service Structure</a:t>
            </a:r>
          </a:p>
        </p:txBody>
      </p:sp>
      <p:sp>
        <p:nvSpPr>
          <p:cNvPr id="26" name="TextBox 25">
            <a:extLst>
              <a:ext uri="{FF2B5EF4-FFF2-40B4-BE49-F238E27FC236}">
                <a16:creationId xmlns:a16="http://schemas.microsoft.com/office/drawing/2014/main" id="{9167EB5E-229A-4A18-BF70-149970C9A5BB}"/>
              </a:ext>
            </a:extLst>
          </p:cNvPr>
          <p:cNvSpPr txBox="1"/>
          <p:nvPr/>
        </p:nvSpPr>
        <p:spPr>
          <a:xfrm>
            <a:off x="870470" y="4558748"/>
            <a:ext cx="1798890" cy="300082"/>
          </a:xfrm>
          <a:prstGeom prst="rect">
            <a:avLst/>
          </a:prstGeom>
          <a:noFill/>
        </p:spPr>
        <p:txBody>
          <a:bodyPr wrap="none" rtlCol="0">
            <a:spAutoFit/>
          </a:bodyPr>
          <a:lstStyle/>
          <a:p>
            <a:r>
              <a:rPr lang="en-US" sz="1350" dirty="0">
                <a:solidFill>
                  <a:schemeClr val="bg1"/>
                </a:solidFill>
                <a:latin typeface="Lexend Deca" panose="020B0604020202020204" charset="-78"/>
                <a:cs typeface="Lexend Deca" panose="020B0604020202020204" charset="-78"/>
              </a:rPr>
              <a:t>Integrity Database</a:t>
            </a:r>
            <a:endParaRPr lang="ru-RU" sz="1350" dirty="0">
              <a:solidFill>
                <a:schemeClr val="bg1"/>
              </a:solidFill>
              <a:cs typeface="Lexend Deca" panose="020B0604020202020204" charset="-78"/>
            </a:endParaRPr>
          </a:p>
        </p:txBody>
      </p:sp>
      <p:pic>
        <p:nvPicPr>
          <p:cNvPr id="27" name="Picture 4" descr="ÐÐ¾ÑÐ¾Ð¶ÐµÐµ Ð¸Ð·Ð¾Ð±ÑÐ°Ð¶ÐµÐ½Ð¸Ðµ">
            <a:extLst>
              <a:ext uri="{FF2B5EF4-FFF2-40B4-BE49-F238E27FC236}">
                <a16:creationId xmlns:a16="http://schemas.microsoft.com/office/drawing/2014/main" id="{F8214855-8374-4811-83D9-310149E3D0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1272" y="3293461"/>
            <a:ext cx="1297287" cy="129728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Прямая со стрелкой 28">
            <a:extLst>
              <a:ext uri="{FF2B5EF4-FFF2-40B4-BE49-F238E27FC236}">
                <a16:creationId xmlns:a16="http://schemas.microsoft.com/office/drawing/2014/main" id="{87DC59E1-6B68-4157-BED2-713D01503544}"/>
              </a:ext>
            </a:extLst>
          </p:cNvPr>
          <p:cNvCxnSpPr>
            <a:cxnSpLocks/>
            <a:stCxn id="27" idx="3"/>
          </p:cNvCxnSpPr>
          <p:nvPr/>
        </p:nvCxnSpPr>
        <p:spPr>
          <a:xfrm flipV="1">
            <a:off x="2418559" y="2793207"/>
            <a:ext cx="1309661" cy="1148898"/>
          </a:xfrm>
          <a:prstGeom prst="straightConnector1">
            <a:avLst/>
          </a:prstGeom>
          <a:ln w="38100">
            <a:solidFill>
              <a:schemeClr val="bg1">
                <a:lumMod val="85000"/>
                <a:lumOff val="1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24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ctrTitle" idx="4294967295"/>
          </p:nvPr>
        </p:nvSpPr>
        <p:spPr>
          <a:xfrm>
            <a:off x="609003" y="976276"/>
            <a:ext cx="3617400" cy="1408273"/>
          </a:xfrm>
          <a:prstGeom prst="rect">
            <a:avLst/>
          </a:prstGeom>
        </p:spPr>
        <p:txBody>
          <a:bodyPr spcFirstLastPara="1" wrap="square" lIns="0" tIns="0" rIns="0" bIns="0" anchor="b" anchorCtr="0">
            <a:noAutofit/>
          </a:bodyPr>
          <a:lstStyle/>
          <a:p>
            <a:r>
              <a:rPr lang="en-US" sz="4400" dirty="0">
                <a:solidFill>
                  <a:schemeClr val="bg1"/>
                </a:solidFill>
                <a:latin typeface="Lexend Deca" panose="020B0604020202020204" charset="-78"/>
                <a:cs typeface="Lexend Deca" panose="020B0604020202020204" charset="-78"/>
              </a:rPr>
              <a:t>BM@N Database</a:t>
            </a:r>
            <a:endParaRPr lang="ru-RU" sz="4400" dirty="0">
              <a:solidFill>
                <a:schemeClr val="bg1"/>
              </a:solidFill>
              <a:cs typeface="Lexend Deca" panose="020B0604020202020204" charset="-78"/>
            </a:endParaRPr>
          </a:p>
        </p:txBody>
      </p:sp>
      <p:sp>
        <p:nvSpPr>
          <p:cNvPr id="81" name="Google Shape;81;p15"/>
          <p:cNvSpPr txBox="1">
            <a:spLocks noGrp="1"/>
          </p:cNvSpPr>
          <p:nvPr>
            <p:ph type="subTitle" idx="4294967295"/>
          </p:nvPr>
        </p:nvSpPr>
        <p:spPr>
          <a:xfrm>
            <a:off x="622146" y="2384549"/>
            <a:ext cx="4492739" cy="2605933"/>
          </a:xfrm>
          <a:prstGeom prst="rect">
            <a:avLst/>
          </a:prstGeom>
        </p:spPr>
        <p:txBody>
          <a:bodyPr spcFirstLastPara="1" wrap="square" lIns="0" tIns="0" rIns="0" bIns="0" anchor="t" anchorCtr="0">
            <a:noAutofit/>
          </a:bodyPr>
          <a:lstStyle/>
          <a:p>
            <a:pPr marL="0" lvl="0" indent="0">
              <a:buNone/>
            </a:pPr>
            <a:r>
              <a:rPr lang="en-US" sz="1500" b="1" dirty="0">
                <a:latin typeface="Lexend Deca" panose="020B0604020202020204" charset="-78"/>
                <a:cs typeface="Lexend Deca" panose="020B0604020202020204" charset="-78"/>
              </a:rPr>
              <a:t>The database contains information on the sessions and runs of the experiment, the detectors and their geometries, parameters of the experiment and their values, and information on simulation files.</a:t>
            </a:r>
          </a:p>
          <a:p>
            <a:pPr marL="0" lvl="0" indent="0">
              <a:buNone/>
            </a:pPr>
            <a:r>
              <a:rPr lang="en-US" sz="1500" b="1" dirty="0">
                <a:latin typeface="Lexend Deca" panose="020B0604020202020204" charset="-78"/>
                <a:cs typeface="Lexend Deca" panose="020B0604020202020204" charset="-78"/>
              </a:rPr>
              <a:t>The developed database is a complex data storage of the BM@N experiment, which provides unified user access and data management.</a:t>
            </a:r>
          </a:p>
        </p:txBody>
      </p:sp>
      <p:pic>
        <p:nvPicPr>
          <p:cNvPr id="6"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620"/>
          <a:stretch/>
        </p:blipFill>
        <p:spPr bwMode="auto">
          <a:xfrm>
            <a:off x="5182713" y="687720"/>
            <a:ext cx="3230043" cy="2036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681117" y="350871"/>
            <a:ext cx="5348167" cy="307777"/>
          </a:xfrm>
          <a:prstGeom prst="rect">
            <a:avLst/>
          </a:prstGeom>
        </p:spPr>
        <p:txBody>
          <a:bodyPr wrap="square">
            <a:spAutoFit/>
          </a:bodyPr>
          <a:lstStyle/>
          <a:p>
            <a:r>
              <a:rPr lang="en-US" dirty="0">
                <a:solidFill>
                  <a:schemeClr val="bg1"/>
                </a:solidFill>
                <a:latin typeface="Lexend Deca" panose="020B0604020202020204" charset="-78"/>
                <a:cs typeface="Lexend Deca" panose="020B0604020202020204" charset="-78"/>
              </a:rPr>
              <a:t>The database has been implemented via PostgreSQL DBMS</a:t>
            </a:r>
            <a:endParaRPr lang="ru-RU" dirty="0">
              <a:cs typeface="Lexend Deca" panose="020B0604020202020204" charset="-78"/>
            </a:endParaRPr>
          </a:p>
        </p:txBody>
      </p:sp>
      <p:cxnSp>
        <p:nvCxnSpPr>
          <p:cNvPr id="12" name="Google Shape;120;p19"/>
          <p:cNvCxnSpPr/>
          <p:nvPr/>
        </p:nvCxnSpPr>
        <p:spPr>
          <a:xfrm>
            <a:off x="7128979" y="4293041"/>
            <a:ext cx="401799" cy="223039"/>
          </a:xfrm>
          <a:prstGeom prst="straightConnector1">
            <a:avLst/>
          </a:prstGeom>
          <a:noFill/>
          <a:ln w="19050" cap="rnd" cmpd="sng">
            <a:solidFill>
              <a:schemeClr val="accent3"/>
            </a:solidFill>
            <a:prstDash val="dash"/>
            <a:round/>
            <a:headEnd type="none" w="med" len="med"/>
            <a:tailEnd type="none" w="med" len="med"/>
          </a:ln>
        </p:spPr>
      </p:cxnSp>
      <p:cxnSp>
        <p:nvCxnSpPr>
          <p:cNvPr id="13" name="Google Shape;121;p19"/>
          <p:cNvCxnSpPr/>
          <p:nvPr/>
        </p:nvCxnSpPr>
        <p:spPr>
          <a:xfrm>
            <a:off x="5914858" y="3488883"/>
            <a:ext cx="496741" cy="352049"/>
          </a:xfrm>
          <a:prstGeom prst="straightConnector1">
            <a:avLst/>
          </a:prstGeom>
          <a:noFill/>
          <a:ln w="19050" cap="rnd" cmpd="sng">
            <a:solidFill>
              <a:schemeClr val="accent6"/>
            </a:solidFill>
            <a:prstDash val="dash"/>
            <a:round/>
            <a:headEnd type="none" w="med" len="med"/>
            <a:tailEnd type="none" w="med" len="med"/>
          </a:ln>
        </p:spPr>
      </p:cxnSp>
      <p:cxnSp>
        <p:nvCxnSpPr>
          <p:cNvPr id="15" name="Google Shape;123;p19"/>
          <p:cNvCxnSpPr/>
          <p:nvPr/>
        </p:nvCxnSpPr>
        <p:spPr>
          <a:xfrm flipH="1">
            <a:off x="5824716" y="4258863"/>
            <a:ext cx="586883" cy="339800"/>
          </a:xfrm>
          <a:prstGeom prst="straightConnector1">
            <a:avLst/>
          </a:prstGeom>
          <a:noFill/>
          <a:ln w="19050" cap="rnd" cmpd="sng">
            <a:solidFill>
              <a:schemeClr val="accent3"/>
            </a:solidFill>
            <a:prstDash val="dash"/>
            <a:round/>
            <a:headEnd type="none" w="med" len="med"/>
            <a:tailEnd type="none" w="med" len="med"/>
          </a:ln>
        </p:spPr>
      </p:cxnSp>
      <p:cxnSp>
        <p:nvCxnSpPr>
          <p:cNvPr id="16" name="Google Shape;124;p19"/>
          <p:cNvCxnSpPr/>
          <p:nvPr/>
        </p:nvCxnSpPr>
        <p:spPr>
          <a:xfrm flipH="1">
            <a:off x="7227767" y="3479875"/>
            <a:ext cx="559800" cy="323100"/>
          </a:xfrm>
          <a:prstGeom prst="straightConnector1">
            <a:avLst/>
          </a:prstGeom>
          <a:noFill/>
          <a:ln w="19050" cap="rnd" cmpd="sng">
            <a:solidFill>
              <a:schemeClr val="accent1"/>
            </a:solidFill>
            <a:prstDash val="dash"/>
            <a:round/>
            <a:headEnd type="none" w="med" len="med"/>
            <a:tailEnd type="none" w="med" len="med"/>
          </a:ln>
        </p:spPr>
      </p:cxnSp>
      <p:pic>
        <p:nvPicPr>
          <p:cNvPr id="18" name="Google Shape;126;p19"/>
          <p:cNvPicPr preferRelativeResize="0"/>
          <p:nvPr/>
        </p:nvPicPr>
        <p:blipFill>
          <a:blip r:embed="rId4">
            <a:alphaModFix/>
          </a:blip>
          <a:stretch>
            <a:fillRect/>
          </a:stretch>
        </p:blipFill>
        <p:spPr>
          <a:xfrm flipH="1">
            <a:off x="7588954" y="4343636"/>
            <a:ext cx="319485" cy="483017"/>
          </a:xfrm>
          <a:prstGeom prst="rect">
            <a:avLst/>
          </a:prstGeom>
          <a:noFill/>
          <a:ln>
            <a:noFill/>
          </a:ln>
        </p:spPr>
      </p:pic>
      <p:pic>
        <p:nvPicPr>
          <p:cNvPr id="8" name="Google Shape;110;p19"/>
          <p:cNvPicPr preferRelativeResize="0"/>
          <p:nvPr/>
        </p:nvPicPr>
        <p:blipFill>
          <a:blip r:embed="rId5">
            <a:alphaModFix/>
          </a:blip>
          <a:stretch>
            <a:fillRect/>
          </a:stretch>
        </p:blipFill>
        <p:spPr>
          <a:xfrm flipH="1">
            <a:off x="6281102" y="3746100"/>
            <a:ext cx="993268" cy="595346"/>
          </a:xfrm>
          <a:prstGeom prst="rect">
            <a:avLst/>
          </a:prstGeom>
          <a:noFill/>
          <a:ln>
            <a:noFill/>
          </a:ln>
        </p:spPr>
      </p:pic>
      <p:pic>
        <p:nvPicPr>
          <p:cNvPr id="28" name="Google Shape;126;p19"/>
          <p:cNvPicPr preferRelativeResize="0"/>
          <p:nvPr/>
        </p:nvPicPr>
        <p:blipFill>
          <a:blip r:embed="rId4">
            <a:alphaModFix/>
          </a:blip>
          <a:stretch>
            <a:fillRect/>
          </a:stretch>
        </p:blipFill>
        <p:spPr>
          <a:xfrm flipH="1">
            <a:off x="7860503" y="4357154"/>
            <a:ext cx="319485" cy="483017"/>
          </a:xfrm>
          <a:prstGeom prst="rect">
            <a:avLst/>
          </a:prstGeom>
          <a:noFill/>
          <a:ln>
            <a:noFill/>
          </a:ln>
        </p:spPr>
      </p:pic>
      <p:pic>
        <p:nvPicPr>
          <p:cNvPr id="29" name="Google Shape;126;p19"/>
          <p:cNvPicPr preferRelativeResize="0"/>
          <p:nvPr/>
        </p:nvPicPr>
        <p:blipFill>
          <a:blip r:embed="rId4">
            <a:alphaModFix/>
          </a:blip>
          <a:stretch>
            <a:fillRect/>
          </a:stretch>
        </p:blipFill>
        <p:spPr>
          <a:xfrm flipH="1">
            <a:off x="7676894" y="4507465"/>
            <a:ext cx="319485" cy="483017"/>
          </a:xfrm>
          <a:prstGeom prst="rect">
            <a:avLst/>
          </a:prstGeom>
          <a:noFill/>
          <a:ln>
            <a:noFill/>
          </a:ln>
        </p:spPr>
      </p:pic>
      <p:pic>
        <p:nvPicPr>
          <p:cNvPr id="30" name="Google Shape;126;p19"/>
          <p:cNvPicPr preferRelativeResize="0"/>
          <p:nvPr/>
        </p:nvPicPr>
        <p:blipFill>
          <a:blip r:embed="rId4">
            <a:alphaModFix/>
          </a:blip>
          <a:stretch>
            <a:fillRect/>
          </a:stretch>
        </p:blipFill>
        <p:spPr>
          <a:xfrm flipH="1">
            <a:off x="5416208" y="4343636"/>
            <a:ext cx="319485" cy="483017"/>
          </a:xfrm>
          <a:prstGeom prst="rect">
            <a:avLst/>
          </a:prstGeom>
          <a:noFill/>
          <a:ln>
            <a:noFill/>
          </a:ln>
        </p:spPr>
      </p:pic>
      <p:pic>
        <p:nvPicPr>
          <p:cNvPr id="31" name="Google Shape;126;p19"/>
          <p:cNvPicPr preferRelativeResize="0"/>
          <p:nvPr/>
        </p:nvPicPr>
        <p:blipFill>
          <a:blip r:embed="rId4">
            <a:alphaModFix/>
          </a:blip>
          <a:stretch>
            <a:fillRect/>
          </a:stretch>
        </p:blipFill>
        <p:spPr>
          <a:xfrm flipH="1">
            <a:off x="5687757" y="4357154"/>
            <a:ext cx="319485" cy="483017"/>
          </a:xfrm>
          <a:prstGeom prst="rect">
            <a:avLst/>
          </a:prstGeom>
          <a:noFill/>
          <a:ln>
            <a:noFill/>
          </a:ln>
        </p:spPr>
      </p:pic>
      <p:pic>
        <p:nvPicPr>
          <p:cNvPr id="32" name="Google Shape;126;p19"/>
          <p:cNvPicPr preferRelativeResize="0"/>
          <p:nvPr/>
        </p:nvPicPr>
        <p:blipFill>
          <a:blip r:embed="rId4">
            <a:alphaModFix/>
          </a:blip>
          <a:stretch>
            <a:fillRect/>
          </a:stretch>
        </p:blipFill>
        <p:spPr>
          <a:xfrm flipH="1">
            <a:off x="5504148" y="4507465"/>
            <a:ext cx="319485" cy="483017"/>
          </a:xfrm>
          <a:prstGeom prst="rect">
            <a:avLst/>
          </a:prstGeom>
          <a:noFill/>
          <a:ln>
            <a:noFill/>
          </a:ln>
        </p:spPr>
      </p:pic>
      <p:pic>
        <p:nvPicPr>
          <p:cNvPr id="33" name="Google Shape;126;p19"/>
          <p:cNvPicPr preferRelativeResize="0"/>
          <p:nvPr/>
        </p:nvPicPr>
        <p:blipFill>
          <a:blip r:embed="rId4">
            <a:alphaModFix/>
          </a:blip>
          <a:stretch>
            <a:fillRect/>
          </a:stretch>
        </p:blipFill>
        <p:spPr>
          <a:xfrm flipH="1">
            <a:off x="5488010" y="2976761"/>
            <a:ext cx="319485" cy="483017"/>
          </a:xfrm>
          <a:prstGeom prst="rect">
            <a:avLst/>
          </a:prstGeom>
          <a:noFill/>
          <a:ln>
            <a:noFill/>
          </a:ln>
        </p:spPr>
      </p:pic>
      <p:pic>
        <p:nvPicPr>
          <p:cNvPr id="34" name="Google Shape;126;p19"/>
          <p:cNvPicPr preferRelativeResize="0"/>
          <p:nvPr/>
        </p:nvPicPr>
        <p:blipFill>
          <a:blip r:embed="rId4">
            <a:alphaModFix/>
          </a:blip>
          <a:stretch>
            <a:fillRect/>
          </a:stretch>
        </p:blipFill>
        <p:spPr>
          <a:xfrm flipH="1">
            <a:off x="5759559" y="2990279"/>
            <a:ext cx="319485" cy="483017"/>
          </a:xfrm>
          <a:prstGeom prst="rect">
            <a:avLst/>
          </a:prstGeom>
          <a:noFill/>
          <a:ln>
            <a:noFill/>
          </a:ln>
        </p:spPr>
      </p:pic>
      <p:pic>
        <p:nvPicPr>
          <p:cNvPr id="35" name="Google Shape;126;p19"/>
          <p:cNvPicPr preferRelativeResize="0"/>
          <p:nvPr/>
        </p:nvPicPr>
        <p:blipFill>
          <a:blip r:embed="rId4">
            <a:alphaModFix/>
          </a:blip>
          <a:stretch>
            <a:fillRect/>
          </a:stretch>
        </p:blipFill>
        <p:spPr>
          <a:xfrm flipH="1">
            <a:off x="5575950" y="3140590"/>
            <a:ext cx="319485" cy="483017"/>
          </a:xfrm>
          <a:prstGeom prst="rect">
            <a:avLst/>
          </a:prstGeom>
          <a:noFill/>
          <a:ln>
            <a:noFill/>
          </a:ln>
        </p:spPr>
      </p:pic>
      <p:pic>
        <p:nvPicPr>
          <p:cNvPr id="36" name="Google Shape;126;p19"/>
          <p:cNvPicPr preferRelativeResize="0"/>
          <p:nvPr/>
        </p:nvPicPr>
        <p:blipFill>
          <a:blip r:embed="rId4">
            <a:alphaModFix/>
          </a:blip>
          <a:stretch>
            <a:fillRect/>
          </a:stretch>
        </p:blipFill>
        <p:spPr>
          <a:xfrm flipH="1">
            <a:off x="7549676" y="3003294"/>
            <a:ext cx="319485" cy="483017"/>
          </a:xfrm>
          <a:prstGeom prst="rect">
            <a:avLst/>
          </a:prstGeom>
          <a:noFill/>
          <a:ln>
            <a:noFill/>
          </a:ln>
        </p:spPr>
      </p:pic>
      <p:pic>
        <p:nvPicPr>
          <p:cNvPr id="37" name="Google Shape;126;p19"/>
          <p:cNvPicPr preferRelativeResize="0"/>
          <p:nvPr/>
        </p:nvPicPr>
        <p:blipFill>
          <a:blip r:embed="rId4">
            <a:alphaModFix/>
          </a:blip>
          <a:stretch>
            <a:fillRect/>
          </a:stretch>
        </p:blipFill>
        <p:spPr>
          <a:xfrm flipH="1">
            <a:off x="7821225" y="3016812"/>
            <a:ext cx="319485" cy="483017"/>
          </a:xfrm>
          <a:prstGeom prst="rect">
            <a:avLst/>
          </a:prstGeom>
          <a:noFill/>
          <a:ln>
            <a:noFill/>
          </a:ln>
        </p:spPr>
      </p:pic>
      <p:pic>
        <p:nvPicPr>
          <p:cNvPr id="38" name="Google Shape;126;p19"/>
          <p:cNvPicPr preferRelativeResize="0"/>
          <p:nvPr/>
        </p:nvPicPr>
        <p:blipFill>
          <a:blip r:embed="rId4">
            <a:alphaModFix/>
          </a:blip>
          <a:stretch>
            <a:fillRect/>
          </a:stretch>
        </p:blipFill>
        <p:spPr>
          <a:xfrm flipH="1">
            <a:off x="7637616" y="3167123"/>
            <a:ext cx="319485" cy="483017"/>
          </a:xfrm>
          <a:prstGeom prst="rect">
            <a:avLst/>
          </a:prstGeom>
          <a:noFill/>
          <a:ln>
            <a:noFill/>
          </a:ln>
        </p:spPr>
      </p:pic>
      <p:pic>
        <p:nvPicPr>
          <p:cNvPr id="39" name="Рисунок 38">
            <a:extLst>
              <a:ext uri="{FF2B5EF4-FFF2-40B4-BE49-F238E27FC236}">
                <a16:creationId xmlns:a16="http://schemas.microsoft.com/office/drawing/2014/main" id="{DE9D442A-841B-4409-B2BD-8AA926D98F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1599" y="3395258"/>
            <a:ext cx="716340" cy="875744"/>
          </a:xfrm>
          <a:prstGeom prst="rect">
            <a:avLst/>
          </a:prstGeom>
        </p:spPr>
      </p:pic>
      <p:sp>
        <p:nvSpPr>
          <p:cNvPr id="40"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2" name="Google Shape;111;p19"/>
          <p:cNvSpPr txBox="1">
            <a:spLocks/>
          </p:cNvSpPr>
          <p:nvPr/>
        </p:nvSpPr>
        <p:spPr>
          <a:xfrm>
            <a:off x="961254" y="42174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Web service for the </a:t>
            </a:r>
            <a:r>
              <a:rPr lang="en-US" dirty="0">
                <a:solidFill>
                  <a:schemeClr val="bg1"/>
                </a:solidFill>
                <a:latin typeface="Lexend Deca" panose="020B0604020202020204" charset="-78"/>
                <a:cs typeface="Lexend Deca" panose="020B0604020202020204" charset="-78"/>
              </a:rPr>
              <a:t>BM@N Database</a:t>
            </a:r>
            <a:endParaRPr lang="ru-RU" dirty="0">
              <a:solidFill>
                <a:schemeClr val="bg1"/>
              </a:solidFill>
              <a:cs typeface="Lexend Deca" panose="020B0604020202020204" charset="-78"/>
            </a:endParaRPr>
          </a:p>
          <a:p>
            <a:pPr algn="ctr">
              <a:spcAft>
                <a:spcPts val="600"/>
              </a:spcAft>
            </a:pPr>
            <a:endParaRPr lang="en-US"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endParaRPr>
          </a:p>
        </p:txBody>
      </p:sp>
      <p:sp>
        <p:nvSpPr>
          <p:cNvPr id="30"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Lexend Deca" panose="020B0604020202020204" charset="-78"/>
                <a:cs typeface="Lexend Deca" panose="020B0604020202020204" charset="-78"/>
              </a:rPr>
              <a:t>4</a:t>
            </a:fld>
            <a:endParaRPr dirty="0">
              <a:latin typeface="Lexend Deca" panose="020B0604020202020204" charset="-78"/>
              <a:cs typeface="Lexend Deca" panose="020B0604020202020204" charset="-78"/>
            </a:endParaRPr>
          </a:p>
        </p:txBody>
      </p:sp>
      <p:grpSp>
        <p:nvGrpSpPr>
          <p:cNvPr id="5" name="Группа 4"/>
          <p:cNvGrpSpPr/>
          <p:nvPr/>
        </p:nvGrpSpPr>
        <p:grpSpPr>
          <a:xfrm>
            <a:off x="493450" y="1084462"/>
            <a:ext cx="8428980" cy="3763459"/>
            <a:chOff x="357510" y="1180715"/>
            <a:chExt cx="8428980" cy="3763459"/>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10" y="4661926"/>
              <a:ext cx="8428980" cy="28224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510" y="1400362"/>
              <a:ext cx="8428980" cy="3261564"/>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510" y="1180715"/>
              <a:ext cx="8428980" cy="219647"/>
            </a:xfrm>
            <a:prstGeom prst="rect">
              <a:avLst/>
            </a:prstGeom>
          </p:spPr>
        </p:pic>
      </p:grpSp>
    </p:spTree>
    <p:extLst>
      <p:ext uri="{BB962C8B-B14F-4D97-AF65-F5344CB8AC3E}">
        <p14:creationId xmlns:p14="http://schemas.microsoft.com/office/powerpoint/2010/main" val="199750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2" name="Google Shape;111;p19"/>
          <p:cNvSpPr txBox="1">
            <a:spLocks/>
          </p:cNvSpPr>
          <p:nvPr/>
        </p:nvSpPr>
        <p:spPr>
          <a:xfrm>
            <a:off x="961254" y="421745"/>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sz="2800" dirty="0">
                <a:solidFill>
                  <a:schemeClr val="bg1"/>
                </a:solidFill>
              </a:rPr>
              <a:t>Distribution of the </a:t>
            </a:r>
            <a:br>
              <a:rPr lang="en-US" sz="2800" dirty="0">
                <a:solidFill>
                  <a:schemeClr val="bg1"/>
                </a:solidFill>
              </a:rPr>
            </a:br>
            <a:r>
              <a:rPr lang="en-US" sz="2800" dirty="0">
                <a:solidFill>
                  <a:schemeClr val="bg1"/>
                </a:solidFill>
              </a:rPr>
              <a:t>Experimental Data and Simulation Data</a:t>
            </a:r>
            <a:endPar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dirty="0"/>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6039" r="552" b="34587"/>
          <a:stretch/>
        </p:blipFill>
        <p:spPr>
          <a:xfrm>
            <a:off x="1614105" y="1468565"/>
            <a:ext cx="6187669" cy="2133485"/>
          </a:xfrm>
          <a:prstGeom prst="rect">
            <a:avLst/>
          </a:prstGeom>
        </p:spPr>
      </p:pic>
      <p:sp>
        <p:nvSpPr>
          <p:cNvPr id="6" name="Прямоугольник 5"/>
          <p:cNvSpPr/>
          <p:nvPr/>
        </p:nvSpPr>
        <p:spPr>
          <a:xfrm>
            <a:off x="4737005" y="3698897"/>
            <a:ext cx="4156050" cy="954107"/>
          </a:xfrm>
          <a:prstGeom prst="rect">
            <a:avLst/>
          </a:prstGeom>
        </p:spPr>
        <p:txBody>
          <a:bodyPr wrap="square">
            <a:spAutoFit/>
          </a:bodyPr>
          <a:lstStyle/>
          <a:p>
            <a:pPr algn="just"/>
            <a:r>
              <a:rPr lang="en-US" dirty="0">
                <a:solidFill>
                  <a:schemeClr val="bg1"/>
                </a:solidFill>
                <a:latin typeface="Lexend Deca" panose="020B0604020202020204" charset="-78"/>
                <a:ea typeface="Times New Roman" panose="02020603050405020304" pitchFamily="18" charset="0"/>
                <a:cs typeface="Lexend Deca" panose="020B0604020202020204" charset="-78"/>
              </a:rPr>
              <a:t>The Simulation Data diagram implemented for representation of the distribution of files with BM@N simulated events across various event generators.</a:t>
            </a:r>
            <a:endParaRPr lang="ru-RU" dirty="0">
              <a:solidFill>
                <a:schemeClr val="bg1"/>
              </a:solidFill>
              <a:ea typeface="Times New Roman" panose="02020603050405020304" pitchFamily="18" charset="0"/>
              <a:cs typeface="Lexend Deca" panose="020B0604020202020204" charset="-78"/>
            </a:endParaRPr>
          </a:p>
        </p:txBody>
      </p:sp>
      <p:sp>
        <p:nvSpPr>
          <p:cNvPr id="10" name="Прямоугольник 9"/>
          <p:cNvSpPr/>
          <p:nvPr/>
        </p:nvSpPr>
        <p:spPr>
          <a:xfrm>
            <a:off x="467514" y="3685192"/>
            <a:ext cx="4240426" cy="1169551"/>
          </a:xfrm>
          <a:prstGeom prst="rect">
            <a:avLst/>
          </a:prstGeom>
        </p:spPr>
        <p:txBody>
          <a:bodyPr wrap="square">
            <a:spAutoFit/>
          </a:bodyPr>
          <a:lstStyle/>
          <a:p>
            <a:pPr algn="just"/>
            <a:r>
              <a:rPr lang="en-US" dirty="0">
                <a:solidFill>
                  <a:schemeClr val="bg1"/>
                </a:solidFill>
                <a:latin typeface="Lexend Deca" panose="020B0604020202020204" charset="-78"/>
                <a:ea typeface="Times New Roman" panose="02020603050405020304" pitchFamily="18" charset="0"/>
                <a:cs typeface="Lexend Deca" panose="020B0604020202020204" charset="-78"/>
              </a:rPr>
              <a:t>The Experimental Data diagram is used for the graphical display of the summary information on the experimental data in the form of the distribution of the run numbers in the past sessions of the BM@N experiment.</a:t>
            </a:r>
            <a:endParaRPr lang="ru-RU" dirty="0">
              <a:solidFill>
                <a:schemeClr val="bg1"/>
              </a:solidFill>
              <a:latin typeface="+mj-lt"/>
              <a:cs typeface="Lexend Deca" panose="020B0604020202020204" charset="-78"/>
            </a:endParaRPr>
          </a:p>
        </p:txBody>
      </p:sp>
    </p:spTree>
    <p:extLst>
      <p:ext uri="{BB962C8B-B14F-4D97-AF65-F5344CB8AC3E}">
        <p14:creationId xmlns:p14="http://schemas.microsoft.com/office/powerpoint/2010/main" val="120044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2" name="Google Shape;111;p19"/>
          <p:cNvSpPr txBox="1">
            <a:spLocks/>
          </p:cNvSpPr>
          <p:nvPr/>
        </p:nvSpPr>
        <p:spPr>
          <a:xfrm>
            <a:off x="899781" y="396652"/>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dirty="0">
                <a:solidFill>
                  <a:schemeClr val="bg1"/>
                </a:solidFill>
              </a:rPr>
              <a:t>Stored data in Tables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dirty="0"/>
          </a:p>
        </p:txBody>
      </p:sp>
      <p:sp>
        <p:nvSpPr>
          <p:cNvPr id="19" name="Заголовок 1">
            <a:extLst>
              <a:ext uri="{FF2B5EF4-FFF2-40B4-BE49-F238E27FC236}">
                <a16:creationId xmlns:a16="http://schemas.microsoft.com/office/drawing/2014/main" id="{0CA44508-EA4A-4B17-B24C-C399C4BBD877}"/>
              </a:ext>
            </a:extLst>
          </p:cNvPr>
          <p:cNvSpPr>
            <a:spLocks noGrp="1"/>
          </p:cNvSpPr>
          <p:nvPr>
            <p:ph type="title"/>
          </p:nvPr>
        </p:nvSpPr>
        <p:spPr>
          <a:xfrm>
            <a:off x="2465465" y="4784629"/>
            <a:ext cx="2372340" cy="222128"/>
          </a:xfrm>
        </p:spPr>
        <p:txBody>
          <a:bodyPr>
            <a:noAutofit/>
          </a:bodyPr>
          <a:lstStyle/>
          <a:p>
            <a:pPr algn="ctr">
              <a:lnSpc>
                <a:spcPct val="100000"/>
              </a:lnSpc>
            </a:pPr>
            <a:r>
              <a:rPr lang="en-US" sz="1800" dirty="0">
                <a:solidFill>
                  <a:schemeClr val="bg1"/>
                </a:solidFill>
                <a:latin typeface="Lexend Deca" panose="020B0604020202020204" charset="-78"/>
                <a:cs typeface="Lexend Deca" panose="020B0604020202020204" charset="-78"/>
              </a:rPr>
              <a:t>Parameter Values</a:t>
            </a:r>
            <a:endParaRPr lang="ru-RU" sz="1800" dirty="0">
              <a:solidFill>
                <a:schemeClr val="bg1"/>
              </a:solidFill>
              <a:latin typeface="Century Gothic" panose="020B0502020202020204" pitchFamily="34" charset="0"/>
              <a:cs typeface="Lexend Deca" panose="020B0604020202020204" charset="-78"/>
            </a:endParaRPr>
          </a:p>
        </p:txBody>
      </p:sp>
      <p:sp>
        <p:nvSpPr>
          <p:cNvPr id="20" name="Заголовок 1">
            <a:extLst>
              <a:ext uri="{FF2B5EF4-FFF2-40B4-BE49-F238E27FC236}">
                <a16:creationId xmlns:a16="http://schemas.microsoft.com/office/drawing/2014/main" id="{33CE3435-AEF9-4702-B6F3-4FC6134AFABA}"/>
              </a:ext>
            </a:extLst>
          </p:cNvPr>
          <p:cNvSpPr txBox="1">
            <a:spLocks/>
          </p:cNvSpPr>
          <p:nvPr/>
        </p:nvSpPr>
        <p:spPr>
          <a:xfrm>
            <a:off x="5790495" y="2872843"/>
            <a:ext cx="2000011" cy="222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en-US" sz="1800" b="1" dirty="0">
                <a:solidFill>
                  <a:schemeClr val="bg1"/>
                </a:solidFill>
                <a:latin typeface="Lexend Deca" panose="020B0604020202020204" charset="-78"/>
                <a:cs typeface="Lexend Deca" panose="020B0604020202020204" charset="-78"/>
              </a:rPr>
              <a:t>Simulation Files</a:t>
            </a:r>
            <a:endParaRPr lang="ru-RU" sz="1800" b="1" dirty="0">
              <a:solidFill>
                <a:schemeClr val="bg1"/>
              </a:solidFill>
              <a:latin typeface="Century Gothic" panose="020B0502020202020204" pitchFamily="34" charset="0"/>
              <a:cs typeface="Lexend Deca" panose="020B0604020202020204" charset="-78"/>
            </a:endParaRPr>
          </a:p>
        </p:txBody>
      </p:sp>
      <p:sp>
        <p:nvSpPr>
          <p:cNvPr id="21" name="Заголовок 1">
            <a:extLst>
              <a:ext uri="{FF2B5EF4-FFF2-40B4-BE49-F238E27FC236}">
                <a16:creationId xmlns:a16="http://schemas.microsoft.com/office/drawing/2014/main" id="{F1986A97-4B15-44DB-8853-CEE74DB1DD02}"/>
              </a:ext>
            </a:extLst>
          </p:cNvPr>
          <p:cNvSpPr txBox="1">
            <a:spLocks/>
          </p:cNvSpPr>
          <p:nvPr/>
        </p:nvSpPr>
        <p:spPr>
          <a:xfrm>
            <a:off x="5718764" y="4784629"/>
            <a:ext cx="2143472" cy="222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en-US" sz="1800" b="1" dirty="0">
                <a:solidFill>
                  <a:schemeClr val="bg1"/>
                </a:solidFill>
                <a:latin typeface="Lexend Deca" panose="020B0604020202020204" charset="-78"/>
                <a:cs typeface="Lexend Deca" panose="020B0604020202020204" charset="-78"/>
              </a:rPr>
              <a:t> Experiment Runs</a:t>
            </a:r>
            <a:endParaRPr lang="ru-RU" sz="1800" b="1" dirty="0">
              <a:solidFill>
                <a:schemeClr val="bg1"/>
              </a:solidFill>
              <a:latin typeface="Century Gothic" panose="020B0502020202020204" pitchFamily="34" charset="0"/>
              <a:cs typeface="Lexend Deca" panose="020B0604020202020204" charset="-78"/>
            </a:endParaRPr>
          </a:p>
        </p:txBody>
      </p:sp>
      <p:sp>
        <p:nvSpPr>
          <p:cNvPr id="22" name="Заголовок 1">
            <a:extLst>
              <a:ext uri="{FF2B5EF4-FFF2-40B4-BE49-F238E27FC236}">
                <a16:creationId xmlns:a16="http://schemas.microsoft.com/office/drawing/2014/main" id="{02C40491-CB1E-40D7-922F-41A0AC29C86A}"/>
              </a:ext>
            </a:extLst>
          </p:cNvPr>
          <p:cNvSpPr txBox="1">
            <a:spLocks/>
          </p:cNvSpPr>
          <p:nvPr/>
        </p:nvSpPr>
        <p:spPr>
          <a:xfrm>
            <a:off x="2244029" y="2872843"/>
            <a:ext cx="2843505" cy="222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lnSpc>
                <a:spcPct val="100000"/>
              </a:lnSpc>
            </a:pPr>
            <a:r>
              <a:rPr lang="en-US" sz="1800" b="1" dirty="0">
                <a:solidFill>
                  <a:schemeClr val="bg1"/>
                </a:solidFill>
                <a:latin typeface="Lexend Deca" panose="020B0604020202020204" charset="-78"/>
                <a:cs typeface="Lexend Deca" panose="020B0604020202020204" charset="-78"/>
              </a:rPr>
              <a:t>Detector &amp; Parameters</a:t>
            </a:r>
            <a:endParaRPr lang="ru-RU" sz="1800" b="1" dirty="0">
              <a:solidFill>
                <a:schemeClr val="bg1"/>
              </a:solidFill>
              <a:latin typeface="Century Gothic" panose="020B0502020202020204" pitchFamily="34" charset="0"/>
              <a:cs typeface="Lexend Deca" panose="020B0604020202020204" charset="-78"/>
            </a:endParaRPr>
          </a:p>
        </p:txBody>
      </p:sp>
      <p:pic>
        <p:nvPicPr>
          <p:cNvPr id="24" name="Рисунок 23">
            <a:extLst>
              <a:ext uri="{FF2B5EF4-FFF2-40B4-BE49-F238E27FC236}">
                <a16:creationId xmlns:a16="http://schemas.microsoft.com/office/drawing/2014/main" id="{374DEF7B-FDCD-4693-A73C-BCA7DF11B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424" y="1138710"/>
            <a:ext cx="2902424" cy="15764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5" name="Рисунок 24">
            <a:extLst>
              <a:ext uri="{FF2B5EF4-FFF2-40B4-BE49-F238E27FC236}">
                <a16:creationId xmlns:a16="http://schemas.microsoft.com/office/drawing/2014/main" id="{05C81CBB-844B-4155-AFE7-6890623B3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550" y="3252629"/>
            <a:ext cx="2671907" cy="13743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6" name="Рисунок 25">
            <a:extLst>
              <a:ext uri="{FF2B5EF4-FFF2-40B4-BE49-F238E27FC236}">
                <a16:creationId xmlns:a16="http://schemas.microsoft.com/office/drawing/2014/main" id="{1CEB8D99-8F47-4176-8B22-B72D0EC1EF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0424" y="3252629"/>
            <a:ext cx="2902424" cy="137434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7" name="Рисунок 26">
            <a:extLst>
              <a:ext uri="{FF2B5EF4-FFF2-40B4-BE49-F238E27FC236}">
                <a16:creationId xmlns:a16="http://schemas.microsoft.com/office/drawing/2014/main" id="{B892A3A2-B4F0-4E30-9A6F-15C544DFA6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4551" y="1138710"/>
            <a:ext cx="2671906" cy="15764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 name="Рисунок 1"/>
          <p:cNvPicPr>
            <a:picLocks noChangeAspect="1"/>
          </p:cNvPicPr>
          <p:nvPr/>
        </p:nvPicPr>
        <p:blipFill rotWithShape="1">
          <a:blip r:embed="rId7">
            <a:extLst>
              <a:ext uri="{28A0092B-C50C-407E-A947-70E740481C1C}">
                <a14:useLocalDpi xmlns:a14="http://schemas.microsoft.com/office/drawing/2010/main" val="0"/>
              </a:ext>
            </a:extLst>
          </a:blip>
          <a:srcRect t="295" r="11346" b="14133"/>
          <a:stretch/>
        </p:blipFill>
        <p:spPr>
          <a:xfrm>
            <a:off x="371882" y="664436"/>
            <a:ext cx="1617238" cy="4221160"/>
          </a:xfrm>
          <a:prstGeom prst="rect">
            <a:avLst/>
          </a:prstGeom>
          <a:scene3d>
            <a:camera prst="perspectiveRight"/>
            <a:lightRig rig="threePt" dir="t"/>
          </a:scene3d>
          <a:sp3d>
            <a:bevelT/>
          </a:sp3d>
        </p:spPr>
      </p:pic>
    </p:spTree>
    <p:extLst>
      <p:ext uri="{BB962C8B-B14F-4D97-AF65-F5344CB8AC3E}">
        <p14:creationId xmlns:p14="http://schemas.microsoft.com/office/powerpoint/2010/main" val="18371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36" name="Google Shape;111;p19"/>
          <p:cNvSpPr txBox="1">
            <a:spLocks/>
          </p:cNvSpPr>
          <p:nvPr/>
        </p:nvSpPr>
        <p:spPr>
          <a:xfrm>
            <a:off x="226291" y="380562"/>
            <a:ext cx="8688288" cy="54152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dirty="0">
                <a:solidFill>
                  <a:schemeClr val="bg1"/>
                </a:solidFill>
              </a:rPr>
              <a:t>BM@N Experiment Runs</a:t>
            </a:r>
            <a:endParaRPr lang="en-US" dirty="0"/>
          </a:p>
        </p:txBody>
      </p:sp>
      <p:pic>
        <p:nvPicPr>
          <p:cNvPr id="40" name="Рисунок 39"/>
          <p:cNvPicPr>
            <a:picLocks noChangeAspect="1"/>
          </p:cNvPicPr>
          <p:nvPr/>
        </p:nvPicPr>
        <p:blipFill rotWithShape="1">
          <a:blip r:embed="rId3">
            <a:extLst>
              <a:ext uri="{28A0092B-C50C-407E-A947-70E740481C1C}">
                <a14:useLocalDpi xmlns:a14="http://schemas.microsoft.com/office/drawing/2010/main" val="0"/>
              </a:ext>
            </a:extLst>
          </a:blip>
          <a:srcRect r="8000"/>
          <a:stretch/>
        </p:blipFill>
        <p:spPr>
          <a:xfrm>
            <a:off x="226291" y="1044041"/>
            <a:ext cx="8688289" cy="3741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577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4" name="Google Shape;111;p19"/>
          <p:cNvSpPr txBox="1">
            <a:spLocks/>
          </p:cNvSpPr>
          <p:nvPr/>
        </p:nvSpPr>
        <p:spPr>
          <a:xfrm>
            <a:off x="1007358" y="344904"/>
            <a:ext cx="7493373" cy="4092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r>
              <a:rPr lang="en-US" dirty="0">
                <a:solidFill>
                  <a:schemeClr val="bg1"/>
                </a:solidFill>
              </a:rPr>
              <a:t>Selector for Experiment Runs</a:t>
            </a:r>
            <a:endParaRPr lang="ru-RU" dirty="0">
              <a:solidFill>
                <a:schemeClr val="bg1"/>
              </a:solidFill>
            </a:endParaRPr>
          </a:p>
        </p:txBody>
      </p:sp>
      <p:pic>
        <p:nvPicPr>
          <p:cNvPr id="5" name="Рисунок 4"/>
          <p:cNvPicPr>
            <a:picLocks noChangeAspect="1"/>
          </p:cNvPicPr>
          <p:nvPr/>
        </p:nvPicPr>
        <p:blipFill>
          <a:blip r:embed="rId3"/>
          <a:stretch>
            <a:fillRect/>
          </a:stretch>
        </p:blipFill>
        <p:spPr>
          <a:xfrm>
            <a:off x="652637" y="1071049"/>
            <a:ext cx="7904350" cy="281960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stretch>
            <a:fillRect/>
          </a:stretch>
        </p:blipFill>
        <p:spPr>
          <a:xfrm>
            <a:off x="940829" y="3456290"/>
            <a:ext cx="1604998" cy="1544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5"/>
          <a:stretch>
            <a:fillRect/>
          </a:stretch>
        </p:blipFill>
        <p:spPr>
          <a:xfrm>
            <a:off x="2932981" y="3456290"/>
            <a:ext cx="1604998" cy="1577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rotWithShape="1">
          <a:blip r:embed="rId6"/>
          <a:srcRect r="33116"/>
          <a:stretch/>
        </p:blipFill>
        <p:spPr>
          <a:xfrm>
            <a:off x="4959821" y="3578690"/>
            <a:ext cx="1089978" cy="1448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p:cNvPicPr>
            <a:picLocks noChangeAspect="1"/>
          </p:cNvPicPr>
          <p:nvPr/>
        </p:nvPicPr>
        <p:blipFill>
          <a:blip r:embed="rId7"/>
          <a:stretch>
            <a:fillRect/>
          </a:stretch>
        </p:blipFill>
        <p:spPr>
          <a:xfrm>
            <a:off x="6691402" y="3463164"/>
            <a:ext cx="1574922" cy="156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757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745" y="1150672"/>
            <a:ext cx="7278836" cy="2816520"/>
          </a:xfrm>
          <a:prstGeom prst="rect">
            <a:avLst/>
          </a:prstGeom>
          <a:ln>
            <a:noFill/>
          </a:ln>
          <a:effectLst>
            <a:outerShdw blurRad="190500" algn="tl" rotWithShape="0">
              <a:srgbClr val="000000">
                <a:alpha val="70000"/>
              </a:srgbClr>
            </a:outerShdw>
          </a:effectLst>
        </p:spPr>
      </p:pic>
      <p:sp>
        <p:nvSpPr>
          <p:cNvPr id="4" name="Google Shape;111;p19"/>
          <p:cNvSpPr txBox="1">
            <a:spLocks/>
          </p:cNvSpPr>
          <p:nvPr/>
        </p:nvSpPr>
        <p:spPr>
          <a:xfrm>
            <a:off x="925461" y="252158"/>
            <a:ext cx="7481477" cy="64930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3200"/>
              <a:buFont typeface="Lexend Deca"/>
              <a:buNone/>
              <a:defRPr sz="3200" b="1" i="0" u="none" strike="noStrike" cap="none">
                <a:solidFill>
                  <a:schemeClr val="lt1"/>
                </a:solidFill>
                <a:latin typeface="Lexend Deca"/>
                <a:ea typeface="Lexend Deca"/>
                <a:cs typeface="Lexend Deca"/>
                <a:sym typeface="Lexend Deca"/>
              </a:defRPr>
            </a:lvl9pPr>
          </a:lstStyle>
          <a:p>
            <a:pPr algn="ctr">
              <a:spcAft>
                <a:spcPts val="600"/>
              </a:spcAft>
            </a:pPr>
            <a:r>
              <a:rPr lang="en-US" dirty="0">
                <a:solidFill>
                  <a:schemeClr val="bg1"/>
                </a:solidFill>
                <a:effectLst>
                  <a:outerShdw blurRad="38100" dist="38100" dir="2700000" algn="tl">
                    <a:srgbClr val="000000">
                      <a:alpha val="43137"/>
                    </a:srgbClr>
                  </a:outerShdw>
                </a:effectLst>
                <a:latin typeface="Lexend Deca" panose="020B0604020202020204" charset="-78"/>
                <a:cs typeface="Lexend Deca" panose="020B0604020202020204" charset="-78"/>
              </a:rPr>
              <a:t>Event Distribution for selected period</a:t>
            </a:r>
          </a:p>
        </p:txBody>
      </p:sp>
      <p:pic>
        <p:nvPicPr>
          <p:cNvPr id="11" name="Рисунок 10">
            <a:extLst>
              <a:ext uri="{FF2B5EF4-FFF2-40B4-BE49-F238E27FC236}">
                <a16:creationId xmlns:a16="http://schemas.microsoft.com/office/drawing/2014/main" id="{7A974C57-A8CA-4D0F-88E9-4482647A7AE9}"/>
              </a:ext>
            </a:extLst>
          </p:cNvPr>
          <p:cNvPicPr>
            <a:picLocks noChangeAspect="1"/>
          </p:cNvPicPr>
          <p:nvPr/>
        </p:nvPicPr>
        <p:blipFill rotWithShape="1">
          <a:blip r:embed="rId4"/>
          <a:srcRect l="-821" t="9411" r="85558" b="-9411"/>
          <a:stretch/>
        </p:blipFill>
        <p:spPr>
          <a:xfrm>
            <a:off x="155276" y="3127063"/>
            <a:ext cx="1057470" cy="1680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672" y="878544"/>
            <a:ext cx="6039548" cy="3220018"/>
          </a:xfrm>
          <a:prstGeom prst="rect">
            <a:avLst/>
          </a:prstGeom>
          <a:ln>
            <a:noFill/>
          </a:ln>
          <a:effectLst>
            <a:outerShdw blurRad="292100" dist="139700" dir="2700000" algn="tl" rotWithShape="0">
              <a:srgbClr val="333333">
                <a:alpha val="65000"/>
              </a:srgbClr>
            </a:outerShdw>
          </a:effectLst>
        </p:spPr>
      </p:pic>
      <p:sp>
        <p:nvSpPr>
          <p:cNvPr id="2" name="Прямоугольник 1"/>
          <p:cNvSpPr/>
          <p:nvPr/>
        </p:nvSpPr>
        <p:spPr>
          <a:xfrm>
            <a:off x="1656178" y="4216402"/>
            <a:ext cx="6391969" cy="553998"/>
          </a:xfrm>
          <a:prstGeom prst="rect">
            <a:avLst/>
          </a:prstGeom>
        </p:spPr>
        <p:txBody>
          <a:bodyPr wrap="square">
            <a:spAutoFit/>
          </a:bodyPr>
          <a:lstStyle/>
          <a:p>
            <a:r>
              <a:rPr lang="en-US" sz="1500" b="1" dirty="0">
                <a:solidFill>
                  <a:schemeClr val="bg1"/>
                </a:solidFill>
                <a:latin typeface="Lexend Deca" panose="020B0604020202020204" charset="-78"/>
                <a:cs typeface="Lexend Deca" panose="020B0604020202020204" charset="-78"/>
              </a:rPr>
              <a:t>Each diagram graphically shows the number of events for different targets for the same type of particle beam and a certain energy.</a:t>
            </a:r>
          </a:p>
        </p:txBody>
      </p:sp>
    </p:spTree>
    <p:extLst>
      <p:ext uri="{BB962C8B-B14F-4D97-AF65-F5344CB8AC3E}">
        <p14:creationId xmlns:p14="http://schemas.microsoft.com/office/powerpoint/2010/main" val="27436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3197</TotalTime>
  <Words>638</Words>
  <Application>Microsoft Office PowerPoint</Application>
  <PresentationFormat>Экран (16:9)</PresentationFormat>
  <Paragraphs>95</Paragraphs>
  <Slides>21</Slides>
  <Notes>21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21</vt:i4>
      </vt:variant>
    </vt:vector>
  </HeadingPairs>
  <TitlesOfParts>
    <vt:vector size="31" baseType="lpstr">
      <vt:lpstr>Arial</vt:lpstr>
      <vt:lpstr>ＭＳ Ｐゴシック</vt:lpstr>
      <vt:lpstr>Calibri</vt:lpstr>
      <vt:lpstr>Century Gothic</vt:lpstr>
      <vt:lpstr>Lexend Deca</vt:lpstr>
      <vt:lpstr>Muli</vt:lpstr>
      <vt:lpstr>Wingdings</vt:lpstr>
      <vt:lpstr>Cambria Math</vt:lpstr>
      <vt:lpstr>Times New Roman</vt:lpstr>
      <vt:lpstr>Aliena template</vt:lpstr>
      <vt:lpstr>BM@N Condition Database and related web services</vt:lpstr>
      <vt:lpstr>Презентация PowerPoint</vt:lpstr>
      <vt:lpstr>BM@N Database</vt:lpstr>
      <vt:lpstr>Презентация PowerPoint</vt:lpstr>
      <vt:lpstr>Презентация PowerPoint</vt:lpstr>
      <vt:lpstr>Parameter Values</vt:lpstr>
      <vt:lpstr>Презентация PowerPoint</vt:lpstr>
      <vt:lpstr>Презентация PowerPoint</vt:lpstr>
      <vt:lpstr>Презентация PowerPoint</vt:lpstr>
      <vt:lpstr>Презентация PowerPoint</vt:lpstr>
      <vt:lpstr>Презентация PowerPoint</vt:lpstr>
      <vt:lpstr>FreeIPA: Single Authentication  &amp; Authorization </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lpstr>Backup</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services for the Condition Database of the NICE experiments</dc:title>
  <dc:creator>Александр Чеботов</dc:creator>
  <cp:lastModifiedBy>Александр Чеботов</cp:lastModifiedBy>
  <cp:revision>127</cp:revision>
  <dcterms:modified xsi:type="dcterms:W3CDTF">2021-10-13T12:29:43Z</dcterms:modified>
</cp:coreProperties>
</file>