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513" r:id="rId4"/>
    <p:sldId id="524" r:id="rId5"/>
    <p:sldId id="451" r:id="rId6"/>
    <p:sldId id="510" r:id="rId7"/>
    <p:sldId id="478" r:id="rId8"/>
    <p:sldId id="472" r:id="rId9"/>
    <p:sldId id="520" r:id="rId10"/>
    <p:sldId id="521" r:id="rId11"/>
    <p:sldId id="522" r:id="rId12"/>
    <p:sldId id="523" r:id="rId13"/>
    <p:sldId id="514" r:id="rId14"/>
    <p:sldId id="516" r:id="rId15"/>
    <p:sldId id="511" r:id="rId16"/>
    <p:sldId id="512" r:id="rId17"/>
    <p:sldId id="519" r:id="rId18"/>
    <p:sldId id="517" r:id="rId19"/>
    <p:sldId id="498" r:id="rId20"/>
    <p:sldId id="518" r:id="rId21"/>
    <p:sldId id="501" r:id="rId22"/>
    <p:sldId id="327" r:id="rId23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fortaa" panose="020B0604020202020204" charset="0"/>
      <p:regular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Segoe UI Light" panose="020B0502040204020203" pitchFamily="3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FF3300"/>
    <a:srgbClr val="104282"/>
    <a:srgbClr val="0055A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6374" autoAdjust="0"/>
  </p:normalViewPr>
  <p:slideViewPr>
    <p:cSldViewPr snapToGrid="0" snapToObjects="1">
      <p:cViewPr varScale="1">
        <p:scale>
          <a:sx n="101" d="100"/>
          <a:sy n="101" d="100"/>
        </p:scale>
        <p:origin x="20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351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cxnSp>
        <p:nvCxnSpPr>
          <p:cNvPr id="55" name="Прямая со стрелкой 54"/>
          <p:cNvCxnSpPr>
            <a:stCxn id="47" idx="0"/>
            <a:endCxn id="46" idx="2"/>
          </p:cNvCxnSpPr>
          <p:nvPr/>
        </p:nvCxnSpPr>
        <p:spPr>
          <a:xfrm flipV="1">
            <a:off x="2158220" y="3324841"/>
            <a:ext cx="614900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0"/>
            <a:endCxn id="46" idx="2"/>
          </p:cNvCxnSpPr>
          <p:nvPr/>
        </p:nvCxnSpPr>
        <p:spPr>
          <a:xfrm flipH="1" flipV="1">
            <a:off x="2773120" y="3324841"/>
            <a:ext cx="373418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51" idx="0"/>
            <a:endCxn id="46" idx="2"/>
          </p:cNvCxnSpPr>
          <p:nvPr/>
        </p:nvCxnSpPr>
        <p:spPr>
          <a:xfrm flipH="1" flipV="1">
            <a:off x="2773120" y="3324841"/>
            <a:ext cx="136987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2" idx="0"/>
            <a:endCxn id="46" idx="2"/>
          </p:cNvCxnSpPr>
          <p:nvPr/>
        </p:nvCxnSpPr>
        <p:spPr>
          <a:xfrm flipH="1" flipV="1">
            <a:off x="2773120" y="3324841"/>
            <a:ext cx="236633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53" idx="0"/>
            <a:endCxn id="46" idx="2"/>
          </p:cNvCxnSpPr>
          <p:nvPr/>
        </p:nvCxnSpPr>
        <p:spPr>
          <a:xfrm flipH="1" flipV="1">
            <a:off x="2773120" y="3324841"/>
            <a:ext cx="3369994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54" idx="0"/>
            <a:endCxn id="46" idx="2"/>
          </p:cNvCxnSpPr>
          <p:nvPr/>
        </p:nvCxnSpPr>
        <p:spPr>
          <a:xfrm flipH="1" flipV="1">
            <a:off x="2773120" y="3324841"/>
            <a:ext cx="4403839" cy="105035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1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35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DIRAC: Jobs vs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7438" y="6459536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88D8C15-6A75-4CDB-AFC3-D8A74F8A1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680033"/>
              </p:ext>
            </p:extLst>
          </p:nvPr>
        </p:nvGraphicFramePr>
        <p:xfrm>
          <a:off x="1212737" y="1160461"/>
          <a:ext cx="6883513" cy="51085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3363">
                  <a:extLst>
                    <a:ext uri="{9D8B030D-6E8A-4147-A177-3AD203B41FA5}">
                      <a16:colId xmlns:a16="http://schemas.microsoft.com/office/drawing/2014/main" val="414436097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744224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155235477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360614755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00974867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51449685"/>
                    </a:ext>
                  </a:extLst>
                </a:gridCol>
              </a:tblGrid>
              <a:tr h="1021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588810"/>
                  </a:ext>
                </a:extLst>
              </a:tr>
              <a:tr h="1021715">
                <a:tc>
                  <a:txBody>
                    <a:bodyPr/>
                    <a:lstStyle/>
                    <a:p>
                      <a:r>
                        <a:rPr lang="en-US" sz="2400" dirty="0"/>
                        <a:t>RawToDigit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tested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630963"/>
                  </a:ext>
                </a:extLst>
              </a:tr>
              <a:tr h="1021715">
                <a:tc>
                  <a:txBody>
                    <a:bodyPr/>
                    <a:lstStyle/>
                    <a:p>
                      <a:r>
                        <a:rPr lang="en-US" sz="2400" dirty="0"/>
                        <a:t>DigitToDst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  <a:p>
                      <a:pPr algn="ctr"/>
                      <a:endParaRPr kumimoji="0" lang="en-US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08190"/>
                  </a:ext>
                </a:extLst>
              </a:tr>
              <a:tr h="1021715">
                <a:tc>
                  <a:txBody>
                    <a:bodyPr/>
                    <a:lstStyle/>
                    <a:p>
                      <a:r>
                        <a:rPr lang="en-US" sz="2400" dirty="0"/>
                        <a:t>GenToSim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  <a:p>
                      <a:pPr algn="ctr"/>
                      <a:endParaRPr kumimoji="0" lang="en-US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65785"/>
                  </a:ext>
                </a:extLst>
              </a:tr>
              <a:tr h="1021715">
                <a:tc>
                  <a:txBody>
                    <a:bodyPr/>
                    <a:lstStyle/>
                    <a:p>
                      <a:r>
                        <a:rPr lang="en-US" sz="2400" dirty="0"/>
                        <a:t>SimToDst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tested</a:t>
                      </a:r>
                    </a:p>
                    <a:p>
                      <a:pPr algn="ctr"/>
                      <a:endParaRPr kumimoji="0" lang="en-US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27203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7A108622-0C87-4BA2-A639-B2E09084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3099051" y="116046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E43CA3-22E3-4A14-B6E3-233B8915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7079745" y="116046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14547C1D-AEA0-4498-9814-B3F4F1CA0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7103353" y="118109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7">
            <a:extLst>
              <a:ext uri="{FF2B5EF4-FFF2-40B4-BE49-F238E27FC236}">
                <a16:creationId xmlns:a16="http://schemas.microsoft.com/office/drawing/2014/main" id="{D812FEF2-EE17-498C-A2A9-D85A1BA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159" y="827106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9">
            <a:extLst>
              <a:ext uri="{FF2B5EF4-FFF2-40B4-BE49-F238E27FC236}">
                <a16:creationId xmlns:a16="http://schemas.microsoft.com/office/drawing/2014/main" id="{27E7A326-2ABD-4FAF-8CAD-5BD429C1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056" y="850217"/>
            <a:ext cx="1574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14" name="TextBox 110">
            <a:extLst>
              <a:ext uri="{FF2B5EF4-FFF2-40B4-BE49-F238E27FC236}">
                <a16:creationId xmlns:a16="http://schemas.microsoft.com/office/drawing/2014/main" id="{BE3B8B70-38E1-4AB7-A706-1822B757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918" y="852905"/>
            <a:ext cx="1273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11">
            <a:extLst>
              <a:ext uri="{FF2B5EF4-FFF2-40B4-BE49-F238E27FC236}">
                <a16:creationId xmlns:a16="http://schemas.microsoft.com/office/drawing/2014/main" id="{58A8122D-42FA-4906-B0B3-5626980B1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569" y="852905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12">
            <a:extLst>
              <a:ext uri="{FF2B5EF4-FFF2-40B4-BE49-F238E27FC236}">
                <a16:creationId xmlns:a16="http://schemas.microsoft.com/office/drawing/2014/main" id="{0A1F3E97-EA0C-4C9F-8740-FB78739B2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264" y="876117"/>
            <a:ext cx="17552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07">
            <a:extLst>
              <a:ext uri="{FF2B5EF4-FFF2-40B4-BE49-F238E27FC236}">
                <a16:creationId xmlns:a16="http://schemas.microsoft.com/office/drawing/2014/main" id="{0EAA0F4C-9935-4899-8DE8-4A6BACA4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62" y="6363906"/>
            <a:ext cx="809318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schema only relates to DIRAC jobs, not jobs submitted directly to resources</a:t>
            </a: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4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Explanation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Huge size of input files is main limitation.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There should be at least 100 GB of disk space per CPU core.</a:t>
            </a:r>
          </a:p>
          <a:p>
            <a:pPr algn="just"/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resources – potentially can perform all workload. But the network may be a limiting factor for remote clouds.</a:t>
            </a:r>
          </a:p>
          <a:p>
            <a:pPr algn="just"/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 – was used less in the last half a year by all DIRAC users(BM@N, MPD). </a:t>
            </a:r>
          </a:p>
          <a:p>
            <a:pPr algn="just"/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46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Half year BM@N statistic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B8EE4-1C96-4C42-9BD6-2AFF7DE80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58" y="959643"/>
            <a:ext cx="6238883" cy="4679162"/>
          </a:xfrm>
          <a:prstGeom prst="rect">
            <a:avLst/>
          </a:prstGeom>
        </p:spPr>
      </p:pic>
      <p:sp>
        <p:nvSpPr>
          <p:cNvPr id="60" name="TextBox 107">
            <a:extLst>
              <a:ext uri="{FF2B5EF4-FFF2-40B4-BE49-F238E27FC236}">
                <a16:creationId xmlns:a16="http://schemas.microsoft.com/office/drawing/2014/main" id="{D649B6CB-11ED-4EEB-BA96-E645EF02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856" y="5708883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jobs: 14000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107">
            <a:extLst>
              <a:ext uri="{FF2B5EF4-FFF2-40B4-BE49-F238E27FC236}">
                <a16:creationId xmlns:a16="http://schemas.microsoft.com/office/drawing/2014/main" id="{0C80CD79-045E-4307-AFC2-3EB7F63C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855" y="6061338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wall time: 19 years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07">
            <a:extLst>
              <a:ext uri="{FF2B5EF4-FFF2-40B4-BE49-F238E27FC236}">
                <a16:creationId xmlns:a16="http://schemas.microsoft.com/office/drawing/2014/main" id="{248360A5-2DE1-48D2-92A6-1FC9852E8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055" y="5885111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duration: 12 hours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7517F-8070-4DE4-9B27-A3F495A8E1B8}"/>
              </a:ext>
            </a:extLst>
          </p:cNvPr>
          <p:cNvSpPr/>
          <p:nvPr/>
        </p:nvSpPr>
        <p:spPr>
          <a:xfrm>
            <a:off x="1724025" y="1500202"/>
            <a:ext cx="2762250" cy="80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work starts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F968F9-9614-4314-9962-44150E8647E1}"/>
              </a:ext>
            </a:extLst>
          </p:cNvPr>
          <p:cNvCxnSpPr>
            <a:cxnSpLocks/>
          </p:cNvCxnSpPr>
          <p:nvPr/>
        </p:nvCxnSpPr>
        <p:spPr>
          <a:xfrm>
            <a:off x="3105150" y="2300302"/>
            <a:ext cx="1509708" cy="2370356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5B91A-9E71-4DDC-8263-57F9AB22F973}"/>
              </a:ext>
            </a:extLst>
          </p:cNvPr>
          <p:cNvSpPr/>
          <p:nvPr/>
        </p:nvSpPr>
        <p:spPr>
          <a:xfrm>
            <a:off x="7025866" y="2271675"/>
            <a:ext cx="1460916" cy="400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Tier1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7C6953-CE42-45AC-AB9D-A179589E4D30}"/>
              </a:ext>
            </a:extLst>
          </p:cNvPr>
          <p:cNvSpPr/>
          <p:nvPr/>
        </p:nvSpPr>
        <p:spPr>
          <a:xfrm>
            <a:off x="7025866" y="3698759"/>
            <a:ext cx="1460916" cy="400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Tier2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A99C0-CCB8-4304-B705-1FD4B058BE58}"/>
              </a:ext>
            </a:extLst>
          </p:cNvPr>
          <p:cNvSpPr/>
          <p:nvPr/>
        </p:nvSpPr>
        <p:spPr>
          <a:xfrm>
            <a:off x="7025866" y="4392701"/>
            <a:ext cx="1460916" cy="400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Govorun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6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Load of distributed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5BDB8-A2EB-4092-9A50-7DAB4C9DD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548"/>
            <a:ext cx="5638801" cy="4229101"/>
          </a:xfrm>
          <a:prstGeom prst="rect">
            <a:avLst/>
          </a:prstGeom>
        </p:spPr>
      </p:pic>
      <p:sp>
        <p:nvSpPr>
          <p:cNvPr id="14" name="TextBox 107">
            <a:extLst>
              <a:ext uri="{FF2B5EF4-FFF2-40B4-BE49-F238E27FC236}">
                <a16:creationId xmlns:a16="http://schemas.microsoft.com/office/drawing/2014/main" id="{625FD164-BFD3-47B7-9344-CB82983E9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1644818"/>
            <a:ext cx="3505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mid of September total amount of running jobs exceeded 1600.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Quotas(cores):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Tier1: 920 (NICA shared) </a:t>
            </a:r>
          </a:p>
          <a:p>
            <a:pPr algn="just">
              <a:spcBef>
                <a:spcPct val="0"/>
              </a:spcBef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Tier2: 1000 (NICA shared) </a:t>
            </a:r>
          </a:p>
          <a:p>
            <a:pPr algn="just">
              <a:spcBef>
                <a:spcPct val="0"/>
              </a:spcBef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192</a:t>
            </a:r>
          </a:p>
          <a:p>
            <a:pPr algn="just">
              <a:spcBef>
                <a:spcPct val="0"/>
              </a:spcBef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cluster: 250</a:t>
            </a:r>
          </a:p>
          <a:p>
            <a:pPr algn="just">
              <a:spcBef>
                <a:spcPct val="0"/>
              </a:spcBef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Cloud: 90 (All shared)</a:t>
            </a:r>
          </a:p>
          <a:p>
            <a:pPr algn="just">
              <a:spcBef>
                <a:spcPct val="0"/>
              </a:spcBef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Members-states clouds: ~500 (All shared)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7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BMN MC 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2001808"/>
            <a:ext cx="7762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Check the resource and configure software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03007-A43B-4A0C-8B13-B14BD3AA19F8}"/>
              </a:ext>
            </a:extLst>
          </p:cNvPr>
          <p:cNvSpPr txBox="1"/>
          <p:nvPr/>
        </p:nvSpPr>
        <p:spPr>
          <a:xfrm>
            <a:off x="771525" y="2615873"/>
            <a:ext cx="7762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Download r12 over root protocol from NICA-EOS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4301E-6A29-4D57-99C6-26F4821D3E63}"/>
              </a:ext>
            </a:extLst>
          </p:cNvPr>
          <p:cNvSpPr txBox="1"/>
          <p:nvPr/>
        </p:nvSpPr>
        <p:spPr>
          <a:xfrm>
            <a:off x="771525" y="3229938"/>
            <a:ext cx="7762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Perform </a:t>
            </a:r>
            <a:r>
              <a:rPr lang="en-US" sz="24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run_sim_bmn.C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7F7D8-8025-4CD6-B66D-8BF2ED658F08}"/>
              </a:ext>
            </a:extLst>
          </p:cNvPr>
          <p:cNvSpPr txBox="1"/>
          <p:nvPr/>
        </p:nvSpPr>
        <p:spPr>
          <a:xfrm>
            <a:off x="771524" y="3872344"/>
            <a:ext cx="7762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Perform </a:t>
            </a:r>
            <a:r>
              <a:rPr lang="en-US" sz="24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run_reco_bmn.C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36C38-4012-4AEE-8E38-57BE0441881B}"/>
              </a:ext>
            </a:extLst>
          </p:cNvPr>
          <p:cNvSpPr txBox="1"/>
          <p:nvPr/>
        </p:nvSpPr>
        <p:spPr>
          <a:xfrm>
            <a:off x="771525" y="4514750"/>
            <a:ext cx="7762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Copy </a:t>
            </a:r>
            <a:r>
              <a:rPr lang="en-US" sz="24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result_bmn_dst.root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MLIT-EOS over DIRAC</a:t>
            </a:r>
          </a:p>
        </p:txBody>
      </p:sp>
    </p:spTree>
    <p:extLst>
      <p:ext uri="{BB962C8B-B14F-4D97-AF65-F5344CB8AC3E}">
        <p14:creationId xmlns:p14="http://schemas.microsoft.com/office/powerpoint/2010/main" val="241794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Global performance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A1775-74D6-413A-B39F-0E79A019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526"/>
            <a:ext cx="8039100" cy="55603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2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0" y="759171"/>
            <a:ext cx="9094256" cy="6098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1" t="35966" b="36270"/>
          <a:stretch/>
        </p:blipFill>
        <p:spPr>
          <a:xfrm>
            <a:off x="6337760" y="759171"/>
            <a:ext cx="2648154" cy="185102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Processors total</a:t>
            </a:r>
          </a:p>
        </p:txBody>
      </p:sp>
    </p:spTree>
    <p:extLst>
      <p:ext uri="{BB962C8B-B14F-4D97-AF65-F5344CB8AC3E}">
        <p14:creationId xmlns:p14="http://schemas.microsoft.com/office/powerpoint/2010/main" val="274160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4755" y="1985794"/>
            <a:ext cx="6827242" cy="415115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DIRAC use for BM@N tasks: status and perspectives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69783" y="4303370"/>
            <a:ext cx="8204433" cy="419653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000" dirty="0" err="1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u="sng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000" u="sng" dirty="0" err="1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ru-RU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</a:t>
            </a:r>
            <a:r>
              <a:rPr lang="en-US" sz="2000" dirty="0" err="1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Tsvetkov</a:t>
            </a:r>
            <a:endParaRPr lang="ru-RU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 October 2021</a:t>
            </a:r>
            <a:endParaRPr lang="ru-RU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42D625-9A48-4C82-9F48-94EFC1A1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30" y="109808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40237D-BCA7-424F-933D-4B1050F262B6}"/>
              </a:ext>
            </a:extLst>
          </p:cNvPr>
          <p:cNvSpPr txBox="1">
            <a:spLocks/>
          </p:cNvSpPr>
          <p:nvPr/>
        </p:nvSpPr>
        <p:spPr>
          <a:xfrm>
            <a:off x="3745359" y="221315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US" sz="2000" baseline="30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collaboration meeting</a:t>
            </a:r>
            <a:endParaRPr lang="ru-RU" sz="20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82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42900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58140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01616" y="5623738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232074" y="4905375"/>
            <a:ext cx="73226" cy="718363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112970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9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on BM@N+DIRAC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883469"/>
            <a:ext cx="7762875" cy="63709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real workload has been successfully executed!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you have a task to generate a lot of data for your work, please contact Konstantin or me.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 available now through DIRAC: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Computing: Tier1, Tier2, </a:t>
            </a:r>
            <a:r>
              <a:rPr lang="en-US" sz="24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Cloud, LHEP,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Storage: JINR EOS in LIT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much better to run software from official BM@N repository because it is mapped to CVMFS.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DIRAC there are a set of tools that may </a:t>
            </a:r>
            <a:r>
              <a:rPr lang="en-US" sz="240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enhance understanding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behavior of massive amount of user jobs.</a:t>
            </a:r>
          </a:p>
          <a:p>
            <a:pPr algn="just"/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 moment of retrospective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90208-8DF5-4D42-8E4A-9D8CCC5AD9D5}"/>
              </a:ext>
            </a:extLst>
          </p:cNvPr>
          <p:cNvSpPr txBox="1"/>
          <p:nvPr/>
        </p:nvSpPr>
        <p:spPr>
          <a:xfrm>
            <a:off x="542925" y="1437641"/>
            <a:ext cx="77628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3200" baseline="30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BM@N collaboration meeting:</a:t>
            </a:r>
          </a:p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General information about DIRAC and how it may be useful for BM@N tasks</a:t>
            </a:r>
            <a:endParaRPr lang="en-US" sz="32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1209C-A63A-4296-8029-01F641A00C38}"/>
              </a:ext>
            </a:extLst>
          </p:cNvPr>
          <p:cNvSpPr txBox="1"/>
          <p:nvPr/>
        </p:nvSpPr>
        <p:spPr>
          <a:xfrm>
            <a:off x="542925" y="3036591"/>
            <a:ext cx="77628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sz="3200" baseline="30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BM@N collaboration meeting:</a:t>
            </a:r>
          </a:p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 tests have been successfully performed. Basic workflow and scripts designed and presented.</a:t>
            </a:r>
            <a:endParaRPr lang="en-US" sz="32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4EB22-79A9-4584-BCEE-09DD000F1310}"/>
              </a:ext>
            </a:extLst>
          </p:cNvPr>
          <p:cNvSpPr txBox="1"/>
          <p:nvPr/>
        </p:nvSpPr>
        <p:spPr>
          <a:xfrm>
            <a:off x="542925" y="4635541"/>
            <a:ext cx="77628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US" sz="3200" baseline="30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BM@N collaboration meeting:</a:t>
            </a:r>
          </a:p>
          <a:p>
            <a:pPr algn="just"/>
            <a:r>
              <a:rPr lang="en-US" sz="32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real(useful) Monte-Carlo have </a:t>
            </a:r>
            <a:r>
              <a:rPr lang="en-US" sz="240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been performed!</a:t>
            </a:r>
            <a:endParaRPr lang="en-US" sz="32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File types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A8F0780-346E-451B-9E85-9B95CF77B58B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397000"/>
          <a:ext cx="6096000" cy="3032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90804726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4226489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696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data of events written by DAQ after Event Builder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20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DIGI(digits)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Digits of detectors after digitizer macros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579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DST</a:t>
                      </a:r>
                      <a:r>
                        <a:rPr lang="en-US" baseline="-25000" dirty="0"/>
                        <a:t>exp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Reconstructed events: hits, tracks, vertex and other reconstructed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63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Generated events after simulation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39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DST</a:t>
                      </a:r>
                      <a:r>
                        <a:rPr lang="en-US" baseline="-25000" dirty="0" err="1"/>
                        <a:t>sim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Reconstructed </a:t>
                      </a:r>
                      <a:r>
                        <a:rPr lang="en-US"/>
                        <a:t>events containing </a:t>
                      </a:r>
                      <a:r>
                        <a:rPr lang="en-US" dirty="0"/>
                        <a:t>modeled information for comparison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01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32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BMN offline job types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2713990"/>
          <a:ext cx="6096000" cy="1478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4540061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0808061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Experiment</a:t>
                      </a:r>
                      <a:r>
                        <a:rPr lang="en-US" baseline="0" dirty="0"/>
                        <a:t> data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Monte-Carlo data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059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RawToDigit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GenToSim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2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DigitToDst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SimToDst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79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DstToAna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DstToAna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83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19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2163012" y="3527851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541196" y="351177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7515893" y="350600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3893025" y="3512462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542351" y="1357269"/>
            <a:ext cx="1493306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DF33F-EB30-473D-8B56-E97AF7258884}"/>
              </a:ext>
            </a:extLst>
          </p:cNvPr>
          <p:cNvGrpSpPr/>
          <p:nvPr/>
        </p:nvGrpSpPr>
        <p:grpSpPr>
          <a:xfrm>
            <a:off x="7388690" y="1362574"/>
            <a:ext cx="1326776" cy="697264"/>
            <a:chOff x="5074447" y="1352100"/>
            <a:chExt cx="1631761" cy="697264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074447" y="1359811"/>
              <a:ext cx="1631761" cy="68955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8" name="Picture 14" descr="ÐÐ°ÑÑÐ¸Ð½ÐºÐ¸ Ð¿Ð¾ Ð·Ð°Ð¿ÑÐ¾ÑÑ ce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320" y="1352100"/>
              <a:ext cx="555476" cy="69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0ACEDB-F448-40B3-A9C3-954E3755609C}"/>
              </a:ext>
            </a:extLst>
          </p:cNvPr>
          <p:cNvGrpSpPr/>
          <p:nvPr/>
        </p:nvGrpSpPr>
        <p:grpSpPr>
          <a:xfrm>
            <a:off x="3035657" y="1356611"/>
            <a:ext cx="1220613" cy="689553"/>
            <a:chOff x="7174766" y="1352100"/>
            <a:chExt cx="1631761" cy="689553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7174766" y="1352100"/>
              <a:ext cx="1631761" cy="68955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40" name="Picture 16" descr="Lustre_file_system_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929" y="1567463"/>
              <a:ext cx="1270711" cy="26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394508" y="477293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0927" y="4789014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69203" y="477746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Clouds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78174" y="4783918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JINR Main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285028-7084-4466-8022-FF0A2E1D539B}"/>
              </a:ext>
            </a:extLst>
          </p:cNvPr>
          <p:cNvGrpSpPr/>
          <p:nvPr/>
        </p:nvGrpSpPr>
        <p:grpSpPr>
          <a:xfrm>
            <a:off x="119566" y="1356613"/>
            <a:ext cx="1397323" cy="689553"/>
            <a:chOff x="3120791" y="1359811"/>
            <a:chExt cx="1778314" cy="689553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120791" y="1359811"/>
              <a:ext cx="1778314" cy="689553"/>
              <a:chOff x="2527663" y="934196"/>
              <a:chExt cx="1778314" cy="689553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527663" y="934196"/>
                <a:ext cx="1631761" cy="689553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0694" y="934852"/>
                <a:ext cx="117528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8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Tapes</a:t>
                </a:r>
              </a:p>
              <a:p>
                <a:r>
                  <a:rPr lang="en-US" b="1" dirty="0">
                    <a:solidFill>
                      <a:schemeClr val="bg1">
                        <a:lumMod val="8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Disks</a:t>
                </a:r>
                <a:endParaRPr lang="ru-RU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36" name="Picture 12" descr="ÐÐ°ÑÑÐ¸Ð½ÐºÐ¸ Ð¿Ð¾ Ð·Ð°Ð¿ÑÐ¾ÑÑ dCach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9749" y="1033499"/>
                <a:ext cx="490945" cy="490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5F79CDB-A737-4395-891B-C21CCD7319A1}"/>
                </a:ext>
              </a:extLst>
            </p:cNvPr>
            <p:cNvSpPr txBox="1"/>
            <p:nvPr/>
          </p:nvSpPr>
          <p:spPr>
            <a:xfrm>
              <a:off x="3632727" y="1681145"/>
              <a:ext cx="11752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5" name="Picture 6" descr="https://micc.jinr.ru/assets/User-Content/images/About/micc_about.png">
            <a:extLst>
              <a:ext uri="{FF2B5EF4-FFF2-40B4-BE49-F238E27FC236}">
                <a16:creationId xmlns:a16="http://schemas.microsoft.com/office/drawing/2014/main" id="{B5A2CA04-C8C4-44FC-8F00-3F72CEA6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737424" y="351698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629984E-1E08-4194-8090-8EE14794498F}"/>
              </a:ext>
            </a:extLst>
          </p:cNvPr>
          <p:cNvSpPr txBox="1"/>
          <p:nvPr/>
        </p:nvSpPr>
        <p:spPr>
          <a:xfrm>
            <a:off x="5590734" y="4788443"/>
            <a:ext cx="16021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NICA 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92A6F-B83C-4D15-BD8A-6D9B0167EC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9" r="5471"/>
          <a:stretch/>
        </p:blipFill>
        <p:spPr>
          <a:xfrm>
            <a:off x="5778586" y="3578804"/>
            <a:ext cx="1124125" cy="1152110"/>
          </a:xfrm>
          <a:prstGeom prst="ellipse">
            <a:avLst/>
          </a:prstGeom>
        </p:spPr>
      </p:pic>
      <p:grpSp>
        <p:nvGrpSpPr>
          <p:cNvPr id="69" name="Группа 23">
            <a:extLst>
              <a:ext uri="{FF2B5EF4-FFF2-40B4-BE49-F238E27FC236}">
                <a16:creationId xmlns:a16="http://schemas.microsoft.com/office/drawing/2014/main" id="{4A6EAC47-75DA-4914-A7FF-BC0F04D18A43}"/>
              </a:ext>
            </a:extLst>
          </p:cNvPr>
          <p:cNvGrpSpPr/>
          <p:nvPr/>
        </p:nvGrpSpPr>
        <p:grpSpPr>
          <a:xfrm>
            <a:off x="4352253" y="1366431"/>
            <a:ext cx="1504703" cy="689553"/>
            <a:chOff x="768134" y="934196"/>
            <a:chExt cx="1743848" cy="689553"/>
          </a:xfrm>
        </p:grpSpPr>
        <p:sp>
          <p:nvSpPr>
            <p:cNvPr id="70" name="Скругленный прямоугольник 20">
              <a:extLst>
                <a:ext uri="{FF2B5EF4-FFF2-40B4-BE49-F238E27FC236}">
                  <a16:creationId xmlns:a16="http://schemas.microsoft.com/office/drawing/2014/main" id="{3E196285-42D8-4BFB-B5D9-5089BFA66CFC}"/>
                </a:ext>
              </a:extLst>
            </p:cNvPr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6" name="Рисунок 21">
              <a:extLst>
                <a:ext uri="{FF2B5EF4-FFF2-40B4-BE49-F238E27FC236}">
                  <a16:creationId xmlns:a16="http://schemas.microsoft.com/office/drawing/2014/main" id="{D26F2B8C-C1F8-4E1E-8835-BE25F13C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4CC057-02B4-488E-A578-604793E5BE6F}"/>
                </a:ext>
              </a:extLst>
            </p:cNvPr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8" name="Группа 23">
            <a:extLst>
              <a:ext uri="{FF2B5EF4-FFF2-40B4-BE49-F238E27FC236}">
                <a16:creationId xmlns:a16="http://schemas.microsoft.com/office/drawing/2014/main" id="{AC3E27FC-24B0-4D11-B08A-7D411621FE7C}"/>
              </a:ext>
            </a:extLst>
          </p:cNvPr>
          <p:cNvGrpSpPr/>
          <p:nvPr/>
        </p:nvGrpSpPr>
        <p:grpSpPr>
          <a:xfrm>
            <a:off x="5890193" y="1357269"/>
            <a:ext cx="1504703" cy="689553"/>
            <a:chOff x="768134" y="934196"/>
            <a:chExt cx="1743848" cy="689553"/>
          </a:xfrm>
        </p:grpSpPr>
        <p:sp>
          <p:nvSpPr>
            <p:cNvPr id="79" name="Скругленный прямоугольник 20">
              <a:extLst>
                <a:ext uri="{FF2B5EF4-FFF2-40B4-BE49-F238E27FC236}">
                  <a16:creationId xmlns:a16="http://schemas.microsoft.com/office/drawing/2014/main" id="{5F5DBD6B-437B-4938-B79C-1EC08AE29045}"/>
                </a:ext>
              </a:extLst>
            </p:cNvPr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0" name="Рисунок 21">
              <a:extLst>
                <a:ext uri="{FF2B5EF4-FFF2-40B4-BE49-F238E27FC236}">
                  <a16:creationId xmlns:a16="http://schemas.microsoft.com/office/drawing/2014/main" id="{430C9656-BE60-4267-8635-7F47DA3AB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39A43A-1624-4FC7-A240-A5792513D246}"/>
                </a:ext>
              </a:extLst>
            </p:cNvPr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576DFF-18CA-4AB8-AF96-7D5E9A65C67A}"/>
              </a:ext>
            </a:extLst>
          </p:cNvPr>
          <p:cNvCxnSpPr>
            <a:cxnSpLocks/>
            <a:stCxn id="21" idx="2"/>
            <a:endCxn id="10" idx="0"/>
          </p:cNvCxnSpPr>
          <p:nvPr/>
        </p:nvCxnSpPr>
        <p:spPr>
          <a:xfrm flipH="1">
            <a:off x="1157940" y="2046822"/>
            <a:ext cx="1083073" cy="1464953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18BAA43-02E1-4F92-963A-7FD98B5A36FA}"/>
              </a:ext>
            </a:extLst>
          </p:cNvPr>
          <p:cNvCxnSpPr>
            <a:cxnSpLocks/>
            <a:stCxn id="21" idx="2"/>
            <a:endCxn id="1030" idx="0"/>
          </p:cNvCxnSpPr>
          <p:nvPr/>
        </p:nvCxnSpPr>
        <p:spPr>
          <a:xfrm>
            <a:off x="2241013" y="2046822"/>
            <a:ext cx="534255" cy="1481029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6308A0F-58E7-44D4-8891-E7C569B0E188}"/>
              </a:ext>
            </a:extLst>
          </p:cNvPr>
          <p:cNvCxnSpPr>
            <a:cxnSpLocks/>
            <a:stCxn id="35" idx="2"/>
            <a:endCxn id="12" idx="0"/>
          </p:cNvCxnSpPr>
          <p:nvPr/>
        </p:nvCxnSpPr>
        <p:spPr>
          <a:xfrm>
            <a:off x="3645964" y="2046164"/>
            <a:ext cx="897142" cy="1466298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CD68422-AEC1-42A2-8F57-FE1C0ABA5704}"/>
              </a:ext>
            </a:extLst>
          </p:cNvPr>
          <p:cNvCxnSpPr>
            <a:cxnSpLocks/>
            <a:stCxn id="70" idx="2"/>
            <a:endCxn id="12" idx="0"/>
          </p:cNvCxnSpPr>
          <p:nvPr/>
        </p:nvCxnSpPr>
        <p:spPr>
          <a:xfrm flipH="1">
            <a:off x="4543106" y="2055984"/>
            <a:ext cx="513141" cy="145647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B615A2C-47D0-4618-8215-B4110E2B333F}"/>
              </a:ext>
            </a:extLst>
          </p:cNvPr>
          <p:cNvCxnSpPr>
            <a:cxnSpLocks/>
            <a:stCxn id="79" idx="2"/>
            <a:endCxn id="55" idx="0"/>
          </p:cNvCxnSpPr>
          <p:nvPr/>
        </p:nvCxnSpPr>
        <p:spPr>
          <a:xfrm flipH="1">
            <a:off x="6354168" y="2046822"/>
            <a:ext cx="240019" cy="1470165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C94AFF5-6A90-41A1-9E97-28D0E9E0D038}"/>
              </a:ext>
            </a:extLst>
          </p:cNvPr>
          <p:cNvSpPr txBox="1"/>
          <p:nvPr/>
        </p:nvSpPr>
        <p:spPr>
          <a:xfrm>
            <a:off x="1477581" y="97034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E020CE3-5998-4D91-9763-76E587E3EF9D}"/>
              </a:ext>
            </a:extLst>
          </p:cNvPr>
          <p:cNvSpPr txBox="1"/>
          <p:nvPr/>
        </p:nvSpPr>
        <p:spPr>
          <a:xfrm>
            <a:off x="4183619" y="970341"/>
            <a:ext cx="17065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B3CE523-B716-4E98-AB19-F81345A179CD}"/>
              </a:ext>
            </a:extLst>
          </p:cNvPr>
          <p:cNvSpPr txBox="1"/>
          <p:nvPr/>
        </p:nvSpPr>
        <p:spPr>
          <a:xfrm>
            <a:off x="5744672" y="970341"/>
            <a:ext cx="17065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EOS LHEP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C103662-29FD-4780-93E1-7C2DCB0CC65D}"/>
              </a:ext>
            </a:extLst>
          </p:cNvPr>
          <p:cNvCxnSpPr>
            <a:cxnSpLocks/>
            <a:stCxn id="79" idx="2"/>
            <a:endCxn id="12" idx="0"/>
          </p:cNvCxnSpPr>
          <p:nvPr/>
        </p:nvCxnSpPr>
        <p:spPr>
          <a:xfrm flipH="1">
            <a:off x="4543106" y="2046822"/>
            <a:ext cx="2051081" cy="1465640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Скругленный прямоугольник 25">
            <a:extLst>
              <a:ext uri="{FF2B5EF4-FFF2-40B4-BE49-F238E27FC236}">
                <a16:creationId xmlns:a16="http://schemas.microsoft.com/office/drawing/2014/main" id="{0840A92C-A1FF-4553-B9AE-1C28BFB48A4E}"/>
              </a:ext>
            </a:extLst>
          </p:cNvPr>
          <p:cNvSpPr/>
          <p:nvPr/>
        </p:nvSpPr>
        <p:spPr>
          <a:xfrm>
            <a:off x="462448" y="3429000"/>
            <a:ext cx="3011957" cy="2206662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1177B09-235E-45A2-9124-31A1A691B902}"/>
              </a:ext>
            </a:extLst>
          </p:cNvPr>
          <p:cNvSpPr txBox="1"/>
          <p:nvPr/>
        </p:nvSpPr>
        <p:spPr>
          <a:xfrm>
            <a:off x="1220802" y="523971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LIT auth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C31013-A0C1-4D58-9346-364E37B151DC}"/>
              </a:ext>
            </a:extLst>
          </p:cNvPr>
          <p:cNvSpPr txBox="1"/>
          <p:nvPr/>
        </p:nvSpPr>
        <p:spPr>
          <a:xfrm>
            <a:off x="3811568" y="5050143"/>
            <a:ext cx="15268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auth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B5E7BEE-F9CE-4367-928F-46F8BD42FDF3}"/>
              </a:ext>
            </a:extLst>
          </p:cNvPr>
          <p:cNvSpPr txBox="1"/>
          <p:nvPr/>
        </p:nvSpPr>
        <p:spPr>
          <a:xfrm>
            <a:off x="5411818" y="5050143"/>
            <a:ext cx="19202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NICA CLUSTER auth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6F4E09-B618-4899-B077-3E14B676B734}"/>
              </a:ext>
            </a:extLst>
          </p:cNvPr>
          <p:cNvSpPr txBox="1"/>
          <p:nvPr/>
        </p:nvSpPr>
        <p:spPr>
          <a:xfrm>
            <a:off x="7121569" y="5050143"/>
            <a:ext cx="19202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Direct auth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4757FBF-945D-4200-B849-EF9CA4ED1AD1}"/>
              </a:ext>
            </a:extLst>
          </p:cNvPr>
          <p:cNvSpPr txBox="1"/>
          <p:nvPr/>
        </p:nvSpPr>
        <p:spPr>
          <a:xfrm>
            <a:off x="932407" y="5773548"/>
            <a:ext cx="2072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SLURM job submit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35791C3-DCB8-400B-8373-5B12B4144D68}"/>
              </a:ext>
            </a:extLst>
          </p:cNvPr>
          <p:cNvSpPr txBox="1"/>
          <p:nvPr/>
        </p:nvSpPr>
        <p:spPr>
          <a:xfrm>
            <a:off x="3489904" y="5773548"/>
            <a:ext cx="2072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SLURM job submit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E3687C-CD0D-42D1-9895-1B6002C3F3BE}"/>
              </a:ext>
            </a:extLst>
          </p:cNvPr>
          <p:cNvSpPr txBox="1"/>
          <p:nvPr/>
        </p:nvSpPr>
        <p:spPr>
          <a:xfrm>
            <a:off x="5304629" y="5779088"/>
            <a:ext cx="20720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SGE job submit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F8E2B90-8C0E-45F0-A34E-3FB957E7D74F}"/>
              </a:ext>
            </a:extLst>
          </p:cNvPr>
          <p:cNvSpPr txBox="1"/>
          <p:nvPr/>
        </p:nvSpPr>
        <p:spPr>
          <a:xfrm>
            <a:off x="7119354" y="5758849"/>
            <a:ext cx="2072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Create VM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manually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4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>
                <a:latin typeface="Segoe UI Light" panose="020B0502040204020203" pitchFamily="34" charset="0"/>
              </a:rPr>
              <a:t>interconnecting</a:t>
            </a:r>
            <a:r>
              <a:rPr lang="en-US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>
                <a:latin typeface="Segoe UI Light" panose="020B0502040204020203" pitchFamily="34" charset="0"/>
              </a:rPr>
              <a:t>interoperability</a:t>
            </a:r>
            <a:r>
              <a:rPr lang="en-US" dirty="0">
                <a:latin typeface="Segoe UI Light" panose="020B0502040204020203" pitchFamily="34" charset="0"/>
              </a:rPr>
              <a:t> and simplifying </a:t>
            </a:r>
            <a:r>
              <a:rPr lang="en-US" b="1" dirty="0">
                <a:latin typeface="Segoe UI Light" panose="020B0502040204020203" pitchFamily="34" charset="0"/>
              </a:rPr>
              <a:t>interfaces</a:t>
            </a:r>
            <a:r>
              <a:rPr lang="en-US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Complex, clouds in JINR Member-States, cluster from Mexico University were combined using the DIRAC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781DB1-D35F-494B-BACC-2C3D90D848B5}"/>
              </a:ext>
            </a:extLst>
          </p:cNvPr>
          <p:cNvCxnSpPr/>
          <p:nvPr/>
        </p:nvCxnSpPr>
        <p:spPr bwMode="auto">
          <a:xfrm>
            <a:off x="2196592" y="2552395"/>
            <a:ext cx="3587801" cy="1002518"/>
          </a:xfrm>
          <a:prstGeom prst="straightConnector1">
            <a:avLst/>
          </a:prstGeom>
          <a:ln w="38100">
            <a:solidFill>
              <a:srgbClr val="00206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3EB7A5A-41EE-4ABE-9CF1-5B7D0213BD89}"/>
              </a:ext>
            </a:extLst>
          </p:cNvPr>
          <p:cNvCxnSpPr/>
          <p:nvPr/>
        </p:nvCxnSpPr>
        <p:spPr bwMode="auto">
          <a:xfrm flipH="1">
            <a:off x="1717167" y="2906407"/>
            <a:ext cx="20638" cy="577850"/>
          </a:xfrm>
          <a:prstGeom prst="straightConnector1">
            <a:avLst/>
          </a:prstGeom>
          <a:ln w="38100">
            <a:solidFill>
              <a:schemeClr val="accent1">
                <a:shade val="95000"/>
                <a:satMod val="10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486D7C6-84C4-4454-B6F1-81F228987630}"/>
              </a:ext>
            </a:extLst>
          </p:cNvPr>
          <p:cNvCxnSpPr/>
          <p:nvPr/>
        </p:nvCxnSpPr>
        <p:spPr bwMode="auto">
          <a:xfrm>
            <a:off x="1979105" y="2925457"/>
            <a:ext cx="950912" cy="558799"/>
          </a:xfrm>
          <a:prstGeom prst="straightConnector1">
            <a:avLst/>
          </a:prstGeom>
          <a:ln w="38100">
            <a:solidFill>
              <a:srgbClr val="7030A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743093-0B36-4A21-AD66-9EA418048C5E}"/>
              </a:ext>
            </a:extLst>
          </p:cNvPr>
          <p:cNvCxnSpPr/>
          <p:nvPr/>
        </p:nvCxnSpPr>
        <p:spPr bwMode="auto">
          <a:xfrm>
            <a:off x="2056892" y="2809570"/>
            <a:ext cx="1955799" cy="674687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FCCB7BB-6433-40E0-B546-1EDE11ED19FB}"/>
              </a:ext>
            </a:extLst>
          </p:cNvPr>
          <p:cNvCxnSpPr/>
          <p:nvPr/>
        </p:nvCxnSpPr>
        <p:spPr bwMode="auto">
          <a:xfrm>
            <a:off x="2137855" y="2688920"/>
            <a:ext cx="2663852" cy="847725"/>
          </a:xfrm>
          <a:prstGeom prst="straightConnector1">
            <a:avLst/>
          </a:prstGeom>
          <a:ln w="38100">
            <a:solidFill>
              <a:srgbClr val="FF0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33F049D-02A7-4479-9E62-94F4264F8DFB}"/>
              </a:ext>
            </a:extLst>
          </p:cNvPr>
          <p:cNvCxnSpPr>
            <a:stCxn id="37" idx="3"/>
          </p:cNvCxnSpPr>
          <p:nvPr/>
        </p:nvCxnSpPr>
        <p:spPr bwMode="auto">
          <a:xfrm>
            <a:off x="2212467" y="2439681"/>
            <a:ext cx="4360863" cy="269876"/>
          </a:xfrm>
          <a:prstGeom prst="straightConnector1">
            <a:avLst/>
          </a:prstGeom>
          <a:ln w="38100">
            <a:solidFill>
              <a:srgbClr val="FFC000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CDE769E-EAB5-4197-8176-9269917EB8AD}"/>
              </a:ext>
            </a:extLst>
          </p:cNvPr>
          <p:cNvCxnSpPr/>
          <p:nvPr/>
        </p:nvCxnSpPr>
        <p:spPr bwMode="auto">
          <a:xfrm flipV="1">
            <a:off x="2269617" y="1971370"/>
            <a:ext cx="4281488" cy="296862"/>
          </a:xfrm>
          <a:prstGeom prst="straightConnector1">
            <a:avLst/>
          </a:prstGeom>
          <a:ln w="38100">
            <a:solidFill>
              <a:srgbClr val="FF9933">
                <a:alpha val="35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54208-AA8C-4ACF-A016-1F2B2B58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0" y="1985368"/>
            <a:ext cx="839840" cy="90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1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79244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19140</TotalTime>
  <Words>801</Words>
  <Application>Microsoft Office PowerPoint</Application>
  <PresentationFormat>On-screen Show (4:3)</PresentationFormat>
  <Paragraphs>236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Segoe UI</vt:lpstr>
      <vt:lpstr>Arial</vt:lpstr>
      <vt:lpstr>Times New Roman</vt:lpstr>
      <vt:lpstr>Segoe UI Light</vt:lpstr>
      <vt:lpstr>Calibri</vt:lpstr>
      <vt:lpstr>Comfortaa</vt:lpstr>
      <vt:lpstr>Arial Narrow</vt:lpstr>
      <vt:lpstr>Optima</vt:lpstr>
      <vt:lpstr>CERNCorporate4-3</vt:lpstr>
      <vt:lpstr>PowerPoint Presentation</vt:lpstr>
      <vt:lpstr>DIRAC use for BM@N tasks: status and perspectives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ipelevan</cp:lastModifiedBy>
  <cp:revision>477</cp:revision>
  <dcterms:created xsi:type="dcterms:W3CDTF">2012-11-30T11:04:26Z</dcterms:created>
  <dcterms:modified xsi:type="dcterms:W3CDTF">2021-10-06T13:32:43Z</dcterms:modified>
</cp:coreProperties>
</file>