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jpeg"/>
  <Override PartName="/ppt/media/image16.jpg" ContentType="image/jpeg"/>
  <Override PartName="/ppt/media/image17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96" r:id="rId3"/>
    <p:sldId id="295" r:id="rId4"/>
    <p:sldId id="300" r:id="rId5"/>
    <p:sldId id="259" r:id="rId6"/>
    <p:sldId id="258" r:id="rId7"/>
    <p:sldId id="260" r:id="rId8"/>
    <p:sldId id="301" r:id="rId9"/>
    <p:sldId id="261" r:id="rId10"/>
    <p:sldId id="272" r:id="rId11"/>
    <p:sldId id="262" r:id="rId12"/>
    <p:sldId id="264" r:id="rId13"/>
    <p:sldId id="265" r:id="rId14"/>
    <p:sldId id="267" r:id="rId15"/>
    <p:sldId id="29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DBA4-5DBA-49A2-BD03-A854E8F4C83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410C5-2F8F-4A05-8AC4-177A133433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3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4b055066c_0_6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4b055066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048cb9a09_0_96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f048cb9a0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92BE0-B739-4D81-863D-5B411A53B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9736E5-EB3E-4095-8DF3-F16A7201E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BDDB25-3418-4613-A75A-7BEE9B7B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41D3-5886-4006-A3ED-EA253DFA7DA9}" type="datetime1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10C401-9317-488B-9801-680FA301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B9EF72-6F38-49B3-B297-7B4F8B4E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02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C9B1E-BB32-43A3-A797-83964452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4BAFCF-E11D-4D09-B620-1E44A8BB7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77BC1C-E7ED-4F15-8DC4-9832298E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7B3C-B388-4A79-B9E6-F9DC10AE18D8}" type="datetime1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E7FBC6-3FF9-4491-932C-A652A289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E8F66-B13A-4C0C-95B6-22F7E65B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4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090552-A0A2-4AEA-8093-84BD6BAC6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F43736-4052-444F-88F7-DDB632F23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A7837-B9B1-4C2A-88A6-C57E2256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D5F54-034D-45CF-A1F7-7E3D677DC8A5}" type="datetime1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BB4EA-662F-448C-8C60-A8F8CF3E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25ACCC-A73A-4AF5-A2C3-B47F58DE5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1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01E17-9B3E-430E-9E57-C5127E34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3CC774-F372-458A-A600-9F87A21DD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A68C53-59E3-44D8-AD09-13FA123D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DC21-1514-420E-BE5D-EFE9369F2D74}" type="datetime1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1BC2B-765B-4F7E-8BD4-A8F3293C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231A5-1247-4154-8AF6-A517F2C0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7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5F3EC-9A6B-4557-88B8-92C3A550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8AA4B4-4131-46A7-BA1B-5C0046ADB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0A531-849B-466E-ADE0-81876817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25A8-94D3-4B33-8020-31E6D2E2438D}" type="datetime1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1FB537-6BB5-4E2F-BF2C-BC4296EE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B5B8A-E6A9-4293-BAC4-0678BFB0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5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0D983-294A-4E24-98F2-64D77065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F5C823-CF83-4EFF-920A-E9DB746CE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1504FD-6167-409D-BFCA-C06B8C277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F81E77-A560-4B69-AC62-7FD030A9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BEF-8556-440F-83A8-40354BE93B78}" type="datetime1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9ED268-22A6-4952-B27A-11FA0657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2DBC43-67AA-46E8-96D7-CA6DDAF9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1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5BFC8-C59C-4CC2-9553-EC44D001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5FC5EB-1CDD-4F48-B68C-B819D1D0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A67CEA-8622-436F-9C05-9B90F16D6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83FC84-FC94-416E-9C95-D3A830AD5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2B422D-44CA-4D00-8DAC-288487FD4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CB5A77-2D7C-4455-81B0-C38D34FA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F74C9-17F9-4E70-863C-3B003ABA88D8}" type="datetime1">
              <a:rPr lang="ru-RU" smtClean="0"/>
              <a:t>04.10.2021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C8170E-FE1B-4473-BD4A-9AA8508A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4A8334-982E-43D8-B571-1880EFDA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32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5EC45-331B-41C1-AD96-D0B83396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6C4185-E7C3-4A1B-8749-6A53CDA7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F642-1784-455E-B11D-23588B1935D9}" type="datetime1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2F347F-3A02-4DB2-85BB-9C39F1CF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2A533B-B340-4183-801A-00A50E48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0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798279-8F62-4538-BE1E-D22C359B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1ED5-1A91-45A3-B552-759ED5600C4F}" type="datetime1">
              <a:rPr lang="ru-RU" smtClean="0"/>
              <a:t>04.10.2021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1F4FA7-3CCE-40FD-B10B-05703D8F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51F6C-60BE-4713-ACB2-A76AEA9F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4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60848-847A-4555-B792-8EC7ACD8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4B751-E112-4422-8261-C882DA14B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CAABF5-9C62-41ED-96CA-D64486468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3CCC2A-8FB3-4E0A-BEDC-44F322FA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5454-6647-47DC-AFF3-6917296BE1C3}" type="datetime1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E45D9-7B14-4972-9AB9-46D8C9366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E6DF5-818B-4B82-A322-14B8BC2F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4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EDAC4-4565-44AA-ADF5-BF5BF3EB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1B4E79-0986-46FB-8D57-FA63F50FC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CEFF4E-6CAD-4DD0-B857-1A58CF3ED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0731B1-68F0-4A41-9532-0605F5C3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387-C56B-47A1-AB00-3683CD1DA372}" type="datetime1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CB423C-730F-45EA-8D28-D8420112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33B94-D4B9-481C-8961-177C7A65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8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911A3-27ED-4D69-83AF-4024928F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76C969-DE3C-4D0C-9E37-D5E55730A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6AFAA-EAD1-468F-8B4F-9FBE5FEE5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00E-AB2A-423B-B3D4-DCB3032EEB3C}" type="datetime1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674-2761-452D-B1B2-81DD8258B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470C8C-40F2-48E4-BD3A-F63B71BC1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20C4A-8AB2-4519-B12E-8872BBC5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35.png"/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12" Type="http://schemas.openxmlformats.org/officeDocument/2006/relationships/image" Target="../media/image3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33.jpg"/><Relationship Id="rId5" Type="http://schemas.openxmlformats.org/officeDocument/2006/relationships/image" Target="../media/image5.png"/><Relationship Id="rId10" Type="http://schemas.openxmlformats.org/officeDocument/2006/relationships/image" Target="../media/image32.jpg"/><Relationship Id="rId4" Type="http://schemas.openxmlformats.org/officeDocument/2006/relationships/image" Target="../media/image29.jp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5402D-A898-48E8-ABA2-78943A3B3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en-US" sz="32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  <a:r>
              <a:rPr lang="en-US" sz="32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r>
              <a:rPr lang="en-US" sz="32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2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en-US"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</a:t>
            </a:r>
            <a:r>
              <a:rPr lang="en-US" sz="32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380BD-85D9-41C0-9124-A85475CA7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265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Yuriy</a:t>
            </a:r>
            <a:r>
              <a:rPr lang="en-US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Kopylov</a:t>
            </a:r>
            <a:r>
              <a:rPr lang="en-US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behalf on Forward Silicon Tracker team</a:t>
            </a:r>
          </a:p>
          <a:p>
            <a:endParaRPr lang="en-US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Meeting of the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BM@N Experiment at the NICA Facility, 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3-8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2021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137BC-EE8C-4A45-AAE3-7775185DD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2" y="85339"/>
            <a:ext cx="11619018" cy="7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3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7230" y="4695927"/>
            <a:ext cx="2538730" cy="2098040"/>
            <a:chOff x="387230" y="4695927"/>
            <a:chExt cx="2538730" cy="2098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230" y="4695927"/>
              <a:ext cx="2538641" cy="20979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72512" y="5430012"/>
              <a:ext cx="323215" cy="321945"/>
            </a:xfrm>
            <a:custGeom>
              <a:avLst/>
              <a:gdLst/>
              <a:ahLst/>
              <a:cxnLst/>
              <a:rect l="l" t="t" r="r" b="b"/>
              <a:pathLst>
                <a:path w="323214" h="321945">
                  <a:moveTo>
                    <a:pt x="0" y="160781"/>
                  </a:moveTo>
                  <a:lnTo>
                    <a:pt x="5766" y="118048"/>
                  </a:lnTo>
                  <a:lnTo>
                    <a:pt x="22041" y="79643"/>
                  </a:lnTo>
                  <a:lnTo>
                    <a:pt x="47291" y="47101"/>
                  </a:lnTo>
                  <a:lnTo>
                    <a:pt x="79981" y="21956"/>
                  </a:lnTo>
                  <a:lnTo>
                    <a:pt x="118577" y="5744"/>
                  </a:lnTo>
                  <a:lnTo>
                    <a:pt x="161544" y="0"/>
                  </a:lnTo>
                  <a:lnTo>
                    <a:pt x="204510" y="5744"/>
                  </a:lnTo>
                  <a:lnTo>
                    <a:pt x="243106" y="21956"/>
                  </a:lnTo>
                  <a:lnTo>
                    <a:pt x="275796" y="47101"/>
                  </a:lnTo>
                  <a:lnTo>
                    <a:pt x="301046" y="79643"/>
                  </a:lnTo>
                  <a:lnTo>
                    <a:pt x="317321" y="118048"/>
                  </a:lnTo>
                  <a:lnTo>
                    <a:pt x="323088" y="160781"/>
                  </a:lnTo>
                  <a:lnTo>
                    <a:pt x="317321" y="203524"/>
                  </a:lnTo>
                  <a:lnTo>
                    <a:pt x="301046" y="241932"/>
                  </a:lnTo>
                  <a:lnTo>
                    <a:pt x="275796" y="274472"/>
                  </a:lnTo>
                  <a:lnTo>
                    <a:pt x="243106" y="299612"/>
                  </a:lnTo>
                  <a:lnTo>
                    <a:pt x="204510" y="315820"/>
                  </a:lnTo>
                  <a:lnTo>
                    <a:pt x="161544" y="321563"/>
                  </a:lnTo>
                  <a:lnTo>
                    <a:pt x="118577" y="315820"/>
                  </a:lnTo>
                  <a:lnTo>
                    <a:pt x="79981" y="299612"/>
                  </a:lnTo>
                  <a:lnTo>
                    <a:pt x="47291" y="274472"/>
                  </a:lnTo>
                  <a:lnTo>
                    <a:pt x="22041" y="241932"/>
                  </a:lnTo>
                  <a:lnTo>
                    <a:pt x="5766" y="203524"/>
                  </a:lnTo>
                  <a:lnTo>
                    <a:pt x="0" y="160781"/>
                  </a:lnTo>
                  <a:close/>
                </a:path>
              </a:pathLst>
            </a:custGeom>
            <a:ln w="914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63698" y="5425846"/>
            <a:ext cx="1416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8942" y="2385182"/>
            <a:ext cx="2552700" cy="2155190"/>
            <a:chOff x="368942" y="2385182"/>
            <a:chExt cx="2552700" cy="21551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942" y="2385182"/>
              <a:ext cx="2552363" cy="215472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66415" y="3116579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4" h="321945">
                  <a:moveTo>
                    <a:pt x="0" y="160782"/>
                  </a:moveTo>
                  <a:lnTo>
                    <a:pt x="8199" y="109971"/>
                  </a:lnTo>
                  <a:lnTo>
                    <a:pt x="31028" y="65836"/>
                  </a:lnTo>
                  <a:lnTo>
                    <a:pt x="65836" y="31028"/>
                  </a:lnTo>
                  <a:lnTo>
                    <a:pt x="109971" y="8199"/>
                  </a:lnTo>
                  <a:lnTo>
                    <a:pt x="160781" y="0"/>
                  </a:lnTo>
                  <a:lnTo>
                    <a:pt x="211592" y="8199"/>
                  </a:lnTo>
                  <a:lnTo>
                    <a:pt x="255727" y="31028"/>
                  </a:lnTo>
                  <a:lnTo>
                    <a:pt x="290535" y="65836"/>
                  </a:lnTo>
                  <a:lnTo>
                    <a:pt x="313364" y="109971"/>
                  </a:lnTo>
                  <a:lnTo>
                    <a:pt x="321563" y="160782"/>
                  </a:lnTo>
                  <a:lnTo>
                    <a:pt x="313364" y="211592"/>
                  </a:lnTo>
                  <a:lnTo>
                    <a:pt x="290535" y="255727"/>
                  </a:lnTo>
                  <a:lnTo>
                    <a:pt x="255727" y="290535"/>
                  </a:lnTo>
                  <a:lnTo>
                    <a:pt x="211592" y="313364"/>
                  </a:lnTo>
                  <a:lnTo>
                    <a:pt x="160781" y="321564"/>
                  </a:lnTo>
                  <a:lnTo>
                    <a:pt x="109971" y="313364"/>
                  </a:lnTo>
                  <a:lnTo>
                    <a:pt x="65836" y="290535"/>
                  </a:lnTo>
                  <a:lnTo>
                    <a:pt x="31028" y="255727"/>
                  </a:lnTo>
                  <a:lnTo>
                    <a:pt x="8199" y="211592"/>
                  </a:lnTo>
                  <a:lnTo>
                    <a:pt x="0" y="160782"/>
                  </a:lnTo>
                  <a:close/>
                </a:path>
              </a:pathLst>
            </a:custGeom>
            <a:ln w="914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656458" y="311238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89446" y="947840"/>
            <a:ext cx="1972310" cy="4579620"/>
            <a:chOff x="3589446" y="947840"/>
            <a:chExt cx="1972310" cy="45796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9446" y="947840"/>
              <a:ext cx="1972249" cy="45794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09643" y="1498091"/>
              <a:ext cx="1225550" cy="321945"/>
            </a:xfrm>
            <a:custGeom>
              <a:avLst/>
              <a:gdLst/>
              <a:ahLst/>
              <a:cxnLst/>
              <a:rect l="l" t="t" r="r" b="b"/>
              <a:pathLst>
                <a:path w="1225550" h="321944">
                  <a:moveTo>
                    <a:pt x="0" y="160782"/>
                  </a:moveTo>
                  <a:lnTo>
                    <a:pt x="8199" y="109971"/>
                  </a:lnTo>
                  <a:lnTo>
                    <a:pt x="31028" y="65836"/>
                  </a:lnTo>
                  <a:lnTo>
                    <a:pt x="65836" y="31028"/>
                  </a:lnTo>
                  <a:lnTo>
                    <a:pt x="109971" y="8199"/>
                  </a:lnTo>
                  <a:lnTo>
                    <a:pt x="160781" y="0"/>
                  </a:lnTo>
                  <a:lnTo>
                    <a:pt x="211592" y="8199"/>
                  </a:lnTo>
                  <a:lnTo>
                    <a:pt x="255727" y="31028"/>
                  </a:lnTo>
                  <a:lnTo>
                    <a:pt x="290535" y="65836"/>
                  </a:lnTo>
                  <a:lnTo>
                    <a:pt x="313364" y="109971"/>
                  </a:lnTo>
                  <a:lnTo>
                    <a:pt x="321563" y="160782"/>
                  </a:lnTo>
                  <a:lnTo>
                    <a:pt x="313364" y="211592"/>
                  </a:lnTo>
                  <a:lnTo>
                    <a:pt x="290535" y="255727"/>
                  </a:lnTo>
                  <a:lnTo>
                    <a:pt x="255727" y="290535"/>
                  </a:lnTo>
                  <a:lnTo>
                    <a:pt x="211592" y="313364"/>
                  </a:lnTo>
                  <a:lnTo>
                    <a:pt x="160781" y="321563"/>
                  </a:lnTo>
                  <a:lnTo>
                    <a:pt x="109971" y="313364"/>
                  </a:lnTo>
                  <a:lnTo>
                    <a:pt x="65836" y="290535"/>
                  </a:lnTo>
                  <a:lnTo>
                    <a:pt x="31028" y="255727"/>
                  </a:lnTo>
                  <a:lnTo>
                    <a:pt x="8199" y="211592"/>
                  </a:lnTo>
                  <a:lnTo>
                    <a:pt x="0" y="160782"/>
                  </a:lnTo>
                  <a:close/>
                </a:path>
                <a:path w="1225550" h="321944">
                  <a:moveTo>
                    <a:pt x="451103" y="160782"/>
                  </a:moveTo>
                  <a:lnTo>
                    <a:pt x="459303" y="109971"/>
                  </a:lnTo>
                  <a:lnTo>
                    <a:pt x="482132" y="65836"/>
                  </a:lnTo>
                  <a:lnTo>
                    <a:pt x="516940" y="31028"/>
                  </a:lnTo>
                  <a:lnTo>
                    <a:pt x="561075" y="8199"/>
                  </a:lnTo>
                  <a:lnTo>
                    <a:pt x="611885" y="0"/>
                  </a:lnTo>
                  <a:lnTo>
                    <a:pt x="662696" y="8199"/>
                  </a:lnTo>
                  <a:lnTo>
                    <a:pt x="706831" y="31028"/>
                  </a:lnTo>
                  <a:lnTo>
                    <a:pt x="741639" y="65836"/>
                  </a:lnTo>
                  <a:lnTo>
                    <a:pt x="764468" y="109971"/>
                  </a:lnTo>
                  <a:lnTo>
                    <a:pt x="772667" y="160782"/>
                  </a:lnTo>
                  <a:lnTo>
                    <a:pt x="764468" y="211592"/>
                  </a:lnTo>
                  <a:lnTo>
                    <a:pt x="741639" y="255727"/>
                  </a:lnTo>
                  <a:lnTo>
                    <a:pt x="706831" y="290535"/>
                  </a:lnTo>
                  <a:lnTo>
                    <a:pt x="662696" y="313364"/>
                  </a:lnTo>
                  <a:lnTo>
                    <a:pt x="611885" y="321563"/>
                  </a:lnTo>
                  <a:lnTo>
                    <a:pt x="561075" y="313364"/>
                  </a:lnTo>
                  <a:lnTo>
                    <a:pt x="516940" y="290535"/>
                  </a:lnTo>
                  <a:lnTo>
                    <a:pt x="482132" y="255727"/>
                  </a:lnTo>
                  <a:lnTo>
                    <a:pt x="459303" y="211592"/>
                  </a:lnTo>
                  <a:lnTo>
                    <a:pt x="451103" y="160782"/>
                  </a:lnTo>
                  <a:close/>
                </a:path>
                <a:path w="1225550" h="321944">
                  <a:moveTo>
                    <a:pt x="902207" y="160782"/>
                  </a:moveTo>
                  <a:lnTo>
                    <a:pt x="907974" y="118048"/>
                  </a:lnTo>
                  <a:lnTo>
                    <a:pt x="924249" y="79643"/>
                  </a:lnTo>
                  <a:lnTo>
                    <a:pt x="949499" y="47101"/>
                  </a:lnTo>
                  <a:lnTo>
                    <a:pt x="982189" y="21956"/>
                  </a:lnTo>
                  <a:lnTo>
                    <a:pt x="1020785" y="5744"/>
                  </a:lnTo>
                  <a:lnTo>
                    <a:pt x="1063752" y="0"/>
                  </a:lnTo>
                  <a:lnTo>
                    <a:pt x="1106718" y="5744"/>
                  </a:lnTo>
                  <a:lnTo>
                    <a:pt x="1145314" y="21956"/>
                  </a:lnTo>
                  <a:lnTo>
                    <a:pt x="1178004" y="47101"/>
                  </a:lnTo>
                  <a:lnTo>
                    <a:pt x="1203254" y="79643"/>
                  </a:lnTo>
                  <a:lnTo>
                    <a:pt x="1219529" y="118048"/>
                  </a:lnTo>
                  <a:lnTo>
                    <a:pt x="1225295" y="160782"/>
                  </a:lnTo>
                  <a:lnTo>
                    <a:pt x="1219529" y="203515"/>
                  </a:lnTo>
                  <a:lnTo>
                    <a:pt x="1203254" y="241920"/>
                  </a:lnTo>
                  <a:lnTo>
                    <a:pt x="1178004" y="274462"/>
                  </a:lnTo>
                  <a:lnTo>
                    <a:pt x="1145314" y="299607"/>
                  </a:lnTo>
                  <a:lnTo>
                    <a:pt x="1106718" y="315819"/>
                  </a:lnTo>
                  <a:lnTo>
                    <a:pt x="1063752" y="321563"/>
                  </a:lnTo>
                  <a:lnTo>
                    <a:pt x="1020785" y="315819"/>
                  </a:lnTo>
                  <a:lnTo>
                    <a:pt x="982189" y="299607"/>
                  </a:lnTo>
                  <a:lnTo>
                    <a:pt x="949499" y="274462"/>
                  </a:lnTo>
                  <a:lnTo>
                    <a:pt x="924249" y="241920"/>
                  </a:lnTo>
                  <a:lnTo>
                    <a:pt x="907974" y="203515"/>
                  </a:lnTo>
                  <a:lnTo>
                    <a:pt x="902207" y="160782"/>
                  </a:lnTo>
                  <a:close/>
                </a:path>
              </a:pathLst>
            </a:custGeom>
            <a:ln w="914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995165" y="1201123"/>
            <a:ext cx="1242695" cy="59309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5"/>
              </a:spcBef>
            </a:pPr>
            <a:r>
              <a:rPr sz="1200" dirty="0">
                <a:solidFill>
                  <a:srgbClr val="FFC000"/>
                </a:solidFill>
                <a:latin typeface="Calibri"/>
                <a:cs typeface="Calibri"/>
              </a:rPr>
              <a:t>RA</a:t>
            </a:r>
            <a:r>
              <a:rPr sz="1200" spc="-2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C000"/>
                </a:solidFill>
                <a:latin typeface="Calibri"/>
                <a:cs typeface="Calibri"/>
              </a:rPr>
              <a:t>source</a:t>
            </a:r>
            <a:r>
              <a:rPr sz="1200" spc="-1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C000"/>
                </a:solidFill>
                <a:latin typeface="Calibri"/>
                <a:cs typeface="Calibri"/>
              </a:rPr>
              <a:t>positions</a:t>
            </a:r>
            <a:endParaRPr sz="1200">
              <a:latin typeface="Calibri"/>
              <a:cs typeface="Calibri"/>
            </a:endParaRPr>
          </a:p>
          <a:p>
            <a:pPr marL="12065" algn="ctr">
              <a:lnSpc>
                <a:spcPct val="100000"/>
              </a:lnSpc>
              <a:spcBef>
                <a:spcPts val="520"/>
              </a:spcBef>
              <a:tabLst>
                <a:tab pos="462915" algn="l"/>
                <a:tab pos="915035" algn="l"/>
              </a:tabLst>
            </a:pPr>
            <a:r>
              <a:rPr sz="1800" dirty="0">
                <a:solidFill>
                  <a:srgbClr val="F79546"/>
                </a:solidFill>
                <a:latin typeface="Calibri"/>
                <a:cs typeface="Calibri"/>
              </a:rPr>
              <a:t>1	2	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884170" y="434651"/>
            <a:ext cx="5788913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FST</a:t>
            </a:r>
            <a:r>
              <a:rPr sz="3200" spc="-55" dirty="0"/>
              <a:t> </a:t>
            </a:r>
            <a:r>
              <a:rPr sz="3200" spc="-5" dirty="0"/>
              <a:t>Si</a:t>
            </a:r>
            <a:r>
              <a:rPr sz="3200" spc="-15" dirty="0"/>
              <a:t> </a:t>
            </a:r>
            <a:r>
              <a:rPr sz="3200" spc="-5" dirty="0"/>
              <a:t>module test</a:t>
            </a:r>
            <a:r>
              <a:rPr sz="3200" spc="-30" dirty="0"/>
              <a:t> </a:t>
            </a:r>
            <a:r>
              <a:rPr sz="3200" dirty="0"/>
              <a:t>results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336146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26074" y="-16798"/>
            <a:ext cx="1106424" cy="61874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99060" y="0"/>
            <a:ext cx="3275329" cy="2385060"/>
            <a:chOff x="99060" y="0"/>
            <a:chExt cx="3275329" cy="238506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496" y="156971"/>
              <a:ext cx="781812" cy="4389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060" y="0"/>
              <a:ext cx="3275076" cy="23850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69464" y="865632"/>
              <a:ext cx="323215" cy="321945"/>
            </a:xfrm>
            <a:custGeom>
              <a:avLst/>
              <a:gdLst/>
              <a:ahLst/>
              <a:cxnLst/>
              <a:rect l="l" t="t" r="r" b="b"/>
              <a:pathLst>
                <a:path w="323214" h="321944">
                  <a:moveTo>
                    <a:pt x="0" y="160781"/>
                  </a:moveTo>
                  <a:lnTo>
                    <a:pt x="5766" y="118048"/>
                  </a:lnTo>
                  <a:lnTo>
                    <a:pt x="22041" y="79643"/>
                  </a:lnTo>
                  <a:lnTo>
                    <a:pt x="47291" y="47101"/>
                  </a:lnTo>
                  <a:lnTo>
                    <a:pt x="79981" y="21956"/>
                  </a:lnTo>
                  <a:lnTo>
                    <a:pt x="118577" y="5744"/>
                  </a:lnTo>
                  <a:lnTo>
                    <a:pt x="161544" y="0"/>
                  </a:lnTo>
                  <a:lnTo>
                    <a:pt x="204510" y="5744"/>
                  </a:lnTo>
                  <a:lnTo>
                    <a:pt x="243106" y="21956"/>
                  </a:lnTo>
                  <a:lnTo>
                    <a:pt x="275796" y="47101"/>
                  </a:lnTo>
                  <a:lnTo>
                    <a:pt x="301046" y="79643"/>
                  </a:lnTo>
                  <a:lnTo>
                    <a:pt x="317321" y="118048"/>
                  </a:lnTo>
                  <a:lnTo>
                    <a:pt x="323088" y="160781"/>
                  </a:lnTo>
                  <a:lnTo>
                    <a:pt x="317321" y="203515"/>
                  </a:lnTo>
                  <a:lnTo>
                    <a:pt x="301046" y="241920"/>
                  </a:lnTo>
                  <a:lnTo>
                    <a:pt x="275796" y="274462"/>
                  </a:lnTo>
                  <a:lnTo>
                    <a:pt x="243106" y="299607"/>
                  </a:lnTo>
                  <a:lnTo>
                    <a:pt x="204510" y="315819"/>
                  </a:lnTo>
                  <a:lnTo>
                    <a:pt x="161544" y="321563"/>
                  </a:lnTo>
                  <a:lnTo>
                    <a:pt x="118577" y="315819"/>
                  </a:lnTo>
                  <a:lnTo>
                    <a:pt x="79981" y="299607"/>
                  </a:lnTo>
                  <a:lnTo>
                    <a:pt x="47291" y="274462"/>
                  </a:lnTo>
                  <a:lnTo>
                    <a:pt x="22041" y="241920"/>
                  </a:lnTo>
                  <a:lnTo>
                    <a:pt x="5766" y="203515"/>
                  </a:lnTo>
                  <a:lnTo>
                    <a:pt x="0" y="160781"/>
                  </a:lnTo>
                  <a:close/>
                </a:path>
              </a:pathLst>
            </a:custGeom>
            <a:ln w="914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9128899" y="91439"/>
            <a:ext cx="2900680" cy="4421505"/>
            <a:chOff x="9128899" y="91439"/>
            <a:chExt cx="2900680" cy="442150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99107" y="91439"/>
              <a:ext cx="430219" cy="5840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28899" y="2385196"/>
              <a:ext cx="2744508" cy="212730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985247" y="3116579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5">
                  <a:moveTo>
                    <a:pt x="0" y="160782"/>
                  </a:moveTo>
                  <a:lnTo>
                    <a:pt x="8199" y="109971"/>
                  </a:lnTo>
                  <a:lnTo>
                    <a:pt x="31028" y="65836"/>
                  </a:lnTo>
                  <a:lnTo>
                    <a:pt x="65836" y="31028"/>
                  </a:lnTo>
                  <a:lnTo>
                    <a:pt x="109971" y="8199"/>
                  </a:lnTo>
                  <a:lnTo>
                    <a:pt x="160781" y="0"/>
                  </a:lnTo>
                  <a:lnTo>
                    <a:pt x="211592" y="8199"/>
                  </a:lnTo>
                  <a:lnTo>
                    <a:pt x="255727" y="31028"/>
                  </a:lnTo>
                  <a:lnTo>
                    <a:pt x="290535" y="65836"/>
                  </a:lnTo>
                  <a:lnTo>
                    <a:pt x="313364" y="109971"/>
                  </a:lnTo>
                  <a:lnTo>
                    <a:pt x="321563" y="160782"/>
                  </a:lnTo>
                  <a:lnTo>
                    <a:pt x="313364" y="211592"/>
                  </a:lnTo>
                  <a:lnTo>
                    <a:pt x="290535" y="255727"/>
                  </a:lnTo>
                  <a:lnTo>
                    <a:pt x="255727" y="290535"/>
                  </a:lnTo>
                  <a:lnTo>
                    <a:pt x="211592" y="313364"/>
                  </a:lnTo>
                  <a:lnTo>
                    <a:pt x="160781" y="321564"/>
                  </a:lnTo>
                  <a:lnTo>
                    <a:pt x="109971" y="313364"/>
                  </a:lnTo>
                  <a:lnTo>
                    <a:pt x="65836" y="290535"/>
                  </a:lnTo>
                  <a:lnTo>
                    <a:pt x="31028" y="255727"/>
                  </a:lnTo>
                  <a:lnTo>
                    <a:pt x="8199" y="211592"/>
                  </a:lnTo>
                  <a:lnTo>
                    <a:pt x="0" y="160782"/>
                  </a:lnTo>
                  <a:close/>
                </a:path>
              </a:pathLst>
            </a:custGeom>
            <a:ln w="914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077068" y="311238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817864" y="0"/>
            <a:ext cx="3195955" cy="2411095"/>
            <a:chOff x="8817864" y="0"/>
            <a:chExt cx="3195955" cy="241109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7864" y="0"/>
              <a:ext cx="3195828" cy="241096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985248" y="865632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4">
                  <a:moveTo>
                    <a:pt x="0" y="160781"/>
                  </a:moveTo>
                  <a:lnTo>
                    <a:pt x="8199" y="109971"/>
                  </a:lnTo>
                  <a:lnTo>
                    <a:pt x="31028" y="65836"/>
                  </a:lnTo>
                  <a:lnTo>
                    <a:pt x="65836" y="31028"/>
                  </a:lnTo>
                  <a:lnTo>
                    <a:pt x="109971" y="8199"/>
                  </a:lnTo>
                  <a:lnTo>
                    <a:pt x="160781" y="0"/>
                  </a:lnTo>
                  <a:lnTo>
                    <a:pt x="211592" y="8199"/>
                  </a:lnTo>
                  <a:lnTo>
                    <a:pt x="255727" y="31028"/>
                  </a:lnTo>
                  <a:lnTo>
                    <a:pt x="290535" y="65836"/>
                  </a:lnTo>
                  <a:lnTo>
                    <a:pt x="313364" y="109971"/>
                  </a:lnTo>
                  <a:lnTo>
                    <a:pt x="321563" y="160781"/>
                  </a:lnTo>
                  <a:lnTo>
                    <a:pt x="313364" y="211592"/>
                  </a:lnTo>
                  <a:lnTo>
                    <a:pt x="290535" y="255727"/>
                  </a:lnTo>
                  <a:lnTo>
                    <a:pt x="255727" y="290535"/>
                  </a:lnTo>
                  <a:lnTo>
                    <a:pt x="211592" y="313364"/>
                  </a:lnTo>
                  <a:lnTo>
                    <a:pt x="160781" y="321563"/>
                  </a:lnTo>
                  <a:lnTo>
                    <a:pt x="109971" y="313364"/>
                  </a:lnTo>
                  <a:lnTo>
                    <a:pt x="65836" y="290535"/>
                  </a:lnTo>
                  <a:lnTo>
                    <a:pt x="31028" y="255727"/>
                  </a:lnTo>
                  <a:lnTo>
                    <a:pt x="8199" y="211592"/>
                  </a:lnTo>
                  <a:lnTo>
                    <a:pt x="0" y="160781"/>
                  </a:lnTo>
                  <a:close/>
                </a:path>
              </a:pathLst>
            </a:custGeom>
            <a:ln w="914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0077068" y="86182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878823" y="4480559"/>
            <a:ext cx="3195955" cy="2377440"/>
            <a:chOff x="8878823" y="4480559"/>
            <a:chExt cx="3195955" cy="2377440"/>
          </a:xfrm>
        </p:grpSpPr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78823" y="4480559"/>
              <a:ext cx="3195828" cy="237743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998963" y="5430011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5">
                  <a:moveTo>
                    <a:pt x="0" y="160781"/>
                  </a:moveTo>
                  <a:lnTo>
                    <a:pt x="8199" y="109971"/>
                  </a:lnTo>
                  <a:lnTo>
                    <a:pt x="31028" y="65836"/>
                  </a:lnTo>
                  <a:lnTo>
                    <a:pt x="65836" y="31028"/>
                  </a:lnTo>
                  <a:lnTo>
                    <a:pt x="109971" y="8199"/>
                  </a:lnTo>
                  <a:lnTo>
                    <a:pt x="160781" y="0"/>
                  </a:lnTo>
                  <a:lnTo>
                    <a:pt x="211592" y="8199"/>
                  </a:lnTo>
                  <a:lnTo>
                    <a:pt x="255727" y="31028"/>
                  </a:lnTo>
                  <a:lnTo>
                    <a:pt x="290535" y="65836"/>
                  </a:lnTo>
                  <a:lnTo>
                    <a:pt x="313364" y="109971"/>
                  </a:lnTo>
                  <a:lnTo>
                    <a:pt x="321563" y="160781"/>
                  </a:lnTo>
                  <a:lnTo>
                    <a:pt x="313364" y="211601"/>
                  </a:lnTo>
                  <a:lnTo>
                    <a:pt x="290535" y="255738"/>
                  </a:lnTo>
                  <a:lnTo>
                    <a:pt x="255727" y="290542"/>
                  </a:lnTo>
                  <a:lnTo>
                    <a:pt x="211592" y="313367"/>
                  </a:lnTo>
                  <a:lnTo>
                    <a:pt x="160781" y="321563"/>
                  </a:lnTo>
                  <a:lnTo>
                    <a:pt x="109971" y="313367"/>
                  </a:lnTo>
                  <a:lnTo>
                    <a:pt x="65836" y="290542"/>
                  </a:lnTo>
                  <a:lnTo>
                    <a:pt x="31028" y="255738"/>
                  </a:lnTo>
                  <a:lnTo>
                    <a:pt x="8199" y="211601"/>
                  </a:lnTo>
                  <a:lnTo>
                    <a:pt x="0" y="160781"/>
                  </a:lnTo>
                  <a:close/>
                </a:path>
              </a:pathLst>
            </a:custGeom>
            <a:ln w="914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0090784" y="5425846"/>
            <a:ext cx="1416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455670" y="2848355"/>
            <a:ext cx="2254250" cy="399415"/>
            <a:chOff x="3455670" y="2848355"/>
            <a:chExt cx="2254250" cy="399415"/>
          </a:xfrm>
        </p:grpSpPr>
        <p:sp>
          <p:nvSpPr>
            <p:cNvPr id="35" name="object 35"/>
            <p:cNvSpPr/>
            <p:nvPr/>
          </p:nvSpPr>
          <p:spPr>
            <a:xfrm>
              <a:off x="3455670" y="2848355"/>
              <a:ext cx="2208530" cy="86995"/>
            </a:xfrm>
            <a:custGeom>
              <a:avLst/>
              <a:gdLst/>
              <a:ahLst/>
              <a:cxnLst/>
              <a:rect l="l" t="t" r="r" b="b"/>
              <a:pathLst>
                <a:path w="2208529" h="86994">
                  <a:moveTo>
                    <a:pt x="86867" y="0"/>
                  </a:moveTo>
                  <a:lnTo>
                    <a:pt x="0" y="43434"/>
                  </a:lnTo>
                  <a:lnTo>
                    <a:pt x="86867" y="86868"/>
                  </a:lnTo>
                  <a:lnTo>
                    <a:pt x="86867" y="57912"/>
                  </a:lnTo>
                  <a:lnTo>
                    <a:pt x="72389" y="57912"/>
                  </a:lnTo>
                  <a:lnTo>
                    <a:pt x="72389" y="28956"/>
                  </a:lnTo>
                  <a:lnTo>
                    <a:pt x="86867" y="28956"/>
                  </a:lnTo>
                  <a:lnTo>
                    <a:pt x="86867" y="0"/>
                  </a:lnTo>
                  <a:close/>
                </a:path>
                <a:path w="2208529" h="86994">
                  <a:moveTo>
                    <a:pt x="86867" y="28956"/>
                  </a:moveTo>
                  <a:lnTo>
                    <a:pt x="72389" y="28956"/>
                  </a:lnTo>
                  <a:lnTo>
                    <a:pt x="72389" y="57912"/>
                  </a:lnTo>
                  <a:lnTo>
                    <a:pt x="86867" y="57912"/>
                  </a:lnTo>
                  <a:lnTo>
                    <a:pt x="86867" y="28956"/>
                  </a:lnTo>
                  <a:close/>
                </a:path>
                <a:path w="2208529" h="86994">
                  <a:moveTo>
                    <a:pt x="2208021" y="28956"/>
                  </a:moveTo>
                  <a:lnTo>
                    <a:pt x="86867" y="28956"/>
                  </a:lnTo>
                  <a:lnTo>
                    <a:pt x="86867" y="57912"/>
                  </a:lnTo>
                  <a:lnTo>
                    <a:pt x="2208021" y="57912"/>
                  </a:lnTo>
                  <a:lnTo>
                    <a:pt x="2208021" y="2895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01390" y="3160775"/>
              <a:ext cx="2208530" cy="86995"/>
            </a:xfrm>
            <a:custGeom>
              <a:avLst/>
              <a:gdLst/>
              <a:ahLst/>
              <a:cxnLst/>
              <a:rect l="l" t="t" r="r" b="b"/>
              <a:pathLst>
                <a:path w="2208529" h="86994">
                  <a:moveTo>
                    <a:pt x="2121154" y="0"/>
                  </a:moveTo>
                  <a:lnTo>
                    <a:pt x="2121154" y="86868"/>
                  </a:lnTo>
                  <a:lnTo>
                    <a:pt x="2179066" y="57912"/>
                  </a:lnTo>
                  <a:lnTo>
                    <a:pt x="2135632" y="57912"/>
                  </a:lnTo>
                  <a:lnTo>
                    <a:pt x="2135632" y="28956"/>
                  </a:lnTo>
                  <a:lnTo>
                    <a:pt x="2179066" y="28956"/>
                  </a:lnTo>
                  <a:lnTo>
                    <a:pt x="2121154" y="0"/>
                  </a:lnTo>
                  <a:close/>
                </a:path>
                <a:path w="2208529" h="86994">
                  <a:moveTo>
                    <a:pt x="2121154" y="28956"/>
                  </a:moveTo>
                  <a:lnTo>
                    <a:pt x="0" y="28956"/>
                  </a:lnTo>
                  <a:lnTo>
                    <a:pt x="0" y="57912"/>
                  </a:lnTo>
                  <a:lnTo>
                    <a:pt x="2121154" y="57912"/>
                  </a:lnTo>
                  <a:lnTo>
                    <a:pt x="2121154" y="28956"/>
                  </a:lnTo>
                  <a:close/>
                </a:path>
                <a:path w="2208529" h="86994">
                  <a:moveTo>
                    <a:pt x="2179066" y="28956"/>
                  </a:moveTo>
                  <a:lnTo>
                    <a:pt x="2135632" y="28956"/>
                  </a:lnTo>
                  <a:lnTo>
                    <a:pt x="2135632" y="57912"/>
                  </a:lnTo>
                  <a:lnTo>
                    <a:pt x="2179066" y="57912"/>
                  </a:lnTo>
                  <a:lnTo>
                    <a:pt x="2208022" y="43434"/>
                  </a:lnTo>
                  <a:lnTo>
                    <a:pt x="2179066" y="28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199635" y="2554859"/>
            <a:ext cx="757555" cy="65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141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n+</a:t>
            </a:r>
            <a:r>
              <a:rPr sz="18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side </a:t>
            </a:r>
            <a:r>
              <a:rPr sz="1800" spc="-3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p+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side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488182" y="2574289"/>
            <a:ext cx="422909" cy="65151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405"/>
              </a:spcBef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639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49036" y="2574289"/>
            <a:ext cx="425450" cy="65151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  <a:p>
            <a:pPr marR="57150" algn="r">
              <a:lnSpc>
                <a:spcPct val="100000"/>
              </a:lnSpc>
              <a:spcBef>
                <a:spcPts val="300"/>
              </a:spcBef>
            </a:pPr>
            <a:r>
              <a:rPr sz="1800" spc="-5" dirty="0">
                <a:latin typeface="Calibri"/>
                <a:cs typeface="Calibri"/>
              </a:rPr>
              <a:t>639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549375" y="3764887"/>
            <a:ext cx="3662043" cy="1667456"/>
            <a:chOff x="5696521" y="3939349"/>
            <a:chExt cx="3291204" cy="1498600"/>
          </a:xfrm>
        </p:grpSpPr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05856" y="3948683"/>
              <a:ext cx="3272028" cy="147980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701284" y="3944111"/>
              <a:ext cx="3281679" cy="1489075"/>
            </a:xfrm>
            <a:custGeom>
              <a:avLst/>
              <a:gdLst/>
              <a:ahLst/>
              <a:cxnLst/>
              <a:rect l="l" t="t" r="r" b="b"/>
              <a:pathLst>
                <a:path w="3281679" h="1489075">
                  <a:moveTo>
                    <a:pt x="0" y="1488948"/>
                  </a:moveTo>
                  <a:lnTo>
                    <a:pt x="3281171" y="1488948"/>
                  </a:lnTo>
                  <a:lnTo>
                    <a:pt x="3281171" y="0"/>
                  </a:lnTo>
                  <a:lnTo>
                    <a:pt x="0" y="0"/>
                  </a:lnTo>
                  <a:lnTo>
                    <a:pt x="0" y="1488948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504434" y="5384698"/>
            <a:ext cx="35623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Measurement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with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RA</a:t>
            </a:r>
            <a:r>
              <a:rPr sz="1600" spc="-9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source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cross-section</a:t>
            </a:r>
            <a:endParaRPr sz="1600" dirty="0">
              <a:latin typeface="Times New Roman"/>
              <a:cs typeface="Times New Roman"/>
            </a:endParaRPr>
          </a:p>
          <a:p>
            <a:pPr marL="38100" algn="ctr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imes New Roman"/>
                <a:cs typeface="Times New Roman"/>
              </a:rPr>
              <a:t>(trigger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rate: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150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Hz)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23050" y="1004316"/>
            <a:ext cx="2284087" cy="2421551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8625585" y="3522726"/>
            <a:ext cx="15367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30" dirty="0">
                <a:latin typeface="Cambria Math"/>
                <a:cs typeface="Cambria Math"/>
              </a:rPr>
              <a:t>83</a:t>
            </a:r>
            <a:endParaRPr sz="850">
              <a:latin typeface="Cambria Math"/>
              <a:cs typeface="Cambria Math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44285" y="3448050"/>
            <a:ext cx="3164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Electron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end-point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energy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up to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3.27 </a:t>
            </a:r>
            <a:r>
              <a:rPr sz="1200" spc="-5" dirty="0">
                <a:latin typeface="Times New Roman"/>
                <a:cs typeface="Times New Roman"/>
              </a:rPr>
              <a:t>MeV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25" dirty="0">
                <a:latin typeface="Times New Roman"/>
                <a:cs typeface="Times New Roman"/>
              </a:rPr>
              <a:t>(</a:t>
            </a:r>
            <a:r>
              <a:rPr sz="1275" spc="37" baseline="29411" dirty="0">
                <a:latin typeface="Cambria Math"/>
                <a:cs typeface="Cambria Math"/>
              </a:rPr>
              <a:t>214</a:t>
            </a:r>
            <a:r>
              <a:rPr sz="1200" spc="25" dirty="0">
                <a:latin typeface="Cambria Math"/>
                <a:cs typeface="Cambria Math"/>
              </a:rPr>
              <a:t>𝐵𝑖</a:t>
            </a:r>
            <a:r>
              <a:rPr sz="1200" spc="2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660650" y="86182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48" name="object 48"/>
          <p:cNvGraphicFramePr>
            <a:graphicFrameLocks noGrp="1"/>
          </p:cNvGraphicFramePr>
          <p:nvPr/>
        </p:nvGraphicFramePr>
        <p:xfrm>
          <a:off x="3455161" y="5917234"/>
          <a:ext cx="5048250" cy="7260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7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Module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&lt;ENCp+&gt;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27329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ē</a:t>
                      </a:r>
                      <a:r>
                        <a:rPr sz="1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latin typeface="Microsoft Sans Serif"/>
                          <a:cs typeface="Microsoft Sans Serif"/>
                        </a:rPr>
                        <a:t>RMS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&lt;ENCn+&gt;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27329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ē</a:t>
                      </a:r>
                      <a:r>
                        <a:rPr sz="1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latin typeface="Microsoft Sans Serif"/>
                          <a:cs typeface="Microsoft Sans Serif"/>
                        </a:rPr>
                        <a:t>RMS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SNR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p+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side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SNR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n+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side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 marR="71120" indent="-144780">
                        <a:lnSpc>
                          <a:spcPct val="101000"/>
                        </a:lnSpc>
                        <a:spcBef>
                          <a:spcPts val="65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Bad c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ls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ratio,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%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6_0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1963.60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237.88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12.22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10.72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1.25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object 49"/>
          <p:cNvSpPr txBox="1"/>
          <p:nvPr/>
        </p:nvSpPr>
        <p:spPr>
          <a:xfrm>
            <a:off x="10305415" y="1226565"/>
            <a:ext cx="1447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HV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75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V;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17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⁰C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305415" y="3443477"/>
            <a:ext cx="1447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HV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75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V;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17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⁰C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303891" y="5864453"/>
            <a:ext cx="14478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HV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75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V;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17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⁰C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60697" y="5559349"/>
            <a:ext cx="1069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Ufd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30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V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BDBA85-D655-4DF7-B637-4AB914E6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8th Collaboration Meeting of the BM@N Experiment at the NICA Facility,  3-8 October 2021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90F914-C4CB-4472-87AF-AEFA23F7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11</a:t>
            </a:fld>
            <a:endParaRPr lang="ru-RU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3204F75-BD39-4211-A3FA-03C103399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6653" y="505409"/>
            <a:ext cx="843814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sz="28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  <a:r>
              <a:rPr sz="2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r>
              <a:rPr sz="28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sz="2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12">
                <a:extLst>
                  <a:ext uri="{FF2B5EF4-FFF2-40B4-BE49-F238E27FC236}">
                    <a16:creationId xmlns:a16="http://schemas.microsoft.com/office/drawing/2014/main" id="{0D466F7E-4AF5-4DD8-9F6D-23BB80D18F0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38481836"/>
                  </p:ext>
                </p:extLst>
              </p:nvPr>
            </p:nvGraphicFramePr>
            <p:xfrm>
              <a:off x="1562860" y="1022119"/>
              <a:ext cx="5575177" cy="2291884"/>
            </p:xfrm>
            <a:graphic>
              <a:graphicData uri="http://schemas.openxmlformats.org/drawingml/2006/table">
                <a:tbl>
                  <a:tblPr firstRow="1" bandRow="1">
                    <a:tableStyleId>{22838BEF-8BB2-4498-84A7-C5851F593DF1}</a:tableStyleId>
                  </a:tblPr>
                  <a:tblGrid>
                    <a:gridCol w="1766448">
                      <a:extLst>
                        <a:ext uri="{9D8B030D-6E8A-4147-A177-3AD203B41FA5}">
                          <a16:colId xmlns:a16="http://schemas.microsoft.com/office/drawing/2014/main" val="341379028"/>
                        </a:ext>
                      </a:extLst>
                    </a:gridCol>
                    <a:gridCol w="3808729">
                      <a:extLst>
                        <a:ext uri="{9D8B030D-6E8A-4147-A177-3AD203B41FA5}">
                          <a16:colId xmlns:a16="http://schemas.microsoft.com/office/drawing/2014/main" val="609249798"/>
                        </a:ext>
                      </a:extLst>
                    </a:gridCol>
                  </a:tblGrid>
                  <a:tr h="3340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Detector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DSSD (640 (p</a:t>
                          </a:r>
                          <a:r>
                            <a:rPr lang="en-US" sz="1600" b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oMath>
                          </a14:m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0(n</a:t>
                          </a:r>
                          <a:r>
                            <a:rPr lang="en-US" sz="1600" b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strips, thickness 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</a:t>
                          </a:r>
                          <a:r>
                            <a:rPr lang="el-GR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m)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332981"/>
                      </a:ext>
                    </a:extLst>
                  </a:tr>
                  <a:tr h="3340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FEE ASICs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VATAGP7.1 (128 </a:t>
                          </a:r>
                          <a:r>
                            <a:rPr lang="en-US" sz="1600" b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</a:t>
                          </a: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ru-RU" sz="16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 </a:t>
                          </a:r>
                          <a:r>
                            <a:rPr lang="en-US" sz="1600" b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fC</a:t>
                          </a:r>
                          <a:r>
                            <a:rPr lang="en-US" sz="1600" b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range</a:t>
                          </a: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6848414"/>
                      </a:ext>
                    </a:extLst>
                  </a:tr>
                  <a:tr h="3368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FEE PCBs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PCB board = 5 x VATAGP7.1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756670"/>
                      </a:ext>
                    </a:extLst>
                  </a:tr>
                  <a:tr h="3777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Mechanical support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In the manufacturing stage</a:t>
                          </a:r>
                          <a:endParaRPr lang="ru-RU" sz="1600" b="1" i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098343"/>
                      </a:ext>
                    </a:extLst>
                  </a:tr>
                  <a:tr h="4615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u="sng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Summary</a:t>
                          </a:r>
                          <a:endParaRPr lang="ru-RU" sz="1600" b="0" u="sng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u="none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Ready</a:t>
                          </a:r>
                          <a:r>
                            <a:rPr lang="en-US" sz="1600" b="0" u="none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to assembly and test</a:t>
                          </a:r>
                          <a:endParaRPr lang="ru-RU" sz="1600" b="0" u="none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90816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12">
                <a:extLst>
                  <a:ext uri="{FF2B5EF4-FFF2-40B4-BE49-F238E27FC236}">
                    <a16:creationId xmlns:a16="http://schemas.microsoft.com/office/drawing/2014/main" id="{0D466F7E-4AF5-4DD8-9F6D-23BB80D18F0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38481836"/>
                  </p:ext>
                </p:extLst>
              </p:nvPr>
            </p:nvGraphicFramePr>
            <p:xfrm>
              <a:off x="1562860" y="1022119"/>
              <a:ext cx="5575177" cy="2291884"/>
            </p:xfrm>
            <a:graphic>
              <a:graphicData uri="http://schemas.openxmlformats.org/drawingml/2006/table">
                <a:tbl>
                  <a:tblPr firstRow="1" bandRow="1">
                    <a:tableStyleId>{22838BEF-8BB2-4498-84A7-C5851F593DF1}</a:tableStyleId>
                  </a:tblPr>
                  <a:tblGrid>
                    <a:gridCol w="1766448">
                      <a:extLst>
                        <a:ext uri="{9D8B030D-6E8A-4147-A177-3AD203B41FA5}">
                          <a16:colId xmlns:a16="http://schemas.microsoft.com/office/drawing/2014/main" val="341379028"/>
                        </a:ext>
                      </a:extLst>
                    </a:gridCol>
                    <a:gridCol w="3808729">
                      <a:extLst>
                        <a:ext uri="{9D8B030D-6E8A-4147-A177-3AD203B41FA5}">
                          <a16:colId xmlns:a16="http://schemas.microsoft.com/office/drawing/2014/main" val="609249798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Detector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AI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6560" t="-2105" r="-480" b="-298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33298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FEE ASICs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AI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6560" t="-176364" r="-480" b="-41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6848414"/>
                      </a:ext>
                    </a:extLst>
                  </a:tr>
                  <a:tr h="3368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FEE PCBs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PCB board = 5 x VATAGP7.1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75667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Mechanical support</a:t>
                          </a:r>
                          <a:endParaRPr lang="ru-RU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In the manufacturing stage</a:t>
                          </a:r>
                          <a:endParaRPr lang="ru-RU" sz="1600" b="1" i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098343"/>
                      </a:ext>
                    </a:extLst>
                  </a:tr>
                  <a:tr h="4615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u="sng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Summary</a:t>
                          </a:r>
                          <a:endParaRPr lang="ru-RU" sz="1600" b="0" u="sng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u="none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Ready</a:t>
                          </a:r>
                          <a:r>
                            <a:rPr lang="en-US" sz="1600" b="0" u="none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to assembly and test</a:t>
                          </a:r>
                          <a:endParaRPr lang="ru-RU" sz="1600" b="0" u="none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90816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A206DC9-0382-483E-BC8F-B8A27F1D6322}"/>
              </a:ext>
            </a:extLst>
          </p:cNvPr>
          <p:cNvSpPr txBox="1"/>
          <p:nvPr/>
        </p:nvSpPr>
        <p:spPr>
          <a:xfrm>
            <a:off x="553580" y="3381425"/>
            <a:ext cx="44881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from 42 FST Si modules fully assembled and tested (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 problem: the Si modules assembly </a:t>
            </a:r>
            <a:r>
              <a:rPr lang="en-US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proccess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was stopped on June 20 2021: 1) the assembly process of ASICs on FEE PCBs within VBLHEP infrastructure was started;</a:t>
            </a:r>
            <a:b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the incoming inspection of ASICs was improved;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Si modules </a:t>
            </a:r>
            <a:r>
              <a:rPr lang="en-US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assemly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process will be continue after October 15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Forward Silicon Tracker half-planes assembly and testing are not started!</a:t>
            </a:r>
          </a:p>
        </p:txBody>
      </p:sp>
      <p:pic>
        <p:nvPicPr>
          <p:cNvPr id="16" name="object 28">
            <a:extLst>
              <a:ext uri="{FF2B5EF4-FFF2-40B4-BE49-F238E27FC236}">
                <a16:creationId xmlns:a16="http://schemas.microsoft.com/office/drawing/2014/main" id="{3AB03D36-5632-4E94-9D23-DCAE28B82C9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99107" y="91439"/>
            <a:ext cx="430219" cy="584091"/>
          </a:xfrm>
          <a:prstGeom prst="rect">
            <a:avLst/>
          </a:prstGeom>
        </p:spPr>
      </p:pic>
      <p:pic>
        <p:nvPicPr>
          <p:cNvPr id="17" name="object 26">
            <a:extLst>
              <a:ext uri="{FF2B5EF4-FFF2-40B4-BE49-F238E27FC236}">
                <a16:creationId xmlns:a16="http://schemas.microsoft.com/office/drawing/2014/main" id="{EC7DC173-5AFF-4188-92B8-0615E27C489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7238" y="0"/>
            <a:ext cx="1106424" cy="618743"/>
          </a:xfrm>
          <a:prstGeom prst="rect">
            <a:avLst/>
          </a:prstGeom>
        </p:spPr>
      </p:pic>
      <p:pic>
        <p:nvPicPr>
          <p:cNvPr id="18" name="object 27">
            <a:extLst>
              <a:ext uri="{FF2B5EF4-FFF2-40B4-BE49-F238E27FC236}">
                <a16:creationId xmlns:a16="http://schemas.microsoft.com/office/drawing/2014/main" id="{853A7386-4E32-4B31-8244-6DF8306CEF9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674" y="112775"/>
            <a:ext cx="781812" cy="4389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1A945-6446-4E06-BA9E-2CA885B3C0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79" t="22530" r="52767" b="23021"/>
          <a:stretch/>
        </p:blipFill>
        <p:spPr>
          <a:xfrm>
            <a:off x="8045615" y="1105358"/>
            <a:ext cx="3701106" cy="5225037"/>
          </a:xfrm>
          <a:prstGeom prst="rect">
            <a:avLst/>
          </a:prstGeom>
          <a:ln w="28575">
            <a:noFill/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C578BD-4F56-43E6-A9A5-C71E7FBC4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82" y="3871871"/>
            <a:ext cx="2588759" cy="2018599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7FA0049-9FF1-4F78-8E96-147B8E2128FD}"/>
              </a:ext>
            </a:extLst>
          </p:cNvPr>
          <p:cNvCxnSpPr>
            <a:cxnSpLocks/>
          </p:cNvCxnSpPr>
          <p:nvPr/>
        </p:nvCxnSpPr>
        <p:spPr>
          <a:xfrm>
            <a:off x="6611919" y="2589489"/>
            <a:ext cx="1998681" cy="15918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FF4942A-D708-4B33-80AA-40B3B0119A54}"/>
              </a:ext>
            </a:extLst>
          </p:cNvPr>
          <p:cNvCxnSpPr>
            <a:cxnSpLocks/>
          </p:cNvCxnSpPr>
          <p:nvPr/>
        </p:nvCxnSpPr>
        <p:spPr>
          <a:xfrm flipV="1">
            <a:off x="6611919" y="1704716"/>
            <a:ext cx="2021781" cy="8847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id="{86301801-09D2-4623-8368-C77729831037}"/>
              </a:ext>
            </a:extLst>
          </p:cNvPr>
          <p:cNvSpPr/>
          <p:nvPr/>
        </p:nvSpPr>
        <p:spPr>
          <a:xfrm>
            <a:off x="9708022" y="4597807"/>
            <a:ext cx="1645778" cy="64948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9E3D847-EE91-45CE-BD10-EF5338FC3421}"/>
              </a:ext>
            </a:extLst>
          </p:cNvPr>
          <p:cNvSpPr/>
          <p:nvPr/>
        </p:nvSpPr>
        <p:spPr>
          <a:xfrm>
            <a:off x="9896168" y="1602166"/>
            <a:ext cx="1645778" cy="64948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B3669EA-728D-45AE-966A-7D55EE3C9F73}"/>
              </a:ext>
            </a:extLst>
          </p:cNvPr>
          <p:cNvCxnSpPr>
            <a:cxnSpLocks/>
          </p:cNvCxnSpPr>
          <p:nvPr/>
        </p:nvCxnSpPr>
        <p:spPr>
          <a:xfrm>
            <a:off x="10432242" y="1412328"/>
            <a:ext cx="98669" cy="18983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B6FDDA2-77F1-4373-81EC-0927B94FCDFF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9765845" y="5152174"/>
            <a:ext cx="183196" cy="3305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D6DD55-9F08-43C1-82DB-B97B13B3C3FF}"/>
              </a:ext>
            </a:extLst>
          </p:cNvPr>
          <p:cNvSpPr txBox="1"/>
          <p:nvPr/>
        </p:nvSpPr>
        <p:spPr>
          <a:xfrm>
            <a:off x="8845247" y="5381545"/>
            <a:ext cx="250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bottom path-panel 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7E502E-3F0A-46F8-8642-3468CE011996}"/>
              </a:ext>
            </a:extLst>
          </p:cNvPr>
          <p:cNvSpPr txBox="1"/>
          <p:nvPr/>
        </p:nvSpPr>
        <p:spPr>
          <a:xfrm>
            <a:off x="9562340" y="1149313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top path-panel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74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9DFC2057-DA0A-47E5-B400-4D83F9E1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91" y="1401404"/>
            <a:ext cx="7406957" cy="47356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502A80-C297-42F6-AB46-6C5A375C7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8579" t="71492" r="19711" b="8247"/>
          <a:stretch/>
        </p:blipFill>
        <p:spPr>
          <a:xfrm>
            <a:off x="-977" y="2720281"/>
            <a:ext cx="3505798" cy="2312627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2550E5-88E4-4486-ABAA-BD894CBD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70040C-36B0-4A1D-B6F6-68AAB80A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12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A9C2073-91CB-43C0-AD6F-841AD939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76" y="266383"/>
            <a:ext cx="10515600" cy="83104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Voltage connection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endParaRPr lang="ru-RU" sz="2800" dirty="0"/>
          </a:p>
        </p:txBody>
      </p:sp>
      <p:pic>
        <p:nvPicPr>
          <p:cNvPr id="31" name="object 28">
            <a:extLst>
              <a:ext uri="{FF2B5EF4-FFF2-40B4-BE49-F238E27FC236}">
                <a16:creationId xmlns:a16="http://schemas.microsoft.com/office/drawing/2014/main" id="{E6E93020-C5D6-489D-AE74-3141E2ECD9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99107" y="91439"/>
            <a:ext cx="430219" cy="584091"/>
          </a:xfrm>
          <a:prstGeom prst="rect">
            <a:avLst/>
          </a:prstGeom>
        </p:spPr>
      </p:pic>
      <p:pic>
        <p:nvPicPr>
          <p:cNvPr id="32" name="object 26">
            <a:extLst>
              <a:ext uri="{FF2B5EF4-FFF2-40B4-BE49-F238E27FC236}">
                <a16:creationId xmlns:a16="http://schemas.microsoft.com/office/drawing/2014/main" id="{DBECAD18-4C1B-4C62-BCE4-FD484B31D13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7238" y="0"/>
            <a:ext cx="1106424" cy="618743"/>
          </a:xfrm>
          <a:prstGeom prst="rect">
            <a:avLst/>
          </a:prstGeom>
        </p:spPr>
      </p:pic>
      <p:pic>
        <p:nvPicPr>
          <p:cNvPr id="33" name="object 27">
            <a:extLst>
              <a:ext uri="{FF2B5EF4-FFF2-40B4-BE49-F238E27FC236}">
                <a16:creationId xmlns:a16="http://schemas.microsoft.com/office/drawing/2014/main" id="{70B50C41-5BFC-4BFF-8A56-88A21401A18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674" y="112775"/>
            <a:ext cx="781812" cy="438912"/>
          </a:xfrm>
          <a:prstGeom prst="rect">
            <a:avLst/>
          </a:prstGeom>
        </p:spPr>
      </p:pic>
      <p:cxnSp>
        <p:nvCxnSpPr>
          <p:cNvPr id="13" name="Соединитель: изогнутый 12">
            <a:extLst>
              <a:ext uri="{FF2B5EF4-FFF2-40B4-BE49-F238E27FC236}">
                <a16:creationId xmlns:a16="http://schemas.microsoft.com/office/drawing/2014/main" id="{8FB8E837-62F9-445A-A195-977C528D6820}"/>
              </a:ext>
            </a:extLst>
          </p:cNvPr>
          <p:cNvCxnSpPr>
            <a:cxnSpLocks/>
          </p:cNvCxnSpPr>
          <p:nvPr/>
        </p:nvCxnSpPr>
        <p:spPr>
          <a:xfrm flipV="1">
            <a:off x="3301034" y="2923619"/>
            <a:ext cx="1064252" cy="221674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1E0C7FAC-C0EC-4C3C-BCC3-4FAA61A355E1}"/>
              </a:ext>
            </a:extLst>
          </p:cNvPr>
          <p:cNvSpPr/>
          <p:nvPr/>
        </p:nvSpPr>
        <p:spPr>
          <a:xfrm>
            <a:off x="63489" y="2699830"/>
            <a:ext cx="3701248" cy="251118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327DB-3C75-4B7D-AE0B-34BE899C4346}"/>
              </a:ext>
            </a:extLst>
          </p:cNvPr>
          <p:cNvSpPr txBox="1"/>
          <p:nvPr/>
        </p:nvSpPr>
        <p:spPr>
          <a:xfrm>
            <a:off x="478391" y="46703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× Patch-Panel</a:t>
            </a:r>
            <a:endParaRPr lang="ru-RU" sz="2000" b="1" i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4852F-A70F-41E3-A373-489ABC5EE257}"/>
              </a:ext>
            </a:extLst>
          </p:cNvPr>
          <p:cNvSpPr txBox="1"/>
          <p:nvPr/>
        </p:nvSpPr>
        <p:spPr>
          <a:xfrm>
            <a:off x="410672" y="2259176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U-40</a:t>
            </a:r>
            <a:endParaRPr lang="en-AI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E2D1E-F24B-4CEB-A206-F4163DFC9A31}"/>
              </a:ext>
            </a:extLst>
          </p:cNvPr>
          <p:cNvSpPr txBox="1"/>
          <p:nvPr/>
        </p:nvSpPr>
        <p:spPr>
          <a:xfrm>
            <a:off x="1051059" y="2250794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ADC-64</a:t>
            </a:r>
            <a:endParaRPr lang="en-AI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0D64B-6319-42F9-9BF4-03FD7708B29D}"/>
              </a:ext>
            </a:extLst>
          </p:cNvPr>
          <p:cNvSpPr txBox="1"/>
          <p:nvPr/>
        </p:nvSpPr>
        <p:spPr>
          <a:xfrm>
            <a:off x="2509939" y="2360380"/>
            <a:ext cx="5309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endParaRPr lang="en-AI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66D354-258E-4949-869C-22F76AAF56DC}"/>
              </a:ext>
            </a:extLst>
          </p:cNvPr>
          <p:cNvSpPr txBox="1"/>
          <p:nvPr/>
        </p:nvSpPr>
        <p:spPr>
          <a:xfrm>
            <a:off x="3554493" y="4485697"/>
            <a:ext cx="48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endParaRPr lang="en-AI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9FDE787-3BB5-434C-8DDD-AF92515DCD2F}"/>
              </a:ext>
            </a:extLst>
          </p:cNvPr>
          <p:cNvCxnSpPr>
            <a:cxnSpLocks/>
          </p:cNvCxnSpPr>
          <p:nvPr/>
        </p:nvCxnSpPr>
        <p:spPr>
          <a:xfrm flipH="1" flipV="1">
            <a:off x="3187304" y="3894886"/>
            <a:ext cx="471415" cy="64436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02CBA21-B79C-4193-ABE7-87D6EC9859BE}"/>
              </a:ext>
            </a:extLst>
          </p:cNvPr>
          <p:cNvCxnSpPr>
            <a:cxnSpLocks/>
          </p:cNvCxnSpPr>
          <p:nvPr/>
        </p:nvCxnSpPr>
        <p:spPr>
          <a:xfrm flipH="1">
            <a:off x="2765061" y="2699830"/>
            <a:ext cx="561" cy="7384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A59B3A4-C8F9-4D2F-9AD6-66196D5FEF5E}"/>
              </a:ext>
            </a:extLst>
          </p:cNvPr>
          <p:cNvSpPr/>
          <p:nvPr/>
        </p:nvSpPr>
        <p:spPr>
          <a:xfrm>
            <a:off x="289108" y="2281229"/>
            <a:ext cx="1887062" cy="3560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I">
              <a:solidFill>
                <a:srgbClr val="C00000"/>
              </a:solidFill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3E48744-EFE6-42B7-B6CB-1323012161D7}"/>
              </a:ext>
            </a:extLst>
          </p:cNvPr>
          <p:cNvCxnSpPr>
            <a:cxnSpLocks/>
          </p:cNvCxnSpPr>
          <p:nvPr/>
        </p:nvCxnSpPr>
        <p:spPr>
          <a:xfrm flipH="1" flipV="1">
            <a:off x="1326064" y="2566345"/>
            <a:ext cx="17921" cy="67032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A99A378-B6A8-4B2C-AF87-5E1ED11BAD92}"/>
              </a:ext>
            </a:extLst>
          </p:cNvPr>
          <p:cNvCxnSpPr>
            <a:cxnSpLocks/>
          </p:cNvCxnSpPr>
          <p:nvPr/>
        </p:nvCxnSpPr>
        <p:spPr>
          <a:xfrm flipV="1">
            <a:off x="1587647" y="2559642"/>
            <a:ext cx="0" cy="66295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9AB8549-712A-4F4B-B9AD-1D5412D3E75F}"/>
              </a:ext>
            </a:extLst>
          </p:cNvPr>
          <p:cNvSpPr txBox="1"/>
          <p:nvPr/>
        </p:nvSpPr>
        <p:spPr>
          <a:xfrm>
            <a:off x="558880" y="1898227"/>
            <a:ext cx="137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BM@N DAQ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60" name="Соединитель: уступ 59">
            <a:extLst>
              <a:ext uri="{FF2B5EF4-FFF2-40B4-BE49-F238E27FC236}">
                <a16:creationId xmlns:a16="http://schemas.microsoft.com/office/drawing/2014/main" id="{9F3CD87D-648C-4934-9714-1875D8244199}"/>
              </a:ext>
            </a:extLst>
          </p:cNvPr>
          <p:cNvCxnSpPr>
            <a:cxnSpLocks/>
          </p:cNvCxnSpPr>
          <p:nvPr/>
        </p:nvCxnSpPr>
        <p:spPr>
          <a:xfrm>
            <a:off x="4851054" y="1213428"/>
            <a:ext cx="7155766" cy="4923067"/>
          </a:xfrm>
          <a:prstGeom prst="bentConnector3">
            <a:avLst>
              <a:gd name="adj1" fmla="val 10004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E1C7992D-0847-414E-A00F-CCF2E3821FFB}"/>
              </a:ext>
            </a:extLst>
          </p:cNvPr>
          <p:cNvCxnSpPr>
            <a:cxnSpLocks/>
          </p:cNvCxnSpPr>
          <p:nvPr/>
        </p:nvCxnSpPr>
        <p:spPr>
          <a:xfrm flipH="1">
            <a:off x="11436000" y="6150296"/>
            <a:ext cx="58823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4B362C9C-AC01-4E50-A3B3-C8DE7B9029EA}"/>
              </a:ext>
            </a:extLst>
          </p:cNvPr>
          <p:cNvCxnSpPr>
            <a:cxnSpLocks/>
          </p:cNvCxnSpPr>
          <p:nvPr/>
        </p:nvCxnSpPr>
        <p:spPr>
          <a:xfrm>
            <a:off x="4868472" y="1393738"/>
            <a:ext cx="6567528" cy="630422"/>
          </a:xfrm>
          <a:prstGeom prst="bentConnector3">
            <a:avLst>
              <a:gd name="adj1" fmla="val 10656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65A5557B-71B5-4F1D-8989-3FA2E8BB635E}"/>
              </a:ext>
            </a:extLst>
          </p:cNvPr>
          <p:cNvCxnSpPr>
            <a:cxnSpLocks/>
          </p:cNvCxnSpPr>
          <p:nvPr/>
        </p:nvCxnSpPr>
        <p:spPr>
          <a:xfrm flipH="1" flipV="1">
            <a:off x="1730381" y="2559642"/>
            <a:ext cx="5638" cy="6770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8B1C17D5-6F08-4D0D-83F1-776310A9D5E4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766699" y="2659286"/>
            <a:ext cx="81117" cy="60673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Овал 113">
            <a:extLst>
              <a:ext uri="{FF2B5EF4-FFF2-40B4-BE49-F238E27FC236}">
                <a16:creationId xmlns:a16="http://schemas.microsoft.com/office/drawing/2014/main" id="{61F3D16F-1477-47D4-93AB-65EF46D8E945}"/>
              </a:ext>
            </a:extLst>
          </p:cNvPr>
          <p:cNvSpPr/>
          <p:nvPr/>
        </p:nvSpPr>
        <p:spPr>
          <a:xfrm>
            <a:off x="2251061" y="843415"/>
            <a:ext cx="2738845" cy="122526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I"/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4BF1181-92D6-4FCA-8EDE-692E9287AABC}"/>
              </a:ext>
            </a:extLst>
          </p:cNvPr>
          <p:cNvGrpSpPr/>
          <p:nvPr/>
        </p:nvGrpSpPr>
        <p:grpSpPr>
          <a:xfrm>
            <a:off x="2136921" y="770129"/>
            <a:ext cx="2929023" cy="1147031"/>
            <a:chOff x="603890" y="1088023"/>
            <a:chExt cx="3978964" cy="1610172"/>
          </a:xfrm>
        </p:grpSpPr>
        <p:pic>
          <p:nvPicPr>
            <p:cNvPr id="116" name="Picture 4">
              <a:extLst>
                <a:ext uri="{FF2B5EF4-FFF2-40B4-BE49-F238E27FC236}">
                  <a16:creationId xmlns:a16="http://schemas.microsoft.com/office/drawing/2014/main" id="{20F0C4C2-1EE1-406C-85C4-4660388C51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806" b="86951" l="8125" r="911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" t="19334" r="8475" b="9974"/>
            <a:stretch/>
          </p:blipFill>
          <p:spPr bwMode="auto">
            <a:xfrm>
              <a:off x="1404373" y="1088023"/>
              <a:ext cx="2433153" cy="12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0FEEF3D0-F274-4C48-8CA7-C7FD04C6EB36}"/>
                </a:ext>
              </a:extLst>
            </p:cNvPr>
            <p:cNvSpPr/>
            <p:nvPr/>
          </p:nvSpPr>
          <p:spPr>
            <a:xfrm>
              <a:off x="603890" y="2223662"/>
              <a:ext cx="3978964" cy="474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Fug NTN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350-6.5</a:t>
              </a:r>
              <a:r>
                <a:rPr lang="ru-RU" sz="16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(0÷6,5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V/</a:t>
              </a:r>
              <a:r>
                <a:rPr lang="ru-RU" sz="16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 </a:t>
              </a:r>
              <a:r>
                <a:rPr lang="en-US" sz="16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ru-RU" sz="16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EAD19837-9BB9-454E-9DB0-3ADDA4AAD27C}"/>
              </a:ext>
            </a:extLst>
          </p:cNvPr>
          <p:cNvSpPr/>
          <p:nvPr/>
        </p:nvSpPr>
        <p:spPr>
          <a:xfrm>
            <a:off x="1811832" y="1785169"/>
            <a:ext cx="3348994" cy="60593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 voltage power supply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FuG</a:t>
            </a:r>
            <a:r>
              <a:rPr lang="en-US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company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equipment units, 12 pcs</a:t>
            </a:r>
            <a:endParaRPr lang="en-AI" sz="12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4" name="Таблица 6">
            <a:extLst>
              <a:ext uri="{FF2B5EF4-FFF2-40B4-BE49-F238E27FC236}">
                <a16:creationId xmlns:a16="http://schemas.microsoft.com/office/drawing/2014/main" id="{E2564D3A-69B9-470F-BC47-A1D017872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193229"/>
              </p:ext>
            </p:extLst>
          </p:nvPr>
        </p:nvGraphicFramePr>
        <p:xfrm>
          <a:off x="3040854" y="5152232"/>
          <a:ext cx="5188744" cy="130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690">
                  <a:extLst>
                    <a:ext uri="{9D8B030D-6E8A-4147-A177-3AD203B41FA5}">
                      <a16:colId xmlns:a16="http://schemas.microsoft.com/office/drawing/2014/main" val="289338313"/>
                    </a:ext>
                  </a:extLst>
                </a:gridCol>
                <a:gridCol w="1064690">
                  <a:extLst>
                    <a:ext uri="{9D8B030D-6E8A-4147-A177-3AD203B41FA5}">
                      <a16:colId xmlns:a16="http://schemas.microsoft.com/office/drawing/2014/main" val="1478932727"/>
                    </a:ext>
                  </a:extLst>
                </a:gridCol>
                <a:gridCol w="1135149">
                  <a:extLst>
                    <a:ext uri="{9D8B030D-6E8A-4147-A177-3AD203B41FA5}">
                      <a16:colId xmlns:a16="http://schemas.microsoft.com/office/drawing/2014/main" val="3013468635"/>
                    </a:ext>
                  </a:extLst>
                </a:gridCol>
                <a:gridCol w="948264">
                  <a:extLst>
                    <a:ext uri="{9D8B030D-6E8A-4147-A177-3AD203B41FA5}">
                      <a16:colId xmlns:a16="http://schemas.microsoft.com/office/drawing/2014/main" val="899072889"/>
                    </a:ext>
                  </a:extLst>
                </a:gridCol>
                <a:gridCol w="975951">
                  <a:extLst>
                    <a:ext uri="{9D8B030D-6E8A-4147-A177-3AD203B41FA5}">
                      <a16:colId xmlns:a16="http://schemas.microsoft.com/office/drawing/2014/main" val="3051901315"/>
                    </a:ext>
                  </a:extLst>
                </a:gridCol>
              </a:tblGrid>
              <a:tr h="184180">
                <a:tc>
                  <a:txBody>
                    <a:bodyPr/>
                    <a:lstStyle/>
                    <a:p>
                      <a:pPr algn="ctr"/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Forward Si det. #1</a:t>
                      </a:r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Forward Si det. #2</a:t>
                      </a:r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Forward Si det. #3</a:t>
                      </a:r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076572"/>
                  </a:ext>
                </a:extLst>
              </a:tr>
              <a:tr h="310734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US" sz="10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LV</a:t>
                      </a:r>
                      <a:r>
                        <a:rPr lang="en-US" sz="1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</a:t>
                      </a:r>
                      <a:endParaRPr lang="ru-RU" sz="1000" b="1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10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LV</a:t>
                      </a:r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2×9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122014"/>
                  </a:ext>
                </a:extLst>
              </a:tr>
              <a:tr h="299293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- 75,18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 A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25,06 A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32,22 A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446051"/>
                  </a:ext>
                </a:extLst>
              </a:tr>
              <a:tr h="299293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+45,61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10,87 A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15,21 A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 A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875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07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9959C5-2CA4-4A5A-BDAF-FE323BCF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4EE6E-0511-4A53-8FBB-4BF4CEDE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13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D9FC3C0-B3FE-4F16-B0B6-BA007559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442"/>
            <a:ext cx="10515600" cy="80173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connection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endParaRPr lang="en-A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D8573C-F4B4-4D8D-AEDA-0909D0C86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06" y="978213"/>
            <a:ext cx="9429620" cy="585272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087D529-5C25-48EF-B392-EC5242688B74}"/>
              </a:ext>
            </a:extLst>
          </p:cNvPr>
          <p:cNvSpPr/>
          <p:nvPr/>
        </p:nvSpPr>
        <p:spPr>
          <a:xfrm>
            <a:off x="455317" y="1258250"/>
            <a:ext cx="4526258" cy="1513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1B1367-240C-4232-9640-828D9C5C4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49" b="96884" l="1434" r="97914">
                        <a14:foregroundMark x1="11734" y1="20963" x2="86050" y2="12181"/>
                        <a14:foregroundMark x1="53716" y1="59490" x2="52673" y2="83569"/>
                        <a14:foregroundMark x1="10821" y1="60340" x2="12256" y2="77904"/>
                        <a14:foregroundMark x1="88396" y1="22380" x2="89048" y2="85552"/>
                        <a14:foregroundMark x1="93481" y1="10765" x2="94654" y2="61473"/>
                        <a14:foregroundMark x1="11343" y1="19263" x2="4824" y2="23229"/>
                        <a14:foregroundMark x1="7562" y1="24929" x2="8735" y2="82436"/>
                        <a14:foregroundMark x1="3259" y1="23796" x2="4172" y2="85552"/>
                        <a14:foregroundMark x1="9648" y1="84419" x2="86310" y2="93484"/>
                        <a14:foregroundMark x1="64146" y1="84986" x2="64146" y2="84986"/>
                        <a14:foregroundMark x1="95958" y1="13881" x2="96219" y2="66572"/>
                        <a14:foregroundMark x1="96219" y1="66572" x2="88657" y2="86969"/>
                        <a14:foregroundMark x1="87744" y1="92068" x2="89700" y2="92635"/>
                        <a14:foregroundMark x1="89309" y1="90085" x2="90874" y2="84136"/>
                        <a14:foregroundMark x1="90482" y1="87535" x2="90482" y2="94334"/>
                        <a14:backgroundMark x1="4954" y1="34561" x2="4954" y2="34561"/>
                        <a14:backgroundMark x1="5606" y1="73938" x2="5606" y2="73938"/>
                        <a14:backgroundMark x1="52673" y1="9348" x2="54628" y2="9348"/>
                        <a14:backgroundMark x1="54628" y1="9348" x2="69883" y2="9348"/>
                        <a14:backgroundMark x1="70013" y1="9348" x2="74576" y2="9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317" y="1225454"/>
            <a:ext cx="2401958" cy="10897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5E09CB-14D7-49A0-ACFD-6B0B88165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6" b="98131" l="3261" r="96196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3588254" y="1065470"/>
            <a:ext cx="440548" cy="1819096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471C6F2-626C-48A9-A791-0C7E40F0489C}"/>
              </a:ext>
            </a:extLst>
          </p:cNvPr>
          <p:cNvSpPr/>
          <p:nvPr/>
        </p:nvSpPr>
        <p:spPr>
          <a:xfrm>
            <a:off x="934946" y="2233446"/>
            <a:ext cx="1442700" cy="537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CAEN SY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5527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2E816A2-2310-4150-9AC4-1A4980FFD83A}"/>
              </a:ext>
            </a:extLst>
          </p:cNvPr>
          <p:cNvSpPr/>
          <p:nvPr/>
        </p:nvSpPr>
        <p:spPr>
          <a:xfrm>
            <a:off x="3304785" y="2285810"/>
            <a:ext cx="1086240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A1540DP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9B33FEE-EA31-47AC-956A-7F23AB1B5E02}"/>
              </a:ext>
            </a:extLst>
          </p:cNvPr>
          <p:cNvSpPr/>
          <p:nvPr/>
        </p:nvSpPr>
        <p:spPr>
          <a:xfrm>
            <a:off x="-259837" y="3047021"/>
            <a:ext cx="3158817" cy="2841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voltage source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(CAEN company)</a:t>
            </a:r>
          </a:p>
          <a:p>
            <a:pPr algn="ctr"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HV blocks are located in the crate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1540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(3 шт. 100 В/ 1мА)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1542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 шт. 500 В/ 1мА)</a:t>
            </a:r>
            <a:endParaRPr lang="en-AI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source for systems:</a:t>
            </a:r>
          </a:p>
          <a:p>
            <a:pPr algn="ctr">
              <a:spcAft>
                <a:spcPts val="800"/>
              </a:spcAft>
            </a:pPr>
            <a:r>
              <a:rPr lang="en-US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Forward Silicon tracker +</a:t>
            </a:r>
          </a:p>
          <a:p>
            <a:pPr algn="ctr">
              <a:spcAft>
                <a:spcPts val="800"/>
              </a:spcAft>
            </a:pPr>
            <a:r>
              <a:rPr lang="en-US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Beam tracker + </a:t>
            </a:r>
          </a:p>
          <a:p>
            <a:pPr algn="ctr">
              <a:spcAft>
                <a:spcPts val="800"/>
              </a:spcAft>
            </a:pPr>
            <a:r>
              <a:rPr lang="en-US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Profilometr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ctr">
              <a:spcAft>
                <a:spcPts val="800"/>
              </a:spcAft>
            </a:pPr>
            <a:r>
              <a:rPr lang="en-US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Si-trigger multiplicity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object 28">
            <a:extLst>
              <a:ext uri="{FF2B5EF4-FFF2-40B4-BE49-F238E27FC236}">
                <a16:creationId xmlns:a16="http://schemas.microsoft.com/office/drawing/2014/main" id="{ADE2B0B2-425C-4AF4-BE50-003B7F776A0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99107" y="91439"/>
            <a:ext cx="430219" cy="584091"/>
          </a:xfrm>
          <a:prstGeom prst="rect">
            <a:avLst/>
          </a:prstGeom>
        </p:spPr>
      </p:pic>
      <p:pic>
        <p:nvPicPr>
          <p:cNvPr id="16" name="object 26">
            <a:extLst>
              <a:ext uri="{FF2B5EF4-FFF2-40B4-BE49-F238E27FC236}">
                <a16:creationId xmlns:a16="http://schemas.microsoft.com/office/drawing/2014/main" id="{98A2DDBE-67FF-4532-BEC9-643A0BD2D3E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7238" y="0"/>
            <a:ext cx="1106424" cy="618743"/>
          </a:xfrm>
          <a:prstGeom prst="rect">
            <a:avLst/>
          </a:prstGeom>
        </p:spPr>
      </p:pic>
      <p:pic>
        <p:nvPicPr>
          <p:cNvPr id="17" name="object 27">
            <a:extLst>
              <a:ext uri="{FF2B5EF4-FFF2-40B4-BE49-F238E27FC236}">
                <a16:creationId xmlns:a16="http://schemas.microsoft.com/office/drawing/2014/main" id="{260D5202-761C-49E1-ADF7-CFB2ECBC58C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674" y="112775"/>
            <a:ext cx="7818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4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C8399-0CA7-4A92-8DA0-B0D94AED9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Silicon and beam detectors team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5F8453-2BFC-4440-900B-553093E8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D7ACD8-F43C-438D-BB92-9B151B4B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14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48D518-57BF-4E1E-8659-25319E506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92" y="1828701"/>
            <a:ext cx="6213077" cy="4142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B5CF06-2EDF-4914-A8D0-39D2B46E36BB}"/>
              </a:ext>
            </a:extLst>
          </p:cNvPr>
          <p:cNvSpPr txBox="1"/>
          <p:nvPr/>
        </p:nvSpPr>
        <p:spPr>
          <a:xfrm>
            <a:off x="8001332" y="1877324"/>
            <a:ext cx="29674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photo (from left to right):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Zubarev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Evgeny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Streletskaya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Ekaterina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Topko Bogdan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Topko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Yulia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Tarasov Oleg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Kopylov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Yury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the camera:</a:t>
            </a: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Khabarov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Sergey</a:t>
            </a:r>
          </a:p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Smirnov Alexander</a:t>
            </a: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Sheremeteva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Anastasiia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Zamyatin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Nikolay</a:t>
            </a:r>
          </a:p>
        </p:txBody>
      </p:sp>
      <p:pic>
        <p:nvPicPr>
          <p:cNvPr id="8" name="object 28">
            <a:extLst>
              <a:ext uri="{FF2B5EF4-FFF2-40B4-BE49-F238E27FC236}">
                <a16:creationId xmlns:a16="http://schemas.microsoft.com/office/drawing/2014/main" id="{BFA97B62-952C-458A-A5A8-EEBE98197DD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99107" y="91439"/>
            <a:ext cx="430219" cy="584091"/>
          </a:xfrm>
          <a:prstGeom prst="rect">
            <a:avLst/>
          </a:prstGeom>
        </p:spPr>
      </p:pic>
      <p:pic>
        <p:nvPicPr>
          <p:cNvPr id="9" name="object 26">
            <a:extLst>
              <a:ext uri="{FF2B5EF4-FFF2-40B4-BE49-F238E27FC236}">
                <a16:creationId xmlns:a16="http://schemas.microsoft.com/office/drawing/2014/main" id="{40F6DA0C-42FE-452B-8E52-08BDA267D1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7238" y="0"/>
            <a:ext cx="1106424" cy="618743"/>
          </a:xfrm>
          <a:prstGeom prst="rect">
            <a:avLst/>
          </a:prstGeom>
        </p:spPr>
      </p:pic>
      <p:pic>
        <p:nvPicPr>
          <p:cNvPr id="10" name="object 27">
            <a:extLst>
              <a:ext uri="{FF2B5EF4-FFF2-40B4-BE49-F238E27FC236}">
                <a16:creationId xmlns:a16="http://schemas.microsoft.com/office/drawing/2014/main" id="{ABE4C008-67B9-4C3F-B761-7B12A712393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674" y="112775"/>
            <a:ext cx="7818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592E-B2BC-47F5-8B1D-67E1746D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32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en-A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B0C6C9-F4DA-4FFF-B052-55A4E74F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6BA426-FA50-4045-AE71-A1FCDB10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1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4348" y="656787"/>
            <a:ext cx="8101532" cy="4597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900" spc="-5" dirty="0"/>
              <a:t>Beam Silicon</a:t>
            </a:r>
            <a:r>
              <a:rPr lang="en-US" sz="2900" spc="-20" dirty="0"/>
              <a:t> </a:t>
            </a:r>
            <a:r>
              <a:rPr lang="en-US" sz="2900" spc="-5" dirty="0"/>
              <a:t>detectors </a:t>
            </a:r>
            <a:r>
              <a:rPr sz="2900" dirty="0"/>
              <a:t>and</a:t>
            </a:r>
            <a:r>
              <a:rPr sz="2900" spc="-15" dirty="0"/>
              <a:t> </a:t>
            </a:r>
            <a:r>
              <a:rPr lang="en-US" sz="2900" dirty="0"/>
              <a:t>Forward</a:t>
            </a:r>
            <a:r>
              <a:rPr lang="en-US" sz="2900" spc="-30" dirty="0"/>
              <a:t> </a:t>
            </a:r>
            <a:r>
              <a:rPr lang="en-US" sz="2900" dirty="0"/>
              <a:t>Silicon</a:t>
            </a:r>
            <a:r>
              <a:rPr lang="en-US" sz="2900" spc="-70" dirty="0"/>
              <a:t> </a:t>
            </a:r>
            <a:r>
              <a:rPr lang="en-US" sz="2900" spc="-15" dirty="0"/>
              <a:t>Tracker </a:t>
            </a:r>
            <a:endParaRPr sz="2900" dirty="0"/>
          </a:p>
        </p:txBody>
      </p:sp>
      <p:sp>
        <p:nvSpPr>
          <p:cNvPr id="3" name="object 3"/>
          <p:cNvSpPr/>
          <p:nvPr/>
        </p:nvSpPr>
        <p:spPr>
          <a:xfrm>
            <a:off x="496062" y="1224534"/>
            <a:ext cx="2423160" cy="4520398"/>
          </a:xfrm>
          <a:custGeom>
            <a:avLst/>
            <a:gdLst/>
            <a:ahLst/>
            <a:cxnLst/>
            <a:rect l="l" t="t" r="r" b="b"/>
            <a:pathLst>
              <a:path w="2423160" h="4552315">
                <a:moveTo>
                  <a:pt x="0" y="242315"/>
                </a:moveTo>
                <a:lnTo>
                  <a:pt x="4922" y="193472"/>
                </a:lnTo>
                <a:lnTo>
                  <a:pt x="19041" y="147982"/>
                </a:lnTo>
                <a:lnTo>
                  <a:pt x="41382" y="106821"/>
                </a:lnTo>
                <a:lnTo>
                  <a:pt x="70970" y="70961"/>
                </a:lnTo>
                <a:lnTo>
                  <a:pt x="106832" y="41375"/>
                </a:lnTo>
                <a:lnTo>
                  <a:pt x="147993" y="19038"/>
                </a:lnTo>
                <a:lnTo>
                  <a:pt x="193479" y="4921"/>
                </a:lnTo>
                <a:lnTo>
                  <a:pt x="242315" y="0"/>
                </a:lnTo>
                <a:lnTo>
                  <a:pt x="2180844" y="0"/>
                </a:lnTo>
                <a:lnTo>
                  <a:pt x="2229687" y="4921"/>
                </a:lnTo>
                <a:lnTo>
                  <a:pt x="2275177" y="19038"/>
                </a:lnTo>
                <a:lnTo>
                  <a:pt x="2316338" y="41375"/>
                </a:lnTo>
                <a:lnTo>
                  <a:pt x="2352198" y="70961"/>
                </a:lnTo>
                <a:lnTo>
                  <a:pt x="2381784" y="106821"/>
                </a:lnTo>
                <a:lnTo>
                  <a:pt x="2404121" y="147982"/>
                </a:lnTo>
                <a:lnTo>
                  <a:pt x="2418238" y="193472"/>
                </a:lnTo>
                <a:lnTo>
                  <a:pt x="2423160" y="242315"/>
                </a:lnTo>
                <a:lnTo>
                  <a:pt x="2423160" y="4309872"/>
                </a:lnTo>
                <a:lnTo>
                  <a:pt x="2418238" y="4358708"/>
                </a:lnTo>
                <a:lnTo>
                  <a:pt x="2404121" y="4404194"/>
                </a:lnTo>
                <a:lnTo>
                  <a:pt x="2381784" y="4445355"/>
                </a:lnTo>
                <a:lnTo>
                  <a:pt x="2352198" y="4481217"/>
                </a:lnTo>
                <a:lnTo>
                  <a:pt x="2316338" y="4510805"/>
                </a:lnTo>
                <a:lnTo>
                  <a:pt x="2275177" y="4533146"/>
                </a:lnTo>
                <a:lnTo>
                  <a:pt x="2229687" y="4547265"/>
                </a:lnTo>
                <a:lnTo>
                  <a:pt x="2180844" y="4552188"/>
                </a:lnTo>
                <a:lnTo>
                  <a:pt x="242315" y="4552188"/>
                </a:lnTo>
                <a:lnTo>
                  <a:pt x="193479" y="4547265"/>
                </a:lnTo>
                <a:lnTo>
                  <a:pt x="147993" y="4533146"/>
                </a:lnTo>
                <a:lnTo>
                  <a:pt x="106832" y="4510805"/>
                </a:lnTo>
                <a:lnTo>
                  <a:pt x="70970" y="4481217"/>
                </a:lnTo>
                <a:lnTo>
                  <a:pt x="41382" y="4445355"/>
                </a:lnTo>
                <a:lnTo>
                  <a:pt x="19041" y="4404194"/>
                </a:lnTo>
                <a:lnTo>
                  <a:pt x="4922" y="4358708"/>
                </a:lnTo>
                <a:lnTo>
                  <a:pt x="0" y="4309872"/>
                </a:lnTo>
                <a:lnTo>
                  <a:pt x="0" y="242315"/>
                </a:lnTo>
                <a:close/>
              </a:path>
            </a:pathLst>
          </a:custGeom>
          <a:ln w="19812">
            <a:solidFill>
              <a:srgbClr val="BAEA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20049" y="3386973"/>
            <a:ext cx="1677035" cy="1020151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 indent="635" algn="ctr">
              <a:lnSpc>
                <a:spcPct val="86400"/>
              </a:lnSpc>
              <a:spcBef>
                <a:spcPts val="525"/>
              </a:spcBef>
            </a:pPr>
            <a:r>
              <a:rPr sz="2600" dirty="0">
                <a:latin typeface="Times New Roman"/>
                <a:cs typeface="Times New Roman"/>
              </a:rPr>
              <a:t>Beam 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profilo</a:t>
            </a:r>
            <a:r>
              <a:rPr sz="2600" spc="-15" dirty="0">
                <a:latin typeface="Times New Roman"/>
                <a:cs typeface="Times New Roman"/>
              </a:rPr>
              <a:t>m</a:t>
            </a:r>
            <a:r>
              <a:rPr sz="2600" dirty="0">
                <a:latin typeface="Times New Roman"/>
                <a:cs typeface="Times New Roman"/>
              </a:rPr>
              <a:t>e</a:t>
            </a:r>
            <a:r>
              <a:rPr sz="2600" spc="-15" dirty="0">
                <a:latin typeface="Times New Roman"/>
                <a:cs typeface="Times New Roman"/>
              </a:rPr>
              <a:t>t</a:t>
            </a:r>
            <a:r>
              <a:rPr sz="2600" dirty="0">
                <a:latin typeface="Times New Roman"/>
                <a:cs typeface="Times New Roman"/>
              </a:rPr>
              <a:t>er  </a:t>
            </a:r>
            <a:r>
              <a:rPr lang="en-US" sz="2000" i="1" dirty="0">
                <a:solidFill>
                  <a:srgbClr val="002060"/>
                </a:solidFill>
                <a:latin typeface="Times New Roman"/>
                <a:cs typeface="Times New Roman"/>
              </a:rPr>
              <a:t>(two station)</a:t>
            </a:r>
            <a:endParaRPr sz="2600" i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92374" y="1224534"/>
            <a:ext cx="2423160" cy="4520398"/>
          </a:xfrm>
          <a:custGeom>
            <a:avLst/>
            <a:gdLst/>
            <a:ahLst/>
            <a:cxnLst/>
            <a:rect l="l" t="t" r="r" b="b"/>
            <a:pathLst>
              <a:path w="2423160" h="4552315">
                <a:moveTo>
                  <a:pt x="0" y="242315"/>
                </a:moveTo>
                <a:lnTo>
                  <a:pt x="4921" y="193472"/>
                </a:lnTo>
                <a:lnTo>
                  <a:pt x="19038" y="147982"/>
                </a:lnTo>
                <a:lnTo>
                  <a:pt x="41375" y="106821"/>
                </a:lnTo>
                <a:lnTo>
                  <a:pt x="70961" y="70961"/>
                </a:lnTo>
                <a:lnTo>
                  <a:pt x="106821" y="41375"/>
                </a:lnTo>
                <a:lnTo>
                  <a:pt x="147982" y="19038"/>
                </a:lnTo>
                <a:lnTo>
                  <a:pt x="193472" y="4921"/>
                </a:lnTo>
                <a:lnTo>
                  <a:pt x="242315" y="0"/>
                </a:lnTo>
                <a:lnTo>
                  <a:pt x="2180843" y="0"/>
                </a:lnTo>
                <a:lnTo>
                  <a:pt x="2229687" y="4921"/>
                </a:lnTo>
                <a:lnTo>
                  <a:pt x="2275177" y="19038"/>
                </a:lnTo>
                <a:lnTo>
                  <a:pt x="2316338" y="41375"/>
                </a:lnTo>
                <a:lnTo>
                  <a:pt x="2352198" y="70961"/>
                </a:lnTo>
                <a:lnTo>
                  <a:pt x="2381784" y="106821"/>
                </a:lnTo>
                <a:lnTo>
                  <a:pt x="2404121" y="147982"/>
                </a:lnTo>
                <a:lnTo>
                  <a:pt x="2418238" y="193472"/>
                </a:lnTo>
                <a:lnTo>
                  <a:pt x="2423160" y="242315"/>
                </a:lnTo>
                <a:lnTo>
                  <a:pt x="2423160" y="4309872"/>
                </a:lnTo>
                <a:lnTo>
                  <a:pt x="2418238" y="4358708"/>
                </a:lnTo>
                <a:lnTo>
                  <a:pt x="2404121" y="4404194"/>
                </a:lnTo>
                <a:lnTo>
                  <a:pt x="2381784" y="4445355"/>
                </a:lnTo>
                <a:lnTo>
                  <a:pt x="2352198" y="4481217"/>
                </a:lnTo>
                <a:lnTo>
                  <a:pt x="2316338" y="4510805"/>
                </a:lnTo>
                <a:lnTo>
                  <a:pt x="2275177" y="4533146"/>
                </a:lnTo>
                <a:lnTo>
                  <a:pt x="2229687" y="4547265"/>
                </a:lnTo>
                <a:lnTo>
                  <a:pt x="2180843" y="4552188"/>
                </a:lnTo>
                <a:lnTo>
                  <a:pt x="242315" y="4552188"/>
                </a:lnTo>
                <a:lnTo>
                  <a:pt x="193472" y="4547265"/>
                </a:lnTo>
                <a:lnTo>
                  <a:pt x="147982" y="4533146"/>
                </a:lnTo>
                <a:lnTo>
                  <a:pt x="106821" y="4510805"/>
                </a:lnTo>
                <a:lnTo>
                  <a:pt x="70961" y="4481217"/>
                </a:lnTo>
                <a:lnTo>
                  <a:pt x="41375" y="4445355"/>
                </a:lnTo>
                <a:lnTo>
                  <a:pt x="19038" y="4404194"/>
                </a:lnTo>
                <a:lnTo>
                  <a:pt x="4921" y="4358708"/>
                </a:lnTo>
                <a:lnTo>
                  <a:pt x="0" y="4309872"/>
                </a:lnTo>
                <a:lnTo>
                  <a:pt x="0" y="242315"/>
                </a:lnTo>
                <a:close/>
              </a:path>
            </a:pathLst>
          </a:custGeom>
          <a:ln w="28956">
            <a:solidFill>
              <a:srgbClr val="BAEA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33384" y="3616449"/>
            <a:ext cx="1795145" cy="826508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731520" marR="5080" indent="-719455">
              <a:lnSpc>
                <a:spcPts val="2700"/>
              </a:lnSpc>
              <a:spcBef>
                <a:spcPts val="545"/>
              </a:spcBef>
            </a:pPr>
            <a:r>
              <a:rPr sz="2600" dirty="0">
                <a:latin typeface="Times New Roman"/>
                <a:cs typeface="Times New Roman"/>
              </a:rPr>
              <a:t>Beam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tracker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endParaRPr lang="en-US" sz="2600" spc="5" dirty="0">
              <a:latin typeface="Times New Roman"/>
              <a:cs typeface="Times New Roman"/>
            </a:endParaRPr>
          </a:p>
          <a:p>
            <a:pPr marL="731520" marR="5080" indent="-719455" algn="ctr">
              <a:lnSpc>
                <a:spcPts val="2700"/>
              </a:lnSpc>
              <a:spcBef>
                <a:spcPts val="545"/>
              </a:spcBef>
            </a:pPr>
            <a:r>
              <a:rPr lang="en-US" sz="2600" spc="5" dirty="0"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/>
                <a:cs typeface="Times New Roman"/>
              </a:rPr>
              <a:t>(three station)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62746" y="1224532"/>
            <a:ext cx="3579311" cy="4520399"/>
            <a:chOff x="5319527" y="1224534"/>
            <a:chExt cx="3194296" cy="455231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8967" y="1616175"/>
              <a:ext cx="1514856" cy="151638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19527" y="1224534"/>
              <a:ext cx="1385819" cy="4552315"/>
            </a:xfrm>
            <a:custGeom>
              <a:avLst/>
              <a:gdLst/>
              <a:ahLst/>
              <a:cxnLst/>
              <a:rect l="l" t="t" r="r" b="b"/>
              <a:pathLst>
                <a:path w="1216659" h="4552315">
                  <a:moveTo>
                    <a:pt x="0" y="121665"/>
                  </a:moveTo>
                  <a:lnTo>
                    <a:pt x="9562" y="74312"/>
                  </a:lnTo>
                  <a:lnTo>
                    <a:pt x="35639" y="35639"/>
                  </a:lnTo>
                  <a:lnTo>
                    <a:pt x="74312" y="9562"/>
                  </a:lnTo>
                  <a:lnTo>
                    <a:pt x="121665" y="0"/>
                  </a:lnTo>
                  <a:lnTo>
                    <a:pt x="1094486" y="0"/>
                  </a:lnTo>
                  <a:lnTo>
                    <a:pt x="1141839" y="9562"/>
                  </a:lnTo>
                  <a:lnTo>
                    <a:pt x="1180512" y="35639"/>
                  </a:lnTo>
                  <a:lnTo>
                    <a:pt x="1206589" y="74312"/>
                  </a:lnTo>
                  <a:lnTo>
                    <a:pt x="1216152" y="121665"/>
                  </a:lnTo>
                  <a:lnTo>
                    <a:pt x="1216152" y="4430572"/>
                  </a:lnTo>
                  <a:lnTo>
                    <a:pt x="1206589" y="4477912"/>
                  </a:lnTo>
                  <a:lnTo>
                    <a:pt x="1180512" y="4516569"/>
                  </a:lnTo>
                  <a:lnTo>
                    <a:pt x="1141839" y="4542631"/>
                  </a:lnTo>
                  <a:lnTo>
                    <a:pt x="1094486" y="4552188"/>
                  </a:lnTo>
                  <a:lnTo>
                    <a:pt x="121665" y="4552188"/>
                  </a:lnTo>
                  <a:lnTo>
                    <a:pt x="74312" y="4542631"/>
                  </a:lnTo>
                  <a:lnTo>
                    <a:pt x="35639" y="4516569"/>
                  </a:lnTo>
                  <a:lnTo>
                    <a:pt x="9562" y="4477912"/>
                  </a:lnTo>
                  <a:lnTo>
                    <a:pt x="0" y="4430572"/>
                  </a:lnTo>
                  <a:lnTo>
                    <a:pt x="0" y="121665"/>
                  </a:lnTo>
                  <a:close/>
                </a:path>
              </a:pathLst>
            </a:custGeom>
            <a:ln w="19812">
              <a:solidFill>
                <a:srgbClr val="EC9A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86271" y="3601359"/>
            <a:ext cx="86550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i="1" spc="-24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600" i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600" i="1" spc="-9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2600" i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get</a:t>
            </a:r>
            <a:endParaRPr sz="2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22322" y="1154572"/>
            <a:ext cx="2017268" cy="4552315"/>
          </a:xfrm>
          <a:custGeom>
            <a:avLst/>
            <a:gdLst/>
            <a:ahLst/>
            <a:cxnLst/>
            <a:rect l="l" t="t" r="r" b="b"/>
            <a:pathLst>
              <a:path w="2423159" h="4552315">
                <a:moveTo>
                  <a:pt x="0" y="242315"/>
                </a:moveTo>
                <a:lnTo>
                  <a:pt x="4921" y="193472"/>
                </a:lnTo>
                <a:lnTo>
                  <a:pt x="19038" y="147982"/>
                </a:lnTo>
                <a:lnTo>
                  <a:pt x="41375" y="106821"/>
                </a:lnTo>
                <a:lnTo>
                  <a:pt x="70961" y="70961"/>
                </a:lnTo>
                <a:lnTo>
                  <a:pt x="106821" y="41375"/>
                </a:lnTo>
                <a:lnTo>
                  <a:pt x="147982" y="19038"/>
                </a:lnTo>
                <a:lnTo>
                  <a:pt x="193472" y="4921"/>
                </a:lnTo>
                <a:lnTo>
                  <a:pt x="242315" y="0"/>
                </a:lnTo>
                <a:lnTo>
                  <a:pt x="2180843" y="0"/>
                </a:lnTo>
                <a:lnTo>
                  <a:pt x="2229687" y="4921"/>
                </a:lnTo>
                <a:lnTo>
                  <a:pt x="2275177" y="19038"/>
                </a:lnTo>
                <a:lnTo>
                  <a:pt x="2316338" y="41375"/>
                </a:lnTo>
                <a:lnTo>
                  <a:pt x="2352198" y="70961"/>
                </a:lnTo>
                <a:lnTo>
                  <a:pt x="2381784" y="106821"/>
                </a:lnTo>
                <a:lnTo>
                  <a:pt x="2404121" y="147982"/>
                </a:lnTo>
                <a:lnTo>
                  <a:pt x="2418238" y="193472"/>
                </a:lnTo>
                <a:lnTo>
                  <a:pt x="2423159" y="242315"/>
                </a:lnTo>
                <a:lnTo>
                  <a:pt x="2423159" y="4309872"/>
                </a:lnTo>
                <a:lnTo>
                  <a:pt x="2418238" y="4358708"/>
                </a:lnTo>
                <a:lnTo>
                  <a:pt x="2404121" y="4404194"/>
                </a:lnTo>
                <a:lnTo>
                  <a:pt x="2381784" y="4445355"/>
                </a:lnTo>
                <a:lnTo>
                  <a:pt x="2352198" y="4481217"/>
                </a:lnTo>
                <a:lnTo>
                  <a:pt x="2316338" y="4510805"/>
                </a:lnTo>
                <a:lnTo>
                  <a:pt x="2275177" y="4533146"/>
                </a:lnTo>
                <a:lnTo>
                  <a:pt x="2229687" y="4547265"/>
                </a:lnTo>
                <a:lnTo>
                  <a:pt x="2180843" y="4552188"/>
                </a:lnTo>
                <a:lnTo>
                  <a:pt x="242315" y="4552188"/>
                </a:lnTo>
                <a:lnTo>
                  <a:pt x="193472" y="4547265"/>
                </a:lnTo>
                <a:lnTo>
                  <a:pt x="147982" y="4533146"/>
                </a:lnTo>
                <a:lnTo>
                  <a:pt x="106821" y="4510805"/>
                </a:lnTo>
                <a:lnTo>
                  <a:pt x="70961" y="4481217"/>
                </a:lnTo>
                <a:lnTo>
                  <a:pt x="41375" y="4445355"/>
                </a:lnTo>
                <a:lnTo>
                  <a:pt x="19038" y="4404194"/>
                </a:lnTo>
                <a:lnTo>
                  <a:pt x="4921" y="4358708"/>
                </a:lnTo>
                <a:lnTo>
                  <a:pt x="0" y="4309872"/>
                </a:lnTo>
                <a:lnTo>
                  <a:pt x="0" y="242315"/>
                </a:lnTo>
                <a:close/>
              </a:path>
            </a:pathLst>
          </a:custGeom>
          <a:ln w="19811">
            <a:solidFill>
              <a:srgbClr val="BAEA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57328" y="3564277"/>
            <a:ext cx="2358206" cy="149252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1950" marR="5080" indent="-349250" algn="ctr">
              <a:lnSpc>
                <a:spcPts val="2700"/>
              </a:lnSpc>
              <a:spcBef>
                <a:spcPts val="545"/>
              </a:spcBef>
            </a:pPr>
            <a:r>
              <a:rPr sz="2600" dirty="0">
                <a:latin typeface="Times New Roman"/>
                <a:cs typeface="Times New Roman"/>
              </a:rPr>
              <a:t>M</a:t>
            </a:r>
            <a:r>
              <a:rPr sz="2600" spc="10" dirty="0">
                <a:latin typeface="Times New Roman"/>
                <a:cs typeface="Times New Roman"/>
              </a:rPr>
              <a:t>u</a:t>
            </a:r>
            <a:r>
              <a:rPr sz="2600" dirty="0">
                <a:latin typeface="Times New Roman"/>
                <a:cs typeface="Times New Roman"/>
              </a:rPr>
              <a:t>ltiplicity  trigger</a:t>
            </a:r>
            <a:endParaRPr lang="en-US" sz="2600" dirty="0">
              <a:latin typeface="Times New Roman"/>
              <a:cs typeface="Times New Roman"/>
            </a:endParaRPr>
          </a:p>
          <a:p>
            <a:pPr marL="361950" marR="5080" indent="-349250" algn="ctr">
              <a:lnSpc>
                <a:spcPts val="2700"/>
              </a:lnSpc>
              <a:spcBef>
                <a:spcPts val="545"/>
              </a:spcBef>
            </a:pPr>
            <a:r>
              <a:rPr lang="en-US" sz="2000" i="1" dirty="0">
                <a:solidFill>
                  <a:srgbClr val="002060"/>
                </a:solidFill>
                <a:latin typeface="Times New Roman"/>
                <a:cs typeface="Times New Roman"/>
              </a:rPr>
              <a:t>(64-radial strips plane)</a:t>
            </a:r>
            <a:endParaRPr sz="2000" i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490036" y="1162353"/>
            <a:ext cx="8311216" cy="4552315"/>
            <a:chOff x="3386245" y="1224534"/>
            <a:chExt cx="8311216" cy="455231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6245" y="1738967"/>
              <a:ext cx="1514855" cy="151638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274301" y="1224534"/>
              <a:ext cx="2423160" cy="4552315"/>
            </a:xfrm>
            <a:custGeom>
              <a:avLst/>
              <a:gdLst/>
              <a:ahLst/>
              <a:cxnLst/>
              <a:rect l="l" t="t" r="r" b="b"/>
              <a:pathLst>
                <a:path w="2423159" h="4552315">
                  <a:moveTo>
                    <a:pt x="0" y="242315"/>
                  </a:moveTo>
                  <a:lnTo>
                    <a:pt x="4921" y="193472"/>
                  </a:lnTo>
                  <a:lnTo>
                    <a:pt x="19038" y="147982"/>
                  </a:lnTo>
                  <a:lnTo>
                    <a:pt x="41375" y="106821"/>
                  </a:lnTo>
                  <a:lnTo>
                    <a:pt x="70961" y="70961"/>
                  </a:lnTo>
                  <a:lnTo>
                    <a:pt x="106821" y="41375"/>
                  </a:lnTo>
                  <a:lnTo>
                    <a:pt x="147982" y="19038"/>
                  </a:lnTo>
                  <a:lnTo>
                    <a:pt x="193472" y="4921"/>
                  </a:lnTo>
                  <a:lnTo>
                    <a:pt x="242316" y="0"/>
                  </a:lnTo>
                  <a:lnTo>
                    <a:pt x="2180844" y="0"/>
                  </a:lnTo>
                  <a:lnTo>
                    <a:pt x="2229687" y="4921"/>
                  </a:lnTo>
                  <a:lnTo>
                    <a:pt x="2275177" y="19038"/>
                  </a:lnTo>
                  <a:lnTo>
                    <a:pt x="2316338" y="41375"/>
                  </a:lnTo>
                  <a:lnTo>
                    <a:pt x="2352198" y="70961"/>
                  </a:lnTo>
                  <a:lnTo>
                    <a:pt x="2381784" y="106821"/>
                  </a:lnTo>
                  <a:lnTo>
                    <a:pt x="2404121" y="147982"/>
                  </a:lnTo>
                  <a:lnTo>
                    <a:pt x="2418238" y="193472"/>
                  </a:lnTo>
                  <a:lnTo>
                    <a:pt x="2423159" y="242315"/>
                  </a:lnTo>
                  <a:lnTo>
                    <a:pt x="2423159" y="4309872"/>
                  </a:lnTo>
                  <a:lnTo>
                    <a:pt x="2418238" y="4358708"/>
                  </a:lnTo>
                  <a:lnTo>
                    <a:pt x="2404121" y="4404194"/>
                  </a:lnTo>
                  <a:lnTo>
                    <a:pt x="2381784" y="4445355"/>
                  </a:lnTo>
                  <a:lnTo>
                    <a:pt x="2352198" y="4481217"/>
                  </a:lnTo>
                  <a:lnTo>
                    <a:pt x="2316338" y="4510805"/>
                  </a:lnTo>
                  <a:lnTo>
                    <a:pt x="2275177" y="4533146"/>
                  </a:lnTo>
                  <a:lnTo>
                    <a:pt x="2229687" y="4547265"/>
                  </a:lnTo>
                  <a:lnTo>
                    <a:pt x="2180844" y="4552188"/>
                  </a:lnTo>
                  <a:lnTo>
                    <a:pt x="242316" y="4552188"/>
                  </a:lnTo>
                  <a:lnTo>
                    <a:pt x="193472" y="4547265"/>
                  </a:lnTo>
                  <a:lnTo>
                    <a:pt x="147982" y="4533146"/>
                  </a:lnTo>
                  <a:lnTo>
                    <a:pt x="106821" y="4510805"/>
                  </a:lnTo>
                  <a:lnTo>
                    <a:pt x="70961" y="4481217"/>
                  </a:lnTo>
                  <a:lnTo>
                    <a:pt x="41375" y="4445355"/>
                  </a:lnTo>
                  <a:lnTo>
                    <a:pt x="19038" y="4404194"/>
                  </a:lnTo>
                  <a:lnTo>
                    <a:pt x="4921" y="4358708"/>
                  </a:lnTo>
                  <a:lnTo>
                    <a:pt x="0" y="4309872"/>
                  </a:lnTo>
                  <a:lnTo>
                    <a:pt x="0" y="242315"/>
                  </a:lnTo>
                  <a:close/>
                </a:path>
              </a:pathLst>
            </a:custGeom>
            <a:ln w="19811">
              <a:solidFill>
                <a:srgbClr val="BAEA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61146" y="3561096"/>
            <a:ext cx="2054225" cy="116365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 indent="-1905" algn="ctr">
              <a:lnSpc>
                <a:spcPct val="86400"/>
              </a:lnSpc>
              <a:spcBef>
                <a:spcPts val="525"/>
              </a:spcBef>
            </a:pPr>
            <a:r>
              <a:rPr sz="2600" dirty="0">
                <a:latin typeface="Times New Roman"/>
                <a:cs typeface="Times New Roman"/>
              </a:rPr>
              <a:t>Forward 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Silicon</a:t>
            </a:r>
            <a:r>
              <a:rPr sz="2600" spc="-14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Times New Roman"/>
                <a:cs typeface="Times New Roman"/>
              </a:rPr>
              <a:t>Tracker</a:t>
            </a:r>
            <a:endParaRPr lang="en-US" sz="2600" spc="-15" dirty="0">
              <a:latin typeface="Times New Roman"/>
              <a:cs typeface="Times New Roman"/>
            </a:endParaRPr>
          </a:p>
          <a:p>
            <a:pPr marL="12700" marR="5080" indent="-1905" algn="ctr">
              <a:lnSpc>
                <a:spcPct val="86400"/>
              </a:lnSpc>
              <a:spcBef>
                <a:spcPts val="525"/>
              </a:spcBef>
            </a:pPr>
            <a:r>
              <a:rPr lang="en-US" sz="2000" i="1" dirty="0">
                <a:solidFill>
                  <a:srgbClr val="002060"/>
                </a:solidFill>
                <a:latin typeface="Times New Roman"/>
                <a:cs typeface="Times New Roman"/>
              </a:rPr>
              <a:t>(three XY planes)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endParaRPr lang="en-US" sz="2600" spc="-15" dirty="0">
              <a:latin typeface="Times New Roman"/>
              <a:cs typeface="Times New Roman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FA96A88-A44A-4188-BB96-E88BDD1D310C}"/>
              </a:ext>
            </a:extLst>
          </p:cNvPr>
          <p:cNvGrpSpPr/>
          <p:nvPr/>
        </p:nvGrpSpPr>
        <p:grpSpPr>
          <a:xfrm>
            <a:off x="868366" y="1671747"/>
            <a:ext cx="10455268" cy="3920646"/>
            <a:chOff x="868366" y="1672732"/>
            <a:chExt cx="10455268" cy="3920646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366" y="1672732"/>
              <a:ext cx="1533237" cy="151638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 rot="10800000">
              <a:off x="889953" y="5110144"/>
              <a:ext cx="10433681" cy="483234"/>
            </a:xfrm>
            <a:custGeom>
              <a:avLst/>
              <a:gdLst/>
              <a:ahLst/>
              <a:cxnLst/>
              <a:rect l="l" t="t" r="r" b="b"/>
              <a:pathLst>
                <a:path w="10308590" h="483235">
                  <a:moveTo>
                    <a:pt x="10066782" y="0"/>
                  </a:moveTo>
                  <a:lnTo>
                    <a:pt x="10066782" y="120776"/>
                  </a:lnTo>
                  <a:lnTo>
                    <a:pt x="0" y="120776"/>
                  </a:lnTo>
                  <a:lnTo>
                    <a:pt x="0" y="362330"/>
                  </a:lnTo>
                  <a:lnTo>
                    <a:pt x="10066782" y="362330"/>
                  </a:lnTo>
                  <a:lnTo>
                    <a:pt x="10066782" y="483107"/>
                  </a:lnTo>
                  <a:lnTo>
                    <a:pt x="10308336" y="241553"/>
                  </a:lnTo>
                  <a:lnTo>
                    <a:pt x="10066782" y="0"/>
                  </a:lnTo>
                  <a:close/>
                </a:path>
              </a:pathLst>
            </a:custGeom>
            <a:solidFill>
              <a:srgbClr val="E2C7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263314" y="5193936"/>
            <a:ext cx="2091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0000"/>
                </a:solidFill>
                <a:latin typeface="Calibri"/>
                <a:cs typeface="Calibri"/>
              </a:rPr>
              <a:t>Direction</a:t>
            </a:r>
            <a:r>
              <a:rPr sz="1800" b="1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i="1" spc="-5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1800" b="1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Calibri"/>
                <a:cs typeface="Calibri"/>
              </a:rPr>
              <a:t>Ion</a:t>
            </a:r>
            <a:r>
              <a:rPr sz="1800" b="1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Calibri"/>
                <a:cs typeface="Calibri"/>
              </a:rPr>
              <a:t>Beam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3059" y="44196"/>
            <a:ext cx="1106424" cy="61874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8495" y="156971"/>
            <a:ext cx="781812" cy="43891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99107" y="91439"/>
            <a:ext cx="430219" cy="584091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1375770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1" name="Нижний колонтитул 6">
            <a:extLst>
              <a:ext uri="{FF2B5EF4-FFF2-40B4-BE49-F238E27FC236}">
                <a16:creationId xmlns:a16="http://schemas.microsoft.com/office/drawing/2014/main" id="{8C75FFC2-CED5-4170-8B93-1CC73E6F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0766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8th Collaboration Meeting of the  BM@N Experiment at the NICA Facility, 3-8 October 2021</a:t>
            </a:r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object 26">
            <a:extLst>
              <a:ext uri="{FF2B5EF4-FFF2-40B4-BE49-F238E27FC236}">
                <a16:creationId xmlns:a16="http://schemas.microsoft.com/office/drawing/2014/main" id="{795CDD87-916E-450C-8AFB-B7A5B9118C8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7238" y="0"/>
            <a:ext cx="1106424" cy="618743"/>
          </a:xfrm>
          <a:prstGeom prst="rect">
            <a:avLst/>
          </a:prstGeom>
        </p:spPr>
      </p:pic>
      <p:pic>
        <p:nvPicPr>
          <p:cNvPr id="33" name="object 27">
            <a:extLst>
              <a:ext uri="{FF2B5EF4-FFF2-40B4-BE49-F238E27FC236}">
                <a16:creationId xmlns:a16="http://schemas.microsoft.com/office/drawing/2014/main" id="{26576B31-4F4F-4149-8822-F2814679F68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674" y="112775"/>
            <a:ext cx="781812" cy="438912"/>
          </a:xfrm>
          <a:prstGeom prst="rect">
            <a:avLst/>
          </a:prstGeom>
        </p:spPr>
      </p:pic>
      <p:pic>
        <p:nvPicPr>
          <p:cNvPr id="35" name="object 6">
            <a:extLst>
              <a:ext uri="{FF2B5EF4-FFF2-40B4-BE49-F238E27FC236}">
                <a16:creationId xmlns:a16="http://schemas.microsoft.com/office/drawing/2014/main" id="{0964FBAF-E941-4DAC-9986-A2BDD39C579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32532" y="1540658"/>
            <a:ext cx="1539240" cy="15895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003" y="1144831"/>
            <a:ext cx="8867775" cy="5305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4499" y="5772144"/>
            <a:ext cx="35301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*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magnet_SP41_on_BM@N_22_10_18 Model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Semen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Piaydin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Position of beam Si detectors before a target</a:t>
            </a: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325" y="115923"/>
            <a:ext cx="14636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8" y="205596"/>
            <a:ext cx="1152706" cy="646854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8th Collaboration Meeting of the  BM@N Experiment at the NICA Facility, </a:t>
            </a:r>
            <a:r>
              <a:rPr lang="en-US" dirty="0"/>
              <a:t>3-8 October 2021</a:t>
            </a:r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0448778" y="3451538"/>
            <a:ext cx="87685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526333" y="3112326"/>
            <a:ext cx="161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Beam direction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F6BCEAA-3F42-451B-9968-5AF143302A9B}"/>
              </a:ext>
            </a:extLst>
          </p:cNvPr>
          <p:cNvSpPr/>
          <p:nvPr/>
        </p:nvSpPr>
        <p:spPr>
          <a:xfrm>
            <a:off x="3307224" y="1451515"/>
            <a:ext cx="1610686" cy="6208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DA6FC-25BC-461A-96A2-D3DB728999B3}"/>
              </a:ext>
            </a:extLst>
          </p:cNvPr>
          <p:cNvSpPr txBox="1"/>
          <p:nvPr/>
        </p:nvSpPr>
        <p:spPr>
          <a:xfrm>
            <a:off x="3682617" y="153112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SP-41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624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734612" y="215644"/>
            <a:ext cx="10515788" cy="7235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lnSpc>
                <a:spcPct val="75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Beam profilometer </a:t>
            </a:r>
            <a:b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n-US" sz="32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for</a:t>
            </a:r>
            <a:r>
              <a:rPr lang="en-US" sz="20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beam tuning (alignment of the center beam with the center of the target)</a:t>
            </a:r>
          </a:p>
        </p:txBody>
      </p:sp>
      <p:pic>
        <p:nvPicPr>
          <p:cNvPr id="61" name="Google Shape;6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95268" y="4014594"/>
            <a:ext cx="3244732" cy="225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 descr="Graph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604" y="1142940"/>
            <a:ext cx="4474970" cy="302901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6311866" y="1275429"/>
            <a:ext cx="5594385" cy="442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87859">
              <a:buClr>
                <a:srgbClr val="FF0000"/>
              </a:buClr>
              <a:buSzPts val="1400"/>
              <a:buFont typeface="Arial"/>
              <a:buChar char="•"/>
            </a:pPr>
            <a:r>
              <a:rPr lang="ru" sz="1867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detector: 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DSSD, 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1867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×32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1867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strips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pitch 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1.8 mm, thickness 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(Si) -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175 μm, active area 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 × 60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mm</a:t>
            </a:r>
            <a:r>
              <a:rPr lang="ru" sz="1867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467" dirty="0"/>
          </a:p>
          <a:p>
            <a:pPr marL="287859" indent="-287859">
              <a:buClr>
                <a:srgbClr val="FF0000"/>
              </a:buClr>
              <a:buSzPts val="1400"/>
              <a:buFont typeface="Arial"/>
              <a:buChar char="•"/>
            </a:pPr>
            <a:r>
              <a:rPr lang="ru" sz="1867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mechanical design:</a:t>
            </a:r>
            <a:r>
              <a:rPr lang="en-US" sz="1867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67" dirty="0">
                <a:latin typeface="Times New Roman"/>
                <a:ea typeface="Times New Roman"/>
                <a:cs typeface="Times New Roman"/>
                <a:sym typeface="Times New Roman"/>
              </a:rPr>
              <a:t>the plane of the profilometer is automatically removed from the beam zone to the parking position;</a:t>
            </a:r>
            <a:endParaRPr sz="186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7859" indent="-287859">
              <a:buClr>
                <a:srgbClr val="FF0000"/>
              </a:buClr>
              <a:buSzPts val="1400"/>
              <a:buFont typeface="Arial"/>
              <a:buChar char="•"/>
            </a:pPr>
            <a:r>
              <a:rPr lang="ru" sz="1867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FEE: 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light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867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 ÷ </a:t>
            </a:r>
            <a:r>
              <a:rPr lang="en-US" sz="1867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r>
              <a:rPr lang="en-US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Ar)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ions based on </a:t>
            </a:r>
            <a:r>
              <a:rPr lang="ru" sz="1867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VA163 + TA32cg2 (32 ch, dynamic range (</a:t>
            </a:r>
            <a:r>
              <a:rPr lang="en-US" sz="1867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</a:t>
            </a:r>
            <a:r>
              <a:rPr lang="ru" sz="1867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): -750fC ÷ +750fC) </a:t>
            </a:r>
            <a:r>
              <a:rPr lang="en-US" sz="1867" b="1" dirty="0" err="1">
                <a:latin typeface="Times New Roman"/>
                <a:ea typeface="Times New Roman"/>
                <a:cs typeface="Times New Roman"/>
                <a:sym typeface="Times New Roman"/>
              </a:rPr>
              <a:t>desing</a:t>
            </a:r>
            <a:r>
              <a:rPr lang="en-US" sz="1867" b="1" dirty="0">
                <a:latin typeface="Times New Roman"/>
                <a:ea typeface="Times New Roman"/>
                <a:cs typeface="Times New Roman"/>
                <a:sym typeface="Times New Roman"/>
              </a:rPr>
              <a:t> in progress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7859" indent="-287859">
              <a:buClr>
                <a:srgbClr val="FF0000"/>
              </a:buClr>
              <a:buSzPts val="1400"/>
              <a:buFont typeface="Arial"/>
              <a:buChar char="•"/>
            </a:pPr>
            <a:r>
              <a:rPr lang="ru" sz="1867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status:</a:t>
            </a:r>
          </a:p>
          <a:p>
            <a:pPr>
              <a:buClr>
                <a:srgbClr val="FF0000"/>
              </a:buClr>
              <a:buSzPts val="1400"/>
            </a:pPr>
            <a:r>
              <a:rPr lang="ru" sz="1867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867" b="1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867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vacuum stations with flanges and cable connectors are ready, Silicon Detectors assembled on PCBs and tested with alpha-source (5.5 MeV),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autonomus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(ADC+DAQ)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subsystem ready</a:t>
            </a:r>
            <a:r>
              <a:rPr lang="ru-RU" sz="1867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;</a:t>
            </a:r>
            <a:endParaRPr lang="ru-RU"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FF0000"/>
              </a:buClr>
              <a:buSzPts val="1400"/>
            </a:pPr>
            <a:r>
              <a:rPr lang="ru-RU" sz="1867" dirty="0">
                <a:latin typeface="Times New Roman"/>
                <a:ea typeface="Times New Roman"/>
                <a:cs typeface="Times New Roman"/>
                <a:sym typeface="Times New Roman"/>
              </a:rPr>
              <a:t>     -</a:t>
            </a:r>
            <a:r>
              <a:rPr lang="en-US" sz="1867" dirty="0">
                <a:latin typeface="Times New Roman"/>
                <a:ea typeface="Times New Roman"/>
                <a:cs typeface="Times New Roman"/>
                <a:sym typeface="Times New Roman"/>
              </a:rPr>
              <a:t>  for heavy (Kr ÷ Au) ions will be developed another version of the FEE with DR = 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± 20  </a:t>
            </a:r>
            <a:r>
              <a:rPr lang="en-US" sz="1867" dirty="0" err="1">
                <a:latin typeface="Times New Roman"/>
                <a:ea typeface="Times New Roman"/>
                <a:cs typeface="Times New Roman"/>
                <a:sym typeface="Times New Roman"/>
              </a:rPr>
              <a:t>pC</a:t>
            </a:r>
            <a:r>
              <a:rPr lang="en-US" sz="1867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67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86351" y="66565"/>
            <a:ext cx="1105649" cy="61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707" y="156687"/>
            <a:ext cx="781480" cy="43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DB1609B-07DF-4B8C-B814-57D711E3E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t="17164" r="21645" b="6250"/>
          <a:stretch/>
        </p:blipFill>
        <p:spPr bwMode="auto">
          <a:xfrm>
            <a:off x="0" y="4066560"/>
            <a:ext cx="3057425" cy="214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44CE2-6CD3-4295-A469-C1095278B18B}"/>
              </a:ext>
            </a:extLst>
          </p:cNvPr>
          <p:cNvSpPr txBox="1"/>
          <p:nvPr/>
        </p:nvSpPr>
        <p:spPr>
          <a:xfrm>
            <a:off x="668809" y="6245920"/>
            <a:ext cx="181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position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A3A95-9115-4F05-942E-64DAB3733AB7}"/>
              </a:ext>
            </a:extLst>
          </p:cNvPr>
          <p:cNvSpPr txBox="1"/>
          <p:nvPr/>
        </p:nvSpPr>
        <p:spPr>
          <a:xfrm>
            <a:off x="3902385" y="6245920"/>
            <a:ext cx="1745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parking position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07D359-4698-4169-AA36-04B63EBA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BAB1A0-4F8E-4960-975B-C1A50944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5</a:t>
            </a:fld>
            <a:endParaRPr lang="ru-RU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038F6C3-03EB-4641-8731-944B66F5B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1876" y="43888"/>
            <a:ext cx="10088248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sz="32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 the XY-coordinates of the trigger ion in the target plane</a:t>
            </a:r>
            <a:endParaRPr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BBEF15-BDD9-4612-8F43-2802E060A15A}"/>
              </a:ext>
            </a:extLst>
          </p:cNvPr>
          <p:cNvSpPr txBox="1"/>
          <p:nvPr/>
        </p:nvSpPr>
        <p:spPr>
          <a:xfrm>
            <a:off x="109190" y="4202246"/>
            <a:ext cx="75369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current status: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vacuum stations with flanges and  cable connectors are ready, Silicon Detectors assembled  on PCBs and tested with </a:t>
            </a:r>
            <a:r>
              <a:rPr lang="ru" sz="18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238</a:t>
            </a:r>
            <a:r>
              <a:rPr lang="ru" sz="1800" dirty="0">
                <a:latin typeface="Times New Roman"/>
                <a:ea typeface="Times New Roman"/>
                <a:cs typeface="Times New Roman"/>
                <a:sym typeface="Times New Roman"/>
              </a:rPr>
              <a:t>Pu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alpha-source (5.5 MeV). One beam tracker station fully assembled and tested with alpha-source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autonomus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DAQ subsystem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 “self trigger” mode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necessary to estimate delay time between detector and global trigger signals within DAQ BM@N.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4D65FA3-3652-41BE-ADA8-073179FE6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324464"/>
              </p:ext>
            </p:extLst>
          </p:nvPr>
        </p:nvGraphicFramePr>
        <p:xfrm>
          <a:off x="389812" y="1684463"/>
          <a:ext cx="3267888" cy="2103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9927">
                  <a:extLst>
                    <a:ext uri="{9D8B030D-6E8A-4147-A177-3AD203B41FA5}">
                      <a16:colId xmlns:a16="http://schemas.microsoft.com/office/drawing/2014/main" val="2817805574"/>
                    </a:ext>
                  </a:extLst>
                </a:gridCol>
                <a:gridCol w="2387961">
                  <a:extLst>
                    <a:ext uri="{9D8B030D-6E8A-4147-A177-3AD203B41FA5}">
                      <a16:colId xmlns:a16="http://schemas.microsoft.com/office/drawing/2014/main" val="4171598265"/>
                    </a:ext>
                  </a:extLst>
                </a:gridCol>
              </a:tblGrid>
              <a:tr h="50518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DSSD (128x128 strips, thickness 175 </a:t>
                      </a:r>
                      <a:r>
                        <a:rPr lang="el-GR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 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9437474"/>
                  </a:ext>
                </a:extLst>
              </a:tr>
              <a:tr h="50518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 ASICs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VATA64HDR16.2 (64ch;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baseline="-25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100÷300 ns;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 = Low/High;</a:t>
                      </a:r>
                      <a:b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-20pC </a:t>
                      </a:r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÷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+55pC</a:t>
                      </a:r>
                      <a:r>
                        <a:rPr lang="en-US" sz="1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range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7563231"/>
                  </a:ext>
                </a:extLst>
              </a:tr>
            </a:tbl>
          </a:graphicData>
        </a:graphic>
      </p:graphicFrame>
      <p:pic>
        <p:nvPicPr>
          <p:cNvPr id="59" name="object 26">
            <a:extLst>
              <a:ext uri="{FF2B5EF4-FFF2-40B4-BE49-F238E27FC236}">
                <a16:creationId xmlns:a16="http://schemas.microsoft.com/office/drawing/2014/main" id="{842543C0-0D3B-4A47-B3C8-AAAC22008F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1925" y="49487"/>
            <a:ext cx="1106424" cy="618743"/>
          </a:xfrm>
          <a:prstGeom prst="rect">
            <a:avLst/>
          </a:prstGeom>
        </p:spPr>
      </p:pic>
      <p:pic>
        <p:nvPicPr>
          <p:cNvPr id="60" name="object 27">
            <a:extLst>
              <a:ext uri="{FF2B5EF4-FFF2-40B4-BE49-F238E27FC236}">
                <a16:creationId xmlns:a16="http://schemas.microsoft.com/office/drawing/2014/main" id="{A18BB236-F5F2-4299-BCE3-292E477F170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190" y="154739"/>
            <a:ext cx="781812" cy="438912"/>
          </a:xfrm>
          <a:prstGeom prst="rect">
            <a:avLst/>
          </a:prstGeom>
        </p:spPr>
      </p:pic>
      <p:pic>
        <p:nvPicPr>
          <p:cNvPr id="27" name="Google Shape;71;p15">
            <a:extLst>
              <a:ext uri="{FF2B5EF4-FFF2-40B4-BE49-F238E27FC236}">
                <a16:creationId xmlns:a16="http://schemas.microsoft.com/office/drawing/2014/main" id="{194F54C8-515C-4A89-831E-9FF2EC23D1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600" y="1586210"/>
            <a:ext cx="3242515" cy="242554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77;p15">
            <a:extLst>
              <a:ext uri="{FF2B5EF4-FFF2-40B4-BE49-F238E27FC236}">
                <a16:creationId xmlns:a16="http://schemas.microsoft.com/office/drawing/2014/main" id="{44DFA7B4-B1C0-4BA1-88EC-93EA5F6D80CF}"/>
              </a:ext>
            </a:extLst>
          </p:cNvPr>
          <p:cNvSpPr/>
          <p:nvPr/>
        </p:nvSpPr>
        <p:spPr>
          <a:xfrm rot="-1231187">
            <a:off x="4174936" y="2596209"/>
            <a:ext cx="853271" cy="35741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78;p15">
            <a:extLst>
              <a:ext uri="{FF2B5EF4-FFF2-40B4-BE49-F238E27FC236}">
                <a16:creationId xmlns:a16="http://schemas.microsoft.com/office/drawing/2014/main" id="{D9A0C6D1-5A02-40BC-BCCE-0AFB301C39BC}"/>
              </a:ext>
            </a:extLst>
          </p:cNvPr>
          <p:cNvSpPr/>
          <p:nvPr/>
        </p:nvSpPr>
        <p:spPr>
          <a:xfrm rot="-1488134">
            <a:off x="5427137" y="2306294"/>
            <a:ext cx="715380" cy="122988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79;p15">
            <a:extLst>
              <a:ext uri="{FF2B5EF4-FFF2-40B4-BE49-F238E27FC236}">
                <a16:creationId xmlns:a16="http://schemas.microsoft.com/office/drawing/2014/main" id="{DF0D68F5-BA53-4D71-A62A-655AB6FA1BF9}"/>
              </a:ext>
            </a:extLst>
          </p:cNvPr>
          <p:cNvSpPr/>
          <p:nvPr/>
        </p:nvSpPr>
        <p:spPr>
          <a:xfrm rot="-1399167">
            <a:off x="5033803" y="2745232"/>
            <a:ext cx="392631" cy="84426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" name="Google Shape;80;p15">
            <a:extLst>
              <a:ext uri="{FF2B5EF4-FFF2-40B4-BE49-F238E27FC236}">
                <a16:creationId xmlns:a16="http://schemas.microsoft.com/office/drawing/2014/main" id="{BF770378-DDEF-4D98-967B-FD83348C45A0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5526867" y="1530691"/>
            <a:ext cx="388360" cy="83232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82;p15">
            <a:extLst>
              <a:ext uri="{FF2B5EF4-FFF2-40B4-BE49-F238E27FC236}">
                <a16:creationId xmlns:a16="http://schemas.microsoft.com/office/drawing/2014/main" id="{4F27AA75-89F5-43E3-9C2A-9C4C9BEDC6FF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4425235" y="1484432"/>
            <a:ext cx="686370" cy="113518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" name="Google Shape;81;p15">
            <a:extLst>
              <a:ext uri="{FF2B5EF4-FFF2-40B4-BE49-F238E27FC236}">
                <a16:creationId xmlns:a16="http://schemas.microsoft.com/office/drawing/2014/main" id="{B7341004-5FA7-4EFA-A391-948E7849C365}"/>
              </a:ext>
            </a:extLst>
          </p:cNvPr>
          <p:cNvSpPr txBox="1"/>
          <p:nvPr/>
        </p:nvSpPr>
        <p:spPr>
          <a:xfrm>
            <a:off x="5626542" y="1222652"/>
            <a:ext cx="308753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Box with FEE cards</a:t>
            </a:r>
            <a:endParaRPr sz="1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83;p15">
            <a:extLst>
              <a:ext uri="{FF2B5EF4-FFF2-40B4-BE49-F238E27FC236}">
                <a16:creationId xmlns:a16="http://schemas.microsoft.com/office/drawing/2014/main" id="{A488495B-9D3E-4A2C-823A-CC6E2F108B29}"/>
              </a:ext>
            </a:extLst>
          </p:cNvPr>
          <p:cNvSpPr txBox="1"/>
          <p:nvPr/>
        </p:nvSpPr>
        <p:spPr>
          <a:xfrm>
            <a:off x="3288349" y="1176696"/>
            <a:ext cx="22737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Beam tracker Cross-board</a:t>
            </a:r>
            <a:endParaRPr sz="1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84;p15">
            <a:extLst>
              <a:ext uri="{FF2B5EF4-FFF2-40B4-BE49-F238E27FC236}">
                <a16:creationId xmlns:a16="http://schemas.microsoft.com/office/drawing/2014/main" id="{294B202C-30A4-43A0-BA4D-EC2BAC7318FA}"/>
              </a:ext>
            </a:extLst>
          </p:cNvPr>
          <p:cNvSpPr txBox="1"/>
          <p:nvPr/>
        </p:nvSpPr>
        <p:spPr>
          <a:xfrm>
            <a:off x="3133725" y="4052100"/>
            <a:ext cx="28558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Beam profilometer </a:t>
            </a:r>
            <a:endParaRPr sz="1400" b="1" dirty="0"/>
          </a:p>
          <a:p>
            <a:pPr algn="ctr"/>
            <a:r>
              <a:rPr lang="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autonomous DAQ</a:t>
            </a:r>
            <a:endParaRPr sz="1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" name="Google Shape;86;p15">
            <a:extLst>
              <a:ext uri="{FF2B5EF4-FFF2-40B4-BE49-F238E27FC236}">
                <a16:creationId xmlns:a16="http://schemas.microsoft.com/office/drawing/2014/main" id="{BD188695-88AC-45F3-8547-F106F22E13F4}"/>
              </a:ext>
            </a:extLst>
          </p:cNvPr>
          <p:cNvCxnSpPr>
            <a:cxnSpLocks/>
            <a:endCxn id="40" idx="2"/>
          </p:cNvCxnSpPr>
          <p:nvPr/>
        </p:nvCxnSpPr>
        <p:spPr>
          <a:xfrm flipH="1" flipV="1">
            <a:off x="4664215" y="2942287"/>
            <a:ext cx="158575" cy="116596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" name="Google Shape;88;p15">
            <a:extLst>
              <a:ext uri="{FF2B5EF4-FFF2-40B4-BE49-F238E27FC236}">
                <a16:creationId xmlns:a16="http://schemas.microsoft.com/office/drawing/2014/main" id="{45A25F91-4B0B-442B-AD18-0F6FDA7A0FA8}"/>
              </a:ext>
            </a:extLst>
          </p:cNvPr>
          <p:cNvSpPr/>
          <p:nvPr/>
        </p:nvSpPr>
        <p:spPr>
          <a:xfrm rot="-1487867">
            <a:off x="6031393" y="1837003"/>
            <a:ext cx="989807" cy="112143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Google Shape;89;p15">
            <a:extLst>
              <a:ext uri="{FF2B5EF4-FFF2-40B4-BE49-F238E27FC236}">
                <a16:creationId xmlns:a16="http://schemas.microsoft.com/office/drawing/2014/main" id="{5B7CB316-B932-41D0-AC01-8BDA348A2F3E}"/>
              </a:ext>
            </a:extLst>
          </p:cNvPr>
          <p:cNvCxnSpPr>
            <a:cxnSpLocks/>
          </p:cNvCxnSpPr>
          <p:nvPr/>
        </p:nvCxnSpPr>
        <p:spPr>
          <a:xfrm flipH="1" flipV="1">
            <a:off x="6747871" y="2909840"/>
            <a:ext cx="212907" cy="116949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" name="Google Shape;90;p15">
            <a:extLst>
              <a:ext uri="{FF2B5EF4-FFF2-40B4-BE49-F238E27FC236}">
                <a16:creationId xmlns:a16="http://schemas.microsoft.com/office/drawing/2014/main" id="{0004FC87-19B2-4CD1-8889-597D78506140}"/>
              </a:ext>
            </a:extLst>
          </p:cNvPr>
          <p:cNvSpPr txBox="1"/>
          <p:nvPr/>
        </p:nvSpPr>
        <p:spPr>
          <a:xfrm>
            <a:off x="4966036" y="4035025"/>
            <a:ext cx="38654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Vacuum station with DSSD inside</a:t>
            </a:r>
            <a:endParaRPr sz="1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" name="Google Shape;72;p15">
            <a:extLst>
              <a:ext uri="{FF2B5EF4-FFF2-40B4-BE49-F238E27FC236}">
                <a16:creationId xmlns:a16="http://schemas.microsoft.com/office/drawing/2014/main" id="{E8624DEE-76D5-41AC-9F54-D3820CD2273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0600" y="3729921"/>
            <a:ext cx="2619375" cy="25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D18EB0D-AB81-4855-B8E6-EDFDD0DAF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14" y="1176696"/>
            <a:ext cx="2894783" cy="2252366"/>
          </a:xfrm>
          <a:prstGeom prst="rect">
            <a:avLst/>
          </a:prstGeom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8D531598-F4EF-43F4-AEBC-AF728FFE4D65}"/>
              </a:ext>
            </a:extLst>
          </p:cNvPr>
          <p:cNvCxnSpPr/>
          <p:nvPr/>
        </p:nvCxnSpPr>
        <p:spPr>
          <a:xfrm>
            <a:off x="10458450" y="3167365"/>
            <a:ext cx="361950" cy="10348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249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609600" y="281646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2100"/>
            </a:pPr>
            <a:r>
              <a:rPr lang="ru" sz="3200" b="1" dirty="0">
                <a:latin typeface="Times New Roman"/>
                <a:ea typeface="Times New Roman"/>
                <a:cs typeface="Times New Roman"/>
                <a:sym typeface="Times New Roman"/>
              </a:rPr>
              <a:t>Beam tracker + autonomous DAQ test results </a:t>
            </a: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9300" y="1"/>
            <a:ext cx="1105649" cy="61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832" y="112265"/>
            <a:ext cx="781480" cy="43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08526" y="47649"/>
            <a:ext cx="450895" cy="58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236" y="1107534"/>
            <a:ext cx="6064231" cy="464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2467" y="1558349"/>
            <a:ext cx="5538468" cy="4240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476551" y="5640233"/>
            <a:ext cx="5967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ru" sz="1600" dirty="0"/>
              <a:t>Hits and profile distributions with 2D Gaussian fitting function</a:t>
            </a:r>
            <a:endParaRPr sz="1600" dirty="0"/>
          </a:p>
        </p:txBody>
      </p:sp>
      <p:sp>
        <p:nvSpPr>
          <p:cNvPr id="102" name="Google Shape;102;p16"/>
          <p:cNvSpPr txBox="1"/>
          <p:nvPr/>
        </p:nvSpPr>
        <p:spPr>
          <a:xfrm>
            <a:off x="6589098" y="5686019"/>
            <a:ext cx="5967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ru" sz="1600" dirty="0"/>
              <a:t>Amplitude of cluster distributions for p+ and n+ sides</a:t>
            </a:r>
            <a:endParaRPr sz="1600" dirty="0"/>
          </a:p>
        </p:txBody>
      </p:sp>
      <p:sp>
        <p:nvSpPr>
          <p:cNvPr id="103" name="Google Shape;103;p16"/>
          <p:cNvSpPr txBox="1"/>
          <p:nvPr/>
        </p:nvSpPr>
        <p:spPr>
          <a:xfrm>
            <a:off x="1085000" y="6039334"/>
            <a:ext cx="103556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" sz="1600" dirty="0">
                <a:solidFill>
                  <a:srgbClr val="FF0000"/>
                </a:solidFill>
              </a:rPr>
              <a:t>Since alpha particles in </a:t>
            </a:r>
            <a:r>
              <a:rPr lang="en-US" sz="1600" baseline="30000" dirty="0">
                <a:solidFill>
                  <a:srgbClr val="FF0000"/>
                </a:solidFill>
              </a:rPr>
              <a:t>238</a:t>
            </a:r>
            <a:r>
              <a:rPr lang="ru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</a:t>
            </a:r>
            <a:r>
              <a:rPr lang="ru" sz="1600" dirty="0">
                <a:solidFill>
                  <a:srgbClr val="FF0000"/>
                </a:solidFill>
              </a:rPr>
              <a:t> decay have E</a:t>
            </a:r>
            <a:r>
              <a:rPr lang="ru" sz="1600" baseline="-25000" dirty="0">
                <a:solidFill>
                  <a:srgbClr val="FF0000"/>
                </a:solidFill>
              </a:rPr>
              <a:t>ɑmax</a:t>
            </a:r>
            <a:r>
              <a:rPr lang="ru" sz="1600" dirty="0">
                <a:solidFill>
                  <a:srgbClr val="FF0000"/>
                </a:solidFill>
              </a:rPr>
              <a:t> = 5.499 MeV (without energy loss in air and ohmic DSSD layer) FEE based on </a:t>
            </a:r>
            <a:r>
              <a:rPr lang="r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VATA64HDR16.2 </a:t>
            </a:r>
            <a:r>
              <a:rPr lang="ru" sz="1600" dirty="0">
                <a:solidFill>
                  <a:srgbClr val="FF0000"/>
                </a:solidFill>
              </a:rPr>
              <a:t>can be used for </a:t>
            </a:r>
            <a:r>
              <a:rPr lang="ru" sz="1600" baseline="-25000" dirty="0">
                <a:solidFill>
                  <a:srgbClr val="FF0000"/>
                </a:solidFill>
              </a:rPr>
              <a:t>6</a:t>
            </a:r>
            <a:r>
              <a:rPr lang="ru" sz="1600" dirty="0">
                <a:solidFill>
                  <a:srgbClr val="FF0000"/>
                </a:solidFill>
              </a:rPr>
              <a:t>C detection (ΔE ≅ 2.2 MeV in 175 𝜇m Si)  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8025880" y="1481939"/>
            <a:ext cx="45308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" i="1" dirty="0">
                <a:solidFill>
                  <a:srgbClr val="FF0000"/>
                </a:solidFill>
              </a:rPr>
              <a:t>B. Topko, Yu. Topko, S. Khabarov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7490400" y="1966667"/>
            <a:ext cx="237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" sz="1600">
                <a:solidFill>
                  <a:srgbClr val="FF0000"/>
                </a:solidFill>
              </a:rPr>
              <a:t>E</a:t>
            </a:r>
            <a:r>
              <a:rPr lang="ru" sz="1600" baseline="-25000">
                <a:solidFill>
                  <a:srgbClr val="FF0000"/>
                </a:solidFill>
              </a:rPr>
              <a:t>ɑmax</a:t>
            </a:r>
            <a:r>
              <a:rPr lang="ru" sz="1600">
                <a:solidFill>
                  <a:srgbClr val="FF0000"/>
                </a:solidFill>
              </a:rPr>
              <a:t> = 5.499 MeV</a:t>
            </a:r>
            <a:endParaRPr sz="2400"/>
          </a:p>
        </p:txBody>
      </p:sp>
      <p:cxnSp>
        <p:nvCxnSpPr>
          <p:cNvPr id="106" name="Google Shape;106;p16"/>
          <p:cNvCxnSpPr/>
          <p:nvPr/>
        </p:nvCxnSpPr>
        <p:spPr>
          <a:xfrm>
            <a:off x="8453533" y="2332667"/>
            <a:ext cx="793200" cy="289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6"/>
          <p:cNvCxnSpPr/>
          <p:nvPr/>
        </p:nvCxnSpPr>
        <p:spPr>
          <a:xfrm>
            <a:off x="8453533" y="2332667"/>
            <a:ext cx="886400" cy="121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DBEDDF-8CAC-4560-BD75-37F3F200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0342"/>
            <a:ext cx="4114800" cy="365125"/>
          </a:xfrm>
        </p:spPr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B33725-0E76-4C88-BF10-E8F7A8A8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6397625"/>
            <a:ext cx="2743200" cy="365125"/>
          </a:xfrm>
        </p:spPr>
        <p:txBody>
          <a:bodyPr/>
          <a:lstStyle/>
          <a:p>
            <a:fld id="{F8A20C4A-8AB2-4519-B12E-8872BBC546D5}" type="slidenum">
              <a:rPr lang="ru-RU" smtClean="0"/>
              <a:t>7</a:t>
            </a:fld>
            <a:endParaRPr lang="ru-RU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93CFC82-5B64-4560-B20F-85135BC9C7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29803" y="745369"/>
            <a:ext cx="476125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m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ultiplicity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32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3224BA88-D390-44FF-933D-8365A07047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299" y="2147490"/>
            <a:ext cx="4388742" cy="2464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87AFEB-E9D3-4F4E-B4A7-62CE9C605D4D}"/>
              </a:ext>
            </a:extLst>
          </p:cNvPr>
          <p:cNvSpPr txBox="1"/>
          <p:nvPr/>
        </p:nvSpPr>
        <p:spPr>
          <a:xfrm>
            <a:off x="5694160" y="1290807"/>
            <a:ext cx="61937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Silicon single-sided Detector, 525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thickness, 8 strips located at an angle with an interval of  5.63° and is an isosceles trapezoid in shape (45°) and  active area 30.8 cm2 (5 times bigger than previous Si-  multiplicity trigger 2018).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design :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design is based on 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symmetric</a:t>
            </a:r>
            <a:br>
              <a:rPr lang="en-US" b="1" u="sng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planes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(inner diameter Ø 52 mm), which simplify multiplicity trigger assembling process around installed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beam pipe. Multiplicity trigger is located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mm downstream the target*.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status: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865" marR="375285">
              <a:lnSpc>
                <a:spcPct val="100000"/>
              </a:lnSpc>
              <a:spcBef>
                <a:spcPts val="5"/>
              </a:spcBef>
              <a:tabLst>
                <a:tab pos="349885" algn="l"/>
                <a:tab pos="350520" algn="l"/>
              </a:tabLst>
            </a:pPr>
            <a:r>
              <a:rPr lang="en-US" sz="1800" b="1" spc="-5" dirty="0">
                <a:latin typeface="Times New Roman"/>
                <a:cs typeface="Times New Roman"/>
              </a:rPr>
              <a:t>   - </a:t>
            </a:r>
            <a:r>
              <a:rPr lang="en-US" sz="1800" dirty="0">
                <a:latin typeface="Times New Roman"/>
                <a:cs typeface="Times New Roman"/>
              </a:rPr>
              <a:t>two </a:t>
            </a:r>
            <a:r>
              <a:rPr lang="en-US" dirty="0">
                <a:latin typeface="Times New Roman"/>
                <a:cs typeface="Times New Roman"/>
              </a:rPr>
              <a:t>detector </a:t>
            </a:r>
            <a:r>
              <a:rPr lang="en-US" sz="1800" dirty="0">
                <a:latin typeface="Times New Roman"/>
                <a:cs typeface="Times New Roman"/>
              </a:rPr>
              <a:t>planes </a:t>
            </a:r>
            <a:r>
              <a:rPr lang="en-US" sz="1800" spc="-5" dirty="0">
                <a:latin typeface="Times New Roman"/>
                <a:cs typeface="Times New Roman"/>
              </a:rPr>
              <a:t>assembled </a:t>
            </a:r>
            <a:r>
              <a:rPr lang="en-US" sz="1800" dirty="0">
                <a:latin typeface="Times New Roman"/>
                <a:cs typeface="Times New Roman"/>
              </a:rPr>
              <a:t>and tested </a:t>
            </a:r>
            <a:r>
              <a:rPr lang="en-US" sz="1800" spc="-43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with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FEE-2018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32 channel IC-AST-1-1 (Minsk) with adjustable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disrciminator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threshold</a:t>
            </a:r>
            <a:r>
              <a:rPr lang="en-US" sz="1800" dirty="0">
                <a:latin typeface="Times New Roman"/>
                <a:cs typeface="Times New Roman"/>
              </a:rPr>
              <a:t> (2 </a:t>
            </a:r>
            <a:r>
              <a:rPr lang="en-US" sz="1800" dirty="0" err="1">
                <a:latin typeface="Times New Roman"/>
                <a:cs typeface="Times New Roman"/>
              </a:rPr>
              <a:t>fC</a:t>
            </a:r>
            <a:r>
              <a:rPr lang="en-US" sz="1800" dirty="0">
                <a:latin typeface="Times New Roman"/>
                <a:cs typeface="Times New Roman"/>
              </a:rPr>
              <a:t>);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</a:p>
          <a:p>
            <a:pPr marL="62865" marR="375285">
              <a:lnSpc>
                <a:spcPct val="100000"/>
              </a:lnSpc>
              <a:spcBef>
                <a:spcPts val="5"/>
              </a:spcBef>
              <a:tabLst>
                <a:tab pos="349885" algn="l"/>
                <a:tab pos="350520" algn="l"/>
              </a:tabLst>
            </a:pPr>
            <a:r>
              <a:rPr lang="en-US" spc="-10" dirty="0">
                <a:latin typeface="Times New Roman"/>
                <a:cs typeface="Times New Roman"/>
              </a:rPr>
              <a:t>   - new variant </a:t>
            </a:r>
            <a:r>
              <a:rPr lang="ru-RU" dirty="0">
                <a:latin typeface="Times New Roman"/>
                <a:cs typeface="Times New Roman"/>
              </a:rPr>
              <a:t>(</a:t>
            </a:r>
            <a:r>
              <a:rPr lang="en-US" dirty="0">
                <a:latin typeface="Times New Roman"/>
                <a:cs typeface="Times New Roman"/>
              </a:rPr>
              <a:t>threshold</a:t>
            </a:r>
            <a:r>
              <a:rPr lang="ru-RU" dirty="0">
                <a:latin typeface="Times New Roman"/>
                <a:cs typeface="Times New Roman"/>
              </a:rPr>
              <a:t> 1 </a:t>
            </a:r>
            <a:r>
              <a:rPr lang="en-US" dirty="0" err="1">
                <a:latin typeface="Times New Roman"/>
                <a:cs typeface="Times New Roman"/>
              </a:rPr>
              <a:t>fC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FEE-</a:t>
            </a:r>
            <a:r>
              <a:rPr lang="ru-RU" dirty="0">
                <a:latin typeface="Times New Roman"/>
                <a:cs typeface="Times New Roman"/>
              </a:rPr>
              <a:t>2021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based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IC-AST-1-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IC-AST-1-2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is under tuning + test.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28">
            <a:extLst>
              <a:ext uri="{FF2B5EF4-FFF2-40B4-BE49-F238E27FC236}">
                <a16:creationId xmlns:a16="http://schemas.microsoft.com/office/drawing/2014/main" id="{1F670823-4E3D-4CF7-9F27-EE2F2FA315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9651" y="263972"/>
            <a:ext cx="430219" cy="584091"/>
          </a:xfrm>
          <a:prstGeom prst="rect">
            <a:avLst/>
          </a:prstGeom>
        </p:spPr>
      </p:pic>
      <p:pic>
        <p:nvPicPr>
          <p:cNvPr id="12" name="object 26">
            <a:extLst>
              <a:ext uri="{FF2B5EF4-FFF2-40B4-BE49-F238E27FC236}">
                <a16:creationId xmlns:a16="http://schemas.microsoft.com/office/drawing/2014/main" id="{2931CD57-7594-45F0-BC7A-E8C49C659B6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7782" y="172533"/>
            <a:ext cx="1106424" cy="618743"/>
          </a:xfrm>
          <a:prstGeom prst="rect">
            <a:avLst/>
          </a:prstGeom>
        </p:spPr>
      </p:pic>
      <p:pic>
        <p:nvPicPr>
          <p:cNvPr id="13" name="object 27">
            <a:extLst>
              <a:ext uri="{FF2B5EF4-FFF2-40B4-BE49-F238E27FC236}">
                <a16:creationId xmlns:a16="http://schemas.microsoft.com/office/drawing/2014/main" id="{B2506A25-81EE-46D7-A426-87C8F0E44F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218" y="285308"/>
            <a:ext cx="781812" cy="438912"/>
          </a:xfrm>
          <a:prstGeom prst="rect">
            <a:avLst/>
          </a:prstGeom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539F7C18-6630-4AEB-9FB4-CD7C8CAE523C}"/>
              </a:ext>
            </a:extLst>
          </p:cNvPr>
          <p:cNvCxnSpPr>
            <a:cxnSpLocks/>
          </p:cNvCxnSpPr>
          <p:nvPr/>
        </p:nvCxnSpPr>
        <p:spPr>
          <a:xfrm flipH="1" flipV="1">
            <a:off x="2928907" y="3455989"/>
            <a:ext cx="1359008" cy="11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84D3120-DB4B-484B-960F-E330BA9B9861}"/>
              </a:ext>
            </a:extLst>
          </p:cNvPr>
          <p:cNvSpPr txBox="1"/>
          <p:nvPr/>
        </p:nvSpPr>
        <p:spPr>
          <a:xfrm>
            <a:off x="3226546" y="305052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AI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DB7EC29D-CC13-4569-9D75-B1519A7B7A66}"/>
              </a:ext>
            </a:extLst>
          </p:cNvPr>
          <p:cNvCxnSpPr/>
          <p:nvPr/>
        </p:nvCxnSpPr>
        <p:spPr>
          <a:xfrm>
            <a:off x="4287915" y="3788836"/>
            <a:ext cx="26633" cy="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8BDFABA-204B-4C5C-8DC8-3445972DC983}"/>
              </a:ext>
            </a:extLst>
          </p:cNvPr>
          <p:cNvCxnSpPr/>
          <p:nvPr/>
        </p:nvCxnSpPr>
        <p:spPr>
          <a:xfrm>
            <a:off x="3906175" y="5647236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5C9A0381-3B08-41CC-A699-00A7D90BC2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62292" y="2927926"/>
            <a:ext cx="2633709" cy="100487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9FD449C-1ADD-4B6F-8BC2-CD522C715D17}"/>
              </a:ext>
            </a:extLst>
          </p:cNvPr>
          <p:cNvCxnSpPr/>
          <p:nvPr/>
        </p:nvCxnSpPr>
        <p:spPr>
          <a:xfrm flipH="1">
            <a:off x="2370338" y="3755140"/>
            <a:ext cx="24413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DE3D9B7-13ED-4F53-A2BF-B239D441E7C8}"/>
              </a:ext>
            </a:extLst>
          </p:cNvPr>
          <p:cNvSpPr txBox="1"/>
          <p:nvPr/>
        </p:nvSpPr>
        <p:spPr>
          <a:xfrm>
            <a:off x="7030209" y="5629492"/>
            <a:ext cx="4857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/>
              <a:t>*</a:t>
            </a:r>
            <a:r>
              <a:rPr lang="en-US" sz="1200" i="1" dirty="0" err="1"/>
              <a:t>Lashmanov</a:t>
            </a:r>
            <a:r>
              <a:rPr lang="en-US" sz="1200" i="1" dirty="0"/>
              <a:t> N.,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Trigger simulation in the BM@N experiment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8th Collaboration Meeting of the  BM@N Experiment at the NICA Facility, 3 October 2021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0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2807" r="10080"/>
          <a:stretch/>
        </p:blipFill>
        <p:spPr>
          <a:xfrm>
            <a:off x="267510" y="917165"/>
            <a:ext cx="5201392" cy="46236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978" y="155270"/>
            <a:ext cx="9858375" cy="73878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Silicon Detectors Configuration (BM@N – 2020)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2584" y="5556851"/>
            <a:ext cx="7346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Positions of Si-planes on the beam-channel XZ (left) and YZ (right)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85"/>
            <a:ext cx="3860800" cy="365125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Meeting of the  BM@N Experiment at the NICA Facility,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3-8 October 2021</a:t>
            </a:r>
            <a:endParaRPr lang="ru-RU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17505" r="28068" b="7536"/>
          <a:stretch/>
        </p:blipFill>
        <p:spPr bwMode="auto">
          <a:xfrm>
            <a:off x="5416187" y="1184975"/>
            <a:ext cx="6176251" cy="40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ject 26">
            <a:extLst>
              <a:ext uri="{FF2B5EF4-FFF2-40B4-BE49-F238E27FC236}">
                <a16:creationId xmlns:a16="http://schemas.microsoft.com/office/drawing/2014/main" id="{47E556A0-68D6-4ABE-8C36-5F997977FCB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39226" y="132161"/>
            <a:ext cx="1106424" cy="618743"/>
          </a:xfrm>
          <a:prstGeom prst="rect">
            <a:avLst/>
          </a:prstGeom>
        </p:spPr>
      </p:pic>
      <p:pic>
        <p:nvPicPr>
          <p:cNvPr id="12" name="object 27">
            <a:extLst>
              <a:ext uri="{FF2B5EF4-FFF2-40B4-BE49-F238E27FC236}">
                <a16:creationId xmlns:a16="http://schemas.microsoft.com/office/drawing/2014/main" id="{79B6CB7D-C0FA-4007-8930-28BDC47CE04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350" y="134809"/>
            <a:ext cx="781812" cy="4389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FAF976-2303-434A-82B7-533D62B10E03}"/>
              </a:ext>
            </a:extLst>
          </p:cNvPr>
          <p:cNvSpPr txBox="1"/>
          <p:nvPr/>
        </p:nvSpPr>
        <p:spPr>
          <a:xfrm>
            <a:off x="8372475" y="5942210"/>
            <a:ext cx="3629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/>
              <a:t>*</a:t>
            </a:r>
            <a:r>
              <a:rPr lang="en-US" sz="1200" i="1" dirty="0"/>
              <a:t>B. </a:t>
            </a:r>
            <a:r>
              <a:rPr lang="en-US" sz="1200" i="1" dirty="0" err="1"/>
              <a:t>Topko</a:t>
            </a:r>
            <a:r>
              <a:rPr lang="en-US" sz="1200" i="1" dirty="0"/>
              <a:t>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Forward Silicon Detectors upgrade status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5th Collaboration Meeting of the  BM@N Experiment at the NICA Facility, 21 April 2020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2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27190F-004A-4250-8D53-4CE91B98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Collaboration Meeting of the BM@N Experiment at the NICA Facility,  3-8 October 2021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2CE3C5-5223-4A22-95D1-BC58BBDB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20C4A-8AB2-4519-B12E-8872BBC546D5}" type="slidenum">
              <a:rPr lang="ru-RU" smtClean="0"/>
              <a:t>9</a:t>
            </a:fld>
            <a:endParaRPr lang="ru-RU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44D303C-99B8-4D4C-B568-11036BA26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8600" y="672025"/>
            <a:ext cx="383843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Silicon</a:t>
            </a:r>
            <a:r>
              <a:rPr sz="2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r>
              <a:rPr lang="en-US" sz="2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in the  Si - clean room (215 bld.) </a:t>
            </a:r>
            <a:endParaRPr sz="2800" b="1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79C6691F-A728-403C-9CC8-952AC3932993}"/>
              </a:ext>
            </a:extLst>
          </p:cNvPr>
          <p:cNvGrpSpPr/>
          <p:nvPr/>
        </p:nvGrpSpPr>
        <p:grpSpPr>
          <a:xfrm>
            <a:off x="707578" y="1689688"/>
            <a:ext cx="10008047" cy="4181129"/>
            <a:chOff x="838200" y="1267967"/>
            <a:chExt cx="10773410" cy="4500880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6923BF00-91EA-4A02-9B85-CD00443A666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2220" y="1296923"/>
              <a:ext cx="5250180" cy="4442460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0C23695-E799-4DE8-ADB1-A1A8A89694B6}"/>
                </a:ext>
              </a:extLst>
            </p:cNvPr>
            <p:cNvSpPr/>
            <p:nvPr/>
          </p:nvSpPr>
          <p:spPr>
            <a:xfrm>
              <a:off x="6317741" y="1282445"/>
              <a:ext cx="5279390" cy="4471670"/>
            </a:xfrm>
            <a:custGeom>
              <a:avLst/>
              <a:gdLst/>
              <a:ahLst/>
              <a:cxnLst/>
              <a:rect l="l" t="t" r="r" b="b"/>
              <a:pathLst>
                <a:path w="5279390" h="4471670">
                  <a:moveTo>
                    <a:pt x="0" y="4471416"/>
                  </a:moveTo>
                  <a:lnTo>
                    <a:pt x="5279136" y="4471416"/>
                  </a:lnTo>
                  <a:lnTo>
                    <a:pt x="5279136" y="0"/>
                  </a:lnTo>
                  <a:lnTo>
                    <a:pt x="0" y="0"/>
                  </a:lnTo>
                  <a:lnTo>
                    <a:pt x="0" y="4471416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973243BC-24DF-4096-977B-0540B5264CF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1696211"/>
              <a:ext cx="4658868" cy="3468624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ED1A6EFF-594D-4009-8029-E2E52B53291C}"/>
                </a:ext>
              </a:extLst>
            </p:cNvPr>
            <p:cNvSpPr/>
            <p:nvPr/>
          </p:nvSpPr>
          <p:spPr>
            <a:xfrm>
              <a:off x="3163570" y="2971291"/>
              <a:ext cx="6007100" cy="1275080"/>
            </a:xfrm>
            <a:custGeom>
              <a:avLst/>
              <a:gdLst/>
              <a:ahLst/>
              <a:cxnLst/>
              <a:rect l="l" t="t" r="r" b="b"/>
              <a:pathLst>
                <a:path w="6007100" h="1275079">
                  <a:moveTo>
                    <a:pt x="5801033" y="80739"/>
                  </a:moveTo>
                  <a:lnTo>
                    <a:pt x="0" y="1234694"/>
                  </a:lnTo>
                  <a:lnTo>
                    <a:pt x="8128" y="1275080"/>
                  </a:lnTo>
                  <a:lnTo>
                    <a:pt x="5809039" y="120997"/>
                  </a:lnTo>
                  <a:lnTo>
                    <a:pt x="5801033" y="80739"/>
                  </a:lnTo>
                  <a:close/>
                </a:path>
                <a:path w="6007100" h="1275079">
                  <a:moveTo>
                    <a:pt x="5986234" y="76708"/>
                  </a:moveTo>
                  <a:lnTo>
                    <a:pt x="5821299" y="76708"/>
                  </a:lnTo>
                  <a:lnTo>
                    <a:pt x="5829300" y="116967"/>
                  </a:lnTo>
                  <a:lnTo>
                    <a:pt x="5809039" y="120997"/>
                  </a:lnTo>
                  <a:lnTo>
                    <a:pt x="5825108" y="201803"/>
                  </a:lnTo>
                  <a:lnTo>
                    <a:pt x="5986234" y="76708"/>
                  </a:lnTo>
                  <a:close/>
                </a:path>
                <a:path w="6007100" h="1275079">
                  <a:moveTo>
                    <a:pt x="5821299" y="76708"/>
                  </a:moveTo>
                  <a:lnTo>
                    <a:pt x="5801033" y="80739"/>
                  </a:lnTo>
                  <a:lnTo>
                    <a:pt x="5809039" y="120997"/>
                  </a:lnTo>
                  <a:lnTo>
                    <a:pt x="5829300" y="116967"/>
                  </a:lnTo>
                  <a:lnTo>
                    <a:pt x="5821299" y="76708"/>
                  </a:lnTo>
                  <a:close/>
                </a:path>
                <a:path w="6007100" h="1275079">
                  <a:moveTo>
                    <a:pt x="5784977" y="0"/>
                  </a:moveTo>
                  <a:lnTo>
                    <a:pt x="5801033" y="80739"/>
                  </a:lnTo>
                  <a:lnTo>
                    <a:pt x="5821299" y="76708"/>
                  </a:lnTo>
                  <a:lnTo>
                    <a:pt x="5986234" y="76708"/>
                  </a:lnTo>
                  <a:lnTo>
                    <a:pt x="6006846" y="60706"/>
                  </a:lnTo>
                  <a:lnTo>
                    <a:pt x="578497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D2C5B7E9-1241-4946-823F-0F488BCE74B4}"/>
              </a:ext>
            </a:extLst>
          </p:cNvPr>
          <p:cNvSpPr txBox="1"/>
          <p:nvPr/>
        </p:nvSpPr>
        <p:spPr>
          <a:xfrm>
            <a:off x="907102" y="5357586"/>
            <a:ext cx="31314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Upper</a:t>
            </a:r>
            <a:r>
              <a:rPr sz="1800" dirty="0">
                <a:latin typeface="Times New Roman"/>
                <a:cs typeface="Times New Roman"/>
              </a:rPr>
              <a:t> half-plane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without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+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light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shielding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(5 modules)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3" name="object 28">
            <a:extLst>
              <a:ext uri="{FF2B5EF4-FFF2-40B4-BE49-F238E27FC236}">
                <a16:creationId xmlns:a16="http://schemas.microsoft.com/office/drawing/2014/main" id="{A902E502-86BD-4B55-A8CE-DBBCC32926E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28315" y="272876"/>
            <a:ext cx="430219" cy="584091"/>
          </a:xfrm>
          <a:prstGeom prst="rect">
            <a:avLst/>
          </a:prstGeom>
        </p:spPr>
      </p:pic>
      <p:pic>
        <p:nvPicPr>
          <p:cNvPr id="14" name="object 26">
            <a:extLst>
              <a:ext uri="{FF2B5EF4-FFF2-40B4-BE49-F238E27FC236}">
                <a16:creationId xmlns:a16="http://schemas.microsoft.com/office/drawing/2014/main" id="{9D11FC99-4CBC-444A-8DED-FE2BAAFCDD6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6446" y="181437"/>
            <a:ext cx="1106424" cy="618743"/>
          </a:xfrm>
          <a:prstGeom prst="rect">
            <a:avLst/>
          </a:prstGeom>
        </p:spPr>
      </p:pic>
      <p:pic>
        <p:nvPicPr>
          <p:cNvPr id="15" name="object 27">
            <a:extLst>
              <a:ext uri="{FF2B5EF4-FFF2-40B4-BE49-F238E27FC236}">
                <a16:creationId xmlns:a16="http://schemas.microsoft.com/office/drawing/2014/main" id="{CBF31BB8-2C94-4099-A854-2F0C928A261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882" y="294212"/>
            <a:ext cx="7818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13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</TotalTime>
  <Words>1421</Words>
  <Application>Microsoft Office PowerPoint</Application>
  <PresentationFormat>Широкоэкранный</PresentationFormat>
  <Paragraphs>198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Microsoft Sans Serif</vt:lpstr>
      <vt:lpstr>Times New Roman</vt:lpstr>
      <vt:lpstr>Тема Office</vt:lpstr>
      <vt:lpstr>Forward Silicon Tracker and beam detectors upgrade status</vt:lpstr>
      <vt:lpstr>Beam Silicon detectors and Forward Silicon Tracker </vt:lpstr>
      <vt:lpstr>Презентация PowerPoint</vt:lpstr>
      <vt:lpstr>Beam profilometer  is necessary for beam tuning (alignment of the center beam with the center of the target)</vt:lpstr>
      <vt:lpstr>Beam tracker  measures the XY-coordinates of the trigger ion in the target plane</vt:lpstr>
      <vt:lpstr>Beam tracker + autonomous DAQ test results </vt:lpstr>
      <vt:lpstr>Trigger multiplicity (SiD) </vt:lpstr>
      <vt:lpstr>Forward Silicon Detectors Configuration (BM@N – 2020)*</vt:lpstr>
      <vt:lpstr>Forward Silicon Tracker test in the  Si - clean room (215 bld.) </vt:lpstr>
      <vt:lpstr>FST Si module test results</vt:lpstr>
      <vt:lpstr>Forward Silicon Tracker status summary</vt:lpstr>
      <vt:lpstr>Low Voltage connection scheme</vt:lpstr>
      <vt:lpstr>High Voltage connection scheme</vt:lpstr>
      <vt:lpstr>Forward Silicon and beam detectors team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Forward Silicon Tracker and beam detectors upgrade status</dc:title>
  <dc:creator>ДНС</dc:creator>
  <cp:lastModifiedBy>ДНС</cp:lastModifiedBy>
  <cp:revision>56</cp:revision>
  <dcterms:created xsi:type="dcterms:W3CDTF">2021-09-29T17:15:25Z</dcterms:created>
  <dcterms:modified xsi:type="dcterms:W3CDTF">2021-10-04T21:05:25Z</dcterms:modified>
</cp:coreProperties>
</file>