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71" r:id="rId4"/>
    <p:sldId id="273" r:id="rId5"/>
    <p:sldId id="272" r:id="rId6"/>
    <p:sldId id="257" r:id="rId7"/>
    <p:sldId id="274" r:id="rId8"/>
    <p:sldId id="258" r:id="rId9"/>
    <p:sldId id="259" r:id="rId10"/>
    <p:sldId id="263" r:id="rId11"/>
    <p:sldId id="264" r:id="rId12"/>
    <p:sldId id="262" r:id="rId13"/>
    <p:sldId id="260" r:id="rId14"/>
    <p:sldId id="261" r:id="rId15"/>
    <p:sldId id="265" r:id="rId16"/>
    <p:sldId id="266" r:id="rId17"/>
    <p:sldId id="267" r:id="rId18"/>
    <p:sldId id="268" r:id="rId19"/>
    <p:sldId id="26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FE7"/>
    <a:srgbClr val="E3EBF5"/>
    <a:srgbClr val="FFF3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F54E6-F50C-4EAB-B1D7-800AABC31406}" type="datetimeFigureOut">
              <a:rPr lang="ru-RU" smtClean="0"/>
              <a:pPr/>
              <a:t>30.09.2021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B4EFA0-A2DC-4433-AFE1-E1AB0D85948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796A14-502B-4603-A57F-5D32E5B72971}" type="datetime1">
              <a:rPr lang="ru-RU" smtClean="0"/>
              <a:pPr/>
              <a:t>30.09.2021</a:t>
            </a:fld>
            <a:endParaRPr lang="ru-RU"/>
          </a:p>
        </p:txBody>
      </p:sp>
      <p:sp>
        <p:nvSpPr>
          <p:cNvPr id="5" name="Нижний колонтитул 4"/>
          <p:cNvSpPr>
            <a:spLocks noGrp="1"/>
          </p:cNvSpPr>
          <p:nvPr>
            <p:ph type="ftr" sz="quarter" idx="11"/>
          </p:nvPr>
        </p:nvSpPr>
        <p:spPr/>
        <p:txBody>
          <a:bodyPr/>
          <a:lstStyle/>
          <a:p>
            <a:r>
              <a:rPr lang="en-US" smtClean="0"/>
              <a:t>S.SergeevBM@N Experiment</a:t>
            </a:r>
            <a:endParaRPr lang="ru-RU"/>
          </a:p>
        </p:txBody>
      </p:sp>
      <p:sp>
        <p:nvSpPr>
          <p:cNvPr id="6" name="Номер слайда 5"/>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1AC418-82F7-4336-92D2-1313CFD657A9}" type="datetime1">
              <a:rPr lang="ru-RU" smtClean="0"/>
              <a:pPr/>
              <a:t>30.09.2021</a:t>
            </a:fld>
            <a:endParaRPr lang="ru-RU"/>
          </a:p>
        </p:txBody>
      </p:sp>
      <p:sp>
        <p:nvSpPr>
          <p:cNvPr id="5" name="Нижний колонтитул 4"/>
          <p:cNvSpPr>
            <a:spLocks noGrp="1"/>
          </p:cNvSpPr>
          <p:nvPr>
            <p:ph type="ftr" sz="quarter" idx="11"/>
          </p:nvPr>
        </p:nvSpPr>
        <p:spPr/>
        <p:txBody>
          <a:bodyPr/>
          <a:lstStyle/>
          <a:p>
            <a:r>
              <a:rPr lang="en-US" smtClean="0"/>
              <a:t>S.SergeevBM@N Experiment</a:t>
            </a:r>
            <a:endParaRPr lang="ru-RU"/>
          </a:p>
        </p:txBody>
      </p:sp>
      <p:sp>
        <p:nvSpPr>
          <p:cNvPr id="6" name="Номер слайда 5"/>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385148-43F5-450D-A813-FB74BE21F3D3}" type="datetime1">
              <a:rPr lang="ru-RU" smtClean="0"/>
              <a:pPr/>
              <a:t>30.09.2021</a:t>
            </a:fld>
            <a:endParaRPr lang="ru-RU"/>
          </a:p>
        </p:txBody>
      </p:sp>
      <p:sp>
        <p:nvSpPr>
          <p:cNvPr id="5" name="Нижний колонтитул 4"/>
          <p:cNvSpPr>
            <a:spLocks noGrp="1"/>
          </p:cNvSpPr>
          <p:nvPr>
            <p:ph type="ftr" sz="quarter" idx="11"/>
          </p:nvPr>
        </p:nvSpPr>
        <p:spPr/>
        <p:txBody>
          <a:bodyPr/>
          <a:lstStyle/>
          <a:p>
            <a:r>
              <a:rPr lang="en-US" smtClean="0"/>
              <a:t>S.SergeevBM@N Experiment</a:t>
            </a:r>
            <a:endParaRPr lang="ru-RU"/>
          </a:p>
        </p:txBody>
      </p:sp>
      <p:sp>
        <p:nvSpPr>
          <p:cNvPr id="6" name="Номер слайда 5"/>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FB1D59-0E66-4695-9E61-E4D848B53AE6}" type="datetime1">
              <a:rPr lang="ru-RU" smtClean="0"/>
              <a:pPr/>
              <a:t>30.09.2021</a:t>
            </a:fld>
            <a:endParaRPr lang="ru-RU"/>
          </a:p>
        </p:txBody>
      </p:sp>
      <p:sp>
        <p:nvSpPr>
          <p:cNvPr id="5" name="Нижний колонтитул 4"/>
          <p:cNvSpPr>
            <a:spLocks noGrp="1"/>
          </p:cNvSpPr>
          <p:nvPr>
            <p:ph type="ftr" sz="quarter" idx="11"/>
          </p:nvPr>
        </p:nvSpPr>
        <p:spPr/>
        <p:txBody>
          <a:bodyPr/>
          <a:lstStyle/>
          <a:p>
            <a:r>
              <a:rPr lang="en-US" smtClean="0"/>
              <a:t>S.SergeevBM@N Experiment</a:t>
            </a:r>
            <a:endParaRPr lang="ru-RU"/>
          </a:p>
        </p:txBody>
      </p:sp>
      <p:sp>
        <p:nvSpPr>
          <p:cNvPr id="6" name="Номер слайда 5"/>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216A93D-17F8-4F28-A0AF-AC6559D8837F}" type="datetime1">
              <a:rPr lang="ru-RU" smtClean="0"/>
              <a:pPr/>
              <a:t>30.09.2021</a:t>
            </a:fld>
            <a:endParaRPr lang="ru-RU"/>
          </a:p>
        </p:txBody>
      </p:sp>
      <p:sp>
        <p:nvSpPr>
          <p:cNvPr id="5" name="Нижний колонтитул 4"/>
          <p:cNvSpPr>
            <a:spLocks noGrp="1"/>
          </p:cNvSpPr>
          <p:nvPr>
            <p:ph type="ftr" sz="quarter" idx="11"/>
          </p:nvPr>
        </p:nvSpPr>
        <p:spPr/>
        <p:txBody>
          <a:bodyPr/>
          <a:lstStyle/>
          <a:p>
            <a:r>
              <a:rPr lang="en-US" smtClean="0"/>
              <a:t>S.SergeevBM@N Experiment</a:t>
            </a:r>
            <a:endParaRPr lang="ru-RU"/>
          </a:p>
        </p:txBody>
      </p:sp>
      <p:sp>
        <p:nvSpPr>
          <p:cNvPr id="6" name="Номер слайда 5"/>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057883F-D523-40DA-AD8E-ECCDDBE3EE6D}" type="datetime1">
              <a:rPr lang="ru-RU" smtClean="0"/>
              <a:pPr/>
              <a:t>30.09.2021</a:t>
            </a:fld>
            <a:endParaRPr lang="ru-RU"/>
          </a:p>
        </p:txBody>
      </p:sp>
      <p:sp>
        <p:nvSpPr>
          <p:cNvPr id="6" name="Нижний колонтитул 5"/>
          <p:cNvSpPr>
            <a:spLocks noGrp="1"/>
          </p:cNvSpPr>
          <p:nvPr>
            <p:ph type="ftr" sz="quarter" idx="11"/>
          </p:nvPr>
        </p:nvSpPr>
        <p:spPr/>
        <p:txBody>
          <a:bodyPr/>
          <a:lstStyle/>
          <a:p>
            <a:r>
              <a:rPr lang="en-US" smtClean="0"/>
              <a:t>S.SergeevBM@N Experiment</a:t>
            </a:r>
            <a:endParaRPr lang="ru-RU"/>
          </a:p>
        </p:txBody>
      </p:sp>
      <p:sp>
        <p:nvSpPr>
          <p:cNvPr id="7" name="Номер слайда 6"/>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C78F3B1-6328-4A82-B2B2-96A8EA8A10C9}" type="datetime1">
              <a:rPr lang="ru-RU" smtClean="0"/>
              <a:pPr/>
              <a:t>30.09.2021</a:t>
            </a:fld>
            <a:endParaRPr lang="ru-RU"/>
          </a:p>
        </p:txBody>
      </p:sp>
      <p:sp>
        <p:nvSpPr>
          <p:cNvPr id="8" name="Нижний колонтитул 7"/>
          <p:cNvSpPr>
            <a:spLocks noGrp="1"/>
          </p:cNvSpPr>
          <p:nvPr>
            <p:ph type="ftr" sz="quarter" idx="11"/>
          </p:nvPr>
        </p:nvSpPr>
        <p:spPr/>
        <p:txBody>
          <a:bodyPr/>
          <a:lstStyle/>
          <a:p>
            <a:r>
              <a:rPr lang="en-US" smtClean="0"/>
              <a:t>S.SergeevBM@N Experiment</a:t>
            </a:r>
            <a:endParaRPr lang="ru-RU"/>
          </a:p>
        </p:txBody>
      </p:sp>
      <p:sp>
        <p:nvSpPr>
          <p:cNvPr id="9" name="Номер слайда 8"/>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197CD9-F532-4932-984A-9BDA88AEF486}" type="datetime1">
              <a:rPr lang="ru-RU" smtClean="0"/>
              <a:pPr/>
              <a:t>30.09.2021</a:t>
            </a:fld>
            <a:endParaRPr lang="ru-RU"/>
          </a:p>
        </p:txBody>
      </p:sp>
      <p:sp>
        <p:nvSpPr>
          <p:cNvPr id="4" name="Нижний колонтитул 3"/>
          <p:cNvSpPr>
            <a:spLocks noGrp="1"/>
          </p:cNvSpPr>
          <p:nvPr>
            <p:ph type="ftr" sz="quarter" idx="11"/>
          </p:nvPr>
        </p:nvSpPr>
        <p:spPr/>
        <p:txBody>
          <a:bodyPr/>
          <a:lstStyle/>
          <a:p>
            <a:r>
              <a:rPr lang="en-US" smtClean="0"/>
              <a:t>S.SergeevBM@N Experiment</a:t>
            </a:r>
            <a:endParaRPr lang="ru-RU"/>
          </a:p>
        </p:txBody>
      </p:sp>
      <p:sp>
        <p:nvSpPr>
          <p:cNvPr id="5" name="Номер слайда 4"/>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326ACD1-A621-4F04-B83A-92C5E07D9F6A}" type="datetime1">
              <a:rPr lang="ru-RU" smtClean="0"/>
              <a:pPr/>
              <a:t>30.09.2021</a:t>
            </a:fld>
            <a:endParaRPr lang="ru-RU"/>
          </a:p>
        </p:txBody>
      </p:sp>
      <p:sp>
        <p:nvSpPr>
          <p:cNvPr id="3" name="Нижний колонтитул 2"/>
          <p:cNvSpPr>
            <a:spLocks noGrp="1"/>
          </p:cNvSpPr>
          <p:nvPr>
            <p:ph type="ftr" sz="quarter" idx="11"/>
          </p:nvPr>
        </p:nvSpPr>
        <p:spPr/>
        <p:txBody>
          <a:bodyPr/>
          <a:lstStyle/>
          <a:p>
            <a:r>
              <a:rPr lang="en-US" smtClean="0"/>
              <a:t>S.SergeevBM@N Experiment</a:t>
            </a:r>
            <a:endParaRPr lang="ru-RU"/>
          </a:p>
        </p:txBody>
      </p:sp>
      <p:sp>
        <p:nvSpPr>
          <p:cNvPr id="4" name="Номер слайда 3"/>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E01280-6E60-4FBD-A906-32F931A6007C}" type="datetime1">
              <a:rPr lang="ru-RU" smtClean="0"/>
              <a:pPr/>
              <a:t>30.09.2021</a:t>
            </a:fld>
            <a:endParaRPr lang="ru-RU"/>
          </a:p>
        </p:txBody>
      </p:sp>
      <p:sp>
        <p:nvSpPr>
          <p:cNvPr id="6" name="Нижний колонтитул 5"/>
          <p:cNvSpPr>
            <a:spLocks noGrp="1"/>
          </p:cNvSpPr>
          <p:nvPr>
            <p:ph type="ftr" sz="quarter" idx="11"/>
          </p:nvPr>
        </p:nvSpPr>
        <p:spPr/>
        <p:txBody>
          <a:bodyPr/>
          <a:lstStyle/>
          <a:p>
            <a:r>
              <a:rPr lang="en-US" smtClean="0"/>
              <a:t>S.SergeevBM@N Experiment</a:t>
            </a:r>
            <a:endParaRPr lang="ru-RU"/>
          </a:p>
        </p:txBody>
      </p:sp>
      <p:sp>
        <p:nvSpPr>
          <p:cNvPr id="7" name="Номер слайда 6"/>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754689-0B59-4AA9-AFC8-7DCFF59D7051}" type="datetime1">
              <a:rPr lang="ru-RU" smtClean="0"/>
              <a:pPr/>
              <a:t>30.09.2021</a:t>
            </a:fld>
            <a:endParaRPr lang="ru-RU"/>
          </a:p>
        </p:txBody>
      </p:sp>
      <p:sp>
        <p:nvSpPr>
          <p:cNvPr id="6" name="Нижний колонтитул 5"/>
          <p:cNvSpPr>
            <a:spLocks noGrp="1"/>
          </p:cNvSpPr>
          <p:nvPr>
            <p:ph type="ftr" sz="quarter" idx="11"/>
          </p:nvPr>
        </p:nvSpPr>
        <p:spPr/>
        <p:txBody>
          <a:bodyPr/>
          <a:lstStyle/>
          <a:p>
            <a:r>
              <a:rPr lang="en-US" smtClean="0"/>
              <a:t>S.SergeevBM@N Experiment</a:t>
            </a:r>
            <a:endParaRPr lang="ru-RU"/>
          </a:p>
        </p:txBody>
      </p:sp>
      <p:sp>
        <p:nvSpPr>
          <p:cNvPr id="7" name="Номер слайда 6"/>
          <p:cNvSpPr>
            <a:spLocks noGrp="1"/>
          </p:cNvSpPr>
          <p:nvPr>
            <p:ph type="sldNum" sz="quarter" idx="12"/>
          </p:nvPr>
        </p:nvSpPr>
        <p:spPr/>
        <p:txBody>
          <a:bodyPr/>
          <a:lstStyle/>
          <a:p>
            <a:fld id="{66A42EF4-7FF5-40DA-A982-1FA8481B58B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5E933-764F-4698-9172-397D9698FCB6}" type="datetime1">
              <a:rPr lang="ru-RU" smtClean="0"/>
              <a:pPr/>
              <a:t>30.09.2021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S.SergeevBM@N Experiment</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42EF4-7FF5-40DA-A982-1FA8481B58B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8th BM@N Collaboration Meeting (3-8 October, 2021)</a:t>
            </a: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1785918" y="2786058"/>
            <a:ext cx="5715000" cy="2923877"/>
          </a:xfrm>
          <a:prstGeom prst="rect">
            <a:avLst/>
          </a:prstGeom>
          <a:noFill/>
          <a:ln w="9525">
            <a:noFill/>
            <a:miter lim="800000"/>
            <a:headEnd/>
            <a:tailEnd/>
          </a:ln>
        </p:spPr>
        <p:txBody>
          <a:bodyPr>
            <a:spAutoFit/>
          </a:bodyPr>
          <a:lstStyle/>
          <a:p>
            <a:pPr algn="ctr">
              <a:spcBef>
                <a:spcPct val="50000"/>
              </a:spcBef>
              <a:buClr>
                <a:srgbClr val="000000"/>
              </a:buClr>
              <a:buSzPct val="100000"/>
              <a:buFont typeface="Times New Roman" pitchFamily="18" charset="0"/>
              <a:buNone/>
            </a:pPr>
            <a:r>
              <a:rPr lang="en-US" alt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Trigger detectors </a:t>
            </a:r>
            <a:r>
              <a:rPr lang="en-US" altLang="ru-RU" sz="4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a:t>
            </a:r>
            <a:r>
              <a:rPr lang="en-US" altLang="ru-RU" sz="4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trigger system</a:t>
            </a:r>
            <a:endParaRPr lang="en-US" altLang="ru-RU"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spcBef>
                <a:spcPct val="50000"/>
              </a:spcBef>
              <a:buClr>
                <a:srgbClr val="000000"/>
              </a:buClr>
              <a:buSzPct val="100000"/>
              <a:buFont typeface="Times New Roman" pitchFamily="18" charset="0"/>
              <a:buNone/>
            </a:pPr>
            <a:endParaRPr lang="en-US" altLang="ru-RU" sz="3200" dirty="0">
              <a:solidFill>
                <a:schemeClr val="accent1">
                  <a:lumMod val="75000"/>
                </a:schemeClr>
              </a:solidFill>
            </a:endParaRPr>
          </a:p>
          <a:p>
            <a:pPr algn="ctr">
              <a:spcBef>
                <a:spcPct val="50000"/>
              </a:spcBef>
              <a:buClr>
                <a:srgbClr val="000000"/>
              </a:buClr>
              <a:buSzPct val="100000"/>
              <a:buFont typeface="Times New Roman" pitchFamily="18" charset="0"/>
              <a:buNone/>
            </a:pPr>
            <a:r>
              <a:rPr lang="en-US" altLang="ru-RU" sz="3200" dirty="0" smtClean="0">
                <a:solidFill>
                  <a:schemeClr val="accent1">
                    <a:lumMod val="75000"/>
                  </a:schemeClr>
                </a:solidFill>
              </a:rPr>
              <a:t>Trigger group</a:t>
            </a:r>
            <a:endParaRPr lang="ru-RU" altLang="ru-RU" sz="3200" dirty="0">
              <a:solidFill>
                <a:schemeClr val="accent1">
                  <a:lumMod val="75000"/>
                </a:schemeClr>
              </a:solidFill>
            </a:endParaRPr>
          </a:p>
        </p:txBody>
      </p:sp>
      <p:sp>
        <p:nvSpPr>
          <p:cNvPr id="9" name="Номер слайда 8"/>
          <p:cNvSpPr>
            <a:spLocks noGrp="1"/>
          </p:cNvSpPr>
          <p:nvPr>
            <p:ph type="sldNum" sz="quarter" idx="12"/>
          </p:nvPr>
        </p:nvSpPr>
        <p:spPr/>
        <p:txBody>
          <a:bodyPr/>
          <a:lstStyle/>
          <a:p>
            <a:fld id="{66A42EF4-7FF5-40DA-A982-1FA8481B58BA}"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Delay lines</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2126172"/>
            <a:ext cx="8215370" cy="3600986"/>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Delay lines are </a:t>
            </a:r>
            <a:r>
              <a:rPr lang="en-US" altLang="ru-RU" sz="2400" b="1" dirty="0" smtClean="0">
                <a:solidFill>
                  <a:schemeClr val="accent1">
                    <a:lumMod val="75000"/>
                  </a:schemeClr>
                </a:solidFill>
              </a:rPr>
              <a:t>asynchronous</a:t>
            </a:r>
            <a:r>
              <a:rPr lang="en-US" altLang="ru-RU" sz="2400" dirty="0" smtClean="0">
                <a:solidFill>
                  <a:schemeClr val="accent1">
                    <a:lumMod val="75000"/>
                  </a:schemeClr>
                </a:solidFill>
              </a:rPr>
              <a:t> for ordinary channels with short delay and </a:t>
            </a:r>
            <a:r>
              <a:rPr lang="en-US" altLang="ru-RU" sz="2400" b="1" dirty="0" smtClean="0">
                <a:solidFill>
                  <a:schemeClr val="accent1">
                    <a:lumMod val="75000"/>
                  </a:schemeClr>
                </a:solidFill>
              </a:rPr>
              <a:t>synchronous</a:t>
            </a:r>
            <a:r>
              <a:rPr lang="en-US" altLang="ru-RU" sz="2400" dirty="0" smtClean="0">
                <a:solidFill>
                  <a:schemeClr val="accent1">
                    <a:lumMod val="75000"/>
                  </a:schemeClr>
                </a:solidFill>
              </a:rPr>
              <a:t> for channels with long delay</a:t>
            </a:r>
          </a:p>
          <a:p>
            <a:pPr>
              <a:spcBef>
                <a:spcPct val="50000"/>
              </a:spcBef>
              <a:buClr>
                <a:schemeClr val="tx2">
                  <a:lumMod val="60000"/>
                  <a:lumOff val="40000"/>
                </a:schemeClr>
              </a:buClr>
              <a:buSzPct val="100000"/>
              <a:buFont typeface="Wingdings" pitchFamily="2" charset="2"/>
              <a:buChar char="q"/>
            </a:pPr>
            <a:r>
              <a:rPr lang="en-US" altLang="ru-RU" sz="2400" b="1" dirty="0" smtClean="0">
                <a:solidFill>
                  <a:schemeClr val="accent1">
                    <a:lumMod val="75000"/>
                  </a:schemeClr>
                </a:solidFill>
              </a:rPr>
              <a:t>Asynchronous</a:t>
            </a:r>
            <a:r>
              <a:rPr lang="en-US" altLang="ru-RU" sz="2400" dirty="0" smtClean="0">
                <a:solidFill>
                  <a:schemeClr val="accent1">
                    <a:lumMod val="75000"/>
                  </a:schemeClr>
                </a:solidFill>
              </a:rPr>
              <a:t> delay is built using FPGA element propagation delay. </a:t>
            </a:r>
            <a:r>
              <a:rPr lang="en-US" altLang="ru-RU" sz="2400" b="1" dirty="0" smtClean="0">
                <a:solidFill>
                  <a:schemeClr val="accent1">
                    <a:lumMod val="75000"/>
                  </a:schemeClr>
                </a:solidFill>
              </a:rPr>
              <a:t>Very resource consuming. </a:t>
            </a:r>
            <a:r>
              <a:rPr lang="en-US" altLang="ru-RU" sz="2400" dirty="0" smtClean="0">
                <a:solidFill>
                  <a:schemeClr val="accent1">
                    <a:lumMod val="75000"/>
                  </a:schemeClr>
                </a:solidFill>
              </a:rPr>
              <a:t>Not longer than 45 ns</a:t>
            </a:r>
            <a:endParaRPr lang="en-US" altLang="ru-RU" sz="2400" b="1" dirty="0" smtClean="0">
              <a:solidFill>
                <a:schemeClr val="accent1">
                  <a:lumMod val="75000"/>
                </a:schemeClr>
              </a:solidFill>
            </a:endParaRPr>
          </a:p>
          <a:p>
            <a:pPr>
              <a:spcBef>
                <a:spcPct val="50000"/>
              </a:spcBef>
              <a:buClr>
                <a:schemeClr val="tx2">
                  <a:lumMod val="60000"/>
                  <a:lumOff val="40000"/>
                </a:schemeClr>
              </a:buClr>
              <a:buSzPct val="100000"/>
              <a:buFont typeface="Wingdings" pitchFamily="2" charset="2"/>
              <a:buChar char="q"/>
            </a:pPr>
            <a:r>
              <a:rPr lang="en-US" altLang="ru-RU" sz="2400" b="1" dirty="0" smtClean="0">
                <a:solidFill>
                  <a:schemeClr val="accent1">
                    <a:lumMod val="75000"/>
                  </a:schemeClr>
                </a:solidFill>
              </a:rPr>
              <a:t>Synchronous</a:t>
            </a:r>
            <a:r>
              <a:rPr lang="en-US" altLang="ru-RU" sz="2400" dirty="0" smtClean="0">
                <a:solidFill>
                  <a:schemeClr val="accent1">
                    <a:lumMod val="75000"/>
                  </a:schemeClr>
                </a:solidFill>
              </a:rPr>
              <a:t> delay uses FPGA </a:t>
            </a:r>
            <a:r>
              <a:rPr lang="en-US" altLang="ru-RU" sz="2400" dirty="0" smtClean="0">
                <a:solidFill>
                  <a:schemeClr val="accent1">
                    <a:lumMod val="75000"/>
                  </a:schemeClr>
                </a:solidFill>
              </a:rPr>
              <a:t>100 </a:t>
            </a:r>
            <a:r>
              <a:rPr lang="en-US" altLang="ru-RU" sz="2400" dirty="0" smtClean="0">
                <a:solidFill>
                  <a:schemeClr val="accent1">
                    <a:lumMod val="75000"/>
                  </a:schemeClr>
                </a:solidFill>
              </a:rPr>
              <a:t>MHz internal clock counting therefore introduces jitter +/- </a:t>
            </a:r>
            <a:r>
              <a:rPr lang="en-US" altLang="ru-RU" sz="2400" dirty="0" smtClean="0">
                <a:solidFill>
                  <a:schemeClr val="accent1">
                    <a:lumMod val="75000"/>
                  </a:schemeClr>
                </a:solidFill>
              </a:rPr>
              <a:t>5 </a:t>
            </a:r>
            <a:r>
              <a:rPr lang="en-US" altLang="ru-RU" sz="2400" dirty="0" smtClean="0">
                <a:solidFill>
                  <a:schemeClr val="accent1">
                    <a:lumMod val="75000"/>
                  </a:schemeClr>
                </a:solidFill>
              </a:rPr>
              <a:t>ns</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Synchronous delays used in circuits with delay longer than 50 ns</a:t>
            </a:r>
          </a:p>
        </p:txBody>
      </p:sp>
      <p:sp>
        <p:nvSpPr>
          <p:cNvPr id="11" name="Номер слайда 10"/>
          <p:cNvSpPr>
            <a:spLocks noGrp="1"/>
          </p:cNvSpPr>
          <p:nvPr>
            <p:ph type="sldNum" sz="quarter" idx="12"/>
          </p:nvPr>
        </p:nvSpPr>
        <p:spPr/>
        <p:txBody>
          <a:bodyPr/>
          <a:lstStyle/>
          <a:p>
            <a:fld id="{66A42EF4-7FF5-40DA-A982-1FA8481B58BA}" type="slidenum">
              <a:rPr lang="ru-RU" smtClean="0"/>
              <a:pPr/>
              <a:t>10</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Asynchronous delay</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11</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pic>
        <p:nvPicPr>
          <p:cNvPr id="4098" name="Picture 2"/>
          <p:cNvPicPr>
            <a:picLocks noChangeAspect="1" noChangeArrowheads="1"/>
          </p:cNvPicPr>
          <p:nvPr/>
        </p:nvPicPr>
        <p:blipFill>
          <a:blip r:embed="rId4"/>
          <a:srcRect/>
          <a:stretch>
            <a:fillRect/>
          </a:stretch>
        </p:blipFill>
        <p:spPr bwMode="auto">
          <a:xfrm>
            <a:off x="4786314" y="1714488"/>
            <a:ext cx="3642417" cy="1728789"/>
          </a:xfrm>
          <a:prstGeom prst="rect">
            <a:avLst/>
          </a:prstGeom>
          <a:noFill/>
          <a:ln w="9525">
            <a:noFill/>
            <a:miter lim="800000"/>
            <a:headEnd/>
            <a:tailEnd/>
          </a:ln>
          <a:effectLst/>
        </p:spPr>
      </p:pic>
      <p:sp>
        <p:nvSpPr>
          <p:cNvPr id="9" name="Text Box 15"/>
          <p:cNvSpPr txBox="1">
            <a:spLocks noChangeArrowheads="1"/>
          </p:cNvSpPr>
          <p:nvPr/>
        </p:nvSpPr>
        <p:spPr bwMode="auto">
          <a:xfrm>
            <a:off x="642910" y="1714488"/>
            <a:ext cx="4000528" cy="39703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Used FPGA Cyclone 5 contains ~29 000 elements (ALM – Adaptive logical unit)</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One delay cell consumes 1 ALM</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One input channel uses ~200 ALMs</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We expect to use &gt;30% of FPGA resources</a:t>
            </a:r>
          </a:p>
        </p:txBody>
      </p:sp>
      <p:sp>
        <p:nvSpPr>
          <p:cNvPr id="10" name="Text Box 15"/>
          <p:cNvSpPr txBox="1">
            <a:spLocks noChangeArrowheads="1"/>
          </p:cNvSpPr>
          <p:nvPr/>
        </p:nvSpPr>
        <p:spPr bwMode="auto">
          <a:xfrm>
            <a:off x="4714876" y="3571876"/>
            <a:ext cx="4214842" cy="630942"/>
          </a:xfrm>
          <a:prstGeom prst="rect">
            <a:avLst/>
          </a:prstGeom>
          <a:noFill/>
          <a:ln>
            <a:noFill/>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pPr>
            <a:r>
              <a:rPr lang="en-US" altLang="ru-RU" sz="1400" dirty="0" smtClean="0">
                <a:solidFill>
                  <a:srgbClr val="FF0000"/>
                </a:solidFill>
              </a:rPr>
              <a:t>A</a:t>
            </a:r>
            <a:r>
              <a:rPr lang="en-US" altLang="ru-RU" sz="1400" dirty="0" smtClean="0">
                <a:solidFill>
                  <a:schemeClr val="accent1">
                    <a:lumMod val="75000"/>
                  </a:schemeClr>
                </a:solidFill>
              </a:rPr>
              <a:t> - Delay via LUT +</a:t>
            </a:r>
            <a:r>
              <a:rPr lang="en-US" altLang="ru-RU" sz="1400" dirty="0" err="1" smtClean="0">
                <a:solidFill>
                  <a:schemeClr val="accent1">
                    <a:lumMod val="75000"/>
                  </a:schemeClr>
                </a:solidFill>
              </a:rPr>
              <a:t>Mux</a:t>
            </a:r>
            <a:r>
              <a:rPr lang="en-US" altLang="ru-RU" sz="1400" dirty="0" smtClean="0">
                <a:solidFill>
                  <a:schemeClr val="accent1">
                    <a:lumMod val="75000"/>
                  </a:schemeClr>
                </a:solidFill>
              </a:rPr>
              <a:t> (as a single gate) = ~ ¼ ns</a:t>
            </a:r>
          </a:p>
          <a:p>
            <a:pPr>
              <a:spcBef>
                <a:spcPct val="50000"/>
              </a:spcBef>
              <a:buClr>
                <a:schemeClr val="tx2">
                  <a:lumMod val="60000"/>
                  <a:lumOff val="40000"/>
                </a:schemeClr>
              </a:buClr>
              <a:buSzPct val="100000"/>
            </a:pPr>
            <a:r>
              <a:rPr lang="en-US" altLang="ru-RU" sz="1400" dirty="0" smtClean="0">
                <a:solidFill>
                  <a:srgbClr val="FF0000"/>
                </a:solidFill>
              </a:rPr>
              <a:t>B</a:t>
            </a:r>
            <a:r>
              <a:rPr lang="en-US" altLang="ru-RU" sz="1400" dirty="0" smtClean="0">
                <a:solidFill>
                  <a:schemeClr val="accent1">
                    <a:lumMod val="75000"/>
                  </a:schemeClr>
                </a:solidFill>
              </a:rPr>
              <a:t> - Delay via LUT+2Muxs+reg (as a D-trigger) = ~3/4 ns</a:t>
            </a:r>
          </a:p>
        </p:txBody>
      </p:sp>
      <p:cxnSp>
        <p:nvCxnSpPr>
          <p:cNvPr id="16" name="Прямая соединительная линия 15"/>
          <p:cNvCxnSpPr/>
          <p:nvPr/>
        </p:nvCxnSpPr>
        <p:spPr>
          <a:xfrm rot="5400000">
            <a:off x="6757906" y="2114002"/>
            <a:ext cx="199868" cy="123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6858016" y="2214554"/>
            <a:ext cx="14287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5400000">
            <a:off x="6929454" y="2285992"/>
            <a:ext cx="142876"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86446" y="2029931"/>
            <a:ext cx="107157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a:off x="5429256" y="2117776"/>
            <a:ext cx="35719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5400000" flipH="1" flipV="1">
            <a:off x="5735884" y="2069852"/>
            <a:ext cx="101918" cy="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7000892" y="2357430"/>
            <a:ext cx="78581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a:off x="5429256" y="2842256"/>
            <a:ext cx="35719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10800000">
            <a:off x="5786446" y="2914964"/>
            <a:ext cx="107157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5400000" flipH="1" flipV="1">
            <a:off x="6822297" y="2881785"/>
            <a:ext cx="714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a:off x="6858016" y="2848288"/>
            <a:ext cx="285752"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rot="5400000" flipH="1" flipV="1">
            <a:off x="7108049" y="2821777"/>
            <a:ext cx="714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7143768" y="2786058"/>
            <a:ext cx="35719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rot="5400000" flipH="1" flipV="1">
            <a:off x="5751521" y="2884801"/>
            <a:ext cx="714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a:off x="7500958" y="2737480"/>
            <a:ext cx="285752"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rot="5400000">
            <a:off x="7465239" y="2767643"/>
            <a:ext cx="71438"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T0U Server (II)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412638"/>
            <a:ext cx="8215370" cy="397031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What’s new:</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Interactive trigger components (click-sensitive)</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All modifications are saved to “configuration file” in text format. </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Old configuration files </a:t>
            </a:r>
            <a:r>
              <a:rPr lang="en-US" altLang="ru-RU" sz="2400" b="1" dirty="0" smtClean="0">
                <a:solidFill>
                  <a:schemeClr val="accent1">
                    <a:lumMod val="75000"/>
                  </a:schemeClr>
                </a:solidFill>
              </a:rPr>
              <a:t>are not </a:t>
            </a:r>
            <a:r>
              <a:rPr lang="en-US" altLang="ru-RU" sz="2400" dirty="0" smtClean="0">
                <a:solidFill>
                  <a:schemeClr val="accent1">
                    <a:lumMod val="75000"/>
                  </a:schemeClr>
                </a:solidFill>
              </a:rPr>
              <a:t>deleted</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Non-experts are allowed to upload </a:t>
            </a:r>
            <a:r>
              <a:rPr lang="en-US" altLang="ru-RU" sz="2400" b="1" dirty="0" smtClean="0">
                <a:solidFill>
                  <a:schemeClr val="accent1">
                    <a:lumMod val="75000"/>
                  </a:schemeClr>
                </a:solidFill>
              </a:rPr>
              <a:t>only predefined set of configurations</a:t>
            </a:r>
            <a:r>
              <a:rPr lang="en-US" altLang="ru-RU" sz="2400" dirty="0" smtClean="0">
                <a:solidFill>
                  <a:schemeClr val="accent1">
                    <a:lumMod val="75000"/>
                  </a:schemeClr>
                </a:solidFill>
              </a:rPr>
              <a:t> corresponding to the run type</a:t>
            </a:r>
          </a:p>
          <a:p>
            <a:pPr>
              <a:spcBef>
                <a:spcPct val="50000"/>
              </a:spcBef>
              <a:buClr>
                <a:srgbClr val="000000"/>
              </a:buClr>
              <a:buSzPct val="100000"/>
              <a:buFont typeface="Wingdings" pitchFamily="2" charset="2"/>
              <a:buChar char="q"/>
            </a:pPr>
            <a:endParaRPr lang="ru-RU" altLang="ru-RU" sz="2400" dirty="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12</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T0U Server (III)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412638"/>
            <a:ext cx="8215370" cy="470898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What’s new (continued):</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Configuration file name consists of a name itself + creation time,  for example “</a:t>
            </a:r>
            <a:r>
              <a:rPr lang="en-US" altLang="ru-RU" sz="2400" b="1" dirty="0" smtClean="0">
                <a:solidFill>
                  <a:schemeClr val="accent1">
                    <a:lumMod val="75000"/>
                  </a:schemeClr>
                </a:solidFill>
              </a:rPr>
              <a:t>gold_gold</a:t>
            </a:r>
            <a:r>
              <a:rPr lang="en-US" altLang="ru-RU" sz="2400" dirty="0" smtClean="0">
                <a:solidFill>
                  <a:schemeClr val="accent1">
                    <a:lumMod val="75000"/>
                  </a:schemeClr>
                </a:solidFill>
              </a:rPr>
              <a:t>20210527104342.BMNCfg”</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T0U server is able to </a:t>
            </a:r>
            <a:r>
              <a:rPr lang="en-US" altLang="ru-RU" sz="2400" b="1" dirty="0" smtClean="0">
                <a:solidFill>
                  <a:schemeClr val="accent1">
                    <a:lumMod val="75000"/>
                  </a:schemeClr>
                </a:solidFill>
              </a:rPr>
              <a:t>receive</a:t>
            </a:r>
            <a:r>
              <a:rPr lang="en-US" altLang="ru-RU" sz="2400" dirty="0" smtClean="0">
                <a:solidFill>
                  <a:schemeClr val="accent1">
                    <a:lumMod val="75000"/>
                  </a:schemeClr>
                </a:solidFill>
              </a:rPr>
              <a:t> commands from the Run Control System (RCS) to upload a configuration according to the run type using Trigger System Configuration manager.</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Trigger System Configuration manager </a:t>
            </a:r>
            <a:r>
              <a:rPr lang="en-US" altLang="ru-RU" sz="2400" b="1" dirty="0" smtClean="0">
                <a:solidFill>
                  <a:schemeClr val="accent1">
                    <a:lumMod val="75000"/>
                  </a:schemeClr>
                </a:solidFill>
              </a:rPr>
              <a:t>distributes commands</a:t>
            </a:r>
            <a:r>
              <a:rPr lang="en-US" altLang="ru-RU" sz="2400" dirty="0" smtClean="0">
                <a:solidFill>
                  <a:schemeClr val="accent1">
                    <a:lumMod val="75000"/>
                  </a:schemeClr>
                </a:solidFill>
              </a:rPr>
              <a:t> to the HV and T0U </a:t>
            </a:r>
            <a:r>
              <a:rPr lang="en-US" altLang="ru-RU" sz="2400" b="1" dirty="0" smtClean="0">
                <a:solidFill>
                  <a:schemeClr val="accent1">
                    <a:lumMod val="75000"/>
                  </a:schemeClr>
                </a:solidFill>
              </a:rPr>
              <a:t>servers</a:t>
            </a:r>
            <a:r>
              <a:rPr lang="en-US" altLang="ru-RU" sz="2400" dirty="0" smtClean="0">
                <a:solidFill>
                  <a:schemeClr val="accent1">
                    <a:lumMod val="75000"/>
                  </a:schemeClr>
                </a:solidFill>
              </a:rPr>
              <a:t> For example if RCS sends command “gold_gold” then all trigger system servers will upload configuration “gold_gold” with the latest time-stamp</a:t>
            </a:r>
            <a:endParaRPr lang="ru-RU" altLang="ru-RU" sz="2400" dirty="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13</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Configuration file</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2084382"/>
            <a:ext cx="5715040" cy="378565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T0U Configuration file is a text file with tree-like structure</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The system assumes to use the </a:t>
            </a:r>
            <a:r>
              <a:rPr lang="en-US" altLang="ru-RU" sz="2400" b="1" dirty="0" smtClean="0">
                <a:solidFill>
                  <a:schemeClr val="accent1">
                    <a:lumMod val="75000"/>
                  </a:schemeClr>
                </a:solidFill>
              </a:rPr>
              <a:t>Trigger System Global Configuration</a:t>
            </a:r>
            <a:r>
              <a:rPr lang="en-US" altLang="ru-RU" sz="2400" dirty="0" smtClean="0">
                <a:solidFill>
                  <a:schemeClr val="accent1">
                    <a:lumMod val="75000"/>
                  </a:schemeClr>
                </a:solidFill>
              </a:rPr>
              <a:t>. This file also has a tree-like structure with subsystem Configuration file names for in tree leafs</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Not clear if the Trigger System Global Configuration manager is needed in 2022 Beam run =&gt; could be </a:t>
            </a:r>
            <a:r>
              <a:rPr lang="en-US" altLang="ru-RU" sz="2400" dirty="0" smtClean="0">
                <a:solidFill>
                  <a:schemeClr val="accent1">
                    <a:lumMod val="75000"/>
                  </a:schemeClr>
                </a:solidFill>
              </a:rPr>
              <a:t>omitted</a:t>
            </a:r>
            <a:endParaRPr lang="en-US" altLang="ru-RU" sz="2400" dirty="0" smtClean="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14</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
        <p:nvSpPr>
          <p:cNvPr id="8" name="TextBox 7"/>
          <p:cNvSpPr txBox="1"/>
          <p:nvPr/>
        </p:nvSpPr>
        <p:spPr>
          <a:xfrm>
            <a:off x="4071934" y="1500174"/>
            <a:ext cx="4500594" cy="369332"/>
          </a:xfrm>
          <a:prstGeom prst="rect">
            <a:avLst/>
          </a:prstGeom>
          <a:noFill/>
        </p:spPr>
        <p:txBody>
          <a:bodyPr wrap="square" rtlCol="0">
            <a:spAutoFit/>
          </a:bodyPr>
          <a:lstStyle/>
          <a:p>
            <a:endParaRPr lang="ru-RU" dirty="0"/>
          </a:p>
        </p:txBody>
      </p:sp>
      <p:pic>
        <p:nvPicPr>
          <p:cNvPr id="2050" name="Picture 2"/>
          <p:cNvPicPr>
            <a:picLocks noChangeAspect="1" noChangeArrowheads="1"/>
          </p:cNvPicPr>
          <p:nvPr/>
        </p:nvPicPr>
        <p:blipFill>
          <a:blip r:embed="rId4"/>
          <a:srcRect/>
          <a:stretch>
            <a:fillRect/>
          </a:stretch>
        </p:blipFill>
        <p:spPr bwMode="auto">
          <a:xfrm>
            <a:off x="6705648" y="1428736"/>
            <a:ext cx="2152632" cy="496494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Communication interface (I)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357298"/>
            <a:ext cx="8215370" cy="498598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To communicate to higher level system and inside Trigger system we use DIM protocol, see </a:t>
            </a:r>
            <a:r>
              <a:rPr lang="en-US" altLang="ru-RU" sz="2400" b="1" dirty="0" smtClean="0">
                <a:solidFill>
                  <a:schemeClr val="accent1">
                    <a:lumMod val="75000"/>
                  </a:schemeClr>
                </a:solidFill>
              </a:rPr>
              <a:t>https://dim.web.cern.ch/</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Why DIM:</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Client/server architecture</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Based on TCP/IP, </a:t>
            </a:r>
            <a:r>
              <a:rPr lang="en-US" altLang="ru-RU" dirty="0" smtClean="0">
                <a:solidFill>
                  <a:schemeClr val="accent1">
                    <a:lumMod val="75000"/>
                  </a:schemeClr>
                </a:solidFill>
              </a:rPr>
              <a:t>fast, uses </a:t>
            </a:r>
            <a:r>
              <a:rPr lang="en-US" altLang="ru-RU" dirty="0" smtClean="0">
                <a:solidFill>
                  <a:schemeClr val="accent1">
                    <a:lumMod val="75000"/>
                  </a:schemeClr>
                </a:solidFill>
              </a:rPr>
              <a:t>service logical name addressing</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Developed at CERN in 80-s for LEPP experiments</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Will be supported for LHC experiments</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Recommended by CERN JCOP as an interface for home made software to SCADA systems</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Open source</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Is very simple + has a lot of debugging stuff</a:t>
            </a:r>
          </a:p>
          <a:p>
            <a:pPr lvl="1">
              <a:spcBef>
                <a:spcPct val="50000"/>
              </a:spcBef>
              <a:buClr>
                <a:schemeClr val="tx2">
                  <a:lumMod val="60000"/>
                  <a:lumOff val="40000"/>
                </a:schemeClr>
              </a:buClr>
              <a:buSzPct val="100000"/>
              <a:buFont typeface="Wingdings" pitchFamily="2" charset="2"/>
              <a:buChar char="q"/>
            </a:pPr>
            <a:r>
              <a:rPr lang="en-US" altLang="ru-RU" dirty="0" smtClean="0">
                <a:solidFill>
                  <a:schemeClr val="accent1">
                    <a:lumMod val="75000"/>
                  </a:schemeClr>
                </a:solidFill>
              </a:rPr>
              <a:t>Has both Client and Server managers for WinCC OA (PVSSII)</a:t>
            </a:r>
          </a:p>
        </p:txBody>
      </p:sp>
      <p:sp>
        <p:nvSpPr>
          <p:cNvPr id="11" name="Номер слайда 10"/>
          <p:cNvSpPr>
            <a:spLocks noGrp="1"/>
          </p:cNvSpPr>
          <p:nvPr>
            <p:ph type="sldNum" sz="quarter" idx="12"/>
          </p:nvPr>
        </p:nvSpPr>
        <p:spPr/>
        <p:txBody>
          <a:bodyPr/>
          <a:lstStyle/>
          <a:p>
            <a:fld id="{66A42EF4-7FF5-40DA-A982-1FA8481B58BA}" type="slidenum">
              <a:rPr lang="ru-RU" smtClean="0"/>
              <a:pPr/>
              <a:t>15</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Communication interface (II)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357298"/>
            <a:ext cx="8215370" cy="489364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T0U server publishes </a:t>
            </a:r>
            <a:r>
              <a:rPr lang="en-US" altLang="ru-RU" sz="2400" b="1" dirty="0" smtClean="0">
                <a:solidFill>
                  <a:schemeClr val="accent1">
                    <a:lumMod val="75000"/>
                  </a:schemeClr>
                </a:solidFill>
              </a:rPr>
              <a:t>BMN_TrSys_SpillSummary</a:t>
            </a:r>
            <a:r>
              <a:rPr lang="en-US" altLang="ru-RU" sz="2400" dirty="0" smtClean="0">
                <a:solidFill>
                  <a:schemeClr val="accent1">
                    <a:lumMod val="75000"/>
                  </a:schemeClr>
                </a:solidFill>
              </a:rPr>
              <a:t> DIM-Service data block for </a:t>
            </a:r>
            <a:r>
              <a:rPr lang="en-US" altLang="ru-RU" sz="2400" b="1" dirty="0" smtClean="0">
                <a:solidFill>
                  <a:schemeClr val="accent1">
                    <a:lumMod val="75000"/>
                  </a:schemeClr>
                </a:solidFill>
              </a:rPr>
              <a:t>each spill </a:t>
            </a:r>
            <a:r>
              <a:rPr lang="en-US" altLang="ru-RU" sz="2400" dirty="0" smtClean="0">
                <a:solidFill>
                  <a:schemeClr val="accent1">
                    <a:lumMod val="75000"/>
                  </a:schemeClr>
                </a:solidFill>
              </a:rPr>
              <a:t>as follows (expected to be written to the data stream)</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Counts in BD, 40 integers </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Multiplicity in BD, 41 integers</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Counts in T0U, 20 integers</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Service information (Trigger DCS PC actual time etc.) ~20 integers</a:t>
            </a: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Loaded configuration file </a:t>
            </a:r>
            <a:r>
              <a:rPr lang="en-US" altLang="ru-RU" sz="2400" dirty="0" smtClean="0">
                <a:solidFill>
                  <a:schemeClr val="accent1">
                    <a:lumMod val="75000"/>
                  </a:schemeClr>
                </a:solidFill>
              </a:rPr>
              <a:t>name (ASCII text)</a:t>
            </a:r>
            <a:endParaRPr lang="en-US" altLang="ru-RU" sz="2400" dirty="0" smtClean="0">
              <a:solidFill>
                <a:schemeClr val="accent1">
                  <a:lumMod val="75000"/>
                </a:schemeClr>
              </a:solidFill>
            </a:endParaRPr>
          </a:p>
          <a:p>
            <a:pPr lvl="1">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Set of logic logics for T0U nodes </a:t>
            </a:r>
            <a:r>
              <a:rPr lang="en-US" altLang="ru-RU" sz="2400" dirty="0" smtClean="0">
                <a:solidFill>
                  <a:schemeClr val="accent1">
                    <a:lumMod val="75000"/>
                  </a:schemeClr>
                </a:solidFill>
              </a:rPr>
              <a:t>(ASCII text)</a:t>
            </a:r>
            <a:endParaRPr lang="en-US" altLang="ru-RU" sz="2400" dirty="0" smtClean="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16</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571472" y="2714620"/>
            <a:ext cx="6000792" cy="1357322"/>
          </a:xfrm>
          <a:prstGeom prst="rect">
            <a:avLst/>
          </a:prstGeom>
          <a:solidFill>
            <a:schemeClr val="bg1">
              <a:lumMod val="9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6786578" y="3214686"/>
            <a:ext cx="1643074" cy="2000264"/>
          </a:xfrm>
          <a:prstGeom prst="rect">
            <a:avLst/>
          </a:prstGeom>
          <a:solidFill>
            <a:srgbClr val="E3EB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Communication interface (III)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357298"/>
            <a:ext cx="8215370" cy="120032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T0U server receives </a:t>
            </a:r>
            <a:r>
              <a:rPr lang="en-US" altLang="ru-RU" sz="2400" b="1" dirty="0" smtClean="0">
                <a:solidFill>
                  <a:schemeClr val="accent1">
                    <a:lumMod val="75000"/>
                  </a:schemeClr>
                </a:solidFill>
              </a:rPr>
              <a:t>BMN_TrSys_RunTypeComd</a:t>
            </a:r>
            <a:r>
              <a:rPr lang="en-US" altLang="ru-RU" sz="2400" dirty="0" smtClean="0">
                <a:solidFill>
                  <a:schemeClr val="accent1">
                    <a:lumMod val="75000"/>
                  </a:schemeClr>
                </a:solidFill>
              </a:rPr>
              <a:t> command to DIM Command Service containing a run type name or a full configuration file name</a:t>
            </a:r>
          </a:p>
        </p:txBody>
      </p:sp>
      <p:sp>
        <p:nvSpPr>
          <p:cNvPr id="11" name="Номер слайда 10"/>
          <p:cNvSpPr>
            <a:spLocks noGrp="1"/>
          </p:cNvSpPr>
          <p:nvPr>
            <p:ph type="sldNum" sz="quarter" idx="12"/>
          </p:nvPr>
        </p:nvSpPr>
        <p:spPr/>
        <p:txBody>
          <a:bodyPr/>
          <a:lstStyle/>
          <a:p>
            <a:fld id="{66A42EF4-7FF5-40DA-A982-1FA8481B58BA}" type="slidenum">
              <a:rPr lang="ru-RU" smtClean="0"/>
              <a:pPr/>
              <a:t>17</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
        <p:nvSpPr>
          <p:cNvPr id="8" name="TextBox 7"/>
          <p:cNvSpPr txBox="1"/>
          <p:nvPr/>
        </p:nvSpPr>
        <p:spPr>
          <a:xfrm>
            <a:off x="714348" y="3000372"/>
            <a:ext cx="1357322" cy="646331"/>
          </a:xfrm>
          <a:prstGeom prst="rect">
            <a:avLst/>
          </a:prstGeom>
          <a:solidFill>
            <a:srgbClr val="E7FFE7"/>
          </a:solidFill>
          <a:ln w="28575">
            <a:solidFill>
              <a:schemeClr val="tx1"/>
            </a:solidFill>
          </a:ln>
        </p:spPr>
        <p:txBody>
          <a:bodyPr wrap="square" rtlCol="0">
            <a:spAutoFit/>
          </a:bodyPr>
          <a:lstStyle/>
          <a:p>
            <a:pPr algn="ctr"/>
            <a:r>
              <a:rPr lang="en-US" altLang="ru-RU" b="1" dirty="0" smtClean="0">
                <a:solidFill>
                  <a:schemeClr val="accent1">
                    <a:lumMod val="75000"/>
                  </a:schemeClr>
                </a:solidFill>
              </a:rPr>
              <a:t>Run Control system</a:t>
            </a:r>
            <a:endParaRPr lang="ru-RU" altLang="ru-RU" b="1" dirty="0" smtClean="0">
              <a:solidFill>
                <a:schemeClr val="accent1">
                  <a:lumMod val="75000"/>
                </a:schemeClr>
              </a:solidFill>
            </a:endParaRPr>
          </a:p>
        </p:txBody>
      </p:sp>
      <p:sp>
        <p:nvSpPr>
          <p:cNvPr id="9" name="TextBox 8"/>
          <p:cNvSpPr txBox="1"/>
          <p:nvPr/>
        </p:nvSpPr>
        <p:spPr>
          <a:xfrm>
            <a:off x="3357554" y="3211297"/>
            <a:ext cx="1857388" cy="646331"/>
          </a:xfrm>
          <a:prstGeom prst="rect">
            <a:avLst/>
          </a:prstGeom>
          <a:noFill/>
          <a:ln w="12700">
            <a:solidFill>
              <a:schemeClr val="tx1"/>
            </a:solidFill>
            <a:prstDash val="lgDash"/>
          </a:ln>
        </p:spPr>
        <p:txBody>
          <a:bodyPr wrap="square" rtlCol="0">
            <a:spAutoFit/>
          </a:bodyPr>
          <a:lstStyle/>
          <a:p>
            <a:pPr algn="ctr"/>
            <a:r>
              <a:rPr lang="en-US" altLang="ru-RU" b="1" dirty="0" smtClean="0">
                <a:solidFill>
                  <a:schemeClr val="accent1">
                    <a:lumMod val="75000"/>
                  </a:schemeClr>
                </a:solidFill>
              </a:rPr>
              <a:t>Trigger system config. manager</a:t>
            </a:r>
            <a:endParaRPr lang="ru-RU" altLang="ru-RU" b="1" dirty="0" smtClean="0">
              <a:solidFill>
                <a:schemeClr val="accent1">
                  <a:lumMod val="75000"/>
                </a:schemeClr>
              </a:solidFill>
            </a:endParaRPr>
          </a:p>
        </p:txBody>
      </p:sp>
      <p:sp>
        <p:nvSpPr>
          <p:cNvPr id="10" name="TextBox 9"/>
          <p:cNvSpPr txBox="1"/>
          <p:nvPr/>
        </p:nvSpPr>
        <p:spPr>
          <a:xfrm>
            <a:off x="7072330" y="3214686"/>
            <a:ext cx="1357322" cy="369332"/>
          </a:xfrm>
          <a:prstGeom prst="rect">
            <a:avLst/>
          </a:prstGeom>
          <a:noFill/>
          <a:ln w="28575">
            <a:solidFill>
              <a:schemeClr val="tx1"/>
            </a:solidFill>
          </a:ln>
        </p:spPr>
        <p:txBody>
          <a:bodyPr wrap="square" rtlCol="0">
            <a:spAutoFit/>
          </a:bodyPr>
          <a:lstStyle/>
          <a:p>
            <a:pPr algn="ctr"/>
            <a:r>
              <a:rPr lang="en-US" altLang="ru-RU" b="1" dirty="0" smtClean="0">
                <a:solidFill>
                  <a:schemeClr val="accent1">
                    <a:lumMod val="75000"/>
                  </a:schemeClr>
                </a:solidFill>
              </a:rPr>
              <a:t>T0U server</a:t>
            </a:r>
            <a:endParaRPr lang="ru-RU" altLang="ru-RU" b="1" dirty="0" smtClean="0">
              <a:solidFill>
                <a:schemeClr val="accent1">
                  <a:lumMod val="75000"/>
                </a:schemeClr>
              </a:solidFill>
            </a:endParaRPr>
          </a:p>
        </p:txBody>
      </p:sp>
      <p:sp>
        <p:nvSpPr>
          <p:cNvPr id="14" name="Стрелка вправо 13"/>
          <p:cNvSpPr/>
          <p:nvPr/>
        </p:nvSpPr>
        <p:spPr>
          <a:xfrm>
            <a:off x="5929322" y="3429000"/>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2285984" y="3286124"/>
            <a:ext cx="857256"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2172406" y="2714620"/>
            <a:ext cx="1042272" cy="646331"/>
          </a:xfrm>
          <a:prstGeom prst="rect">
            <a:avLst/>
          </a:prstGeom>
        </p:spPr>
        <p:txBody>
          <a:bodyPr wrap="none">
            <a:spAutoFit/>
          </a:bodyPr>
          <a:lstStyle/>
          <a:p>
            <a:pPr algn="ctr"/>
            <a:r>
              <a:rPr lang="en-US" altLang="ru-RU" b="1" dirty="0" smtClean="0">
                <a:solidFill>
                  <a:schemeClr val="accent1">
                    <a:lumMod val="75000"/>
                  </a:schemeClr>
                </a:solidFill>
              </a:rPr>
              <a:t>Run type</a:t>
            </a:r>
          </a:p>
          <a:p>
            <a:pPr algn="ctr"/>
            <a:r>
              <a:rPr lang="en-US" altLang="ru-RU" b="1" dirty="0" smtClean="0">
                <a:solidFill>
                  <a:schemeClr val="accent1">
                    <a:lumMod val="75000"/>
                  </a:schemeClr>
                </a:solidFill>
              </a:rPr>
              <a:t>Name</a:t>
            </a:r>
            <a:endParaRPr lang="ru-RU" altLang="ru-RU" b="1" dirty="0" smtClean="0">
              <a:solidFill>
                <a:schemeClr val="accent1">
                  <a:lumMod val="75000"/>
                </a:schemeClr>
              </a:solidFill>
            </a:endParaRPr>
          </a:p>
        </p:txBody>
      </p:sp>
      <p:sp>
        <p:nvSpPr>
          <p:cNvPr id="18" name="TextBox 17"/>
          <p:cNvSpPr txBox="1"/>
          <p:nvPr/>
        </p:nvSpPr>
        <p:spPr>
          <a:xfrm>
            <a:off x="5529992" y="2867020"/>
            <a:ext cx="1042272" cy="646331"/>
          </a:xfrm>
          <a:prstGeom prst="rect">
            <a:avLst/>
          </a:prstGeom>
        </p:spPr>
        <p:txBody>
          <a:bodyPr wrap="none">
            <a:spAutoFit/>
          </a:bodyPr>
          <a:lstStyle/>
          <a:p>
            <a:pPr algn="ctr"/>
            <a:r>
              <a:rPr lang="en-US" altLang="ru-RU" b="1" dirty="0" smtClean="0">
                <a:solidFill>
                  <a:schemeClr val="accent1">
                    <a:lumMod val="75000"/>
                  </a:schemeClr>
                </a:solidFill>
              </a:rPr>
              <a:t>Run type</a:t>
            </a:r>
          </a:p>
          <a:p>
            <a:pPr algn="ctr"/>
            <a:r>
              <a:rPr lang="en-US" altLang="ru-RU" b="1" dirty="0" smtClean="0">
                <a:solidFill>
                  <a:schemeClr val="accent1">
                    <a:lumMod val="75000"/>
                  </a:schemeClr>
                </a:solidFill>
              </a:rPr>
              <a:t>Name</a:t>
            </a:r>
            <a:endParaRPr lang="ru-RU" altLang="ru-RU" b="1" dirty="0" smtClean="0">
              <a:solidFill>
                <a:schemeClr val="accent1">
                  <a:lumMod val="75000"/>
                </a:schemeClr>
              </a:solidFill>
            </a:endParaRPr>
          </a:p>
        </p:txBody>
      </p:sp>
      <p:sp>
        <p:nvSpPr>
          <p:cNvPr id="19" name="Стрелка влево 18"/>
          <p:cNvSpPr/>
          <p:nvPr/>
        </p:nvSpPr>
        <p:spPr>
          <a:xfrm>
            <a:off x="5929322" y="4714884"/>
            <a:ext cx="928694"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трелка влево 19"/>
          <p:cNvSpPr/>
          <p:nvPr/>
        </p:nvSpPr>
        <p:spPr>
          <a:xfrm rot="20773593">
            <a:off x="5917162" y="5036040"/>
            <a:ext cx="928694"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лево 20"/>
          <p:cNvSpPr/>
          <p:nvPr/>
        </p:nvSpPr>
        <p:spPr>
          <a:xfrm rot="826407" flipV="1">
            <a:off x="5917162" y="4393728"/>
            <a:ext cx="928694" cy="2143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2714612" y="4282867"/>
            <a:ext cx="2956707" cy="646331"/>
          </a:xfrm>
          <a:prstGeom prst="rect">
            <a:avLst/>
          </a:prstGeom>
        </p:spPr>
        <p:txBody>
          <a:bodyPr wrap="none">
            <a:spAutoFit/>
          </a:bodyPr>
          <a:lstStyle/>
          <a:p>
            <a:pPr algn="ctr"/>
            <a:r>
              <a:rPr lang="en-US" altLang="ru-RU" b="1" dirty="0" smtClean="0">
                <a:solidFill>
                  <a:schemeClr val="accent1">
                    <a:lumMod val="75000"/>
                  </a:schemeClr>
                </a:solidFill>
              </a:rPr>
              <a:t>To other subscribers of </a:t>
            </a:r>
          </a:p>
          <a:p>
            <a:pPr algn="ctr"/>
            <a:r>
              <a:rPr lang="en-US" altLang="ru-RU" b="1" dirty="0" smtClean="0">
                <a:solidFill>
                  <a:schemeClr val="accent1">
                    <a:lumMod val="75000"/>
                  </a:schemeClr>
                </a:solidFill>
              </a:rPr>
              <a:t>“BMN_TrSys_SpillSummary”</a:t>
            </a:r>
            <a:r>
              <a:rPr lang="en-US" altLang="ru-RU" dirty="0" smtClean="0">
                <a:solidFill>
                  <a:schemeClr val="accent1">
                    <a:lumMod val="75000"/>
                  </a:schemeClr>
                </a:solidFill>
              </a:rPr>
              <a:t> </a:t>
            </a:r>
            <a:endParaRPr lang="ru-RU" dirty="0"/>
          </a:p>
        </p:txBody>
      </p:sp>
      <p:sp>
        <p:nvSpPr>
          <p:cNvPr id="24" name="TextBox 23"/>
          <p:cNvSpPr txBox="1"/>
          <p:nvPr/>
        </p:nvSpPr>
        <p:spPr>
          <a:xfrm>
            <a:off x="4500562" y="5214950"/>
            <a:ext cx="1357322" cy="369332"/>
          </a:xfrm>
          <a:prstGeom prst="rect">
            <a:avLst/>
          </a:prstGeom>
          <a:solidFill>
            <a:srgbClr val="E7FFE7"/>
          </a:solidFill>
          <a:ln w="28575">
            <a:solidFill>
              <a:schemeClr val="tx1"/>
            </a:solidFill>
          </a:ln>
        </p:spPr>
        <p:txBody>
          <a:bodyPr wrap="square" rtlCol="0">
            <a:spAutoFit/>
          </a:bodyPr>
          <a:lstStyle/>
          <a:p>
            <a:pPr algn="ctr"/>
            <a:r>
              <a:rPr lang="en-US" dirty="0" smtClean="0"/>
              <a:t>DAQ</a:t>
            </a:r>
            <a:endParaRPr lang="ru-RU" dirty="0"/>
          </a:p>
        </p:txBody>
      </p:sp>
      <p:sp>
        <p:nvSpPr>
          <p:cNvPr id="25" name="TextBox 24"/>
          <p:cNvSpPr txBox="1"/>
          <p:nvPr/>
        </p:nvSpPr>
        <p:spPr>
          <a:xfrm>
            <a:off x="6895834" y="4631304"/>
            <a:ext cx="1533818" cy="369332"/>
          </a:xfrm>
          <a:prstGeom prst="rect">
            <a:avLst/>
          </a:prstGeom>
        </p:spPr>
        <p:txBody>
          <a:bodyPr wrap="none">
            <a:spAutoFit/>
          </a:bodyPr>
          <a:lstStyle/>
          <a:p>
            <a:pPr algn="ctr"/>
            <a:r>
              <a:rPr lang="en-US" altLang="ru-RU" b="1" dirty="0" smtClean="0">
                <a:solidFill>
                  <a:schemeClr val="accent1">
                    <a:lumMod val="75000"/>
                  </a:schemeClr>
                </a:solidFill>
              </a:rPr>
              <a:t>Spill summary</a:t>
            </a:r>
            <a:endParaRPr lang="ru-RU" altLang="ru-RU" b="1" dirty="0" smtClean="0">
              <a:solidFill>
                <a:schemeClr val="accent1">
                  <a:lumMod val="75000"/>
                </a:schemeClr>
              </a:solidFill>
            </a:endParaRPr>
          </a:p>
        </p:txBody>
      </p:sp>
      <p:sp>
        <p:nvSpPr>
          <p:cNvPr id="28" name="TextBox 27"/>
          <p:cNvSpPr txBox="1"/>
          <p:nvPr/>
        </p:nvSpPr>
        <p:spPr>
          <a:xfrm>
            <a:off x="642910" y="3786190"/>
            <a:ext cx="1658724" cy="369332"/>
          </a:xfrm>
          <a:prstGeom prst="rect">
            <a:avLst/>
          </a:prstGeom>
        </p:spPr>
        <p:txBody>
          <a:bodyPr wrap="none">
            <a:spAutoFit/>
          </a:bodyPr>
          <a:lstStyle/>
          <a:p>
            <a:pPr algn="ctr"/>
            <a:r>
              <a:rPr lang="en-US" altLang="ru-RU" b="1" dirty="0" smtClean="0">
                <a:solidFill>
                  <a:srgbClr val="FF0000"/>
                </a:solidFill>
              </a:rPr>
              <a:t>To be discussed</a:t>
            </a:r>
            <a:endParaRPr lang="ru-RU" altLang="ru-RU" b="1" dirty="0" smtClean="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The end</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2428868"/>
            <a:ext cx="8215370" cy="280076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buClr>
                <a:schemeClr val="tx2">
                  <a:lumMod val="60000"/>
                  <a:lumOff val="40000"/>
                </a:schemeClr>
              </a:buClr>
              <a:buSzPct val="100000"/>
            </a:pPr>
            <a:r>
              <a:rPr lang="en-US" altLang="ru-RU" sz="8800" dirty="0" smtClean="0">
                <a:solidFill>
                  <a:schemeClr val="accent1">
                    <a:lumMod val="75000"/>
                  </a:schemeClr>
                </a:solidFill>
              </a:rPr>
              <a:t>Thank you for attention</a:t>
            </a:r>
          </a:p>
        </p:txBody>
      </p:sp>
      <p:sp>
        <p:nvSpPr>
          <p:cNvPr id="11" name="Номер слайда 10"/>
          <p:cNvSpPr>
            <a:spLocks noGrp="1"/>
          </p:cNvSpPr>
          <p:nvPr>
            <p:ph type="sldNum" sz="quarter" idx="12"/>
          </p:nvPr>
        </p:nvSpPr>
        <p:spPr/>
        <p:txBody>
          <a:bodyPr/>
          <a:lstStyle/>
          <a:p>
            <a:fld id="{66A42EF4-7FF5-40DA-A982-1FA8481B58BA}" type="slidenum">
              <a:rPr lang="ru-RU" smtClean="0"/>
              <a:pPr/>
              <a:t>18</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Distributed Information Management System (DIM)</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19</a:t>
            </a:fld>
            <a:endParaRPr lang="ru-RU" dirty="0"/>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sp>
        <p:nvSpPr>
          <p:cNvPr id="26" name="Text Box 15"/>
          <p:cNvSpPr txBox="1">
            <a:spLocks noChangeArrowheads="1"/>
          </p:cNvSpPr>
          <p:nvPr/>
        </p:nvSpPr>
        <p:spPr bwMode="auto">
          <a:xfrm>
            <a:off x="285720" y="1500174"/>
            <a:ext cx="4857784" cy="480131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	DIM</a:t>
            </a:r>
            <a:r>
              <a:rPr lang="en-US" dirty="0" smtClean="0"/>
              <a:t>, is a portable, light </a:t>
            </a:r>
            <a:r>
              <a:rPr lang="en-US" dirty="0" smtClean="0"/>
              <a:t>weight, </a:t>
            </a:r>
            <a:r>
              <a:rPr lang="en-US" dirty="0" smtClean="0"/>
              <a:t>package for information publishing, data transfer and inter-process communications. Like most communication systems, is based on the client/server paradigm.</a:t>
            </a:r>
          </a:p>
          <a:p>
            <a:r>
              <a:rPr lang="en-US" dirty="0" smtClean="0"/>
              <a:t>	The </a:t>
            </a:r>
            <a:r>
              <a:rPr lang="en-US" dirty="0" smtClean="0"/>
              <a:t>basic concept in the DIM approach is the concept of "service". Servers provide services to clients. A service is normally a set of data (of any type or size) and it is recognized by a name - "named services". The name space for services is free.</a:t>
            </a:r>
          </a:p>
          <a:p>
            <a:r>
              <a:rPr lang="en-US" dirty="0" smtClean="0"/>
              <a:t>	Services </a:t>
            </a:r>
            <a:r>
              <a:rPr lang="en-US" dirty="0" smtClean="0"/>
              <a:t>are normally requested by the client only once (at startup) and they are subsequently automatically updated by the server either at regular time intervals or whenever the conditions change (according to the type of service requested by the client).</a:t>
            </a:r>
            <a:endParaRPr lang="en-US" dirty="0"/>
          </a:p>
        </p:txBody>
      </p:sp>
      <p:pic>
        <p:nvPicPr>
          <p:cNvPr id="5122" name="Picture 2"/>
          <p:cNvPicPr>
            <a:picLocks noChangeAspect="1" noChangeArrowheads="1"/>
          </p:cNvPicPr>
          <p:nvPr/>
        </p:nvPicPr>
        <p:blipFill>
          <a:blip r:embed="rId4"/>
          <a:srcRect/>
          <a:stretch>
            <a:fillRect/>
          </a:stretch>
        </p:blipFill>
        <p:spPr bwMode="auto">
          <a:xfrm>
            <a:off x="5500694" y="2786058"/>
            <a:ext cx="3267075" cy="21621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857224" y="142875"/>
            <a:ext cx="7143799" cy="714357"/>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BC1 and VC</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5" name="Рисунок 14"/>
          <p:cNvPicPr/>
          <p:nvPr/>
        </p:nvPicPr>
        <p:blipFill>
          <a:blip r:embed="rId2" cstate="print"/>
          <a:stretch/>
        </p:blipFill>
        <p:spPr>
          <a:xfrm>
            <a:off x="6643702" y="714356"/>
            <a:ext cx="2286016" cy="2500330"/>
          </a:xfrm>
          <a:prstGeom prst="rect">
            <a:avLst/>
          </a:prstGeom>
          <a:ln>
            <a:noFill/>
          </a:ln>
        </p:spPr>
      </p:pic>
      <p:sp>
        <p:nvSpPr>
          <p:cNvPr id="11" name="Номер слайда 10"/>
          <p:cNvSpPr>
            <a:spLocks noGrp="1"/>
          </p:cNvSpPr>
          <p:nvPr>
            <p:ph type="sldNum" sz="quarter" idx="12"/>
          </p:nvPr>
        </p:nvSpPr>
        <p:spPr/>
        <p:txBody>
          <a:bodyPr/>
          <a:lstStyle/>
          <a:p>
            <a:fld id="{66A42EF4-7FF5-40DA-A982-1FA8481B58BA}" type="slidenum">
              <a:rPr lang="ru-RU" smtClean="0"/>
              <a:pPr/>
              <a:t>2</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	  </a:t>
            </a:r>
            <a:r>
              <a:rPr lang="en-US" dirty="0" smtClean="0"/>
              <a:t>BM@N </a:t>
            </a:r>
            <a:r>
              <a:rPr lang="en-US" dirty="0" smtClean="0"/>
              <a:t>Experiment</a:t>
            </a:r>
            <a:endParaRPr lang="ru-RU" dirty="0"/>
          </a:p>
        </p:txBody>
      </p:sp>
      <p:pic>
        <p:nvPicPr>
          <p:cNvPr id="8" name="Picture 5"/>
          <p:cNvPicPr>
            <a:picLocks noChangeAspect="1" noChangeArrowheads="1"/>
          </p:cNvPicPr>
          <p:nvPr/>
        </p:nvPicPr>
        <p:blipFill>
          <a:blip r:embed="rId3"/>
          <a:srcRect/>
          <a:stretch>
            <a:fillRect/>
          </a:stretch>
        </p:blipFill>
        <p:spPr bwMode="auto">
          <a:xfrm>
            <a:off x="0" y="0"/>
            <a:ext cx="744538" cy="658813"/>
          </a:xfrm>
          <a:prstGeom prst="rect">
            <a:avLst/>
          </a:prstGeom>
          <a:noFill/>
          <a:ln w="9525">
            <a:noFill/>
            <a:round/>
            <a:headEnd/>
            <a:tailEnd/>
          </a:ln>
        </p:spPr>
      </p:pic>
      <p:grpSp>
        <p:nvGrpSpPr>
          <p:cNvPr id="17" name="Группа 16"/>
          <p:cNvGrpSpPr/>
          <p:nvPr/>
        </p:nvGrpSpPr>
        <p:grpSpPr>
          <a:xfrm>
            <a:off x="7072330" y="3286124"/>
            <a:ext cx="1784520" cy="3041640"/>
            <a:chOff x="174840" y="3316318"/>
            <a:chExt cx="1784520" cy="3041640"/>
          </a:xfrm>
        </p:grpSpPr>
        <p:sp>
          <p:nvSpPr>
            <p:cNvPr id="9" name="CustomShape 4"/>
            <p:cNvSpPr/>
            <p:nvPr/>
          </p:nvSpPr>
          <p:spPr>
            <a:xfrm>
              <a:off x="174840" y="3316318"/>
              <a:ext cx="1784520" cy="3041640"/>
            </a:xfrm>
            <a:prstGeom prst="rect">
              <a:avLst/>
            </a:prstGeom>
            <a:solidFill>
              <a:srgbClr val="CCCCCC"/>
            </a:solidFill>
            <a:ln>
              <a:solidFill>
                <a:srgbClr val="FFFFFF"/>
              </a:solidFill>
            </a:ln>
          </p:spPr>
          <p:style>
            <a:lnRef idx="0">
              <a:scrgbClr r="0" g="0" b="0"/>
            </a:lnRef>
            <a:fillRef idx="0">
              <a:scrgbClr r="0" g="0" b="0"/>
            </a:fillRef>
            <a:effectRef idx="0">
              <a:scrgbClr r="0" g="0" b="0"/>
            </a:effectRef>
            <a:fontRef idx="minor"/>
          </p:style>
        </p:sp>
        <p:pic>
          <p:nvPicPr>
            <p:cNvPr id="10" name="Рисунок 9"/>
            <p:cNvPicPr/>
            <p:nvPr/>
          </p:nvPicPr>
          <p:blipFill>
            <a:blip r:embed="rId4" cstate="print"/>
            <a:stretch/>
          </p:blipFill>
          <p:spPr>
            <a:xfrm rot="16200000">
              <a:off x="-301800" y="4003198"/>
              <a:ext cx="2748600" cy="1573560"/>
            </a:xfrm>
            <a:prstGeom prst="rect">
              <a:avLst/>
            </a:prstGeom>
            <a:ln>
              <a:noFill/>
            </a:ln>
          </p:spPr>
        </p:pic>
        <p:sp>
          <p:nvSpPr>
            <p:cNvPr id="13" name="CustomShape 6"/>
            <p:cNvSpPr/>
            <p:nvPr/>
          </p:nvSpPr>
          <p:spPr>
            <a:xfrm>
              <a:off x="932280" y="3726718"/>
              <a:ext cx="273240" cy="197280"/>
            </a:xfrm>
            <a:prstGeom prst="rect">
              <a:avLst/>
            </a:prstGeom>
            <a:solidFill>
              <a:srgbClr val="2B7ED2"/>
            </a:solidFill>
            <a:ln>
              <a:solidFill>
                <a:srgbClr val="FFFFFF"/>
              </a:solidFill>
            </a:ln>
          </p:spPr>
          <p:style>
            <a:lnRef idx="0">
              <a:scrgbClr r="0" g="0" b="0"/>
            </a:lnRef>
            <a:fillRef idx="0">
              <a:scrgbClr r="0" g="0" b="0"/>
            </a:fillRef>
            <a:effectRef idx="0">
              <a:scrgbClr r="0" g="0" b="0"/>
            </a:effectRef>
            <a:fontRef idx="minor"/>
          </p:style>
        </p:sp>
        <p:sp>
          <p:nvSpPr>
            <p:cNvPr id="14" name="CustomShape 7"/>
            <p:cNvSpPr/>
            <p:nvPr/>
          </p:nvSpPr>
          <p:spPr>
            <a:xfrm>
              <a:off x="932280" y="5981398"/>
              <a:ext cx="273240" cy="197640"/>
            </a:xfrm>
            <a:prstGeom prst="rect">
              <a:avLst/>
            </a:prstGeom>
            <a:solidFill>
              <a:srgbClr val="2B7ED2"/>
            </a:solidFill>
            <a:ln>
              <a:solidFill>
                <a:srgbClr val="FFFFFF"/>
              </a:solidFill>
            </a:ln>
          </p:spPr>
          <p:style>
            <a:lnRef idx="0">
              <a:scrgbClr r="0" g="0" b="0"/>
            </a:lnRef>
            <a:fillRef idx="0">
              <a:scrgbClr r="0" g="0" b="0"/>
            </a:fillRef>
            <a:effectRef idx="0">
              <a:scrgbClr r="0" g="0" b="0"/>
            </a:effectRef>
            <a:fontRef idx="minor"/>
          </p:style>
        </p:sp>
      </p:grpSp>
      <p:sp>
        <p:nvSpPr>
          <p:cNvPr id="16" name="CustomShape 2"/>
          <p:cNvSpPr/>
          <p:nvPr/>
        </p:nvSpPr>
        <p:spPr>
          <a:xfrm>
            <a:off x="357158" y="785992"/>
            <a:ext cx="7498080" cy="578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dirty="0">
                <a:solidFill>
                  <a:srgbClr val="000000"/>
                </a:solidFill>
                <a:uFill>
                  <a:solidFill>
                    <a:srgbClr val="FFFFFF"/>
                  </a:solidFill>
                </a:uFill>
                <a:latin typeface="DejaVu Serif"/>
                <a:ea typeface="DejaVu Sans"/>
              </a:rPr>
              <a:t>Vacuum components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major components (b</a:t>
            </a:r>
            <a:r>
              <a:rPr lang="en-US" sz="1400" b="0" strike="noStrike" spc="-1" dirty="0">
                <a:solidFill>
                  <a:srgbClr val="000000"/>
                </a:solidFill>
                <a:uFill>
                  <a:solidFill>
                    <a:srgbClr val="FFFFFF"/>
                  </a:solidFill>
                </a:uFill>
                <a:latin typeface="DejaVu Serif"/>
                <a:ea typeface="DejaVu Sans"/>
              </a:rPr>
              <a:t>oxes, quartz windows, PMT holders)  </a:t>
            </a:r>
            <a:r>
              <a:rPr lang="en-US" sz="1400" b="0" strike="noStrike" spc="-1" dirty="0">
                <a:solidFill>
                  <a:srgbClr val="5F9F5F"/>
                </a:solidFill>
                <a:uFill>
                  <a:solidFill>
                    <a:srgbClr val="FFFFFF"/>
                  </a:solidFill>
                </a:uFill>
                <a:latin typeface="DejaVu Serif"/>
                <a:ea typeface="DejaVu Sans"/>
              </a:rPr>
              <a:t>ready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minor items (O-rings, clamps, etc.)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supplied</a:t>
            </a:r>
            <a:r>
              <a:rPr lang="en-US" sz="1400" b="0" strike="noStrike" spc="-1" dirty="0">
                <a:solidFill>
                  <a:srgbClr val="FF7F00"/>
                </a:solidFill>
                <a:uFill>
                  <a:solidFill>
                    <a:srgbClr val="FFFFFF"/>
                  </a:solidFill>
                </a:uFill>
                <a:latin typeface="DejaVu Serif"/>
                <a:ea typeface="DejaVu Sans"/>
              </a:rPr>
              <a:t> (double-check needed)</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PMT and bases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PMT Hamamatsu R2490-07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PMT sockets Hamamatsu E678-21C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new base</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FF7F00"/>
                </a:solidFill>
                <a:uFill>
                  <a:solidFill>
                    <a:srgbClr val="FFFFFF"/>
                  </a:solidFill>
                </a:uFill>
                <a:latin typeface="DejaVu Serif"/>
                <a:ea typeface="DejaVu Sans"/>
              </a:rPr>
              <a:t>designed, PCBs are ordered, prototype is being tested</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housing    </a:t>
            </a:r>
            <a:r>
              <a:rPr lang="en-US" sz="1400" b="0" strike="noStrike" spc="-1" dirty="0">
                <a:solidFill>
                  <a:srgbClr val="5F9F5F"/>
                </a:solidFill>
                <a:uFill>
                  <a:solidFill>
                    <a:srgbClr val="FFFFFF"/>
                  </a:solidFill>
                </a:uFill>
                <a:latin typeface="DejaVu Serif"/>
                <a:ea typeface="DejaVu Serif"/>
              </a:rPr>
              <a:t>designed, all parts are produced </a:t>
            </a:r>
            <a:r>
              <a:rPr lang="en-US" sz="1400" b="0" strike="noStrike" spc="-1" dirty="0">
                <a:solidFill>
                  <a:srgbClr val="5F9F5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err="1">
                <a:solidFill>
                  <a:srgbClr val="000000"/>
                </a:solidFill>
                <a:uFill>
                  <a:solidFill>
                    <a:srgbClr val="FFFFFF"/>
                  </a:solidFill>
                </a:uFill>
                <a:latin typeface="DejaVu Serif"/>
                <a:ea typeface="DejaVu Sans"/>
              </a:rPr>
              <a:t>Scintillators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100x100x0.25mm</a:t>
            </a:r>
            <a:r>
              <a:rPr lang="en-US" sz="1400" b="0" strike="noStrike" spc="-1" baseline="33000" dirty="0">
                <a:solidFill>
                  <a:srgbClr val="000000"/>
                </a:solidFill>
                <a:uFill>
                  <a:solidFill>
                    <a:srgbClr val="FFFFFF"/>
                  </a:solidFill>
                </a:uFill>
                <a:latin typeface="DejaVu Serif"/>
                <a:ea typeface="DejaVu Sans"/>
              </a:rPr>
              <a:t>3</a:t>
            </a:r>
            <a:r>
              <a:rPr lang="en-US" sz="1400" b="0" strike="noStrike" spc="-1" dirty="0">
                <a:solidFill>
                  <a:srgbClr val="000000"/>
                </a:solidFill>
                <a:uFill>
                  <a:solidFill>
                    <a:srgbClr val="FFFFFF"/>
                  </a:solidFill>
                </a:uFill>
                <a:latin typeface="DejaVu Serif"/>
                <a:ea typeface="DejaVu Sans"/>
              </a:rPr>
              <a:t> (BC1) and </a:t>
            </a:r>
            <a:r>
              <a:rPr lang="en-US" sz="1400" b="0" strike="noStrike" spc="-1" dirty="0">
                <a:solidFill>
                  <a:srgbClr val="000000"/>
                </a:solidFill>
                <a:uFill>
                  <a:solidFill>
                    <a:srgbClr val="FFFFFF"/>
                  </a:solidFill>
                </a:uFill>
                <a:latin typeface="DejaVu Serif"/>
                <a:ea typeface="DejaVu Serif"/>
              </a:rPr>
              <a:t>Ø</a:t>
            </a:r>
            <a:r>
              <a:rPr lang="en-US" sz="1400" b="0" strike="noStrike" spc="-1" dirty="0">
                <a:solidFill>
                  <a:srgbClr val="000000"/>
                </a:solidFill>
                <a:uFill>
                  <a:solidFill>
                    <a:srgbClr val="FFFFFF"/>
                  </a:solidFill>
                </a:uFill>
                <a:latin typeface="DejaVu Serif"/>
                <a:ea typeface="DejaVu Sans"/>
              </a:rPr>
              <a:t>100x10mm, hole </a:t>
            </a:r>
            <a:r>
              <a:rPr lang="en-US" sz="1400" b="0" strike="noStrike" spc="-1" dirty="0">
                <a:solidFill>
                  <a:srgbClr val="000000"/>
                </a:solidFill>
                <a:uFill>
                  <a:solidFill>
                    <a:srgbClr val="FFFFFF"/>
                  </a:solidFill>
                </a:uFill>
                <a:latin typeface="DejaVu Serif"/>
                <a:ea typeface="DejaVu Serif"/>
              </a:rPr>
              <a:t>Ø</a:t>
            </a:r>
            <a:r>
              <a:rPr lang="en-US" sz="1400" b="0" strike="noStrike" spc="-1" dirty="0">
                <a:solidFill>
                  <a:srgbClr val="000000"/>
                </a:solidFill>
                <a:uFill>
                  <a:solidFill>
                    <a:srgbClr val="FFFFFF"/>
                  </a:solidFill>
                </a:uFill>
                <a:latin typeface="DejaVu Serif"/>
                <a:ea typeface="DejaVu Sans"/>
              </a:rPr>
              <a:t>27mm (VC)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err="1">
                <a:solidFill>
                  <a:srgbClr val="000000"/>
                </a:solidFill>
                <a:uFill>
                  <a:solidFill>
                    <a:srgbClr val="FFFFFF"/>
                  </a:solidFill>
                </a:uFill>
                <a:latin typeface="DejaVu Serif"/>
                <a:ea typeface="DejaVu Serif"/>
              </a:rPr>
              <a:t>s</a:t>
            </a:r>
            <a:r>
              <a:rPr lang="en-US" sz="1400" b="0" strike="noStrike" spc="-1" dirty="0" err="1">
                <a:solidFill>
                  <a:srgbClr val="000000"/>
                </a:solidFill>
                <a:uFill>
                  <a:solidFill>
                    <a:srgbClr val="FFFFFF"/>
                  </a:solidFill>
                </a:uFill>
                <a:latin typeface="DejaVu Serif"/>
                <a:ea typeface="DejaVu Sans"/>
              </a:rPr>
              <a:t>cintillator</a:t>
            </a:r>
            <a:r>
              <a:rPr lang="en-US" sz="1400" b="0" strike="noStrike" spc="-1" dirty="0">
                <a:solidFill>
                  <a:srgbClr val="000000"/>
                </a:solidFill>
                <a:uFill>
                  <a:solidFill>
                    <a:srgbClr val="FFFFFF"/>
                  </a:solidFill>
                </a:uFill>
                <a:latin typeface="DejaVu Serif"/>
                <a:ea typeface="DejaVu Sans"/>
              </a:rPr>
              <a:t> mounts  </a:t>
            </a:r>
            <a:r>
              <a:rPr lang="en-US" sz="1400" b="0" strike="noStrike" spc="-1" dirty="0">
                <a:solidFill>
                  <a:srgbClr val="FF7F00"/>
                </a:solidFill>
                <a:uFill>
                  <a:solidFill>
                    <a:srgbClr val="FFFFFF"/>
                  </a:solidFill>
                </a:uFill>
                <a:latin typeface="DejaVu Serif"/>
                <a:ea typeface="DejaVu Sans"/>
              </a:rPr>
              <a:t>tentative design done, production planned for Oct-Nov</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Electronics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cables, HV and signal, HV power supply</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additional linear fan-out modules               </a:t>
            </a:r>
            <a:r>
              <a:rPr lang="en-US" sz="1400" b="0" strike="noStrike" spc="-1" dirty="0">
                <a:solidFill>
                  <a:srgbClr val="5F9F5F"/>
                </a:solidFill>
                <a:uFill>
                  <a:solidFill>
                    <a:srgbClr val="FFFFFF"/>
                  </a:solidFill>
                </a:uFill>
                <a:latin typeface="DejaVu Serif"/>
                <a:ea typeface="DejaVu Serif"/>
              </a:rPr>
              <a:t>produced</a:t>
            </a: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amplifier CAEN N979                                 </a:t>
            </a:r>
            <a:r>
              <a:rPr lang="en-US" sz="1400" b="0" strike="noStrike" spc="-1" dirty="0">
                <a:solidFill>
                  <a:srgbClr val="FF7F00"/>
                </a:solidFill>
                <a:uFill>
                  <a:solidFill>
                    <a:srgbClr val="FFFFFF"/>
                  </a:solidFill>
                </a:uFill>
                <a:latin typeface="DejaVu Serif"/>
                <a:ea typeface="DejaVu Serif"/>
              </a:rPr>
              <a:t>ordered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TQDC, TDC, CAEN digitizer N6742            </a:t>
            </a:r>
            <a:r>
              <a:rPr lang="en-US" sz="1400" b="0" strike="noStrike" spc="-1" dirty="0">
                <a:solidFill>
                  <a:srgbClr val="5F9F5F"/>
                </a:solidFill>
                <a:uFill>
                  <a:solidFill>
                    <a:srgbClr val="FFFFFF"/>
                  </a:solidFill>
                </a:uFill>
                <a:latin typeface="DejaVu Serif"/>
                <a:ea typeface="DejaVu Serif"/>
              </a:rPr>
              <a:t>available ✓</a:t>
            </a:r>
            <a:r>
              <a:rPr lang="en-US" sz="1400" b="0" strike="noStrike" spc="-1" dirty="0">
                <a:solidFill>
                  <a:srgbClr val="000000"/>
                </a:solidFill>
                <a:uFill>
                  <a:solidFill>
                    <a:srgbClr val="FFFFFF"/>
                  </a:solidFill>
                </a:uFill>
                <a:latin typeface="DejaVu Serif"/>
                <a:ea typeface="DejaVu Serif"/>
              </a:rPr>
              <a:t>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Ongoing and planned commissioning tests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gain change at high beam intensity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FF7F00"/>
                </a:solidFill>
                <a:uFill>
                  <a:solidFill>
                    <a:srgbClr val="FFFFFF"/>
                  </a:solidFill>
                </a:uFill>
                <a:latin typeface="DejaVu Serif"/>
                <a:ea typeface="DejaVu Sans"/>
              </a:rPr>
              <a:t>ongoing tests with LED and laser</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gain change in magnetic field (VC)     </a:t>
            </a:r>
            <a:r>
              <a:rPr lang="en-US" sz="1400" b="0" strike="noStrike" spc="-1" dirty="0">
                <a:solidFill>
                  <a:srgbClr val="FF7F00"/>
                </a:solidFill>
                <a:uFill>
                  <a:solidFill>
                    <a:srgbClr val="FFFFFF"/>
                  </a:solidFill>
                </a:uFill>
                <a:latin typeface="DejaVu Serif"/>
                <a:ea typeface="DejaVu Serif"/>
              </a:rPr>
              <a:t>will be tested on site (after installation ?)</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1" strike="noStrike" spc="-1" dirty="0" smtClean="0">
                <a:solidFill>
                  <a:srgbClr val="0000FF"/>
                </a:solidFill>
                <a:uFill>
                  <a:solidFill>
                    <a:srgbClr val="FFFFFF"/>
                  </a:solidFill>
                </a:uFill>
                <a:latin typeface="DejaVu Serif"/>
                <a:ea typeface="DejaVu Serif"/>
              </a:rPr>
              <a:t>Overall </a:t>
            </a:r>
            <a:r>
              <a:rPr lang="en-US" sz="1400" b="1" strike="noStrike" spc="-1" dirty="0">
                <a:solidFill>
                  <a:srgbClr val="0000FF"/>
                </a:solidFill>
                <a:uFill>
                  <a:solidFill>
                    <a:srgbClr val="FFFFFF"/>
                  </a:solidFill>
                </a:uFill>
                <a:latin typeface="DejaVu Serif"/>
                <a:ea typeface="DejaVu Serif"/>
              </a:rPr>
              <a:t>status:</a:t>
            </a:r>
            <a:r>
              <a:rPr lang="en-US" sz="1400" b="0" strike="noStrike" spc="-1" dirty="0">
                <a:solidFill>
                  <a:srgbClr val="0000FF"/>
                </a:solidFill>
                <a:uFill>
                  <a:solidFill>
                    <a:srgbClr val="FFFFFF"/>
                  </a:solidFill>
                </a:uFill>
                <a:latin typeface="DejaVu Serif"/>
                <a:ea typeface="DejaVu Serif"/>
              </a:rPr>
              <a:t>  some delays in design and production of mechanical parts due to pandemic, but so far no major setbacks or points for extra concern</a:t>
            </a:r>
            <a:endParaRPr lang="en-US" sz="1400" b="0" strike="noStrike" spc="-1" dirty="0">
              <a:solidFill>
                <a:srgbClr val="000000"/>
              </a:solidFill>
              <a:uFill>
                <a:solidFill>
                  <a:srgbClr val="FFFFFF"/>
                </a:solidFill>
              </a:uFill>
              <a:latin typeface="Arial"/>
            </a:endParaRPr>
          </a:p>
        </p:txBody>
      </p:sp>
      <p:pic>
        <p:nvPicPr>
          <p:cNvPr id="19" name="Picture 20"/>
          <p:cNvPicPr>
            <a:picLocks noChangeAspect="1" noChangeArrowheads="1"/>
          </p:cNvPicPr>
          <p:nvPr/>
        </p:nvPicPr>
        <p:blipFill>
          <a:blip r:embed="rId5"/>
          <a:srcRect/>
          <a:stretch>
            <a:fillRect/>
          </a:stretch>
        </p:blipFill>
        <p:spPr bwMode="auto">
          <a:xfrm>
            <a:off x="7885113" y="-38100"/>
            <a:ext cx="1463675" cy="819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857224" y="142875"/>
            <a:ext cx="7143799" cy="714357"/>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BC2</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3</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pic>
        <p:nvPicPr>
          <p:cNvPr id="8"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pic>
        <p:nvPicPr>
          <p:cNvPr id="19"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grpSp>
        <p:nvGrpSpPr>
          <p:cNvPr id="20" name="Группа 19"/>
          <p:cNvGrpSpPr/>
          <p:nvPr/>
        </p:nvGrpSpPr>
        <p:grpSpPr>
          <a:xfrm>
            <a:off x="6572264" y="4397714"/>
            <a:ext cx="2103120" cy="2103120"/>
            <a:chOff x="91440" y="2011680"/>
            <a:chExt cx="2103120" cy="2103120"/>
          </a:xfrm>
        </p:grpSpPr>
        <p:sp>
          <p:nvSpPr>
            <p:cNvPr id="21" name="CustomShape 4"/>
            <p:cNvSpPr/>
            <p:nvPr/>
          </p:nvSpPr>
          <p:spPr>
            <a:xfrm>
              <a:off x="91440" y="2011680"/>
              <a:ext cx="2103120" cy="2103120"/>
            </a:xfrm>
            <a:prstGeom prst="rect">
              <a:avLst/>
            </a:prstGeom>
            <a:solidFill>
              <a:srgbClr val="CCCCCC"/>
            </a:solidFill>
            <a:ln>
              <a:solidFill>
                <a:srgbClr val="FFFFFF"/>
              </a:solidFill>
            </a:ln>
          </p:spPr>
          <p:style>
            <a:lnRef idx="0">
              <a:scrgbClr r="0" g="0" b="0"/>
            </a:lnRef>
            <a:fillRef idx="0">
              <a:scrgbClr r="0" g="0" b="0"/>
            </a:fillRef>
            <a:effectRef idx="0">
              <a:scrgbClr r="0" g="0" b="0"/>
            </a:effectRef>
            <a:fontRef idx="minor"/>
          </p:style>
        </p:sp>
        <p:pic>
          <p:nvPicPr>
            <p:cNvPr id="22" name="Рисунок 21"/>
            <p:cNvPicPr/>
            <p:nvPr/>
          </p:nvPicPr>
          <p:blipFill>
            <a:blip r:embed="rId4"/>
            <a:stretch/>
          </p:blipFill>
          <p:spPr>
            <a:xfrm rot="16200000">
              <a:off x="311040" y="2125080"/>
              <a:ext cx="1716480" cy="1713960"/>
            </a:xfrm>
            <a:prstGeom prst="rect">
              <a:avLst/>
            </a:prstGeom>
            <a:ln>
              <a:noFill/>
            </a:ln>
          </p:spPr>
        </p:pic>
      </p:grpSp>
      <p:pic>
        <p:nvPicPr>
          <p:cNvPr id="23" name="Рисунок 22"/>
          <p:cNvPicPr/>
          <p:nvPr/>
        </p:nvPicPr>
        <p:blipFill>
          <a:blip r:embed="rId5" cstate="print"/>
          <a:stretch/>
        </p:blipFill>
        <p:spPr>
          <a:xfrm>
            <a:off x="6143636" y="702948"/>
            <a:ext cx="2603202" cy="2368862"/>
          </a:xfrm>
          <a:prstGeom prst="rect">
            <a:avLst/>
          </a:prstGeom>
          <a:ln>
            <a:noFill/>
          </a:ln>
        </p:spPr>
      </p:pic>
      <p:sp>
        <p:nvSpPr>
          <p:cNvPr id="24" name="CustomShape 2"/>
          <p:cNvSpPr/>
          <p:nvPr/>
        </p:nvSpPr>
        <p:spPr>
          <a:xfrm>
            <a:off x="214282" y="714356"/>
            <a:ext cx="6429420" cy="578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dirty="0">
                <a:solidFill>
                  <a:srgbClr val="000000"/>
                </a:solidFill>
                <a:uFill>
                  <a:solidFill>
                    <a:srgbClr val="FFFFFF"/>
                  </a:solidFill>
                </a:uFill>
                <a:latin typeface="DejaVu Serif"/>
                <a:ea typeface="DejaVu Sans"/>
              </a:rPr>
              <a:t>Vacuum components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major components (b</a:t>
            </a:r>
            <a:r>
              <a:rPr lang="en-US" sz="1400" b="0" strike="noStrike" spc="-1" dirty="0">
                <a:solidFill>
                  <a:srgbClr val="000000"/>
                </a:solidFill>
                <a:uFill>
                  <a:solidFill>
                    <a:srgbClr val="FFFFFF"/>
                  </a:solidFill>
                </a:uFill>
                <a:latin typeface="DejaVu Serif"/>
                <a:ea typeface="DejaVu Sans"/>
              </a:rPr>
              <a:t>oxes, quartz windows, PMT holders)  </a:t>
            </a:r>
            <a:r>
              <a:rPr lang="en-US" sz="1400" b="0" strike="noStrike" spc="-1" dirty="0">
                <a:solidFill>
                  <a:srgbClr val="5F9F5F"/>
                </a:solidFill>
                <a:uFill>
                  <a:solidFill>
                    <a:srgbClr val="FFFFFF"/>
                  </a:solidFill>
                </a:uFill>
                <a:latin typeface="DejaVu Serif"/>
                <a:ea typeface="DejaVu Sans"/>
              </a:rPr>
              <a:t>ready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minor items (O-rings, clamps, etc.)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supplied</a:t>
            </a:r>
            <a:r>
              <a:rPr lang="en-US" sz="1400" b="0" strike="noStrike" spc="-1" dirty="0">
                <a:solidFill>
                  <a:srgbClr val="FF7F00"/>
                </a:solidFill>
                <a:uFill>
                  <a:solidFill>
                    <a:srgbClr val="FFFFFF"/>
                  </a:solidFill>
                </a:uFill>
                <a:latin typeface="DejaVu Serif"/>
                <a:ea typeface="DejaVu Sans"/>
              </a:rPr>
              <a:t> (double-check needed)</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PMT and FEE</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111111"/>
                </a:solidFill>
                <a:uFill>
                  <a:solidFill>
                    <a:srgbClr val="FFFFFF"/>
                  </a:solidFill>
                </a:uFill>
                <a:latin typeface="DejaVu Serif"/>
                <a:ea typeface="DejaVu Sans"/>
              </a:rPr>
              <a:t>MCP-PMT XPM85112/A1-Q400 (</a:t>
            </a:r>
            <a:r>
              <a:rPr lang="en-US" sz="1400" b="0" strike="noStrike" spc="-1" dirty="0" err="1">
                <a:solidFill>
                  <a:srgbClr val="111111"/>
                </a:solidFill>
                <a:uFill>
                  <a:solidFill>
                    <a:srgbClr val="FFFFFF"/>
                  </a:solidFill>
                </a:uFill>
                <a:latin typeface="DejaVu Serif"/>
                <a:ea typeface="DejaVu Sans"/>
              </a:rPr>
              <a:t>Photonis</a:t>
            </a:r>
            <a:r>
              <a:rPr lang="en-US" sz="1400" b="0" strike="noStrike" spc="-1" dirty="0">
                <a:solidFill>
                  <a:srgbClr val="111111"/>
                </a:solidFill>
                <a:uFill>
                  <a:solidFill>
                    <a:srgbClr val="FFFFFF"/>
                  </a:solidFill>
                </a:uFill>
                <a:latin typeface="DejaVu Serif"/>
                <a:ea typeface="DejaVu Sans"/>
              </a:rPr>
              <a:t>)</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FEE</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FF7F00"/>
                </a:solidFill>
                <a:uFill>
                  <a:solidFill>
                    <a:srgbClr val="FFFFFF"/>
                  </a:solidFill>
                </a:uFill>
                <a:latin typeface="DejaVu Serif"/>
                <a:ea typeface="DejaVu Sans"/>
              </a:rPr>
              <a:t>designed, all parts produced, first PMT is being tested</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housing    </a:t>
            </a:r>
            <a:r>
              <a:rPr lang="en-US" sz="1400" b="0" strike="noStrike" spc="-1" dirty="0">
                <a:solidFill>
                  <a:srgbClr val="5F9F5F"/>
                </a:solidFill>
                <a:uFill>
                  <a:solidFill>
                    <a:srgbClr val="FFFFFF"/>
                  </a:solidFill>
                </a:uFill>
                <a:latin typeface="DejaVu Serif"/>
                <a:ea typeface="DejaVu Serif"/>
              </a:rPr>
              <a:t>designed, all parts are produced </a:t>
            </a:r>
            <a:r>
              <a:rPr lang="en-US" sz="1400" b="0" strike="noStrike" spc="-1" dirty="0">
                <a:solidFill>
                  <a:srgbClr val="5F9F5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err="1">
                <a:solidFill>
                  <a:srgbClr val="000000"/>
                </a:solidFill>
                <a:uFill>
                  <a:solidFill>
                    <a:srgbClr val="FFFFFF"/>
                  </a:solidFill>
                </a:uFill>
                <a:latin typeface="DejaVu Serif"/>
                <a:ea typeface="DejaVu Sans"/>
              </a:rPr>
              <a:t>Scintillators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111111"/>
                </a:solidFill>
                <a:uFill>
                  <a:solidFill>
                    <a:srgbClr val="FFFFFF"/>
                  </a:solidFill>
                </a:uFill>
                <a:latin typeface="Rockwell"/>
                <a:ea typeface="DejaVu Sans"/>
              </a:rPr>
              <a:t>BC400B 30x30x0.15mm</a:t>
            </a:r>
            <a:r>
              <a:rPr lang="en-US" sz="1400" b="0" strike="noStrike" spc="-1" baseline="33000" dirty="0">
                <a:solidFill>
                  <a:srgbClr val="111111"/>
                </a:solidFill>
                <a:uFill>
                  <a:solidFill>
                    <a:srgbClr val="FFFFFF"/>
                  </a:solidFill>
                </a:uFill>
                <a:latin typeface="Rockwell"/>
                <a:ea typeface="DejaVu Sans"/>
              </a:rPr>
              <a:t>3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err="1">
                <a:solidFill>
                  <a:srgbClr val="000000"/>
                </a:solidFill>
                <a:uFill>
                  <a:solidFill>
                    <a:srgbClr val="FFFFFF"/>
                  </a:solidFill>
                </a:uFill>
                <a:latin typeface="DejaVu Serif"/>
                <a:ea typeface="DejaVu Serif"/>
              </a:rPr>
              <a:t>s</a:t>
            </a:r>
            <a:r>
              <a:rPr lang="en-US" sz="1400" b="0" strike="noStrike" spc="-1" dirty="0" err="1">
                <a:solidFill>
                  <a:srgbClr val="000000"/>
                </a:solidFill>
                <a:uFill>
                  <a:solidFill>
                    <a:srgbClr val="FFFFFF"/>
                  </a:solidFill>
                </a:uFill>
                <a:latin typeface="DejaVu Serif"/>
                <a:ea typeface="DejaVu Sans"/>
              </a:rPr>
              <a:t>cintillator</a:t>
            </a:r>
            <a:r>
              <a:rPr lang="en-US" sz="1400" b="0" strike="noStrike" spc="-1" dirty="0">
                <a:solidFill>
                  <a:srgbClr val="000000"/>
                </a:solidFill>
                <a:uFill>
                  <a:solidFill>
                    <a:srgbClr val="FFFFFF"/>
                  </a:solidFill>
                </a:uFill>
                <a:latin typeface="DejaVu Serif"/>
                <a:ea typeface="DejaVu Sans"/>
              </a:rPr>
              <a:t> mounts  </a:t>
            </a:r>
            <a:r>
              <a:rPr lang="en-US" sz="1400" b="0" strike="noStrike" spc="-1" dirty="0">
                <a:solidFill>
                  <a:srgbClr val="FF7F00"/>
                </a:solidFill>
                <a:uFill>
                  <a:solidFill>
                    <a:srgbClr val="FFFFFF"/>
                  </a:solidFill>
                </a:uFill>
                <a:latin typeface="DejaVu Serif"/>
                <a:ea typeface="DejaVu Sans"/>
              </a:rPr>
              <a:t>tentative design done, production planned for Oct-Nov.</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Electronics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cables, HV and signal, HV power supply</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5F9F5F"/>
                </a:solidFill>
                <a:uFill>
                  <a:solidFill>
                    <a:srgbClr val="FFFFFF"/>
                  </a:solidFill>
                </a:uFill>
                <a:latin typeface="DejaVu Serif"/>
                <a:ea typeface="DejaVu Sans"/>
              </a:rPr>
              <a:t>available </a:t>
            </a:r>
            <a:r>
              <a:rPr lang="en-US" sz="1400" b="0" strike="noStrike" spc="-1" dirty="0">
                <a:solidFill>
                  <a:srgbClr val="5F9F7E"/>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additional linear fan-out modules              </a:t>
            </a:r>
            <a:r>
              <a:rPr lang="en-US" sz="1400" b="0" strike="noStrike" spc="-1" dirty="0">
                <a:solidFill>
                  <a:srgbClr val="5F9F5F"/>
                </a:solidFill>
                <a:uFill>
                  <a:solidFill>
                    <a:srgbClr val="FFFFFF"/>
                  </a:solidFill>
                </a:uFill>
                <a:latin typeface="DejaVu Serif"/>
                <a:ea typeface="DejaVu Serif"/>
              </a:rPr>
              <a:t>produced</a:t>
            </a: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5F9F7E"/>
                </a:solidFill>
                <a:uFill>
                  <a:solidFill>
                    <a:srgbClr val="FFFFFF"/>
                  </a:solidFill>
                </a:uFill>
                <a:latin typeface="DejaVu Serif"/>
                <a:ea typeface="StarSymbol"/>
              </a:rPr>
              <a:t>✓</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TQDC, TDC, CAEN digitizer N6742            </a:t>
            </a:r>
            <a:r>
              <a:rPr lang="en-US" sz="1400" b="0" strike="noStrike" spc="-1" dirty="0">
                <a:solidFill>
                  <a:srgbClr val="5F9F5F"/>
                </a:solidFill>
                <a:uFill>
                  <a:solidFill>
                    <a:srgbClr val="FFFFFF"/>
                  </a:solidFill>
                </a:uFill>
                <a:latin typeface="DejaVu Serif"/>
                <a:ea typeface="DejaVu Serif"/>
              </a:rPr>
              <a:t>available ✓</a:t>
            </a:r>
            <a:r>
              <a:rPr lang="en-US" sz="1400" b="0" strike="noStrike" spc="-1" dirty="0">
                <a:solidFill>
                  <a:srgbClr val="000000"/>
                </a:solidFill>
                <a:uFill>
                  <a:solidFill>
                    <a:srgbClr val="FFFFFF"/>
                  </a:solidFill>
                </a:uFill>
                <a:latin typeface="DejaVu Serif"/>
                <a:ea typeface="DejaVu Serif"/>
              </a:rPr>
              <a:t>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Ongoing and planned commissioning tests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time resolution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FF7F00"/>
                </a:solidFill>
                <a:uFill>
                  <a:solidFill>
                    <a:srgbClr val="FFFFFF"/>
                  </a:solidFill>
                </a:uFill>
                <a:latin typeface="DejaVu Serif"/>
                <a:ea typeface="DejaVu Sans"/>
              </a:rPr>
              <a:t>ongoing tests with laser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gain change at high beam intensity </a:t>
            </a:r>
            <a:r>
              <a:rPr lang="en-US" sz="1400" b="0" strike="noStrike" spc="-1" dirty="0">
                <a:solidFill>
                  <a:srgbClr val="000000"/>
                </a:solidFill>
                <a:uFill>
                  <a:solidFill>
                    <a:srgbClr val="FFFFFF"/>
                  </a:solidFill>
                </a:uFill>
                <a:latin typeface="DejaVu Serif"/>
                <a:ea typeface="DejaVu Sans"/>
              </a:rPr>
              <a:t>   </a:t>
            </a:r>
            <a:r>
              <a:rPr lang="en-US" sz="1400" b="0" strike="noStrike" spc="-1" dirty="0">
                <a:solidFill>
                  <a:srgbClr val="FF7F00"/>
                </a:solidFill>
                <a:uFill>
                  <a:solidFill>
                    <a:srgbClr val="FFFFFF"/>
                  </a:solidFill>
                </a:uFill>
                <a:latin typeface="DejaVu Serif"/>
                <a:ea typeface="DejaVu Sans"/>
              </a:rPr>
              <a:t>ongoing tests with LED and laser</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gain change in magnetic field             </a:t>
            </a:r>
            <a:r>
              <a:rPr lang="en-US" sz="1400" b="0" strike="noStrike" spc="-1" dirty="0">
                <a:solidFill>
                  <a:srgbClr val="FF7F00"/>
                </a:solidFill>
                <a:uFill>
                  <a:solidFill>
                    <a:srgbClr val="FFFFFF"/>
                  </a:solidFill>
                </a:uFill>
                <a:latin typeface="DejaVu Serif"/>
                <a:ea typeface="DejaVu Serif"/>
              </a:rPr>
              <a:t>will be tested on site (after installation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smtClean="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erif"/>
              </a:rPr>
              <a:t>the same PMTs, FEE and read-out chain are being prepared for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the SRC T0 counters,  </a:t>
            </a:r>
            <a:r>
              <a:rPr lang="en-US" sz="1400" b="0" strike="noStrike" spc="-1" dirty="0">
                <a:solidFill>
                  <a:srgbClr val="FF7F00"/>
                </a:solidFill>
                <a:uFill>
                  <a:solidFill>
                    <a:srgbClr val="FFFFFF"/>
                  </a:solidFill>
                </a:uFill>
                <a:latin typeface="DejaVu Serif"/>
                <a:ea typeface="DejaVu Serif"/>
              </a:rPr>
              <a:t>performance will be checked in the SRC run</a:t>
            </a: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endParaRPr lang="en-US" sz="1400" b="0" strike="noStrike" spc="-1" dirty="0" smtClean="0">
              <a:solidFill>
                <a:srgbClr val="000000"/>
              </a:solidFill>
              <a:uFill>
                <a:solidFill>
                  <a:srgbClr val="FFFFFF"/>
                </a:solidFill>
              </a:uFill>
              <a:latin typeface="DejaVu Serif"/>
              <a:ea typeface="DejaVu Serif"/>
            </a:endParaRPr>
          </a:p>
          <a:p>
            <a:pPr>
              <a:lnSpc>
                <a:spcPct val="100000"/>
              </a:lnSpc>
            </a:pPr>
            <a:r>
              <a:rPr lang="en-US" sz="1400" b="1" strike="noStrike" spc="-1" dirty="0" smtClean="0">
                <a:solidFill>
                  <a:srgbClr val="0000FF"/>
                </a:solidFill>
                <a:uFill>
                  <a:solidFill>
                    <a:srgbClr val="FFFFFF"/>
                  </a:solidFill>
                </a:uFill>
                <a:latin typeface="DejaVu Serif"/>
                <a:ea typeface="DejaVu Serif"/>
              </a:rPr>
              <a:t>Overall </a:t>
            </a:r>
            <a:r>
              <a:rPr lang="en-US" sz="1400" b="1" strike="noStrike" spc="-1" dirty="0">
                <a:solidFill>
                  <a:srgbClr val="0000FF"/>
                </a:solidFill>
                <a:uFill>
                  <a:solidFill>
                    <a:srgbClr val="FFFFFF"/>
                  </a:solidFill>
                </a:uFill>
                <a:latin typeface="DejaVu Serif"/>
                <a:ea typeface="DejaVu Serif"/>
              </a:rPr>
              <a:t>status:</a:t>
            </a:r>
            <a:r>
              <a:rPr lang="en-US" sz="1400" b="0" strike="noStrike" spc="-1" dirty="0">
                <a:solidFill>
                  <a:srgbClr val="0000FF"/>
                </a:solidFill>
                <a:uFill>
                  <a:solidFill>
                    <a:srgbClr val="FFFFFF"/>
                  </a:solidFill>
                </a:uFill>
                <a:latin typeface="DejaVu Serif"/>
                <a:ea typeface="DejaVu Serif"/>
              </a:rPr>
              <a:t>  similar to BC1, VC – i.e., some delays, but not major</a:t>
            </a:r>
            <a:endParaRPr lang="en-US" sz="1400" b="0" strike="noStrike" spc="-1" dirty="0">
              <a:solidFill>
                <a:srgbClr val="000000"/>
              </a:solidFill>
              <a:uFill>
                <a:solidFill>
                  <a:srgbClr val="FFFFFF"/>
                </a:solidFill>
              </a:uFill>
              <a:latin typeface="Arial"/>
            </a:endParaRPr>
          </a:p>
        </p:txBody>
      </p:sp>
      <p:pic>
        <p:nvPicPr>
          <p:cNvPr id="17" name="Рисунок 16"/>
          <p:cNvPicPr/>
          <p:nvPr/>
        </p:nvPicPr>
        <p:blipFill>
          <a:blip r:embed="rId6" cstate="print"/>
          <a:stretch/>
        </p:blipFill>
        <p:spPr>
          <a:xfrm>
            <a:off x="6643718" y="2957004"/>
            <a:ext cx="2071686" cy="1400690"/>
          </a:xfrm>
          <a:prstGeom prst="rect">
            <a:avLst/>
          </a:prstGeom>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642919"/>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BD upgrade (I)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4</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pic>
        <p:nvPicPr>
          <p:cNvPr id="8" name="Рисунок 5"/>
          <p:cNvPicPr/>
          <p:nvPr/>
        </p:nvPicPr>
        <p:blipFill>
          <a:blip r:embed="rId4" cstate="print"/>
          <a:stretch/>
        </p:blipFill>
        <p:spPr>
          <a:xfrm>
            <a:off x="2143108" y="1071546"/>
            <a:ext cx="2002680" cy="1284120"/>
          </a:xfrm>
          <a:prstGeom prst="rect">
            <a:avLst/>
          </a:prstGeom>
          <a:ln>
            <a:noFill/>
          </a:ln>
        </p:spPr>
      </p:pic>
      <p:pic>
        <p:nvPicPr>
          <p:cNvPr id="9" name="Рисунок 8"/>
          <p:cNvPicPr/>
          <p:nvPr/>
        </p:nvPicPr>
        <p:blipFill>
          <a:blip r:embed="rId5" cstate="print"/>
          <a:stretch/>
        </p:blipFill>
        <p:spPr>
          <a:xfrm rot="10800000">
            <a:off x="214282" y="785794"/>
            <a:ext cx="1628280" cy="1589040"/>
          </a:xfrm>
          <a:prstGeom prst="rect">
            <a:avLst/>
          </a:prstGeom>
          <a:ln>
            <a:noFill/>
          </a:ln>
        </p:spPr>
      </p:pic>
      <p:grpSp>
        <p:nvGrpSpPr>
          <p:cNvPr id="2" name="Группа 12"/>
          <p:cNvGrpSpPr/>
          <p:nvPr/>
        </p:nvGrpSpPr>
        <p:grpSpPr>
          <a:xfrm>
            <a:off x="833426" y="2775530"/>
            <a:ext cx="3309946" cy="1082098"/>
            <a:chOff x="333360" y="2680200"/>
            <a:chExt cx="3454920" cy="1045080"/>
          </a:xfrm>
        </p:grpSpPr>
        <p:sp>
          <p:nvSpPr>
            <p:cNvPr id="14" name="Line 7"/>
            <p:cNvSpPr/>
            <p:nvPr/>
          </p:nvSpPr>
          <p:spPr>
            <a:xfrm flipH="1">
              <a:off x="555480" y="3358080"/>
              <a:ext cx="1873800" cy="0"/>
            </a:xfrm>
            <a:prstGeom prst="line">
              <a:avLst/>
            </a:prstGeom>
            <a:ln>
              <a:solidFill>
                <a:srgbClr val="FF0000"/>
              </a:solidFill>
            </a:ln>
          </p:spPr>
          <p:style>
            <a:lnRef idx="0">
              <a:scrgbClr r="0" g="0" b="0"/>
            </a:lnRef>
            <a:fillRef idx="0">
              <a:scrgbClr r="0" g="0" b="0"/>
            </a:fillRef>
            <a:effectRef idx="0">
              <a:scrgbClr r="0" g="0" b="0"/>
            </a:effectRef>
            <a:fontRef idx="minor"/>
          </p:style>
        </p:sp>
        <p:sp>
          <p:nvSpPr>
            <p:cNvPr id="15" name="Line 8"/>
            <p:cNvSpPr/>
            <p:nvPr/>
          </p:nvSpPr>
          <p:spPr>
            <a:xfrm>
              <a:off x="333360" y="3358080"/>
              <a:ext cx="275760" cy="0"/>
            </a:xfrm>
            <a:prstGeom prst="line">
              <a:avLst/>
            </a:prstGeom>
            <a:ln>
              <a:solidFill>
                <a:srgbClr val="CE181E"/>
              </a:solidFill>
              <a:tailEnd type="triangle" w="med" len="med"/>
            </a:ln>
          </p:spPr>
          <p:style>
            <a:lnRef idx="0">
              <a:scrgbClr r="0" g="0" b="0"/>
            </a:lnRef>
            <a:fillRef idx="0">
              <a:scrgbClr r="0" g="0" b="0"/>
            </a:fillRef>
            <a:effectRef idx="0">
              <a:scrgbClr r="0" g="0" b="0"/>
            </a:effectRef>
            <a:fontRef idx="minor"/>
          </p:style>
        </p:sp>
        <p:sp>
          <p:nvSpPr>
            <p:cNvPr id="16" name="Line 9"/>
            <p:cNvSpPr/>
            <p:nvPr/>
          </p:nvSpPr>
          <p:spPr>
            <a:xfrm flipH="1">
              <a:off x="2032560" y="3069360"/>
              <a:ext cx="710640" cy="182880"/>
            </a:xfrm>
            <a:prstGeom prst="line">
              <a:avLst/>
            </a:prstGeom>
            <a:ln>
              <a:solidFill>
                <a:srgbClr val="808080"/>
              </a:solidFill>
              <a:tailEnd type="triangle" w="med" len="med"/>
            </a:ln>
          </p:spPr>
          <p:style>
            <a:lnRef idx="0">
              <a:scrgbClr r="0" g="0" b="0"/>
            </a:lnRef>
            <a:fillRef idx="0">
              <a:scrgbClr r="0" g="0" b="0"/>
            </a:fillRef>
            <a:effectRef idx="0">
              <a:scrgbClr r="0" g="0" b="0"/>
            </a:effectRef>
            <a:fontRef idx="minor"/>
          </p:style>
        </p:sp>
        <p:sp>
          <p:nvSpPr>
            <p:cNvPr id="17" name="CustomShape 10"/>
            <p:cNvSpPr/>
            <p:nvPr/>
          </p:nvSpPr>
          <p:spPr>
            <a:xfrm rot="16542600" flipH="1">
              <a:off x="1664640" y="3289320"/>
              <a:ext cx="2520" cy="360"/>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18" name="TextShape 12"/>
            <p:cNvSpPr txBox="1"/>
            <p:nvPr/>
          </p:nvSpPr>
          <p:spPr>
            <a:xfrm>
              <a:off x="2743200" y="2926080"/>
              <a:ext cx="1013040" cy="245880"/>
            </a:xfrm>
            <a:prstGeom prst="rect">
              <a:avLst/>
            </a:prstGeom>
            <a:noFill/>
            <a:ln>
              <a:noFill/>
            </a:ln>
          </p:spPr>
          <p:txBody>
            <a:bodyPr lIns="90000" tIns="45000" rIns="90000" bIns="45000"/>
            <a:lstStyle/>
            <a:p>
              <a:r>
                <a:rPr lang="en-US" sz="1100" b="0" strike="noStrike" spc="-1">
                  <a:solidFill>
                    <a:srgbClr val="000000"/>
                  </a:solidFill>
                  <a:uFill>
                    <a:solidFill>
                      <a:srgbClr val="FFFFFF"/>
                    </a:solidFill>
                  </a:uFill>
                  <a:latin typeface="Arial"/>
                </a:rPr>
                <a:t>Vacuum pipe</a:t>
              </a:r>
            </a:p>
          </p:txBody>
        </p:sp>
        <p:sp>
          <p:nvSpPr>
            <p:cNvPr id="19" name="Line 13"/>
            <p:cNvSpPr/>
            <p:nvPr/>
          </p:nvSpPr>
          <p:spPr>
            <a:xfrm>
              <a:off x="1144440" y="3567960"/>
              <a:ext cx="686160" cy="0"/>
            </a:xfrm>
            <a:prstGeom prst="line">
              <a:avLst/>
            </a:prstGeom>
            <a:ln w="36720">
              <a:solidFill>
                <a:srgbClr val="003D73"/>
              </a:solidFill>
              <a:round/>
            </a:ln>
          </p:spPr>
          <p:style>
            <a:lnRef idx="0">
              <a:scrgbClr r="0" g="0" b="0"/>
            </a:lnRef>
            <a:fillRef idx="0">
              <a:scrgbClr r="0" g="0" b="0"/>
            </a:fillRef>
            <a:effectRef idx="0">
              <a:scrgbClr r="0" g="0" b="0"/>
            </a:effectRef>
            <a:fontRef idx="minor"/>
          </p:style>
        </p:sp>
        <p:sp>
          <p:nvSpPr>
            <p:cNvPr id="20" name="Line 14"/>
            <p:cNvSpPr/>
            <p:nvPr/>
          </p:nvSpPr>
          <p:spPr>
            <a:xfrm>
              <a:off x="1144440" y="3193560"/>
              <a:ext cx="686160" cy="0"/>
            </a:xfrm>
            <a:prstGeom prst="line">
              <a:avLst/>
            </a:prstGeom>
            <a:ln w="36720">
              <a:solidFill>
                <a:srgbClr val="003D73"/>
              </a:solidFill>
              <a:round/>
            </a:ln>
          </p:spPr>
          <p:style>
            <a:lnRef idx="0">
              <a:scrgbClr r="0" g="0" b="0"/>
            </a:lnRef>
            <a:fillRef idx="0">
              <a:scrgbClr r="0" g="0" b="0"/>
            </a:fillRef>
            <a:effectRef idx="0">
              <a:scrgbClr r="0" g="0" b="0"/>
            </a:effectRef>
            <a:fontRef idx="minor"/>
          </p:style>
        </p:sp>
        <p:sp>
          <p:nvSpPr>
            <p:cNvPr id="21" name="Line 15"/>
            <p:cNvSpPr/>
            <p:nvPr/>
          </p:nvSpPr>
          <p:spPr>
            <a:xfrm flipH="1">
              <a:off x="1955520" y="3567960"/>
              <a:ext cx="498960" cy="0"/>
            </a:xfrm>
            <a:prstGeom prst="line">
              <a:avLst/>
            </a:prstGeom>
            <a:ln>
              <a:solidFill>
                <a:srgbClr val="182F7C"/>
              </a:solidFill>
              <a:tailEnd type="triangle" w="med" len="med"/>
            </a:ln>
          </p:spPr>
          <p:style>
            <a:lnRef idx="0">
              <a:scrgbClr r="0" g="0" b="0"/>
            </a:lnRef>
            <a:fillRef idx="0">
              <a:scrgbClr r="0" g="0" b="0"/>
            </a:fillRef>
            <a:effectRef idx="0">
              <a:scrgbClr r="0" g="0" b="0"/>
            </a:effectRef>
            <a:fontRef idx="minor"/>
          </p:style>
        </p:sp>
        <p:sp>
          <p:nvSpPr>
            <p:cNvPr id="22" name="CustomShape 16"/>
            <p:cNvSpPr/>
            <p:nvPr/>
          </p:nvSpPr>
          <p:spPr>
            <a:xfrm>
              <a:off x="1144440" y="3653280"/>
              <a:ext cx="686160" cy="25200"/>
            </a:xfrm>
            <a:prstGeom prst="rect">
              <a:avLst/>
            </a:prstGeom>
            <a:solidFill>
              <a:srgbClr val="7EBE3F"/>
            </a:solidFill>
            <a:ln>
              <a:solidFill>
                <a:srgbClr val="7EBE3F"/>
              </a:solidFill>
            </a:ln>
          </p:spPr>
          <p:style>
            <a:lnRef idx="0">
              <a:scrgbClr r="0" g="0" b="0"/>
            </a:lnRef>
            <a:fillRef idx="0">
              <a:scrgbClr r="0" g="0" b="0"/>
            </a:fillRef>
            <a:effectRef idx="0">
              <a:scrgbClr r="0" g="0" b="0"/>
            </a:effectRef>
            <a:fontRef idx="minor"/>
          </p:style>
        </p:sp>
        <p:sp>
          <p:nvSpPr>
            <p:cNvPr id="23" name="CustomShape 17"/>
            <p:cNvSpPr/>
            <p:nvPr/>
          </p:nvSpPr>
          <p:spPr>
            <a:xfrm>
              <a:off x="1144440" y="3092040"/>
              <a:ext cx="686160" cy="24840"/>
            </a:xfrm>
            <a:prstGeom prst="rect">
              <a:avLst/>
            </a:prstGeom>
            <a:solidFill>
              <a:srgbClr val="7EBE3F"/>
            </a:solidFill>
            <a:ln>
              <a:solidFill>
                <a:srgbClr val="7EBE3F"/>
              </a:solidFill>
            </a:ln>
          </p:spPr>
          <p:style>
            <a:lnRef idx="0">
              <a:scrgbClr r="0" g="0" b="0"/>
            </a:lnRef>
            <a:fillRef idx="0">
              <a:scrgbClr r="0" g="0" b="0"/>
            </a:fillRef>
            <a:effectRef idx="0">
              <a:scrgbClr r="0" g="0" b="0"/>
            </a:effectRef>
            <a:fontRef idx="minor"/>
          </p:style>
        </p:sp>
        <p:sp>
          <p:nvSpPr>
            <p:cNvPr id="24" name="CustomShape 18"/>
            <p:cNvSpPr/>
            <p:nvPr/>
          </p:nvSpPr>
          <p:spPr>
            <a:xfrm>
              <a:off x="1666080" y="3302280"/>
              <a:ext cx="31320" cy="124920"/>
            </a:xfrm>
            <a:prstGeom prst="rect">
              <a:avLst/>
            </a:prstGeom>
            <a:solidFill>
              <a:srgbClr val="00A6A8"/>
            </a:solidFill>
            <a:ln>
              <a:solidFill>
                <a:srgbClr val="00A6A8"/>
              </a:solidFill>
            </a:ln>
          </p:spPr>
          <p:style>
            <a:lnRef idx="0">
              <a:scrgbClr r="0" g="0" b="0"/>
            </a:lnRef>
            <a:fillRef idx="0">
              <a:scrgbClr r="0" g="0" b="0"/>
            </a:fillRef>
            <a:effectRef idx="0">
              <a:scrgbClr r="0" g="0" b="0"/>
            </a:effectRef>
            <a:fontRef idx="minor"/>
          </p:style>
        </p:sp>
        <p:sp>
          <p:nvSpPr>
            <p:cNvPr id="25" name="Line 19"/>
            <p:cNvSpPr/>
            <p:nvPr/>
          </p:nvSpPr>
          <p:spPr>
            <a:xfrm flipH="1">
              <a:off x="1581120" y="2926080"/>
              <a:ext cx="704880" cy="190800"/>
            </a:xfrm>
            <a:prstGeom prst="line">
              <a:avLst/>
            </a:prstGeom>
            <a:ln>
              <a:solidFill>
                <a:srgbClr val="00A65D"/>
              </a:solidFill>
              <a:tailEnd type="triangle" w="med" len="med"/>
            </a:ln>
          </p:spPr>
          <p:style>
            <a:lnRef idx="0">
              <a:scrgbClr r="0" g="0" b="0"/>
            </a:lnRef>
            <a:fillRef idx="0">
              <a:scrgbClr r="0" g="0" b="0"/>
            </a:fillRef>
            <a:effectRef idx="0">
              <a:scrgbClr r="0" g="0" b="0"/>
            </a:effectRef>
            <a:fontRef idx="minor"/>
          </p:style>
        </p:sp>
        <p:sp>
          <p:nvSpPr>
            <p:cNvPr id="26" name="TextShape 20"/>
            <p:cNvSpPr txBox="1"/>
            <p:nvPr/>
          </p:nvSpPr>
          <p:spPr>
            <a:xfrm>
              <a:off x="2112120" y="2680200"/>
              <a:ext cx="755280" cy="245880"/>
            </a:xfrm>
            <a:prstGeom prst="rect">
              <a:avLst/>
            </a:prstGeom>
            <a:noFill/>
            <a:ln>
              <a:noFill/>
            </a:ln>
          </p:spPr>
          <p:txBody>
            <a:bodyPr lIns="90000" tIns="45000" rIns="90000" bIns="45000"/>
            <a:lstStyle/>
            <a:p>
              <a:r>
                <a:rPr lang="en-US" sz="1100" b="0" strike="noStrike" spc="-1">
                  <a:solidFill>
                    <a:srgbClr val="5F9F5F"/>
                  </a:solidFill>
                  <a:uFill>
                    <a:solidFill>
                      <a:srgbClr val="FFFFFF"/>
                    </a:solidFill>
                  </a:uFill>
                  <a:latin typeface="Arial"/>
                </a:rPr>
                <a:t>BD strips</a:t>
              </a:r>
            </a:p>
          </p:txBody>
        </p:sp>
        <p:sp>
          <p:nvSpPr>
            <p:cNvPr id="27" name="TextShape 21"/>
            <p:cNvSpPr txBox="1"/>
            <p:nvPr/>
          </p:nvSpPr>
          <p:spPr>
            <a:xfrm>
              <a:off x="2528640" y="3400200"/>
              <a:ext cx="1259640" cy="325080"/>
            </a:xfrm>
            <a:prstGeom prst="rect">
              <a:avLst/>
            </a:prstGeom>
            <a:noFill/>
            <a:ln>
              <a:noFill/>
            </a:ln>
          </p:spPr>
          <p:txBody>
            <a:bodyPr lIns="90000" tIns="45000" rIns="90000" bIns="45000"/>
            <a:lstStyle/>
            <a:p>
              <a:r>
                <a:rPr lang="en-US" sz="1200" b="0" strike="noStrike" spc="-1">
                  <a:solidFill>
                    <a:srgbClr val="0000FF"/>
                  </a:solidFill>
                  <a:uFill>
                    <a:solidFill>
                      <a:srgbClr val="FFFFFF"/>
                    </a:solidFill>
                  </a:uFill>
                  <a:latin typeface="Arial"/>
                </a:rPr>
                <a:t>Inner Pb shield</a:t>
              </a:r>
              <a:r>
                <a:rPr lang="en-US" sz="1660" b="0" strike="noStrike" spc="-1">
                  <a:solidFill>
                    <a:srgbClr val="000000"/>
                  </a:solidFill>
                  <a:uFill>
                    <a:solidFill>
                      <a:srgbClr val="FFFFFF"/>
                    </a:solidFill>
                  </a:uFill>
                  <a:latin typeface="Arial"/>
                </a:rPr>
                <a:t> </a:t>
              </a:r>
            </a:p>
          </p:txBody>
        </p:sp>
      </p:grpSp>
      <p:sp>
        <p:nvSpPr>
          <p:cNvPr id="28" name="CustomShape 1"/>
          <p:cNvSpPr/>
          <p:nvPr/>
        </p:nvSpPr>
        <p:spPr>
          <a:xfrm>
            <a:off x="4286248" y="928868"/>
            <a:ext cx="4643470" cy="578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dirty="0">
                <a:solidFill>
                  <a:srgbClr val="000000"/>
                </a:solidFill>
                <a:uFill>
                  <a:solidFill>
                    <a:srgbClr val="FFFFFF"/>
                  </a:solidFill>
                </a:uFill>
                <a:latin typeface="DejaVu Serif"/>
                <a:ea typeface="DejaVu Sans"/>
              </a:rPr>
              <a:t>New FEE board</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less noise, more flexibility to set thresholds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t>
            </a:r>
            <a:r>
              <a:rPr lang="en-US" sz="1400" b="0" strike="noStrike" spc="-1" dirty="0">
                <a:solidFill>
                  <a:srgbClr val="000000"/>
                </a:solidFill>
                <a:uFill>
                  <a:solidFill>
                    <a:srgbClr val="FFFFFF"/>
                  </a:solidFill>
                </a:uFill>
                <a:latin typeface="DejaVu Serif"/>
                <a:ea typeface="DejaVu Sans"/>
              </a:rPr>
              <a:t>increased pulse width </a:t>
            </a:r>
            <a:r>
              <a:rPr lang="en-US" sz="1400" b="0" strike="noStrike" spc="-1" dirty="0">
                <a:solidFill>
                  <a:srgbClr val="000000"/>
                </a:solidFill>
                <a:uFill>
                  <a:solidFill>
                    <a:srgbClr val="FFFFFF"/>
                  </a:solidFill>
                </a:uFill>
                <a:latin typeface="DejaVu Serif"/>
                <a:ea typeface="DejaVu Serif"/>
              </a:rPr>
              <a:t>&gt;12 ns</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 additional inputs for test pulses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smtClean="0">
                <a:solidFill>
                  <a:srgbClr val="FF7F00"/>
                </a:solidFill>
                <a:uFill>
                  <a:solidFill>
                    <a:srgbClr val="FFFFFF"/>
                  </a:solidFill>
                </a:uFill>
                <a:latin typeface="DejaVu Serif"/>
                <a:ea typeface="DejaVu Sans"/>
              </a:rPr>
              <a:t>tests </a:t>
            </a:r>
            <a:r>
              <a:rPr lang="en-US" sz="1400" b="0" strike="noStrike" spc="-1" dirty="0">
                <a:solidFill>
                  <a:srgbClr val="FF7F00"/>
                </a:solidFill>
                <a:uFill>
                  <a:solidFill>
                    <a:srgbClr val="FFFFFF"/>
                  </a:solidFill>
                </a:uFill>
                <a:latin typeface="DejaVu Serif"/>
                <a:ea typeface="DejaVu Sans"/>
              </a:rPr>
              <a:t>with </a:t>
            </a:r>
            <a:r>
              <a:rPr lang="en-US" sz="1400" b="0" strike="noStrike" spc="-1" dirty="0" err="1">
                <a:solidFill>
                  <a:srgbClr val="FF7F00"/>
                </a:solidFill>
                <a:uFill>
                  <a:solidFill>
                    <a:srgbClr val="FFFFFF"/>
                  </a:solidFill>
                </a:uFill>
                <a:latin typeface="DejaVu Serif"/>
                <a:ea typeface="DejaVu Sans"/>
              </a:rPr>
              <a:t>cosmics</a:t>
            </a:r>
            <a:r>
              <a:rPr lang="en-US" sz="1400" b="0" strike="noStrike" spc="-1" dirty="0">
                <a:solidFill>
                  <a:srgbClr val="FF7F00"/>
                </a:solidFill>
                <a:uFill>
                  <a:solidFill>
                    <a:srgbClr val="FFFFFF"/>
                  </a:solidFill>
                </a:uFill>
                <a:latin typeface="DejaVu Serif"/>
                <a:ea typeface="DejaVu Sans"/>
              </a:rPr>
              <a:t> planned for Nov-Dec.</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smtClean="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Inner </a:t>
            </a:r>
            <a:r>
              <a:rPr lang="en-US" sz="1400" b="1" strike="noStrike" spc="-1" dirty="0" err="1">
                <a:solidFill>
                  <a:srgbClr val="000000"/>
                </a:solidFill>
                <a:uFill>
                  <a:solidFill>
                    <a:srgbClr val="FFFFFF"/>
                  </a:solidFill>
                </a:uFill>
                <a:latin typeface="DejaVu Serif"/>
                <a:ea typeface="DejaVu Sans"/>
              </a:rPr>
              <a:t>Pb</a:t>
            </a:r>
            <a:r>
              <a:rPr lang="en-US" sz="1400" b="1" strike="noStrike" spc="-1" dirty="0">
                <a:solidFill>
                  <a:srgbClr val="000000"/>
                </a:solidFill>
                <a:uFill>
                  <a:solidFill>
                    <a:srgbClr val="FFFFFF"/>
                  </a:solidFill>
                </a:uFill>
                <a:latin typeface="DejaVu Serif"/>
                <a:ea typeface="DejaVu Sans"/>
              </a:rPr>
              <a:t> shield </a:t>
            </a:r>
            <a:endParaRPr lang="en-US" sz="1400" b="0" strike="noStrike" spc="-1" dirty="0">
              <a:solidFill>
                <a:srgbClr val="000000"/>
              </a:solidFill>
              <a:uFill>
                <a:solidFill>
                  <a:srgbClr val="FFFFFF"/>
                </a:solidFill>
              </a:uFill>
              <a:latin typeface="Arial"/>
            </a:endParaRPr>
          </a:p>
          <a:p>
            <a:pPr>
              <a:lnSpc>
                <a:spcPct val="100000"/>
              </a:lnSpc>
            </a:pPr>
            <a:r>
              <a:rPr lang="en-US" sz="1400" b="0" i="1" strike="noStrike" spc="-1" dirty="0">
                <a:solidFill>
                  <a:srgbClr val="000000"/>
                </a:solidFill>
                <a:uFill>
                  <a:solidFill>
                    <a:srgbClr val="FFFFFF"/>
                  </a:solidFill>
                </a:uFill>
                <a:latin typeface="DejaVu Serif"/>
                <a:ea typeface="DejaVu Sans"/>
              </a:rPr>
              <a:t>(cylinder 15 cm long, 4 mm thick)</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DejaVu Serif"/>
              </a:rPr>
              <a:t>inner dia. of the shield is 70 </a:t>
            </a:r>
            <a:r>
              <a:rPr lang="en-US" sz="1400" b="0" strike="noStrike" spc="-1" dirty="0" smtClean="0">
                <a:solidFill>
                  <a:srgbClr val="000000"/>
                </a:solidFill>
                <a:uFill>
                  <a:solidFill>
                    <a:srgbClr val="FFFFFF"/>
                  </a:solidFill>
                </a:uFill>
                <a:latin typeface="DejaVu Serif"/>
                <a:ea typeface="DejaVu Serif"/>
              </a:rPr>
              <a:t>mm</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000000"/>
                </a:solidFill>
                <a:uFill>
                  <a:solidFill>
                    <a:srgbClr val="FFFFFF"/>
                  </a:solidFill>
                </a:uFill>
                <a:latin typeface="DejaVu Serif"/>
                <a:ea typeface="StarSymbol"/>
              </a:rPr>
              <a:t>i.e., radial gap between the shield and vacuum </a:t>
            </a:r>
            <a:endParaRPr lang="en-US" sz="1400" b="0" strike="noStrike" spc="-1" dirty="0" smtClean="0">
              <a:solidFill>
                <a:srgbClr val="000000"/>
              </a:solidFill>
              <a:uFill>
                <a:solidFill>
                  <a:srgbClr val="FFFFFF"/>
                </a:solidFill>
              </a:uFill>
              <a:latin typeface="DejaVu Serif"/>
              <a:ea typeface="StarSymbol"/>
            </a:endParaRPr>
          </a:p>
          <a:p>
            <a:pPr>
              <a:lnSpc>
                <a:spcPct val="100000"/>
              </a:lnSpc>
            </a:pPr>
            <a:r>
              <a:rPr lang="en-US" sz="1400" b="0" strike="noStrike" spc="-1" dirty="0" smtClean="0">
                <a:solidFill>
                  <a:srgbClr val="000000"/>
                </a:solidFill>
                <a:uFill>
                  <a:solidFill>
                    <a:srgbClr val="FFFFFF"/>
                  </a:solidFill>
                </a:uFill>
                <a:latin typeface="DejaVu Serif"/>
                <a:ea typeface="StarSymbol"/>
              </a:rPr>
              <a:t>pipe </a:t>
            </a:r>
            <a:r>
              <a:rPr lang="en-US" sz="1400" b="0" strike="noStrike" spc="-1" dirty="0">
                <a:solidFill>
                  <a:srgbClr val="000000"/>
                </a:solidFill>
                <a:uFill>
                  <a:solidFill>
                    <a:srgbClr val="FFFFFF"/>
                  </a:solidFill>
                </a:uFill>
                <a:latin typeface="DejaVu Serif"/>
                <a:ea typeface="StarSymbol"/>
              </a:rPr>
              <a:t>is 2 mm, </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smtClean="0">
              <a:solidFill>
                <a:srgbClr val="000000"/>
              </a:solidFill>
              <a:uFill>
                <a:solidFill>
                  <a:srgbClr val="FFFFFF"/>
                </a:solidFill>
              </a:uFill>
              <a:latin typeface="DejaVu Serif"/>
              <a:ea typeface="StarSymbol"/>
            </a:endParaRPr>
          </a:p>
          <a:p>
            <a:pPr>
              <a:lnSpc>
                <a:spcPct val="100000"/>
              </a:lnSpc>
            </a:pPr>
            <a:r>
              <a:rPr lang="en-US" sz="1400" b="0" strike="noStrike" spc="-1" dirty="0" smtClean="0">
                <a:solidFill>
                  <a:srgbClr val="000000"/>
                </a:solidFill>
                <a:uFill>
                  <a:solidFill>
                    <a:srgbClr val="FFFFFF"/>
                  </a:solidFill>
                </a:uFill>
                <a:latin typeface="DejaVu Serif"/>
                <a:ea typeface="StarSymbol"/>
              </a:rPr>
              <a:t>4 </a:t>
            </a:r>
            <a:r>
              <a:rPr lang="en-US" sz="1400" b="0" strike="noStrike" spc="-1" dirty="0">
                <a:solidFill>
                  <a:srgbClr val="000000"/>
                </a:solidFill>
                <a:uFill>
                  <a:solidFill>
                    <a:srgbClr val="FFFFFF"/>
                  </a:solidFill>
                </a:uFill>
                <a:latin typeface="DejaVu Serif"/>
                <a:ea typeface="StarSymbol"/>
              </a:rPr>
              <a:t>mm of </a:t>
            </a:r>
            <a:r>
              <a:rPr lang="en-US" sz="1400" b="0" strike="noStrike" spc="-1" dirty="0" err="1">
                <a:solidFill>
                  <a:srgbClr val="000000"/>
                </a:solidFill>
                <a:uFill>
                  <a:solidFill>
                    <a:srgbClr val="FFFFFF"/>
                  </a:solidFill>
                </a:uFill>
                <a:latin typeface="DejaVu Serif"/>
                <a:ea typeface="StarSymbol"/>
              </a:rPr>
              <a:t>Pb</a:t>
            </a:r>
            <a:r>
              <a:rPr lang="en-US" sz="1400" b="0" strike="noStrike" spc="-1" dirty="0">
                <a:solidFill>
                  <a:srgbClr val="000000"/>
                </a:solidFill>
                <a:uFill>
                  <a:solidFill>
                    <a:srgbClr val="FFFFFF"/>
                  </a:solidFill>
                </a:uFill>
                <a:latin typeface="DejaVu Serif"/>
                <a:ea typeface="StarSymbol"/>
              </a:rPr>
              <a:t> leaves 1 mm gap for support material   </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FF7F00"/>
                </a:solidFill>
                <a:uFill>
                  <a:solidFill>
                    <a:srgbClr val="FFFFFF"/>
                  </a:solidFill>
                </a:uFill>
                <a:latin typeface="DejaVu Serif"/>
                <a:ea typeface="DejaVu Sans"/>
              </a:rPr>
              <a:t>design in progress, production scheduled for Nov.</a:t>
            </a:r>
            <a:r>
              <a:rPr lang="en-US" sz="1400" b="0" strike="noStrike" spc="-1" dirty="0">
                <a:solidFill>
                  <a:srgbClr val="5F9F5F"/>
                </a:solidFill>
                <a:uFill>
                  <a:solidFill>
                    <a:srgbClr val="FFFFFF"/>
                  </a:solidFill>
                </a:uFill>
                <a:latin typeface="DejaVu Serif"/>
                <a:ea typeface="DejaVu Sans"/>
              </a:rPr>
              <a:t> </a:t>
            </a:r>
            <a:r>
              <a:rPr lang="en-US" sz="1400" b="0" strike="noStrike" spc="-1" dirty="0">
                <a:solidFill>
                  <a:srgbClr val="FFFFFF"/>
                </a:solidFill>
                <a:uFill>
                  <a:solidFill>
                    <a:srgbClr val="FFFFFF"/>
                  </a:solidFill>
                </a:uFill>
                <a:latin typeface="DejaVu Serif"/>
                <a:ea typeface="StarSymbol"/>
              </a:rPr>
              <a:t>✓</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smtClean="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00"/>
                </a:solidFill>
                <a:uFill>
                  <a:solidFill>
                    <a:srgbClr val="FFFFFF"/>
                  </a:solidFill>
                </a:uFill>
                <a:latin typeface="DejaVu Serif"/>
                <a:ea typeface="DejaVu Sans"/>
              </a:rPr>
              <a:t>Outer </a:t>
            </a:r>
            <a:r>
              <a:rPr lang="en-US" sz="1400" b="1" strike="noStrike" spc="-1" dirty="0" err="1">
                <a:solidFill>
                  <a:srgbClr val="000000"/>
                </a:solidFill>
                <a:uFill>
                  <a:solidFill>
                    <a:srgbClr val="FFFFFF"/>
                  </a:solidFill>
                </a:uFill>
                <a:latin typeface="DejaVu Serif"/>
                <a:ea typeface="DejaVu Sans"/>
              </a:rPr>
              <a:t>Pb</a:t>
            </a:r>
            <a:r>
              <a:rPr lang="en-US" sz="1400" b="1" strike="noStrike" spc="-1" dirty="0">
                <a:solidFill>
                  <a:srgbClr val="000000"/>
                </a:solidFill>
                <a:uFill>
                  <a:solidFill>
                    <a:srgbClr val="FFFFFF"/>
                  </a:solidFill>
                </a:uFill>
                <a:latin typeface="DejaVu Serif"/>
                <a:ea typeface="DejaVu Sans"/>
              </a:rPr>
              <a:t> shield </a:t>
            </a:r>
            <a:endParaRPr lang="en-US" sz="1400" b="0" strike="noStrike" spc="-1" dirty="0">
              <a:solidFill>
                <a:srgbClr val="000000"/>
              </a:solidFill>
              <a:uFill>
                <a:solidFill>
                  <a:srgbClr val="FFFFFF"/>
                </a:solidFill>
              </a:uFill>
              <a:latin typeface="Arial"/>
            </a:endParaRPr>
          </a:p>
          <a:p>
            <a:pPr>
              <a:lnSpc>
                <a:spcPct val="100000"/>
              </a:lnSpc>
            </a:pPr>
            <a:r>
              <a:rPr lang="en-US" sz="1400" b="0" i="1" strike="noStrike" spc="-1" dirty="0">
                <a:solidFill>
                  <a:srgbClr val="000000"/>
                </a:solidFill>
                <a:uFill>
                  <a:solidFill>
                    <a:srgbClr val="FFFFFF"/>
                  </a:solidFill>
                </a:uFill>
                <a:latin typeface="DejaVu Serif"/>
                <a:ea typeface="DejaVu Sans"/>
              </a:rPr>
              <a:t>(half-disc R=25 cm, 1 cm thick)</a:t>
            </a:r>
            <a:endParaRPr lang="en-US" sz="1400" b="0" strike="noStrike" spc="-1" dirty="0">
              <a:solidFill>
                <a:srgbClr val="000000"/>
              </a:solidFill>
              <a:uFill>
                <a:solidFill>
                  <a:srgbClr val="FFFFFF"/>
                </a:solidFill>
              </a:uFill>
              <a:latin typeface="Arial"/>
            </a:endParaRPr>
          </a:p>
          <a:p>
            <a:pPr>
              <a:lnSpc>
                <a:spcPct val="100000"/>
              </a:lnSpc>
            </a:pPr>
            <a:r>
              <a:rPr lang="en-US" sz="1400" b="0" strike="noStrike" spc="-1" dirty="0">
                <a:solidFill>
                  <a:srgbClr val="FF7F00"/>
                </a:solidFill>
                <a:uFill>
                  <a:solidFill>
                    <a:srgbClr val="FFFFFF"/>
                  </a:solidFill>
                </a:uFill>
                <a:latin typeface="DejaVu Serif"/>
                <a:ea typeface="DejaVu Sans"/>
              </a:rPr>
              <a:t>production scheduled for Nov.</a:t>
            </a: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endParaRPr lang="en-US" sz="14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0000FF"/>
                </a:solidFill>
                <a:uFill>
                  <a:solidFill>
                    <a:srgbClr val="FFFFFF"/>
                  </a:solidFill>
                </a:uFill>
                <a:latin typeface="DejaVu Serif"/>
                <a:ea typeface="DejaVu Serif"/>
              </a:rPr>
              <a:t>Overall BD upgrade status:</a:t>
            </a:r>
            <a:r>
              <a:rPr lang="en-US" sz="1400" b="0" strike="noStrike" spc="-1" dirty="0">
                <a:solidFill>
                  <a:srgbClr val="0000FF"/>
                </a:solidFill>
                <a:uFill>
                  <a:solidFill>
                    <a:srgbClr val="FFFFFF"/>
                  </a:solidFill>
                </a:uFill>
                <a:latin typeface="DejaVu Serif"/>
                <a:ea typeface="DejaVu Serif"/>
              </a:rPr>
              <a:t>  on schedule, design and production of the </a:t>
            </a:r>
            <a:r>
              <a:rPr lang="en-US" sz="1400" b="0" strike="noStrike" spc="-1" dirty="0" err="1">
                <a:solidFill>
                  <a:srgbClr val="0000FF"/>
                </a:solidFill>
                <a:uFill>
                  <a:solidFill>
                    <a:srgbClr val="FFFFFF"/>
                  </a:solidFill>
                </a:uFill>
                <a:latin typeface="DejaVu Serif"/>
                <a:ea typeface="DejaVu Serif"/>
              </a:rPr>
              <a:t>Pb</a:t>
            </a:r>
            <a:r>
              <a:rPr lang="en-US" sz="1400" b="0" strike="noStrike" spc="-1" dirty="0">
                <a:solidFill>
                  <a:srgbClr val="0000FF"/>
                </a:solidFill>
                <a:uFill>
                  <a:solidFill>
                    <a:srgbClr val="FFFFFF"/>
                  </a:solidFill>
                </a:uFill>
                <a:latin typeface="DejaVu Serif"/>
                <a:ea typeface="DejaVu Serif"/>
              </a:rPr>
              <a:t> shields is now given more attention  </a:t>
            </a:r>
            <a:endParaRPr lang="en-US" sz="1400" b="0" strike="noStrike" spc="-1" dirty="0">
              <a:solidFill>
                <a:srgbClr val="000000"/>
              </a:solidFill>
              <a:uFill>
                <a:solidFill>
                  <a:srgbClr val="FFFFFF"/>
                </a:solidFill>
              </a:uFill>
              <a:latin typeface="Arial"/>
            </a:endParaRPr>
          </a:p>
        </p:txBody>
      </p:sp>
      <p:grpSp>
        <p:nvGrpSpPr>
          <p:cNvPr id="29" name="Группа 28"/>
          <p:cNvGrpSpPr/>
          <p:nvPr/>
        </p:nvGrpSpPr>
        <p:grpSpPr>
          <a:xfrm>
            <a:off x="1357290" y="4334846"/>
            <a:ext cx="2103120" cy="1737360"/>
            <a:chOff x="8321040" y="4023360"/>
            <a:chExt cx="2103120" cy="1737360"/>
          </a:xfrm>
        </p:grpSpPr>
        <p:pic>
          <p:nvPicPr>
            <p:cNvPr id="30" name="Рисунок 29"/>
            <p:cNvPicPr/>
            <p:nvPr/>
          </p:nvPicPr>
          <p:blipFill>
            <a:blip r:embed="rId6"/>
            <a:stretch/>
          </p:blipFill>
          <p:spPr>
            <a:xfrm>
              <a:off x="9079560" y="4333680"/>
              <a:ext cx="1344600" cy="1427040"/>
            </a:xfrm>
            <a:prstGeom prst="rect">
              <a:avLst/>
            </a:prstGeom>
            <a:ln>
              <a:noFill/>
            </a:ln>
          </p:spPr>
        </p:pic>
        <p:sp>
          <p:nvSpPr>
            <p:cNvPr id="31" name="TextShape 22"/>
            <p:cNvSpPr txBox="1"/>
            <p:nvPr/>
          </p:nvSpPr>
          <p:spPr>
            <a:xfrm>
              <a:off x="9115920" y="4023360"/>
              <a:ext cx="953280" cy="291960"/>
            </a:xfrm>
            <a:prstGeom prst="rect">
              <a:avLst/>
            </a:prstGeom>
            <a:noFill/>
            <a:ln>
              <a:noFill/>
            </a:ln>
          </p:spPr>
          <p:txBody>
            <a:bodyPr lIns="90000" tIns="45000" rIns="90000" bIns="45000"/>
            <a:lstStyle/>
            <a:p>
              <a:r>
                <a:rPr lang="en-US" sz="1100" b="0" strike="noStrike" spc="-1">
                  <a:solidFill>
                    <a:srgbClr val="00864B"/>
                  </a:solidFill>
                  <a:uFill>
                    <a:solidFill>
                      <a:srgbClr val="FFFFFF"/>
                    </a:solidFill>
                  </a:uFill>
                  <a:latin typeface="Arial"/>
                </a:rPr>
                <a:t>BD strips</a:t>
              </a:r>
              <a:endParaRPr lang="en-US" sz="1100" b="0" strike="noStrike" spc="-1">
                <a:solidFill>
                  <a:srgbClr val="000000"/>
                </a:solidFill>
                <a:uFill>
                  <a:solidFill>
                    <a:srgbClr val="FFFFFF"/>
                  </a:solidFill>
                </a:uFill>
                <a:latin typeface="Arial"/>
              </a:endParaRPr>
            </a:p>
          </p:txBody>
        </p:sp>
        <p:sp>
          <p:nvSpPr>
            <p:cNvPr id="32" name="Line 23"/>
            <p:cNvSpPr/>
            <p:nvPr/>
          </p:nvSpPr>
          <p:spPr>
            <a:xfrm>
              <a:off x="9518400" y="4210560"/>
              <a:ext cx="157320" cy="433080"/>
            </a:xfrm>
            <a:prstGeom prst="line">
              <a:avLst/>
            </a:prstGeom>
            <a:ln>
              <a:solidFill>
                <a:srgbClr val="00A65D"/>
              </a:solidFill>
              <a:tailEnd type="triangle" w="med" len="med"/>
            </a:ln>
          </p:spPr>
          <p:style>
            <a:lnRef idx="0">
              <a:scrgbClr r="0" g="0" b="0"/>
            </a:lnRef>
            <a:fillRef idx="0">
              <a:scrgbClr r="0" g="0" b="0"/>
            </a:fillRef>
            <a:effectRef idx="0">
              <a:scrgbClr r="0" g="0" b="0"/>
            </a:effectRef>
            <a:fontRef idx="minor"/>
          </p:style>
        </p:sp>
        <p:sp>
          <p:nvSpPr>
            <p:cNvPr id="33" name="TextShape 24"/>
            <p:cNvSpPr txBox="1"/>
            <p:nvPr/>
          </p:nvSpPr>
          <p:spPr>
            <a:xfrm>
              <a:off x="8321040" y="4705920"/>
              <a:ext cx="813960" cy="477000"/>
            </a:xfrm>
            <a:prstGeom prst="rect">
              <a:avLst/>
            </a:prstGeom>
            <a:noFill/>
            <a:ln>
              <a:noFill/>
            </a:ln>
          </p:spPr>
          <p:txBody>
            <a:bodyPr lIns="90000" tIns="45000" rIns="90000" bIns="45000"/>
            <a:lstStyle/>
            <a:p>
              <a:r>
                <a:rPr lang="en-US" sz="1100" b="0" strike="noStrike" spc="-1">
                  <a:solidFill>
                    <a:srgbClr val="666666"/>
                  </a:solidFill>
                  <a:uFill>
                    <a:solidFill>
                      <a:srgbClr val="FFFFFF"/>
                    </a:solidFill>
                  </a:uFill>
                  <a:latin typeface="Arial"/>
                </a:rPr>
                <a:t>outer Pb </a:t>
              </a:r>
              <a:endParaRPr lang="en-US" sz="1100" b="0" strike="noStrike" spc="-1">
                <a:solidFill>
                  <a:srgbClr val="000000"/>
                </a:solidFill>
                <a:uFill>
                  <a:solidFill>
                    <a:srgbClr val="FFFFFF"/>
                  </a:solidFill>
                </a:uFill>
                <a:latin typeface="Arial"/>
              </a:endParaRPr>
            </a:p>
            <a:p>
              <a:r>
                <a:rPr lang="en-US" sz="1100" b="0" strike="noStrike" spc="-1">
                  <a:solidFill>
                    <a:srgbClr val="666666"/>
                  </a:solidFill>
                  <a:uFill>
                    <a:solidFill>
                      <a:srgbClr val="FFFFFF"/>
                    </a:solidFill>
                  </a:uFill>
                  <a:latin typeface="Arial"/>
                </a:rPr>
                <a:t>shield</a:t>
              </a:r>
              <a:endParaRPr lang="en-US" sz="1100" b="0" strike="noStrike" spc="-1">
                <a:solidFill>
                  <a:srgbClr val="000000"/>
                </a:solidFill>
                <a:uFill>
                  <a:solidFill>
                    <a:srgbClr val="FFFFFF"/>
                  </a:solidFill>
                </a:uFill>
                <a:latin typeface="Arial"/>
              </a:endParaRPr>
            </a:p>
          </p:txBody>
        </p:sp>
        <p:sp>
          <p:nvSpPr>
            <p:cNvPr id="34" name="Line 25"/>
            <p:cNvSpPr/>
            <p:nvPr/>
          </p:nvSpPr>
          <p:spPr>
            <a:xfrm>
              <a:off x="8809920" y="4892040"/>
              <a:ext cx="629640" cy="248040"/>
            </a:xfrm>
            <a:prstGeom prst="line">
              <a:avLst/>
            </a:prstGeom>
            <a:ln>
              <a:solidFill>
                <a:srgbClr val="666666"/>
              </a:solidFill>
              <a:tailEnd type="triangle" w="med" len="med"/>
            </a:ln>
          </p:spPr>
          <p:style>
            <a:lnRef idx="0">
              <a:scrgbClr r="0" g="0" b="0"/>
            </a:lnRef>
            <a:fillRef idx="0">
              <a:scrgbClr r="0" g="0" b="0"/>
            </a:fillRef>
            <a:effectRef idx="0">
              <a:scrgbClr r="0" g="0" b="0"/>
            </a:effectRef>
            <a:fontRef idx="minor"/>
          </p:style>
        </p:sp>
        <p:sp>
          <p:nvSpPr>
            <p:cNvPr id="35" name="Line 26"/>
            <p:cNvSpPr/>
            <p:nvPr/>
          </p:nvSpPr>
          <p:spPr>
            <a:xfrm>
              <a:off x="8652240" y="4395600"/>
              <a:ext cx="551160" cy="248040"/>
            </a:xfrm>
            <a:prstGeom prst="line">
              <a:avLst/>
            </a:prstGeom>
            <a:ln>
              <a:solidFill>
                <a:srgbClr val="D22B2B"/>
              </a:solidFill>
              <a:tailEnd type="triangle" w="med" len="med"/>
            </a:ln>
          </p:spPr>
          <p:style>
            <a:lnRef idx="0">
              <a:scrgbClr r="0" g="0" b="0"/>
            </a:lnRef>
            <a:fillRef idx="0">
              <a:scrgbClr r="0" g="0" b="0"/>
            </a:fillRef>
            <a:effectRef idx="0">
              <a:scrgbClr r="0" g="0" b="0"/>
            </a:effectRef>
            <a:fontRef idx="minor"/>
          </p:style>
        </p:sp>
      </p:grpSp>
      <p:sp>
        <p:nvSpPr>
          <p:cNvPr id="36" name="TextBox 35"/>
          <p:cNvSpPr txBox="1"/>
          <p:nvPr/>
        </p:nvSpPr>
        <p:spPr>
          <a:xfrm>
            <a:off x="6072198" y="763769"/>
            <a:ext cx="1928826" cy="307777"/>
          </a:xfrm>
          <a:prstGeom prst="rect">
            <a:avLst/>
          </a:prstGeom>
          <a:noFill/>
        </p:spPr>
        <p:txBody>
          <a:bodyPr wrap="square" rtlCol="0">
            <a:spAutoFit/>
          </a:bodyPr>
          <a:lstStyle/>
          <a:p>
            <a:pPr>
              <a:lnSpc>
                <a:spcPct val="100000"/>
              </a:lnSpc>
            </a:pPr>
            <a:r>
              <a:rPr lang="en-US" sz="1400" spc="-1" dirty="0" smtClean="0">
                <a:solidFill>
                  <a:srgbClr val="00864B"/>
                </a:solidFill>
                <a:uFill>
                  <a:solidFill>
                    <a:srgbClr val="FFFFFF"/>
                  </a:solidFill>
                </a:uFill>
                <a:latin typeface="DejaVu Serif"/>
                <a:ea typeface="DejaVu Serif"/>
              </a:rPr>
              <a:t>upgrade is finished</a:t>
            </a:r>
            <a:r>
              <a:rPr lang="en-US" sz="1400" spc="-1" dirty="0" smtClean="0">
                <a:solidFill>
                  <a:srgbClr val="5F9F5F"/>
                </a:solidFill>
                <a:uFill>
                  <a:solidFill>
                    <a:srgbClr val="FFFFFF"/>
                  </a:solidFill>
                </a:uFill>
                <a:latin typeface="DejaVu Serif"/>
                <a:ea typeface="DejaVu Sans"/>
              </a:rPr>
              <a:t> </a:t>
            </a:r>
            <a:r>
              <a:rPr lang="en-US" sz="1400" spc="-1" dirty="0" smtClean="0">
                <a:solidFill>
                  <a:srgbClr val="5F9F7E"/>
                </a:solidFill>
                <a:uFill>
                  <a:solidFill>
                    <a:srgbClr val="FFFFFF"/>
                  </a:solidFill>
                </a:uFill>
                <a:latin typeface="DejaVu Serif"/>
                <a:ea typeface="StarSymbol"/>
              </a:rPr>
              <a:t>✓</a:t>
            </a:r>
            <a:r>
              <a:rPr lang="en-US" sz="1400" spc="-1" dirty="0" smtClean="0">
                <a:solidFill>
                  <a:srgbClr val="000000"/>
                </a:solidFill>
                <a:uFill>
                  <a:solidFill>
                    <a:srgbClr val="FFFFFF"/>
                  </a:solidFill>
                </a:uFill>
                <a:latin typeface="DejaVu Serif"/>
                <a:ea typeface="DejaVu Serif"/>
              </a:rPr>
              <a:t> </a:t>
            </a:r>
            <a:endParaRPr lang="en-US" sz="1400" spc="-1" dirty="0">
              <a:solidFill>
                <a:srgbClr val="000000"/>
              </a:solidFill>
              <a:uFill>
                <a:solidFill>
                  <a:srgbClr val="FFFFFF"/>
                </a:solidFill>
              </a:uFill>
              <a:latin typeface="Arial"/>
            </a:endParaRPr>
          </a:p>
        </p:txBody>
      </p:sp>
      <p:sp>
        <p:nvSpPr>
          <p:cNvPr id="37" name="TextBox 36"/>
          <p:cNvSpPr txBox="1"/>
          <p:nvPr/>
        </p:nvSpPr>
        <p:spPr>
          <a:xfrm>
            <a:off x="6438912" y="2571744"/>
            <a:ext cx="1204922" cy="307777"/>
          </a:xfrm>
          <a:prstGeom prst="rect">
            <a:avLst/>
          </a:prstGeom>
          <a:noFill/>
        </p:spPr>
        <p:txBody>
          <a:bodyPr wrap="square" rtlCol="0">
            <a:spAutoFit/>
          </a:bodyPr>
          <a:lstStyle/>
          <a:p>
            <a:pPr>
              <a:lnSpc>
                <a:spcPct val="100000"/>
              </a:lnSpc>
            </a:pPr>
            <a:r>
              <a:rPr lang="en-US" sz="1400" spc="-1" dirty="0" smtClean="0">
                <a:solidFill>
                  <a:srgbClr val="00864B"/>
                </a:solidFill>
                <a:uFill>
                  <a:solidFill>
                    <a:srgbClr val="FFFFFF"/>
                  </a:solidFill>
                </a:uFill>
                <a:latin typeface="DejaVu Serif"/>
                <a:ea typeface="DejaVu Sans"/>
              </a:rPr>
              <a:t>fixed </a:t>
            </a:r>
            <a:r>
              <a:rPr lang="en-US" sz="1400" spc="-1" dirty="0" smtClean="0">
                <a:solidFill>
                  <a:srgbClr val="00864B"/>
                </a:solidFill>
                <a:uFill>
                  <a:solidFill>
                    <a:srgbClr val="FFFFFF"/>
                  </a:solidFill>
                </a:uFill>
                <a:latin typeface="DejaVu Serif"/>
                <a:ea typeface="StarSymbol"/>
              </a:rPr>
              <a:t>✓</a:t>
            </a:r>
            <a:endParaRPr lang="en-US" sz="1400" spc="-1" dirty="0">
              <a:solidFill>
                <a:srgbClr val="000000"/>
              </a:solidFill>
              <a:uFill>
                <a:solidFill>
                  <a:srgbClr val="FFFFFF"/>
                </a:solidFill>
              </a:u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642919"/>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BD upgrade (II)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5</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pic>
        <p:nvPicPr>
          <p:cNvPr id="10" name="Рисунок 9"/>
          <p:cNvPicPr/>
          <p:nvPr/>
        </p:nvPicPr>
        <p:blipFill>
          <a:blip r:embed="rId4" cstate="print"/>
          <a:stretch/>
        </p:blipFill>
        <p:spPr>
          <a:xfrm>
            <a:off x="2071670" y="1214422"/>
            <a:ext cx="3786214" cy="3154688"/>
          </a:xfrm>
          <a:prstGeom prst="rect">
            <a:avLst/>
          </a:prstGeom>
          <a:ln>
            <a:noFill/>
          </a:ln>
        </p:spPr>
      </p:pic>
      <p:sp>
        <p:nvSpPr>
          <p:cNvPr id="29" name="TextShape 27"/>
          <p:cNvSpPr txBox="1"/>
          <p:nvPr/>
        </p:nvSpPr>
        <p:spPr>
          <a:xfrm>
            <a:off x="1071538" y="4572008"/>
            <a:ext cx="6786610" cy="1500198"/>
          </a:xfrm>
          <a:prstGeom prst="rect">
            <a:avLst/>
          </a:prstGeom>
          <a:noFill/>
          <a:ln>
            <a:noFill/>
          </a:ln>
        </p:spPr>
        <p:txBody>
          <a:bodyPr lIns="90000" tIns="45000" rIns="90000" bIns="45000"/>
          <a:lstStyle/>
          <a:p>
            <a:pPr algn="ctr"/>
            <a:r>
              <a:rPr lang="en-US" sz="2400" b="0" strike="noStrike" spc="-1" dirty="0">
                <a:solidFill>
                  <a:srgbClr val="000000"/>
                </a:solidFill>
                <a:uFill>
                  <a:solidFill>
                    <a:srgbClr val="FFFFFF"/>
                  </a:solidFill>
                </a:uFill>
                <a:latin typeface="Arial"/>
              </a:rPr>
              <a:t>Simulation of </a:t>
            </a:r>
            <a:r>
              <a:rPr lang="en-US" sz="2400" b="0" strike="noStrike" spc="-1" dirty="0" smtClean="0">
                <a:solidFill>
                  <a:srgbClr val="000000"/>
                </a:solidFill>
                <a:uFill>
                  <a:solidFill>
                    <a:srgbClr val="FFFFFF"/>
                  </a:solidFill>
                </a:uFill>
                <a:latin typeface="Arial"/>
                <a:ea typeface="Arial"/>
              </a:rPr>
              <a:t>δ-electron </a:t>
            </a:r>
            <a:r>
              <a:rPr lang="en-US" sz="2400" b="0" strike="noStrike" spc="-1" dirty="0" smtClean="0">
                <a:solidFill>
                  <a:srgbClr val="000000"/>
                </a:solidFill>
                <a:uFill>
                  <a:solidFill>
                    <a:srgbClr val="FFFFFF"/>
                  </a:solidFill>
                </a:uFill>
                <a:latin typeface="Arial"/>
              </a:rPr>
              <a:t>background </a:t>
            </a:r>
            <a:r>
              <a:rPr lang="en-US" sz="2400" b="0" strike="noStrike" spc="-1" dirty="0">
                <a:solidFill>
                  <a:srgbClr val="000000"/>
                </a:solidFill>
                <a:uFill>
                  <a:solidFill>
                    <a:srgbClr val="FFFFFF"/>
                  </a:solidFill>
                </a:uFill>
                <a:latin typeface="Arial"/>
              </a:rPr>
              <a:t>for </a:t>
            </a:r>
            <a:r>
              <a:rPr lang="en-US" sz="2400" b="0" strike="noStrike" spc="-1" dirty="0" smtClean="0">
                <a:solidFill>
                  <a:srgbClr val="000000"/>
                </a:solidFill>
                <a:uFill>
                  <a:solidFill>
                    <a:srgbClr val="FFFFFF"/>
                  </a:solidFill>
                </a:uFill>
                <a:latin typeface="Arial"/>
              </a:rPr>
              <a:t>different thickness </a:t>
            </a:r>
            <a:r>
              <a:rPr lang="en-US" sz="2400" b="0" strike="noStrike" spc="-1" dirty="0">
                <a:solidFill>
                  <a:srgbClr val="000000"/>
                </a:solidFill>
                <a:uFill>
                  <a:solidFill>
                    <a:srgbClr val="FFFFFF"/>
                  </a:solidFill>
                </a:uFill>
                <a:latin typeface="Arial"/>
              </a:rPr>
              <a:t>of inner shield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Trigger 0-level Unit (T0U) 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571472" y="1412638"/>
            <a:ext cx="8215370" cy="427809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   New design</a:t>
            </a:r>
          </a:p>
          <a:p>
            <a:pPr lvl="1">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Increased input/output line number</a:t>
            </a:r>
          </a:p>
          <a:p>
            <a:pPr lvl="2">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Extra TTL-50 Ohm input or output lines </a:t>
            </a:r>
          </a:p>
          <a:p>
            <a:pPr lvl="2">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Extra LVDS </a:t>
            </a:r>
            <a:r>
              <a:rPr lang="en-US" altLang="ru-RU" sz="3200" dirty="0" smtClean="0">
                <a:solidFill>
                  <a:schemeClr val="accent1">
                    <a:lumMod val="75000"/>
                  </a:schemeClr>
                </a:solidFill>
              </a:rPr>
              <a:t>input or output </a:t>
            </a:r>
            <a:r>
              <a:rPr lang="en-US" altLang="ru-RU" sz="3200" dirty="0" smtClean="0">
                <a:solidFill>
                  <a:schemeClr val="accent1">
                    <a:lumMod val="75000"/>
                  </a:schemeClr>
                </a:solidFill>
              </a:rPr>
              <a:t>lines</a:t>
            </a:r>
          </a:p>
          <a:p>
            <a:pPr lvl="1">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Completely new firmware (100% Verilog)</a:t>
            </a:r>
          </a:p>
          <a:p>
            <a:pPr lvl="1">
              <a:spcBef>
                <a:spcPct val="50000"/>
              </a:spcBef>
              <a:buClr>
                <a:schemeClr val="tx2">
                  <a:lumMod val="60000"/>
                  <a:lumOff val="40000"/>
                </a:schemeClr>
              </a:buClr>
              <a:buSzPct val="100000"/>
              <a:buFont typeface="Wingdings" pitchFamily="2" charset="2"/>
              <a:buChar char="q"/>
            </a:pPr>
            <a:r>
              <a:rPr lang="en-US" altLang="ru-RU" sz="3200" dirty="0" smtClean="0">
                <a:solidFill>
                  <a:schemeClr val="accent1">
                    <a:lumMod val="75000"/>
                  </a:schemeClr>
                </a:solidFill>
              </a:rPr>
              <a:t>New </a:t>
            </a:r>
            <a:r>
              <a:rPr lang="en-US" altLang="ru-RU" sz="3200" dirty="0" smtClean="0">
                <a:solidFill>
                  <a:schemeClr val="accent1">
                    <a:lumMod val="75000"/>
                  </a:schemeClr>
                </a:solidFill>
              </a:rPr>
              <a:t>server</a:t>
            </a:r>
            <a:endParaRPr lang="en-US" altLang="ru-RU" sz="3200" dirty="0" smtClean="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6</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Trigger 0-level Unit (T0U) </a:t>
            </a: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7</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pic>
        <p:nvPicPr>
          <p:cNvPr id="8" name="Рисунок 5"/>
          <p:cNvPicPr/>
          <p:nvPr/>
        </p:nvPicPr>
        <p:blipFill>
          <a:blip r:embed="rId4" cstate="print"/>
          <a:stretch/>
        </p:blipFill>
        <p:spPr>
          <a:xfrm>
            <a:off x="357158" y="1956139"/>
            <a:ext cx="3714480" cy="2173320"/>
          </a:xfrm>
          <a:prstGeom prst="rect">
            <a:avLst/>
          </a:prstGeom>
          <a:ln>
            <a:noFill/>
          </a:ln>
        </p:spPr>
      </p:pic>
      <p:pic>
        <p:nvPicPr>
          <p:cNvPr id="10" name="Рисунок 9">
            <a:extLst>
              <a:ext uri="{FF2B5EF4-FFF2-40B4-BE49-F238E27FC236}">
                <a16:creationId xmlns:a16="http://schemas.microsoft.com/office/drawing/2014/main" xmlns="" id="{497FAB31-6EF0-4EA4-87A8-7D3877C7A3E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8065" t="2051" r="14243"/>
          <a:stretch/>
        </p:blipFill>
        <p:spPr>
          <a:xfrm rot="16200000">
            <a:off x="5407205" y="906619"/>
            <a:ext cx="2258678" cy="4357719"/>
          </a:xfrm>
          <a:prstGeom prst="rect">
            <a:avLst/>
          </a:prstGeom>
        </p:spPr>
      </p:pic>
      <p:pic>
        <p:nvPicPr>
          <p:cNvPr id="13" name="Рисунок 12">
            <a:extLst>
              <a:ext uri="{FF2B5EF4-FFF2-40B4-BE49-F238E27FC236}">
                <a16:creationId xmlns:a16="http://schemas.microsoft.com/office/drawing/2014/main" xmlns="" id="{7990F0E7-643E-4F03-90EB-EE4763A91DA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15492" t="18220" r="20804" b="37150"/>
          <a:stretch/>
        </p:blipFill>
        <p:spPr>
          <a:xfrm>
            <a:off x="285720" y="4425967"/>
            <a:ext cx="1609409" cy="1503363"/>
          </a:xfrm>
          <a:prstGeom prst="rect">
            <a:avLst/>
          </a:prstGeom>
        </p:spPr>
      </p:pic>
      <p:sp>
        <p:nvSpPr>
          <p:cNvPr id="14" name="CustomShape 1"/>
          <p:cNvSpPr/>
          <p:nvPr/>
        </p:nvSpPr>
        <p:spPr>
          <a:xfrm>
            <a:off x="142844" y="5929330"/>
            <a:ext cx="2214578" cy="5715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pc="-1" dirty="0" smtClean="0">
                <a:solidFill>
                  <a:srgbClr val="000000"/>
                </a:solidFill>
                <a:uFill>
                  <a:solidFill>
                    <a:srgbClr val="FFFFFF"/>
                  </a:solidFill>
                </a:uFill>
                <a:latin typeface="DejaVu Serif"/>
              </a:rPr>
              <a:t>12-channel 50 Ohm TTL input or output board</a:t>
            </a:r>
            <a:endParaRPr lang="en-US" sz="1400" strike="noStrike" spc="-1" dirty="0">
              <a:solidFill>
                <a:srgbClr val="000000"/>
              </a:solidFill>
              <a:uFill>
                <a:solidFill>
                  <a:srgbClr val="FFFFFF"/>
                </a:solidFill>
              </a:uFill>
              <a:latin typeface="Arial"/>
            </a:endParaRPr>
          </a:p>
        </p:txBody>
      </p:sp>
      <p:pic>
        <p:nvPicPr>
          <p:cNvPr id="15" name="Рисунок 14">
            <a:extLst>
              <a:ext uri="{FF2B5EF4-FFF2-40B4-BE49-F238E27FC236}">
                <a16:creationId xmlns:a16="http://schemas.microsoft.com/office/drawing/2014/main" xmlns="" id="{7EE5E829-490A-44B2-8A87-865E335A19CB}"/>
              </a:ext>
            </a:extLst>
          </p:cNvPr>
          <p:cNvPicPr>
            <a:picLocks noChangeAspect="1"/>
          </p:cNvPicPr>
          <p:nvPr/>
        </p:nvPicPr>
        <p:blipFill rotWithShape="1">
          <a:blip r:embed="rId7" cstate="print">
            <a:extLst>
              <a:ext uri="{28A0092B-C50C-407E-A947-70E740481C1C}">
                <a14:useLocalDpi xmlns:a14="http://schemas.microsoft.com/office/drawing/2010/main" xmlns="" val="0"/>
              </a:ext>
            </a:extLst>
          </a:blip>
          <a:srcRect l="14939" t="36203" r="23580" b="22963"/>
          <a:stretch/>
        </p:blipFill>
        <p:spPr>
          <a:xfrm>
            <a:off x="2428860" y="4429132"/>
            <a:ext cx="1697676" cy="1503364"/>
          </a:xfrm>
          <a:prstGeom prst="rect">
            <a:avLst/>
          </a:prstGeom>
        </p:spPr>
      </p:pic>
      <p:sp>
        <p:nvSpPr>
          <p:cNvPr id="16" name="CustomShape 1"/>
          <p:cNvSpPr/>
          <p:nvPr/>
        </p:nvSpPr>
        <p:spPr>
          <a:xfrm>
            <a:off x="2428860" y="6000768"/>
            <a:ext cx="2214578" cy="5715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spc="-1" dirty="0" smtClean="0">
                <a:solidFill>
                  <a:srgbClr val="000000"/>
                </a:solidFill>
                <a:uFill>
                  <a:solidFill>
                    <a:srgbClr val="FFFFFF"/>
                  </a:solidFill>
                </a:uFill>
                <a:latin typeface="DejaVu Serif"/>
              </a:rPr>
              <a:t>16-channel LVDS input or output board</a:t>
            </a:r>
            <a:endParaRPr lang="en-US" sz="1400" strike="noStrike" spc="-1" dirty="0">
              <a:solidFill>
                <a:srgbClr val="000000"/>
              </a:solidFill>
              <a:uFill>
                <a:solidFill>
                  <a:srgbClr val="FFFFFF"/>
                </a:solidFill>
              </a:uFill>
              <a:latin typeface="Arial"/>
            </a:endParaRPr>
          </a:p>
        </p:txBody>
      </p:sp>
      <p:pic>
        <p:nvPicPr>
          <p:cNvPr id="17" name="Рисунок 16">
            <a:extLst>
              <a:ext uri="{FF2B5EF4-FFF2-40B4-BE49-F238E27FC236}">
                <a16:creationId xmlns:a16="http://schemas.microsoft.com/office/drawing/2014/main" xmlns="" id="{0E1FFD2D-A549-46C8-81A6-7B68CDA54CF9}"/>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13333" t="46968" r="27407" b="7570"/>
          <a:stretch/>
        </p:blipFill>
        <p:spPr>
          <a:xfrm>
            <a:off x="4714876" y="4286256"/>
            <a:ext cx="1695448" cy="1734302"/>
          </a:xfrm>
          <a:prstGeom prst="rect">
            <a:avLst/>
          </a:prstGeom>
        </p:spPr>
      </p:pic>
      <p:sp>
        <p:nvSpPr>
          <p:cNvPr id="18" name="Объект 2">
            <a:extLst>
              <a:ext uri="{FF2B5EF4-FFF2-40B4-BE49-F238E27FC236}">
                <a16:creationId xmlns:a16="http://schemas.microsoft.com/office/drawing/2014/main" xmlns="" id="{8000ED4A-18F6-4CAA-9132-C1C4750D3137}"/>
              </a:ext>
            </a:extLst>
          </p:cNvPr>
          <p:cNvSpPr txBox="1">
            <a:spLocks/>
          </p:cNvSpPr>
          <p:nvPr/>
        </p:nvSpPr>
        <p:spPr>
          <a:xfrm>
            <a:off x="6500826" y="4357694"/>
            <a:ext cx="2214578" cy="16430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1400" spc="-1" dirty="0" smtClean="0">
                <a:solidFill>
                  <a:srgbClr val="000000"/>
                </a:solidFill>
                <a:uFill>
                  <a:solidFill>
                    <a:srgbClr val="FFFFFF"/>
                  </a:solidFill>
                </a:uFill>
                <a:latin typeface="DejaVu Serif"/>
              </a:rPr>
              <a:t>4-ch. Input discriminators</a:t>
            </a:r>
            <a:endParaRPr lang="en-US" sz="1400" spc="-1" dirty="0">
              <a:solidFill>
                <a:srgbClr val="000000"/>
              </a:solidFill>
              <a:uFill>
                <a:solidFill>
                  <a:srgbClr val="FFFFFF"/>
                </a:solidFill>
              </a:uFill>
              <a:latin typeface="DejaVu Serif"/>
            </a:endParaRPr>
          </a:p>
          <a:p>
            <a:pPr>
              <a:buNone/>
            </a:pPr>
            <a:r>
              <a:rPr lang="en-US" sz="1400" spc="-1" dirty="0">
                <a:solidFill>
                  <a:srgbClr val="000000"/>
                </a:solidFill>
                <a:uFill>
                  <a:solidFill>
                    <a:srgbClr val="FFFFFF"/>
                  </a:solidFill>
                </a:uFill>
                <a:latin typeface="DejaVu Serif"/>
              </a:rPr>
              <a:t> -2 to 2V input</a:t>
            </a:r>
          </a:p>
          <a:p>
            <a:pPr>
              <a:buNone/>
            </a:pPr>
            <a:r>
              <a:rPr lang="en-US" sz="1400" spc="-1" dirty="0">
                <a:solidFill>
                  <a:srgbClr val="000000"/>
                </a:solidFill>
                <a:uFill>
                  <a:solidFill>
                    <a:srgbClr val="FFFFFF"/>
                  </a:solidFill>
                </a:uFill>
                <a:latin typeface="DejaVu Serif"/>
              </a:rPr>
              <a:t>Threshold 5mV step</a:t>
            </a:r>
          </a:p>
          <a:p>
            <a:pPr>
              <a:buNone/>
            </a:pPr>
            <a:r>
              <a:rPr lang="en-US" sz="1400" spc="-1" dirty="0">
                <a:solidFill>
                  <a:srgbClr val="000000"/>
                </a:solidFill>
                <a:uFill>
                  <a:solidFill>
                    <a:srgbClr val="FFFFFF"/>
                  </a:solidFill>
                </a:uFill>
                <a:latin typeface="DejaVu Serif"/>
              </a:rPr>
              <a:t>1.5 GHz equivalent input rise time bandwidth</a:t>
            </a:r>
            <a:endParaRPr lang="ru-RU" sz="1400" spc="-1" dirty="0">
              <a:solidFill>
                <a:srgbClr val="000000"/>
              </a:solidFill>
              <a:uFill>
                <a:solidFill>
                  <a:srgbClr val="FFFFFF"/>
                </a:solidFill>
              </a:uFill>
              <a:latin typeface="DejaVu Serif"/>
            </a:endParaRPr>
          </a:p>
          <a:p>
            <a:pPr marL="0" indent="0">
              <a:buNone/>
            </a:pPr>
            <a:endParaRPr lang="ru-RU" sz="1400" dirty="0"/>
          </a:p>
        </p:txBody>
      </p:sp>
      <p:sp>
        <p:nvSpPr>
          <p:cNvPr id="20" name="Text Box 15"/>
          <p:cNvSpPr txBox="1">
            <a:spLocks noChangeArrowheads="1"/>
          </p:cNvSpPr>
          <p:nvPr/>
        </p:nvSpPr>
        <p:spPr bwMode="auto">
          <a:xfrm>
            <a:off x="357158" y="1412638"/>
            <a:ext cx="8358246"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buClr>
                <a:schemeClr val="tx2">
                  <a:lumMod val="60000"/>
                  <a:lumOff val="40000"/>
                </a:schemeClr>
              </a:buClr>
              <a:buSzPct val="100000"/>
            </a:pPr>
            <a:r>
              <a:rPr lang="en-US" altLang="ru-RU" sz="2400" dirty="0" smtClean="0">
                <a:solidFill>
                  <a:schemeClr val="accent1">
                    <a:lumMod val="75000"/>
                  </a:schemeClr>
                </a:solidFill>
              </a:rPr>
              <a:t>   </a:t>
            </a:r>
            <a:r>
              <a:rPr lang="en-US" altLang="ru-RU" sz="2400" dirty="0" smtClean="0">
                <a:solidFill>
                  <a:schemeClr val="accent1">
                    <a:lumMod val="75000"/>
                  </a:schemeClr>
                </a:solidFill>
              </a:rPr>
              <a:t>New boards – manufactured and checked. </a:t>
            </a:r>
            <a:endParaRPr lang="en-US" altLang="ru-RU" sz="2400" dirty="0" smtClean="0">
              <a:solidFill>
                <a:schemeClr val="accent1">
                  <a:lumMod val="75000"/>
                </a:schemeClr>
              </a:solidFill>
            </a:endParaRPr>
          </a:p>
        </p:txBody>
      </p:sp>
      <p:sp>
        <p:nvSpPr>
          <p:cNvPr id="21" name="TextBox 20"/>
          <p:cNvSpPr txBox="1"/>
          <p:nvPr/>
        </p:nvSpPr>
        <p:spPr>
          <a:xfrm>
            <a:off x="6786578" y="6072206"/>
            <a:ext cx="1704988" cy="523220"/>
          </a:xfrm>
          <a:prstGeom prst="rect">
            <a:avLst/>
          </a:prstGeom>
          <a:noFill/>
        </p:spPr>
        <p:txBody>
          <a:bodyPr wrap="square" rtlCol="0">
            <a:spAutoFit/>
          </a:bodyPr>
          <a:lstStyle/>
          <a:p>
            <a:pPr>
              <a:lnSpc>
                <a:spcPct val="100000"/>
              </a:lnSpc>
            </a:pPr>
            <a:r>
              <a:rPr lang="en-US" sz="2800" spc="-1" dirty="0" smtClean="0">
                <a:solidFill>
                  <a:srgbClr val="00864B"/>
                </a:solidFill>
                <a:uFill>
                  <a:solidFill>
                    <a:srgbClr val="FFFFFF"/>
                  </a:solidFill>
                </a:uFill>
                <a:latin typeface="DejaVu Serif"/>
                <a:ea typeface="DejaVu Sans"/>
              </a:rPr>
              <a:t>Ready </a:t>
            </a:r>
            <a:r>
              <a:rPr lang="en-US" sz="2800" spc="-1" dirty="0" smtClean="0">
                <a:solidFill>
                  <a:srgbClr val="00864B"/>
                </a:solidFill>
                <a:uFill>
                  <a:solidFill>
                    <a:srgbClr val="FFFFFF"/>
                  </a:solidFill>
                </a:uFill>
                <a:latin typeface="DejaVu Serif"/>
                <a:ea typeface="StarSymbol"/>
              </a:rPr>
              <a:t>✓</a:t>
            </a:r>
            <a:endParaRPr lang="en-US" sz="2800" spc="-1" dirty="0">
              <a:solidFill>
                <a:srgbClr val="000000"/>
              </a:solidFill>
              <a:uFill>
                <a:solidFill>
                  <a:srgbClr val="FFFFFF"/>
                </a:solidFill>
              </a:u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T0U Server (I)</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11" name="Номер слайда 10"/>
          <p:cNvSpPr>
            <a:spLocks noGrp="1"/>
          </p:cNvSpPr>
          <p:nvPr>
            <p:ph type="sldNum" sz="quarter" idx="12"/>
          </p:nvPr>
        </p:nvSpPr>
        <p:spPr/>
        <p:txBody>
          <a:bodyPr/>
          <a:lstStyle/>
          <a:p>
            <a:fld id="{66A42EF4-7FF5-40DA-A982-1FA8481B58BA}" type="slidenum">
              <a:rPr lang="ru-RU" smtClean="0"/>
              <a:pPr/>
              <a:t>8</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a:t>
            </a:r>
            <a:r>
              <a:rPr lang="en-US" dirty="0" smtClean="0"/>
              <a:t>	  </a:t>
            </a:r>
            <a:r>
              <a:rPr lang="en-US" dirty="0" smtClean="0"/>
              <a:t>BM@N Experiment</a:t>
            </a:r>
            <a:endParaRPr lang="ru-RU" dirty="0"/>
          </a:p>
        </p:txBody>
      </p:sp>
      <p:pic>
        <p:nvPicPr>
          <p:cNvPr id="1028" name="Picture 4"/>
          <p:cNvPicPr>
            <a:picLocks noChangeAspect="1" noChangeArrowheads="1"/>
          </p:cNvPicPr>
          <p:nvPr/>
        </p:nvPicPr>
        <p:blipFill>
          <a:blip r:embed="rId4"/>
          <a:srcRect/>
          <a:stretch>
            <a:fillRect/>
          </a:stretch>
        </p:blipFill>
        <p:spPr bwMode="auto">
          <a:xfrm>
            <a:off x="124256" y="1428736"/>
            <a:ext cx="8817127" cy="485778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srcRect/>
          <a:stretch>
            <a:fillRect/>
          </a:stretch>
        </p:blipFill>
        <p:spPr bwMode="auto">
          <a:xfrm>
            <a:off x="0" y="0"/>
            <a:ext cx="744538" cy="658813"/>
          </a:xfrm>
          <a:prstGeom prst="rect">
            <a:avLst/>
          </a:prstGeom>
          <a:noFill/>
          <a:ln w="9525">
            <a:noFill/>
            <a:round/>
            <a:headEnd/>
            <a:tailEnd/>
          </a:ln>
        </p:spPr>
      </p:pic>
      <p:sp>
        <p:nvSpPr>
          <p:cNvPr id="5" name="Rectangle 2"/>
          <p:cNvSpPr>
            <a:spLocks noChangeArrowheads="1"/>
          </p:cNvSpPr>
          <p:nvPr/>
        </p:nvSpPr>
        <p:spPr bwMode="auto">
          <a:xfrm>
            <a:off x="928688" y="142875"/>
            <a:ext cx="7007225" cy="1203325"/>
          </a:xfrm>
          <a:prstGeom prst="rect">
            <a:avLst/>
          </a:prstGeom>
          <a:solidFill>
            <a:srgbClr val="FFF3F8"/>
          </a:solidFill>
          <a:ln w="9525">
            <a:noFill/>
            <a:round/>
            <a:headEnd/>
            <a:tailEnd/>
          </a:ln>
        </p:spPr>
        <p:txBody>
          <a:bodyPr lIns="90000" tIns="46800" rIns="90000" bIns="46800" anchor="ctr"/>
          <a:lstStyle/>
          <a:p>
            <a:pPr algn="ctr"/>
            <a:r>
              <a:rPr lang="en-US" sz="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Input channel</a:t>
            </a:r>
            <a:endParaRPr 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6" name="Picture 20"/>
          <p:cNvPicPr>
            <a:picLocks noChangeAspect="1" noChangeArrowheads="1"/>
          </p:cNvPicPr>
          <p:nvPr/>
        </p:nvPicPr>
        <p:blipFill>
          <a:blip r:embed="rId3"/>
          <a:srcRect/>
          <a:stretch>
            <a:fillRect/>
          </a:stretch>
        </p:blipFill>
        <p:spPr bwMode="auto">
          <a:xfrm>
            <a:off x="7885113" y="-38100"/>
            <a:ext cx="1463675" cy="819150"/>
          </a:xfrm>
          <a:prstGeom prst="rect">
            <a:avLst/>
          </a:prstGeom>
          <a:noFill/>
          <a:ln w="9525">
            <a:noFill/>
            <a:miter lim="800000"/>
            <a:headEnd/>
            <a:tailEnd/>
          </a:ln>
        </p:spPr>
      </p:pic>
      <p:sp>
        <p:nvSpPr>
          <p:cNvPr id="7" name="Text Box 15"/>
          <p:cNvSpPr txBox="1">
            <a:spLocks noChangeArrowheads="1"/>
          </p:cNvSpPr>
          <p:nvPr/>
        </p:nvSpPr>
        <p:spPr bwMode="auto">
          <a:xfrm>
            <a:off x="285720" y="1412638"/>
            <a:ext cx="8501122" cy="156966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   Input discriminator range +3V..-</a:t>
            </a:r>
            <a:r>
              <a:rPr lang="en-US" altLang="ru-RU" sz="2400" dirty="0" smtClean="0">
                <a:solidFill>
                  <a:schemeClr val="accent1">
                    <a:lumMod val="75000"/>
                  </a:schemeClr>
                </a:solidFill>
              </a:rPr>
              <a:t>2V (new +2V..-2V), </a:t>
            </a:r>
            <a:r>
              <a:rPr lang="en-US" altLang="ru-RU" sz="2400" dirty="0" smtClean="0">
                <a:solidFill>
                  <a:schemeClr val="accent1">
                    <a:lumMod val="75000"/>
                  </a:schemeClr>
                </a:solidFill>
              </a:rPr>
              <a:t>step ~5 mV</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Input Signal could be inverted</a:t>
            </a:r>
          </a:p>
          <a:p>
            <a:pPr>
              <a:spcBef>
                <a:spcPct val="50000"/>
              </a:spcBef>
              <a:buClr>
                <a:schemeClr val="tx2">
                  <a:lumMod val="60000"/>
                  <a:lumOff val="40000"/>
                </a:schemeClr>
              </a:buClr>
              <a:buSzPct val="100000"/>
              <a:buFont typeface="Wingdings" pitchFamily="2" charset="2"/>
              <a:buChar char="q"/>
            </a:pPr>
            <a:r>
              <a:rPr lang="en-US" altLang="ru-RU" sz="2400" dirty="0" smtClean="0">
                <a:solidFill>
                  <a:schemeClr val="accent1">
                    <a:lumMod val="75000"/>
                  </a:schemeClr>
                </a:solidFill>
              </a:rPr>
              <a:t>Channel contains adjustable delay line and fixed shaper</a:t>
            </a:r>
            <a:endParaRPr lang="ru-RU" altLang="ru-RU" sz="2400" dirty="0">
              <a:solidFill>
                <a:schemeClr val="accent1">
                  <a:lumMod val="75000"/>
                </a:schemeClr>
              </a:solidFill>
            </a:endParaRPr>
          </a:p>
        </p:txBody>
      </p:sp>
      <p:sp>
        <p:nvSpPr>
          <p:cNvPr id="11" name="Номер слайда 10"/>
          <p:cNvSpPr>
            <a:spLocks noGrp="1"/>
          </p:cNvSpPr>
          <p:nvPr>
            <p:ph type="sldNum" sz="quarter" idx="12"/>
          </p:nvPr>
        </p:nvSpPr>
        <p:spPr/>
        <p:txBody>
          <a:bodyPr/>
          <a:lstStyle/>
          <a:p>
            <a:fld id="{66A42EF4-7FF5-40DA-A982-1FA8481B58BA}" type="slidenum">
              <a:rPr lang="ru-RU" smtClean="0"/>
              <a:pPr/>
              <a:t>9</a:t>
            </a:fld>
            <a:endParaRPr lang="ru-RU"/>
          </a:p>
        </p:txBody>
      </p:sp>
      <p:sp>
        <p:nvSpPr>
          <p:cNvPr id="12" name="Нижний колонтитул 11"/>
          <p:cNvSpPr>
            <a:spLocks noGrp="1"/>
          </p:cNvSpPr>
          <p:nvPr>
            <p:ph type="ftr" sz="quarter" idx="11"/>
          </p:nvPr>
        </p:nvSpPr>
        <p:spPr>
          <a:xfrm>
            <a:off x="214282" y="6356350"/>
            <a:ext cx="6929486" cy="365125"/>
          </a:xfrm>
        </p:spPr>
        <p:txBody>
          <a:bodyPr/>
          <a:lstStyle/>
          <a:p>
            <a:pPr algn="l"/>
            <a:r>
              <a:rPr lang="en-US" dirty="0" smtClean="0"/>
              <a:t>Reported by S.Sergeev			  BM@N Experiment</a:t>
            </a:r>
            <a:endParaRPr lang="ru-RU" dirty="0"/>
          </a:p>
        </p:txBody>
      </p:sp>
      <p:pic>
        <p:nvPicPr>
          <p:cNvPr id="3078" name="Picture 6"/>
          <p:cNvPicPr>
            <a:picLocks noChangeAspect="1" noChangeArrowheads="1"/>
          </p:cNvPicPr>
          <p:nvPr/>
        </p:nvPicPr>
        <p:blipFill>
          <a:blip r:embed="rId4"/>
          <a:srcRect/>
          <a:stretch>
            <a:fillRect/>
          </a:stretch>
        </p:blipFill>
        <p:spPr bwMode="auto">
          <a:xfrm>
            <a:off x="928662" y="3952889"/>
            <a:ext cx="628650" cy="1476375"/>
          </a:xfrm>
          <a:prstGeom prst="rect">
            <a:avLst/>
          </a:prstGeom>
          <a:noFill/>
          <a:ln w="9525">
            <a:noFill/>
            <a:miter lim="800000"/>
            <a:headEnd/>
            <a:tailEnd/>
          </a:ln>
          <a:effectLst/>
        </p:spPr>
      </p:pic>
      <p:sp>
        <p:nvSpPr>
          <p:cNvPr id="13" name="TextBox 12"/>
          <p:cNvSpPr txBox="1"/>
          <p:nvPr/>
        </p:nvSpPr>
        <p:spPr>
          <a:xfrm>
            <a:off x="1875712" y="3929066"/>
            <a:ext cx="696024" cy="1323439"/>
          </a:xfrm>
          <a:prstGeom prst="rect">
            <a:avLst/>
          </a:prstGeom>
          <a:noFill/>
        </p:spPr>
        <p:txBody>
          <a:bodyPr wrap="none" rtlCol="0">
            <a:spAutoFit/>
          </a:bodyPr>
          <a:lstStyle/>
          <a:p>
            <a:r>
              <a:rPr lang="ru-RU" sz="8000" dirty="0" smtClean="0"/>
              <a:t>≡</a:t>
            </a:r>
            <a:endParaRPr lang="ru-RU" sz="8000" dirty="0"/>
          </a:p>
        </p:txBody>
      </p:sp>
      <p:pic>
        <p:nvPicPr>
          <p:cNvPr id="1027" name="Picture 3"/>
          <p:cNvPicPr>
            <a:picLocks noChangeAspect="1" noChangeArrowheads="1"/>
          </p:cNvPicPr>
          <p:nvPr/>
        </p:nvPicPr>
        <p:blipFill>
          <a:blip r:embed="rId5"/>
          <a:srcRect/>
          <a:stretch>
            <a:fillRect/>
          </a:stretch>
        </p:blipFill>
        <p:spPr bwMode="auto">
          <a:xfrm>
            <a:off x="3000362" y="3071810"/>
            <a:ext cx="5715151" cy="335758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1369</Words>
  <Application>Microsoft Office PowerPoint</Application>
  <PresentationFormat>Экран (4:3)</PresentationFormat>
  <Paragraphs>217</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32</cp:revision>
  <dcterms:created xsi:type="dcterms:W3CDTF">2021-09-27T05:29:49Z</dcterms:created>
  <dcterms:modified xsi:type="dcterms:W3CDTF">2021-09-30T13:51:27Z</dcterms:modified>
</cp:coreProperties>
</file>