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3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1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0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09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49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7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04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9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7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8303-F021-4697-AFB2-95718DBE12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480D-712F-4BE1-A032-7A1949F0F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80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pPr/>
              <a:t>1</a:t>
            </a:fld>
            <a:endParaRPr lang="pl-PL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95745" y="155383"/>
            <a:ext cx="11143514" cy="6383529"/>
            <a:chOff x="495745" y="155383"/>
            <a:chExt cx="11143514" cy="6383529"/>
          </a:xfrm>
        </p:grpSpPr>
        <p:sp>
          <p:nvSpPr>
            <p:cNvPr id="6" name="Pięciokąt 5"/>
            <p:cNvSpPr/>
            <p:nvPr/>
          </p:nvSpPr>
          <p:spPr>
            <a:xfrm>
              <a:off x="495745" y="222631"/>
              <a:ext cx="5993567" cy="973251"/>
            </a:xfrm>
            <a:prstGeom prst="homePlate">
              <a:avLst/>
            </a:prstGeom>
            <a:gradFill>
              <a:gsLst>
                <a:gs pos="97000">
                  <a:schemeClr val="bg2"/>
                </a:gs>
                <a:gs pos="68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7" name="Rectangle 2"/>
            <p:cNvSpPr txBox="1">
              <a:spLocks noChangeArrowheads="1"/>
            </p:cNvSpPr>
            <p:nvPr/>
          </p:nvSpPr>
          <p:spPr>
            <a:xfrm>
              <a:off x="1326678" y="232976"/>
              <a:ext cx="8229600" cy="9810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l-PL" altLang="pl-PL" sz="3200" dirty="0"/>
                <a:t>Responses </a:t>
              </a:r>
              <a:r>
                <a:rPr lang="en-US" altLang="pl-PL" sz="3200" dirty="0"/>
                <a:t>to</a:t>
              </a:r>
              <a:r>
                <a:rPr lang="pl-PL" altLang="pl-PL" sz="3200" dirty="0"/>
                <a:t> </a:t>
              </a:r>
              <a:r>
                <a:rPr lang="en-US" altLang="pl-PL" sz="3200" dirty="0"/>
                <a:t>the </a:t>
              </a:r>
              <a:r>
                <a:rPr lang="pl-PL" altLang="pl-PL" sz="3200" dirty="0"/>
                <a:t>reviewer</a:t>
              </a:r>
            </a:p>
          </p:txBody>
        </p:sp>
        <p:pic>
          <p:nvPicPr>
            <p:cNvPr id="17" name="Picture 19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4069" t="15393" r="29206" b="7318"/>
            <a:stretch/>
          </p:blipFill>
          <p:spPr bwMode="auto">
            <a:xfrm>
              <a:off x="517495" y="1318867"/>
              <a:ext cx="4092802" cy="2276469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517495" y="3636120"/>
              <a:ext cx="390607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600" b="1" dirty="0"/>
                <a:t>Fig.</a:t>
              </a:r>
              <a:r>
                <a:rPr lang="en-US" sz="1600" b="1" dirty="0"/>
                <a:t>1. Principle of positron source with positron moderation (monochromatization)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834283" y="3854607"/>
              <a:ext cx="38049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600" b="1" dirty="0"/>
                <a:t>Fig.</a:t>
              </a:r>
              <a:r>
                <a:rPr lang="en-US" sz="1600" b="1" dirty="0"/>
                <a:t>2.</a:t>
              </a:r>
              <a:r>
                <a:rPr lang="pl-PL" sz="1600" b="1" dirty="0"/>
                <a:t> </a:t>
              </a:r>
              <a:r>
                <a:rPr lang="en-US" sz="1600" b="1" dirty="0"/>
                <a:t>Energy spectrum of the </a:t>
              </a:r>
              <a:r>
                <a:rPr lang="en-US" sz="1600" b="1" baseline="30000" dirty="0"/>
                <a:t>22</a:t>
              </a:r>
              <a:r>
                <a:rPr lang="en-US" sz="1600" b="1" dirty="0"/>
                <a:t>Na isotope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38082" y="5954137"/>
              <a:ext cx="39160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600" b="1" dirty="0"/>
                <a:t>Fig.</a:t>
              </a:r>
              <a:r>
                <a:rPr lang="en-US" sz="1600" b="1" dirty="0"/>
                <a:t>3.</a:t>
              </a:r>
              <a:r>
                <a:rPr lang="pl-PL" sz="1600" b="1" dirty="0"/>
                <a:t> </a:t>
              </a:r>
              <a:r>
                <a:rPr lang="en-US" sz="1600" b="1" dirty="0"/>
                <a:t>The positron energy spectrum </a:t>
              </a:r>
            </a:p>
            <a:p>
              <a:pPr algn="ctr"/>
              <a:r>
                <a:rPr lang="en-US" sz="1600" b="1" dirty="0"/>
                <a:t>of the moderated positron beam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489311" y="155383"/>
              <a:ext cx="4968043" cy="1077218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/>
                <a:t>Question “a”</a:t>
              </a:r>
            </a:p>
            <a:p>
              <a:pPr algn="ctr"/>
              <a:r>
                <a:rPr lang="en-US" sz="1600" b="1" dirty="0"/>
                <a:t>regarding the efficiency of this device </a:t>
              </a:r>
            </a:p>
            <a:p>
              <a:pPr algn="ctr"/>
              <a:r>
                <a:rPr lang="en-US" sz="1600" b="1" dirty="0"/>
                <a:t>with </a:t>
              </a:r>
              <a:r>
                <a:rPr lang="en-US" sz="1600" b="1" u="sng" dirty="0">
                  <a:solidFill>
                    <a:srgbClr val="FF0000"/>
                  </a:solidFill>
                </a:rPr>
                <a:t>the</a:t>
              </a:r>
              <a:r>
                <a:rPr lang="en-US" sz="1600" b="1" dirty="0"/>
                <a:t> </a:t>
              </a:r>
              <a:r>
                <a:rPr lang="en-US" sz="1600" b="1" u="sng" dirty="0">
                  <a:solidFill>
                    <a:srgbClr val="FF0000"/>
                  </a:solidFill>
                </a:rPr>
                <a:t>relatively broad kinetic energy distribution</a:t>
              </a:r>
              <a:r>
                <a:rPr lang="en-US" sz="1600" b="1" dirty="0"/>
                <a:t> </a:t>
              </a:r>
            </a:p>
            <a:p>
              <a:pPr algn="ctr"/>
              <a:r>
                <a:rPr lang="en-US" sz="1600" b="1" dirty="0"/>
                <a:t>of the present positron source </a:t>
              </a:r>
            </a:p>
          </p:txBody>
        </p:sp>
        <p:pic>
          <p:nvPicPr>
            <p:cNvPr id="16" name="Picture 4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4283" y="1229509"/>
              <a:ext cx="3623072" cy="2609640"/>
            </a:xfrm>
            <a:prstGeom prst="rect">
              <a:avLst/>
            </a:prstGeom>
            <a:noFill/>
            <a:ln w="12700">
              <a:solidFill>
                <a:srgbClr val="002060"/>
              </a:solidFill>
              <a:miter lim="800000"/>
              <a:headEnd/>
              <a:tailEnd/>
            </a:ln>
          </p:spPr>
        </p:pic>
        <p:pic>
          <p:nvPicPr>
            <p:cNvPr id="18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33461" y="3709118"/>
              <a:ext cx="3635149" cy="2284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Прямоугольник 24"/>
            <p:cNvSpPr/>
            <p:nvPr/>
          </p:nvSpPr>
          <p:spPr>
            <a:xfrm>
              <a:off x="5858177" y="5589469"/>
              <a:ext cx="126226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/>
                <a:t>E</a:t>
              </a:r>
              <a:r>
                <a:rPr lang="en-US" sz="1400" b="1" baseline="-25000" dirty="0" err="1"/>
                <a:t>positron</a:t>
              </a:r>
              <a:r>
                <a:rPr lang="en-US" sz="1400" b="1" dirty="0"/>
                <a:t> , eV</a:t>
              </a:r>
              <a:endParaRPr lang="en-US" sz="14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4423572" y="4246360"/>
              <a:ext cx="186725" cy="690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 rot="16200000">
              <a:off x="3658271" y="4660184"/>
              <a:ext cx="168231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/>
                <a:t>N</a:t>
              </a:r>
              <a:r>
                <a:rPr lang="en-US" sz="1400" b="1" baseline="-25000" dirty="0" err="1"/>
                <a:t>positron</a:t>
              </a:r>
              <a:r>
                <a:rPr lang="en-US" sz="1400" b="1" dirty="0"/>
                <a:t> , arb. units</a:t>
              </a:r>
              <a:endParaRPr lang="en-US" sz="14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653315" y="2762814"/>
              <a:ext cx="3134469" cy="830997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/>
                <a:t>Full width at half magnitude of positron energy spectrum (FWHM)</a:t>
              </a:r>
            </a:p>
            <a:p>
              <a:pPr algn="ctr"/>
              <a:r>
                <a:rPr lang="en-US" sz="1600" b="1" dirty="0">
                  <a:sym typeface="Symbol" panose="05050102010706020507" pitchFamily="18" charset="2"/>
                </a:rPr>
                <a:t>E</a:t>
              </a:r>
              <a:r>
                <a:rPr lang="en-US" sz="1600" b="1" baseline="-25000" dirty="0">
                  <a:sym typeface="Symbol" panose="05050102010706020507" pitchFamily="18" charset="2"/>
                </a:rPr>
                <a:t>FWHM </a:t>
              </a:r>
              <a:r>
                <a:rPr lang="en-US" sz="1600" b="1" dirty="0">
                  <a:sym typeface="Symbol" panose="05050102010706020507" pitchFamily="18" charset="2"/>
                </a:rPr>
                <a:t>= 2 eV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7297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6" name="Pięciokąt 5"/>
          <p:cNvSpPr/>
          <p:nvPr/>
        </p:nvSpPr>
        <p:spPr>
          <a:xfrm>
            <a:off x="515623" y="304772"/>
            <a:ext cx="5993567" cy="973251"/>
          </a:xfrm>
          <a:prstGeom prst="homePlate">
            <a:avLst/>
          </a:prstGeom>
          <a:gradFill>
            <a:gsLst>
              <a:gs pos="97000">
                <a:schemeClr val="bg2"/>
              </a:gs>
              <a:gs pos="68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46556" y="315117"/>
            <a:ext cx="8229600" cy="981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200" dirty="0"/>
              <a:t>Responses </a:t>
            </a:r>
            <a:r>
              <a:rPr lang="en-US" altLang="pl-PL" sz="3200" dirty="0"/>
              <a:t>t</a:t>
            </a:r>
            <a:r>
              <a:rPr lang="pl-PL" altLang="pl-PL" sz="3200" dirty="0"/>
              <a:t>o </a:t>
            </a:r>
            <a:r>
              <a:rPr lang="en-US" altLang="pl-PL" sz="3200" dirty="0"/>
              <a:t>the </a:t>
            </a:r>
            <a:r>
              <a:rPr lang="pl-PL" altLang="pl-PL" sz="3200" dirty="0"/>
              <a:t>reviewer</a:t>
            </a:r>
          </a:p>
        </p:txBody>
      </p:sp>
      <p:pic>
        <p:nvPicPr>
          <p:cNvPr id="53250" name="Рисунок 49"/>
          <p:cNvPicPr>
            <a:picLocks noChangeAspect="1" noChangeArrowheads="1"/>
          </p:cNvPicPr>
          <p:nvPr/>
        </p:nvPicPr>
        <p:blipFill>
          <a:blip r:embed="rId3" cstate="print"/>
          <a:srcRect l="15118" t="17639" r="46771" b="51315"/>
          <a:stretch>
            <a:fillRect/>
          </a:stretch>
        </p:blipFill>
        <p:spPr bwMode="auto">
          <a:xfrm>
            <a:off x="950209" y="1342397"/>
            <a:ext cx="3112592" cy="18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17917" y="3306475"/>
            <a:ext cx="47106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Fig. </a:t>
            </a:r>
            <a:r>
              <a:rPr lang="en-US" sz="1600" b="1" dirty="0"/>
              <a:t>1b</a:t>
            </a:r>
            <a:r>
              <a:rPr lang="ru-RU" sz="1600" b="1" dirty="0"/>
              <a:t>. </a:t>
            </a:r>
            <a:r>
              <a:rPr lang="en-US" sz="1600" b="1" dirty="0"/>
              <a:t>Spread of positron arrival time at the target </a:t>
            </a:r>
            <a:r>
              <a:rPr lang="ru-RU" sz="1600" b="1" i="1" dirty="0" err="1"/>
              <a:t>δτ</a:t>
            </a:r>
            <a:r>
              <a:rPr lang="en-US" sz="1600" b="1" i="1" baseline="-25000" dirty="0"/>
              <a:t>target</a:t>
            </a:r>
            <a:r>
              <a:rPr lang="ru-RU" sz="1600" b="1" dirty="0"/>
              <a:t>(</a:t>
            </a:r>
            <a:r>
              <a:rPr lang="en-US" sz="1600" b="1" i="1" dirty="0"/>
              <a:t>x</a:t>
            </a:r>
            <a:r>
              <a:rPr lang="ru-RU" sz="1600" b="1" dirty="0"/>
              <a:t>) (</a:t>
            </a:r>
            <a:r>
              <a:rPr lang="en-US" sz="1600" b="1" dirty="0"/>
              <a:t>ns</a:t>
            </a:r>
            <a:r>
              <a:rPr lang="ru-RU" sz="1600" b="1" dirty="0"/>
              <a:t>)</a:t>
            </a:r>
            <a:r>
              <a:rPr lang="en-US" sz="1600" b="1" dirty="0"/>
              <a:t> vs </a:t>
            </a:r>
            <a:r>
              <a:rPr lang="en-US" sz="1600" b="1" i="1" dirty="0"/>
              <a:t>x</a:t>
            </a:r>
            <a:r>
              <a:rPr lang="en-US" sz="1600" b="1" dirty="0"/>
              <a:t> = </a:t>
            </a:r>
            <a:r>
              <a:rPr lang="en-US" sz="1600" b="1" dirty="0" err="1"/>
              <a:t>t</a:t>
            </a:r>
            <a:r>
              <a:rPr lang="en-US" sz="1600" b="1" baseline="-25000" dirty="0" err="1"/>
              <a:t>entrance</a:t>
            </a:r>
            <a:r>
              <a:rPr lang="en-US" sz="1600" b="1" dirty="0"/>
              <a:t> / T</a:t>
            </a:r>
            <a:r>
              <a:rPr lang="en-US" sz="1600" b="1" baseline="-25000" dirty="0"/>
              <a:t>0</a:t>
            </a:r>
          </a:p>
          <a:p>
            <a:pPr algn="ctr"/>
            <a:r>
              <a:rPr lang="en-US" sz="1600" b="1" dirty="0"/>
              <a:t>At </a:t>
            </a:r>
            <a:r>
              <a:rPr lang="en-US" sz="1600" b="1" i="1" dirty="0"/>
              <a:t>L</a:t>
            </a:r>
            <a:r>
              <a:rPr lang="en-US" sz="1600" b="1" i="1" baseline="-25000" dirty="0"/>
              <a:t>A</a:t>
            </a:r>
            <a:r>
              <a:rPr lang="en-US" sz="1600" b="1" dirty="0"/>
              <a:t> </a:t>
            </a:r>
            <a:r>
              <a:rPr lang="ru-RU" sz="1600" b="1" dirty="0"/>
              <a:t>=</a:t>
            </a:r>
            <a:r>
              <a:rPr lang="en-US" sz="1600" b="1" dirty="0"/>
              <a:t> </a:t>
            </a:r>
            <a:r>
              <a:rPr lang="ru-RU" sz="1600" b="1" dirty="0"/>
              <a:t>20, 15, 12 см (</a:t>
            </a:r>
            <a:r>
              <a:rPr lang="en-US" sz="1600" b="1" dirty="0"/>
              <a:t>the curves from top to bottom);</a:t>
            </a:r>
          </a:p>
          <a:p>
            <a:r>
              <a:rPr lang="ru-RU" sz="1600" b="1" dirty="0"/>
              <a:t> </a:t>
            </a:r>
            <a:r>
              <a:rPr lang="en-US" sz="1600" b="1" dirty="0"/>
              <a:t>     </a:t>
            </a:r>
            <a:r>
              <a:rPr lang="en-US" sz="1600" b="1" dirty="0" err="1"/>
              <a:t>t</a:t>
            </a:r>
            <a:r>
              <a:rPr lang="en-US" sz="1600" b="1" baseline="-25000" dirty="0" err="1"/>
              <a:t>entrance</a:t>
            </a:r>
            <a:r>
              <a:rPr lang="en-US" sz="1600" b="1" baseline="-25000" dirty="0"/>
              <a:t> </a:t>
            </a:r>
            <a:r>
              <a:rPr lang="en-US" sz="1600" b="1" dirty="0"/>
              <a:t> - positron time arrival at RF cavity,</a:t>
            </a:r>
          </a:p>
          <a:p>
            <a:r>
              <a:rPr lang="en-US" sz="1600" b="1" dirty="0"/>
              <a:t>      T</a:t>
            </a:r>
            <a:r>
              <a:rPr lang="en-US" sz="1600" b="1" baseline="-25000" dirty="0"/>
              <a:t>0 </a:t>
            </a:r>
            <a:r>
              <a:rPr lang="en-US" sz="1600" b="1" dirty="0"/>
              <a:t>- period of RF 1-st harmonics of RF,</a:t>
            </a:r>
          </a:p>
          <a:p>
            <a:r>
              <a:rPr lang="en-US" sz="1600" b="1" dirty="0"/>
              <a:t>       </a:t>
            </a:r>
            <a:r>
              <a:rPr lang="en-US" sz="1600" b="1" i="1" dirty="0"/>
              <a:t>L</a:t>
            </a:r>
            <a:r>
              <a:rPr lang="en-US" sz="1600" b="1" i="1" baseline="-25000" dirty="0"/>
              <a:t>A</a:t>
            </a:r>
            <a:r>
              <a:rPr lang="en-US" sz="1600" b="1" dirty="0"/>
              <a:t> – distance between TG cavity and drift section.</a:t>
            </a:r>
          </a:p>
          <a:p>
            <a:pPr algn="ctr"/>
            <a:endParaRPr lang="en-US" sz="1600" b="1" dirty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369620" y="1490845"/>
          <a:ext cx="5530850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4" imgW="5531263" imgH="1531540" progId="Word.Document.12">
                  <p:embed/>
                </p:oleObj>
              </mc:Choice>
              <mc:Fallback>
                <p:oleObj name="Документ" r:id="rId4" imgW="5531263" imgH="1531540" progId="Word.Document.12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620" y="1490845"/>
                        <a:ext cx="5530850" cy="153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4" name="Рисунок 50"/>
          <p:cNvPicPr>
            <a:picLocks noChangeAspect="1" noChangeArrowheads="1"/>
          </p:cNvPicPr>
          <p:nvPr/>
        </p:nvPicPr>
        <p:blipFill>
          <a:blip r:embed="rId6" cstate="print"/>
          <a:srcRect l="15813" t="18167" r="49513" b="49686"/>
          <a:stretch>
            <a:fillRect/>
          </a:stretch>
        </p:blipFill>
        <p:spPr bwMode="auto">
          <a:xfrm>
            <a:off x="8432615" y="1464175"/>
            <a:ext cx="209073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Рисунок 52"/>
          <p:cNvPicPr>
            <a:picLocks noChangeAspect="1" noChangeArrowheads="1"/>
          </p:cNvPicPr>
          <p:nvPr/>
        </p:nvPicPr>
        <p:blipFill>
          <a:blip r:embed="rId7" cstate="print"/>
          <a:srcRect l="16708" t="14592" r="45375" b="48796"/>
          <a:stretch>
            <a:fillRect/>
          </a:stretch>
        </p:blipFill>
        <p:spPr bwMode="auto">
          <a:xfrm>
            <a:off x="5165008" y="4273453"/>
            <a:ext cx="3023236" cy="21571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5923216" y="2888459"/>
            <a:ext cx="22386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/>
              <a:t>Fig.</a:t>
            </a:r>
            <a:r>
              <a:rPr lang="en-US" sz="1400" b="1" dirty="0"/>
              <a:t> 2b. Fourier parameters of Fourier transformation of the pulse</a:t>
            </a:r>
            <a:r>
              <a:rPr lang="pl-PL" sz="1400" b="1" dirty="0"/>
              <a:t> </a:t>
            </a:r>
            <a:r>
              <a:rPr lang="en-US" sz="1400" b="1" dirty="0"/>
              <a:t>function </a:t>
            </a:r>
            <a:r>
              <a:rPr lang="en-US" sz="1400" b="1" i="1" dirty="0"/>
              <a:t>F</a:t>
            </a:r>
            <a:r>
              <a:rPr lang="en-US" sz="1400" b="1" i="1" baseline="-25000" dirty="0"/>
              <a:t>U</a:t>
            </a:r>
            <a:r>
              <a:rPr lang="ru-RU" sz="1400" b="1" dirty="0"/>
              <a:t>(</a:t>
            </a:r>
            <a:r>
              <a:rPr lang="en-US" sz="1400" b="1" i="1" dirty="0"/>
              <a:t>x</a:t>
            </a:r>
            <a:r>
              <a:rPr lang="ru-RU" sz="1400" b="1" dirty="0"/>
              <a:t>)</a:t>
            </a:r>
            <a:r>
              <a:rPr lang="en-US" sz="1400" b="1" dirty="0"/>
              <a:t> for five first harmonics</a:t>
            </a:r>
          </a:p>
          <a:p>
            <a:pPr algn="ctr"/>
            <a:r>
              <a:rPr lang="en-US" sz="1400" b="1" i="1" dirty="0"/>
              <a:t>E</a:t>
            </a:r>
            <a:r>
              <a:rPr lang="ru-RU" sz="1400" b="1" baseline="-25000" dirty="0"/>
              <a:t>0</a:t>
            </a:r>
            <a:r>
              <a:rPr lang="en-US" sz="1400" b="1" dirty="0"/>
              <a:t> </a:t>
            </a:r>
            <a:r>
              <a:rPr lang="ru-RU" sz="1400" b="1" dirty="0"/>
              <a:t>=</a:t>
            </a:r>
            <a:r>
              <a:rPr lang="en-US" sz="1400" b="1" dirty="0"/>
              <a:t> </a:t>
            </a:r>
            <a:r>
              <a:rPr lang="ru-RU" sz="1400" b="1" dirty="0"/>
              <a:t>150</a:t>
            </a:r>
            <a:r>
              <a:rPr lang="en-US" sz="1400" b="1" dirty="0"/>
              <a:t> eV</a:t>
            </a:r>
            <a:r>
              <a:rPr lang="ru-RU" sz="1400" b="1" dirty="0"/>
              <a:t>, </a:t>
            </a:r>
            <a:r>
              <a:rPr lang="en-US" sz="1400" b="1" i="1" dirty="0"/>
              <a:t>L</a:t>
            </a:r>
            <a:r>
              <a:rPr lang="en-US" sz="1400" b="1" i="1" baseline="-25000" dirty="0"/>
              <a:t>A</a:t>
            </a:r>
            <a:r>
              <a:rPr lang="en-US" sz="1400" b="1" dirty="0"/>
              <a:t> </a:t>
            </a:r>
            <a:r>
              <a:rPr lang="ru-RU" sz="1400" b="1" dirty="0"/>
              <a:t>=</a:t>
            </a:r>
            <a:r>
              <a:rPr lang="en-US" sz="1400" b="1" dirty="0"/>
              <a:t> </a:t>
            </a:r>
            <a:r>
              <a:rPr lang="ru-RU" sz="1400" b="1" dirty="0"/>
              <a:t>12 </a:t>
            </a:r>
            <a:r>
              <a:rPr lang="en-US" sz="1400" b="1" dirty="0"/>
              <a:t>cm</a:t>
            </a:r>
            <a:r>
              <a:rPr lang="ru-RU" sz="1400" b="1" dirty="0"/>
              <a:t>, </a:t>
            </a:r>
            <a:r>
              <a:rPr lang="en-US" sz="1400" b="1" i="1" dirty="0"/>
              <a:t>a</a:t>
            </a:r>
            <a:r>
              <a:rPr lang="ru-RU" sz="1400" b="1" baseline="-25000" dirty="0"/>
              <a:t>0</a:t>
            </a:r>
            <a:r>
              <a:rPr lang="en-US" sz="1400" b="1" dirty="0"/>
              <a:t> </a:t>
            </a:r>
            <a:r>
              <a:rPr lang="ru-RU" sz="1400" b="1" dirty="0"/>
              <a:t>=</a:t>
            </a:r>
            <a:r>
              <a:rPr lang="en-US" sz="1400" b="1" dirty="0"/>
              <a:t> </a:t>
            </a:r>
            <a:r>
              <a:rPr lang="ru-RU" sz="1400" b="1" dirty="0"/>
              <a:t>213,76 </a:t>
            </a:r>
            <a:r>
              <a:rPr lang="en-US" sz="1400" b="1" dirty="0"/>
              <a:t>B</a:t>
            </a:r>
            <a:r>
              <a:rPr lang="ru-RU" sz="1400" b="1" dirty="0"/>
              <a:t>)</a:t>
            </a:r>
            <a:endParaRPr lang="en-US" sz="1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188244" y="4520326"/>
            <a:ext cx="3379930" cy="1384995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1400" b="1" dirty="0"/>
              <a:t>Fig.</a:t>
            </a:r>
            <a:r>
              <a:rPr lang="en-US" sz="1400" b="1" dirty="0"/>
              <a:t> 4b.</a:t>
            </a:r>
            <a:r>
              <a:rPr lang="pl-PL" sz="1400" b="1" dirty="0"/>
              <a:t> </a:t>
            </a:r>
            <a:r>
              <a:rPr lang="en-US" sz="1400" b="1" dirty="0"/>
              <a:t>The</a:t>
            </a:r>
            <a:r>
              <a:rPr lang="pl-PL" sz="1400" b="1" dirty="0"/>
              <a:t> </a:t>
            </a:r>
            <a:r>
              <a:rPr lang="en-US" sz="1400" b="1" dirty="0"/>
              <a:t>functions </a:t>
            </a:r>
            <a:r>
              <a:rPr lang="en-US" sz="1400" b="1" i="1" dirty="0">
                <a:sym typeface="Symbol"/>
              </a:rPr>
              <a:t></a:t>
            </a:r>
            <a:r>
              <a:rPr lang="en-US" sz="1400" b="1" i="1" dirty="0" err="1"/>
              <a:t>t</a:t>
            </a:r>
            <a:r>
              <a:rPr lang="en-US" sz="1400" b="1" i="1" baseline="-25000" dirty="0" err="1"/>
              <a:t>target</a:t>
            </a:r>
            <a:r>
              <a:rPr lang="ru-RU" sz="1400" b="1" i="1" dirty="0"/>
              <a:t>(</a:t>
            </a:r>
            <a:r>
              <a:rPr lang="en-US" sz="1400" b="1" i="1" dirty="0"/>
              <a:t>x</a:t>
            </a:r>
            <a:r>
              <a:rPr lang="ru-RU" sz="1400" b="1" i="1" dirty="0"/>
              <a:t>) </a:t>
            </a:r>
            <a:r>
              <a:rPr lang="en-US" sz="1400" b="1" dirty="0"/>
              <a:t>(solid curves from Fig. 1b) and </a:t>
            </a:r>
            <a:r>
              <a:rPr lang="en-US" sz="1400" b="1" i="1" dirty="0">
                <a:sym typeface="Symbol"/>
              </a:rPr>
              <a:t></a:t>
            </a:r>
            <a:r>
              <a:rPr lang="en-US" sz="1400" b="1" i="1" baseline="-25000" dirty="0"/>
              <a:t>target</a:t>
            </a:r>
            <a:r>
              <a:rPr lang="ru-RU" sz="1400" b="1" dirty="0"/>
              <a:t>(</a:t>
            </a:r>
            <a:r>
              <a:rPr lang="en-US" sz="1400" b="1" i="1" dirty="0"/>
              <a:t>x</a:t>
            </a:r>
            <a:r>
              <a:rPr lang="ru-RU" sz="1400" b="1" dirty="0"/>
              <a:t>) (</a:t>
            </a:r>
            <a:r>
              <a:rPr lang="en-US" sz="1400" b="1" dirty="0"/>
              <a:t>dashed curves for pulse function formed with three Fourier harmonics</a:t>
            </a:r>
            <a:r>
              <a:rPr lang="ru-RU" sz="1400" b="1" dirty="0"/>
              <a:t>) (нс)  </a:t>
            </a:r>
            <a:r>
              <a:rPr lang="en-US" sz="1400" b="1" i="1" dirty="0"/>
              <a:t>E</a:t>
            </a:r>
            <a:r>
              <a:rPr lang="ru-RU" sz="1400" b="1" baseline="-25000" dirty="0"/>
              <a:t>0</a:t>
            </a:r>
            <a:r>
              <a:rPr lang="en-US" sz="1400" b="1" dirty="0"/>
              <a:t> </a:t>
            </a:r>
            <a:r>
              <a:rPr lang="ru-RU" sz="1400" b="1" dirty="0"/>
              <a:t>=</a:t>
            </a:r>
            <a:r>
              <a:rPr lang="en-US" sz="1400" b="1" dirty="0"/>
              <a:t> </a:t>
            </a:r>
            <a:r>
              <a:rPr lang="ru-RU" sz="1400" b="1" dirty="0"/>
              <a:t>150</a:t>
            </a:r>
            <a:r>
              <a:rPr lang="en-US" sz="1400" b="1" dirty="0"/>
              <a:t> eV</a:t>
            </a:r>
            <a:r>
              <a:rPr lang="ru-RU" sz="1400" b="1" dirty="0"/>
              <a:t>, </a:t>
            </a:r>
            <a:r>
              <a:rPr lang="en-US" sz="1400" b="1" i="1" dirty="0"/>
              <a:t>L</a:t>
            </a:r>
            <a:r>
              <a:rPr lang="en-US" sz="1400" b="1" i="1" baseline="-25000" dirty="0"/>
              <a:t>A</a:t>
            </a:r>
            <a:r>
              <a:rPr lang="en-US" sz="1400" b="1" dirty="0"/>
              <a:t> </a:t>
            </a:r>
            <a:r>
              <a:rPr lang="ru-RU" sz="1400" b="1" dirty="0"/>
              <a:t>=</a:t>
            </a:r>
            <a:r>
              <a:rPr lang="en-US" sz="1400" b="1" dirty="0"/>
              <a:t> </a:t>
            </a:r>
            <a:r>
              <a:rPr lang="ru-RU" sz="1400" b="1" dirty="0"/>
              <a:t>15</a:t>
            </a:r>
            <a:r>
              <a:rPr lang="en-US" sz="1400" b="1" dirty="0"/>
              <a:t> cm</a:t>
            </a:r>
            <a:r>
              <a:rPr lang="ru-RU" sz="1400" b="1" dirty="0"/>
              <a:t> (</a:t>
            </a:r>
            <a:r>
              <a:rPr lang="en-US" sz="1400" b="1" dirty="0"/>
              <a:t>upper curves</a:t>
            </a:r>
            <a:r>
              <a:rPr lang="ru-RU" sz="1400" b="1" dirty="0"/>
              <a:t>) </a:t>
            </a:r>
            <a:r>
              <a:rPr lang="en-US" sz="1400" b="1" dirty="0"/>
              <a:t>and</a:t>
            </a:r>
            <a:r>
              <a:rPr lang="ru-RU" sz="1400" b="1" dirty="0"/>
              <a:t> 12 </a:t>
            </a:r>
            <a:r>
              <a:rPr lang="en-US" sz="1400" b="1" dirty="0"/>
              <a:t>cm</a:t>
            </a:r>
            <a:r>
              <a:rPr lang="ru-RU" sz="1400" b="1" dirty="0"/>
              <a:t> (</a:t>
            </a:r>
            <a:r>
              <a:rPr lang="en-US" sz="1400" b="1" dirty="0"/>
              <a:t>lower curves</a:t>
            </a:r>
            <a:r>
              <a:rPr lang="ru-RU" sz="1400" b="1" dirty="0"/>
              <a:t>)</a:t>
            </a:r>
            <a:endParaRPr lang="en-US" sz="1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09190" y="390155"/>
            <a:ext cx="5228924" cy="83099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Question “b”</a:t>
            </a:r>
          </a:p>
          <a:p>
            <a:pPr algn="ctr"/>
            <a:r>
              <a:rPr lang="en-US" sz="1600" b="1" dirty="0"/>
              <a:t>(b) about the way to achieve </a:t>
            </a:r>
            <a:r>
              <a:rPr lang="en-US" sz="1600" b="1" u="sng" dirty="0"/>
              <a:t>the high signal to noise ratio </a:t>
            </a:r>
            <a:r>
              <a:rPr lang="en-US" sz="1600" b="1" dirty="0"/>
              <a:t>needed for good quality positron lifetime measurements.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456835" y="2961719"/>
            <a:ext cx="22386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/>
              <a:t>Fig.</a:t>
            </a:r>
            <a:r>
              <a:rPr lang="en-US" sz="1400" b="1" dirty="0"/>
              <a:t> 3b. Inverse Fourier transformation of the pulse</a:t>
            </a:r>
            <a:r>
              <a:rPr lang="pl-PL" sz="1400" b="1" dirty="0"/>
              <a:t> </a:t>
            </a:r>
            <a:r>
              <a:rPr lang="en-US" sz="1400" b="1" dirty="0"/>
              <a:t>function </a:t>
            </a:r>
            <a:r>
              <a:rPr lang="en-US" sz="1400" b="1" i="1" dirty="0"/>
              <a:t>F</a:t>
            </a:r>
            <a:r>
              <a:rPr lang="en-US" sz="1400" b="1" i="1" baseline="-25000" dirty="0"/>
              <a:t>U</a:t>
            </a:r>
            <a:r>
              <a:rPr lang="ru-RU" sz="1400" b="1" dirty="0"/>
              <a:t>(</a:t>
            </a:r>
            <a:r>
              <a:rPr lang="en-US" sz="1400" b="1" i="1" dirty="0"/>
              <a:t>x</a:t>
            </a:r>
            <a:r>
              <a:rPr lang="ru-RU" sz="1400" b="1" dirty="0"/>
              <a:t>)</a:t>
            </a:r>
            <a:endParaRPr lang="en-US" sz="1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16540" y="4971355"/>
            <a:ext cx="42126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Answer</a:t>
            </a:r>
            <a:r>
              <a:rPr lang="en-US" sz="1400" b="1" dirty="0"/>
              <a:t>: formation of forming voltage pulse with three Fourier harmonics allows one to form order positron flux with necessary accuracy.</a:t>
            </a:r>
          </a:p>
          <a:p>
            <a:r>
              <a:rPr lang="en-US" sz="1400" b="1" dirty="0"/>
              <a:t>The problem of signal-to-noise ratio will be resolved by gamma-photons coincidence method (positron annihilation in the target via para-</a:t>
            </a:r>
            <a:r>
              <a:rPr lang="en-US" sz="1400" b="1" dirty="0" err="1"/>
              <a:t>Positronium</a:t>
            </a:r>
            <a:r>
              <a:rPr lang="en-US" sz="1400" b="1" dirty="0"/>
              <a:t> state).    </a:t>
            </a:r>
          </a:p>
        </p:txBody>
      </p:sp>
    </p:spTree>
    <p:extLst>
      <p:ext uri="{BB962C8B-B14F-4D97-AF65-F5344CB8AC3E}">
        <p14:creationId xmlns:p14="http://schemas.microsoft.com/office/powerpoint/2010/main" val="192625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273</Words>
  <Application>Microsoft Office PowerPoint</Application>
  <PresentationFormat>Широкоэкранный</PresentationFormat>
  <Paragraphs>29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Документ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Oleg Belov</cp:lastModifiedBy>
  <cp:revision>1</cp:revision>
  <dcterms:created xsi:type="dcterms:W3CDTF">2021-06-25T09:08:48Z</dcterms:created>
  <dcterms:modified xsi:type="dcterms:W3CDTF">2021-06-25T09:26:23Z</dcterms:modified>
</cp:coreProperties>
</file>