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8" r:id="rId2"/>
    <p:sldId id="257" r:id="rId3"/>
    <p:sldId id="258" r:id="rId4"/>
    <p:sldId id="269" r:id="rId5"/>
    <p:sldId id="272" r:id="rId6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64"/>
    <p:restoredTop sz="94873" autoAdjust="0"/>
  </p:normalViewPr>
  <p:slideViewPr>
    <p:cSldViewPr snapToGrid="0">
      <p:cViewPr>
        <p:scale>
          <a:sx n="110" d="100"/>
          <a:sy n="110" d="100"/>
        </p:scale>
        <p:origin x="1098" y="522"/>
      </p:cViewPr>
      <p:guideLst>
        <p:guide orient="horz" pos="2160"/>
        <p:guide pos="2880"/>
        <p:guide orient="horz" pos="16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9A84D8-6E01-4A09-B497-3D50BAAFF7BC}" type="datetimeFigureOut">
              <a:rPr lang="ru-RU" smtClean="0"/>
              <a:pPr/>
              <a:t>26.06.2021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1CAC25-3BB0-4DF6-BC96-11FD0607C3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441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26.06.2021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26.06.2021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26.06.2021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26.06.2021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26.06.2021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26.06.2021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26.06.2021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26.06.2021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26.06.2021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26.06.2021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26.06.2021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A5EB2-8FF9-4F75-AA18-99877E451AD7}" type="datetimeFigureOut">
              <a:rPr lang="ru-RU" smtClean="0"/>
              <a:pPr/>
              <a:t>26.06.2021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CD56A87-9D97-432E-9C9D-A36E02F36ACC}"/>
              </a:ext>
            </a:extLst>
          </p:cNvPr>
          <p:cNvSpPr txBox="1"/>
          <p:nvPr/>
        </p:nvSpPr>
        <p:spPr>
          <a:xfrm>
            <a:off x="1017279" y="1668620"/>
            <a:ext cx="2031325" cy="230832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14400" b="1" dirty="0">
                <a:solidFill>
                  <a:srgbClr val="003399"/>
                </a:solidFill>
                <a:latin typeface="Times" pitchFamily="2" charset="0"/>
              </a:rPr>
              <a:t>54</a:t>
            </a:r>
            <a:endParaRPr lang="ru-RU" sz="14400" b="1" baseline="30000" dirty="0">
              <a:solidFill>
                <a:srgbClr val="003399"/>
              </a:solidFill>
              <a:latin typeface="Times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A6FE00C-5502-4D42-95E3-D1B72621DE3C}"/>
              </a:ext>
            </a:extLst>
          </p:cNvPr>
          <p:cNvSpPr txBox="1"/>
          <p:nvPr/>
        </p:nvSpPr>
        <p:spPr>
          <a:xfrm>
            <a:off x="3591120" y="2084313"/>
            <a:ext cx="5270047" cy="138499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3399"/>
                </a:solidFill>
                <a:latin typeface="Times" pitchFamily="2" charset="0"/>
              </a:rPr>
              <a:t>Meeting of the </a:t>
            </a:r>
            <a:r>
              <a:rPr lang="en-GB" sz="2800" dirty="0">
                <a:solidFill>
                  <a:srgbClr val="003399"/>
                </a:solidFill>
                <a:latin typeface="Times" pitchFamily="2" charset="0"/>
              </a:rPr>
              <a:t>Programme </a:t>
            </a:r>
            <a:r>
              <a:rPr lang="en" sz="2800" dirty="0">
                <a:solidFill>
                  <a:srgbClr val="003399"/>
                </a:solidFill>
                <a:latin typeface="Times" pitchFamily="2" charset="0"/>
              </a:rPr>
              <a:t>Advisory Committee for Condensed Matter Physics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020F6B2-6C1F-4C4C-87C7-679A420B6BE2}"/>
              </a:ext>
            </a:extLst>
          </p:cNvPr>
          <p:cNvSpPr txBox="1"/>
          <p:nvPr/>
        </p:nvSpPr>
        <p:spPr>
          <a:xfrm>
            <a:off x="2328838" y="4307784"/>
            <a:ext cx="5270047" cy="46166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" sz="2400" dirty="0">
                <a:solidFill>
                  <a:srgbClr val="003399"/>
                </a:solidFill>
                <a:latin typeface="Times" pitchFamily="2" charset="0"/>
              </a:rPr>
              <a:t>28 J</a:t>
            </a:r>
            <a:r>
              <a:rPr lang="en-GB" sz="2400" dirty="0" err="1">
                <a:solidFill>
                  <a:srgbClr val="003399"/>
                </a:solidFill>
                <a:latin typeface="Times" pitchFamily="2" charset="0"/>
              </a:rPr>
              <a:t>une</a:t>
            </a:r>
            <a:r>
              <a:rPr lang="en-GB" sz="2400" dirty="0">
                <a:solidFill>
                  <a:srgbClr val="003399"/>
                </a:solidFill>
                <a:latin typeface="Times" pitchFamily="2" charset="0"/>
              </a:rPr>
              <a:t> </a:t>
            </a:r>
            <a:r>
              <a:rPr lang="en" sz="2400" dirty="0">
                <a:solidFill>
                  <a:srgbClr val="003399"/>
                </a:solidFill>
                <a:latin typeface="Times" pitchFamily="2" charset="0"/>
              </a:rPr>
              <a:t>2021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D0260D4-CCA3-4C23-A420-DA0A11B7721E}"/>
              </a:ext>
            </a:extLst>
          </p:cNvPr>
          <p:cNvSpPr txBox="1"/>
          <p:nvPr/>
        </p:nvSpPr>
        <p:spPr>
          <a:xfrm>
            <a:off x="2680444" y="1680389"/>
            <a:ext cx="805275" cy="83099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>
                <a:solidFill>
                  <a:srgbClr val="003399"/>
                </a:solidFill>
                <a:latin typeface="Times" pitchFamily="2" charset="0"/>
              </a:rPr>
              <a:t>th</a:t>
            </a:r>
            <a:endParaRPr lang="en" sz="4800" dirty="0">
              <a:solidFill>
                <a:srgbClr val="003399"/>
              </a:solidFill>
              <a:latin typeface="Times" pitchFamily="2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AB0A7324-289E-43D1-B9D3-EED28C91A88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883" y="261258"/>
            <a:ext cx="1712400" cy="1428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171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7074392"/>
              </p:ext>
            </p:extLst>
          </p:nvPr>
        </p:nvGraphicFramePr>
        <p:xfrm>
          <a:off x="971600" y="410241"/>
          <a:ext cx="7416824" cy="4627617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592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644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50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 err="1">
                          <a:solidFill>
                            <a:srgbClr val="003399"/>
                          </a:solidFill>
                          <a:effectLst/>
                        </a:rPr>
                        <a:t>Pavel</a:t>
                      </a:r>
                      <a:r>
                        <a:rPr lang="ru-RU" sz="1500" b="1" dirty="0">
                          <a:solidFill>
                            <a:srgbClr val="003399"/>
                          </a:solidFill>
                          <a:effectLst/>
                        </a:rPr>
                        <a:t> </a:t>
                      </a:r>
                      <a:r>
                        <a:rPr lang="ru-RU" sz="1500" b="1" dirty="0" err="1">
                          <a:solidFill>
                            <a:srgbClr val="003399"/>
                          </a:solidFill>
                          <a:effectLst/>
                        </a:rPr>
                        <a:t>Alekseev</a:t>
                      </a:r>
                      <a:endParaRPr lang="ru-RU" sz="15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solidFill>
                            <a:srgbClr val="003399"/>
                          </a:solidFill>
                          <a:effectLst/>
                        </a:rPr>
                        <a:t>Kurchatov</a:t>
                      </a: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 Institute, Moscow, Russia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50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 err="1">
                          <a:solidFill>
                            <a:srgbClr val="003399"/>
                          </a:solidFill>
                          <a:effectLst/>
                        </a:rPr>
                        <a:t>Latchezar</a:t>
                      </a:r>
                      <a:r>
                        <a:rPr lang="ru-RU" sz="1500" b="1" dirty="0">
                          <a:solidFill>
                            <a:srgbClr val="003399"/>
                          </a:solidFill>
                          <a:effectLst/>
                        </a:rPr>
                        <a:t> </a:t>
                      </a:r>
                      <a:r>
                        <a:rPr lang="ru-RU" sz="1500" b="1" dirty="0" err="1">
                          <a:solidFill>
                            <a:srgbClr val="003399"/>
                          </a:solidFill>
                          <a:effectLst/>
                        </a:rPr>
                        <a:t>Avramov</a:t>
                      </a:r>
                      <a:endParaRPr lang="ru-RU" sz="1500" b="1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IE, Sofia, Bulgaria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50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 err="1">
                          <a:solidFill>
                            <a:srgbClr val="003399"/>
                          </a:solidFill>
                          <a:effectLst/>
                        </a:rPr>
                        <a:t>Martina</a:t>
                      </a:r>
                      <a:r>
                        <a:rPr lang="ru-RU" sz="1500" b="1" dirty="0">
                          <a:solidFill>
                            <a:srgbClr val="003399"/>
                          </a:solidFill>
                          <a:effectLst/>
                        </a:rPr>
                        <a:t> </a:t>
                      </a:r>
                      <a:r>
                        <a:rPr lang="en-US" sz="1500" b="1" dirty="0" err="1">
                          <a:solidFill>
                            <a:srgbClr val="003399"/>
                          </a:solidFill>
                          <a:effectLst/>
                        </a:rPr>
                        <a:t>Dubničková</a:t>
                      </a:r>
                      <a:endParaRPr lang="ru-RU" sz="1500" b="1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Comenius University, Bratislava, Slovakia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50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 err="1">
                          <a:solidFill>
                            <a:srgbClr val="003399"/>
                          </a:solidFill>
                          <a:effectLst/>
                        </a:rPr>
                        <a:t>Hartmut</a:t>
                      </a:r>
                      <a:r>
                        <a:rPr lang="ru-RU" sz="1500" b="1" dirty="0">
                          <a:solidFill>
                            <a:srgbClr val="003399"/>
                          </a:solidFill>
                          <a:effectLst/>
                        </a:rPr>
                        <a:t> </a:t>
                      </a:r>
                      <a:r>
                        <a:rPr lang="ru-RU" sz="1500" b="1" dirty="0" err="1">
                          <a:solidFill>
                            <a:srgbClr val="003399"/>
                          </a:solidFill>
                          <a:effectLst/>
                        </a:rPr>
                        <a:t>Fue</a:t>
                      </a:r>
                      <a:r>
                        <a:rPr lang="en-GB" sz="1500" b="1" dirty="0">
                          <a:solidFill>
                            <a:srgbClr val="003399"/>
                          </a:solidFill>
                          <a:effectLst/>
                        </a:rPr>
                        <a:t>ß</a:t>
                      </a:r>
                      <a:endParaRPr lang="ru-RU" sz="15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IMS, Darmstadt, Germany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50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>
                          <a:solidFill>
                            <a:srgbClr val="003399"/>
                          </a:solidFill>
                          <a:effectLst/>
                        </a:rPr>
                        <a:t>Richard </a:t>
                      </a:r>
                      <a:r>
                        <a:rPr lang="ru-RU" sz="1500" b="1" dirty="0" err="1">
                          <a:solidFill>
                            <a:srgbClr val="003399"/>
                          </a:solidFill>
                          <a:effectLst/>
                        </a:rPr>
                        <a:t>Hall-Wilton</a:t>
                      </a:r>
                      <a:endParaRPr lang="ru-RU" sz="15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ESS, Lund, Sweden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50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500" b="1" kern="12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Alexandre Ivanov</a:t>
                      </a:r>
                      <a:endParaRPr lang="ru-RU" sz="1500" b="1" kern="1200" dirty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500" kern="12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ILL, Grenoble, France</a:t>
                      </a:r>
                      <a:endParaRPr lang="ru-RU" sz="1500" kern="1200" dirty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53816" marB="0" anchor="ctr"/>
                </a:tc>
                <a:extLst>
                  <a:ext uri="{0D108BD9-81ED-4DB2-BD59-A6C34878D82A}">
                    <a16:rowId xmlns:a16="http://schemas.microsoft.com/office/drawing/2014/main" val="4120543918"/>
                  </a:ext>
                </a:extLst>
              </a:tr>
              <a:tr h="3150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 err="1">
                          <a:solidFill>
                            <a:srgbClr val="003399"/>
                          </a:solidFill>
                          <a:effectLst/>
                        </a:rPr>
                        <a:t>Nikolay</a:t>
                      </a:r>
                      <a:r>
                        <a:rPr lang="ru-RU" sz="1500" b="1" dirty="0">
                          <a:solidFill>
                            <a:srgbClr val="003399"/>
                          </a:solidFill>
                          <a:effectLst/>
                        </a:rPr>
                        <a:t> </a:t>
                      </a:r>
                      <a:r>
                        <a:rPr lang="ru-RU" sz="1500" b="1" dirty="0" err="1">
                          <a:solidFill>
                            <a:srgbClr val="003399"/>
                          </a:solidFill>
                          <a:effectLst/>
                        </a:rPr>
                        <a:t>Kardjilov</a:t>
                      </a:r>
                      <a:r>
                        <a:rPr lang="en-US" sz="1500" b="1" dirty="0">
                          <a:solidFill>
                            <a:srgbClr val="003399"/>
                          </a:solidFill>
                          <a:effectLst/>
                        </a:rPr>
                        <a:t>*</a:t>
                      </a:r>
                      <a:endParaRPr lang="ru-RU" sz="15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HZB ME, Berlin, Germany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41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b="1" kern="12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Maciej Kozak</a:t>
                      </a:r>
                      <a:endParaRPr lang="ru-RU" sz="1500" b="1" kern="1200" dirty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500" kern="12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en-US" sz="1500" kern="12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dam</a:t>
                      </a:r>
                      <a:r>
                        <a:rPr lang="pl-PL" sz="1500" kern="12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Mickiewicz University, Poznań, &amp; </a:t>
                      </a:r>
                      <a:r>
                        <a:rPr lang="en" sz="1500" kern="12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Jagiellonian University, Kraków,</a:t>
                      </a:r>
                      <a:r>
                        <a:rPr lang="pl-PL" sz="1500" kern="12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Poland</a:t>
                      </a:r>
                    </a:p>
                  </a:txBody>
                  <a:tcPr marL="68580" marR="68580" marT="53816" marB="0" anchor="ctr"/>
                </a:tc>
                <a:extLst>
                  <a:ext uri="{0D108BD9-81ED-4DB2-BD59-A6C34878D82A}">
                    <a16:rowId xmlns:a16="http://schemas.microsoft.com/office/drawing/2014/main" val="314738755"/>
                  </a:ext>
                </a:extLst>
              </a:tr>
              <a:tr h="3150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 err="1">
                          <a:solidFill>
                            <a:srgbClr val="003399"/>
                          </a:solidFill>
                          <a:effectLst/>
                        </a:rPr>
                        <a:t>Alexei</a:t>
                      </a:r>
                      <a:r>
                        <a:rPr lang="ru-RU" sz="1500" b="1" dirty="0">
                          <a:solidFill>
                            <a:srgbClr val="003399"/>
                          </a:solidFill>
                          <a:effectLst/>
                        </a:rPr>
                        <a:t> </a:t>
                      </a:r>
                      <a:r>
                        <a:rPr lang="ru-RU" sz="1500" b="1" dirty="0" err="1">
                          <a:solidFill>
                            <a:srgbClr val="003399"/>
                          </a:solidFill>
                          <a:effectLst/>
                        </a:rPr>
                        <a:t>Kuzmin</a:t>
                      </a:r>
                      <a:endParaRPr lang="ru-RU" sz="15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150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ISSP, Riga, Latvia</a:t>
                      </a:r>
                      <a:endParaRPr lang="ru-RU" sz="1500" kern="1200" dirty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53816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50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 err="1">
                          <a:solidFill>
                            <a:srgbClr val="003399"/>
                          </a:solidFill>
                          <a:effectLst/>
                        </a:rPr>
                        <a:t>Pavol</a:t>
                      </a:r>
                      <a:r>
                        <a:rPr lang="ru-RU" sz="1500" b="1" dirty="0">
                          <a:solidFill>
                            <a:srgbClr val="003399"/>
                          </a:solidFill>
                          <a:effectLst/>
                        </a:rPr>
                        <a:t> </a:t>
                      </a:r>
                      <a:r>
                        <a:rPr lang="ru-RU" sz="1500" b="1" dirty="0" err="1">
                          <a:solidFill>
                            <a:srgbClr val="003399"/>
                          </a:solidFill>
                          <a:effectLst/>
                        </a:rPr>
                        <a:t>Mikula</a:t>
                      </a:r>
                      <a:endParaRPr lang="ru-RU" sz="1500" b="1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150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r>
                        <a:rPr lang="en-US" sz="1500" kern="12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INP, </a:t>
                      </a:r>
                      <a:r>
                        <a:rPr lang="en-US" sz="1500" kern="1200" dirty="0" err="1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Řež</a:t>
                      </a:r>
                      <a:r>
                        <a:rPr lang="en-US" sz="1500" kern="12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Czech Republic</a:t>
                      </a:r>
                      <a:endParaRPr lang="ru-RU" sz="1500" kern="1200" dirty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53816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50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003399"/>
                          </a:solidFill>
                          <a:effectLst/>
                        </a:rPr>
                        <a:t>D</a:t>
                      </a:r>
                      <a:r>
                        <a:rPr lang="hu-HU" sz="1500" b="1" dirty="0">
                          <a:solidFill>
                            <a:srgbClr val="003399"/>
                          </a:solidFill>
                          <a:effectLst/>
                        </a:rPr>
                        <a:t>é</a:t>
                      </a:r>
                      <a:r>
                        <a:rPr lang="ru-RU" sz="1500" b="1" dirty="0">
                          <a:solidFill>
                            <a:srgbClr val="003399"/>
                          </a:solidFill>
                          <a:effectLst/>
                        </a:rPr>
                        <a:t>nes Lajos Nagy</a:t>
                      </a:r>
                      <a:endParaRPr lang="ru-RU" sz="1500" b="1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150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Wigner RCP, Budapest, Hungary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50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 err="1">
                          <a:solidFill>
                            <a:srgbClr val="003399"/>
                          </a:solidFill>
                          <a:effectLst/>
                        </a:rPr>
                        <a:t>Toby</a:t>
                      </a:r>
                      <a:r>
                        <a:rPr lang="ru-RU" sz="1500" b="1" dirty="0">
                          <a:solidFill>
                            <a:srgbClr val="003399"/>
                          </a:solidFill>
                          <a:effectLst/>
                        </a:rPr>
                        <a:t> </a:t>
                      </a:r>
                      <a:r>
                        <a:rPr lang="ru-RU" sz="1500" b="1" dirty="0" err="1">
                          <a:solidFill>
                            <a:srgbClr val="003399"/>
                          </a:solidFill>
                          <a:effectLst/>
                        </a:rPr>
                        <a:t>Perring</a:t>
                      </a:r>
                      <a:r>
                        <a:rPr lang="en-US" sz="1500" b="1" dirty="0">
                          <a:solidFill>
                            <a:srgbClr val="003399"/>
                          </a:solidFill>
                          <a:effectLst/>
                        </a:rPr>
                        <a:t>*</a:t>
                      </a:r>
                      <a:endParaRPr lang="ru-RU" sz="1500" b="1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RAL, </a:t>
                      </a:r>
                      <a:r>
                        <a:rPr lang="en-US" sz="1500" dirty="0" err="1">
                          <a:solidFill>
                            <a:srgbClr val="003399"/>
                          </a:solidFill>
                          <a:effectLst/>
                        </a:rPr>
                        <a:t>Didcot</a:t>
                      </a: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, United Kingdom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50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 err="1">
                          <a:solidFill>
                            <a:srgbClr val="003399"/>
                          </a:solidFill>
                          <a:effectLst/>
                        </a:rPr>
                        <a:t>Raffaele</a:t>
                      </a:r>
                      <a:r>
                        <a:rPr lang="ru-RU" sz="1500" b="1" dirty="0">
                          <a:solidFill>
                            <a:srgbClr val="003399"/>
                          </a:solidFill>
                          <a:effectLst/>
                        </a:rPr>
                        <a:t> </a:t>
                      </a:r>
                      <a:r>
                        <a:rPr lang="ru-RU" sz="1500" b="1" dirty="0" err="1">
                          <a:solidFill>
                            <a:srgbClr val="003399"/>
                          </a:solidFill>
                          <a:effectLst/>
                        </a:rPr>
                        <a:t>Saladino</a:t>
                      </a:r>
                      <a:endParaRPr lang="ru-RU" sz="1500" b="1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solidFill>
                            <a:srgbClr val="003399"/>
                          </a:solidFill>
                          <a:effectLst/>
                        </a:rPr>
                        <a:t>Tuscia</a:t>
                      </a: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 University, </a:t>
                      </a:r>
                      <a:r>
                        <a:rPr lang="en-US" sz="1500" dirty="0" err="1">
                          <a:solidFill>
                            <a:srgbClr val="003399"/>
                          </a:solidFill>
                          <a:effectLst/>
                        </a:rPr>
                        <a:t>Viterbo</a:t>
                      </a: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, Italy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50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kern="1200" dirty="0" err="1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Sangaa</a:t>
                      </a:r>
                      <a:r>
                        <a:rPr lang="en-US" sz="1500" b="1" kern="12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500" b="1" kern="1200" dirty="0" err="1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Deleg</a:t>
                      </a:r>
                      <a:endParaRPr lang="ru-RU" sz="1500" b="1" kern="1200" dirty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IPT, Ulaanbaatar, Mongolia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193161" y="105642"/>
            <a:ext cx="275767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000" b="1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Members of the PAC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D6E9BD7-9A1C-41B1-A2B0-5C3E50068E83}"/>
              </a:ext>
            </a:extLst>
          </p:cNvPr>
          <p:cNvSpPr txBox="1"/>
          <p:nvPr/>
        </p:nvSpPr>
        <p:spPr>
          <a:xfrm>
            <a:off x="7713912" y="4822020"/>
            <a:ext cx="13490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3399"/>
                </a:solidFill>
              </a:rPr>
              <a:t>* Excused absence</a:t>
            </a:r>
            <a:endParaRPr lang="ru-RU" sz="1200" dirty="0">
              <a:solidFill>
                <a:srgbClr val="003399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161961"/>
              </p:ext>
            </p:extLst>
          </p:nvPr>
        </p:nvGraphicFramePr>
        <p:xfrm>
          <a:off x="1220508" y="2655056"/>
          <a:ext cx="7416824" cy="2188628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4475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69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623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841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Gheorghe Adam</a:t>
                      </a:r>
                      <a:endParaRPr lang="ru-RU" sz="1500" b="1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Chief Researcher, LIT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503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Pavel </a:t>
                      </a:r>
                      <a:r>
                        <a:rPr lang="en-US" sz="1500" b="1" dirty="0" err="1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Apel</a:t>
                      </a:r>
                      <a:endParaRPr lang="ru-RU" sz="1500" b="1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Deputy Head, Centre of Applied Physics, FLNR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503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Oleg </a:t>
                      </a:r>
                      <a:r>
                        <a:rPr lang="en-US" sz="1500" b="1" dirty="0" err="1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Belov</a:t>
                      </a:r>
                      <a:endParaRPr lang="ru-RU" sz="1500" b="1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Scientific Secretary of the PAC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503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Alexander </a:t>
                      </a:r>
                      <a:r>
                        <a:rPr lang="en-US" sz="1500" b="1" dirty="0" err="1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Belushkin</a:t>
                      </a:r>
                      <a:endParaRPr lang="ru-RU" sz="1500" b="1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Head of Division, FLNP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503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Michal </a:t>
                      </a:r>
                      <a:r>
                        <a:rPr lang="en-US" sz="1500" b="1" dirty="0" err="1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Hnatič</a:t>
                      </a:r>
                      <a:endParaRPr lang="ru-RU" sz="1500" b="1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Deputy Director, BLTP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5035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err="1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Evgeny</a:t>
                      </a:r>
                      <a:r>
                        <a:rPr lang="en-US" sz="1500" b="1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500" b="1" dirty="0" err="1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Krasavin</a:t>
                      </a:r>
                      <a:endParaRPr lang="ru-RU" sz="1500" b="1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Scientific Leader, LRB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503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 b="1" dirty="0" err="1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Latchesar</a:t>
                      </a:r>
                      <a:r>
                        <a:rPr lang="en-US" sz="1500" b="1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dirty="0" err="1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Kostov</a:t>
                      </a:r>
                      <a:endParaRPr lang="ru-RU" sz="1500" b="1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Vice-Director, JINR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350656" y="1979834"/>
            <a:ext cx="65527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ja-JP" b="1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Ex officio members appointed by the JINR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06A9EA7A-F764-49EA-8814-46175620BE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3215444"/>
              </p:ext>
            </p:extLst>
          </p:nvPr>
        </p:nvGraphicFramePr>
        <p:xfrm>
          <a:off x="1192247" y="1026357"/>
          <a:ext cx="7416824" cy="298418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376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20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841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Alexander </a:t>
                      </a:r>
                      <a:r>
                        <a:rPr lang="en-US" sz="1500" b="1" dirty="0" err="1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Ioffe</a:t>
                      </a:r>
                      <a:endParaRPr lang="ru-RU" sz="1500" b="1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JCNS MLZ, </a:t>
                      </a:r>
                      <a:r>
                        <a:rPr lang="en-US" sz="1500" dirty="0" err="1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Jülich</a:t>
                      </a: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Germany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FEC55CDD-8DD4-4FA9-B0AE-819BBB5F3851}"/>
              </a:ext>
            </a:extLst>
          </p:cNvPr>
          <p:cNvSpPr/>
          <p:nvPr/>
        </p:nvSpPr>
        <p:spPr>
          <a:xfrm>
            <a:off x="1135757" y="285640"/>
            <a:ext cx="65527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ja-JP" b="1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Invited expert</a:t>
            </a:r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59BCA6EE-E0D1-412E-BA1D-7CDD519F32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0199855"/>
              </p:ext>
            </p:extLst>
          </p:nvPr>
        </p:nvGraphicFramePr>
        <p:xfrm>
          <a:off x="1190396" y="729689"/>
          <a:ext cx="7992888" cy="298418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376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965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841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Felix Fernandez-Alonso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CSIC-UPV/EHU, </a:t>
                      </a:r>
                      <a:r>
                        <a:rPr lang="en-US" sz="1500" dirty="0" err="1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Donostia</a:t>
                      </a: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-San Sebastian, Spain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E62CFB45-2E42-4B4C-99C3-5AFEE658BD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8567685"/>
              </p:ext>
            </p:extLst>
          </p:nvPr>
        </p:nvGraphicFramePr>
        <p:xfrm>
          <a:off x="1190757" y="1358344"/>
          <a:ext cx="7761857" cy="298418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2468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08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341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841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 b="1" baseline="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Laszlo </a:t>
                      </a:r>
                      <a:r>
                        <a:rPr lang="en-US" sz="1500" b="1" baseline="0" dirty="0" err="1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Liszkay</a:t>
                      </a:r>
                      <a:endParaRPr lang="ru-RU" sz="1500" b="1" dirty="0">
                        <a:solidFill>
                          <a:srgbClr val="003399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   —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  CEA, </a:t>
                      </a:r>
                      <a:r>
                        <a:rPr lang="en-US" sz="1500" dirty="0" err="1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Saclay</a:t>
                      </a: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France	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13534" y="506375"/>
            <a:ext cx="65527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ja-JP" b="1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Members of the JINR Directorate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3822323"/>
              </p:ext>
            </p:extLst>
          </p:nvPr>
        </p:nvGraphicFramePr>
        <p:xfrm>
          <a:off x="2266949" y="1063514"/>
          <a:ext cx="6211733" cy="378042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9335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161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50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err="1">
                          <a:solidFill>
                            <a:srgbClr val="003399"/>
                          </a:solidFill>
                          <a:effectLst/>
                        </a:rPr>
                        <a:t>Grigory</a:t>
                      </a:r>
                      <a:r>
                        <a:rPr lang="en-US" sz="1500" b="1" dirty="0">
                          <a:solidFill>
                            <a:srgbClr val="003399"/>
                          </a:solidFill>
                          <a:effectLst/>
                        </a:rPr>
                        <a:t> </a:t>
                      </a:r>
                      <a:r>
                        <a:rPr lang="en-US" sz="1500" b="1" dirty="0" err="1">
                          <a:solidFill>
                            <a:srgbClr val="003399"/>
                          </a:solidFill>
                          <a:effectLst/>
                        </a:rPr>
                        <a:t>Trubnikov</a:t>
                      </a:r>
                      <a:endParaRPr lang="ru-RU" sz="1500" b="1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Director of JINR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50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>
                          <a:solidFill>
                            <a:srgbClr val="003399"/>
                          </a:solidFill>
                          <a:effectLst/>
                        </a:rPr>
                        <a:t>Victor </a:t>
                      </a:r>
                      <a:r>
                        <a:rPr lang="en-US" sz="1500" b="1" dirty="0" err="1">
                          <a:solidFill>
                            <a:srgbClr val="003399"/>
                          </a:solidFill>
                          <a:effectLst/>
                        </a:rPr>
                        <a:t>Matveev</a:t>
                      </a:r>
                      <a:endParaRPr lang="ru-RU" sz="15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Scientific</a:t>
                      </a:r>
                      <a:r>
                        <a:rPr lang="en-US" sz="1500" baseline="0" dirty="0">
                          <a:solidFill>
                            <a:srgbClr val="003399"/>
                          </a:solidFill>
                          <a:effectLst/>
                        </a:rPr>
                        <a:t> Leader</a:t>
                      </a: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 of JINR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50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003399"/>
                          </a:solidFill>
                          <a:effectLst/>
                        </a:rPr>
                        <a:t>Sergey </a:t>
                      </a:r>
                      <a:r>
                        <a:rPr lang="en-US" sz="1500" b="1" dirty="0" err="1">
                          <a:solidFill>
                            <a:srgbClr val="003399"/>
                          </a:solidFill>
                          <a:effectLst/>
                        </a:rPr>
                        <a:t>Dmitriev</a:t>
                      </a:r>
                      <a:endParaRPr lang="ru-RU" sz="1500" b="1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Vice-Director of JINR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50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003399"/>
                          </a:solidFill>
                          <a:effectLst/>
                        </a:rPr>
                        <a:t>Vladimir </a:t>
                      </a:r>
                      <a:r>
                        <a:rPr lang="en-US" sz="1500" b="1" dirty="0" err="1">
                          <a:solidFill>
                            <a:srgbClr val="003399"/>
                          </a:solidFill>
                          <a:effectLst/>
                        </a:rPr>
                        <a:t>Kekelidze</a:t>
                      </a:r>
                      <a:endParaRPr lang="ru-RU" sz="15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Vice-Director of JINR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50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err="1">
                          <a:solidFill>
                            <a:srgbClr val="003399"/>
                          </a:solidFill>
                          <a:effectLst/>
                        </a:rPr>
                        <a:t>Latchesar</a:t>
                      </a:r>
                      <a:r>
                        <a:rPr lang="en-US" sz="1500" b="1" dirty="0">
                          <a:solidFill>
                            <a:srgbClr val="003399"/>
                          </a:solidFill>
                          <a:effectLst/>
                        </a:rPr>
                        <a:t> </a:t>
                      </a:r>
                      <a:r>
                        <a:rPr lang="en-US" sz="1500" b="1" dirty="0" err="1">
                          <a:solidFill>
                            <a:srgbClr val="003399"/>
                          </a:solidFill>
                          <a:effectLst/>
                        </a:rPr>
                        <a:t>Kostov</a:t>
                      </a:r>
                      <a:endParaRPr lang="ru-RU" sz="15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Vice-Director of JINR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50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b="1" kern="12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Sergey </a:t>
                      </a:r>
                      <a:r>
                        <a:rPr lang="en-US" sz="1500" b="1" kern="1200" dirty="0" err="1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Nedelko</a:t>
                      </a:r>
                      <a:endParaRPr lang="ru-RU" sz="1500" b="1" kern="1200" dirty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Chief Scientific Secretary of JINR</a:t>
                      </a:r>
                      <a:endParaRPr lang="pl-PL" sz="1500" kern="1200" dirty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53816" marB="0" anchor="ctr"/>
                </a:tc>
                <a:extLst>
                  <a:ext uri="{0D108BD9-81ED-4DB2-BD59-A6C34878D82A}">
                    <a16:rowId xmlns:a16="http://schemas.microsoft.com/office/drawing/2014/main" val="314738755"/>
                  </a:ext>
                </a:extLst>
              </a:tr>
              <a:tr h="3150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003399"/>
                          </a:solidFill>
                          <a:effectLst/>
                        </a:rPr>
                        <a:t>Boris </a:t>
                      </a:r>
                      <a:r>
                        <a:rPr lang="en-US" sz="1500" b="1" dirty="0" err="1">
                          <a:solidFill>
                            <a:srgbClr val="003399"/>
                          </a:solidFill>
                          <a:effectLst/>
                        </a:rPr>
                        <a:t>Gikal</a:t>
                      </a:r>
                      <a:endParaRPr lang="ru-RU" sz="15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3399"/>
                          </a:solidFill>
                          <a:effectLst/>
                        </a:rPr>
                        <a:t>—</a:t>
                      </a:r>
                      <a:endParaRPr lang="ru-RU" sz="150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Chief Engineer of JINR</a:t>
                      </a:r>
                      <a:endParaRPr lang="ru-RU" sz="1500" kern="1200" dirty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53816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50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500" b="1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endParaRPr lang="ru-RU" sz="1500" kern="1200" dirty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53816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50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500" b="1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50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500" b="1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50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500" b="1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50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500" b="1" kern="1200" dirty="0">
                        <a:solidFill>
                          <a:srgbClr val="0033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500" dirty="0">
                        <a:solidFill>
                          <a:srgbClr val="00339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53816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6799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63153" y="242187"/>
            <a:ext cx="65527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ja-JP" b="1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Draft Programme of the PAC meeting </a:t>
            </a: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475AA9C1-5066-4868-949F-42A0FCCD53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7517242"/>
              </p:ext>
            </p:extLst>
          </p:nvPr>
        </p:nvGraphicFramePr>
        <p:xfrm>
          <a:off x="158196" y="714964"/>
          <a:ext cx="4604273" cy="438912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95383">
                  <a:extLst>
                    <a:ext uri="{9D8B030D-6E8A-4147-A177-3AD203B41FA5}">
                      <a16:colId xmlns:a16="http://schemas.microsoft.com/office/drawing/2014/main" val="1364218367"/>
                    </a:ext>
                  </a:extLst>
                </a:gridCol>
                <a:gridCol w="351708">
                  <a:extLst>
                    <a:ext uri="{9D8B030D-6E8A-4147-A177-3AD203B41FA5}">
                      <a16:colId xmlns:a16="http://schemas.microsoft.com/office/drawing/2014/main" val="2430857798"/>
                    </a:ext>
                  </a:extLst>
                </a:gridCol>
                <a:gridCol w="2963275">
                  <a:extLst>
                    <a:ext uri="{9D8B030D-6E8A-4147-A177-3AD203B41FA5}">
                      <a16:colId xmlns:a16="http://schemas.microsoft.com/office/drawing/2014/main" val="1184341173"/>
                    </a:ext>
                  </a:extLst>
                </a:gridCol>
                <a:gridCol w="893907">
                  <a:extLst>
                    <a:ext uri="{9D8B030D-6E8A-4147-A177-3AD203B41FA5}">
                      <a16:colId xmlns:a16="http://schemas.microsoft.com/office/drawing/2014/main" val="1471168472"/>
                    </a:ext>
                  </a:extLst>
                </a:gridCol>
              </a:tblGrid>
              <a:tr h="2029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10:00</a:t>
                      </a:r>
                      <a:endParaRPr lang="ru-RU" sz="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MSK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35" marR="1923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35" marR="192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Opening of the meeting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35" marR="192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D. L. Nagy</a:t>
                      </a:r>
                      <a:endParaRPr lang="ru-RU" sz="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(10 min.)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35" marR="19235" marT="0" marB="0"/>
                </a:tc>
                <a:extLst>
                  <a:ext uri="{0D108BD9-81ED-4DB2-BD59-A6C34878D82A}">
                    <a16:rowId xmlns:a16="http://schemas.microsoft.com/office/drawing/2014/main" val="2449208848"/>
                  </a:ext>
                </a:extLst>
              </a:tr>
              <a:tr h="10145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35" marR="1923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35" marR="192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35" marR="192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35" marR="19235" marT="0" marB="0"/>
                </a:tc>
                <a:extLst>
                  <a:ext uri="{0D108BD9-81ED-4DB2-BD59-A6C34878D82A}">
                    <a16:rowId xmlns:a16="http://schemas.microsoft.com/office/drawing/2014/main" val="4247789400"/>
                  </a:ext>
                </a:extLst>
              </a:tr>
              <a:tr h="20290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35" marR="1923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35" marR="192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Implementation of the recommendations of the previous PAC meeting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35" marR="192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D. L. Nagy</a:t>
                      </a:r>
                      <a:endParaRPr lang="ru-RU" sz="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(15 min.)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35" marR="19235" marT="0" marB="0"/>
                </a:tc>
                <a:extLst>
                  <a:ext uri="{0D108BD9-81ED-4DB2-BD59-A6C34878D82A}">
                    <a16:rowId xmlns:a16="http://schemas.microsoft.com/office/drawing/2014/main" val="4201478982"/>
                  </a:ext>
                </a:extLst>
              </a:tr>
              <a:tr h="10145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35" marR="1923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35" marR="192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35" marR="192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35" marR="19235" marT="0" marB="0"/>
                </a:tc>
                <a:extLst>
                  <a:ext uri="{0D108BD9-81ED-4DB2-BD59-A6C34878D82A}">
                    <a16:rowId xmlns:a16="http://schemas.microsoft.com/office/drawing/2014/main" val="1698410891"/>
                  </a:ext>
                </a:extLst>
              </a:tr>
              <a:tr h="40580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35" marR="1923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3.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35" marR="192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Information on the Resolution of the 129th session</a:t>
                      </a:r>
                      <a:br>
                        <a:rPr lang="en-US" sz="800">
                          <a:effectLst/>
                        </a:rPr>
                      </a:br>
                      <a:r>
                        <a:rPr lang="en-US" sz="800">
                          <a:effectLst/>
                        </a:rPr>
                        <a:t>of the JINR Scientific Council (February 2021)</a:t>
                      </a:r>
                      <a:br>
                        <a:rPr lang="en-US" sz="800">
                          <a:effectLst/>
                        </a:rPr>
                      </a:br>
                      <a:r>
                        <a:rPr lang="en-US" sz="800">
                          <a:effectLst/>
                        </a:rPr>
                        <a:t>and on the decisions of the JINR Committee</a:t>
                      </a:r>
                      <a:br>
                        <a:rPr lang="en-US" sz="800">
                          <a:effectLst/>
                        </a:rPr>
                      </a:br>
                      <a:r>
                        <a:rPr lang="en-US" sz="800">
                          <a:effectLst/>
                        </a:rPr>
                        <a:t>of Plenipotentiaries (March 2021)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35" marR="192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L. </a:t>
                      </a:r>
                      <a:r>
                        <a:rPr lang="en-US" sz="800" dirty="0" err="1">
                          <a:effectLst/>
                        </a:rPr>
                        <a:t>Kostov</a:t>
                      </a:r>
                      <a:r>
                        <a:rPr lang="en-US" sz="800" dirty="0">
                          <a:effectLst/>
                        </a:rPr>
                        <a:t>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S. </a:t>
                      </a:r>
                      <a:r>
                        <a:rPr lang="en-US" sz="800" dirty="0" err="1">
                          <a:effectLst/>
                        </a:rPr>
                        <a:t>Dmitriev</a:t>
                      </a:r>
                      <a:endParaRPr lang="ru-RU" sz="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(20 min.)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35" marR="19235" marT="0" marB="0"/>
                </a:tc>
                <a:extLst>
                  <a:ext uri="{0D108BD9-81ED-4DB2-BD59-A6C34878D82A}">
                    <a16:rowId xmlns:a16="http://schemas.microsoft.com/office/drawing/2014/main" val="3323974308"/>
                  </a:ext>
                </a:extLst>
              </a:tr>
              <a:tr h="10145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35" marR="1923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35" marR="192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35" marR="192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35" marR="19235" marT="0" marB="0"/>
                </a:tc>
                <a:extLst>
                  <a:ext uri="{0D108BD9-81ED-4DB2-BD59-A6C34878D82A}">
                    <a16:rowId xmlns:a16="http://schemas.microsoft.com/office/drawing/2014/main" val="1832350714"/>
                  </a:ext>
                </a:extLst>
              </a:tr>
              <a:tr h="20290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35" marR="1923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4. 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35" marR="192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New “Neptun” neutron source at JINR: current state</a:t>
                      </a:r>
                      <a:br>
                        <a:rPr lang="en-US" sz="800">
                          <a:effectLst/>
                        </a:rPr>
                      </a:br>
                      <a:r>
                        <a:rPr lang="en-US" sz="800">
                          <a:effectLst/>
                        </a:rPr>
                        <a:t>and future plans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35" marR="192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M. Bulavin</a:t>
                      </a:r>
                      <a:endParaRPr lang="ru-RU" sz="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(20+5 min.)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35" marR="19235" marT="0" marB="0"/>
                </a:tc>
                <a:extLst>
                  <a:ext uri="{0D108BD9-81ED-4DB2-BD59-A6C34878D82A}">
                    <a16:rowId xmlns:a16="http://schemas.microsoft.com/office/drawing/2014/main" val="2094294643"/>
                  </a:ext>
                </a:extLst>
              </a:tr>
              <a:tr h="10145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35" marR="1923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35" marR="192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35" marR="192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35" marR="19235" marT="0" marB="0"/>
                </a:tc>
                <a:extLst>
                  <a:ext uri="{0D108BD9-81ED-4DB2-BD59-A6C34878D82A}">
                    <a16:rowId xmlns:a16="http://schemas.microsoft.com/office/drawing/2014/main" val="595677672"/>
                  </a:ext>
                </a:extLst>
              </a:tr>
              <a:tr h="20290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35" marR="1923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5.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35" marR="19235" marT="0" marB="0"/>
                </a:tc>
                <a:tc>
                  <a:txBody>
                    <a:bodyPr/>
                    <a:lstStyle/>
                    <a:p>
                      <a:pPr marL="86360" marR="43180">
                        <a:spcAft>
                          <a:spcPts val="0"/>
                        </a:spcAft>
                      </a:pPr>
                      <a:r>
                        <a:rPr lang="en-US" sz="800" kern="0">
                          <a:effectLst/>
                        </a:rPr>
                        <a:t>Small-angle neutron scattering spectrometer YuMO: status and prospects</a:t>
                      </a:r>
                      <a:endParaRPr lang="ru-RU" sz="800" b="1" ker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9235" marR="192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O. Ivankov</a:t>
                      </a:r>
                      <a:endParaRPr lang="ru-RU" sz="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(20+5 min.)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35" marR="19235" marT="0" marB="0"/>
                </a:tc>
                <a:extLst>
                  <a:ext uri="{0D108BD9-81ED-4DB2-BD59-A6C34878D82A}">
                    <a16:rowId xmlns:a16="http://schemas.microsoft.com/office/drawing/2014/main" val="11770480"/>
                  </a:ext>
                </a:extLst>
              </a:tr>
              <a:tr h="10145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35" marR="1923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35" marR="19235" marT="0" marB="0"/>
                </a:tc>
                <a:tc>
                  <a:txBody>
                    <a:bodyPr/>
                    <a:lstStyle/>
                    <a:p>
                      <a:pPr marL="86360" marR="43180" algn="ctr">
                        <a:spcAft>
                          <a:spcPts val="0"/>
                        </a:spcAft>
                      </a:pPr>
                      <a:r>
                        <a:rPr lang="en-US" sz="800" kern="0">
                          <a:effectLst/>
                        </a:rPr>
                        <a:t>Coffee break (15 min.)</a:t>
                      </a:r>
                      <a:endParaRPr lang="ru-RU" sz="800" b="1" ker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9235" marR="192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35" marR="19235" marT="0" marB="0"/>
                </a:tc>
                <a:extLst>
                  <a:ext uri="{0D108BD9-81ED-4DB2-BD59-A6C34878D82A}">
                    <a16:rowId xmlns:a16="http://schemas.microsoft.com/office/drawing/2014/main" val="3749803283"/>
                  </a:ext>
                </a:extLst>
              </a:tr>
              <a:tr h="10145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35" marR="1923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35" marR="192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35" marR="192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35" marR="19235" marT="0" marB="0"/>
                </a:tc>
                <a:extLst>
                  <a:ext uri="{0D108BD9-81ED-4DB2-BD59-A6C34878D82A}">
                    <a16:rowId xmlns:a16="http://schemas.microsoft.com/office/drawing/2014/main" val="3895967120"/>
                  </a:ext>
                </a:extLst>
              </a:tr>
              <a:tr h="71016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35" marR="1923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6. 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35" marR="192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Report on the expiring theme “Radiation Physics, Radiochemistry and Nanotechnology Investigations </a:t>
                      </a:r>
                      <a:br>
                        <a:rPr lang="en-US" sz="800" dirty="0">
                          <a:effectLst/>
                        </a:rPr>
                      </a:br>
                      <a:r>
                        <a:rPr lang="en-US" sz="800" dirty="0">
                          <a:effectLst/>
                        </a:rPr>
                        <a:t>Using Beams of Accelerated Heavy Ions” and </a:t>
                      </a:r>
                      <a:br>
                        <a:rPr lang="en-US" sz="800" dirty="0">
                          <a:effectLst/>
                        </a:rPr>
                      </a:br>
                      <a:r>
                        <a:rPr lang="en-US" sz="800" dirty="0">
                          <a:effectLst/>
                        </a:rPr>
                        <a:t>proposal for its extension</a:t>
                      </a:r>
                      <a:endParaRPr lang="ru-RU" sz="800" dirty="0">
                        <a:effectLst/>
                      </a:endParaRPr>
                    </a:p>
                    <a:p>
                      <a:pPr marL="283845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Reviewers:  P. Alekseev,</a:t>
                      </a:r>
                    </a:p>
                    <a:p>
                      <a:pPr marL="283845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                      V. </a:t>
                      </a:r>
                      <a:r>
                        <a:rPr lang="en-US" sz="800" dirty="0" err="1">
                          <a:effectLst/>
                        </a:rPr>
                        <a:t>Nikonenko</a:t>
                      </a:r>
                      <a:r>
                        <a:rPr lang="en-US" sz="800" dirty="0">
                          <a:effectLst/>
                        </a:rPr>
                        <a:t>,</a:t>
                      </a:r>
                    </a:p>
                    <a:p>
                      <a:pPr marL="283845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                      V. </a:t>
                      </a:r>
                      <a:r>
                        <a:rPr lang="en-US" sz="800" dirty="0" err="1">
                          <a:effectLst/>
                        </a:rPr>
                        <a:t>Uglov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35" marR="192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P. </a:t>
                      </a:r>
                      <a:r>
                        <a:rPr lang="en-US" sz="800" dirty="0" err="1">
                          <a:effectLst/>
                        </a:rPr>
                        <a:t>Apel</a:t>
                      </a:r>
                      <a:endParaRPr lang="ru-RU" sz="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(2</a:t>
                      </a:r>
                      <a:r>
                        <a:rPr lang="ru-RU" sz="800" dirty="0">
                          <a:effectLst/>
                        </a:rPr>
                        <a:t>5</a:t>
                      </a:r>
                      <a:r>
                        <a:rPr lang="en-US" sz="800" dirty="0">
                          <a:effectLst/>
                        </a:rPr>
                        <a:t>+5 min.)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35" marR="19235" marT="0" marB="0"/>
                </a:tc>
                <a:extLst>
                  <a:ext uri="{0D108BD9-81ED-4DB2-BD59-A6C34878D82A}">
                    <a16:rowId xmlns:a16="http://schemas.microsoft.com/office/drawing/2014/main" val="2913501916"/>
                  </a:ext>
                </a:extLst>
              </a:tr>
              <a:tr h="10145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35" marR="1923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35" marR="192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35" marR="192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35" marR="19235" marT="0" marB="0"/>
                </a:tc>
                <a:extLst>
                  <a:ext uri="{0D108BD9-81ED-4DB2-BD59-A6C34878D82A}">
                    <a16:rowId xmlns:a16="http://schemas.microsoft.com/office/drawing/2014/main" val="259771371"/>
                  </a:ext>
                </a:extLst>
              </a:tr>
              <a:tr h="26631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35" marR="1923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7</a:t>
                      </a:r>
                      <a:r>
                        <a:rPr lang="ru-RU" sz="800">
                          <a:effectLst/>
                        </a:rPr>
                        <a:t>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35" marR="19235" marT="0" marB="0"/>
                </a:tc>
                <a:tc>
                  <a:txBody>
                    <a:bodyPr/>
                    <a:lstStyle/>
                    <a:p>
                      <a:pPr marL="86360" marR="43180"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effectLst/>
                        </a:rPr>
                        <a:t>Prioritization of the JINR projects within the competence</a:t>
                      </a:r>
                      <a:br>
                        <a:rPr lang="en-US" sz="800" kern="0" dirty="0">
                          <a:effectLst/>
                        </a:rPr>
                      </a:br>
                      <a:r>
                        <a:rPr lang="en-US" sz="800" kern="0" dirty="0">
                          <a:effectLst/>
                        </a:rPr>
                        <a:t>of the PAC for Condensed Matter Physics: following up the extraordinary PAC meeting held on 29 April 2021</a:t>
                      </a:r>
                      <a:endParaRPr lang="ru-RU" sz="800" b="1" kern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9235" marR="192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35" marR="19235" marT="0" marB="0"/>
                </a:tc>
                <a:extLst>
                  <a:ext uri="{0D108BD9-81ED-4DB2-BD59-A6C34878D82A}">
                    <a16:rowId xmlns:a16="http://schemas.microsoft.com/office/drawing/2014/main" val="1242801088"/>
                  </a:ext>
                </a:extLst>
              </a:tr>
              <a:tr h="10145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35" marR="1923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35" marR="19235" marT="0" marB="0"/>
                </a:tc>
                <a:tc>
                  <a:txBody>
                    <a:bodyPr/>
                    <a:lstStyle/>
                    <a:p>
                      <a:pPr marL="86360" marR="43180">
                        <a:spcAft>
                          <a:spcPts val="0"/>
                        </a:spcAft>
                      </a:pPr>
                      <a:r>
                        <a:rPr lang="en-US" sz="800" kern="0">
                          <a:effectLst/>
                        </a:rPr>
                        <a:t> </a:t>
                      </a:r>
                      <a:endParaRPr lang="ru-RU" sz="800" b="1" ker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9235" marR="192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35" marR="19235" marT="0" marB="0"/>
                </a:tc>
                <a:extLst>
                  <a:ext uri="{0D108BD9-81ED-4DB2-BD59-A6C34878D82A}">
                    <a16:rowId xmlns:a16="http://schemas.microsoft.com/office/drawing/2014/main" val="640396080"/>
                  </a:ext>
                </a:extLst>
              </a:tr>
              <a:tr h="20290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35" marR="1923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35" marR="19235" marT="0" marB="0"/>
                </a:tc>
                <a:tc>
                  <a:txBody>
                    <a:bodyPr/>
                    <a:lstStyle/>
                    <a:p>
                      <a:pPr marL="283845" marR="43180" indent="-283845"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effectLst/>
                        </a:rPr>
                        <a:t>7.1. Report on project “Construction of a complex</a:t>
                      </a:r>
                      <a:br>
                        <a:rPr lang="en-US" sz="800" kern="0" dirty="0">
                          <a:effectLst/>
                        </a:rPr>
                      </a:br>
                      <a:r>
                        <a:rPr lang="en-US" sz="800" kern="0" dirty="0">
                          <a:effectLst/>
                        </a:rPr>
                        <a:t>of cryogenic moderators at the IBR-2 facility”</a:t>
                      </a:r>
                      <a:endParaRPr lang="ru-RU" sz="800" b="1" kern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9235" marR="192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K. Mukhin</a:t>
                      </a:r>
                      <a:endParaRPr lang="ru-RU" sz="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(10+10 min.)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35" marR="19235" marT="0" marB="0"/>
                </a:tc>
                <a:extLst>
                  <a:ext uri="{0D108BD9-81ED-4DB2-BD59-A6C34878D82A}">
                    <a16:rowId xmlns:a16="http://schemas.microsoft.com/office/drawing/2014/main" val="2595307145"/>
                  </a:ext>
                </a:extLst>
              </a:tr>
              <a:tr h="10145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35" marR="1923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35" marR="19235" marT="0" marB="0"/>
                </a:tc>
                <a:tc>
                  <a:txBody>
                    <a:bodyPr/>
                    <a:lstStyle/>
                    <a:p>
                      <a:pPr marL="283845" indent="-283845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35" marR="192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35" marR="19235" marT="0" marB="0"/>
                </a:tc>
                <a:extLst>
                  <a:ext uri="{0D108BD9-81ED-4DB2-BD59-A6C34878D82A}">
                    <a16:rowId xmlns:a16="http://schemas.microsoft.com/office/drawing/2014/main" val="4044075210"/>
                  </a:ext>
                </a:extLst>
              </a:tr>
              <a:tr h="20290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35" marR="1923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35" marR="19235" marT="0" marB="0"/>
                </a:tc>
                <a:tc>
                  <a:txBody>
                    <a:bodyPr/>
                    <a:lstStyle/>
                    <a:p>
                      <a:pPr marL="283845" indent="-283845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7.2. Report on project “New semiconductor detectors for fundamental and applied research”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35" marR="192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G. </a:t>
                      </a:r>
                      <a:r>
                        <a:rPr lang="en-US" sz="800" dirty="0" err="1">
                          <a:effectLst/>
                        </a:rPr>
                        <a:t>Shelkov</a:t>
                      </a:r>
                      <a:endParaRPr lang="ru-RU" sz="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(10+10 min.)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35" marR="19235" marT="0" marB="0"/>
                </a:tc>
                <a:extLst>
                  <a:ext uri="{0D108BD9-81ED-4DB2-BD59-A6C34878D82A}">
                    <a16:rowId xmlns:a16="http://schemas.microsoft.com/office/drawing/2014/main" val="1729721440"/>
                  </a:ext>
                </a:extLst>
              </a:tr>
              <a:tr h="10145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35" marR="1923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35" marR="19235" marT="0" marB="0"/>
                </a:tc>
                <a:tc>
                  <a:txBody>
                    <a:bodyPr/>
                    <a:lstStyle/>
                    <a:p>
                      <a:pPr marL="283845" indent="-283845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35" marR="192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35" marR="19235" marT="0" marB="0"/>
                </a:tc>
                <a:extLst>
                  <a:ext uri="{0D108BD9-81ED-4DB2-BD59-A6C34878D82A}">
                    <a16:rowId xmlns:a16="http://schemas.microsoft.com/office/drawing/2014/main" val="143329821"/>
                  </a:ext>
                </a:extLst>
              </a:tr>
            </a:tbl>
          </a:graphicData>
        </a:graphic>
      </p:graphicFrame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24368323-D4F7-4A12-BF9E-C502D0D291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3569606"/>
              </p:ext>
            </p:extLst>
          </p:nvPr>
        </p:nvGraphicFramePr>
        <p:xfrm>
          <a:off x="4799455" y="1653007"/>
          <a:ext cx="4344545" cy="3368419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73079">
                  <a:extLst>
                    <a:ext uri="{9D8B030D-6E8A-4147-A177-3AD203B41FA5}">
                      <a16:colId xmlns:a16="http://schemas.microsoft.com/office/drawing/2014/main" val="1179182178"/>
                    </a:ext>
                  </a:extLst>
                </a:gridCol>
                <a:gridCol w="331869">
                  <a:extLst>
                    <a:ext uri="{9D8B030D-6E8A-4147-A177-3AD203B41FA5}">
                      <a16:colId xmlns:a16="http://schemas.microsoft.com/office/drawing/2014/main" val="4079463710"/>
                    </a:ext>
                  </a:extLst>
                </a:gridCol>
                <a:gridCol w="2796116">
                  <a:extLst>
                    <a:ext uri="{9D8B030D-6E8A-4147-A177-3AD203B41FA5}">
                      <a16:colId xmlns:a16="http://schemas.microsoft.com/office/drawing/2014/main" val="1442610786"/>
                    </a:ext>
                  </a:extLst>
                </a:gridCol>
                <a:gridCol w="843481">
                  <a:extLst>
                    <a:ext uri="{9D8B030D-6E8A-4147-A177-3AD203B41FA5}">
                      <a16:colId xmlns:a16="http://schemas.microsoft.com/office/drawing/2014/main" val="725078140"/>
                    </a:ext>
                  </a:extLst>
                </a:gridCol>
              </a:tblGrid>
              <a:tr h="664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14:30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380" marR="363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8.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380" marR="363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Scientific reports: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380" marR="363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380" marR="36380" marT="0" marB="0"/>
                </a:tc>
                <a:extLst>
                  <a:ext uri="{0D108BD9-81ED-4DB2-BD59-A6C34878D82A}">
                    <a16:rowId xmlns:a16="http://schemas.microsoft.com/office/drawing/2014/main" val="1220151772"/>
                  </a:ext>
                </a:extLst>
              </a:tr>
              <a:tr h="1475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380" marR="363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380" marR="363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380" marR="363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380" marR="36380" marT="0" marB="0"/>
                </a:tc>
                <a:extLst>
                  <a:ext uri="{0D108BD9-81ED-4DB2-BD59-A6C34878D82A}">
                    <a16:rowId xmlns:a16="http://schemas.microsoft.com/office/drawing/2014/main" val="4064887101"/>
                  </a:ext>
                </a:extLst>
              </a:tr>
              <a:tr h="2951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380" marR="363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380" marR="36380" marT="0" marB="0"/>
                </a:tc>
                <a:tc>
                  <a:txBody>
                    <a:bodyPr/>
                    <a:lstStyle/>
                    <a:p>
                      <a:pPr marL="283845" indent="-283845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8.1. Magnetic fluids and elastomers: structural studies </a:t>
                      </a:r>
                      <a:br>
                        <a:rPr lang="en-US" sz="800" dirty="0">
                          <a:effectLst/>
                        </a:rPr>
                      </a:br>
                      <a:r>
                        <a:rPr lang="en-US" sz="800" dirty="0">
                          <a:effectLst/>
                        </a:rPr>
                        <a:t>for innovative applications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380" marR="363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M</a:t>
                      </a:r>
                      <a:r>
                        <a:rPr lang="ru-RU" sz="800" dirty="0">
                          <a:effectLst/>
                        </a:rPr>
                        <a:t>. </a:t>
                      </a:r>
                      <a:r>
                        <a:rPr lang="en-US" sz="800" dirty="0" err="1">
                          <a:effectLst/>
                        </a:rPr>
                        <a:t>Balasoiu</a:t>
                      </a:r>
                      <a:endParaRPr lang="ru-RU" sz="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(</a:t>
                      </a:r>
                      <a:r>
                        <a:rPr lang="en-US" sz="800" dirty="0">
                          <a:effectLst/>
                        </a:rPr>
                        <a:t>15+5 min.</a:t>
                      </a:r>
                      <a:r>
                        <a:rPr lang="ru-RU" sz="800" dirty="0">
                          <a:effectLst/>
                        </a:rPr>
                        <a:t>)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380" marR="36380" marT="0" marB="0"/>
                </a:tc>
                <a:extLst>
                  <a:ext uri="{0D108BD9-81ED-4DB2-BD59-A6C34878D82A}">
                    <a16:rowId xmlns:a16="http://schemas.microsoft.com/office/drawing/2014/main" val="3708052317"/>
                  </a:ext>
                </a:extLst>
              </a:tr>
              <a:tr h="1475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380" marR="363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380" marR="36380" marT="0" marB="0"/>
                </a:tc>
                <a:tc>
                  <a:txBody>
                    <a:bodyPr/>
                    <a:lstStyle/>
                    <a:p>
                      <a:pPr marL="283845" indent="-283845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380" marR="363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380" marR="36380" marT="0" marB="0"/>
                </a:tc>
                <a:extLst>
                  <a:ext uri="{0D108BD9-81ED-4DB2-BD59-A6C34878D82A}">
                    <a16:rowId xmlns:a16="http://schemas.microsoft.com/office/drawing/2014/main" val="2825001987"/>
                  </a:ext>
                </a:extLst>
              </a:tr>
              <a:tr h="4427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380" marR="363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380" marR="36380" marT="0" marB="0"/>
                </a:tc>
                <a:tc>
                  <a:txBody>
                    <a:bodyPr/>
                    <a:lstStyle/>
                    <a:p>
                      <a:pPr marL="283845" indent="-283845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8.2. Investigating model lipid membranes complementarily by neutron and Raman scattering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380" marR="363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D. Soloviov</a:t>
                      </a:r>
                      <a:r>
                        <a:rPr lang="ru-RU" sz="800">
                          <a:effectLst/>
                        </a:rPr>
                        <a:t>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Y</a:t>
                      </a:r>
                      <a:r>
                        <a:rPr lang="ru-RU" sz="800">
                          <a:effectLst/>
                        </a:rPr>
                        <a:t>. </a:t>
                      </a:r>
                      <a:r>
                        <a:rPr lang="en-US" sz="800">
                          <a:effectLst/>
                        </a:rPr>
                        <a:t>Arynbek</a:t>
                      </a:r>
                      <a:endParaRPr lang="ru-RU" sz="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(15+5 min.)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380" marR="36380" marT="0" marB="0"/>
                </a:tc>
                <a:extLst>
                  <a:ext uri="{0D108BD9-81ED-4DB2-BD59-A6C34878D82A}">
                    <a16:rowId xmlns:a16="http://schemas.microsoft.com/office/drawing/2014/main" val="3474512287"/>
                  </a:ext>
                </a:extLst>
              </a:tr>
              <a:tr h="1475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380" marR="363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380" marR="363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380" marR="363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380" marR="36380" marT="0" marB="0"/>
                </a:tc>
                <a:extLst>
                  <a:ext uri="{0D108BD9-81ED-4DB2-BD59-A6C34878D82A}">
                    <a16:rowId xmlns:a16="http://schemas.microsoft.com/office/drawing/2014/main" val="3967531706"/>
                  </a:ext>
                </a:extLst>
              </a:tr>
              <a:tr h="1475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380" marR="363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9.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380" marR="363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Virtual poster presentations by young scientists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380" marR="363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(1 h. 15 min.)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380" marR="36380" marT="0" marB="0"/>
                </a:tc>
                <a:extLst>
                  <a:ext uri="{0D108BD9-81ED-4DB2-BD59-A6C34878D82A}">
                    <a16:rowId xmlns:a16="http://schemas.microsoft.com/office/drawing/2014/main" val="314946659"/>
                  </a:ext>
                </a:extLst>
              </a:tr>
              <a:tr h="1475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380" marR="363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380" marR="363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380" marR="363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380" marR="36380" marT="0" marB="0"/>
                </a:tc>
                <a:extLst>
                  <a:ext uri="{0D108BD9-81ED-4DB2-BD59-A6C34878D82A}">
                    <a16:rowId xmlns:a16="http://schemas.microsoft.com/office/drawing/2014/main" val="733776119"/>
                  </a:ext>
                </a:extLst>
              </a:tr>
              <a:tr h="1475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380" marR="363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10.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380" marR="363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Selection of the best virtual posters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380" marR="363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(15 min.)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380" marR="36380" marT="0" marB="0"/>
                </a:tc>
                <a:extLst>
                  <a:ext uri="{0D108BD9-81ED-4DB2-BD59-A6C34878D82A}">
                    <a16:rowId xmlns:a16="http://schemas.microsoft.com/office/drawing/2014/main" val="3592351308"/>
                  </a:ext>
                </a:extLst>
              </a:tr>
              <a:tr h="1475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380" marR="363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380" marR="363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380" marR="363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380" marR="36380" marT="0" marB="0"/>
                </a:tc>
                <a:extLst>
                  <a:ext uri="{0D108BD9-81ED-4DB2-BD59-A6C34878D82A}">
                    <a16:rowId xmlns:a16="http://schemas.microsoft.com/office/drawing/2014/main" val="1762929100"/>
                  </a:ext>
                </a:extLst>
              </a:tr>
              <a:tr h="1475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380" marR="363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380" marR="363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Coffee break (10 min.)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380" marR="363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380" marR="36380" marT="0" marB="0"/>
                </a:tc>
                <a:extLst>
                  <a:ext uri="{0D108BD9-81ED-4DB2-BD59-A6C34878D82A}">
                    <a16:rowId xmlns:a16="http://schemas.microsoft.com/office/drawing/2014/main" val="287397370"/>
                  </a:ext>
                </a:extLst>
              </a:tr>
              <a:tr h="1475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380" marR="363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380" marR="363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380" marR="363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380" marR="36380" marT="0" marB="0"/>
                </a:tc>
                <a:extLst>
                  <a:ext uri="{0D108BD9-81ED-4DB2-BD59-A6C34878D82A}">
                    <a16:rowId xmlns:a16="http://schemas.microsoft.com/office/drawing/2014/main" val="2062381993"/>
                  </a:ext>
                </a:extLst>
              </a:tr>
              <a:tr h="1475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380" marR="363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380" marR="363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u="sng">
                          <a:effectLst/>
                        </a:rPr>
                        <a:t>Closed session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380" marR="363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380" marR="36380" marT="0" marB="0"/>
                </a:tc>
                <a:extLst>
                  <a:ext uri="{0D108BD9-81ED-4DB2-BD59-A6C34878D82A}">
                    <a16:rowId xmlns:a16="http://schemas.microsoft.com/office/drawing/2014/main" val="2570053314"/>
                  </a:ext>
                </a:extLst>
              </a:tr>
              <a:tr h="1475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380" marR="363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380" marR="363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380" marR="363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380" marR="36380" marT="0" marB="0"/>
                </a:tc>
                <a:extLst>
                  <a:ext uri="{0D108BD9-81ED-4DB2-BD59-A6C34878D82A}">
                    <a16:rowId xmlns:a16="http://schemas.microsoft.com/office/drawing/2014/main" val="1687599390"/>
                  </a:ext>
                </a:extLst>
              </a:tr>
              <a:tr h="1475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17:00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380" marR="363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11.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380" marR="363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Meeting of the PAC members with the JINR Directorate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380" marR="363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(1 h.)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380" marR="36380" marT="0" marB="0"/>
                </a:tc>
                <a:extLst>
                  <a:ext uri="{0D108BD9-81ED-4DB2-BD59-A6C34878D82A}">
                    <a16:rowId xmlns:a16="http://schemas.microsoft.com/office/drawing/2014/main" val="2137567935"/>
                  </a:ext>
                </a:extLst>
              </a:tr>
              <a:tr h="14756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380" marR="363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380" marR="363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380" marR="363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380" marR="36380" marT="0" marB="0"/>
                </a:tc>
                <a:extLst>
                  <a:ext uri="{0D108BD9-81ED-4DB2-BD59-A6C34878D82A}">
                    <a16:rowId xmlns:a16="http://schemas.microsoft.com/office/drawing/2014/main" val="4099469702"/>
                  </a:ext>
                </a:extLst>
              </a:tr>
              <a:tr h="29513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380" marR="363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12.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380" marR="363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Preparation of the PAC recommendations including proposals for the next PAC meeting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380" marR="363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(30 min.)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380" marR="36380" marT="0" marB="0"/>
                </a:tc>
                <a:extLst>
                  <a:ext uri="{0D108BD9-81ED-4DB2-BD59-A6C34878D82A}">
                    <a16:rowId xmlns:a16="http://schemas.microsoft.com/office/drawing/2014/main" val="3028443686"/>
                  </a:ext>
                </a:extLst>
              </a:tr>
              <a:tr h="14756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380" marR="363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380" marR="363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380" marR="363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380" marR="36380" marT="0" marB="0"/>
                </a:tc>
                <a:extLst>
                  <a:ext uri="{0D108BD9-81ED-4DB2-BD59-A6C34878D82A}">
                    <a16:rowId xmlns:a16="http://schemas.microsoft.com/office/drawing/2014/main" val="1651422063"/>
                  </a:ext>
                </a:extLst>
              </a:tr>
              <a:tr h="14756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380" marR="363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13.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380" marR="363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Closing of the meeting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380" marR="363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380" marR="36380" marT="0" marB="0"/>
                </a:tc>
                <a:extLst>
                  <a:ext uri="{0D108BD9-81ED-4DB2-BD59-A6C34878D82A}">
                    <a16:rowId xmlns:a16="http://schemas.microsoft.com/office/drawing/2014/main" val="987397814"/>
                  </a:ext>
                </a:extLst>
              </a:tr>
            </a:tbl>
          </a:graphicData>
        </a:graphic>
      </p:graphicFrame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67DE384A-E2F5-4761-89AA-7586F8536D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3120596"/>
              </p:ext>
            </p:extLst>
          </p:nvPr>
        </p:nvGraphicFramePr>
        <p:xfrm>
          <a:off x="4572000" y="721840"/>
          <a:ext cx="4604273" cy="85344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95383">
                  <a:extLst>
                    <a:ext uri="{9D8B030D-6E8A-4147-A177-3AD203B41FA5}">
                      <a16:colId xmlns:a16="http://schemas.microsoft.com/office/drawing/2014/main" val="3766894861"/>
                    </a:ext>
                  </a:extLst>
                </a:gridCol>
                <a:gridCol w="351708">
                  <a:extLst>
                    <a:ext uri="{9D8B030D-6E8A-4147-A177-3AD203B41FA5}">
                      <a16:colId xmlns:a16="http://schemas.microsoft.com/office/drawing/2014/main" val="3791200268"/>
                    </a:ext>
                  </a:extLst>
                </a:gridCol>
                <a:gridCol w="2963275">
                  <a:extLst>
                    <a:ext uri="{9D8B030D-6E8A-4147-A177-3AD203B41FA5}">
                      <a16:colId xmlns:a16="http://schemas.microsoft.com/office/drawing/2014/main" val="3424896259"/>
                    </a:ext>
                  </a:extLst>
                </a:gridCol>
                <a:gridCol w="893907">
                  <a:extLst>
                    <a:ext uri="{9D8B030D-6E8A-4147-A177-3AD203B41FA5}">
                      <a16:colId xmlns:a16="http://schemas.microsoft.com/office/drawing/2014/main" val="2720942097"/>
                    </a:ext>
                  </a:extLst>
                </a:gridCol>
              </a:tblGrid>
              <a:tr h="20784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35" marR="1923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35" marR="19235" marT="0" marB="0"/>
                </a:tc>
                <a:tc>
                  <a:txBody>
                    <a:bodyPr/>
                    <a:lstStyle/>
                    <a:p>
                      <a:pPr marL="283845" indent="-283845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7.3. Report on the project “Development of experimental techniques and applied research with slow monochromatic positron beams”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35" marR="192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K. Siemek</a:t>
                      </a:r>
                      <a:endParaRPr lang="ru-RU" sz="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(1</a:t>
                      </a:r>
                      <a:r>
                        <a:rPr lang="ru-RU" sz="800">
                          <a:effectLst/>
                        </a:rPr>
                        <a:t>0</a:t>
                      </a:r>
                      <a:r>
                        <a:rPr lang="en-US" sz="800">
                          <a:effectLst/>
                        </a:rPr>
                        <a:t>+10 min.)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35" marR="19235" marT="0" marB="0"/>
                </a:tc>
                <a:extLst>
                  <a:ext uri="{0D108BD9-81ED-4DB2-BD59-A6C34878D82A}">
                    <a16:rowId xmlns:a16="http://schemas.microsoft.com/office/drawing/2014/main" val="3495376091"/>
                  </a:ext>
                </a:extLst>
              </a:tr>
              <a:tr h="10145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35" marR="1923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35" marR="19235" marT="0" marB="0"/>
                </a:tc>
                <a:tc>
                  <a:txBody>
                    <a:bodyPr/>
                    <a:lstStyle/>
                    <a:p>
                      <a:pPr marL="283845" indent="-283845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35" marR="192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35" marR="19235" marT="0" marB="0"/>
                </a:tc>
                <a:extLst>
                  <a:ext uri="{0D108BD9-81ED-4DB2-BD59-A6C34878D82A}">
                    <a16:rowId xmlns:a16="http://schemas.microsoft.com/office/drawing/2014/main" val="1791812264"/>
                  </a:ext>
                </a:extLst>
              </a:tr>
              <a:tr h="10145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35" marR="1923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35" marR="19235" marT="0" marB="0"/>
                </a:tc>
                <a:tc>
                  <a:txBody>
                    <a:bodyPr/>
                    <a:lstStyle/>
                    <a:p>
                      <a:pPr marL="283845" indent="-283845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7.4. General discussion about the project prioritization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35" marR="192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(30 min.)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35" marR="19235" marT="0" marB="0"/>
                </a:tc>
                <a:extLst>
                  <a:ext uri="{0D108BD9-81ED-4DB2-BD59-A6C34878D82A}">
                    <a16:rowId xmlns:a16="http://schemas.microsoft.com/office/drawing/2014/main" val="1996669086"/>
                  </a:ext>
                </a:extLst>
              </a:tr>
              <a:tr h="10145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35" marR="1923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35" marR="192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35" marR="192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35" marR="19235" marT="0" marB="0"/>
                </a:tc>
                <a:extLst>
                  <a:ext uri="{0D108BD9-81ED-4DB2-BD59-A6C34878D82A}">
                    <a16:rowId xmlns:a16="http://schemas.microsoft.com/office/drawing/2014/main" val="4089876043"/>
                  </a:ext>
                </a:extLst>
              </a:tr>
              <a:tr h="10145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35" marR="192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35" marR="192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Lunch break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35" marR="192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35" marR="19235" marT="0" marB="0"/>
                </a:tc>
                <a:extLst>
                  <a:ext uri="{0D108BD9-81ED-4DB2-BD59-A6C34878D82A}">
                    <a16:rowId xmlns:a16="http://schemas.microsoft.com/office/drawing/2014/main" val="2501215318"/>
                  </a:ext>
                </a:extLst>
              </a:tr>
            </a:tbl>
          </a:graphicData>
        </a:graphic>
      </p:graphicFrame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D691A3A4-0545-451B-A08A-6DCF23AE4AC5}"/>
              </a:ext>
            </a:extLst>
          </p:cNvPr>
          <p:cNvCxnSpPr/>
          <p:nvPr/>
        </p:nvCxnSpPr>
        <p:spPr>
          <a:xfrm>
            <a:off x="4641672" y="714964"/>
            <a:ext cx="0" cy="4306462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077367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842</TotalTime>
  <Words>508</Words>
  <Application>Microsoft Office PowerPoint</Application>
  <PresentationFormat>Экран (16:9)</PresentationFormat>
  <Paragraphs>292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Times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Work</dc:creator>
  <cp:lastModifiedBy>Oleg Belov</cp:lastModifiedBy>
  <cp:revision>118</cp:revision>
  <dcterms:created xsi:type="dcterms:W3CDTF">2017-05-29T13:31:35Z</dcterms:created>
  <dcterms:modified xsi:type="dcterms:W3CDTF">2021-06-26T19:47:39Z</dcterms:modified>
</cp:coreProperties>
</file>