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18"/>
  </p:notesMasterIdLst>
  <p:sldIdLst>
    <p:sldId id="256" r:id="rId4"/>
    <p:sldId id="257" r:id="rId5"/>
    <p:sldId id="258" r:id="rId6"/>
    <p:sldId id="259" r:id="rId7"/>
    <p:sldId id="263" r:id="rId8"/>
    <p:sldId id="268" r:id="rId9"/>
    <p:sldId id="269" r:id="rId10"/>
    <p:sldId id="270" r:id="rId11"/>
    <p:sldId id="272" r:id="rId12"/>
    <p:sldId id="273" r:id="rId13"/>
    <p:sldId id="274" r:id="rId14"/>
    <p:sldId id="275" r:id="rId15"/>
    <p:sldId id="276" r:id="rId16"/>
    <p:sldId id="277" r:id="rId17"/>
  </p:sldIdLst>
  <p:sldSz cx="12192000" cy="6858000"/>
  <p:notesSz cx="7099300"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2" d="100"/>
          <a:sy n="92" d="100"/>
        </p:scale>
        <p:origin x="-293" y="-1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0"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CA" sz="4400" b="0" strike="noStrike" spc="-1">
                <a:latin typeface="Arial"/>
              </a:rPr>
              <a:t>Click to move the slide</a:t>
            </a:r>
          </a:p>
        </p:txBody>
      </p:sp>
      <p:sp>
        <p:nvSpPr>
          <p:cNvPr id="121" name="PlaceHolder 2"/>
          <p:cNvSpPr>
            <a:spLocks noGrp="1"/>
          </p:cNvSpPr>
          <p:nvPr>
            <p:ph type="body"/>
          </p:nvPr>
        </p:nvSpPr>
        <p:spPr>
          <a:xfrm>
            <a:off x="777240" y="4777560"/>
            <a:ext cx="6217560" cy="4525920"/>
          </a:xfrm>
          <a:prstGeom prst="rect">
            <a:avLst/>
          </a:prstGeom>
        </p:spPr>
        <p:txBody>
          <a:bodyPr lIns="0" tIns="0" rIns="0" bIns="0">
            <a:noAutofit/>
          </a:bodyPr>
          <a:lstStyle/>
          <a:p>
            <a:r>
              <a:rPr lang="en-CA" sz="2000" b="0" strike="noStrike" spc="-1">
                <a:latin typeface="Arial"/>
              </a:rPr>
              <a:t>Click to edit the notes format</a:t>
            </a:r>
          </a:p>
        </p:txBody>
      </p:sp>
      <p:sp>
        <p:nvSpPr>
          <p:cNvPr id="122" name="PlaceHolder 3"/>
          <p:cNvSpPr>
            <a:spLocks noGrp="1"/>
          </p:cNvSpPr>
          <p:nvPr>
            <p:ph type="hdr"/>
          </p:nvPr>
        </p:nvSpPr>
        <p:spPr>
          <a:xfrm>
            <a:off x="0" y="0"/>
            <a:ext cx="3372840" cy="502560"/>
          </a:xfrm>
          <a:prstGeom prst="rect">
            <a:avLst/>
          </a:prstGeom>
        </p:spPr>
        <p:txBody>
          <a:bodyPr lIns="0" tIns="0" rIns="0" bIns="0">
            <a:noAutofit/>
          </a:bodyPr>
          <a:lstStyle/>
          <a:p>
            <a:r>
              <a:rPr lang="en-CA" sz="1400" b="0" strike="noStrike" spc="-1">
                <a:latin typeface="Times New Roman"/>
              </a:rPr>
              <a:t>&lt;header&gt;</a:t>
            </a:r>
          </a:p>
        </p:txBody>
      </p:sp>
      <p:sp>
        <p:nvSpPr>
          <p:cNvPr id="123"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CA" sz="1400" b="0" strike="noStrike" spc="-1">
                <a:latin typeface="Times New Roman"/>
              </a:rPr>
              <a:t>&lt;date/time&gt;</a:t>
            </a:r>
          </a:p>
        </p:txBody>
      </p:sp>
      <p:sp>
        <p:nvSpPr>
          <p:cNvPr id="124"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CA" sz="1400" b="0" strike="noStrike" spc="-1">
                <a:latin typeface="Times New Roman"/>
              </a:rPr>
              <a:t>&lt;footer&gt;</a:t>
            </a:r>
          </a:p>
        </p:txBody>
      </p:sp>
      <p:sp>
        <p:nvSpPr>
          <p:cNvPr id="125"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356D7561-7B49-4B14-AB1D-04F908B7DB5E}" type="slidenum">
              <a:rPr lang="en-CA" sz="1400" b="0" strike="noStrike" spc="-1">
                <a:latin typeface="Times New Roman"/>
              </a:rPr>
              <a:t>‹#›</a:t>
            </a:fld>
            <a:endParaRPr lang="en-CA" sz="1400" b="0" strike="noStrike" spc="-1">
              <a:latin typeface="Times New Roman"/>
            </a:endParaRPr>
          </a:p>
        </p:txBody>
      </p:sp>
    </p:spTree>
    <p:extLst>
      <p:ext uri="{BB962C8B-B14F-4D97-AF65-F5344CB8AC3E}">
        <p14:creationId xmlns:p14="http://schemas.microsoft.com/office/powerpoint/2010/main" val="296986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PlaceHolder 1"/>
          <p:cNvSpPr>
            <a:spLocks noGrp="1" noRot="1" noChangeAspect="1"/>
          </p:cNvSpPr>
          <p:nvPr>
            <p:ph type="sldImg"/>
          </p:nvPr>
        </p:nvSpPr>
        <p:spPr>
          <a:xfrm>
            <a:off x="479425" y="1279525"/>
            <a:ext cx="6138863" cy="3452813"/>
          </a:xfrm>
          <a:prstGeom prst="rect">
            <a:avLst/>
          </a:prstGeom>
        </p:spPr>
      </p:sp>
      <p:sp>
        <p:nvSpPr>
          <p:cNvPr id="348" name="PlaceHolder 2"/>
          <p:cNvSpPr>
            <a:spLocks noGrp="1"/>
          </p:cNvSpPr>
          <p:nvPr>
            <p:ph type="body"/>
          </p:nvPr>
        </p:nvSpPr>
        <p:spPr>
          <a:xfrm>
            <a:off x="709920" y="4925520"/>
            <a:ext cx="5677920" cy="4028400"/>
          </a:xfrm>
          <a:prstGeom prst="rect">
            <a:avLst/>
          </a:prstGeom>
        </p:spPr>
        <p:txBody>
          <a:bodyPr lIns="99000" tIns="49680" rIns="99000" bIns="49680">
            <a:noAutofit/>
          </a:bodyPr>
          <a:lstStyle/>
          <a:p>
            <a:endParaRPr lang="en-CA" sz="2000" b="0" strike="noStrike" spc="-1">
              <a:latin typeface="Arial"/>
            </a:endParaRPr>
          </a:p>
        </p:txBody>
      </p:sp>
      <p:sp>
        <p:nvSpPr>
          <p:cNvPr id="349" name="CustomShape 3"/>
          <p:cNvSpPr/>
          <p:nvPr/>
        </p:nvSpPr>
        <p:spPr>
          <a:xfrm>
            <a:off x="4021200" y="9721080"/>
            <a:ext cx="3074760" cy="51192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9C626549-17FB-44CB-A19D-8E55A8EECA82}" type="slidenum">
              <a:rPr lang="ru-RU" sz="1300" b="0" strike="noStrike" spc="-1">
                <a:solidFill>
                  <a:srgbClr val="000000"/>
                </a:solidFill>
                <a:latin typeface="Calibri"/>
              </a:rPr>
              <a:t>1</a:t>
            </a:fld>
            <a:endParaRPr lang="en-CA" sz="13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PlaceHolder 1"/>
          <p:cNvSpPr>
            <a:spLocks noGrp="1" noRot="1" noChangeAspect="1"/>
          </p:cNvSpPr>
          <p:nvPr>
            <p:ph type="sldImg"/>
          </p:nvPr>
        </p:nvSpPr>
        <p:spPr>
          <a:xfrm>
            <a:off x="595313" y="273050"/>
            <a:ext cx="5905500" cy="3322638"/>
          </a:xfrm>
          <a:prstGeom prst="rect">
            <a:avLst/>
          </a:prstGeom>
        </p:spPr>
      </p:sp>
      <p:sp>
        <p:nvSpPr>
          <p:cNvPr id="351" name="PlaceHolder 2"/>
          <p:cNvSpPr>
            <a:spLocks noGrp="1"/>
          </p:cNvSpPr>
          <p:nvPr>
            <p:ph type="body"/>
          </p:nvPr>
        </p:nvSpPr>
        <p:spPr>
          <a:xfrm>
            <a:off x="541800" y="3776040"/>
            <a:ext cx="6014160" cy="6184080"/>
          </a:xfrm>
          <a:prstGeom prst="rect">
            <a:avLst/>
          </a:prstGeom>
        </p:spPr>
        <p:txBody>
          <a:bodyPr lIns="99000" tIns="49680" rIns="99000" bIns="49680">
            <a:noAutofit/>
          </a:bodyPr>
          <a:lstStyle/>
          <a:p>
            <a:endParaRPr lang="en-CA" sz="2000" b="0" strike="noStrike" spc="-1">
              <a:latin typeface="Arial"/>
            </a:endParaRPr>
          </a:p>
        </p:txBody>
      </p:sp>
      <p:sp>
        <p:nvSpPr>
          <p:cNvPr id="352" name="CustomShape 3"/>
          <p:cNvSpPr/>
          <p:nvPr/>
        </p:nvSpPr>
        <p:spPr>
          <a:xfrm>
            <a:off x="4021200" y="9721080"/>
            <a:ext cx="3074760" cy="51192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4F574B58-D252-4E3C-BC4D-B42186738A1E}" type="slidenum">
              <a:rPr lang="ru-RU" sz="1300" b="0" strike="noStrike" spc="-1">
                <a:solidFill>
                  <a:srgbClr val="000000"/>
                </a:solidFill>
                <a:latin typeface="Times New Roman"/>
              </a:rPr>
              <a:t>2</a:t>
            </a:fld>
            <a:endParaRPr lang="en-CA" sz="13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2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CA" sz="3200" b="0" strike="noStrike" spc="-1">
              <a:latin typeface="Arial"/>
            </a:endParaRPr>
          </a:p>
        </p:txBody>
      </p:sp>
      <p:sp>
        <p:nvSpPr>
          <p:cNvPr id="2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2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3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latin typeface="Arial"/>
            </a:endParaRPr>
          </a:p>
        </p:txBody>
      </p:sp>
      <p:sp>
        <p:nvSpPr>
          <p:cNvPr id="3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3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CA" sz="3200" b="0" strike="noStrike" spc="-1">
              <a:latin typeface="Arial"/>
            </a:endParaRPr>
          </a:p>
        </p:txBody>
      </p:sp>
      <p:sp>
        <p:nvSpPr>
          <p:cNvPr id="3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CA" sz="3200" b="0" strike="noStrike" spc="-1">
              <a:latin typeface="Arial"/>
            </a:endParaRPr>
          </a:p>
        </p:txBody>
      </p:sp>
      <p:sp>
        <p:nvSpPr>
          <p:cNvPr id="3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CA" sz="3200" b="0" strike="noStrike" spc="-1">
              <a:latin typeface="Arial"/>
            </a:endParaRPr>
          </a:p>
        </p:txBody>
      </p:sp>
      <p:sp>
        <p:nvSpPr>
          <p:cNvPr id="3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CA" sz="3200" b="0" strike="noStrike" spc="-1">
              <a:latin typeface="Arial"/>
            </a:endParaRPr>
          </a:p>
        </p:txBody>
      </p:sp>
      <p:sp>
        <p:nvSpPr>
          <p:cNvPr id="3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CA" sz="3200" b="0" strike="noStrike" spc="-1">
              <a:latin typeface="Arial"/>
            </a:endParaRPr>
          </a:p>
        </p:txBody>
      </p:sp>
      <p:sp>
        <p:nvSpPr>
          <p:cNvPr id="3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4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4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4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latin typeface="Arial"/>
            </a:endParaRPr>
          </a:p>
        </p:txBody>
      </p:sp>
      <p:sp>
        <p:nvSpPr>
          <p:cNvPr id="5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5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5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latin typeface="Arial"/>
            </a:endParaRPr>
          </a:p>
        </p:txBody>
      </p:sp>
      <p:sp>
        <p:nvSpPr>
          <p:cNvPr id="5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5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6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6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6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6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6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CA" sz="3200" b="0" strike="noStrike" spc="-1">
              <a:latin typeface="Arial"/>
            </a:endParaRPr>
          </a:p>
        </p:txBody>
      </p:sp>
      <p:sp>
        <p:nvSpPr>
          <p:cNvPr id="6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6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7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7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latin typeface="Arial"/>
            </a:endParaRPr>
          </a:p>
        </p:txBody>
      </p:sp>
      <p:sp>
        <p:nvSpPr>
          <p:cNvPr id="7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7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CA" sz="3200" b="0" strike="noStrike" spc="-1">
              <a:latin typeface="Arial"/>
            </a:endParaRPr>
          </a:p>
        </p:txBody>
      </p:sp>
      <p:sp>
        <p:nvSpPr>
          <p:cNvPr id="7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CA" sz="3200" b="0" strike="noStrike" spc="-1">
              <a:latin typeface="Arial"/>
            </a:endParaRPr>
          </a:p>
        </p:txBody>
      </p:sp>
      <p:sp>
        <p:nvSpPr>
          <p:cNvPr id="7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CA" sz="3200" b="0" strike="noStrike" spc="-1">
              <a:latin typeface="Arial"/>
            </a:endParaRPr>
          </a:p>
        </p:txBody>
      </p:sp>
      <p:sp>
        <p:nvSpPr>
          <p:cNvPr id="7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CA" sz="3200" b="0" strike="noStrike" spc="-1">
              <a:latin typeface="Arial"/>
            </a:endParaRPr>
          </a:p>
        </p:txBody>
      </p:sp>
      <p:sp>
        <p:nvSpPr>
          <p:cNvPr id="7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CA" sz="3200" b="0" strike="noStrike" spc="-1">
              <a:latin typeface="Arial"/>
            </a:endParaRPr>
          </a:p>
        </p:txBody>
      </p:sp>
      <p:sp>
        <p:nvSpPr>
          <p:cNvPr id="7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8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8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8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latin typeface="Arial"/>
            </a:endParaRPr>
          </a:p>
        </p:txBody>
      </p:sp>
      <p:sp>
        <p:nvSpPr>
          <p:cNvPr id="9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9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9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latin typeface="Arial"/>
            </a:endParaRPr>
          </a:p>
        </p:txBody>
      </p:sp>
      <p:sp>
        <p:nvSpPr>
          <p:cNvPr id="9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9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latin typeface="Arial"/>
            </a:endParaRPr>
          </a:p>
        </p:txBody>
      </p:sp>
      <p:sp>
        <p:nvSpPr>
          <p:cNvPr id="9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10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10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10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10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10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CA" sz="3200" b="0" strike="noStrike" spc="-1">
              <a:latin typeface="Arial"/>
            </a:endParaRPr>
          </a:p>
        </p:txBody>
      </p:sp>
      <p:sp>
        <p:nvSpPr>
          <p:cNvPr id="10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10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11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11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latin typeface="Arial"/>
            </a:endParaRPr>
          </a:p>
        </p:txBody>
      </p:sp>
      <p:sp>
        <p:nvSpPr>
          <p:cNvPr id="11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11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CA" sz="3200" b="0" strike="noStrike" spc="-1">
              <a:latin typeface="Arial"/>
            </a:endParaRPr>
          </a:p>
        </p:txBody>
      </p:sp>
      <p:sp>
        <p:nvSpPr>
          <p:cNvPr id="11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CA" sz="3200" b="0" strike="noStrike" spc="-1">
              <a:latin typeface="Arial"/>
            </a:endParaRPr>
          </a:p>
        </p:txBody>
      </p:sp>
      <p:sp>
        <p:nvSpPr>
          <p:cNvPr id="11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CA" sz="3200" b="0" strike="noStrike" spc="-1">
              <a:latin typeface="Arial"/>
            </a:endParaRPr>
          </a:p>
        </p:txBody>
      </p:sp>
      <p:sp>
        <p:nvSpPr>
          <p:cNvPr id="11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CA" sz="3200" b="0" strike="noStrike" spc="-1">
              <a:latin typeface="Arial"/>
            </a:endParaRPr>
          </a:p>
        </p:txBody>
      </p:sp>
      <p:sp>
        <p:nvSpPr>
          <p:cNvPr id="11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CA" sz="3200" b="0" strike="noStrike" spc="-1">
              <a:latin typeface="Arial"/>
            </a:endParaRPr>
          </a:p>
        </p:txBody>
      </p:sp>
      <p:sp>
        <p:nvSpPr>
          <p:cNvPr id="11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latin typeface="Arial"/>
            </a:endParaRPr>
          </a:p>
        </p:txBody>
      </p:sp>
      <p:sp>
        <p:nvSpPr>
          <p:cNvPr id="1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1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1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CA" sz="3200" b="0" strike="noStrike" spc="-1">
              <a:latin typeface="Arial"/>
            </a:endParaRPr>
          </a:p>
        </p:txBody>
      </p:sp>
      <p:sp>
        <p:nvSpPr>
          <p:cNvPr id="1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1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CA" sz="3200" b="0" strike="noStrike" spc="-1">
              <a:latin typeface="Arial"/>
            </a:endParaRPr>
          </a:p>
        </p:txBody>
      </p:sp>
      <p:sp>
        <p:nvSpPr>
          <p:cNvPr id="1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2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CA" sz="4400" b="0" strike="noStrike" spc="-1">
              <a:latin typeface="Arial"/>
            </a:endParaRPr>
          </a:p>
        </p:txBody>
      </p:sp>
      <p:sp>
        <p:nvSpPr>
          <p:cNvPr id="2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CA" sz="3200" b="0" strike="noStrike" spc="-1">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CA" sz="3200" b="0" strike="noStrike" spc="-1">
              <a:latin typeface="Arial"/>
            </a:endParaRPr>
          </a:p>
        </p:txBody>
      </p:sp>
      <p:sp>
        <p:nvSpPr>
          <p:cNvPr id="2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ustomShape 1"/>
          <p:cNvSpPr/>
          <p:nvPr/>
        </p:nvSpPr>
        <p:spPr>
          <a:xfrm>
            <a:off x="9975960" y="4908600"/>
            <a:ext cx="5535720" cy="553572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5" name="CustomShape 2"/>
          <p:cNvSpPr/>
          <p:nvPr/>
        </p:nvSpPr>
        <p:spPr>
          <a:xfrm>
            <a:off x="0" y="0"/>
            <a:ext cx="3191760" cy="4068000"/>
          </a:xfrm>
          <a:custGeom>
            <a:avLst/>
            <a:gdLst/>
            <a:ahLst/>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2" name="PlaceHolder 3"/>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3"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CustomShape 1"/>
          <p:cNvSpPr/>
          <p:nvPr/>
        </p:nvSpPr>
        <p:spPr>
          <a:xfrm>
            <a:off x="9975960" y="4908600"/>
            <a:ext cx="5535720" cy="553572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41" name="CustomShape 2"/>
          <p:cNvSpPr/>
          <p:nvPr/>
        </p:nvSpPr>
        <p:spPr>
          <a:xfrm>
            <a:off x="0" y="0"/>
            <a:ext cx="3191760" cy="4068000"/>
          </a:xfrm>
          <a:custGeom>
            <a:avLst/>
            <a:gdLst/>
            <a:ahLst/>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42" name="PlaceHolder 3"/>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43"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CustomShape 1"/>
          <p:cNvSpPr/>
          <p:nvPr/>
        </p:nvSpPr>
        <p:spPr>
          <a:xfrm>
            <a:off x="9975960" y="4908600"/>
            <a:ext cx="5536080" cy="5536080"/>
          </a:xfrm>
          <a:prstGeom prst="arc">
            <a:avLst>
              <a:gd name="adj1" fmla="val 11823999"/>
              <a:gd name="adj2" fmla="val 155127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81" name="CustomShape 2"/>
          <p:cNvSpPr/>
          <p:nvPr/>
        </p:nvSpPr>
        <p:spPr>
          <a:xfrm>
            <a:off x="0" y="0"/>
            <a:ext cx="3192120" cy="4068360"/>
          </a:xfrm>
          <a:custGeom>
            <a:avLst/>
            <a:gdLst/>
            <a:ahLst/>
            <a:cxnLst/>
            <a:rect l="l" t="t" r="r" b="b"/>
            <a:pathLst>
              <a:path w="3193143" h="4069443">
                <a:moveTo>
                  <a:pt x="2316480" y="0"/>
                </a:moveTo>
                <a:lnTo>
                  <a:pt x="3193143" y="876300"/>
                </a:lnTo>
                <a:lnTo>
                  <a:pt x="0" y="4069443"/>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p:style>
      </p:sp>
      <p:sp>
        <p:nvSpPr>
          <p:cNvPr id="82" name="PlaceHolder 3"/>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83"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wmf"/><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wmf"/><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1.wmf"/><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 Id="rId22"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wmf"/></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Рисунок 31"/>
          <p:cNvPicPr/>
          <p:nvPr/>
        </p:nvPicPr>
        <p:blipFill>
          <a:blip r:embed="rId3"/>
          <a:stretch/>
        </p:blipFill>
        <p:spPr>
          <a:xfrm>
            <a:off x="7965000" y="1827000"/>
            <a:ext cx="2757600" cy="2297880"/>
          </a:xfrm>
          <a:prstGeom prst="rect">
            <a:avLst/>
          </a:prstGeom>
          <a:ln>
            <a:noFill/>
          </a:ln>
        </p:spPr>
      </p:pic>
      <p:sp>
        <p:nvSpPr>
          <p:cNvPr id="127" name="CustomShape 1"/>
          <p:cNvSpPr/>
          <p:nvPr/>
        </p:nvSpPr>
        <p:spPr>
          <a:xfrm>
            <a:off x="345600" y="1463760"/>
            <a:ext cx="5960160" cy="3614040"/>
          </a:xfrm>
          <a:prstGeom prst="round2DiagRect">
            <a:avLst>
              <a:gd name="adj1" fmla="val 17314"/>
              <a:gd name="adj2" fmla="val 0"/>
            </a:avLst>
          </a:prstGeom>
          <a:solidFill>
            <a:srgbClr val="00246B"/>
          </a:solidFill>
          <a:ln/>
          <a:effectLst>
            <a:outerShdw blurRad="50800" dist="37674" dir="18900000" sx="101000" sy="101000" algn="bl" rotWithShape="0">
              <a:srgbClr val="00B0F0">
                <a:alpha val="40000"/>
              </a:srgbClr>
            </a:outerShdw>
          </a:effectLst>
        </p:spPr>
        <p:style>
          <a:lnRef idx="2">
            <a:schemeClr val="accent1">
              <a:shade val="50000"/>
            </a:schemeClr>
          </a:lnRef>
          <a:fillRef idx="1">
            <a:schemeClr val="accent1"/>
          </a:fillRef>
          <a:effectRef idx="0">
            <a:schemeClr val="accent1"/>
          </a:effectRef>
          <a:fontRef idx="minor"/>
        </p:style>
      </p:sp>
      <p:sp>
        <p:nvSpPr>
          <p:cNvPr id="128" name="CustomShape 2"/>
          <p:cNvSpPr/>
          <p:nvPr/>
        </p:nvSpPr>
        <p:spPr>
          <a:xfrm>
            <a:off x="345600" y="1986480"/>
            <a:ext cx="5975280" cy="262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r>
              <a:rPr lang="en-US" sz="2200" b="1" strike="noStrike" cap="small" spc="-1">
                <a:solidFill>
                  <a:srgbClr val="FFFFFF"/>
                </a:solidFill>
                <a:latin typeface="Calibri"/>
                <a:ea typeface="DejaVu Sans"/>
              </a:rPr>
              <a:t>Information on the Resolution of the</a:t>
            </a: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r>
              <a:rPr lang="en-US" sz="2200" b="1" strike="noStrike" cap="small" spc="-1">
                <a:solidFill>
                  <a:srgbClr val="FFFFFF"/>
                </a:solidFill>
                <a:latin typeface="Calibri"/>
                <a:ea typeface="DejaVu Sans"/>
              </a:rPr>
              <a:t> 129th session of the JINR Scientific Council</a:t>
            </a: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r>
              <a:rPr lang="en-US" sz="2200" b="1" strike="noStrike" cap="small" spc="-1">
                <a:solidFill>
                  <a:srgbClr val="FFFFFF"/>
                </a:solidFill>
                <a:latin typeface="Calibri"/>
                <a:ea typeface="DejaVu Sans"/>
              </a:rPr>
              <a:t> (February 2021) </a:t>
            </a: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r>
              <a:rPr lang="en-US" sz="2200" b="1" strike="noStrike" cap="small" spc="-1">
                <a:solidFill>
                  <a:srgbClr val="FFFFFF"/>
                </a:solidFill>
                <a:latin typeface="Calibri"/>
                <a:ea typeface="DejaVu Sans"/>
              </a:rPr>
              <a:t>and on the decisions of the JINR</a:t>
            </a: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r>
              <a:rPr lang="en-US" sz="2200" b="1" strike="noStrike" cap="small" spc="-1">
                <a:solidFill>
                  <a:srgbClr val="FFFFFF"/>
                </a:solidFill>
                <a:latin typeface="Calibri"/>
                <a:ea typeface="DejaVu Sans"/>
              </a:rPr>
              <a:t>Committee of Plenipotentiaries </a:t>
            </a: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r>
              <a:rPr lang="en-US" sz="2200" b="1" strike="noStrike" cap="small" spc="-1">
                <a:solidFill>
                  <a:srgbClr val="FFFFFF"/>
                </a:solidFill>
                <a:latin typeface="Calibri"/>
                <a:ea typeface="DejaVu Sans"/>
              </a:rPr>
              <a:t>(March 2021)</a:t>
            </a:r>
            <a:r>
              <a:rPr lang="ru-RU" sz="2200" b="1" strike="noStrike" cap="small" spc="-1">
                <a:solidFill>
                  <a:srgbClr val="FFFFFF"/>
                </a:solidFill>
                <a:latin typeface="Calibri"/>
                <a:ea typeface="DejaVu Sans"/>
              </a:rPr>
              <a:t> </a:t>
            </a:r>
            <a:endParaRPr lang="en-CA" sz="2200" b="0" strike="noStrike" spc="-1">
              <a:latin typeface="Arial"/>
            </a:endParaRPr>
          </a:p>
          <a:p>
            <a:pPr algn="ctr">
              <a:lnSpc>
                <a:spcPts val="482"/>
              </a:lnSpc>
              <a:spcAft>
                <a:spcPts val="1287"/>
              </a:spcAft>
              <a:tabLst>
                <a:tab pos="0" algn="l"/>
                <a:tab pos="447480" algn="l"/>
                <a:tab pos="895320" algn="l"/>
                <a:tab pos="1342800" algn="l"/>
                <a:tab pos="1790640" algn="l"/>
                <a:tab pos="2238120" algn="l"/>
                <a:tab pos="2685960" algn="l"/>
                <a:tab pos="3133440" algn="l"/>
                <a:tab pos="3581280" algn="l"/>
                <a:tab pos="4028760" algn="l"/>
                <a:tab pos="4476600" algn="l"/>
                <a:tab pos="4924080" algn="l"/>
                <a:tab pos="5371920" algn="l"/>
                <a:tab pos="5819760" algn="l"/>
                <a:tab pos="6267240" algn="l"/>
                <a:tab pos="6715080" algn="l"/>
                <a:tab pos="7162560" algn="l"/>
                <a:tab pos="7610400" algn="l"/>
                <a:tab pos="8057880" algn="l"/>
                <a:tab pos="8505720" algn="l"/>
                <a:tab pos="8953200" algn="l"/>
              </a:tabLst>
            </a:pPr>
            <a:endParaRPr lang="en-CA" sz="2200" b="0" strike="noStrike" spc="-1">
              <a:latin typeface="Arial"/>
            </a:endParaRPr>
          </a:p>
        </p:txBody>
      </p:sp>
      <p:grpSp>
        <p:nvGrpSpPr>
          <p:cNvPr id="129" name="Group 3"/>
          <p:cNvGrpSpPr/>
          <p:nvPr/>
        </p:nvGrpSpPr>
        <p:grpSpPr>
          <a:xfrm>
            <a:off x="6807600" y="716760"/>
            <a:ext cx="4794840" cy="5179680"/>
            <a:chOff x="6807600" y="716760"/>
            <a:chExt cx="4794840" cy="5179680"/>
          </a:xfrm>
        </p:grpSpPr>
        <p:sp>
          <p:nvSpPr>
            <p:cNvPr id="130" name="Line 4"/>
            <p:cNvSpPr/>
            <p:nvPr/>
          </p:nvSpPr>
          <p:spPr>
            <a:xfrm>
              <a:off x="7074360" y="5715360"/>
              <a:ext cx="4380840" cy="0"/>
            </a:xfrm>
            <a:prstGeom prst="lin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p:style>
        </p:sp>
        <p:sp>
          <p:nvSpPr>
            <p:cNvPr id="131" name="CustomShape 5"/>
            <p:cNvSpPr/>
            <p:nvPr/>
          </p:nvSpPr>
          <p:spPr>
            <a:xfrm>
              <a:off x="7176960" y="875880"/>
              <a:ext cx="4025520" cy="402552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p:style>
        </p:sp>
        <p:pic>
          <p:nvPicPr>
            <p:cNvPr id="132" name="Picture 9" descr="https://upload.wikimedia.org/wikipedia/commons/thumb/2/2f/Flag_of_Armenia.svg/250px-Flag_of_Armenia.svg.png"/>
            <p:cNvPicPr/>
            <p:nvPr/>
          </p:nvPicPr>
          <p:blipFill>
            <a:blip r:embed="rId4"/>
            <a:stretch/>
          </p:blipFill>
          <p:spPr>
            <a:xfrm>
              <a:off x="7245000" y="1472400"/>
              <a:ext cx="576360" cy="392760"/>
            </a:xfrm>
            <a:prstGeom prst="rect">
              <a:avLst/>
            </a:prstGeom>
            <a:ln>
              <a:noFill/>
            </a:ln>
            <a:effectLst>
              <a:outerShdw blurRad="292100" dist="138479" dir="2700000" algn="tl" rotWithShape="0">
                <a:srgbClr val="333333">
                  <a:alpha val="65000"/>
                </a:srgbClr>
              </a:outerShdw>
            </a:effectLst>
          </p:spPr>
        </p:pic>
        <p:pic>
          <p:nvPicPr>
            <p:cNvPr id="133" name="Рисунок 18"/>
            <p:cNvPicPr/>
            <p:nvPr/>
          </p:nvPicPr>
          <p:blipFill>
            <a:blip r:embed="rId5"/>
            <a:stretch/>
          </p:blipFill>
          <p:spPr>
            <a:xfrm>
              <a:off x="10901160" y="3360600"/>
              <a:ext cx="576360" cy="349200"/>
            </a:xfrm>
            <a:prstGeom prst="rect">
              <a:avLst/>
            </a:prstGeom>
            <a:ln>
              <a:noFill/>
            </a:ln>
            <a:effectLst>
              <a:outerShdw blurRad="292100" dist="138479" dir="2700000" algn="tl" rotWithShape="0">
                <a:srgbClr val="333333">
                  <a:alpha val="65000"/>
                </a:srgbClr>
              </a:outerShdw>
            </a:effectLst>
          </p:spPr>
        </p:pic>
        <p:pic>
          <p:nvPicPr>
            <p:cNvPr id="134" name="Picture 12"/>
            <p:cNvPicPr/>
            <p:nvPr/>
          </p:nvPicPr>
          <p:blipFill>
            <a:blip r:embed="rId6"/>
            <a:stretch/>
          </p:blipFill>
          <p:spPr>
            <a:xfrm>
              <a:off x="9226080" y="4663080"/>
              <a:ext cx="574920" cy="394200"/>
            </a:xfrm>
            <a:prstGeom prst="rect">
              <a:avLst/>
            </a:prstGeom>
            <a:ln>
              <a:noFill/>
            </a:ln>
            <a:effectLst>
              <a:outerShdw blurRad="292100" dist="138479" dir="2700000" algn="tl" rotWithShape="0">
                <a:srgbClr val="333333">
                  <a:alpha val="65000"/>
                </a:srgbClr>
              </a:outerShdw>
            </a:effectLst>
          </p:spPr>
        </p:pic>
        <p:pic>
          <p:nvPicPr>
            <p:cNvPr id="135" name="Рисунок 48"/>
            <p:cNvPicPr/>
            <p:nvPr/>
          </p:nvPicPr>
          <p:blipFill>
            <a:blip r:embed="rId7"/>
            <a:stretch/>
          </p:blipFill>
          <p:spPr>
            <a:xfrm>
              <a:off x="9956880" y="4391280"/>
              <a:ext cx="669240" cy="394200"/>
            </a:xfrm>
            <a:prstGeom prst="rect">
              <a:avLst/>
            </a:prstGeom>
            <a:ln>
              <a:noFill/>
            </a:ln>
            <a:effectLst>
              <a:outerShdw blurRad="292100" dist="138479" dir="2700000" algn="tl" rotWithShape="0">
                <a:srgbClr val="333333">
                  <a:alpha val="65000"/>
                </a:srgbClr>
              </a:outerShdw>
            </a:effectLst>
          </p:spPr>
        </p:pic>
        <p:pic>
          <p:nvPicPr>
            <p:cNvPr id="136" name="Picture 17"/>
            <p:cNvPicPr/>
            <p:nvPr/>
          </p:nvPicPr>
          <p:blipFill>
            <a:blip r:embed="rId8"/>
            <a:stretch/>
          </p:blipFill>
          <p:spPr>
            <a:xfrm>
              <a:off x="9354240" y="5516280"/>
              <a:ext cx="541080" cy="369360"/>
            </a:xfrm>
            <a:prstGeom prst="rect">
              <a:avLst/>
            </a:prstGeom>
            <a:ln>
              <a:noFill/>
            </a:ln>
            <a:effectLst>
              <a:outerShdw blurRad="292100" dist="138479" dir="2700000" algn="tl" rotWithShape="0">
                <a:srgbClr val="333333">
                  <a:alpha val="65000"/>
                </a:srgbClr>
              </a:outerShdw>
            </a:effectLst>
          </p:spPr>
        </p:pic>
        <p:pic>
          <p:nvPicPr>
            <p:cNvPr id="137" name="Рисунок 12"/>
            <p:cNvPicPr/>
            <p:nvPr/>
          </p:nvPicPr>
          <p:blipFill>
            <a:blip r:embed="rId9"/>
            <a:stretch/>
          </p:blipFill>
          <p:spPr>
            <a:xfrm>
              <a:off x="10735560" y="5519160"/>
              <a:ext cx="543960" cy="377280"/>
            </a:xfrm>
            <a:prstGeom prst="rect">
              <a:avLst/>
            </a:prstGeom>
            <a:ln>
              <a:noFill/>
            </a:ln>
            <a:effectLst>
              <a:outerShdw blurRad="292100" dist="138479" dir="2700000" algn="tl" rotWithShape="0">
                <a:srgbClr val="333333">
                  <a:alpha val="65000"/>
                </a:srgbClr>
              </a:outerShdw>
            </a:effectLst>
          </p:spPr>
        </p:pic>
        <p:pic>
          <p:nvPicPr>
            <p:cNvPr id="138" name="Рисунок 13"/>
            <p:cNvPicPr/>
            <p:nvPr/>
          </p:nvPicPr>
          <p:blipFill>
            <a:blip r:embed="rId10"/>
            <a:stretch/>
          </p:blipFill>
          <p:spPr>
            <a:xfrm>
              <a:off x="10653840" y="1609920"/>
              <a:ext cx="541080" cy="360000"/>
            </a:xfrm>
            <a:prstGeom prst="rect">
              <a:avLst/>
            </a:prstGeom>
            <a:ln>
              <a:noFill/>
            </a:ln>
            <a:effectLst>
              <a:outerShdw blurRad="292100" dist="138479" dir="2700000" algn="tl" rotWithShape="0">
                <a:srgbClr val="333333">
                  <a:alpha val="65000"/>
                </a:srgbClr>
              </a:outerShdw>
            </a:effectLst>
          </p:spPr>
        </p:pic>
        <p:pic>
          <p:nvPicPr>
            <p:cNvPr id="139" name="Рисунок 14"/>
            <p:cNvPicPr/>
            <p:nvPr/>
          </p:nvPicPr>
          <p:blipFill>
            <a:blip r:embed="rId11"/>
            <a:stretch/>
          </p:blipFill>
          <p:spPr>
            <a:xfrm>
              <a:off x="10987560" y="2160000"/>
              <a:ext cx="528480" cy="384840"/>
            </a:xfrm>
            <a:prstGeom prst="rect">
              <a:avLst/>
            </a:prstGeom>
            <a:ln>
              <a:noFill/>
            </a:ln>
            <a:effectLst>
              <a:outerShdw blurRad="292100" dist="138479" dir="2700000" algn="tl" rotWithShape="0">
                <a:srgbClr val="333333">
                  <a:alpha val="65000"/>
                </a:srgbClr>
              </a:outerShdw>
            </a:effectLst>
          </p:spPr>
        </p:pic>
        <p:pic>
          <p:nvPicPr>
            <p:cNvPr id="140" name="Рисунок 15"/>
            <p:cNvPicPr/>
            <p:nvPr/>
          </p:nvPicPr>
          <p:blipFill>
            <a:blip r:embed="rId12"/>
            <a:stretch/>
          </p:blipFill>
          <p:spPr>
            <a:xfrm>
              <a:off x="7235640" y="3866040"/>
              <a:ext cx="587160" cy="389520"/>
            </a:xfrm>
            <a:prstGeom prst="rect">
              <a:avLst/>
            </a:prstGeom>
            <a:ln>
              <a:noFill/>
            </a:ln>
            <a:effectLst>
              <a:outerShdw blurRad="292100" dist="138479" dir="2700000" algn="tl" rotWithShape="0">
                <a:srgbClr val="333333">
                  <a:alpha val="65000"/>
                </a:srgbClr>
              </a:outerShdw>
            </a:effectLst>
          </p:spPr>
        </p:pic>
        <p:pic>
          <p:nvPicPr>
            <p:cNvPr id="141" name="Рисунок 16"/>
            <p:cNvPicPr/>
            <p:nvPr/>
          </p:nvPicPr>
          <p:blipFill>
            <a:blip r:embed="rId13"/>
            <a:stretch/>
          </p:blipFill>
          <p:spPr>
            <a:xfrm>
              <a:off x="8555400" y="716760"/>
              <a:ext cx="621360" cy="324720"/>
            </a:xfrm>
            <a:prstGeom prst="rect">
              <a:avLst/>
            </a:prstGeom>
            <a:ln>
              <a:noFill/>
            </a:ln>
            <a:effectLst>
              <a:outerShdw blurRad="292100" dist="138479" dir="2700000" algn="tl" rotWithShape="0">
                <a:srgbClr val="333333">
                  <a:alpha val="65000"/>
                </a:srgbClr>
              </a:outerShdw>
            </a:effectLst>
          </p:spPr>
        </p:pic>
        <p:pic>
          <p:nvPicPr>
            <p:cNvPr id="142" name="Рисунок 17"/>
            <p:cNvPicPr/>
            <p:nvPr/>
          </p:nvPicPr>
          <p:blipFill>
            <a:blip r:embed="rId14"/>
            <a:stretch/>
          </p:blipFill>
          <p:spPr>
            <a:xfrm>
              <a:off x="10130040" y="1110600"/>
              <a:ext cx="618120" cy="338400"/>
            </a:xfrm>
            <a:prstGeom prst="rect">
              <a:avLst/>
            </a:prstGeom>
            <a:ln>
              <a:noFill/>
            </a:ln>
            <a:effectLst>
              <a:outerShdw blurRad="292100" dist="138479" dir="2700000" algn="tl" rotWithShape="0">
                <a:srgbClr val="333333">
                  <a:alpha val="65000"/>
                </a:srgbClr>
              </a:outerShdw>
            </a:effectLst>
          </p:spPr>
        </p:pic>
        <p:pic>
          <p:nvPicPr>
            <p:cNvPr id="143" name="Рисунок 18"/>
            <p:cNvPicPr/>
            <p:nvPr/>
          </p:nvPicPr>
          <p:blipFill>
            <a:blip r:embed="rId15"/>
            <a:stretch/>
          </p:blipFill>
          <p:spPr>
            <a:xfrm>
              <a:off x="10034280" y="5520960"/>
              <a:ext cx="537840" cy="369360"/>
            </a:xfrm>
            <a:prstGeom prst="rect">
              <a:avLst/>
            </a:prstGeom>
            <a:ln>
              <a:noFill/>
            </a:ln>
            <a:effectLst>
              <a:outerShdw blurRad="292100" dist="138479" dir="2700000" algn="tl" rotWithShape="0">
                <a:srgbClr val="333333">
                  <a:alpha val="65000"/>
                </a:srgbClr>
              </a:outerShdw>
            </a:effectLst>
          </p:spPr>
        </p:pic>
        <p:pic>
          <p:nvPicPr>
            <p:cNvPr id="144" name="Рисунок 19"/>
            <p:cNvPicPr/>
            <p:nvPr/>
          </p:nvPicPr>
          <p:blipFill>
            <a:blip r:embed="rId16"/>
            <a:stretch/>
          </p:blipFill>
          <p:spPr>
            <a:xfrm>
              <a:off x="10587240" y="3889080"/>
              <a:ext cx="642960" cy="336960"/>
            </a:xfrm>
            <a:prstGeom prst="rect">
              <a:avLst/>
            </a:prstGeom>
            <a:ln>
              <a:noFill/>
            </a:ln>
            <a:effectLst>
              <a:outerShdw blurRad="292100" dist="138479" dir="2700000" algn="tl" rotWithShape="0">
                <a:srgbClr val="333333">
                  <a:alpha val="65000"/>
                </a:srgbClr>
              </a:outerShdw>
            </a:effectLst>
          </p:spPr>
        </p:pic>
        <p:pic>
          <p:nvPicPr>
            <p:cNvPr id="145" name="Рисунок 20"/>
            <p:cNvPicPr/>
            <p:nvPr/>
          </p:nvPicPr>
          <p:blipFill>
            <a:blip r:embed="rId17"/>
            <a:stretch/>
          </p:blipFill>
          <p:spPr>
            <a:xfrm>
              <a:off x="11036880" y="2772000"/>
              <a:ext cx="565560" cy="321480"/>
            </a:xfrm>
            <a:prstGeom prst="rect">
              <a:avLst/>
            </a:prstGeom>
            <a:ln>
              <a:noFill/>
            </a:ln>
            <a:effectLst>
              <a:outerShdw blurRad="292100" dist="138479" dir="2700000" algn="tl" rotWithShape="0">
                <a:srgbClr val="333333">
                  <a:alpha val="65000"/>
                </a:srgbClr>
              </a:outerShdw>
            </a:effectLst>
          </p:spPr>
        </p:pic>
        <p:pic>
          <p:nvPicPr>
            <p:cNvPr id="146" name="Рисунок 61"/>
            <p:cNvPicPr/>
            <p:nvPr/>
          </p:nvPicPr>
          <p:blipFill>
            <a:blip r:embed="rId18"/>
            <a:stretch/>
          </p:blipFill>
          <p:spPr>
            <a:xfrm>
              <a:off x="7759800" y="1004040"/>
              <a:ext cx="622800" cy="341640"/>
            </a:xfrm>
            <a:prstGeom prst="rect">
              <a:avLst/>
            </a:prstGeom>
            <a:ln>
              <a:noFill/>
            </a:ln>
          </p:spPr>
        </p:pic>
        <p:pic>
          <p:nvPicPr>
            <p:cNvPr id="147" name="Рисунок 22"/>
            <p:cNvPicPr/>
            <p:nvPr/>
          </p:nvPicPr>
          <p:blipFill>
            <a:blip r:embed="rId19"/>
            <a:stretch/>
          </p:blipFill>
          <p:spPr>
            <a:xfrm>
              <a:off x="6918840" y="2064240"/>
              <a:ext cx="578160" cy="352440"/>
            </a:xfrm>
            <a:prstGeom prst="rect">
              <a:avLst/>
            </a:prstGeom>
            <a:ln>
              <a:noFill/>
            </a:ln>
            <a:effectLst>
              <a:outerShdw blurRad="292100" dist="138479" dir="2700000" algn="tl" rotWithShape="0">
                <a:srgbClr val="333333">
                  <a:alpha val="65000"/>
                </a:srgbClr>
              </a:outerShdw>
            </a:effectLst>
          </p:spPr>
        </p:pic>
        <p:pic>
          <p:nvPicPr>
            <p:cNvPr id="148" name="Рисунок 23"/>
            <p:cNvPicPr/>
            <p:nvPr/>
          </p:nvPicPr>
          <p:blipFill>
            <a:blip r:embed="rId20"/>
            <a:stretch/>
          </p:blipFill>
          <p:spPr>
            <a:xfrm>
              <a:off x="6807600" y="2621880"/>
              <a:ext cx="579600" cy="374040"/>
            </a:xfrm>
            <a:prstGeom prst="rect">
              <a:avLst/>
            </a:prstGeom>
            <a:ln>
              <a:noFill/>
            </a:ln>
            <a:effectLst>
              <a:outerShdw blurRad="292100" dist="138479" dir="2700000" algn="tl" rotWithShape="0">
                <a:srgbClr val="333333">
                  <a:alpha val="65000"/>
                </a:srgbClr>
              </a:outerShdw>
            </a:effectLst>
          </p:spPr>
        </p:pic>
        <p:pic>
          <p:nvPicPr>
            <p:cNvPr id="149" name="Рисунок 24"/>
            <p:cNvPicPr/>
            <p:nvPr/>
          </p:nvPicPr>
          <p:blipFill>
            <a:blip r:embed="rId21"/>
            <a:stretch/>
          </p:blipFill>
          <p:spPr>
            <a:xfrm>
              <a:off x="6905160" y="3267720"/>
              <a:ext cx="591840" cy="394200"/>
            </a:xfrm>
            <a:prstGeom prst="rect">
              <a:avLst/>
            </a:prstGeom>
            <a:ln>
              <a:noFill/>
            </a:ln>
            <a:effectLst>
              <a:outerShdw blurRad="292100" dist="138479" dir="2700000" algn="tl" rotWithShape="0">
                <a:srgbClr val="333333">
                  <a:alpha val="65000"/>
                </a:srgbClr>
              </a:outerShdw>
            </a:effectLst>
          </p:spPr>
        </p:pic>
        <p:pic>
          <p:nvPicPr>
            <p:cNvPr id="150" name="Рисунок 25"/>
            <p:cNvPicPr/>
            <p:nvPr/>
          </p:nvPicPr>
          <p:blipFill>
            <a:blip r:embed="rId22"/>
            <a:stretch/>
          </p:blipFill>
          <p:spPr>
            <a:xfrm>
              <a:off x="7671600" y="4397400"/>
              <a:ext cx="585720" cy="389520"/>
            </a:xfrm>
            <a:prstGeom prst="rect">
              <a:avLst/>
            </a:prstGeom>
            <a:ln>
              <a:noFill/>
            </a:ln>
            <a:effectLst>
              <a:outerShdw blurRad="292100" dist="138479" dir="2700000" algn="tl" rotWithShape="0">
                <a:srgbClr val="333333">
                  <a:alpha val="65000"/>
                </a:srgbClr>
              </a:outerShdw>
            </a:effectLst>
          </p:spPr>
        </p:pic>
        <p:pic>
          <p:nvPicPr>
            <p:cNvPr id="151" name="Рисунок 26"/>
            <p:cNvPicPr/>
            <p:nvPr/>
          </p:nvPicPr>
          <p:blipFill>
            <a:blip r:embed="rId23"/>
            <a:stretch/>
          </p:blipFill>
          <p:spPr>
            <a:xfrm>
              <a:off x="9392760" y="739800"/>
              <a:ext cx="616680" cy="369360"/>
            </a:xfrm>
            <a:prstGeom prst="rect">
              <a:avLst/>
            </a:prstGeom>
            <a:ln>
              <a:noFill/>
            </a:ln>
            <a:effectLst>
              <a:outerShdw blurRad="292100" dist="138479" dir="2700000" algn="tl" rotWithShape="0">
                <a:srgbClr val="333333">
                  <a:alpha val="65000"/>
                </a:srgbClr>
              </a:outerShdw>
            </a:effectLst>
          </p:spPr>
        </p:pic>
        <p:pic>
          <p:nvPicPr>
            <p:cNvPr id="152" name="Рисунок 27"/>
            <p:cNvPicPr/>
            <p:nvPr/>
          </p:nvPicPr>
          <p:blipFill>
            <a:blip r:embed="rId24"/>
            <a:stretch/>
          </p:blipFill>
          <p:spPr>
            <a:xfrm>
              <a:off x="7265160" y="5516280"/>
              <a:ext cx="550080" cy="378720"/>
            </a:xfrm>
            <a:prstGeom prst="rect">
              <a:avLst/>
            </a:prstGeom>
            <a:ln>
              <a:noFill/>
            </a:ln>
            <a:effectLst>
              <a:outerShdw blurRad="292100" dist="138479" dir="2700000" algn="tl" rotWithShape="0">
                <a:srgbClr val="333333">
                  <a:alpha val="65000"/>
                </a:srgbClr>
              </a:outerShdw>
            </a:effectLst>
          </p:spPr>
        </p:pic>
        <p:pic>
          <p:nvPicPr>
            <p:cNvPr id="153" name="Рисунок 153611"/>
            <p:cNvPicPr/>
            <p:nvPr/>
          </p:nvPicPr>
          <p:blipFill>
            <a:blip r:embed="rId25"/>
            <a:stretch/>
          </p:blipFill>
          <p:spPr>
            <a:xfrm>
              <a:off x="8414640" y="4615200"/>
              <a:ext cx="607320" cy="400320"/>
            </a:xfrm>
            <a:prstGeom prst="rect">
              <a:avLst/>
            </a:prstGeom>
            <a:ln>
              <a:noFill/>
            </a:ln>
            <a:effectLst>
              <a:outerShdw blurRad="292100" dist="138479" dir="2700000" algn="tl" rotWithShape="0">
                <a:srgbClr val="333333">
                  <a:alpha val="65000"/>
                </a:srgbClr>
              </a:outerShdw>
            </a:effectLst>
          </p:spPr>
        </p:pic>
        <p:pic>
          <p:nvPicPr>
            <p:cNvPr id="154" name="Рисунок 29"/>
            <p:cNvPicPr/>
            <p:nvPr/>
          </p:nvPicPr>
          <p:blipFill>
            <a:blip r:embed="rId26"/>
            <a:stretch/>
          </p:blipFill>
          <p:spPr>
            <a:xfrm>
              <a:off x="7940160" y="5513040"/>
              <a:ext cx="564120" cy="377280"/>
            </a:xfrm>
            <a:prstGeom prst="rect">
              <a:avLst/>
            </a:prstGeom>
            <a:ln>
              <a:noFill/>
            </a:ln>
            <a:effectLst>
              <a:outerShdw blurRad="292100" dist="138479" dir="2700000" algn="tl" rotWithShape="0">
                <a:srgbClr val="333333">
                  <a:alpha val="65000"/>
                </a:srgbClr>
              </a:outerShdw>
            </a:effectLst>
          </p:spPr>
        </p:pic>
        <p:pic>
          <p:nvPicPr>
            <p:cNvPr id="155" name="Рисунок 30"/>
            <p:cNvPicPr/>
            <p:nvPr/>
          </p:nvPicPr>
          <p:blipFill>
            <a:blip r:embed="rId27"/>
            <a:stretch/>
          </p:blipFill>
          <p:spPr>
            <a:xfrm>
              <a:off x="8645040" y="5516280"/>
              <a:ext cx="562680" cy="372600"/>
            </a:xfrm>
            <a:prstGeom prst="rect">
              <a:avLst/>
            </a:prstGeom>
            <a:ln>
              <a:noFill/>
            </a:ln>
            <a:effectLst>
              <a:outerShdw blurRad="292100" dist="138479" dir="2700000" algn="tl" rotWithShape="0">
                <a:srgbClr val="333333">
                  <a:alpha val="65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stomShape 1"/>
          <p:cNvSpPr/>
          <p:nvPr/>
        </p:nvSpPr>
        <p:spPr>
          <a:xfrm>
            <a:off x="288000" y="612000"/>
            <a:ext cx="11663280" cy="457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CA" sz="1600" b="0" strike="noStrike" spc="-1">
                <a:solidFill>
                  <a:srgbClr val="000000"/>
                </a:solidFill>
                <a:latin typeface="Arial"/>
                <a:ea typeface="DejaVu Sans"/>
              </a:rPr>
              <a:t>6. To recognize the substantial research-and-engineering, intellectual and human resources contributed by the JINR Member States to </a:t>
            </a:r>
            <a:r>
              <a:rPr lang="en-CA" sz="1600" b="1" strike="noStrike" spc="-1">
                <a:solidFill>
                  <a:srgbClr val="000000"/>
                </a:solidFill>
                <a:latin typeface="Arial"/>
                <a:ea typeface="DejaVu Sans"/>
              </a:rPr>
              <a:t>the realization of the large-scale projects of the Institute</a:t>
            </a:r>
            <a:r>
              <a:rPr lang="en-CA" sz="1600" b="0" strike="noStrike" spc="-1">
                <a:solidFill>
                  <a:srgbClr val="000000"/>
                </a:solidFill>
                <a:latin typeface="Arial"/>
                <a:ea typeface="DejaVu Sans"/>
              </a:rPr>
              <a:t>, in particular, the extensive involvement of researchers and specialists in the </a:t>
            </a:r>
            <a:r>
              <a:rPr lang="en-CA" sz="1600" b="1" strike="noStrike" spc="-1">
                <a:solidFill>
                  <a:srgbClr val="000000"/>
                </a:solidFill>
                <a:latin typeface="Arial"/>
                <a:ea typeface="DejaVu Sans"/>
              </a:rPr>
              <a:t>MPD, BM@N и SPD collaborations</a:t>
            </a:r>
            <a:r>
              <a:rPr lang="en-CA" sz="1600" b="0" strike="noStrike" spc="-1">
                <a:solidFill>
                  <a:srgbClr val="000000"/>
                </a:solidFill>
                <a:latin typeface="Arial"/>
                <a:ea typeface="DejaVu Sans"/>
              </a:rPr>
              <a:t>,  signing  the  Memorandum  of  Understanding  on  the </a:t>
            </a:r>
            <a:r>
              <a:rPr lang="en-CA" sz="1600" b="1" strike="noStrike" spc="-1">
                <a:solidFill>
                  <a:srgbClr val="000000"/>
                </a:solidFill>
                <a:latin typeface="Arial"/>
                <a:ea typeface="DejaVu Sans"/>
              </a:rPr>
              <a:t>Baikal-GVD</a:t>
            </a:r>
            <a:r>
              <a:rPr lang="en-CA" sz="1600" b="0" strike="noStrike" spc="-1">
                <a:solidFill>
                  <a:srgbClr val="000000"/>
                </a:solidFill>
                <a:latin typeface="Arial"/>
                <a:ea typeface="DejaVu Sans"/>
              </a:rPr>
              <a:t>, and research in neutrino astrophysics, neutrino astronomy and neutrino physics, the Member States’ contribution to creating and commissioning </a:t>
            </a:r>
            <a:r>
              <a:rPr lang="en-CA" sz="1600" b="1" strike="noStrike" spc="-1">
                <a:solidFill>
                  <a:srgbClr val="000000"/>
                </a:solidFill>
                <a:latin typeface="Arial"/>
                <a:ea typeface="DejaVu Sans"/>
              </a:rPr>
              <a:t>the SHE Factory,</a:t>
            </a:r>
            <a:r>
              <a:rPr lang="en-CA" sz="1600" b="0" strike="noStrike" spc="-1">
                <a:solidFill>
                  <a:srgbClr val="000000"/>
                </a:solidFill>
                <a:latin typeface="Arial"/>
                <a:ea typeface="DejaVu Sans"/>
              </a:rPr>
              <a:t> establishing the </a:t>
            </a:r>
            <a:r>
              <a:rPr lang="en-CA" sz="1600" b="1" strike="noStrike" spc="-1">
                <a:solidFill>
                  <a:srgbClr val="000000"/>
                </a:solidFill>
                <a:latin typeface="Arial"/>
                <a:ea typeface="DejaVu Sans"/>
              </a:rPr>
              <a:t>IBR-2</a:t>
            </a:r>
            <a:r>
              <a:rPr lang="en-CA" sz="1600" b="0" strike="noStrike" spc="-1">
                <a:solidFill>
                  <a:srgbClr val="000000"/>
                </a:solidFill>
                <a:latin typeface="Arial"/>
                <a:ea typeface="DejaVu Sans"/>
              </a:rPr>
              <a:t> international user committee, as well as to the increasing number of the Govorun supercomputer users from Member States and starting the activities for connecting new cloud components of the JINR Member States to DICE (</a:t>
            </a:r>
            <a:r>
              <a:rPr lang="en-CA" sz="1600" b="1" strike="noStrike" spc="-1">
                <a:solidFill>
                  <a:srgbClr val="000000"/>
                </a:solidFill>
                <a:latin typeface="Arial"/>
                <a:ea typeface="DejaVu Sans"/>
              </a:rPr>
              <a:t>Distributed Information and Computing Environment</a:t>
            </a:r>
            <a:r>
              <a:rPr lang="en-CA" sz="1600" b="0" strike="noStrike" spc="-1">
                <a:solidFill>
                  <a:srgbClr val="000000"/>
                </a:solidFill>
                <a:latin typeface="Arial"/>
                <a:ea typeface="DejaVu Sans"/>
              </a:rPr>
              <a:t>).</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7. To congratulate the JINR Directorate on having one of the basic blocks of the NICA complex ― the superconducting </a:t>
            </a:r>
            <a:r>
              <a:rPr lang="en-CA" sz="1600" b="1" strike="noStrike" spc="-1">
                <a:solidFill>
                  <a:srgbClr val="000000"/>
                </a:solidFill>
                <a:latin typeface="Arial"/>
                <a:ea typeface="DejaVu Sans"/>
              </a:rPr>
              <a:t>synchrotron booster commissioned</a:t>
            </a:r>
            <a:r>
              <a:rPr lang="en-CA" sz="1600" b="0" strike="noStrike" spc="-1">
                <a:solidFill>
                  <a:srgbClr val="000000"/>
                </a:solidFill>
                <a:latin typeface="Arial"/>
                <a:ea typeface="DejaVu Sans"/>
              </a:rPr>
              <a:t> on the 20th of November of 2020 with Russian Prime-Minister M. Mishustin as special guest; to note with satisfaction that generating a sustainable circulation of the beam of monovalent helium ions injected in the Booster was achieved in strict compliance with its scheduled date on 19th of December of 2020.</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8. To value highly the Directorate and Baikal-GVD team’s activities for having launched </a:t>
            </a:r>
            <a:r>
              <a:rPr lang="en-CA" sz="1600" b="1" strike="noStrike" spc="-1">
                <a:solidFill>
                  <a:srgbClr val="000000"/>
                </a:solidFill>
                <a:latin typeface="Arial"/>
                <a:ea typeface="DejaVu Sans"/>
              </a:rPr>
              <a:t>the largest deep-water neutrino telescope in the Northern hemisphere</a:t>
            </a:r>
            <a:r>
              <a:rPr lang="en-CA" sz="1600" b="0" strike="noStrike" spc="-1">
                <a:solidFill>
                  <a:srgbClr val="000000"/>
                </a:solidFill>
                <a:latin typeface="Arial"/>
                <a:ea typeface="DejaVu Sans"/>
              </a:rPr>
              <a:t>, the commissioning ceremony of which was on the 13th of March of 2021 and involved the Plenipotentiary of the Russian Federation, Minister of science and higher education of Russia V. Falkov.</a:t>
            </a:r>
            <a:endParaRPr lang="en-CA" sz="1600" b="0" strike="noStrike" spc="-1">
              <a:latin typeface="Arial"/>
            </a:endParaRPr>
          </a:p>
        </p:txBody>
      </p:sp>
      <p:grpSp>
        <p:nvGrpSpPr>
          <p:cNvPr id="294" name="Group 2"/>
          <p:cNvGrpSpPr/>
          <p:nvPr/>
        </p:nvGrpSpPr>
        <p:grpSpPr>
          <a:xfrm>
            <a:off x="31680" y="87840"/>
            <a:ext cx="759600" cy="559440"/>
            <a:chOff x="31680" y="87840"/>
            <a:chExt cx="759600" cy="559440"/>
          </a:xfrm>
        </p:grpSpPr>
        <p:pic>
          <p:nvPicPr>
            <p:cNvPr id="295" name="Рисунок 27_14"/>
            <p:cNvPicPr/>
            <p:nvPr/>
          </p:nvPicPr>
          <p:blipFill>
            <a:blip r:embed="rId2"/>
            <a:stretch/>
          </p:blipFill>
          <p:spPr>
            <a:xfrm>
              <a:off x="70560" y="87840"/>
              <a:ext cx="682920" cy="465840"/>
            </a:xfrm>
            <a:prstGeom prst="rect">
              <a:avLst/>
            </a:prstGeom>
            <a:ln>
              <a:noFill/>
            </a:ln>
          </p:spPr>
        </p:pic>
        <p:sp>
          <p:nvSpPr>
            <p:cNvPr id="296" name="CustomShape 3"/>
            <p:cNvSpPr/>
            <p:nvPr/>
          </p:nvSpPr>
          <p:spPr>
            <a:xfrm>
              <a:off x="31680" y="617040"/>
              <a:ext cx="759600" cy="3024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pic>
        <p:nvPicPr>
          <p:cNvPr id="297" name="Picture 2_0" descr="A boat on the water&#10;&#10;Description automatically generated with low confidence"/>
          <p:cNvPicPr/>
          <p:nvPr/>
        </p:nvPicPr>
        <p:blipFill>
          <a:blip r:embed="rId3"/>
          <a:stretch/>
        </p:blipFill>
        <p:spPr>
          <a:xfrm>
            <a:off x="1004040" y="5039640"/>
            <a:ext cx="2883240" cy="1619640"/>
          </a:xfrm>
          <a:prstGeom prst="rect">
            <a:avLst/>
          </a:prstGeom>
          <a:ln>
            <a:noFill/>
          </a:ln>
        </p:spPr>
      </p:pic>
      <p:pic>
        <p:nvPicPr>
          <p:cNvPr id="298" name="Рисунок 8_0" descr="z2.bmp"/>
          <p:cNvPicPr/>
          <p:nvPr/>
        </p:nvPicPr>
        <p:blipFill>
          <a:blip r:embed="rId4"/>
          <a:srcRect r="17181" b="11767"/>
          <a:stretch/>
        </p:blipFill>
        <p:spPr>
          <a:xfrm>
            <a:off x="5184000" y="4941360"/>
            <a:ext cx="2807280" cy="1681920"/>
          </a:xfrm>
          <a:prstGeom prst="rect">
            <a:avLst/>
          </a:prstGeom>
          <a:ln>
            <a:noFill/>
          </a:ln>
        </p:spPr>
      </p:pic>
      <p:pic>
        <p:nvPicPr>
          <p:cNvPr id="299" name="Рисунок 7_0" descr="Изображение выглядит как внутренний, человек, фрезерный станок&#10;&#10;Автоматически созданное описание"/>
          <p:cNvPicPr/>
          <p:nvPr/>
        </p:nvPicPr>
        <p:blipFill>
          <a:blip r:embed="rId5"/>
          <a:stretch/>
        </p:blipFill>
        <p:spPr>
          <a:xfrm>
            <a:off x="9000000" y="4896000"/>
            <a:ext cx="2687760" cy="1775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CustomShape 1"/>
          <p:cNvSpPr/>
          <p:nvPr/>
        </p:nvSpPr>
        <p:spPr>
          <a:xfrm>
            <a:off x="288000" y="662760"/>
            <a:ext cx="11663280" cy="570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CA" sz="1600" b="0" strike="noStrike" spc="-1">
                <a:solidFill>
                  <a:srgbClr val="000000"/>
                </a:solidFill>
                <a:latin typeface="Arial"/>
                <a:ea typeface="DejaVu Sans"/>
              </a:rPr>
              <a:t>9. To note with satisfaction that the first experiments in synthesizing moscovium isotopes in  48Ca+243Am reaction carried out at </a:t>
            </a:r>
            <a:r>
              <a:rPr lang="en-CA" sz="1600" b="1" strike="noStrike" spc="-1">
                <a:solidFill>
                  <a:srgbClr val="000000"/>
                </a:solidFill>
                <a:latin typeface="Arial"/>
                <a:ea typeface="DejaVu Sans"/>
              </a:rPr>
              <a:t>the SHE Factory in November of 2020</a:t>
            </a:r>
            <a:r>
              <a:rPr lang="en-CA" sz="1600" b="0" strike="noStrike" spc="-1">
                <a:solidFill>
                  <a:srgbClr val="000000"/>
                </a:solidFill>
                <a:latin typeface="Arial"/>
                <a:ea typeface="DejaVu Sans"/>
              </a:rPr>
              <a:t> and January of 2021 resulted in fifty-five decay events observed for moscovium-288, six events observed for moscovium-289 , and tentative detection of α-decay of dubnium-268 that first-ever evidenced a new lawrencium-264 isotope discovery.</a:t>
            </a:r>
            <a:endParaRPr lang="en-CA" sz="1600" b="0" strike="noStrike" spc="-1">
              <a:latin typeface="Arial"/>
            </a:endParaRPr>
          </a:p>
          <a:p>
            <a:pPr>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10. To greet the opening of the JINR Information Centre at the Academy of Scientific Research and Technologies </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(ASRT) of the </a:t>
            </a:r>
            <a:r>
              <a:rPr lang="en-CA" sz="1600" b="1" strike="noStrike" spc="-1">
                <a:solidFill>
                  <a:srgbClr val="000000"/>
                </a:solidFill>
                <a:latin typeface="Arial"/>
                <a:ea typeface="DejaVu Sans"/>
              </a:rPr>
              <a:t>Arab Republic of Egypt</a:t>
            </a:r>
            <a:r>
              <a:rPr lang="en-CA" sz="1600" b="0" strike="noStrike" spc="-1">
                <a:solidFill>
                  <a:srgbClr val="000000"/>
                </a:solidFill>
                <a:latin typeface="Arial"/>
                <a:ea typeface="DejaVu Sans"/>
              </a:rPr>
              <a:t> held on the 23rd of December of 2020.</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11. To endorse the JINR Directorate’s activities for executing the agendas for the 65-year anniversary of JINR and the</a:t>
            </a:r>
            <a:r>
              <a:rPr lang="en-CA" sz="1600" b="1" strike="noStrike" spc="-1">
                <a:solidFill>
                  <a:srgbClr val="000000"/>
                </a:solidFill>
                <a:latin typeface="Arial"/>
                <a:ea typeface="DejaVu Sans"/>
              </a:rPr>
              <a:t> Year of Bulgaria with JINR</a:t>
            </a:r>
            <a:r>
              <a:rPr lang="en-CA" sz="1600" b="0" strike="noStrike" spc="-1">
                <a:solidFill>
                  <a:srgbClr val="000000"/>
                </a:solidFill>
                <a:latin typeface="Arial"/>
                <a:ea typeface="DejaVu Sans"/>
              </a:rPr>
              <a:t>, as well as for setting out the scope of JINR’s participation in the agenda for the Year of Science and Technologies in the Russian Federation. </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12. To welcome the information on having held the first meeting of the </a:t>
            </a:r>
            <a:r>
              <a:rPr lang="en-CA" sz="1600" b="1" strike="noStrike" spc="-1">
                <a:solidFill>
                  <a:srgbClr val="000000"/>
                </a:solidFill>
                <a:latin typeface="Arial"/>
                <a:ea typeface="DejaVu Sans"/>
              </a:rPr>
              <a:t>Joint Coordination </a:t>
            </a:r>
            <a:endParaRPr lang="en-CA" sz="1600" b="0" strike="noStrike" spc="-1">
              <a:latin typeface="Arial"/>
            </a:endParaRPr>
          </a:p>
          <a:p>
            <a:pPr algn="just">
              <a:lnSpc>
                <a:spcPct val="100000"/>
              </a:lnSpc>
            </a:pPr>
            <a:r>
              <a:rPr lang="en-CA" sz="1600" b="1" strike="noStrike" spc="-1">
                <a:solidFill>
                  <a:srgbClr val="000000"/>
                </a:solidFill>
                <a:latin typeface="Arial"/>
                <a:ea typeface="DejaVu Sans"/>
              </a:rPr>
              <a:t>Committee for Vietnam–JINR Cooperation</a:t>
            </a:r>
            <a:r>
              <a:rPr lang="en-CA" sz="1600" b="0" strike="noStrike" spc="-1">
                <a:solidFill>
                  <a:srgbClr val="000000"/>
                </a:solidFill>
                <a:latin typeface="Arial"/>
                <a:ea typeface="DejaVu Sans"/>
              </a:rPr>
              <a:t> as a vehicle for Vietnam’s growing participation in </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JINR, –– in which regard to note the JINR Directorate’s support of the implementation of the </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resolution made at the CP session of November 2019 to develop a plan of cooperation between </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the Vietnam Academy of Sciences and Technology, VINATOM and JINR for the execution of the </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project of a new reactor for research in Vietnam.</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13. T</a:t>
            </a:r>
            <a:r>
              <a:rPr lang="en-CA" sz="1600" b="1" strike="noStrike" spc="-1">
                <a:solidFill>
                  <a:srgbClr val="000000"/>
                </a:solidFill>
                <a:latin typeface="Arial"/>
                <a:ea typeface="DejaVu Sans"/>
              </a:rPr>
              <a:t>o endorse</a:t>
            </a:r>
            <a:r>
              <a:rPr lang="en-CA" sz="1600" b="0" strike="noStrike" spc="-1">
                <a:solidFill>
                  <a:srgbClr val="000000"/>
                </a:solidFill>
                <a:latin typeface="Arial"/>
                <a:ea typeface="DejaVu Sans"/>
              </a:rPr>
              <a:t> the JINR Directorate’s activities of developing a design concept for </a:t>
            </a:r>
            <a:r>
              <a:rPr lang="en-CA" sz="1600" b="1" strike="noStrike" spc="-1">
                <a:solidFill>
                  <a:srgbClr val="000000"/>
                </a:solidFill>
                <a:latin typeface="Arial"/>
                <a:ea typeface="DejaVu Sans"/>
              </a:rPr>
              <a:t>the Innovation Centre for nuclear technologies</a:t>
            </a:r>
            <a:r>
              <a:rPr lang="en-CA" sz="1600" b="0" strike="noStrike" spc="-1">
                <a:solidFill>
                  <a:srgbClr val="000000"/>
                </a:solidFill>
                <a:latin typeface="Arial"/>
                <a:ea typeface="DejaVu Sans"/>
              </a:rPr>
              <a:t>, its international research programme and project management plan.</a:t>
            </a:r>
            <a:endParaRPr lang="en-CA" sz="1600" b="0" strike="noStrike" spc="-1">
              <a:latin typeface="Arial"/>
            </a:endParaRPr>
          </a:p>
        </p:txBody>
      </p:sp>
      <p:grpSp>
        <p:nvGrpSpPr>
          <p:cNvPr id="301" name="Group 2"/>
          <p:cNvGrpSpPr/>
          <p:nvPr/>
        </p:nvGrpSpPr>
        <p:grpSpPr>
          <a:xfrm>
            <a:off x="31680" y="87840"/>
            <a:ext cx="543600" cy="465840"/>
            <a:chOff x="31680" y="87840"/>
            <a:chExt cx="543600" cy="465840"/>
          </a:xfrm>
        </p:grpSpPr>
        <p:pic>
          <p:nvPicPr>
            <p:cNvPr id="302" name="Рисунок 27_15"/>
            <p:cNvPicPr/>
            <p:nvPr/>
          </p:nvPicPr>
          <p:blipFill>
            <a:blip r:embed="rId2"/>
            <a:stretch/>
          </p:blipFill>
          <p:spPr>
            <a:xfrm>
              <a:off x="59760" y="87840"/>
              <a:ext cx="488520" cy="387720"/>
            </a:xfrm>
            <a:prstGeom prst="rect">
              <a:avLst/>
            </a:prstGeom>
            <a:ln>
              <a:noFill/>
            </a:ln>
          </p:spPr>
        </p:pic>
        <p:sp>
          <p:nvSpPr>
            <p:cNvPr id="303" name="CustomShape 3"/>
            <p:cNvSpPr/>
            <p:nvPr/>
          </p:nvSpPr>
          <p:spPr>
            <a:xfrm>
              <a:off x="31680" y="528480"/>
              <a:ext cx="543600" cy="2520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pic>
        <p:nvPicPr>
          <p:cNvPr id="304" name="Рисунок 17_0"/>
          <p:cNvPicPr/>
          <p:nvPr/>
        </p:nvPicPr>
        <p:blipFill>
          <a:blip r:embed="rId3"/>
          <a:stretch/>
        </p:blipFill>
        <p:spPr>
          <a:xfrm>
            <a:off x="10880280" y="1656000"/>
            <a:ext cx="927000" cy="1231920"/>
          </a:xfrm>
          <a:prstGeom prst="rect">
            <a:avLst/>
          </a:prstGeom>
          <a:ln>
            <a:noFill/>
          </a:ln>
        </p:spPr>
      </p:pic>
      <p:pic>
        <p:nvPicPr>
          <p:cNvPr id="305" name="Рисунок 5_0"/>
          <p:cNvPicPr/>
          <p:nvPr/>
        </p:nvPicPr>
        <p:blipFill>
          <a:blip r:embed="rId4"/>
          <a:srcRect l="-7533" t="-351" r="12299" b="351"/>
          <a:stretch/>
        </p:blipFill>
        <p:spPr>
          <a:xfrm>
            <a:off x="9144000" y="3600000"/>
            <a:ext cx="2951280" cy="1775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CustomShape 1"/>
          <p:cNvSpPr/>
          <p:nvPr/>
        </p:nvSpPr>
        <p:spPr>
          <a:xfrm>
            <a:off x="288000" y="792000"/>
            <a:ext cx="8999280" cy="144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CA" sz="1600" b="0" strike="noStrike" spc="-1">
                <a:solidFill>
                  <a:srgbClr val="000000"/>
                </a:solidFill>
                <a:latin typeface="Arial"/>
                <a:ea typeface="DejaVu Sans"/>
              </a:rPr>
              <a:t>The Committee of Plenipotentiaries  took notice of the information on the execution of the JINR budget for 2020, and approved the consolidated final adjustment of the income and expenditure of the JINR budget for 2020.  </a:t>
            </a:r>
            <a:endParaRPr lang="en-CA" sz="1600" b="0" strike="noStrike" spc="-1">
              <a:latin typeface="Arial"/>
            </a:endParaRPr>
          </a:p>
          <a:p>
            <a:pPr>
              <a:lnSpc>
                <a:spcPct val="100000"/>
              </a:lnSpc>
            </a:pPr>
            <a:endParaRPr lang="en-CA" sz="1600" b="0" strike="noStrike" spc="-1">
              <a:latin typeface="Arial"/>
            </a:endParaRPr>
          </a:p>
          <a:p>
            <a:pPr>
              <a:lnSpc>
                <a:spcPct val="100000"/>
              </a:lnSpc>
            </a:pPr>
            <a:r>
              <a:rPr lang="en-CA" sz="1600" b="1" strike="noStrike" spc="-1">
                <a:solidFill>
                  <a:srgbClr val="000000"/>
                </a:solidFill>
                <a:latin typeface="Arial"/>
                <a:ea typeface="Droid Sans Fallback"/>
              </a:rPr>
              <a:t>The  Committee  of Plenipotentiaries approved the revised JINR budget of </a:t>
            </a:r>
            <a:endParaRPr lang="en-CA" sz="1600" b="0" strike="noStrike" spc="-1">
              <a:latin typeface="Arial"/>
            </a:endParaRPr>
          </a:p>
          <a:p>
            <a:pPr>
              <a:lnSpc>
                <a:spcPct val="100000"/>
              </a:lnSpc>
            </a:pPr>
            <a:r>
              <a:rPr lang="en-CA" sz="1600" b="1" strike="noStrike" spc="-1">
                <a:solidFill>
                  <a:srgbClr val="000000"/>
                </a:solidFill>
                <a:latin typeface="Arial"/>
                <a:ea typeface="Droid Sans Fallback"/>
              </a:rPr>
              <a:t>US$ 265 825.2 thousand bottom line for 2021.</a:t>
            </a:r>
            <a:endParaRPr lang="en-CA" sz="1600" b="0" strike="noStrike" spc="-1">
              <a:latin typeface="Arial"/>
            </a:endParaRPr>
          </a:p>
        </p:txBody>
      </p:sp>
      <p:grpSp>
        <p:nvGrpSpPr>
          <p:cNvPr id="307" name="Group 2"/>
          <p:cNvGrpSpPr/>
          <p:nvPr/>
        </p:nvGrpSpPr>
        <p:grpSpPr>
          <a:xfrm>
            <a:off x="31680" y="87840"/>
            <a:ext cx="543600" cy="465840"/>
            <a:chOff x="31680" y="87840"/>
            <a:chExt cx="543600" cy="465840"/>
          </a:xfrm>
        </p:grpSpPr>
        <p:pic>
          <p:nvPicPr>
            <p:cNvPr id="308" name="Рисунок 27_17"/>
            <p:cNvPicPr/>
            <p:nvPr/>
          </p:nvPicPr>
          <p:blipFill>
            <a:blip r:embed="rId2"/>
            <a:stretch/>
          </p:blipFill>
          <p:spPr>
            <a:xfrm>
              <a:off x="59760" y="87840"/>
              <a:ext cx="488520" cy="387720"/>
            </a:xfrm>
            <a:prstGeom prst="rect">
              <a:avLst/>
            </a:prstGeom>
            <a:ln>
              <a:noFill/>
            </a:ln>
          </p:spPr>
        </p:pic>
        <p:sp>
          <p:nvSpPr>
            <p:cNvPr id="309" name="CustomShape 3"/>
            <p:cNvSpPr/>
            <p:nvPr/>
          </p:nvSpPr>
          <p:spPr>
            <a:xfrm>
              <a:off x="31680" y="528480"/>
              <a:ext cx="543600" cy="2520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
        <p:nvSpPr>
          <p:cNvPr id="310" name="CustomShape 4"/>
          <p:cNvSpPr/>
          <p:nvPr/>
        </p:nvSpPr>
        <p:spPr>
          <a:xfrm>
            <a:off x="360000" y="3341520"/>
            <a:ext cx="8783280" cy="2121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CA" sz="1600" b="1" strike="noStrike" spc="-1">
                <a:solidFill>
                  <a:srgbClr val="000000"/>
                </a:solidFill>
                <a:latin typeface="Arial"/>
                <a:ea typeface="DejaVu Sans"/>
              </a:rPr>
              <a:t>The Committee of Plenipotentiaries approved  the  minutes  of  the  Finance  Committee</a:t>
            </a:r>
            <a:r>
              <a:rPr lang="en-CA" sz="1600" b="0" strike="noStrike" spc="-1">
                <a:solidFill>
                  <a:srgbClr val="000000"/>
                </a:solidFill>
                <a:latin typeface="Arial"/>
                <a:ea typeface="DejaVu Sans"/>
              </a:rPr>
              <a:t>  meeting  held on the 22nd of March of 2021.</a:t>
            </a:r>
            <a:endParaRPr lang="en-CA" sz="1600" b="0" strike="noStrike" spc="-1">
              <a:latin typeface="Arial"/>
            </a:endParaRPr>
          </a:p>
          <a:p>
            <a:pPr>
              <a:lnSpc>
                <a:spcPct val="100000"/>
              </a:lnSpc>
            </a:pPr>
            <a:endParaRPr lang="en-CA" sz="1600" b="0" strike="noStrike" spc="-1">
              <a:latin typeface="Arial"/>
            </a:endParaRPr>
          </a:p>
          <a:p>
            <a:pPr>
              <a:lnSpc>
                <a:spcPct val="100000"/>
              </a:lnSpc>
            </a:pPr>
            <a:r>
              <a:rPr lang="en-CA" sz="1600" b="0" strike="noStrike" spc="-1">
                <a:solidFill>
                  <a:srgbClr val="000000"/>
                </a:solidFill>
                <a:latin typeface="Arial"/>
                <a:ea typeface="DejaVu Sans"/>
              </a:rPr>
              <a:t>With reference to the fact that the coronavirus pandemic of 2020 resulted in an international cooperation surplus on the budget, CP commissioned the JINR Directorate to consider an issue of equivalent increase of this expenditure item when budgeting for 2022 and 2023.</a:t>
            </a:r>
            <a:endParaRPr lang="en-CA" sz="1600" b="0" strike="noStrike" spc="-1">
              <a:latin typeface="Arial"/>
            </a:endParaRPr>
          </a:p>
          <a:p>
            <a:pPr>
              <a:lnSpc>
                <a:spcPct val="100000"/>
              </a:lnSpc>
            </a:pPr>
            <a:endParaRPr lang="en-CA" sz="1600" b="0" strike="noStrike" spc="-1">
              <a:latin typeface="Arial"/>
            </a:endParaRPr>
          </a:p>
          <a:p>
            <a:pPr>
              <a:lnSpc>
                <a:spcPct val="100000"/>
              </a:lnSpc>
            </a:pPr>
            <a:r>
              <a:rPr lang="en-CA" sz="1600" b="1" strike="noStrike" spc="-1">
                <a:solidFill>
                  <a:srgbClr val="000000"/>
                </a:solidFill>
                <a:latin typeface="Arial"/>
                <a:ea typeface="DejaVu Sans"/>
              </a:rPr>
              <a:t>The Committee of Plenipotentiaries </a:t>
            </a:r>
            <a:r>
              <a:rPr lang="en-CA" sz="1600" b="0" strike="noStrike" spc="-1">
                <a:solidFill>
                  <a:srgbClr val="000000"/>
                </a:solidFill>
                <a:latin typeface="Arial"/>
                <a:ea typeface="DejaVu Sans"/>
              </a:rPr>
              <a:t>  approved the audit schedule for auditing the JINR financial results of 2020 as presented by the JINR Directorate.</a:t>
            </a:r>
            <a:endParaRPr lang="en-CA" sz="1600" b="0" strike="noStrike" spc="-1">
              <a:latin typeface="Arial"/>
            </a:endParaRPr>
          </a:p>
        </p:txBody>
      </p:sp>
      <p:pic>
        <p:nvPicPr>
          <p:cNvPr id="311" name="Рисунок 310"/>
          <p:cNvPicPr/>
          <p:nvPr/>
        </p:nvPicPr>
        <p:blipFill>
          <a:blip r:embed="rId3"/>
          <a:stretch/>
        </p:blipFill>
        <p:spPr>
          <a:xfrm>
            <a:off x="9612000" y="3384000"/>
            <a:ext cx="2254320" cy="2017440"/>
          </a:xfrm>
          <a:prstGeom prst="rect">
            <a:avLst/>
          </a:prstGeom>
          <a:ln>
            <a:noFill/>
          </a:ln>
        </p:spPr>
      </p:pic>
      <p:pic>
        <p:nvPicPr>
          <p:cNvPr id="312" name="Рисунок 311"/>
          <p:cNvPicPr/>
          <p:nvPr/>
        </p:nvPicPr>
        <p:blipFill>
          <a:blip r:embed="rId4"/>
          <a:stretch/>
        </p:blipFill>
        <p:spPr>
          <a:xfrm>
            <a:off x="9418680" y="778680"/>
            <a:ext cx="2388600" cy="2028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216000" y="2858760"/>
            <a:ext cx="11663280" cy="392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en-CA" sz="1800" b="0" strike="noStrike" spc="-1">
              <a:latin typeface="Arial"/>
            </a:endParaRPr>
          </a:p>
          <a:p>
            <a:pPr>
              <a:lnSpc>
                <a:spcPct val="100000"/>
              </a:lnSpc>
            </a:pPr>
            <a:r>
              <a:rPr lang="en-CA" sz="1600" b="0" strike="noStrike" spc="-1">
                <a:solidFill>
                  <a:srgbClr val="000000"/>
                </a:solidFill>
                <a:latin typeface="Liberation Suns"/>
                <a:ea typeface="DejaVu Sans"/>
              </a:rPr>
              <a:t>Having heard and discussed the proposal for </a:t>
            </a:r>
            <a:r>
              <a:rPr lang="en-CA" sz="1600" b="1" strike="noStrike" spc="-1">
                <a:solidFill>
                  <a:srgbClr val="000000"/>
                </a:solidFill>
                <a:latin typeface="Liberation Suns"/>
                <a:ea typeface="DejaVu Sans"/>
              </a:rPr>
              <a:t>“Endorsement of appointments of Vice-Directors, Chief Scientific Secretary and Chief Engineer of JINR” </a:t>
            </a:r>
            <a:r>
              <a:rPr lang="en-CA" sz="1600" b="0" strike="noStrike" spc="-1">
                <a:solidFill>
                  <a:srgbClr val="000000"/>
                </a:solidFill>
                <a:latin typeface="Liberation Suns"/>
                <a:ea typeface="DejaVu Sans"/>
              </a:rPr>
              <a:t>submitted by JINR Director G. Trubnikov, </a:t>
            </a:r>
            <a:r>
              <a:rPr lang="en-CA" sz="1600" b="1" strike="noStrike" spc="-1">
                <a:solidFill>
                  <a:srgbClr val="000000"/>
                </a:solidFill>
                <a:latin typeface="Liberation Suns"/>
                <a:ea typeface="DejaVu Sans"/>
              </a:rPr>
              <a:t>the Committee of Plenipotentiaries RESOLVED:</a:t>
            </a:r>
            <a:endParaRPr lang="en-CA" sz="1600" b="0" strike="noStrike" spc="-1">
              <a:latin typeface="Arial"/>
            </a:endParaRPr>
          </a:p>
          <a:p>
            <a:pPr>
              <a:lnSpc>
                <a:spcPct val="100000"/>
              </a:lnSpc>
            </a:pPr>
            <a:endParaRPr lang="en-CA" sz="1600" b="0" strike="noStrike" spc="-1">
              <a:latin typeface="Arial"/>
            </a:endParaRPr>
          </a:p>
          <a:p>
            <a:pPr>
              <a:lnSpc>
                <a:spcPct val="100000"/>
              </a:lnSpc>
            </a:pPr>
            <a:r>
              <a:rPr lang="en-CA" sz="1600" b="0" strike="noStrike" spc="-1">
                <a:solidFill>
                  <a:srgbClr val="000000"/>
                </a:solidFill>
                <a:latin typeface="Liberation Suns"/>
                <a:ea typeface="DejaVu Sans"/>
              </a:rPr>
              <a:t>Following the voting results,</a:t>
            </a:r>
            <a:r>
              <a:rPr lang="en-CA" sz="1600" b="1" strike="noStrike" spc="-1">
                <a:solidFill>
                  <a:srgbClr val="000000"/>
                </a:solidFill>
                <a:latin typeface="Liberation Suns"/>
                <a:ea typeface="DejaVu Sans"/>
              </a:rPr>
              <a:t> to confirm in office:</a:t>
            </a:r>
            <a:endParaRPr lang="en-CA" sz="1600" b="0" strike="noStrike" spc="-1">
              <a:latin typeface="Arial"/>
            </a:endParaRPr>
          </a:p>
          <a:p>
            <a:pPr>
              <a:lnSpc>
                <a:spcPct val="100000"/>
              </a:lnSpc>
            </a:pPr>
            <a:endParaRPr lang="en-CA" sz="1600" b="0" strike="noStrike" spc="-1">
              <a:latin typeface="Arial"/>
            </a:endParaRPr>
          </a:p>
          <a:p>
            <a:pPr>
              <a:lnSpc>
                <a:spcPct val="100000"/>
              </a:lnSpc>
            </a:pPr>
            <a:r>
              <a:rPr lang="en-CA" sz="1600" b="1" strike="noStrike" spc="-1">
                <a:solidFill>
                  <a:srgbClr val="000000"/>
                </a:solidFill>
                <a:latin typeface="Liberation Suns"/>
                <a:ea typeface="DejaVu Sans"/>
              </a:rPr>
              <a:t>Vice-Directors of JINR –  Sergey Dmitriev, Vladimir Kekelidze,  Latchesar Kostov </a:t>
            </a:r>
            <a:endParaRPr lang="en-CA" sz="1600" b="0" strike="noStrike" spc="-1">
              <a:latin typeface="Arial"/>
            </a:endParaRPr>
          </a:p>
          <a:p>
            <a:pPr>
              <a:lnSpc>
                <a:spcPct val="100000"/>
              </a:lnSpc>
            </a:pPr>
            <a:endParaRPr lang="en-CA" sz="1600" b="0" strike="noStrike" spc="-1">
              <a:latin typeface="Arial"/>
            </a:endParaRPr>
          </a:p>
          <a:p>
            <a:pPr>
              <a:lnSpc>
                <a:spcPct val="100000"/>
              </a:lnSpc>
            </a:pPr>
            <a:r>
              <a:rPr lang="en-CA" sz="1600" b="1" strike="noStrike" spc="-1">
                <a:solidFill>
                  <a:srgbClr val="000000"/>
                </a:solidFill>
                <a:latin typeface="Liberation Suns"/>
                <a:ea typeface="DejaVu Sans"/>
              </a:rPr>
              <a:t>Chief Scientific Secretary of JINR – Sergey Nedelko</a:t>
            </a:r>
            <a:endParaRPr lang="en-CA" sz="1600" b="0" strike="noStrike" spc="-1">
              <a:latin typeface="Arial"/>
            </a:endParaRPr>
          </a:p>
          <a:p>
            <a:pPr>
              <a:lnSpc>
                <a:spcPct val="100000"/>
              </a:lnSpc>
            </a:pPr>
            <a:endParaRPr lang="en-CA" sz="1600" b="0" strike="noStrike" spc="-1">
              <a:latin typeface="Arial"/>
            </a:endParaRPr>
          </a:p>
          <a:p>
            <a:pPr>
              <a:lnSpc>
                <a:spcPct val="100000"/>
              </a:lnSpc>
            </a:pPr>
            <a:r>
              <a:rPr lang="en-CA" sz="1600" b="1" strike="noStrike" spc="-1">
                <a:solidFill>
                  <a:srgbClr val="000000"/>
                </a:solidFill>
                <a:latin typeface="Liberation Suns"/>
                <a:ea typeface="DejaVu Sans"/>
              </a:rPr>
              <a:t>Chief Engineer of JINR – Boris Gikal</a:t>
            </a:r>
            <a:endParaRPr lang="en-CA" sz="1600" b="0" strike="noStrike" spc="-1">
              <a:latin typeface="Arial"/>
            </a:endParaRPr>
          </a:p>
          <a:p>
            <a:pPr>
              <a:lnSpc>
                <a:spcPct val="100000"/>
              </a:lnSpc>
            </a:pPr>
            <a:endParaRPr lang="en-CA" sz="1600" b="0" strike="noStrike" spc="-1">
              <a:latin typeface="Arial"/>
            </a:endParaRPr>
          </a:p>
          <a:p>
            <a:pPr>
              <a:lnSpc>
                <a:spcPct val="100000"/>
              </a:lnSpc>
            </a:pPr>
            <a:r>
              <a:rPr lang="en-CA" sz="1600" b="0" strike="noStrike" spc="-1">
                <a:solidFill>
                  <a:srgbClr val="000000"/>
                </a:solidFill>
                <a:latin typeface="Liberation Suns"/>
                <a:ea typeface="DejaVu Sans"/>
              </a:rPr>
              <a:t>whose term of office will expire together with the elected Director in office, i. e. on the 1st of January of 2026.</a:t>
            </a:r>
            <a:endParaRPr lang="en-CA" sz="1600" b="0" strike="noStrike" spc="-1">
              <a:latin typeface="Arial"/>
            </a:endParaRPr>
          </a:p>
          <a:p>
            <a:pPr>
              <a:lnSpc>
                <a:spcPct val="100000"/>
              </a:lnSpc>
            </a:pPr>
            <a:r>
              <a:rPr lang="en-CA" sz="1600" b="1" strike="noStrike" spc="-1">
                <a:solidFill>
                  <a:srgbClr val="000000"/>
                </a:solidFill>
                <a:latin typeface="Liberation Suns"/>
                <a:ea typeface="DejaVu Sans"/>
              </a:rPr>
              <a:t>To express gratitude to Richard Lednický, Boris Sharkov, Alexander Sorin</a:t>
            </a:r>
            <a:r>
              <a:rPr lang="en-CA" sz="1600" b="0" strike="noStrike" spc="-1">
                <a:solidFill>
                  <a:srgbClr val="000000"/>
                </a:solidFill>
                <a:latin typeface="Liberation Suns"/>
                <a:ea typeface="DejaVu Sans"/>
              </a:rPr>
              <a:t> for their continuous performance as Directorate, their huge contribution to the Institute’s achievements and the development of international research cooperation.</a:t>
            </a:r>
            <a:endParaRPr lang="en-CA" sz="1600" b="0" strike="noStrike" spc="-1">
              <a:latin typeface="Arial"/>
            </a:endParaRPr>
          </a:p>
        </p:txBody>
      </p:sp>
      <p:grpSp>
        <p:nvGrpSpPr>
          <p:cNvPr id="314" name="Group 2"/>
          <p:cNvGrpSpPr/>
          <p:nvPr/>
        </p:nvGrpSpPr>
        <p:grpSpPr>
          <a:xfrm>
            <a:off x="31680" y="87840"/>
            <a:ext cx="543600" cy="465840"/>
            <a:chOff x="31680" y="87840"/>
            <a:chExt cx="543600" cy="465840"/>
          </a:xfrm>
        </p:grpSpPr>
        <p:pic>
          <p:nvPicPr>
            <p:cNvPr id="315" name="Рисунок 27_4"/>
            <p:cNvPicPr/>
            <p:nvPr/>
          </p:nvPicPr>
          <p:blipFill>
            <a:blip r:embed="rId2"/>
            <a:stretch/>
          </p:blipFill>
          <p:spPr>
            <a:xfrm>
              <a:off x="59760" y="87840"/>
              <a:ext cx="488520" cy="387720"/>
            </a:xfrm>
            <a:prstGeom prst="rect">
              <a:avLst/>
            </a:prstGeom>
            <a:ln>
              <a:noFill/>
            </a:ln>
          </p:spPr>
        </p:pic>
        <p:sp>
          <p:nvSpPr>
            <p:cNvPr id="316" name="CustomShape 3"/>
            <p:cNvSpPr/>
            <p:nvPr/>
          </p:nvSpPr>
          <p:spPr>
            <a:xfrm>
              <a:off x="31680" y="528480"/>
              <a:ext cx="543600" cy="2520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pic>
        <p:nvPicPr>
          <p:cNvPr id="317" name="Рисунок 316"/>
          <p:cNvPicPr/>
          <p:nvPr/>
        </p:nvPicPr>
        <p:blipFill>
          <a:blip r:embed="rId3"/>
          <a:stretch/>
        </p:blipFill>
        <p:spPr>
          <a:xfrm>
            <a:off x="2467800" y="57600"/>
            <a:ext cx="6315840" cy="29228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ustomShape 1"/>
          <p:cNvSpPr/>
          <p:nvPr/>
        </p:nvSpPr>
        <p:spPr>
          <a:xfrm>
            <a:off x="288000" y="101880"/>
            <a:ext cx="11807280" cy="162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en-CA" sz="1800" b="0" strike="noStrike" spc="-1">
              <a:latin typeface="Arial"/>
            </a:endParaRPr>
          </a:p>
          <a:p>
            <a:pPr algn="ctr">
              <a:lnSpc>
                <a:spcPct val="100000"/>
              </a:lnSpc>
            </a:pPr>
            <a:r>
              <a:rPr lang="en-CA" sz="2000" b="1" strike="noStrike" spc="-1">
                <a:solidFill>
                  <a:srgbClr val="000000"/>
                </a:solidFill>
                <a:latin typeface="Arial"/>
                <a:ea typeface="DejaVu Sans"/>
              </a:rPr>
              <a:t>The Committee of Plenipotentiaries have scheduled the next session for 22–23 November 2021</a:t>
            </a:r>
            <a:endParaRPr lang="en-CA" sz="2000" b="0" strike="noStrike" spc="-1">
              <a:latin typeface="Arial"/>
            </a:endParaRPr>
          </a:p>
          <a:p>
            <a:pPr algn="ctr">
              <a:lnSpc>
                <a:spcPct val="100000"/>
              </a:lnSpc>
            </a:pPr>
            <a:endParaRPr lang="en-CA" sz="2000" b="0" strike="noStrike" spc="-1">
              <a:latin typeface="Arial"/>
            </a:endParaRPr>
          </a:p>
          <a:p>
            <a:pPr algn="ctr">
              <a:lnSpc>
                <a:spcPct val="100000"/>
              </a:lnSpc>
            </a:pPr>
            <a:r>
              <a:rPr lang="en-CA" sz="2000" b="1" strike="noStrike" spc="-1">
                <a:solidFill>
                  <a:srgbClr val="000000"/>
                </a:solidFill>
                <a:latin typeface="Arial"/>
                <a:ea typeface="DejaVu Sans"/>
              </a:rPr>
              <a:t>The next meeting of the Finance Committee will be held on 18–19 November 2021</a:t>
            </a:r>
            <a:endParaRPr lang="en-CA" sz="2000" b="0" strike="noStrike" spc="-1">
              <a:latin typeface="Arial"/>
            </a:endParaRPr>
          </a:p>
          <a:p>
            <a:pPr algn="ctr">
              <a:lnSpc>
                <a:spcPct val="100000"/>
              </a:lnSpc>
            </a:pPr>
            <a:endParaRPr lang="en-CA" sz="2000" b="0" strike="noStrike" spc="-1">
              <a:latin typeface="Arial"/>
            </a:endParaRPr>
          </a:p>
        </p:txBody>
      </p:sp>
      <p:grpSp>
        <p:nvGrpSpPr>
          <p:cNvPr id="319" name="Group 2"/>
          <p:cNvGrpSpPr/>
          <p:nvPr/>
        </p:nvGrpSpPr>
        <p:grpSpPr>
          <a:xfrm>
            <a:off x="3960000" y="1656000"/>
            <a:ext cx="4679280" cy="4679280"/>
            <a:chOff x="3960000" y="1656000"/>
            <a:chExt cx="4679280" cy="4679280"/>
          </a:xfrm>
        </p:grpSpPr>
        <p:sp>
          <p:nvSpPr>
            <p:cNvPr id="320" name="Line 3"/>
            <p:cNvSpPr/>
            <p:nvPr/>
          </p:nvSpPr>
          <p:spPr>
            <a:xfrm>
              <a:off x="4221000" y="6171840"/>
              <a:ext cx="4275360" cy="0"/>
            </a:xfrm>
            <a:prstGeom prst="lin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p:style>
        </p:sp>
        <p:sp>
          <p:nvSpPr>
            <p:cNvPr id="321" name="CustomShape 4"/>
            <p:cNvSpPr/>
            <p:nvPr/>
          </p:nvSpPr>
          <p:spPr>
            <a:xfrm>
              <a:off x="4320360" y="1799640"/>
              <a:ext cx="3928680" cy="363672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p:style>
        </p:sp>
        <p:pic>
          <p:nvPicPr>
            <p:cNvPr id="322" name="Picture 9_0" descr="https://upload.wikimedia.org/wikipedia/commons/thumb/2/2f/Flag_of_Armenia.svg/250px-Flag_of_Armenia.svg.png"/>
            <p:cNvPicPr/>
            <p:nvPr/>
          </p:nvPicPr>
          <p:blipFill>
            <a:blip r:embed="rId2"/>
            <a:stretch/>
          </p:blipFill>
          <p:spPr>
            <a:xfrm>
              <a:off x="4386960" y="2338920"/>
              <a:ext cx="562320" cy="354240"/>
            </a:xfrm>
            <a:prstGeom prst="rect">
              <a:avLst/>
            </a:prstGeom>
            <a:ln>
              <a:noFill/>
            </a:ln>
            <a:effectLst>
              <a:outerShdw blurRad="292100" dist="138479" dir="2700000" algn="tl" rotWithShape="0">
                <a:srgbClr val="333333">
                  <a:alpha val="65000"/>
                </a:srgbClr>
              </a:outerShdw>
            </a:effectLst>
          </p:spPr>
        </p:pic>
        <p:pic>
          <p:nvPicPr>
            <p:cNvPr id="323" name="Рисунок 18_0"/>
            <p:cNvPicPr/>
            <p:nvPr/>
          </p:nvPicPr>
          <p:blipFill>
            <a:blip r:embed="rId3"/>
            <a:stretch/>
          </p:blipFill>
          <p:spPr>
            <a:xfrm>
              <a:off x="7954920" y="4044600"/>
              <a:ext cx="562320" cy="315000"/>
            </a:xfrm>
            <a:prstGeom prst="rect">
              <a:avLst/>
            </a:prstGeom>
            <a:ln>
              <a:noFill/>
            </a:ln>
            <a:effectLst>
              <a:outerShdw blurRad="292100" dist="138479" dir="2700000" algn="tl" rotWithShape="0">
                <a:srgbClr val="333333">
                  <a:alpha val="65000"/>
                </a:srgbClr>
              </a:outerShdw>
            </a:effectLst>
          </p:spPr>
        </p:pic>
        <p:pic>
          <p:nvPicPr>
            <p:cNvPr id="324" name="Picture 12_0"/>
            <p:cNvPicPr/>
            <p:nvPr/>
          </p:nvPicPr>
          <p:blipFill>
            <a:blip r:embed="rId4"/>
            <a:stretch/>
          </p:blipFill>
          <p:spPr>
            <a:xfrm>
              <a:off x="6320160" y="5221080"/>
              <a:ext cx="561240" cy="356040"/>
            </a:xfrm>
            <a:prstGeom prst="rect">
              <a:avLst/>
            </a:prstGeom>
            <a:ln>
              <a:noFill/>
            </a:ln>
            <a:effectLst>
              <a:outerShdw blurRad="292100" dist="138479" dir="2700000" algn="tl" rotWithShape="0">
                <a:srgbClr val="333333">
                  <a:alpha val="65000"/>
                </a:srgbClr>
              </a:outerShdw>
            </a:effectLst>
          </p:spPr>
        </p:pic>
        <p:pic>
          <p:nvPicPr>
            <p:cNvPr id="325" name="Рисунок 48_0"/>
            <p:cNvPicPr/>
            <p:nvPr/>
          </p:nvPicPr>
          <p:blipFill>
            <a:blip r:embed="rId5"/>
            <a:stretch/>
          </p:blipFill>
          <p:spPr>
            <a:xfrm>
              <a:off x="7033320" y="4975560"/>
              <a:ext cx="653040" cy="356040"/>
            </a:xfrm>
            <a:prstGeom prst="rect">
              <a:avLst/>
            </a:prstGeom>
            <a:ln>
              <a:noFill/>
            </a:ln>
            <a:effectLst>
              <a:outerShdw blurRad="292100" dist="138479" dir="2700000" algn="tl" rotWithShape="0">
                <a:srgbClr val="333333">
                  <a:alpha val="65000"/>
                </a:srgbClr>
              </a:outerShdw>
            </a:effectLst>
          </p:spPr>
        </p:pic>
        <p:pic>
          <p:nvPicPr>
            <p:cNvPr id="326" name="Picture 17_0"/>
            <p:cNvPicPr/>
            <p:nvPr/>
          </p:nvPicPr>
          <p:blipFill>
            <a:blip r:embed="rId6"/>
            <a:stretch/>
          </p:blipFill>
          <p:spPr>
            <a:xfrm>
              <a:off x="6445440" y="5992200"/>
              <a:ext cx="527760" cy="333360"/>
            </a:xfrm>
            <a:prstGeom prst="rect">
              <a:avLst/>
            </a:prstGeom>
            <a:ln>
              <a:noFill/>
            </a:ln>
            <a:effectLst>
              <a:outerShdw blurRad="292100" dist="138479" dir="2700000" algn="tl" rotWithShape="0">
                <a:srgbClr val="333333">
                  <a:alpha val="65000"/>
                </a:srgbClr>
              </a:outerShdw>
            </a:effectLst>
          </p:spPr>
        </p:pic>
        <p:pic>
          <p:nvPicPr>
            <p:cNvPr id="327" name="Рисунок 12_0"/>
            <p:cNvPicPr/>
            <p:nvPr/>
          </p:nvPicPr>
          <p:blipFill>
            <a:blip r:embed="rId7"/>
            <a:stretch/>
          </p:blipFill>
          <p:spPr>
            <a:xfrm>
              <a:off x="7793280" y="5994720"/>
              <a:ext cx="531000" cy="340560"/>
            </a:xfrm>
            <a:prstGeom prst="rect">
              <a:avLst/>
            </a:prstGeom>
            <a:ln>
              <a:noFill/>
            </a:ln>
            <a:effectLst>
              <a:outerShdw blurRad="292100" dist="138479" dir="2700000" algn="tl" rotWithShape="0">
                <a:srgbClr val="333333">
                  <a:alpha val="65000"/>
                </a:srgbClr>
              </a:outerShdw>
            </a:effectLst>
          </p:spPr>
        </p:pic>
        <p:pic>
          <p:nvPicPr>
            <p:cNvPr id="328" name="Рисунок 13_0"/>
            <p:cNvPicPr/>
            <p:nvPr/>
          </p:nvPicPr>
          <p:blipFill>
            <a:blip r:embed="rId8"/>
            <a:stretch/>
          </p:blipFill>
          <p:spPr>
            <a:xfrm>
              <a:off x="7713720" y="2462760"/>
              <a:ext cx="527760" cy="325440"/>
            </a:xfrm>
            <a:prstGeom prst="rect">
              <a:avLst/>
            </a:prstGeom>
            <a:ln>
              <a:noFill/>
            </a:ln>
            <a:effectLst>
              <a:outerShdw blurRad="292100" dist="138479" dir="2700000" algn="tl" rotWithShape="0">
                <a:srgbClr val="333333">
                  <a:alpha val="65000"/>
                </a:srgbClr>
              </a:outerShdw>
            </a:effectLst>
          </p:spPr>
        </p:pic>
        <p:pic>
          <p:nvPicPr>
            <p:cNvPr id="329" name="Рисунок 14_0"/>
            <p:cNvPicPr/>
            <p:nvPr/>
          </p:nvPicPr>
          <p:blipFill>
            <a:blip r:embed="rId9"/>
            <a:stretch/>
          </p:blipFill>
          <p:spPr>
            <a:xfrm>
              <a:off x="8039160" y="2959560"/>
              <a:ext cx="515880" cy="347760"/>
            </a:xfrm>
            <a:prstGeom prst="rect">
              <a:avLst/>
            </a:prstGeom>
            <a:ln>
              <a:noFill/>
            </a:ln>
            <a:effectLst>
              <a:outerShdw blurRad="292100" dist="138479" dir="2700000" algn="tl" rotWithShape="0">
                <a:srgbClr val="333333">
                  <a:alpha val="65000"/>
                </a:srgbClr>
              </a:outerShdw>
            </a:effectLst>
          </p:spPr>
        </p:pic>
        <p:pic>
          <p:nvPicPr>
            <p:cNvPr id="330" name="Рисунок 15_1"/>
            <p:cNvPicPr/>
            <p:nvPr/>
          </p:nvPicPr>
          <p:blipFill>
            <a:blip r:embed="rId10"/>
            <a:stretch/>
          </p:blipFill>
          <p:spPr>
            <a:xfrm>
              <a:off x="4377600" y="4501080"/>
              <a:ext cx="573120" cy="351720"/>
            </a:xfrm>
            <a:prstGeom prst="rect">
              <a:avLst/>
            </a:prstGeom>
            <a:ln>
              <a:noFill/>
            </a:ln>
            <a:effectLst>
              <a:outerShdw blurRad="292100" dist="138479" dir="2700000" algn="tl" rotWithShape="0">
                <a:srgbClr val="333333">
                  <a:alpha val="65000"/>
                </a:srgbClr>
              </a:outerShdw>
            </a:effectLst>
          </p:spPr>
        </p:pic>
        <p:pic>
          <p:nvPicPr>
            <p:cNvPr id="331" name="Рисунок 16_0"/>
            <p:cNvPicPr/>
            <p:nvPr/>
          </p:nvPicPr>
          <p:blipFill>
            <a:blip r:embed="rId11"/>
            <a:stretch/>
          </p:blipFill>
          <p:spPr>
            <a:xfrm>
              <a:off x="5665680" y="1656000"/>
              <a:ext cx="606240" cy="293400"/>
            </a:xfrm>
            <a:prstGeom prst="rect">
              <a:avLst/>
            </a:prstGeom>
            <a:ln>
              <a:noFill/>
            </a:ln>
            <a:effectLst>
              <a:outerShdw blurRad="292100" dist="138479" dir="2700000" algn="tl" rotWithShape="0">
                <a:srgbClr val="333333">
                  <a:alpha val="65000"/>
                </a:srgbClr>
              </a:outerShdw>
            </a:effectLst>
          </p:spPr>
        </p:pic>
        <p:pic>
          <p:nvPicPr>
            <p:cNvPr id="332" name="Рисунок 17_2"/>
            <p:cNvPicPr/>
            <p:nvPr/>
          </p:nvPicPr>
          <p:blipFill>
            <a:blip r:embed="rId12"/>
            <a:stretch/>
          </p:blipFill>
          <p:spPr>
            <a:xfrm>
              <a:off x="7202520" y="2011680"/>
              <a:ext cx="603000" cy="306000"/>
            </a:xfrm>
            <a:prstGeom prst="rect">
              <a:avLst/>
            </a:prstGeom>
            <a:ln>
              <a:noFill/>
            </a:ln>
            <a:effectLst>
              <a:outerShdw blurRad="292100" dist="138479" dir="2700000" algn="tl" rotWithShape="0">
                <a:srgbClr val="333333">
                  <a:alpha val="65000"/>
                </a:srgbClr>
              </a:outerShdw>
            </a:effectLst>
          </p:spPr>
        </p:pic>
        <p:pic>
          <p:nvPicPr>
            <p:cNvPr id="333" name="Рисунок 18_1"/>
            <p:cNvPicPr/>
            <p:nvPr/>
          </p:nvPicPr>
          <p:blipFill>
            <a:blip r:embed="rId13"/>
            <a:stretch/>
          </p:blipFill>
          <p:spPr>
            <a:xfrm>
              <a:off x="7108920" y="5996160"/>
              <a:ext cx="524880" cy="333720"/>
            </a:xfrm>
            <a:prstGeom prst="rect">
              <a:avLst/>
            </a:prstGeom>
            <a:ln>
              <a:noFill/>
            </a:ln>
            <a:effectLst>
              <a:outerShdw blurRad="292100" dist="138479" dir="2700000" algn="tl" rotWithShape="0">
                <a:srgbClr val="333333">
                  <a:alpha val="65000"/>
                </a:srgbClr>
              </a:outerShdw>
            </a:effectLst>
          </p:spPr>
        </p:pic>
        <p:pic>
          <p:nvPicPr>
            <p:cNvPr id="334" name="Рисунок 19_0"/>
            <p:cNvPicPr/>
            <p:nvPr/>
          </p:nvPicPr>
          <p:blipFill>
            <a:blip r:embed="rId14"/>
            <a:stretch/>
          </p:blipFill>
          <p:spPr>
            <a:xfrm>
              <a:off x="7648560" y="4521960"/>
              <a:ext cx="627480" cy="304560"/>
            </a:xfrm>
            <a:prstGeom prst="rect">
              <a:avLst/>
            </a:prstGeom>
            <a:ln>
              <a:noFill/>
            </a:ln>
            <a:effectLst>
              <a:outerShdw blurRad="292100" dist="138479" dir="2700000" algn="tl" rotWithShape="0">
                <a:srgbClr val="333333">
                  <a:alpha val="65000"/>
                </a:srgbClr>
              </a:outerShdw>
            </a:effectLst>
          </p:spPr>
        </p:pic>
        <p:pic>
          <p:nvPicPr>
            <p:cNvPr id="335" name="Рисунок 20_0"/>
            <p:cNvPicPr/>
            <p:nvPr/>
          </p:nvPicPr>
          <p:blipFill>
            <a:blip r:embed="rId15"/>
            <a:stretch/>
          </p:blipFill>
          <p:spPr>
            <a:xfrm>
              <a:off x="8087400" y="3512520"/>
              <a:ext cx="551880" cy="290520"/>
            </a:xfrm>
            <a:prstGeom prst="rect">
              <a:avLst/>
            </a:prstGeom>
            <a:ln>
              <a:noFill/>
            </a:ln>
            <a:effectLst>
              <a:outerShdw blurRad="292100" dist="138479" dir="2700000" algn="tl" rotWithShape="0">
                <a:srgbClr val="333333">
                  <a:alpha val="65000"/>
                </a:srgbClr>
              </a:outerShdw>
            </a:effectLst>
          </p:spPr>
        </p:pic>
        <p:pic>
          <p:nvPicPr>
            <p:cNvPr id="336" name="Рисунок 61_0"/>
            <p:cNvPicPr/>
            <p:nvPr/>
          </p:nvPicPr>
          <p:blipFill>
            <a:blip r:embed="rId16"/>
            <a:stretch/>
          </p:blipFill>
          <p:spPr>
            <a:xfrm>
              <a:off x="4889160" y="1915560"/>
              <a:ext cx="608040" cy="308520"/>
            </a:xfrm>
            <a:prstGeom prst="rect">
              <a:avLst/>
            </a:prstGeom>
            <a:ln>
              <a:noFill/>
            </a:ln>
          </p:spPr>
        </p:pic>
        <p:pic>
          <p:nvPicPr>
            <p:cNvPr id="337" name="Рисунок 22_0"/>
            <p:cNvPicPr/>
            <p:nvPr/>
          </p:nvPicPr>
          <p:blipFill>
            <a:blip r:embed="rId17"/>
            <a:stretch/>
          </p:blipFill>
          <p:spPr>
            <a:xfrm>
              <a:off x="4068720" y="2873160"/>
              <a:ext cx="564120" cy="318600"/>
            </a:xfrm>
            <a:prstGeom prst="rect">
              <a:avLst/>
            </a:prstGeom>
            <a:ln>
              <a:noFill/>
            </a:ln>
            <a:effectLst>
              <a:outerShdw blurRad="292100" dist="138479" dir="2700000" algn="tl" rotWithShape="0">
                <a:srgbClr val="333333">
                  <a:alpha val="65000"/>
                </a:srgbClr>
              </a:outerShdw>
            </a:effectLst>
          </p:spPr>
        </p:pic>
        <p:pic>
          <p:nvPicPr>
            <p:cNvPr id="338" name="Рисунок 23_0"/>
            <p:cNvPicPr/>
            <p:nvPr/>
          </p:nvPicPr>
          <p:blipFill>
            <a:blip r:embed="rId18"/>
            <a:stretch/>
          </p:blipFill>
          <p:spPr>
            <a:xfrm>
              <a:off x="3960000" y="3377160"/>
              <a:ext cx="565560" cy="337680"/>
            </a:xfrm>
            <a:prstGeom prst="rect">
              <a:avLst/>
            </a:prstGeom>
            <a:ln>
              <a:noFill/>
            </a:ln>
            <a:effectLst>
              <a:outerShdw blurRad="292100" dist="138479" dir="2700000" algn="tl" rotWithShape="0">
                <a:srgbClr val="333333">
                  <a:alpha val="65000"/>
                </a:srgbClr>
              </a:outerShdw>
            </a:effectLst>
          </p:spPr>
        </p:pic>
        <p:pic>
          <p:nvPicPr>
            <p:cNvPr id="339" name="Рисунок 24_0"/>
            <p:cNvPicPr/>
            <p:nvPr/>
          </p:nvPicPr>
          <p:blipFill>
            <a:blip r:embed="rId19"/>
            <a:stretch/>
          </p:blipFill>
          <p:spPr>
            <a:xfrm>
              <a:off x="4055040" y="3960360"/>
              <a:ext cx="577800" cy="356400"/>
            </a:xfrm>
            <a:prstGeom prst="rect">
              <a:avLst/>
            </a:prstGeom>
            <a:ln>
              <a:noFill/>
            </a:ln>
            <a:effectLst>
              <a:outerShdw blurRad="292100" dist="138479" dir="2700000" algn="tl" rotWithShape="0">
                <a:srgbClr val="333333">
                  <a:alpha val="65000"/>
                </a:srgbClr>
              </a:outerShdw>
            </a:effectLst>
          </p:spPr>
        </p:pic>
        <p:pic>
          <p:nvPicPr>
            <p:cNvPr id="340" name="Рисунок 25_0"/>
            <p:cNvPicPr/>
            <p:nvPr/>
          </p:nvPicPr>
          <p:blipFill>
            <a:blip r:embed="rId20"/>
            <a:stretch/>
          </p:blipFill>
          <p:spPr>
            <a:xfrm>
              <a:off x="4803120" y="4981320"/>
              <a:ext cx="571680" cy="351360"/>
            </a:xfrm>
            <a:prstGeom prst="rect">
              <a:avLst/>
            </a:prstGeom>
            <a:ln>
              <a:noFill/>
            </a:ln>
            <a:effectLst>
              <a:outerShdw blurRad="292100" dist="138479" dir="2700000" algn="tl" rotWithShape="0">
                <a:srgbClr val="333333">
                  <a:alpha val="65000"/>
                </a:srgbClr>
              </a:outerShdw>
            </a:effectLst>
          </p:spPr>
        </p:pic>
        <p:pic>
          <p:nvPicPr>
            <p:cNvPr id="341" name="Рисунок 26_0"/>
            <p:cNvPicPr/>
            <p:nvPr/>
          </p:nvPicPr>
          <p:blipFill>
            <a:blip r:embed="rId21"/>
            <a:stretch/>
          </p:blipFill>
          <p:spPr>
            <a:xfrm>
              <a:off x="6482880" y="1676880"/>
              <a:ext cx="601920" cy="333720"/>
            </a:xfrm>
            <a:prstGeom prst="rect">
              <a:avLst/>
            </a:prstGeom>
            <a:ln>
              <a:noFill/>
            </a:ln>
            <a:effectLst>
              <a:outerShdw blurRad="292100" dist="138479" dir="2700000" algn="tl" rotWithShape="0">
                <a:srgbClr val="333333">
                  <a:alpha val="65000"/>
                </a:srgbClr>
              </a:outerShdw>
            </a:effectLst>
          </p:spPr>
        </p:pic>
        <p:pic>
          <p:nvPicPr>
            <p:cNvPr id="342" name="Рисунок 27_18"/>
            <p:cNvPicPr/>
            <p:nvPr/>
          </p:nvPicPr>
          <p:blipFill>
            <a:blip r:embed="rId22"/>
            <a:stretch/>
          </p:blipFill>
          <p:spPr>
            <a:xfrm>
              <a:off x="4406400" y="5992200"/>
              <a:ext cx="537120" cy="342000"/>
            </a:xfrm>
            <a:prstGeom prst="rect">
              <a:avLst/>
            </a:prstGeom>
            <a:ln>
              <a:noFill/>
            </a:ln>
            <a:effectLst>
              <a:outerShdw blurRad="292100" dist="138479" dir="2700000" algn="tl" rotWithShape="0">
                <a:srgbClr val="333333">
                  <a:alpha val="65000"/>
                </a:srgbClr>
              </a:outerShdw>
            </a:effectLst>
          </p:spPr>
        </p:pic>
        <p:pic>
          <p:nvPicPr>
            <p:cNvPr id="343" name="Рисунок 153611_0"/>
            <p:cNvPicPr/>
            <p:nvPr/>
          </p:nvPicPr>
          <p:blipFill>
            <a:blip r:embed="rId23"/>
            <a:stretch/>
          </p:blipFill>
          <p:spPr>
            <a:xfrm>
              <a:off x="5528160" y="5177520"/>
              <a:ext cx="592920" cy="361800"/>
            </a:xfrm>
            <a:prstGeom prst="rect">
              <a:avLst/>
            </a:prstGeom>
            <a:ln>
              <a:noFill/>
            </a:ln>
            <a:effectLst>
              <a:outerShdw blurRad="292100" dist="138479" dir="2700000" algn="tl" rotWithShape="0">
                <a:srgbClr val="333333">
                  <a:alpha val="65000"/>
                </a:srgbClr>
              </a:outerShdw>
            </a:effectLst>
          </p:spPr>
        </p:pic>
        <p:pic>
          <p:nvPicPr>
            <p:cNvPr id="344" name="Рисунок 29_0"/>
            <p:cNvPicPr/>
            <p:nvPr/>
          </p:nvPicPr>
          <p:blipFill>
            <a:blip r:embed="rId24"/>
            <a:stretch/>
          </p:blipFill>
          <p:spPr>
            <a:xfrm>
              <a:off x="5065200" y="5989320"/>
              <a:ext cx="550440" cy="340560"/>
            </a:xfrm>
            <a:prstGeom prst="rect">
              <a:avLst/>
            </a:prstGeom>
            <a:ln>
              <a:noFill/>
            </a:ln>
            <a:effectLst>
              <a:outerShdw blurRad="292100" dist="138479" dir="2700000" algn="tl" rotWithShape="0">
                <a:srgbClr val="333333">
                  <a:alpha val="65000"/>
                </a:srgbClr>
              </a:outerShdw>
            </a:effectLst>
          </p:spPr>
        </p:pic>
        <p:pic>
          <p:nvPicPr>
            <p:cNvPr id="345" name="Рисунок 30_0"/>
            <p:cNvPicPr/>
            <p:nvPr/>
          </p:nvPicPr>
          <p:blipFill>
            <a:blip r:embed="rId25"/>
            <a:stretch/>
          </p:blipFill>
          <p:spPr>
            <a:xfrm>
              <a:off x="5753160" y="5992200"/>
              <a:ext cx="549000" cy="336240"/>
            </a:xfrm>
            <a:prstGeom prst="rect">
              <a:avLst/>
            </a:prstGeom>
            <a:ln>
              <a:noFill/>
            </a:ln>
            <a:effectLst>
              <a:outerShdw blurRad="292100" dist="138479" dir="2700000" algn="tl" rotWithShape="0">
                <a:srgbClr val="333333">
                  <a:alpha val="65000"/>
                </a:srgbClr>
              </a:outerShdw>
            </a:effectLst>
          </p:spPr>
        </p:pic>
      </p:grpSp>
      <p:pic>
        <p:nvPicPr>
          <p:cNvPr id="346" name="Рисунок 31_0"/>
          <p:cNvPicPr/>
          <p:nvPr/>
        </p:nvPicPr>
        <p:blipFill>
          <a:blip r:embed="rId26"/>
          <a:stretch/>
        </p:blipFill>
        <p:spPr>
          <a:xfrm>
            <a:off x="5244840" y="2664000"/>
            <a:ext cx="2314440" cy="1928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 name="CustomShape 1"/>
          <p:cNvSpPr/>
          <p:nvPr/>
        </p:nvSpPr>
        <p:spPr>
          <a:xfrm>
            <a:off x="1413360" y="546480"/>
            <a:ext cx="981792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1" strike="noStrike" cap="small" spc="-1">
                <a:solidFill>
                  <a:srgbClr val="0066CC"/>
                </a:solidFill>
                <a:latin typeface="Calibri"/>
                <a:ea typeface="DejaVu Sans"/>
              </a:rPr>
              <a:t> the 129th session of the JINR Scientific Council  (18 February 2021)</a:t>
            </a:r>
            <a:endParaRPr lang="en-CA" sz="2400" b="0" strike="noStrike" spc="-1">
              <a:latin typeface="Arial"/>
            </a:endParaRPr>
          </a:p>
        </p:txBody>
      </p:sp>
      <p:sp>
        <p:nvSpPr>
          <p:cNvPr id="157" name="CustomShape 2"/>
          <p:cNvSpPr/>
          <p:nvPr/>
        </p:nvSpPr>
        <p:spPr>
          <a:xfrm>
            <a:off x="375120" y="1492200"/>
            <a:ext cx="5915520" cy="65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90000"/>
              </a:lnSpc>
              <a:spcBef>
                <a:spcPts val="1001"/>
              </a:spcBef>
              <a:tabLst>
                <a:tab pos="0" algn="l"/>
              </a:tabLst>
            </a:pPr>
            <a:r>
              <a:rPr lang="en-US" sz="1800" b="0" strike="noStrike" spc="-1">
                <a:solidFill>
                  <a:srgbClr val="000000"/>
                </a:solidFill>
                <a:latin typeface="Calibri"/>
                <a:ea typeface="DejaVu Sans"/>
              </a:rPr>
              <a:t>The 129th session of the JINR Scientific Council took place</a:t>
            </a:r>
            <a:r>
              <a:t/>
            </a:r>
            <a:br/>
            <a:r>
              <a:rPr lang="en-US" sz="1800" b="0" strike="noStrike" spc="-1">
                <a:solidFill>
                  <a:srgbClr val="000000"/>
                </a:solidFill>
                <a:latin typeface="Calibri"/>
                <a:ea typeface="DejaVu Sans"/>
              </a:rPr>
              <a:t>on</a:t>
            </a:r>
            <a:r>
              <a:rPr lang="ru-RU" sz="1800" b="0" strike="noStrike" spc="-1">
                <a:solidFill>
                  <a:srgbClr val="000000"/>
                </a:solidFill>
                <a:latin typeface="Calibri"/>
                <a:ea typeface="DejaVu Sans"/>
              </a:rPr>
              <a:t> </a:t>
            </a:r>
            <a:r>
              <a:rPr lang="en-US" sz="1800" b="0" strike="noStrike" spc="-1">
                <a:solidFill>
                  <a:srgbClr val="000000"/>
                </a:solidFill>
                <a:latin typeface="Calibri"/>
                <a:ea typeface="DejaVu Sans"/>
              </a:rPr>
              <a:t>18 February 2021 in videoconference mode.</a:t>
            </a:r>
            <a:endParaRPr lang="en-CA" sz="1800" b="0" strike="noStrike" spc="-1">
              <a:latin typeface="Arial"/>
            </a:endParaRPr>
          </a:p>
          <a:p>
            <a:pPr>
              <a:lnSpc>
                <a:spcPct val="90000"/>
              </a:lnSpc>
              <a:spcBef>
                <a:spcPts val="1001"/>
              </a:spcBef>
              <a:tabLst>
                <a:tab pos="0" algn="l"/>
              </a:tabLst>
            </a:pPr>
            <a:endParaRPr lang="en-CA" sz="1800" b="0" strike="noStrike" spc="-1">
              <a:latin typeface="Arial"/>
            </a:endParaRPr>
          </a:p>
        </p:txBody>
      </p:sp>
      <p:sp>
        <p:nvSpPr>
          <p:cNvPr id="158" name="CustomShape 3"/>
          <p:cNvSpPr/>
          <p:nvPr/>
        </p:nvSpPr>
        <p:spPr>
          <a:xfrm>
            <a:off x="367920" y="5451120"/>
            <a:ext cx="6075000" cy="9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US" sz="1800" b="0" strike="noStrike" spc="-1">
                <a:solidFill>
                  <a:srgbClr val="000000"/>
                </a:solidFill>
                <a:latin typeface="Calibri"/>
                <a:ea typeface="DejaVu Sans"/>
              </a:rPr>
              <a:t>It was co-chaired by JINR Director </a:t>
            </a:r>
            <a:r>
              <a:rPr lang="en-US" sz="1800" b="1" strike="noStrike" spc="-1">
                <a:solidFill>
                  <a:srgbClr val="000000"/>
                </a:solidFill>
                <a:latin typeface="Calibri"/>
                <a:ea typeface="DejaVu Sans"/>
              </a:rPr>
              <a:t>Grigory Trubnikov</a:t>
            </a:r>
            <a:r>
              <a:rPr lang="en-US" sz="1800" b="0" strike="noStrike" spc="-1">
                <a:solidFill>
                  <a:srgbClr val="000000"/>
                </a:solidFill>
                <a:latin typeface="Calibri"/>
                <a:ea typeface="DejaVu Sans"/>
              </a:rPr>
              <a:t> and by Professor </a:t>
            </a:r>
            <a:r>
              <a:rPr lang="en-US" sz="1800" b="1" strike="noStrike" spc="-1">
                <a:solidFill>
                  <a:srgbClr val="000000"/>
                </a:solidFill>
                <a:latin typeface="Calibri"/>
                <a:ea typeface="DejaVu Sans"/>
              </a:rPr>
              <a:t>Catalin Borcea </a:t>
            </a:r>
            <a:r>
              <a:rPr lang="en-US" sz="1800" b="0" strike="noStrike" spc="-1">
                <a:solidFill>
                  <a:srgbClr val="000000"/>
                </a:solidFill>
                <a:latin typeface="Calibri"/>
                <a:ea typeface="DejaVu Sans"/>
              </a:rPr>
              <a:t>(Horia Hulubei National Institute of Physics and Nuclear Engineering, Bucharest, Romania)</a:t>
            </a:r>
            <a:endParaRPr lang="en-CA" sz="1800" b="0" strike="noStrike" spc="-1">
              <a:latin typeface="Arial"/>
            </a:endParaRPr>
          </a:p>
        </p:txBody>
      </p:sp>
      <p:sp>
        <p:nvSpPr>
          <p:cNvPr id="159" name="CustomShape 4"/>
          <p:cNvSpPr/>
          <p:nvPr/>
        </p:nvSpPr>
        <p:spPr>
          <a:xfrm>
            <a:off x="6613920" y="1513800"/>
            <a:ext cx="5451120" cy="525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Report by the JINR Director </a:t>
            </a:r>
            <a:r>
              <a:rPr lang="en-US" sz="1440" b="1" strike="noStrike" spc="-1">
                <a:solidFill>
                  <a:srgbClr val="000000"/>
                </a:solidFill>
                <a:latin typeface="Calibri"/>
                <a:ea typeface="DejaVu Sans"/>
              </a:rPr>
              <a:t>(G. Trubnikov)</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Progress of implementation of the NICA project </a:t>
            </a:r>
            <a:r>
              <a:rPr lang="en-US" sz="1440" b="1" strike="noStrike" spc="-1">
                <a:solidFill>
                  <a:srgbClr val="000000"/>
                </a:solidFill>
                <a:latin typeface="Calibri"/>
                <a:ea typeface="DejaVu Sans"/>
              </a:rPr>
              <a:t>(V. Kekelidze)</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First experiments at the SHE Factory </a:t>
            </a:r>
            <a:r>
              <a:rPr lang="en-US" sz="1440" b="1" strike="noStrike" spc="-1">
                <a:solidFill>
                  <a:srgbClr val="000000"/>
                </a:solidFill>
                <a:latin typeface="Calibri"/>
                <a:ea typeface="DejaVu Sans"/>
              </a:rPr>
              <a:t>(Yu. Oganessian)</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Programme of the JINR Centre of Radiobiology Research </a:t>
            </a:r>
            <a:r>
              <a:rPr lang="en-US" sz="1440" b="1" strike="noStrike" spc="-1">
                <a:solidFill>
                  <a:srgbClr val="000000"/>
                </a:solidFill>
                <a:latin typeface="Calibri"/>
                <a:ea typeface="DejaVu Sans"/>
              </a:rPr>
              <a:t>(A. Bugay)</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Proposal for updates to the 7-Year Plan for the Development of JINR for 2017-2023 </a:t>
            </a:r>
            <a:r>
              <a:rPr lang="en-US" sz="1440" b="1" strike="noStrike" spc="-1">
                <a:solidFill>
                  <a:srgbClr val="000000"/>
                </a:solidFill>
                <a:latin typeface="Calibri"/>
                <a:ea typeface="DejaVu Sans"/>
              </a:rPr>
              <a:t>(A. Sorin)</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PACs’ recommendations </a:t>
            </a:r>
            <a:r>
              <a:rPr lang="en-US" sz="1440" b="1" strike="noStrike" spc="-1">
                <a:solidFill>
                  <a:srgbClr val="000000"/>
                </a:solidFill>
                <a:latin typeface="Calibri"/>
                <a:ea typeface="DejaVu Sans"/>
              </a:rPr>
              <a:t>(I. Tserruya, M. Lewitowicz, D. L. Nagy)</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Membership of the PACs </a:t>
            </a:r>
            <a:r>
              <a:rPr lang="en-US" sz="1440" b="1" strike="noStrike" spc="-1">
                <a:solidFill>
                  <a:srgbClr val="000000"/>
                </a:solidFill>
                <a:latin typeface="Calibri"/>
                <a:ea typeface="DejaVu Sans"/>
              </a:rPr>
              <a:t>(G. Trubnikov)</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Scientific report “Implementation of the SKIF project at the Budker Institute of Nuclear Physics (Novosibirsk)” </a:t>
            </a:r>
            <a:r>
              <a:rPr lang="en-US" sz="1440" b="1" strike="noStrike" spc="-1">
                <a:solidFill>
                  <a:srgbClr val="000000"/>
                </a:solidFill>
                <a:latin typeface="Calibri"/>
                <a:ea typeface="DejaVu Sans"/>
              </a:rPr>
              <a:t>(P. Logatchov)</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Scientific report “The recent SEM and ENAA investigations of carbonaceous meteorites obtained in collaboration with JINR and PIN (RAS) and their potential relevance to Astrobiology and the origin and distribution of biospheres” </a:t>
            </a:r>
            <a:r>
              <a:rPr lang="en-US" sz="1440" b="1" strike="noStrike" spc="-1">
                <a:solidFill>
                  <a:srgbClr val="000000"/>
                </a:solidFill>
                <a:latin typeface="Calibri"/>
                <a:ea typeface="DejaVu Sans"/>
              </a:rPr>
              <a:t>(R. Hoover)</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Awards and prizes</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Proposal for naming the Laboratory of Information Technologies after M. Meshcheryakov </a:t>
            </a:r>
            <a:r>
              <a:rPr lang="en-US" sz="1440" b="1" strike="noStrike" spc="-1">
                <a:solidFill>
                  <a:srgbClr val="000000"/>
                </a:solidFill>
                <a:latin typeface="Calibri"/>
                <a:ea typeface="DejaVu Sans"/>
              </a:rPr>
              <a:t>(G. Trubnikov, V. Korenkov)</a:t>
            </a:r>
            <a:endParaRPr lang="en-CA" sz="1440" b="0" strike="noStrike" spc="-1">
              <a:latin typeface="Arial"/>
            </a:endParaRPr>
          </a:p>
          <a:p>
            <a:pPr marL="228600" indent="-227160" algn="just">
              <a:lnSpc>
                <a:spcPct val="100000"/>
              </a:lnSpc>
              <a:spcBef>
                <a:spcPts val="700"/>
              </a:spcBef>
              <a:buClr>
                <a:srgbClr val="000000"/>
              </a:buClr>
              <a:buFont typeface="Wingdings" charset="2"/>
              <a:buChar char=""/>
            </a:pPr>
            <a:r>
              <a:rPr lang="en-US" sz="1440" b="0" strike="noStrike" spc="-1">
                <a:solidFill>
                  <a:srgbClr val="000000"/>
                </a:solidFill>
                <a:latin typeface="Calibri"/>
                <a:ea typeface="DejaVu Sans"/>
              </a:rPr>
              <a:t>Announcement of elections of the VBLHEP Director </a:t>
            </a:r>
            <a:r>
              <a:rPr lang="en-US" sz="1440" b="1" strike="noStrike" spc="-1">
                <a:solidFill>
                  <a:srgbClr val="000000"/>
                </a:solidFill>
                <a:latin typeface="Calibri"/>
                <a:ea typeface="DejaVu Sans"/>
              </a:rPr>
              <a:t>(G. Trubnikov)</a:t>
            </a:r>
            <a:endParaRPr lang="en-CA" sz="1440" b="0" strike="noStrike" spc="-1">
              <a:latin typeface="Arial"/>
            </a:endParaRPr>
          </a:p>
        </p:txBody>
      </p:sp>
      <p:sp>
        <p:nvSpPr>
          <p:cNvPr id="160" name="CustomShape 5"/>
          <p:cNvSpPr/>
          <p:nvPr/>
        </p:nvSpPr>
        <p:spPr>
          <a:xfrm>
            <a:off x="8487000" y="1145520"/>
            <a:ext cx="976680" cy="333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600" b="1" u="sng" strike="noStrike" spc="-1">
                <a:solidFill>
                  <a:srgbClr val="000000"/>
                </a:solidFill>
                <a:uFillTx/>
                <a:latin typeface="Segoe UI Light"/>
                <a:ea typeface="DejaVu Sans"/>
              </a:rPr>
              <a:t>AGENDA</a:t>
            </a:r>
            <a:endParaRPr lang="en-CA" sz="1600" b="0" strike="noStrike" spc="-1">
              <a:latin typeface="Arial"/>
            </a:endParaRPr>
          </a:p>
        </p:txBody>
      </p:sp>
      <p:pic>
        <p:nvPicPr>
          <p:cNvPr id="161" name="Picture 1"/>
          <p:cNvPicPr/>
          <p:nvPr/>
        </p:nvPicPr>
        <p:blipFill>
          <a:blip r:embed="rId3"/>
          <a:stretch/>
        </p:blipFill>
        <p:spPr>
          <a:xfrm>
            <a:off x="375120" y="2196000"/>
            <a:ext cx="5915520" cy="2959560"/>
          </a:xfrm>
          <a:prstGeom prst="rect">
            <a:avLst/>
          </a:prstGeom>
          <a:ln>
            <a:noFill/>
          </a:ln>
        </p:spPr>
      </p:pic>
      <p:grpSp>
        <p:nvGrpSpPr>
          <p:cNvPr id="162" name="Group 6"/>
          <p:cNvGrpSpPr/>
          <p:nvPr/>
        </p:nvGrpSpPr>
        <p:grpSpPr>
          <a:xfrm>
            <a:off x="118440" y="122760"/>
            <a:ext cx="456840" cy="376920"/>
            <a:chOff x="118440" y="122760"/>
            <a:chExt cx="456840" cy="376920"/>
          </a:xfrm>
        </p:grpSpPr>
        <p:pic>
          <p:nvPicPr>
            <p:cNvPr id="163" name="Рисунок 11"/>
            <p:cNvPicPr/>
            <p:nvPr/>
          </p:nvPicPr>
          <p:blipFill>
            <a:blip r:embed="rId4"/>
            <a:stretch/>
          </p:blipFill>
          <p:spPr>
            <a:xfrm>
              <a:off x="141840" y="122760"/>
              <a:ext cx="410760" cy="313920"/>
            </a:xfrm>
            <a:prstGeom prst="rect">
              <a:avLst/>
            </a:prstGeom>
            <a:ln>
              <a:noFill/>
            </a:ln>
          </p:spPr>
        </p:pic>
        <p:sp>
          <p:nvSpPr>
            <p:cNvPr id="164" name="CustomShape 7"/>
            <p:cNvSpPr/>
            <p:nvPr/>
          </p:nvSpPr>
          <p:spPr>
            <a:xfrm>
              <a:off x="118440" y="479520"/>
              <a:ext cx="456840" cy="2016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ustomShape 1"/>
          <p:cNvSpPr/>
          <p:nvPr/>
        </p:nvSpPr>
        <p:spPr>
          <a:xfrm>
            <a:off x="1656000" y="144000"/>
            <a:ext cx="9430920"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000" b="1" strike="noStrike" cap="small" spc="-1">
                <a:solidFill>
                  <a:srgbClr val="000000"/>
                </a:solidFill>
                <a:latin typeface="Times new roman"/>
                <a:ea typeface="DejaVu Sans"/>
              </a:rPr>
              <a:t>129th session of the JINR Scientific Council</a:t>
            </a:r>
            <a:endParaRPr lang="en-CA" sz="2000" b="0" strike="noStrike" spc="-1">
              <a:latin typeface="Arial"/>
            </a:endParaRPr>
          </a:p>
          <a:p>
            <a:pPr algn="ctr">
              <a:lnSpc>
                <a:spcPct val="100000"/>
              </a:lnSpc>
            </a:pPr>
            <a:r>
              <a:rPr lang="en-CA" sz="2000" b="1" strike="noStrike" spc="-1">
                <a:solidFill>
                  <a:srgbClr val="000000"/>
                </a:solidFill>
                <a:latin typeface="Times new roman"/>
                <a:ea typeface="DejaVu Sans"/>
              </a:rPr>
              <a:t>RESOLUTION</a:t>
            </a:r>
            <a:r>
              <a:rPr lang="en-CA" sz="2400" b="1" strike="noStrike" spc="-1">
                <a:solidFill>
                  <a:srgbClr val="000000"/>
                </a:solidFill>
                <a:latin typeface="Times new roman"/>
                <a:ea typeface="DejaVu Sans"/>
              </a:rPr>
              <a:t> </a:t>
            </a:r>
            <a:endParaRPr lang="en-CA" sz="2400" b="0" strike="noStrike" spc="-1">
              <a:latin typeface="Arial"/>
            </a:endParaRPr>
          </a:p>
        </p:txBody>
      </p:sp>
      <p:sp>
        <p:nvSpPr>
          <p:cNvPr id="166" name="CustomShape 2"/>
          <p:cNvSpPr/>
          <p:nvPr/>
        </p:nvSpPr>
        <p:spPr>
          <a:xfrm>
            <a:off x="360000" y="3312000"/>
            <a:ext cx="7991280" cy="349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CA" sz="1500" b="0" strike="noStrike" spc="-1">
                <a:solidFill>
                  <a:srgbClr val="000000"/>
                </a:solidFill>
                <a:latin typeface="Arial"/>
                <a:ea typeface="DejaVu Sans"/>
              </a:rPr>
              <a:t>The  Scientific  Council  welcomes  the  endorsement  by  the  JINR  Committee  of Plenipotentiaries of  the  programme  of  JINR  development  presented  by  Grigory Trubnikov.  The  Scientific  Council also fully  endorses </a:t>
            </a:r>
            <a:r>
              <a:rPr lang="en-CA" sz="1500" b="1" strike="noStrike" spc="-1">
                <a:solidFill>
                  <a:srgbClr val="000000"/>
                </a:solidFill>
                <a:latin typeface="Arial"/>
                <a:ea typeface="DejaVu Sans"/>
              </a:rPr>
              <a:t>the  JINR  Long-Term Development Strategic Plan up to 2030 and Beyond</a:t>
            </a:r>
            <a:r>
              <a:rPr lang="en-CA" sz="1500" b="0" strike="noStrike" spc="-1">
                <a:solidFill>
                  <a:srgbClr val="000000"/>
                </a:solidFill>
                <a:latin typeface="Arial"/>
                <a:ea typeface="DejaVu Sans"/>
              </a:rPr>
              <a:t>.</a:t>
            </a:r>
            <a:endParaRPr lang="en-CA" sz="1500" b="0" strike="noStrike" spc="-1">
              <a:latin typeface="Arial"/>
            </a:endParaRPr>
          </a:p>
          <a:p>
            <a:pPr algn="just">
              <a:lnSpc>
                <a:spcPct val="100000"/>
              </a:lnSpc>
            </a:pPr>
            <a:endParaRPr lang="en-CA" sz="1500" b="0" strike="noStrike" spc="-1">
              <a:latin typeface="Arial"/>
            </a:endParaRPr>
          </a:p>
          <a:p>
            <a:pPr algn="just">
              <a:lnSpc>
                <a:spcPct val="100000"/>
              </a:lnSpc>
            </a:pPr>
            <a:r>
              <a:rPr lang="en-CA" sz="1500" b="0" strike="noStrike" spc="-1">
                <a:solidFill>
                  <a:srgbClr val="000000"/>
                </a:solidFill>
                <a:latin typeface="Arial"/>
                <a:ea typeface="DejaVu Sans"/>
              </a:rPr>
              <a:t>In particular, the Scientific Council strongly appreciates the recent success obtained during </a:t>
            </a:r>
            <a:r>
              <a:rPr lang="en-CA" sz="1500" b="1" strike="noStrike" spc="-1">
                <a:solidFill>
                  <a:srgbClr val="000000"/>
                </a:solidFill>
                <a:latin typeface="Arial"/>
                <a:ea typeface="DejaVu Sans"/>
              </a:rPr>
              <a:t> the commissioning of the  Booster of  the  NICA  complex</a:t>
            </a:r>
            <a:r>
              <a:rPr lang="en-CA" sz="1500" b="0" strike="noStrike" spc="-1">
                <a:solidFill>
                  <a:srgbClr val="000000"/>
                </a:solidFill>
                <a:latin typeface="Arial"/>
                <a:ea typeface="DejaVu Sans"/>
              </a:rPr>
              <a:t> illustrated by  the  first accelerated Booster beam.  The  Scientific  Council  also  welcomes  the  progress  in constructing the NICA collider systems and MPD, as well as the high-quality results of the </a:t>
            </a:r>
            <a:r>
              <a:rPr lang="en-CA" sz="1500" b="1" strike="noStrike" spc="-1">
                <a:solidFill>
                  <a:srgbClr val="000000"/>
                </a:solidFill>
                <a:latin typeface="Arial"/>
                <a:ea typeface="DejaVu Sans"/>
              </a:rPr>
              <a:t>scientific collaborations around NICA </a:t>
            </a:r>
            <a:r>
              <a:rPr lang="en-CA" sz="1500" b="0" strike="noStrike" spc="-1">
                <a:solidFill>
                  <a:srgbClr val="000000"/>
                </a:solidFill>
                <a:latin typeface="Arial"/>
                <a:ea typeface="DejaVu Sans"/>
              </a:rPr>
              <a:t>and the plans in this direction for 2021.</a:t>
            </a:r>
            <a:endParaRPr lang="en-CA" sz="1500" b="0" strike="noStrike" spc="-1">
              <a:latin typeface="Arial"/>
            </a:endParaRPr>
          </a:p>
          <a:p>
            <a:pPr algn="just">
              <a:lnSpc>
                <a:spcPct val="100000"/>
              </a:lnSpc>
            </a:pPr>
            <a:endParaRPr lang="en-CA" sz="1500" b="0" strike="noStrike" spc="-1">
              <a:latin typeface="Arial"/>
            </a:endParaRPr>
          </a:p>
          <a:p>
            <a:pPr algn="just">
              <a:lnSpc>
                <a:spcPct val="100000"/>
              </a:lnSpc>
            </a:pPr>
            <a:r>
              <a:rPr lang="en-CA" sz="1500" b="0" strike="noStrike" spc="-1">
                <a:solidFill>
                  <a:srgbClr val="000000"/>
                </a:solidFill>
                <a:latin typeface="Arial"/>
                <a:ea typeface="DejaVu Sans"/>
              </a:rPr>
              <a:t>The  Scientific  Council is impressed  by the result  of </a:t>
            </a:r>
            <a:r>
              <a:rPr lang="en-CA" sz="1500" b="1" strike="noStrike" spc="-1">
                <a:solidFill>
                  <a:srgbClr val="000000"/>
                </a:solidFill>
                <a:latin typeface="Arial"/>
                <a:ea typeface="DejaVu Sans"/>
              </a:rPr>
              <a:t>the first  experiment  on synthesizing moscovium  isotopes </a:t>
            </a:r>
            <a:r>
              <a:rPr lang="en-CA" sz="1500" b="0" strike="noStrike" spc="-1">
                <a:solidFill>
                  <a:srgbClr val="000000"/>
                </a:solidFill>
                <a:latin typeface="Arial"/>
                <a:ea typeface="DejaVu Sans"/>
              </a:rPr>
              <a:t> performed  at  the </a:t>
            </a:r>
            <a:r>
              <a:rPr lang="en-CA" sz="1500" b="1" strike="noStrike" spc="-1">
                <a:solidFill>
                  <a:srgbClr val="000000"/>
                </a:solidFill>
                <a:latin typeface="Arial"/>
                <a:ea typeface="DejaVu Sans"/>
              </a:rPr>
              <a:t> Factory  of  Super Heavy  Elements (SHE)</a:t>
            </a:r>
            <a:r>
              <a:rPr lang="en-CA" sz="1500" b="0" strike="noStrike" spc="-1">
                <a:solidFill>
                  <a:srgbClr val="000000"/>
                </a:solidFill>
                <a:latin typeface="Arial"/>
                <a:ea typeface="DejaVu Sans"/>
              </a:rPr>
              <a:t> and   processing   the   first   data   taken with   the   new   DGFRS-2   separator.</a:t>
            </a:r>
            <a:endParaRPr lang="en-CA" sz="1500" b="0" strike="noStrike" spc="-1">
              <a:latin typeface="Arial"/>
            </a:endParaRPr>
          </a:p>
          <a:p>
            <a:pPr algn="just">
              <a:lnSpc>
                <a:spcPct val="100000"/>
              </a:lnSpc>
            </a:pPr>
            <a:endParaRPr lang="en-CA" sz="1500" b="0" strike="noStrike" spc="-1">
              <a:latin typeface="Arial"/>
            </a:endParaRPr>
          </a:p>
        </p:txBody>
      </p:sp>
      <p:grpSp>
        <p:nvGrpSpPr>
          <p:cNvPr id="167" name="Group 3"/>
          <p:cNvGrpSpPr/>
          <p:nvPr/>
        </p:nvGrpSpPr>
        <p:grpSpPr>
          <a:xfrm>
            <a:off x="31680" y="87840"/>
            <a:ext cx="615600" cy="487440"/>
            <a:chOff x="31680" y="87840"/>
            <a:chExt cx="615600" cy="487440"/>
          </a:xfrm>
        </p:grpSpPr>
        <p:pic>
          <p:nvPicPr>
            <p:cNvPr id="168" name="Рисунок 27_0"/>
            <p:cNvPicPr/>
            <p:nvPr/>
          </p:nvPicPr>
          <p:blipFill>
            <a:blip r:embed="rId2"/>
            <a:stretch/>
          </p:blipFill>
          <p:spPr>
            <a:xfrm>
              <a:off x="63360" y="87840"/>
              <a:ext cx="553320" cy="406080"/>
            </a:xfrm>
            <a:prstGeom prst="rect">
              <a:avLst/>
            </a:prstGeom>
            <a:ln>
              <a:noFill/>
            </a:ln>
          </p:spPr>
        </p:pic>
        <p:sp>
          <p:nvSpPr>
            <p:cNvPr id="169" name="CustomShape 4"/>
            <p:cNvSpPr/>
            <p:nvPr/>
          </p:nvSpPr>
          <p:spPr>
            <a:xfrm>
              <a:off x="31680" y="549000"/>
              <a:ext cx="615600" cy="2628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
        <p:nvSpPr>
          <p:cNvPr id="170" name="CustomShape 5"/>
          <p:cNvSpPr/>
          <p:nvPr/>
        </p:nvSpPr>
        <p:spPr>
          <a:xfrm>
            <a:off x="3744000" y="1296000"/>
            <a:ext cx="8171280" cy="200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CA" sz="1500" b="0" strike="noStrike" spc="-1">
                <a:solidFill>
                  <a:srgbClr val="000000"/>
                </a:solidFill>
                <a:latin typeface="Arial"/>
                <a:ea typeface="DejaVu Sans"/>
              </a:rPr>
              <a:t>The Scientific Council </a:t>
            </a:r>
            <a:r>
              <a:rPr lang="en-CA" sz="1500" b="1" strike="noStrike" spc="-1">
                <a:solidFill>
                  <a:srgbClr val="000000"/>
                </a:solidFill>
                <a:latin typeface="Arial"/>
                <a:ea typeface="DejaVu Sans"/>
              </a:rPr>
              <a:t>warmly thanks Victor Matveev</a:t>
            </a:r>
            <a:r>
              <a:rPr lang="en-CA" sz="1500" b="0" strike="noStrike" spc="-1">
                <a:solidFill>
                  <a:srgbClr val="000000"/>
                </a:solidFill>
                <a:latin typeface="Arial"/>
                <a:ea typeface="DejaVu Sans"/>
              </a:rPr>
              <a:t> for his outstanding contribution to the development and success of  JINR during  his  mandate  at  the  head  of  JINR.</a:t>
            </a:r>
            <a:endParaRPr lang="en-CA" sz="1500" b="0" strike="noStrike" spc="-1">
              <a:latin typeface="Arial"/>
            </a:endParaRPr>
          </a:p>
          <a:p>
            <a:pPr algn="just">
              <a:lnSpc>
                <a:spcPct val="100000"/>
              </a:lnSpc>
            </a:pPr>
            <a:endParaRPr lang="en-CA" sz="1500" b="0" strike="noStrike" spc="-1">
              <a:latin typeface="Arial"/>
            </a:endParaRPr>
          </a:p>
          <a:p>
            <a:pPr algn="just">
              <a:lnSpc>
                <a:spcPct val="100000"/>
              </a:lnSpc>
            </a:pPr>
            <a:r>
              <a:rPr lang="en-CA" sz="1500" b="0" strike="noStrike" spc="-1">
                <a:solidFill>
                  <a:srgbClr val="000000"/>
                </a:solidFill>
                <a:latin typeface="Arial"/>
                <a:ea typeface="DejaVu Sans"/>
              </a:rPr>
              <a:t>The Scientific Council takes note of the comprehensive</a:t>
            </a:r>
            <a:r>
              <a:rPr lang="en-CA" sz="1500" b="1" strike="noStrike" spc="-1">
                <a:solidFill>
                  <a:srgbClr val="000000"/>
                </a:solidFill>
                <a:latin typeface="Arial"/>
                <a:ea typeface="DejaVu Sans"/>
              </a:rPr>
              <a:t> report by the JINR Director Grigory Trubnikov</a:t>
            </a:r>
            <a:r>
              <a:rPr lang="en-CA" sz="1500" b="0" strike="noStrike" spc="-1">
                <a:solidFill>
                  <a:srgbClr val="000000"/>
                </a:solidFill>
                <a:latin typeface="Arial"/>
                <a:ea typeface="DejaVu Sans"/>
              </a:rPr>
              <a:t>,  covering the decisions of the last session of the JINR Committee of Plenipotentiaries  (November 2020), the selected results and  achievements  obtained  in  JINR,  and the latest  events  in the development  of international cooperation.</a:t>
            </a:r>
            <a:endParaRPr lang="en-CA" sz="1500" b="0" strike="noStrike" spc="-1">
              <a:latin typeface="Arial"/>
            </a:endParaRPr>
          </a:p>
          <a:p>
            <a:pPr algn="just">
              <a:lnSpc>
                <a:spcPct val="100000"/>
              </a:lnSpc>
            </a:pPr>
            <a:endParaRPr lang="en-CA" sz="1500" b="0" strike="noStrike" spc="-1">
              <a:latin typeface="Arial"/>
            </a:endParaRPr>
          </a:p>
          <a:p>
            <a:pPr algn="just">
              <a:lnSpc>
                <a:spcPct val="100000"/>
              </a:lnSpc>
            </a:pPr>
            <a:endParaRPr lang="en-CA" sz="1500" b="0" strike="noStrike" spc="-1">
              <a:latin typeface="Arial"/>
            </a:endParaRPr>
          </a:p>
        </p:txBody>
      </p:sp>
      <p:pic>
        <p:nvPicPr>
          <p:cNvPr id="171" name="Рисунок 170"/>
          <p:cNvPicPr/>
          <p:nvPr/>
        </p:nvPicPr>
        <p:blipFill>
          <a:blip r:embed="rId3"/>
          <a:stretch/>
        </p:blipFill>
        <p:spPr>
          <a:xfrm>
            <a:off x="503280" y="1080000"/>
            <a:ext cx="3132000" cy="2015280"/>
          </a:xfrm>
          <a:prstGeom prst="rect">
            <a:avLst/>
          </a:prstGeom>
          <a:ln>
            <a:noFill/>
          </a:ln>
        </p:spPr>
      </p:pic>
      <p:pic>
        <p:nvPicPr>
          <p:cNvPr id="172" name="Рисунок 171"/>
          <p:cNvPicPr/>
          <p:nvPr/>
        </p:nvPicPr>
        <p:blipFill>
          <a:blip r:embed="rId4"/>
          <a:stretch/>
        </p:blipFill>
        <p:spPr>
          <a:xfrm>
            <a:off x="8566920" y="3888000"/>
            <a:ext cx="3168360" cy="2015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1656000" y="144000"/>
            <a:ext cx="9430920"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000" b="1" strike="noStrike" cap="small" spc="-1">
                <a:solidFill>
                  <a:srgbClr val="000000"/>
                </a:solidFill>
                <a:latin typeface="Times new roman"/>
                <a:ea typeface="DejaVu Sans"/>
              </a:rPr>
              <a:t>129th session of the JINR Scientific Council</a:t>
            </a:r>
            <a:endParaRPr lang="en-CA" sz="2000" b="0" strike="noStrike" spc="-1">
              <a:latin typeface="Arial"/>
            </a:endParaRPr>
          </a:p>
          <a:p>
            <a:pPr algn="ctr">
              <a:lnSpc>
                <a:spcPct val="100000"/>
              </a:lnSpc>
            </a:pPr>
            <a:endParaRPr lang="en-CA" sz="2000" b="0" strike="noStrike" spc="-1">
              <a:latin typeface="Arial"/>
            </a:endParaRPr>
          </a:p>
        </p:txBody>
      </p:sp>
      <p:sp>
        <p:nvSpPr>
          <p:cNvPr id="174" name="CustomShape 2"/>
          <p:cNvSpPr/>
          <p:nvPr/>
        </p:nvSpPr>
        <p:spPr>
          <a:xfrm>
            <a:off x="360000" y="1008000"/>
            <a:ext cx="11519280" cy="5302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CA" sz="1800" b="1" strike="noStrike" spc="-1">
                <a:solidFill>
                  <a:srgbClr val="000000"/>
                </a:solidFill>
                <a:latin typeface="Arial"/>
                <a:ea typeface="DejaVu Sans"/>
              </a:rPr>
              <a:t>General considerations</a:t>
            </a:r>
            <a:endParaRPr lang="en-CA" sz="1800" b="0" strike="noStrike" spc="-1">
              <a:latin typeface="Arial"/>
            </a:endParaRPr>
          </a:p>
          <a:p>
            <a:pPr algn="just">
              <a:lnSpc>
                <a:spcPct val="100000"/>
              </a:lnSpc>
            </a:pPr>
            <a:endParaRPr lang="en-CA" sz="1800" b="0" strike="noStrike" spc="-1">
              <a:latin typeface="Arial"/>
            </a:endParaRPr>
          </a:p>
          <a:p>
            <a:pPr algn="just">
              <a:lnSpc>
                <a:spcPct val="100000"/>
              </a:lnSpc>
            </a:pPr>
            <a:r>
              <a:rPr lang="en-CA" sz="1500" b="0" strike="noStrike" spc="-1">
                <a:solidFill>
                  <a:srgbClr val="000000"/>
                </a:solidFill>
                <a:latin typeface="Arial"/>
                <a:ea typeface="DejaVu Sans"/>
              </a:rPr>
              <a:t>The Scientific Council appreciates the installation of two new clusters of the Baikal Neutrino  Telescope, whose deep-water  detector  has  reached  an  effective  volume  of 0.35 km</a:t>
            </a:r>
            <a:r>
              <a:rPr lang="en-CA" sz="1500" b="0" strike="noStrike" spc="-1" baseline="33000">
                <a:solidFill>
                  <a:srgbClr val="000000"/>
                </a:solidFill>
                <a:latin typeface="Arial"/>
                <a:ea typeface="DejaVu Sans"/>
              </a:rPr>
              <a:t>3</a:t>
            </a:r>
            <a:r>
              <a:rPr lang="en-CA" sz="1500" b="0" strike="noStrike" spc="-1">
                <a:solidFill>
                  <a:srgbClr val="000000"/>
                </a:solidFill>
                <a:latin typeface="Arial"/>
                <a:ea typeface="DejaVu Sans"/>
              </a:rPr>
              <a:t>,  thus  making  </a:t>
            </a:r>
            <a:r>
              <a:rPr lang="en-CA" sz="1500" b="1" strike="noStrike" spc="-1">
                <a:solidFill>
                  <a:srgbClr val="000000"/>
                </a:solidFill>
                <a:latin typeface="Arial"/>
                <a:ea typeface="DejaVu Sans"/>
              </a:rPr>
              <a:t>Baikal-GVD</a:t>
            </a:r>
            <a:r>
              <a:rPr lang="en-CA" sz="1500" b="0" strike="noStrike" spc="-1">
                <a:solidFill>
                  <a:srgbClr val="000000"/>
                </a:solidFill>
                <a:latin typeface="Arial"/>
                <a:ea typeface="DejaVu Sans"/>
              </a:rPr>
              <a:t>  one  of  the  three  largest  telescopes  in  terms  of  the effective area and volume and the largest in the Northern Hemisphere.</a:t>
            </a:r>
            <a:endParaRPr lang="en-CA" sz="1500" b="0" strike="noStrike" spc="-1">
              <a:latin typeface="Arial"/>
            </a:endParaRPr>
          </a:p>
          <a:p>
            <a:pPr algn="just">
              <a:lnSpc>
                <a:spcPct val="100000"/>
              </a:lnSpc>
            </a:pPr>
            <a:endParaRPr lang="en-CA" sz="1500" b="0" strike="noStrike" spc="-1">
              <a:latin typeface="Arial"/>
            </a:endParaRPr>
          </a:p>
          <a:p>
            <a:pPr algn="just">
              <a:lnSpc>
                <a:spcPct val="100000"/>
              </a:lnSpc>
            </a:pPr>
            <a:r>
              <a:rPr lang="en-CA" sz="1500" b="0" strike="noStrike" spc="-1">
                <a:solidFill>
                  <a:srgbClr val="000000"/>
                </a:solidFill>
                <a:latin typeface="Arial"/>
                <a:ea typeface="DejaVu Sans"/>
              </a:rPr>
              <a:t>The Scientific Council notes the progress of implementation of the User Programme with the </a:t>
            </a:r>
            <a:r>
              <a:rPr lang="en-CA" sz="1500" b="1" strike="noStrike" spc="-1">
                <a:solidFill>
                  <a:srgbClr val="000000"/>
                </a:solidFill>
                <a:latin typeface="Arial"/>
                <a:ea typeface="DejaVu Sans"/>
              </a:rPr>
              <a:t>IBR-2 spectrometers</a:t>
            </a:r>
            <a:r>
              <a:rPr lang="en-CA" sz="1500" b="0" strike="noStrike" spc="-1">
                <a:solidFill>
                  <a:srgbClr val="000000"/>
                </a:solidFill>
                <a:latin typeface="Arial"/>
                <a:ea typeface="DejaVu Sans"/>
              </a:rPr>
              <a:t> remaining operational even under the pandemic conditions. The Scientific Council also supports the activity performed for developing the concept of the new neutron source for FLNP in JINR.</a:t>
            </a:r>
            <a:endParaRPr lang="en-CA" sz="1500" b="0" strike="noStrike" spc="-1">
              <a:latin typeface="Arial"/>
            </a:endParaRPr>
          </a:p>
          <a:p>
            <a:pPr algn="just">
              <a:lnSpc>
                <a:spcPct val="100000"/>
              </a:lnSpc>
            </a:pPr>
            <a:endParaRPr lang="en-CA" sz="1500" b="0" strike="noStrike" spc="-1">
              <a:latin typeface="Arial"/>
            </a:endParaRPr>
          </a:p>
          <a:p>
            <a:pPr algn="just">
              <a:lnSpc>
                <a:spcPct val="100000"/>
              </a:lnSpc>
            </a:pPr>
            <a:r>
              <a:rPr lang="en-CA" sz="1500" b="0" strike="noStrike" spc="-1">
                <a:solidFill>
                  <a:srgbClr val="000000"/>
                </a:solidFill>
                <a:latin typeface="Arial"/>
                <a:ea typeface="DejaVu Sans"/>
              </a:rPr>
              <a:t>The Scientific Council is pleased with the contribution of the </a:t>
            </a:r>
            <a:r>
              <a:rPr lang="en-CA" sz="1500" b="1" strike="noStrike" spc="-1">
                <a:solidFill>
                  <a:srgbClr val="000000"/>
                </a:solidFill>
                <a:latin typeface="Arial"/>
                <a:ea typeface="DejaVu Sans"/>
              </a:rPr>
              <a:t>JINR Tier1 centre to the CMS</a:t>
            </a:r>
            <a:r>
              <a:rPr lang="en-CA" sz="1500" b="0" strike="noStrike" spc="-1">
                <a:solidFill>
                  <a:srgbClr val="000000"/>
                </a:solidFill>
                <a:latin typeface="Arial"/>
                <a:ea typeface="DejaVu Sans"/>
              </a:rPr>
              <a:t>  experimental  data  processing  in  2020,  noting  that,  in  terms  of  performance,  the JINR Tier1 is ranked second among the world Tier1 centres for the CMS experiment. </a:t>
            </a:r>
            <a:endParaRPr lang="en-CA" sz="1500" b="0" strike="noStrike" spc="-1">
              <a:latin typeface="Arial"/>
            </a:endParaRPr>
          </a:p>
          <a:p>
            <a:pPr algn="just">
              <a:lnSpc>
                <a:spcPct val="100000"/>
              </a:lnSpc>
            </a:pPr>
            <a:r>
              <a:rPr lang="en-CA" sz="1500" b="0" strike="noStrike" spc="-1">
                <a:solidFill>
                  <a:srgbClr val="000000"/>
                </a:solidFill>
                <a:latin typeface="Arial"/>
                <a:ea typeface="DejaVu Sans"/>
              </a:rPr>
              <a:t>The Scientific Council also welcomes the publication of the scientific results achieved using the Govorun supercomputer resources.</a:t>
            </a:r>
            <a:endParaRPr lang="en-CA" sz="1500" b="0" strike="noStrike" spc="-1">
              <a:latin typeface="Arial"/>
            </a:endParaRPr>
          </a:p>
          <a:p>
            <a:pPr algn="just">
              <a:lnSpc>
                <a:spcPct val="100000"/>
              </a:lnSpc>
            </a:pPr>
            <a:endParaRPr lang="en-CA" sz="1500" b="0" strike="noStrike" spc="-1">
              <a:latin typeface="Arial"/>
            </a:endParaRPr>
          </a:p>
          <a:p>
            <a:pPr algn="just">
              <a:lnSpc>
                <a:spcPct val="100000"/>
              </a:lnSpc>
            </a:pPr>
            <a:r>
              <a:rPr lang="en-CA" sz="1500" b="0" strike="noStrike" spc="-1">
                <a:solidFill>
                  <a:srgbClr val="000000"/>
                </a:solidFill>
                <a:latin typeface="Arial"/>
                <a:ea typeface="DejaVu Sans"/>
              </a:rPr>
              <a:t>The Scientific Council notes the extension of the applied research scope of JINR, in particular, in order to contribute to </a:t>
            </a:r>
            <a:r>
              <a:rPr lang="en-CA" sz="1500" b="1" strike="noStrike" spc="-1">
                <a:solidFill>
                  <a:srgbClr val="000000"/>
                </a:solidFill>
                <a:latin typeface="Arial"/>
                <a:ea typeface="DejaVu Sans"/>
              </a:rPr>
              <a:t>the COVID-19 related research</a:t>
            </a:r>
            <a:r>
              <a:rPr lang="en-CA" sz="1500" b="0" strike="noStrike" spc="-1">
                <a:solidFill>
                  <a:srgbClr val="000000"/>
                </a:solidFill>
                <a:latin typeface="Arial"/>
                <a:ea typeface="DejaVu Sans"/>
              </a:rPr>
              <a:t> made in cooperation with partner institutions. </a:t>
            </a:r>
            <a:endParaRPr lang="en-CA" sz="1500" b="0" strike="noStrike" spc="-1">
              <a:latin typeface="Arial"/>
            </a:endParaRPr>
          </a:p>
          <a:p>
            <a:pPr algn="just">
              <a:lnSpc>
                <a:spcPct val="100000"/>
              </a:lnSpc>
            </a:pPr>
            <a:endParaRPr lang="en-CA" sz="1500" b="0" strike="noStrike" spc="-1">
              <a:latin typeface="Arial"/>
            </a:endParaRPr>
          </a:p>
          <a:p>
            <a:pPr algn="just">
              <a:lnSpc>
                <a:spcPct val="100000"/>
              </a:lnSpc>
            </a:pPr>
            <a:r>
              <a:rPr lang="en-CA" sz="1500" b="0" strike="noStrike" spc="-1">
                <a:solidFill>
                  <a:srgbClr val="000000"/>
                </a:solidFill>
                <a:latin typeface="Arial"/>
                <a:ea typeface="DejaVu Sans"/>
              </a:rPr>
              <a:t>The Scientific Council also welcomes the Committee of Plenipotentiaries’ approval of  the  initiative  to  establish  an </a:t>
            </a:r>
            <a:r>
              <a:rPr lang="en-CA" sz="1500" b="1" strike="noStrike" spc="-1">
                <a:solidFill>
                  <a:srgbClr val="000000"/>
                </a:solidFill>
                <a:latin typeface="Arial"/>
                <a:ea typeface="DejaVu Sans"/>
              </a:rPr>
              <a:t> interlaboratory  innovation  centre  of  JINR</a:t>
            </a:r>
            <a:r>
              <a:rPr lang="en-CA" sz="1500" b="0" strike="noStrike" spc="-1">
                <a:solidFill>
                  <a:srgbClr val="000000"/>
                </a:solidFill>
                <a:latin typeface="Arial"/>
                <a:ea typeface="DejaVu Sans"/>
              </a:rPr>
              <a:t>. </a:t>
            </a:r>
            <a:endParaRPr lang="en-CA" sz="1500" b="0" strike="noStrike" spc="-1">
              <a:latin typeface="Arial"/>
            </a:endParaRPr>
          </a:p>
          <a:p>
            <a:pPr algn="just">
              <a:lnSpc>
                <a:spcPct val="100000"/>
              </a:lnSpc>
            </a:pPr>
            <a:endParaRPr lang="en-CA" sz="1500" b="0" strike="noStrike" spc="-1">
              <a:latin typeface="Arial"/>
            </a:endParaRPr>
          </a:p>
          <a:p>
            <a:pPr algn="just">
              <a:lnSpc>
                <a:spcPct val="100000"/>
              </a:lnSpc>
            </a:pPr>
            <a:r>
              <a:rPr lang="en-CA" sz="1500" b="0" strike="noStrike" spc="-1">
                <a:solidFill>
                  <a:srgbClr val="000000"/>
                </a:solidFill>
                <a:latin typeface="Arial"/>
                <a:ea typeface="DejaVu Sans"/>
              </a:rPr>
              <a:t>The Scientific Council highly appreciates the reported new steps in strengthening </a:t>
            </a:r>
            <a:r>
              <a:rPr lang="en-CA" sz="1500" b="1" strike="noStrike" spc="-1">
                <a:solidFill>
                  <a:srgbClr val="000000"/>
                </a:solidFill>
                <a:latin typeface="Arial"/>
                <a:ea typeface="DejaVu Sans"/>
              </a:rPr>
              <a:t>the cooperation with non-member states</a:t>
            </a:r>
            <a:r>
              <a:rPr lang="en-CA" sz="1500" b="0" strike="noStrike" spc="-1">
                <a:solidFill>
                  <a:srgbClr val="000000"/>
                </a:solidFill>
                <a:latin typeface="Arial"/>
                <a:ea typeface="DejaVu Sans"/>
              </a:rPr>
              <a:t> inproliferation of shared interests in research and technology, as well as in training and information exchange activities.</a:t>
            </a:r>
            <a:endParaRPr lang="en-CA" sz="1500" b="0" strike="noStrike" spc="-1">
              <a:latin typeface="Arial"/>
            </a:endParaRPr>
          </a:p>
          <a:p>
            <a:pPr algn="just">
              <a:lnSpc>
                <a:spcPct val="100000"/>
              </a:lnSpc>
            </a:pPr>
            <a:endParaRPr lang="en-CA" sz="1500" b="0" strike="noStrike" spc="-1">
              <a:latin typeface="Arial"/>
            </a:endParaRPr>
          </a:p>
          <a:p>
            <a:pPr algn="just">
              <a:lnSpc>
                <a:spcPct val="100000"/>
              </a:lnSpc>
            </a:pPr>
            <a:endParaRPr lang="en-CA" sz="1500" b="0" strike="noStrike" spc="-1">
              <a:latin typeface="Arial"/>
            </a:endParaRPr>
          </a:p>
        </p:txBody>
      </p:sp>
      <p:grpSp>
        <p:nvGrpSpPr>
          <p:cNvPr id="175" name="Group 3"/>
          <p:cNvGrpSpPr/>
          <p:nvPr/>
        </p:nvGrpSpPr>
        <p:grpSpPr>
          <a:xfrm>
            <a:off x="31680" y="87840"/>
            <a:ext cx="543600" cy="415440"/>
            <a:chOff x="31680" y="87840"/>
            <a:chExt cx="543600" cy="415440"/>
          </a:xfrm>
        </p:grpSpPr>
        <p:pic>
          <p:nvPicPr>
            <p:cNvPr id="176" name="Рисунок 27_1"/>
            <p:cNvPicPr/>
            <p:nvPr/>
          </p:nvPicPr>
          <p:blipFill>
            <a:blip r:embed="rId2"/>
            <a:stretch/>
          </p:blipFill>
          <p:spPr>
            <a:xfrm>
              <a:off x="59760" y="87840"/>
              <a:ext cx="488520" cy="345960"/>
            </a:xfrm>
            <a:prstGeom prst="rect">
              <a:avLst/>
            </a:prstGeom>
            <a:ln>
              <a:noFill/>
            </a:ln>
          </p:spPr>
        </p:pic>
        <p:sp>
          <p:nvSpPr>
            <p:cNvPr id="177" name="CustomShape 4"/>
            <p:cNvSpPr/>
            <p:nvPr/>
          </p:nvSpPr>
          <p:spPr>
            <a:xfrm>
              <a:off x="31680" y="480960"/>
              <a:ext cx="543600" cy="2232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1656000" y="144000"/>
            <a:ext cx="9430920"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000" b="1" strike="noStrike" cap="small" spc="-1">
                <a:solidFill>
                  <a:srgbClr val="000000"/>
                </a:solidFill>
                <a:latin typeface="Times new roman"/>
                <a:ea typeface="DejaVu Sans"/>
              </a:rPr>
              <a:t>129th session of the JINR Scientific Council</a:t>
            </a:r>
            <a:endParaRPr lang="en-CA" sz="2000" b="0" strike="noStrike" spc="-1">
              <a:latin typeface="Arial"/>
            </a:endParaRPr>
          </a:p>
        </p:txBody>
      </p:sp>
      <p:sp>
        <p:nvSpPr>
          <p:cNvPr id="214" name="CustomShape 2"/>
          <p:cNvSpPr/>
          <p:nvPr/>
        </p:nvSpPr>
        <p:spPr>
          <a:xfrm>
            <a:off x="360000" y="1008000"/>
            <a:ext cx="11519280" cy="511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CA" sz="1600" b="1" strike="noStrike" spc="-1">
                <a:solidFill>
                  <a:srgbClr val="000000"/>
                </a:solidFill>
                <a:latin typeface="Arial"/>
                <a:ea typeface="DejaVu Sans"/>
              </a:rPr>
              <a:t>Recommendations in connection with the PACs</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The  Scientific  Council  took  note  of  the </a:t>
            </a:r>
            <a:r>
              <a:rPr lang="en-CA" sz="1600" b="1" strike="noStrike" spc="-1">
                <a:solidFill>
                  <a:srgbClr val="000000"/>
                </a:solidFill>
                <a:latin typeface="Arial"/>
                <a:ea typeface="DejaVu Sans"/>
              </a:rPr>
              <a:t> recommendations  made  by  the  PACs</a:t>
            </a:r>
            <a:r>
              <a:rPr lang="en-CA" sz="1600" b="0" strike="noStrike" spc="-1">
                <a:solidFill>
                  <a:srgbClr val="000000"/>
                </a:solidFill>
                <a:latin typeface="Arial"/>
                <a:ea typeface="DejaVu Sans"/>
              </a:rPr>
              <a:t>  at their meetings in January 2021, as reported at this session by Itzhak Tserruya, Chair of the PAC for Particle Physics, Marek Lewitowicz, Chair of the PAC for Nuclear Physics, and Dénes Lajos Nagy, Chair of the PAC for Condensed Matter Physics. </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The Scientific Council  </a:t>
            </a:r>
            <a:r>
              <a:rPr lang="en-CA" sz="1600" b="1" strike="noStrike" spc="-1">
                <a:solidFill>
                  <a:srgbClr val="000000"/>
                </a:solidFill>
                <a:latin typeface="Arial"/>
                <a:ea typeface="DejaVu Sans"/>
              </a:rPr>
              <a:t>requests  the  JINR  Directorate  to  consider  these  recommendations</a:t>
            </a:r>
            <a:r>
              <a:rPr lang="en-CA" sz="1600" b="0" strike="noStrike" spc="-1">
                <a:solidFill>
                  <a:srgbClr val="000000"/>
                </a:solidFill>
                <a:latin typeface="Arial"/>
                <a:ea typeface="DejaVu Sans"/>
              </a:rPr>
              <a:t>  while preparing the JINR Topical Plan of Research and International Cooperation for the year 2022.The  Scientific  Council acknowledges the  measures  being  taken  by  the  JINR Directorate to consolidate the JINR scientific programme on the main tasks of the current Seven-Year Plan. </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In particular, the Scientific Council welcomes the mandate given by the JINR  Directorate  to  all  three  PACs  to  propose  an  approach  for  </a:t>
            </a:r>
            <a:r>
              <a:rPr lang="en-CA" sz="1600" b="1" strike="noStrike" spc="-1">
                <a:solidFill>
                  <a:srgbClr val="000000"/>
                </a:solidFill>
                <a:latin typeface="Arial"/>
                <a:ea typeface="DejaVu Sans"/>
              </a:rPr>
              <a:t>prioritisation  of JINR projects</a:t>
            </a:r>
            <a:r>
              <a:rPr lang="en-CA" sz="1600" b="0" strike="noStrike" spc="-1">
                <a:solidFill>
                  <a:srgbClr val="000000"/>
                </a:solidFill>
                <a:latin typeface="Arial"/>
                <a:ea typeface="DejaVu Sans"/>
              </a:rPr>
              <a:t>. The Scientific Council highly values  work of the PACs on prioritisation of the projects within the JINR Topical Plan. The Scientific Council  advises  that the  JINR  Directorate  is advised to act together with the leadership of the JINR laboratories towards applyingthe PACs’ recommendations where possible for consolidation of the available intellectual and material resources.</a:t>
            </a:r>
            <a:endParaRPr lang="en-CA" sz="1600" b="0" strike="noStrike" spc="-1">
              <a:latin typeface="Arial"/>
            </a:endParaRPr>
          </a:p>
          <a:p>
            <a:pPr algn="just">
              <a:lnSpc>
                <a:spcPct val="100000"/>
              </a:lnSpc>
            </a:pPr>
            <a:endParaRPr lang="en-CA" sz="1600" b="0" strike="noStrike" spc="-1">
              <a:latin typeface="Arial"/>
            </a:endParaRPr>
          </a:p>
        </p:txBody>
      </p:sp>
      <p:grpSp>
        <p:nvGrpSpPr>
          <p:cNvPr id="215" name="Group 3"/>
          <p:cNvGrpSpPr/>
          <p:nvPr/>
        </p:nvGrpSpPr>
        <p:grpSpPr>
          <a:xfrm>
            <a:off x="31680" y="87840"/>
            <a:ext cx="471600" cy="415440"/>
            <a:chOff x="31680" y="87840"/>
            <a:chExt cx="471600" cy="415440"/>
          </a:xfrm>
        </p:grpSpPr>
        <p:pic>
          <p:nvPicPr>
            <p:cNvPr id="216" name="Рисунок 27_5"/>
            <p:cNvPicPr/>
            <p:nvPr/>
          </p:nvPicPr>
          <p:blipFill>
            <a:blip r:embed="rId2"/>
            <a:stretch/>
          </p:blipFill>
          <p:spPr>
            <a:xfrm>
              <a:off x="55800" y="87840"/>
              <a:ext cx="424080" cy="345960"/>
            </a:xfrm>
            <a:prstGeom prst="rect">
              <a:avLst/>
            </a:prstGeom>
            <a:ln>
              <a:noFill/>
            </a:ln>
          </p:spPr>
        </p:pic>
        <p:sp>
          <p:nvSpPr>
            <p:cNvPr id="217" name="CustomShape 4"/>
            <p:cNvSpPr/>
            <p:nvPr/>
          </p:nvSpPr>
          <p:spPr>
            <a:xfrm>
              <a:off x="31680" y="480960"/>
              <a:ext cx="471600" cy="2232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ustomShape 1"/>
          <p:cNvSpPr/>
          <p:nvPr/>
        </p:nvSpPr>
        <p:spPr>
          <a:xfrm>
            <a:off x="1656000" y="144000"/>
            <a:ext cx="9430920"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000" b="1" strike="noStrike" cap="small" spc="-1">
                <a:solidFill>
                  <a:srgbClr val="000000"/>
                </a:solidFill>
                <a:latin typeface="Times new roman"/>
                <a:ea typeface="DejaVu Sans"/>
              </a:rPr>
              <a:t>129th session of the JINR Scientific Council</a:t>
            </a:r>
            <a:endParaRPr lang="en-CA" sz="2000" b="0" strike="noStrike" spc="-1">
              <a:latin typeface="Arial"/>
            </a:endParaRPr>
          </a:p>
          <a:p>
            <a:pPr algn="ctr">
              <a:lnSpc>
                <a:spcPct val="100000"/>
              </a:lnSpc>
            </a:pPr>
            <a:endParaRPr lang="en-CA" sz="2000" b="0" strike="noStrike" spc="-1">
              <a:latin typeface="Arial"/>
            </a:endParaRPr>
          </a:p>
        </p:txBody>
      </p:sp>
      <p:sp>
        <p:nvSpPr>
          <p:cNvPr id="240" name="CustomShape 2"/>
          <p:cNvSpPr/>
          <p:nvPr/>
        </p:nvSpPr>
        <p:spPr>
          <a:xfrm>
            <a:off x="288000" y="1080000"/>
            <a:ext cx="11519280" cy="55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CA" sz="1600" b="1" i="1" strike="noStrike" spc="-1">
                <a:solidFill>
                  <a:srgbClr val="000000"/>
                </a:solidFill>
                <a:latin typeface="Arial"/>
                <a:ea typeface="DejaVu Sans"/>
              </a:rPr>
              <a:t>Membership of the PACs</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The  Scientific  Council  appoints </a:t>
            </a:r>
            <a:endParaRPr lang="en-CA" sz="1600" b="0" strike="noStrike" spc="-1">
              <a:latin typeface="Arial"/>
            </a:endParaRPr>
          </a:p>
          <a:p>
            <a:pPr algn="just">
              <a:lnSpc>
                <a:spcPct val="100000"/>
              </a:lnSpc>
            </a:pPr>
            <a:r>
              <a:rPr lang="en-CA" sz="1600" b="1" strike="noStrike" spc="-1">
                <a:solidFill>
                  <a:srgbClr val="000000"/>
                </a:solidFill>
                <a:latin typeface="Arial"/>
                <a:ea typeface="DejaVu Sans"/>
              </a:rPr>
              <a:t>Wojciech  Dominik</a:t>
            </a:r>
            <a:r>
              <a:rPr lang="en-CA" sz="1600" b="0" strike="noStrike" spc="-1">
                <a:solidFill>
                  <a:srgbClr val="000000"/>
                </a:solidFill>
                <a:latin typeface="Arial"/>
                <a:ea typeface="DejaVu Sans"/>
              </a:rPr>
              <a:t> (Institute  of Experimental  Physics,  Warsaw  University,  Poland) and  </a:t>
            </a:r>
            <a:endParaRPr lang="en-CA" sz="1600" b="0" strike="noStrike" spc="-1">
              <a:latin typeface="Arial"/>
            </a:endParaRPr>
          </a:p>
          <a:p>
            <a:pPr algn="just">
              <a:lnSpc>
                <a:spcPct val="100000"/>
              </a:lnSpc>
            </a:pPr>
            <a:r>
              <a:rPr lang="en-CA" sz="1600" b="1" strike="noStrike" spc="-1">
                <a:solidFill>
                  <a:srgbClr val="000000"/>
                </a:solidFill>
                <a:latin typeface="Arial"/>
                <a:ea typeface="DejaVu Sans"/>
              </a:rPr>
              <a:t>Alexandre  Ivanov</a:t>
            </a:r>
            <a:r>
              <a:rPr lang="en-CA" sz="1600" b="0" strike="noStrike" spc="-1">
                <a:solidFill>
                  <a:srgbClr val="000000"/>
                </a:solidFill>
                <a:latin typeface="Arial"/>
                <a:ea typeface="DejaVu Sans"/>
              </a:rPr>
              <a:t>  (Institut Laue-Langevin, Grenoble, France) </a:t>
            </a:r>
            <a:r>
              <a:rPr lang="en-CA" sz="1600" b="1" strike="noStrike" spc="-1">
                <a:solidFill>
                  <a:srgbClr val="000000"/>
                </a:solidFill>
                <a:latin typeface="Arial"/>
                <a:ea typeface="DejaVu Sans"/>
              </a:rPr>
              <a:t>as new members of the </a:t>
            </a:r>
            <a:endParaRPr lang="en-CA" sz="1600" b="0" strike="noStrike" spc="-1">
              <a:latin typeface="Arial"/>
            </a:endParaRPr>
          </a:p>
          <a:p>
            <a:pPr algn="just">
              <a:lnSpc>
                <a:spcPct val="100000"/>
              </a:lnSpc>
            </a:pPr>
            <a:r>
              <a:rPr lang="en-CA" sz="1600" b="1" strike="noStrike" spc="-1">
                <a:solidFill>
                  <a:srgbClr val="000000"/>
                </a:solidFill>
                <a:latin typeface="Arial"/>
                <a:ea typeface="DejaVu Sans"/>
              </a:rPr>
              <a:t>PACs for Particle Physics and for Condensed Matter Physics respectively</a:t>
            </a:r>
            <a:r>
              <a:rPr lang="en-CA" sz="1600" b="0" strike="noStrike" spc="-1">
                <a:solidFill>
                  <a:srgbClr val="000000"/>
                </a:solidFill>
                <a:latin typeface="Arial"/>
                <a:ea typeface="DejaVu Sans"/>
              </a:rPr>
              <a:t>. </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The Scientific Council thanks</a:t>
            </a:r>
            <a:r>
              <a:rPr lang="en-CA" sz="1600" b="1" strike="noStrike" spc="-1">
                <a:solidFill>
                  <a:srgbClr val="000000"/>
                </a:solidFill>
                <a:latin typeface="Arial"/>
                <a:ea typeface="DejaVu Sans"/>
              </a:rPr>
              <a:t> Jan Pluta</a:t>
            </a:r>
            <a:r>
              <a:rPr lang="en-CA" sz="1600" b="0" strike="noStrike" spc="-1">
                <a:solidFill>
                  <a:srgbClr val="000000"/>
                </a:solidFill>
                <a:latin typeface="Arial"/>
                <a:ea typeface="DejaVu Sans"/>
              </a:rPr>
              <a:t> and </a:t>
            </a:r>
            <a:r>
              <a:rPr lang="en-CA" sz="1600" b="1" strike="noStrike" spc="-1">
                <a:solidFill>
                  <a:srgbClr val="000000"/>
                </a:solidFill>
                <a:latin typeface="Arial"/>
                <a:ea typeface="DejaVu Sans"/>
              </a:rPr>
              <a:t>Joachim Mnich</a:t>
            </a:r>
            <a:r>
              <a:rPr lang="en-CA" sz="1600" b="0" strike="noStrike" spc="-1">
                <a:solidFill>
                  <a:srgbClr val="000000"/>
                </a:solidFill>
                <a:latin typeface="Arial"/>
                <a:ea typeface="DejaVu Sans"/>
              </a:rPr>
              <a:t> for their dedicated </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work in the PAС for Particle Physics.</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1" strike="noStrike" spc="-1">
                <a:solidFill>
                  <a:srgbClr val="000000"/>
                </a:solidFill>
                <a:latin typeface="Arial"/>
                <a:ea typeface="DejaVu Sans"/>
              </a:rPr>
              <a:t>Announcement of new elections of Director of VBLHEP</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roid Sans Fallback"/>
              </a:rPr>
              <a:t>The Scientific Council announced a vacancy for the position of Directorof VBLHEP. The elections will be held at the 131</a:t>
            </a:r>
            <a:r>
              <a:rPr lang="en-CA" sz="1600" b="0" strike="noStrike" spc="-1" baseline="14000000">
                <a:solidFill>
                  <a:srgbClr val="000000"/>
                </a:solidFill>
                <a:latin typeface="Arial"/>
                <a:ea typeface="Droid Sans Fallback"/>
              </a:rPr>
              <a:t>st</a:t>
            </a:r>
            <a:r>
              <a:rPr lang="en-CA" sz="1600" b="0" strike="noStrike" spc="-1">
                <a:solidFill>
                  <a:srgbClr val="000000"/>
                </a:solidFill>
                <a:latin typeface="Arial"/>
                <a:ea typeface="Droid Sans Fallback"/>
              </a:rPr>
              <a:t> session of the Scientific Council in February 2022.</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1" strike="noStrike" spc="-1">
                <a:solidFill>
                  <a:srgbClr val="000000"/>
                </a:solidFill>
                <a:latin typeface="Arial"/>
                <a:ea typeface="Droid Sans Fallback"/>
              </a:rPr>
              <a:t>Naming of the Laboratory of Information Technologies</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roid Sans Fallback"/>
              </a:rPr>
              <a:t>The Scientific Council supported the proposal of the JINR Directorate  for naming  the </a:t>
            </a:r>
            <a:r>
              <a:rPr lang="en-CA" sz="1600" b="1" strike="noStrike" spc="-1">
                <a:solidFill>
                  <a:srgbClr val="000000"/>
                </a:solidFill>
                <a:latin typeface="Arial"/>
                <a:ea typeface="Droid Sans Fallback"/>
              </a:rPr>
              <a:t>Laboratory of Information Technologies after Academician Mikhail Meshcheryakov</a:t>
            </a:r>
            <a:endParaRPr lang="en-CA" sz="1600" b="0" strike="noStrike" spc="-1">
              <a:latin typeface="Arial"/>
            </a:endParaRPr>
          </a:p>
        </p:txBody>
      </p:sp>
      <p:grpSp>
        <p:nvGrpSpPr>
          <p:cNvPr id="241" name="Group 3"/>
          <p:cNvGrpSpPr/>
          <p:nvPr/>
        </p:nvGrpSpPr>
        <p:grpSpPr>
          <a:xfrm>
            <a:off x="31680" y="87840"/>
            <a:ext cx="543600" cy="487440"/>
            <a:chOff x="31680" y="87840"/>
            <a:chExt cx="543600" cy="487440"/>
          </a:xfrm>
        </p:grpSpPr>
        <p:pic>
          <p:nvPicPr>
            <p:cNvPr id="242" name="Рисунок 27_10"/>
            <p:cNvPicPr/>
            <p:nvPr/>
          </p:nvPicPr>
          <p:blipFill>
            <a:blip r:embed="rId2"/>
            <a:stretch/>
          </p:blipFill>
          <p:spPr>
            <a:xfrm>
              <a:off x="59760" y="87840"/>
              <a:ext cx="488520" cy="406080"/>
            </a:xfrm>
            <a:prstGeom prst="rect">
              <a:avLst/>
            </a:prstGeom>
            <a:ln>
              <a:noFill/>
            </a:ln>
          </p:spPr>
        </p:pic>
        <p:sp>
          <p:nvSpPr>
            <p:cNvPr id="243" name="CustomShape 4"/>
            <p:cNvSpPr/>
            <p:nvPr/>
          </p:nvSpPr>
          <p:spPr>
            <a:xfrm>
              <a:off x="31680" y="549000"/>
              <a:ext cx="543600" cy="2628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pic>
        <p:nvPicPr>
          <p:cNvPr id="244" name="Рисунок 243"/>
          <p:cNvPicPr/>
          <p:nvPr/>
        </p:nvPicPr>
        <p:blipFill>
          <a:blip r:embed="rId3"/>
          <a:stretch/>
        </p:blipFill>
        <p:spPr>
          <a:xfrm>
            <a:off x="8845200" y="1584000"/>
            <a:ext cx="2530080" cy="1401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1656000" y="144000"/>
            <a:ext cx="9430920"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000" b="1" strike="noStrike" cap="small" spc="-1">
                <a:solidFill>
                  <a:srgbClr val="000000"/>
                </a:solidFill>
                <a:latin typeface="Times new roman"/>
                <a:ea typeface="DejaVu Sans"/>
              </a:rPr>
              <a:t>129th session of the JINR Scientific Council</a:t>
            </a:r>
            <a:endParaRPr lang="en-CA" sz="2000" b="0" strike="noStrike" spc="-1">
              <a:latin typeface="Arial"/>
            </a:endParaRPr>
          </a:p>
          <a:p>
            <a:pPr algn="ctr">
              <a:lnSpc>
                <a:spcPct val="100000"/>
              </a:lnSpc>
            </a:pPr>
            <a:endParaRPr lang="en-CA" sz="2000" b="0" strike="noStrike" spc="-1">
              <a:latin typeface="Arial"/>
            </a:endParaRPr>
          </a:p>
        </p:txBody>
      </p:sp>
      <p:sp>
        <p:nvSpPr>
          <p:cNvPr id="246" name="CustomShape 2"/>
          <p:cNvSpPr/>
          <p:nvPr/>
        </p:nvSpPr>
        <p:spPr>
          <a:xfrm>
            <a:off x="432000" y="1008000"/>
            <a:ext cx="7343280" cy="550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CA" sz="1600" b="1" i="1" strike="noStrike" spc="-1">
                <a:solidFill>
                  <a:srgbClr val="000000"/>
                </a:solidFill>
                <a:latin typeface="Arial"/>
                <a:ea typeface="DejaVu Sans"/>
              </a:rPr>
              <a:t>Awards and prizes</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The Scientific Council approves the proposal of JINR Director Grigory Trubnikov to award the title </a:t>
            </a:r>
            <a:r>
              <a:rPr lang="en-CA" sz="1600" b="1" strike="noStrike" spc="-1">
                <a:solidFill>
                  <a:srgbClr val="000000"/>
                </a:solidFill>
                <a:latin typeface="Arial"/>
                <a:ea typeface="DejaVu Sans"/>
              </a:rPr>
              <a:t>“Honorary Doctor of JINR”</a:t>
            </a:r>
            <a:r>
              <a:rPr lang="en-CA" sz="1600" b="0" strike="noStrike" spc="-1">
                <a:solidFill>
                  <a:srgbClr val="000000"/>
                </a:solidFill>
                <a:latin typeface="Arial"/>
                <a:ea typeface="DejaVu Sans"/>
              </a:rPr>
              <a:t> to </a:t>
            </a:r>
            <a:r>
              <a:rPr lang="en-CA" sz="1600" b="1" strike="noStrike" spc="-1">
                <a:solidFill>
                  <a:srgbClr val="000000"/>
                </a:solidFill>
                <a:latin typeface="Arial"/>
                <a:ea typeface="DejaVu Sans"/>
              </a:rPr>
              <a:t>Professor Luisa Cifarelli, Professor Michael Waligórski,  and  Professor  Stanislav  Dubnička,</a:t>
            </a:r>
            <a:r>
              <a:rPr lang="en-CA" sz="1600" b="0" strike="noStrike" spc="-1">
                <a:solidFill>
                  <a:srgbClr val="000000"/>
                </a:solidFill>
                <a:latin typeface="Arial"/>
                <a:ea typeface="DejaVu Sans"/>
              </a:rPr>
              <a:t>  in  recognition  of their outstanding contribution to the advancement of science and education of young scientists.</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The Scientific Council approves the Jury’s recommendations  on the award of </a:t>
            </a:r>
            <a:r>
              <a:rPr lang="en-CA" sz="1600" b="1" strike="noStrike" spc="-1">
                <a:solidFill>
                  <a:srgbClr val="000000"/>
                </a:solidFill>
                <a:latin typeface="Arial"/>
                <a:ea typeface="DejaVu Sans"/>
              </a:rPr>
              <a:t>JINR annual prizes</a:t>
            </a:r>
            <a:r>
              <a:rPr lang="en-CA" sz="1600" b="0" strike="noStrike" spc="-1">
                <a:solidFill>
                  <a:srgbClr val="000000"/>
                </a:solidFill>
                <a:latin typeface="Arial"/>
                <a:ea typeface="DejaVu Sans"/>
              </a:rPr>
              <a:t> for the best papers  in  the  fields  of  scientific  research,  methodology,  research  and  technology,  and applied research. </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The  Scientific  Council  approves  the  recommendations of  the  Jury  of awarding the Bruno Pontecorvoprize for 2020 to </a:t>
            </a:r>
            <a:r>
              <a:rPr lang="en-CA" sz="1600" b="1" strike="noStrike" spc="-1">
                <a:solidFill>
                  <a:srgbClr val="000000"/>
                </a:solidFill>
                <a:latin typeface="Arial"/>
                <a:ea typeface="DejaVu Sans"/>
              </a:rPr>
              <a:t>Professor Niwa Kimio</a:t>
            </a:r>
            <a:r>
              <a:rPr lang="en-CA" sz="1600" b="0" strike="noStrike" spc="-1">
                <a:solidFill>
                  <a:srgbClr val="000000"/>
                </a:solidFill>
                <a:latin typeface="Arial"/>
                <a:ea typeface="DejaVu Sans"/>
              </a:rPr>
              <a:t> (Nagoya University, Japan) for  the  development  of the high-resolution  nuclear  emulsion  technique,  which  led  to identification of the tau neutrino and direct observation of tau neutrino oscillations.</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endParaRPr lang="en-CA" sz="1600" b="0" strike="noStrike" spc="-1">
              <a:latin typeface="Arial"/>
            </a:endParaRPr>
          </a:p>
        </p:txBody>
      </p:sp>
      <p:grpSp>
        <p:nvGrpSpPr>
          <p:cNvPr id="247" name="Group 3"/>
          <p:cNvGrpSpPr/>
          <p:nvPr/>
        </p:nvGrpSpPr>
        <p:grpSpPr>
          <a:xfrm>
            <a:off x="31680" y="87840"/>
            <a:ext cx="471600" cy="415440"/>
            <a:chOff x="31680" y="87840"/>
            <a:chExt cx="471600" cy="415440"/>
          </a:xfrm>
        </p:grpSpPr>
        <p:pic>
          <p:nvPicPr>
            <p:cNvPr id="248" name="Рисунок 27_12"/>
            <p:cNvPicPr/>
            <p:nvPr/>
          </p:nvPicPr>
          <p:blipFill>
            <a:blip r:embed="rId2"/>
            <a:stretch/>
          </p:blipFill>
          <p:spPr>
            <a:xfrm>
              <a:off x="55800" y="87840"/>
              <a:ext cx="424080" cy="345960"/>
            </a:xfrm>
            <a:prstGeom prst="rect">
              <a:avLst/>
            </a:prstGeom>
            <a:ln>
              <a:noFill/>
            </a:ln>
          </p:spPr>
        </p:pic>
        <p:sp>
          <p:nvSpPr>
            <p:cNvPr id="249" name="CustomShape 4"/>
            <p:cNvSpPr/>
            <p:nvPr/>
          </p:nvSpPr>
          <p:spPr>
            <a:xfrm>
              <a:off x="31680" y="480960"/>
              <a:ext cx="471600" cy="2232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pic>
        <p:nvPicPr>
          <p:cNvPr id="250" name="Рисунок 249"/>
          <p:cNvPicPr/>
          <p:nvPr/>
        </p:nvPicPr>
        <p:blipFill>
          <a:blip r:embed="rId3"/>
          <a:stretch/>
        </p:blipFill>
        <p:spPr>
          <a:xfrm>
            <a:off x="8208000" y="1440000"/>
            <a:ext cx="3471480" cy="1151280"/>
          </a:xfrm>
          <a:prstGeom prst="rect">
            <a:avLst/>
          </a:prstGeom>
          <a:ln>
            <a:noFill/>
          </a:ln>
        </p:spPr>
      </p:pic>
      <p:pic>
        <p:nvPicPr>
          <p:cNvPr id="251" name="Рисунок 250"/>
          <p:cNvPicPr/>
          <p:nvPr/>
        </p:nvPicPr>
        <p:blipFill>
          <a:blip r:embed="rId4"/>
          <a:stretch/>
        </p:blipFill>
        <p:spPr>
          <a:xfrm>
            <a:off x="8640000" y="3960000"/>
            <a:ext cx="1439280" cy="15166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1656000" y="144000"/>
            <a:ext cx="9430920" cy="863280"/>
          </a:xfrm>
          <a:prstGeom prst="rect">
            <a:avLst/>
          </a:prstGeom>
          <a:noFill/>
          <a:ln>
            <a:noFill/>
          </a:ln>
        </p:spPr>
        <p:style>
          <a:lnRef idx="0">
            <a:scrgbClr r="0" g="0" b="0"/>
          </a:lnRef>
          <a:fillRef idx="0">
            <a:scrgbClr r="0" g="0" b="0"/>
          </a:fillRef>
          <a:effectRef idx="0">
            <a:scrgbClr r="0" g="0" b="0"/>
          </a:effectRef>
          <a:fontRef idx="minor"/>
        </p:style>
      </p:sp>
      <p:sp>
        <p:nvSpPr>
          <p:cNvPr id="253" name="CustomShape 2"/>
          <p:cNvSpPr/>
          <p:nvPr/>
        </p:nvSpPr>
        <p:spPr>
          <a:xfrm>
            <a:off x="216000" y="4428000"/>
            <a:ext cx="11519280" cy="23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CA" sz="1600" b="1" strike="noStrike" spc="-1">
                <a:solidFill>
                  <a:srgbClr val="000000"/>
                </a:solidFill>
                <a:latin typeface="Arial"/>
                <a:ea typeface="DejaVu Sans"/>
              </a:rPr>
              <a:t>Agenda</a:t>
            </a:r>
            <a:endParaRPr lang="en-CA" sz="1600" b="0" strike="noStrike" spc="-1">
              <a:latin typeface="Arial"/>
            </a:endParaRPr>
          </a:p>
          <a:p>
            <a:pPr algn="just">
              <a:lnSpc>
                <a:spcPct val="100000"/>
              </a:lnSpc>
            </a:pPr>
            <a:endParaRPr lang="en-CA" sz="1600" b="0" strike="noStrike" spc="-1">
              <a:latin typeface="Arial"/>
            </a:endParaRPr>
          </a:p>
          <a:p>
            <a:pPr marL="216000" indent="-215280" algn="just">
              <a:lnSpc>
                <a:spcPct val="100000"/>
              </a:lnSpc>
              <a:buClr>
                <a:srgbClr val="000000"/>
              </a:buClr>
              <a:buSzPct val="45000"/>
              <a:buFont typeface="Wingdings" charset="2"/>
              <a:buChar char=""/>
            </a:pPr>
            <a:r>
              <a:rPr lang="en-CA" sz="1600" b="0" strike="noStrike" spc="-1">
                <a:solidFill>
                  <a:srgbClr val="000000"/>
                </a:solidFill>
                <a:latin typeface="Arial"/>
                <a:ea typeface="DejaVu Sans"/>
              </a:rPr>
              <a:t>Report by the JINR Director (spokesperson: G. Trubnikov)</a:t>
            </a:r>
            <a:endParaRPr lang="en-CA" sz="1600" b="0" strike="noStrike" spc="-1">
              <a:latin typeface="Arial"/>
            </a:endParaRPr>
          </a:p>
          <a:p>
            <a:pPr marL="216000" indent="-215280" algn="just">
              <a:lnSpc>
                <a:spcPct val="100000"/>
              </a:lnSpc>
              <a:buClr>
                <a:srgbClr val="000000"/>
              </a:buClr>
              <a:buSzPct val="45000"/>
              <a:buFont typeface="Wingdings" charset="2"/>
              <a:buChar char=""/>
            </a:pPr>
            <a:r>
              <a:rPr lang="en-CA" sz="1600" b="0" strike="noStrike" spc="-1">
                <a:solidFill>
                  <a:srgbClr val="000000"/>
                </a:solidFill>
                <a:latin typeface="Arial"/>
                <a:ea typeface="DejaVu Sans"/>
              </a:rPr>
              <a:t>Execution of the JINR budget for 2020 and draft of the revised budget of JINR for 2021 </a:t>
            </a:r>
            <a:endParaRPr lang="en-CA" sz="1600" b="0" strike="noStrike" spc="-1">
              <a:latin typeface="Arial"/>
            </a:endParaRPr>
          </a:p>
          <a:p>
            <a:pPr marL="216000" indent="-215280" algn="just">
              <a:lnSpc>
                <a:spcPct val="100000"/>
              </a:lnSpc>
              <a:buClr>
                <a:srgbClr val="000000"/>
              </a:buClr>
              <a:buSzPct val="45000"/>
              <a:buFont typeface="Wingdings" charset="2"/>
              <a:buChar char=""/>
            </a:pPr>
            <a:r>
              <a:rPr lang="en-CA" sz="1600" b="0" strike="noStrike" spc="-1">
                <a:solidFill>
                  <a:srgbClr val="000000"/>
                </a:solidFill>
                <a:latin typeface="Arial"/>
                <a:ea typeface="DejaVu Sans"/>
              </a:rPr>
              <a:t>Results of the meeting of the JINR Finance Committee held on 22 March 2021 </a:t>
            </a:r>
            <a:endParaRPr lang="en-CA" sz="1600" b="0" strike="noStrike" spc="-1">
              <a:latin typeface="Arial"/>
            </a:endParaRPr>
          </a:p>
          <a:p>
            <a:pPr marL="216000" indent="-215280" algn="just">
              <a:lnSpc>
                <a:spcPct val="100000"/>
              </a:lnSpc>
              <a:buClr>
                <a:srgbClr val="000000"/>
              </a:buClr>
              <a:buSzPct val="45000"/>
              <a:buFont typeface="Wingdings" charset="2"/>
              <a:buChar char=""/>
            </a:pPr>
            <a:r>
              <a:rPr lang="en-CA" sz="1600" b="0" strike="noStrike" spc="-1">
                <a:solidFill>
                  <a:srgbClr val="000000"/>
                </a:solidFill>
                <a:latin typeface="Arial"/>
                <a:ea typeface="DejaVu Sans"/>
              </a:rPr>
              <a:t>Endorsement of appointments of Vice-Directors, Chief Scientific Secretary and Chief Engineer of JINR </a:t>
            </a:r>
            <a:endParaRPr lang="en-CA" sz="1600" b="0" strike="noStrike" spc="-1">
              <a:latin typeface="Arial"/>
            </a:endParaRPr>
          </a:p>
          <a:p>
            <a:pPr marL="216000" indent="-215280" algn="just">
              <a:lnSpc>
                <a:spcPct val="100000"/>
              </a:lnSpc>
              <a:buClr>
                <a:srgbClr val="000000"/>
              </a:buClr>
              <a:buSzPct val="45000"/>
              <a:buFont typeface="Wingdings" charset="2"/>
              <a:buChar char=""/>
            </a:pPr>
            <a:r>
              <a:rPr lang="en-CA" sz="1600" b="0" strike="noStrike" spc="-1">
                <a:solidFill>
                  <a:srgbClr val="000000"/>
                </a:solidFill>
                <a:latin typeface="Arial"/>
                <a:ea typeface="DejaVu Sans"/>
              </a:rPr>
              <a:t>Naming the Laboratory of Information Technologies after M. Meshcheryakov</a:t>
            </a:r>
            <a:endParaRPr lang="en-CA" sz="1600" b="0" strike="noStrike" spc="-1">
              <a:latin typeface="Arial"/>
            </a:endParaRPr>
          </a:p>
          <a:p>
            <a:pPr marL="216000" indent="-215280" algn="just">
              <a:lnSpc>
                <a:spcPct val="100000"/>
              </a:lnSpc>
              <a:buClr>
                <a:srgbClr val="000000"/>
              </a:buClr>
              <a:buSzPct val="45000"/>
              <a:buFont typeface="Wingdings" charset="2"/>
              <a:buChar char=""/>
            </a:pPr>
            <a:r>
              <a:rPr lang="en-CA" sz="1600" b="0" strike="noStrike" spc="-1">
                <a:solidFill>
                  <a:srgbClr val="000000"/>
                </a:solidFill>
                <a:latin typeface="Arial"/>
                <a:ea typeface="DejaVu Sans"/>
              </a:rPr>
              <a:t>Agenda for the Year of Bulgaria with JINR and arrangements for the CP session to be held in Bulgaria and scheduled for November 2021 </a:t>
            </a:r>
            <a:endParaRPr lang="en-CA" sz="1600" b="0" strike="noStrike" spc="-1">
              <a:latin typeface="Arial"/>
            </a:endParaRPr>
          </a:p>
          <a:p>
            <a:pPr algn="just">
              <a:lnSpc>
                <a:spcPct val="100000"/>
              </a:lnSpc>
            </a:pPr>
            <a:endParaRPr lang="en-CA" sz="1600" b="0" strike="noStrike" spc="-1">
              <a:latin typeface="Arial"/>
            </a:endParaRPr>
          </a:p>
        </p:txBody>
      </p:sp>
      <p:sp>
        <p:nvSpPr>
          <p:cNvPr id="254" name="CustomShape 3"/>
          <p:cNvSpPr/>
          <p:nvPr/>
        </p:nvSpPr>
        <p:spPr>
          <a:xfrm>
            <a:off x="1008000" y="252000"/>
            <a:ext cx="11015280" cy="60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cap="small" spc="-1">
                <a:solidFill>
                  <a:srgbClr val="0066CC"/>
                </a:solidFill>
                <a:latin typeface="Liberation Suns"/>
                <a:ea typeface="DejaVu Sans"/>
              </a:rPr>
              <a:t> t</a:t>
            </a:r>
            <a:r>
              <a:rPr lang="en-US" sz="1600" b="1" strike="noStrike" cap="small" spc="-1">
                <a:solidFill>
                  <a:srgbClr val="0066CC"/>
                </a:solidFill>
                <a:latin typeface="Liberation Suns"/>
                <a:ea typeface="DejaVu Sans"/>
              </a:rPr>
              <a:t>he session of the JINR Committee of plenipotentiaries of the Governments of the Member States of the Joint Institute for Nuclear Research   (25 march 2021)</a:t>
            </a:r>
            <a:endParaRPr lang="en-CA" sz="1600" b="0" strike="noStrike" spc="-1">
              <a:latin typeface="Arial"/>
            </a:endParaRPr>
          </a:p>
        </p:txBody>
      </p:sp>
      <p:sp>
        <p:nvSpPr>
          <p:cNvPr id="255" name="CustomShape 4"/>
          <p:cNvSpPr/>
          <p:nvPr/>
        </p:nvSpPr>
        <p:spPr>
          <a:xfrm>
            <a:off x="270360" y="3792600"/>
            <a:ext cx="11375280" cy="57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CA" sz="1600" b="0" strike="noStrike" spc="-1">
                <a:solidFill>
                  <a:srgbClr val="000000"/>
                </a:solidFill>
                <a:latin typeface="Arial"/>
                <a:ea typeface="DejaVu Sans"/>
              </a:rPr>
              <a:t>The representative of Romania, </a:t>
            </a:r>
            <a:r>
              <a:rPr lang="en-CA" sz="1600" b="1" strike="noStrike" spc="-1">
                <a:solidFill>
                  <a:srgbClr val="000000"/>
                </a:solidFill>
                <a:latin typeface="Arial"/>
                <a:ea typeface="DejaVu Sans"/>
              </a:rPr>
              <a:t>Florin-Dorian Buzatu</a:t>
            </a:r>
            <a:r>
              <a:rPr lang="en-CA" sz="1600" b="0" strike="noStrike" spc="-1">
                <a:solidFill>
                  <a:srgbClr val="000000"/>
                </a:solidFill>
                <a:latin typeface="Arial"/>
                <a:ea typeface="DejaVu Sans"/>
              </a:rPr>
              <a:t>, was elected Chair of the Committee of Plenipotentiaries.</a:t>
            </a:r>
            <a:endParaRPr lang="en-CA" sz="1600" b="0" strike="noStrike" spc="-1">
              <a:latin typeface="Arial"/>
            </a:endParaRPr>
          </a:p>
          <a:p>
            <a:pPr>
              <a:lnSpc>
                <a:spcPct val="100000"/>
              </a:lnSpc>
            </a:pPr>
            <a:r>
              <a:rPr lang="en-CA" sz="1800" b="0" strike="noStrike" spc="-1">
                <a:solidFill>
                  <a:srgbClr val="000000"/>
                </a:solidFill>
                <a:latin typeface="Arial"/>
                <a:ea typeface="DejaVu Sans"/>
              </a:rPr>
              <a:t>   </a:t>
            </a:r>
            <a:endParaRPr lang="en-CA" sz="1800" b="0" strike="noStrike" spc="-1">
              <a:latin typeface="Arial"/>
            </a:endParaRPr>
          </a:p>
        </p:txBody>
      </p:sp>
      <p:pic>
        <p:nvPicPr>
          <p:cNvPr id="256" name="Рисунок 255"/>
          <p:cNvPicPr/>
          <p:nvPr/>
        </p:nvPicPr>
        <p:blipFill>
          <a:blip r:embed="rId2"/>
          <a:stretch/>
        </p:blipFill>
        <p:spPr>
          <a:xfrm>
            <a:off x="3420000" y="984600"/>
            <a:ext cx="5615280" cy="2655000"/>
          </a:xfrm>
          <a:prstGeom prst="rect">
            <a:avLst/>
          </a:prstGeom>
          <a:ln>
            <a:noFill/>
          </a:ln>
        </p:spPr>
      </p:pic>
      <p:grpSp>
        <p:nvGrpSpPr>
          <p:cNvPr id="257" name="Group 5"/>
          <p:cNvGrpSpPr/>
          <p:nvPr/>
        </p:nvGrpSpPr>
        <p:grpSpPr>
          <a:xfrm>
            <a:off x="31680" y="87840"/>
            <a:ext cx="543600" cy="415440"/>
            <a:chOff x="31680" y="87840"/>
            <a:chExt cx="543600" cy="415440"/>
          </a:xfrm>
        </p:grpSpPr>
        <p:pic>
          <p:nvPicPr>
            <p:cNvPr id="258" name="Рисунок 27_16"/>
            <p:cNvPicPr/>
            <p:nvPr/>
          </p:nvPicPr>
          <p:blipFill>
            <a:blip r:embed="rId3"/>
            <a:stretch/>
          </p:blipFill>
          <p:spPr>
            <a:xfrm>
              <a:off x="59760" y="87840"/>
              <a:ext cx="488520" cy="345960"/>
            </a:xfrm>
            <a:prstGeom prst="rect">
              <a:avLst/>
            </a:prstGeom>
            <a:ln>
              <a:noFill/>
            </a:ln>
          </p:spPr>
        </p:pic>
        <p:sp>
          <p:nvSpPr>
            <p:cNvPr id="259" name="CustomShape 6"/>
            <p:cNvSpPr/>
            <p:nvPr/>
          </p:nvSpPr>
          <p:spPr>
            <a:xfrm>
              <a:off x="31680" y="480960"/>
              <a:ext cx="543600" cy="2232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ustomShape 1"/>
          <p:cNvSpPr/>
          <p:nvPr/>
        </p:nvSpPr>
        <p:spPr>
          <a:xfrm>
            <a:off x="332280" y="462240"/>
            <a:ext cx="9719280" cy="62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CA" sz="1800" b="1" strike="noStrike" spc="-1">
                <a:solidFill>
                  <a:srgbClr val="000000"/>
                </a:solidFill>
                <a:latin typeface="Arial"/>
                <a:ea typeface="DejaVu Sans"/>
              </a:rPr>
              <a:t>       The Committee of Plenipotentiaries RESOLVED:</a:t>
            </a:r>
            <a:endParaRPr lang="en-CA" sz="1800" b="0" strike="noStrike" spc="-1">
              <a:latin typeface="Arial"/>
            </a:endParaRPr>
          </a:p>
          <a:p>
            <a:pPr>
              <a:lnSpc>
                <a:spcPct val="100000"/>
              </a:lnSpc>
            </a:pPr>
            <a:endParaRPr lang="en-CA" sz="1800" b="0" strike="noStrike" spc="-1">
              <a:latin typeface="Arial"/>
            </a:endParaRPr>
          </a:p>
          <a:p>
            <a:pPr algn="just">
              <a:lnSpc>
                <a:spcPct val="100000"/>
              </a:lnSpc>
            </a:pPr>
            <a:r>
              <a:rPr lang="en-CA" sz="1600" b="0" strike="noStrike" spc="-1">
                <a:solidFill>
                  <a:srgbClr val="000000"/>
                </a:solidFill>
                <a:latin typeface="Arial"/>
                <a:ea typeface="DejaVu Sans"/>
              </a:rPr>
              <a:t>1. To take notice of the information presented by the JINR Directorate on the </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recommendations of the 129th session of the JINR Scientific Council, the proposal </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for </a:t>
            </a:r>
            <a:r>
              <a:rPr lang="en-CA" sz="1600" b="1" strike="noStrike" spc="-1">
                <a:solidFill>
                  <a:srgbClr val="000000"/>
                </a:solidFill>
                <a:latin typeface="Arial"/>
                <a:ea typeface="DejaVu Sans"/>
              </a:rPr>
              <a:t>updates to the Seven-Year Plan for the Development of JINR for 2017–2023</a:t>
            </a:r>
            <a:r>
              <a:rPr lang="en-CA" sz="1600" b="0" strike="noStrike" spc="-1">
                <a:solidFill>
                  <a:srgbClr val="000000"/>
                </a:solidFill>
                <a:latin typeface="Arial"/>
                <a:ea typeface="DejaVu Sans"/>
              </a:rPr>
              <a:t>,</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the JINR management activities for realizing the long-term strategy of the Institute, </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the Member States’ contribution to the total performance of the large-scale projects </a:t>
            </a: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of the Institute,  and the most important events of JINR.</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2.</a:t>
            </a:r>
            <a:r>
              <a:rPr lang="en-CA" sz="1600" b="1" strike="noStrike" spc="-1">
                <a:solidFill>
                  <a:srgbClr val="000000"/>
                </a:solidFill>
                <a:latin typeface="Arial"/>
                <a:ea typeface="DejaVu Sans"/>
              </a:rPr>
              <a:t> To approve the JINR Long-Term Development Strategic Plan up to 2030 and Beyond</a:t>
            </a:r>
            <a:r>
              <a:rPr lang="en-CA" sz="1600" b="0" strike="noStrike" spc="-1">
                <a:solidFill>
                  <a:srgbClr val="000000"/>
                </a:solidFill>
                <a:latin typeface="Arial"/>
                <a:ea typeface="DejaVu Sans"/>
              </a:rPr>
              <a:t>; to commission the JINR Directorate to pursue the work on the Seven-Year Plan for the Development of JINR for 2024–2030.</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3. To assent to the JINR Directorate’s initiative to form a </a:t>
            </a:r>
            <a:r>
              <a:rPr lang="en-CA" sz="1600" b="1" strike="noStrike" spc="-1">
                <a:solidFill>
                  <a:srgbClr val="000000"/>
                </a:solidFill>
                <a:latin typeface="Arial"/>
                <a:ea typeface="DejaVu Sans"/>
              </a:rPr>
              <a:t>strategic development committee (SDC) reporting to CP Chair</a:t>
            </a:r>
            <a:r>
              <a:rPr lang="en-CA" sz="1600" b="0" strike="noStrike" spc="-1">
                <a:solidFill>
                  <a:srgbClr val="000000"/>
                </a:solidFill>
                <a:latin typeface="Arial"/>
                <a:ea typeface="DejaVu Sans"/>
              </a:rPr>
              <a:t> and to recommend that the Plenipotentiaries of the Member States of JINR submit their appointees prior to the 1st of May of 2021.</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4.</a:t>
            </a:r>
            <a:r>
              <a:rPr lang="en-CA" sz="1600" b="1" strike="noStrike" spc="-1">
                <a:solidFill>
                  <a:srgbClr val="000000"/>
                </a:solidFill>
                <a:latin typeface="Arial"/>
                <a:ea typeface="DejaVu Sans"/>
              </a:rPr>
              <a:t> To endorse</a:t>
            </a:r>
            <a:r>
              <a:rPr lang="en-CA" sz="1600" b="0" strike="noStrike" spc="-1">
                <a:solidFill>
                  <a:srgbClr val="000000"/>
                </a:solidFill>
                <a:latin typeface="Arial"/>
                <a:ea typeface="DejaVu Sans"/>
              </a:rPr>
              <a:t> the JINR Directorate’s activities for implementing </a:t>
            </a:r>
            <a:r>
              <a:rPr lang="en-CA" sz="1600" b="1" strike="noStrike" spc="-1">
                <a:solidFill>
                  <a:srgbClr val="000000"/>
                </a:solidFill>
                <a:latin typeface="Arial"/>
                <a:ea typeface="DejaVu Sans"/>
              </a:rPr>
              <a:t>the JINR Long-Term Development Strategic Plan up to 2030 and Beyond</a:t>
            </a:r>
            <a:r>
              <a:rPr lang="en-CA" sz="1600" b="0" strike="noStrike" spc="-1">
                <a:solidFill>
                  <a:srgbClr val="000000"/>
                </a:solidFill>
                <a:latin typeface="Arial"/>
                <a:ea typeface="DejaVu Sans"/>
              </a:rPr>
              <a:t> in as much as improving the JINR management’s performance, organization restructuring of the JINR central management and developing a complex monitoring system of KPIs for the long-term strategy.</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5. </a:t>
            </a:r>
            <a:r>
              <a:rPr lang="en-CA" sz="1600" b="1" strike="noStrike" spc="-1">
                <a:solidFill>
                  <a:srgbClr val="000000"/>
                </a:solidFill>
                <a:latin typeface="Arial"/>
                <a:ea typeface="DejaVu Sans"/>
              </a:rPr>
              <a:t>To approve the presented amendments to the Seven-Year Plan for the Development of JINR for 2017–2023</a:t>
            </a:r>
            <a:r>
              <a:rPr lang="en-CA" sz="1600" b="0" strike="noStrike" spc="-1">
                <a:solidFill>
                  <a:srgbClr val="000000"/>
                </a:solidFill>
                <a:latin typeface="Arial"/>
                <a:ea typeface="DejaVu Sans"/>
              </a:rPr>
              <a:t>, the recommendations made by the JINR Finance Committee, and the general directions for the updates endorsed at the previous CP session of November 2020.</a:t>
            </a:r>
            <a:endParaRPr lang="en-CA" sz="1600" b="0" strike="noStrike" spc="-1">
              <a:latin typeface="Arial"/>
            </a:endParaRPr>
          </a:p>
        </p:txBody>
      </p:sp>
      <p:grpSp>
        <p:nvGrpSpPr>
          <p:cNvPr id="279" name="Group 2"/>
          <p:cNvGrpSpPr/>
          <p:nvPr/>
        </p:nvGrpSpPr>
        <p:grpSpPr>
          <a:xfrm>
            <a:off x="31680" y="87840"/>
            <a:ext cx="543600" cy="465840"/>
            <a:chOff x="31680" y="87840"/>
            <a:chExt cx="543600" cy="465840"/>
          </a:xfrm>
        </p:grpSpPr>
        <p:pic>
          <p:nvPicPr>
            <p:cNvPr id="280" name="Рисунок 27_13"/>
            <p:cNvPicPr/>
            <p:nvPr/>
          </p:nvPicPr>
          <p:blipFill>
            <a:blip r:embed="rId2"/>
            <a:stretch/>
          </p:blipFill>
          <p:spPr>
            <a:xfrm>
              <a:off x="59760" y="87840"/>
              <a:ext cx="488520" cy="387720"/>
            </a:xfrm>
            <a:prstGeom prst="rect">
              <a:avLst/>
            </a:prstGeom>
            <a:ln>
              <a:noFill/>
            </a:ln>
          </p:spPr>
        </p:pic>
        <p:sp>
          <p:nvSpPr>
            <p:cNvPr id="281" name="CustomShape 3"/>
            <p:cNvSpPr/>
            <p:nvPr/>
          </p:nvSpPr>
          <p:spPr>
            <a:xfrm>
              <a:off x="31680" y="528480"/>
              <a:ext cx="543600" cy="2520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pic>
        <p:nvPicPr>
          <p:cNvPr id="282" name="Рисунок 15_0"/>
          <p:cNvPicPr/>
          <p:nvPr/>
        </p:nvPicPr>
        <p:blipFill>
          <a:blip r:embed="rId3"/>
          <a:srcRect t="559"/>
          <a:stretch/>
        </p:blipFill>
        <p:spPr>
          <a:xfrm rot="16200000">
            <a:off x="9787680" y="4008960"/>
            <a:ext cx="2571840" cy="1755000"/>
          </a:xfrm>
          <a:prstGeom prst="rect">
            <a:avLst/>
          </a:prstGeom>
          <a:ln>
            <a:solidFill>
              <a:schemeClr val="accent1">
                <a:shade val="50000"/>
              </a:schemeClr>
            </a:solidFill>
          </a:ln>
        </p:spPr>
      </p:pic>
      <p:grpSp>
        <p:nvGrpSpPr>
          <p:cNvPr id="283" name="Group 4"/>
          <p:cNvGrpSpPr/>
          <p:nvPr/>
        </p:nvGrpSpPr>
        <p:grpSpPr>
          <a:xfrm>
            <a:off x="7920000" y="144000"/>
            <a:ext cx="4199400" cy="2591280"/>
            <a:chOff x="7920000" y="144000"/>
            <a:chExt cx="4199400" cy="2591280"/>
          </a:xfrm>
        </p:grpSpPr>
        <p:pic>
          <p:nvPicPr>
            <p:cNvPr id="284" name="Рисунок 2_1"/>
            <p:cNvPicPr/>
            <p:nvPr/>
          </p:nvPicPr>
          <p:blipFill>
            <a:blip r:embed="rId4"/>
            <a:stretch/>
          </p:blipFill>
          <p:spPr>
            <a:xfrm>
              <a:off x="7920000" y="144000"/>
              <a:ext cx="3951720" cy="2591280"/>
            </a:xfrm>
            <a:prstGeom prst="rect">
              <a:avLst/>
            </a:prstGeom>
            <a:ln>
              <a:noFill/>
            </a:ln>
          </p:spPr>
        </p:pic>
        <p:sp>
          <p:nvSpPr>
            <p:cNvPr id="285" name="CustomShape 5"/>
            <p:cNvSpPr/>
            <p:nvPr/>
          </p:nvSpPr>
          <p:spPr>
            <a:xfrm>
              <a:off x="10843200" y="206640"/>
              <a:ext cx="1019880" cy="5918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0066CC"/>
                  </a:solidFill>
                  <a:latin typeface="Calibri"/>
                  <a:ea typeface="DejaVu Sans"/>
                </a:rPr>
                <a:t>Science organization activity</a:t>
              </a:r>
              <a:endParaRPr lang="en-CA" sz="1100" b="0" strike="noStrike" spc="-1">
                <a:latin typeface="Arial"/>
              </a:endParaRPr>
            </a:p>
          </p:txBody>
        </p:sp>
        <p:sp>
          <p:nvSpPr>
            <p:cNvPr id="286" name="CustomShape 6"/>
            <p:cNvSpPr/>
            <p:nvPr/>
          </p:nvSpPr>
          <p:spPr>
            <a:xfrm>
              <a:off x="11098440" y="1232280"/>
              <a:ext cx="1020960" cy="4244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0066CC"/>
                  </a:solidFill>
                  <a:latin typeface="Calibri"/>
                  <a:ea typeface="DejaVu Sans"/>
                </a:rPr>
                <a:t>Social environment</a:t>
              </a:r>
              <a:endParaRPr lang="en-CA" sz="1100" b="0" strike="noStrike" spc="-1">
                <a:latin typeface="Arial"/>
              </a:endParaRPr>
            </a:p>
          </p:txBody>
        </p:sp>
        <p:sp>
          <p:nvSpPr>
            <p:cNvPr id="287" name="CustomShape 7"/>
            <p:cNvSpPr/>
            <p:nvPr/>
          </p:nvSpPr>
          <p:spPr>
            <a:xfrm>
              <a:off x="10719000" y="2231280"/>
              <a:ext cx="1357560" cy="4244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0066CC"/>
                  </a:solidFill>
                  <a:latin typeface="Calibri"/>
                  <a:ea typeface="DejaVu Sans"/>
                </a:rPr>
                <a:t>PR, Outreach, Communications</a:t>
              </a:r>
              <a:endParaRPr lang="en-CA" sz="1100" b="0" strike="noStrike" spc="-1">
                <a:latin typeface="Arial"/>
              </a:endParaRPr>
            </a:p>
          </p:txBody>
        </p:sp>
        <p:sp>
          <p:nvSpPr>
            <p:cNvPr id="288" name="CustomShape 8"/>
            <p:cNvSpPr/>
            <p:nvPr/>
          </p:nvSpPr>
          <p:spPr>
            <a:xfrm>
              <a:off x="8586000" y="2261880"/>
              <a:ext cx="1358640" cy="4244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0066CC"/>
                  </a:solidFill>
                  <a:latin typeface="Calibri"/>
                  <a:ea typeface="DejaVu Sans"/>
                </a:rPr>
                <a:t>Administrative management</a:t>
              </a:r>
              <a:endParaRPr lang="en-CA" sz="1100" b="0" strike="noStrike" spc="-1">
                <a:latin typeface="Arial"/>
              </a:endParaRPr>
            </a:p>
          </p:txBody>
        </p:sp>
        <p:sp>
          <p:nvSpPr>
            <p:cNvPr id="289" name="CustomShape 9"/>
            <p:cNvSpPr/>
            <p:nvPr/>
          </p:nvSpPr>
          <p:spPr>
            <a:xfrm>
              <a:off x="8374680" y="1204200"/>
              <a:ext cx="533880" cy="4244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0066CC"/>
                  </a:solidFill>
                  <a:latin typeface="Calibri"/>
                  <a:ea typeface="DejaVu Sans"/>
                </a:rPr>
                <a:t>Staff policy</a:t>
              </a:r>
              <a:endParaRPr lang="en-CA" sz="1100" b="0" strike="noStrike" spc="-1">
                <a:latin typeface="Arial"/>
              </a:endParaRPr>
            </a:p>
          </p:txBody>
        </p:sp>
        <p:sp>
          <p:nvSpPr>
            <p:cNvPr id="290" name="CustomShape 10"/>
            <p:cNvSpPr/>
            <p:nvPr/>
          </p:nvSpPr>
          <p:spPr>
            <a:xfrm>
              <a:off x="8739360" y="327960"/>
              <a:ext cx="788040" cy="2570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0066CC"/>
                  </a:solidFill>
                  <a:latin typeface="Calibri"/>
                  <a:ea typeface="DejaVu Sans"/>
                </a:rPr>
                <a:t>IIO 2030+</a:t>
              </a:r>
              <a:endParaRPr lang="en-CA" sz="1100" b="0" strike="noStrike" spc="-1">
                <a:latin typeface="Arial"/>
              </a:endParaRPr>
            </a:p>
          </p:txBody>
        </p:sp>
        <p:sp>
          <p:nvSpPr>
            <p:cNvPr id="291" name="CustomShape 11"/>
            <p:cNvSpPr/>
            <p:nvPr/>
          </p:nvSpPr>
          <p:spPr>
            <a:xfrm>
              <a:off x="9372960" y="1175760"/>
              <a:ext cx="1020240" cy="543600"/>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92" name="CustomShape 12"/>
            <p:cNvSpPr/>
            <p:nvPr/>
          </p:nvSpPr>
          <p:spPr>
            <a:xfrm>
              <a:off x="9209880" y="1155600"/>
              <a:ext cx="1325520" cy="51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b="1" strike="noStrike" spc="-1">
                  <a:solidFill>
                    <a:srgbClr val="0066CC"/>
                  </a:solidFill>
                  <a:latin typeface="Calibri"/>
                  <a:ea typeface="DejaVu Sans"/>
                </a:rPr>
                <a:t>RESEARCH PROGRAMME</a:t>
              </a:r>
              <a:endParaRPr lang="en-CA" sz="1400" b="0" strike="noStrike" spc="-1">
                <a:latin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BB41C"/>
      </a:accent1>
      <a:accent2>
        <a:srgbClr val="EDC11A"/>
      </a:accent2>
      <a:accent3>
        <a:srgbClr val="EC3014"/>
      </a:accent3>
      <a:accent4>
        <a:srgbClr val="024852"/>
      </a:accent4>
      <a:accent5>
        <a:srgbClr val="4BB41C"/>
      </a:accent5>
      <a:accent6>
        <a:srgbClr val="EDC11A"/>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BB41C"/>
      </a:accent1>
      <a:accent2>
        <a:srgbClr val="EDC11A"/>
      </a:accent2>
      <a:accent3>
        <a:srgbClr val="EC3014"/>
      </a:accent3>
      <a:accent4>
        <a:srgbClr val="024852"/>
      </a:accent4>
      <a:accent5>
        <a:srgbClr val="4BB41C"/>
      </a:accent5>
      <a:accent6>
        <a:srgbClr val="EDC11A"/>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BB41C"/>
      </a:accent1>
      <a:accent2>
        <a:srgbClr val="EDC11A"/>
      </a:accent2>
      <a:accent3>
        <a:srgbClr val="EC3014"/>
      </a:accent3>
      <a:accent4>
        <a:srgbClr val="024852"/>
      </a:accent4>
      <a:accent5>
        <a:srgbClr val="4BB41C"/>
      </a:accent5>
      <a:accent6>
        <a:srgbClr val="EDC11A"/>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BB41C"/>
      </a:accent1>
      <a:accent2>
        <a:srgbClr val="EDC11A"/>
      </a:accent2>
      <a:accent3>
        <a:srgbClr val="EC3014"/>
      </a:accent3>
      <a:accent4>
        <a:srgbClr val="024852"/>
      </a:accent4>
      <a:accent5>
        <a:srgbClr val="4BB41C"/>
      </a:accent5>
      <a:accent6>
        <a:srgbClr val="EDC11A"/>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11978</TotalTime>
  <Words>2539</Words>
  <Application>Microsoft Office PowerPoint</Application>
  <PresentationFormat>Произвольный</PresentationFormat>
  <Paragraphs>177</Paragraphs>
  <Slides>14</Slides>
  <Notes>2</Notes>
  <HiddenSlides>0</HiddenSlides>
  <MMClips>0</MMClips>
  <ScaleCrop>false</ScaleCrop>
  <HeadingPairs>
    <vt:vector size="4" baseType="variant">
      <vt:variant>
        <vt:lpstr>Тема</vt:lpstr>
      </vt:variant>
      <vt:variant>
        <vt:i4>3</vt:i4>
      </vt:variant>
      <vt:variant>
        <vt:lpstr>Заголовки слайдов</vt:lpstr>
      </vt:variant>
      <vt:variant>
        <vt:i4>14</vt:i4>
      </vt:variant>
    </vt:vector>
  </HeadingPairs>
  <TitlesOfParts>
    <vt:vector size="17" baseType="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Oleg Belov</dc:creator>
  <cp:lastModifiedBy>admin</cp:lastModifiedBy>
  <cp:revision>815</cp:revision>
  <cp:lastPrinted>2021-03-24T08:59:01Z</cp:lastPrinted>
  <dcterms:created xsi:type="dcterms:W3CDTF">2021-02-04T12:27:52Z</dcterms:created>
  <dcterms:modified xsi:type="dcterms:W3CDTF">2021-06-22T17:55:07Z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48</vt:i4>
  </property>
  <property fmtid="{D5CDD505-2E9C-101B-9397-08002B2CF9AE}" pid="8" name="PresentationFormat">
    <vt:lpwstr>Произвольный</vt:lpwstr>
  </property>
  <property fmtid="{D5CDD505-2E9C-101B-9397-08002B2CF9AE}" pid="9" name="ScaleCrop">
    <vt:bool>false</vt:bool>
  </property>
  <property fmtid="{D5CDD505-2E9C-101B-9397-08002B2CF9AE}" pid="10" name="ShareDoc">
    <vt:bool>false</vt:bool>
  </property>
  <property fmtid="{D5CDD505-2E9C-101B-9397-08002B2CF9AE}" pid="11" name="Slides">
    <vt:i4>48</vt:i4>
  </property>
</Properties>
</file>