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35" r:id="rId3"/>
    <p:sldId id="336" r:id="rId4"/>
    <p:sldId id="302" r:id="rId5"/>
    <p:sldId id="344" r:id="rId6"/>
    <p:sldId id="313" r:id="rId7"/>
    <p:sldId id="329" r:id="rId8"/>
    <p:sldId id="333" r:id="rId9"/>
    <p:sldId id="348" r:id="rId10"/>
    <p:sldId id="349" r:id="rId11"/>
    <p:sldId id="350" r:id="rId12"/>
    <p:sldId id="339" r:id="rId13"/>
    <p:sldId id="34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003300"/>
    <a:srgbClr val="3366FF"/>
    <a:srgbClr val="006600"/>
    <a:srgbClr val="996600"/>
    <a:srgbClr val="CC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6103-818A-488E-9089-B59EF143C4C0}" type="datetimeFigureOut">
              <a:rPr lang="pl-PL" smtClean="0"/>
              <a:t>2021-06-29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5DDD-E252-4F90-9C08-58E65CC89D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99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5DDD-E252-4F90-9C08-58E65CC89D9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38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5DDD-E252-4F90-9C08-58E65CC89D9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47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5DDD-E252-4F90-9C08-58E65CC89D9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08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5DDD-E252-4F90-9C08-58E65CC89D9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05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3734A-D062-4B3C-A51D-5190DB79366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1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7832-5DAD-4802-A7D7-D0B63C5EFA9B}" type="datetime1">
              <a:rPr lang="pl-PL" smtClean="0"/>
              <a:t>2021-06-29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4F175C1-0333-492F-B57E-7DBD5D7EC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70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3A38-7763-4E59-A987-E97FBE600722}" type="datetime1">
              <a:rPr lang="pl-PL" smtClean="0"/>
              <a:t>2021-06-29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22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ED62-A31D-46BE-89BC-25396C57C9E4}" type="datetime1">
              <a:rPr lang="pl-PL" smtClean="0"/>
              <a:t>2021-06-29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85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1BEE-B7F6-44F0-91D4-236BE8E93E8C}" type="datetime1">
              <a:rPr lang="pl-PL" smtClean="0"/>
              <a:t>2021-06-29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46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14EF-1E42-49BE-9F87-0AE7CB4057AF}" type="datetime1">
              <a:rPr lang="pl-PL" smtClean="0"/>
              <a:t>2021-06-29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15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B934-8168-4581-A38A-0711C148F051}" type="datetime1">
              <a:rPr lang="pl-PL" smtClean="0"/>
              <a:t>2021-06-29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ABA5-4471-45A1-B3A8-83777D6FFBEA}" type="datetime1">
              <a:rPr lang="pl-PL" smtClean="0"/>
              <a:t>2021-06-29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96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F83B-506D-486A-9585-C81A68C2C2AA}" type="datetime1">
              <a:rPr lang="pl-PL" smtClean="0"/>
              <a:t>2021-06-29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95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B0E0-8F5D-42BA-BC87-9621C4BA10BE}" type="datetime1">
              <a:rPr lang="pl-PL" smtClean="0"/>
              <a:t>2021-06-29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76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43C8-72B8-4C08-AE4C-D646230E3DCF}" type="datetime1">
              <a:rPr lang="pl-PL" smtClean="0"/>
              <a:t>2021-06-29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4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DFD2-C414-47A4-8FBA-C9266D0BB078}" type="datetime1">
              <a:rPr lang="pl-PL" smtClean="0"/>
              <a:t>2021-06-29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72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91000">
              <a:schemeClr val="accent4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2809D-6EB6-4728-B243-81F3C16D3EB4}" type="datetime1">
              <a:rPr lang="pl-PL" smtClean="0"/>
              <a:t>2021-06-29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75C1-0333-492F-B57E-7DBD5D7EC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6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png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5660" y="1762963"/>
            <a:ext cx="11323247" cy="1898139"/>
          </a:xfrm>
        </p:spPr>
        <p:txBody>
          <a:bodyPr>
            <a:noAutofit/>
          </a:bodyPr>
          <a:lstStyle/>
          <a:p>
            <a:r>
              <a:rPr lang="en-US" sz="4400" b="1" dirty="0"/>
              <a:t>Development of experimental techniques and applied research with slow monochromatic positron beams (PAS)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80313" y="3802197"/>
            <a:ext cx="6561400" cy="938535"/>
          </a:xfrm>
        </p:spPr>
        <p:txBody>
          <a:bodyPr>
            <a:normAutofit fontScale="85000" lnSpcReduction="10000"/>
          </a:bodyPr>
          <a:lstStyle/>
          <a:p>
            <a:r>
              <a:rPr lang="pl-PL" sz="3100" dirty="0"/>
              <a:t>Project </a:t>
            </a:r>
            <a:r>
              <a:rPr lang="pl-PL" sz="3100" dirty="0" err="1"/>
              <a:t>leaders</a:t>
            </a:r>
            <a:r>
              <a:rPr lang="pl-PL" sz="3100" dirty="0"/>
              <a:t>: </a:t>
            </a:r>
            <a:r>
              <a:rPr lang="pl-PL" sz="3100" dirty="0" err="1"/>
              <a:t>A.G.Kobets</a:t>
            </a:r>
            <a:r>
              <a:rPr lang="pl-PL" sz="3100" baseline="30000" dirty="0" err="1"/>
              <a:t>a</a:t>
            </a:r>
            <a:r>
              <a:rPr lang="pl-PL" sz="3100" baseline="30000" dirty="0"/>
              <a:t>),c)</a:t>
            </a:r>
            <a:r>
              <a:rPr lang="pl-PL" sz="3100" dirty="0"/>
              <a:t>,</a:t>
            </a:r>
            <a:r>
              <a:rPr lang="pl-PL" sz="3100" baseline="30000" dirty="0"/>
              <a:t> </a:t>
            </a:r>
            <a:r>
              <a:rPr lang="pl-PL" sz="3100" u="sng" dirty="0"/>
              <a:t>K. </a:t>
            </a:r>
            <a:r>
              <a:rPr lang="pl-PL" sz="3100" u="sng" dirty="0" err="1"/>
              <a:t>Siemek</a:t>
            </a:r>
            <a:r>
              <a:rPr lang="pl-PL" sz="3100" baseline="30000" dirty="0" err="1"/>
              <a:t>a</a:t>
            </a:r>
            <a:r>
              <a:rPr lang="pl-PL" sz="3100" baseline="30000" dirty="0"/>
              <a:t>),b) </a:t>
            </a:r>
          </a:p>
          <a:p>
            <a:r>
              <a:rPr lang="pl-PL" sz="3100" dirty="0" err="1"/>
              <a:t>Scientific</a:t>
            </a:r>
            <a:r>
              <a:rPr lang="pl-PL" sz="3100" dirty="0"/>
              <a:t> leader: </a:t>
            </a:r>
            <a:r>
              <a:rPr lang="pl-PL" sz="3100" dirty="0" err="1"/>
              <a:t>I.N.Meshkov</a:t>
            </a:r>
            <a:r>
              <a:rPr lang="pl-PL" sz="3100" baseline="30000" dirty="0" err="1"/>
              <a:t>a</a:t>
            </a:r>
            <a:r>
              <a:rPr lang="pl-PL" sz="3100" baseline="30000" dirty="0"/>
              <a:t>),d)</a:t>
            </a:r>
          </a:p>
          <a:p>
            <a:pPr algn="l"/>
            <a:endParaRPr lang="pl-PL" sz="3000" baseline="30000" dirty="0">
              <a:solidFill>
                <a:srgbClr val="FF0000"/>
              </a:solidFill>
            </a:endParaRPr>
          </a:p>
          <a:p>
            <a:pPr algn="l"/>
            <a:endParaRPr lang="pl-PL" sz="3000" u="sng" baseline="30000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51829" y="236427"/>
            <a:ext cx="110262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5</a:t>
            </a:r>
            <a:r>
              <a:rPr lang="pl-PL" sz="2600" b="1" dirty="0"/>
              <a:t>4</a:t>
            </a:r>
            <a:r>
              <a:rPr lang="pl-PL" sz="2600" b="1" baseline="30000" dirty="0"/>
              <a:t>th</a:t>
            </a:r>
            <a:r>
              <a:rPr lang="en-US" sz="2600" b="1" dirty="0"/>
              <a:t> meeting of the PAC for Condensed Matter Physics</a:t>
            </a:r>
            <a:endParaRPr lang="pl-PL" sz="2600" b="1" dirty="0"/>
          </a:p>
          <a:p>
            <a:r>
              <a:rPr lang="pl-PL" sz="2600" dirty="0"/>
              <a:t>28 </a:t>
            </a:r>
            <a:r>
              <a:rPr lang="pl-PL" sz="2600" dirty="0" err="1"/>
              <a:t>June</a:t>
            </a:r>
            <a:r>
              <a:rPr lang="pl-PL" sz="2600" dirty="0"/>
              <a:t> 2021, Dubna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5" y="98184"/>
            <a:ext cx="2112344" cy="140822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2251829" y="1128979"/>
            <a:ext cx="7618368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07" y="186103"/>
            <a:ext cx="1813385" cy="145070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75548" y="5550296"/>
            <a:ext cx="118252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aseline="30000" dirty="0"/>
              <a:t>a)</a:t>
            </a:r>
            <a:r>
              <a:rPr lang="en-US" sz="1600" baseline="30000" dirty="0"/>
              <a:t> </a:t>
            </a:r>
            <a:r>
              <a:rPr lang="en-US" sz="1600" dirty="0" err="1"/>
              <a:t>Dzhelepov</a:t>
            </a:r>
            <a:r>
              <a:rPr lang="en-US" sz="1600" dirty="0"/>
              <a:t> Laboratory of Nuclear Problems</a:t>
            </a:r>
            <a:r>
              <a:rPr lang="pl-PL" sz="1600" dirty="0"/>
              <a:t> </a:t>
            </a:r>
            <a:r>
              <a:rPr lang="en-US" sz="1600" dirty="0"/>
              <a:t>of Nuclear Problems</a:t>
            </a:r>
            <a:r>
              <a:rPr lang="pl-PL" sz="1600" dirty="0"/>
              <a:t> JINR</a:t>
            </a:r>
            <a:r>
              <a:rPr lang="en-US" sz="1600" dirty="0"/>
              <a:t>, Joliot-Curie 6, 141980 </a:t>
            </a:r>
            <a:r>
              <a:rPr lang="en-US" sz="1600" dirty="0" err="1"/>
              <a:t>Dubna</a:t>
            </a:r>
            <a:r>
              <a:rPr lang="en-US" sz="1600" dirty="0"/>
              <a:t>, Moscow region, Russia</a:t>
            </a:r>
            <a:endParaRPr lang="pl-PL" sz="1600" dirty="0"/>
          </a:p>
          <a:p>
            <a:r>
              <a:rPr lang="pl-PL" sz="1600" baseline="30000" dirty="0"/>
              <a:t>b)</a:t>
            </a:r>
            <a:r>
              <a:rPr lang="en-US" sz="1600" baseline="30000" dirty="0"/>
              <a:t> </a:t>
            </a:r>
            <a:r>
              <a:rPr lang="en-US" sz="1600" dirty="0"/>
              <a:t>Institute of Nuclear Physics PAS, E. </a:t>
            </a:r>
            <a:r>
              <a:rPr lang="en-US" sz="1600" dirty="0" err="1"/>
              <a:t>Radzikowskiego</a:t>
            </a:r>
            <a:r>
              <a:rPr lang="en-US" sz="1600" dirty="0"/>
              <a:t> 152, 31-342 Krakow, Poland </a:t>
            </a:r>
            <a:endParaRPr lang="pl-PL" sz="1600" dirty="0"/>
          </a:p>
          <a:p>
            <a:r>
              <a:rPr lang="pl-PL" sz="1600" baseline="30000" dirty="0"/>
              <a:t>c)</a:t>
            </a:r>
            <a:r>
              <a:rPr lang="en-US" sz="1600" baseline="30000" dirty="0"/>
              <a:t> </a:t>
            </a:r>
            <a:r>
              <a:rPr lang="en-US" sz="1600" dirty="0"/>
              <a:t>Institute of </a:t>
            </a:r>
            <a:r>
              <a:rPr lang="en-US" sz="1600" dirty="0" err="1"/>
              <a:t>Electrophysics</a:t>
            </a:r>
            <a:r>
              <a:rPr lang="en-US" sz="1600" dirty="0"/>
              <a:t> and Radiation Technologies, NAS of Ukraine, </a:t>
            </a:r>
            <a:r>
              <a:rPr lang="en-US" sz="1600" dirty="0" err="1"/>
              <a:t>Chernyshevsky</a:t>
            </a:r>
            <a:r>
              <a:rPr lang="en-US" sz="1600" dirty="0"/>
              <a:t> St. 28, 61002 Kharkov, Ukraine</a:t>
            </a:r>
            <a:endParaRPr lang="pl-PL" sz="1600" dirty="0"/>
          </a:p>
          <a:p>
            <a:r>
              <a:rPr lang="pl-PL" sz="1600" baseline="30000" dirty="0"/>
              <a:t>d)</a:t>
            </a:r>
            <a:r>
              <a:rPr lang="en-US" sz="1600" dirty="0"/>
              <a:t> Saint-Petersburg State University</a:t>
            </a:r>
            <a:r>
              <a:rPr lang="pl-PL" sz="1600" dirty="0"/>
              <a:t>, </a:t>
            </a:r>
            <a:r>
              <a:rPr lang="en-US" sz="1600" dirty="0"/>
              <a:t>University Embankment</a:t>
            </a:r>
            <a:r>
              <a:rPr lang="pl-PL" sz="1600" dirty="0"/>
              <a:t> </a:t>
            </a:r>
            <a:r>
              <a:rPr lang="en-US" sz="1600" dirty="0"/>
              <a:t>7/9, 199034</a:t>
            </a:r>
            <a:r>
              <a:rPr lang="pl-PL" sz="1600" dirty="0"/>
              <a:t> </a:t>
            </a:r>
            <a:r>
              <a:rPr lang="en-US" sz="1600" dirty="0"/>
              <a:t>St </a:t>
            </a:r>
            <a:r>
              <a:rPr lang="en-US" sz="1600" dirty="0" err="1"/>
              <a:t>Petersbur</a:t>
            </a:r>
            <a:r>
              <a:rPr lang="pl-PL" sz="1600" dirty="0"/>
              <a:t>g</a:t>
            </a:r>
            <a:r>
              <a:rPr lang="en-US" sz="1600" dirty="0"/>
              <a:t>,</a:t>
            </a:r>
            <a:r>
              <a:rPr lang="pl-PL" sz="1600" dirty="0"/>
              <a:t> Russia</a:t>
            </a:r>
            <a:r>
              <a:rPr lang="en-US" sz="1600" dirty="0"/>
              <a:t> </a:t>
            </a:r>
            <a:endParaRPr lang="pl-PL" sz="1600" dirty="0"/>
          </a:p>
          <a:p>
            <a:endParaRPr lang="pl-PL" sz="1600" dirty="0"/>
          </a:p>
          <a:p>
            <a:endParaRPr lang="pl-PL" sz="1700" dirty="0"/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643833" y="4240493"/>
            <a:ext cx="100090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pl-PL" sz="2200" dirty="0" err="1">
                <a:latin typeface="Calibri (Tekst podstawowy)"/>
              </a:rPr>
              <a:t>Research</a:t>
            </a:r>
            <a:r>
              <a:rPr lang="pl-PL" sz="2200" dirty="0">
                <a:latin typeface="Calibri (Tekst podstawowy)"/>
              </a:rPr>
              <a:t> </a:t>
            </a:r>
            <a:r>
              <a:rPr lang="pl-PL" sz="2200" dirty="0" err="1">
                <a:latin typeface="Calibri (Tekst podstawowy)"/>
              </a:rPr>
              <a:t>activities</a:t>
            </a:r>
            <a:r>
              <a:rPr lang="pl-PL" sz="2200" dirty="0">
                <a:latin typeface="Calibri (Tekst podstawowy)"/>
              </a:rPr>
              <a:t> </a:t>
            </a:r>
            <a:r>
              <a:rPr lang="en-US" sz="2200" dirty="0">
                <a:latin typeface="Calibri (Tekst podstawowy)"/>
              </a:rPr>
              <a:t>(</a:t>
            </a:r>
            <a:r>
              <a:rPr lang="pl-PL" sz="2200" dirty="0">
                <a:latin typeface="Calibri (Tekst podstawowy)"/>
              </a:rPr>
              <a:t>K. Siemek</a:t>
            </a:r>
            <a:r>
              <a:rPr lang="en-US" sz="2200" dirty="0">
                <a:latin typeface="Calibri (Tekst podstawowy)"/>
              </a:rPr>
              <a:t>)</a:t>
            </a:r>
            <a:endParaRPr lang="pl-PL" sz="2200" dirty="0">
              <a:latin typeface="Calibri (Tekst podstawowy)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pl-PL" sz="2200" dirty="0" err="1">
                <a:latin typeface="Calibri (Tekst podstawowy)"/>
              </a:rPr>
              <a:t>Beam</a:t>
            </a:r>
            <a:r>
              <a:rPr lang="pl-PL" sz="2200" dirty="0">
                <a:latin typeface="Calibri (Tekst podstawowy)"/>
              </a:rPr>
              <a:t> development </a:t>
            </a:r>
            <a:r>
              <a:rPr lang="en-US" sz="2200" dirty="0">
                <a:latin typeface="Calibri (Tekst podstawowy)"/>
              </a:rPr>
              <a:t>(</a:t>
            </a:r>
            <a:r>
              <a:rPr lang="pl-PL" sz="2200" dirty="0" err="1">
                <a:latin typeface="Calibri (Tekst podstawowy)"/>
              </a:rPr>
              <a:t>A.G.Kobets</a:t>
            </a:r>
            <a:r>
              <a:rPr lang="pl-PL" sz="2200" dirty="0">
                <a:latin typeface="Calibri (Tekst podstawowy)"/>
              </a:rPr>
              <a:t>, </a:t>
            </a:r>
            <a:r>
              <a:rPr lang="pl-PL" sz="2200" dirty="0" err="1">
                <a:latin typeface="Calibri (Tekst podstawowy)"/>
              </a:rPr>
              <a:t>I.N.Meshkov</a:t>
            </a:r>
            <a:r>
              <a:rPr lang="en-US" sz="2200" dirty="0">
                <a:latin typeface="Calibri (Tekst podstawowy)"/>
              </a:rPr>
              <a:t>)</a:t>
            </a:r>
            <a:endParaRPr lang="pl-PL" sz="2200" dirty="0">
              <a:latin typeface="Calibri (Tekst podstawowy)"/>
            </a:endParaRPr>
          </a:p>
        </p:txBody>
      </p:sp>
    </p:spTree>
    <p:extLst>
      <p:ext uri="{BB962C8B-B14F-4D97-AF65-F5344CB8AC3E}">
        <p14:creationId xmlns:p14="http://schemas.microsoft.com/office/powerpoint/2010/main" val="144878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ęciokąt 9"/>
          <p:cNvSpPr/>
          <p:nvPr/>
        </p:nvSpPr>
        <p:spPr>
          <a:xfrm>
            <a:off x="501109" y="232202"/>
            <a:ext cx="5993567" cy="973251"/>
          </a:xfrm>
          <a:prstGeom prst="homePlate">
            <a:avLst/>
          </a:prstGeom>
          <a:gradFill>
            <a:gsLst>
              <a:gs pos="97000">
                <a:schemeClr val="accent1">
                  <a:lumMod val="75000"/>
                </a:schemeClr>
              </a:gs>
              <a:gs pos="68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33916" y="51255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err="1"/>
              <a:t>Beam</a:t>
            </a:r>
            <a:r>
              <a:rPr lang="pl-PL" sz="3200" dirty="0"/>
              <a:t> development</a:t>
            </a:r>
            <a:endParaRPr lang="pl-PL" altLang="pl-PL" sz="3000" dirty="0"/>
          </a:p>
        </p:txBody>
      </p:sp>
      <p:pic>
        <p:nvPicPr>
          <p:cNvPr id="7" name="Obraz 18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6432" y="1159004"/>
            <a:ext cx="5295917" cy="31837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238910" y="4349940"/>
            <a:ext cx="5637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Fig. </a:t>
            </a:r>
            <a:r>
              <a:rPr lang="en-US" sz="1600" dirty="0"/>
              <a:t>The drawing of a three-frequency quarter-wave resonator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3765" y="6222924"/>
            <a:ext cx="5637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Fig.</a:t>
            </a:r>
            <a:r>
              <a:rPr lang="en-US" sz="1600" dirty="0"/>
              <a:t> The phase reference pulse</a:t>
            </a:r>
            <a:r>
              <a:rPr lang="pl-PL" sz="1600" dirty="0"/>
              <a:t> </a:t>
            </a:r>
            <a:endParaRPr lang="en-US" sz="16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52741" y="3247085"/>
            <a:ext cx="5511391" cy="3306835"/>
            <a:chOff x="1697115" y="1420222"/>
            <a:chExt cx="3406538" cy="204392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697115" y="1420222"/>
              <a:ext cx="3406538" cy="2043923"/>
              <a:chOff x="1697115" y="1420222"/>
              <a:chExt cx="3406538" cy="2043923"/>
            </a:xfrm>
          </p:grpSpPr>
          <p:pic>
            <p:nvPicPr>
              <p:cNvPr id="8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7115" y="1420222"/>
                <a:ext cx="3406538" cy="2043923"/>
              </a:xfrm>
              <a:prstGeom prst="rect">
                <a:avLst/>
              </a:prstGeom>
            </p:spPr>
          </p:pic>
          <p:cxnSp>
            <p:nvCxnSpPr>
              <p:cNvPr id="17" name="Прямая со стрелкой 16"/>
              <p:cNvCxnSpPr/>
              <p:nvPr/>
            </p:nvCxnSpPr>
            <p:spPr>
              <a:xfrm>
                <a:off x="2483868" y="1926991"/>
                <a:ext cx="1037138" cy="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2809885" y="1681395"/>
              <a:ext cx="601098" cy="24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ns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603589" y="3666870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Synchro signal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453076" y="590501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RF harmonics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ymbol zastępczy zawartości 2"/>
          <p:cNvSpPr>
            <a:spLocks noGrp="1"/>
          </p:cNvSpPr>
          <p:nvPr>
            <p:ph idx="1"/>
          </p:nvPr>
        </p:nvSpPr>
        <p:spPr>
          <a:xfrm>
            <a:off x="502613" y="1294504"/>
            <a:ext cx="6022536" cy="194847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3400" dirty="0"/>
              <a:t>    During 2019 – 2020 have been designed and manufactured</a:t>
            </a:r>
            <a:r>
              <a:rPr lang="pl-PL" sz="3400" dirty="0"/>
              <a:t>:</a:t>
            </a:r>
            <a:endParaRPr lang="en-US" sz="3400" dirty="0"/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CC0000"/>
              </a:buClr>
            </a:pPr>
            <a:r>
              <a:rPr lang="en-US" sz="3400" dirty="0"/>
              <a:t>The RF cavity of three harmonics frequency,</a:t>
            </a:r>
            <a:r>
              <a:rPr lang="ru-RU" sz="3400" dirty="0"/>
              <a:t> </a:t>
            </a:r>
            <a:endParaRPr lang="en-US" sz="3400" dirty="0"/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CC0000"/>
              </a:buClr>
            </a:pPr>
            <a:r>
              <a:rPr lang="en-US" sz="3400" dirty="0"/>
              <a:t>The vacuum chamber of RF system,  </a:t>
            </a:r>
            <a:endParaRPr lang="pl-PL" sz="3400" dirty="0"/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CC0000"/>
              </a:buClr>
            </a:pPr>
            <a:r>
              <a:rPr lang="en-US" sz="3400" dirty="0"/>
              <a:t>The magnetic system solenoids.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3400" dirty="0"/>
              <a:t>All these elements have been mounted on </a:t>
            </a:r>
            <a:r>
              <a:rPr lang="pl-PL" sz="3400" dirty="0"/>
              <a:t>the </a:t>
            </a:r>
            <a:r>
              <a:rPr lang="en-US" sz="3400" dirty="0"/>
              <a:t>positron beam channel.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pl-PL" sz="32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28391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ęciokąt 9"/>
          <p:cNvSpPr/>
          <p:nvPr/>
        </p:nvSpPr>
        <p:spPr>
          <a:xfrm>
            <a:off x="501109" y="232202"/>
            <a:ext cx="5993567" cy="973251"/>
          </a:xfrm>
          <a:prstGeom prst="homePlate">
            <a:avLst/>
          </a:prstGeom>
          <a:gradFill>
            <a:gsLst>
              <a:gs pos="97000">
                <a:schemeClr val="accent1">
                  <a:lumMod val="75000"/>
                </a:schemeClr>
              </a:gs>
              <a:gs pos="68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11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825082" y="2452762"/>
            <a:ext cx="2705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http://prntscr.com/16rncrr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5" y="1666338"/>
            <a:ext cx="6915150" cy="29908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895" y="1433648"/>
            <a:ext cx="3343275" cy="288607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795645" y="4791140"/>
            <a:ext cx="10121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Fig. A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 energy-variable positron age-momentum correlation (AMOC) measurement system</a:t>
            </a:r>
            <a:r>
              <a:rPr lang="pl-PL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 a pulsed</a:t>
            </a:r>
            <a:r>
              <a:rPr lang="pl-PL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22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Na-radioisotope-based beam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 of Advanced Industrial Science and Technology (AIST), Tsukuba,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</a:p>
          <a:p>
            <a:pPr algn="just"/>
            <a:r>
              <a:rPr lang="pl-PL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Ref. </a:t>
            </a:r>
            <a:r>
              <a:rPr lang="pl-PL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Kenji</a:t>
            </a:r>
            <a:r>
              <a:rPr lang="pl-PL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Ito </a:t>
            </a:r>
            <a:r>
              <a:rPr lang="en-US" i="1" dirty="0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Preliminary Results on Low-energy Positron Age-momentum</a:t>
            </a:r>
            <a:r>
              <a:rPr lang="pl-PL" i="1" dirty="0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Correlation</a:t>
            </a:r>
            <a:r>
              <a:rPr lang="pl-PL" i="1" dirty="0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Measurements</a:t>
            </a:r>
            <a:r>
              <a:rPr lang="pl-PL" i="1" dirty="0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Based</a:t>
            </a:r>
            <a:r>
              <a:rPr lang="pl-PL" i="1" dirty="0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on a </a:t>
            </a:r>
            <a:r>
              <a:rPr lang="pl-PL" i="1" dirty="0" err="1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Radioisotope-source</a:t>
            </a:r>
            <a:r>
              <a:rPr lang="pl-PL" i="1" dirty="0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Positron</a:t>
            </a:r>
            <a:r>
              <a:rPr lang="pl-PL" i="1" dirty="0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Beam</a:t>
            </a:r>
            <a:r>
              <a:rPr lang="pl-PL" i="1" dirty="0">
                <a:solidFill>
                  <a:srgbClr val="231F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JJAP </a:t>
            </a:r>
            <a:r>
              <a:rPr lang="pl-PL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Conf</a:t>
            </a:r>
            <a:r>
              <a:rPr lang="pl-PL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Proc. 7, 011302 (</a:t>
            </a:r>
            <a:r>
              <a:rPr lang="pl-PL" b="1" i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2018</a:t>
            </a:r>
            <a:r>
              <a:rPr lang="pl-PL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https://doi.org/10.7567/JJAPCP.7.011302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727180" y="1805811"/>
            <a:ext cx="1289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ru-RU" b="1" dirty="0">
                <a:solidFill>
                  <a:srgbClr val="CC0000"/>
                </a:solidFill>
              </a:rPr>
              <a:t>13 </a:t>
            </a:r>
            <a:r>
              <a:rPr lang="pl-PL" altLang="ru-RU" b="1" dirty="0" err="1">
                <a:solidFill>
                  <a:srgbClr val="CC0000"/>
                </a:solidFill>
              </a:rPr>
              <a:t>mCi</a:t>
            </a:r>
            <a:r>
              <a:rPr lang="pl-PL" altLang="ru-RU" b="1" dirty="0">
                <a:solidFill>
                  <a:srgbClr val="CC0000"/>
                </a:solidFill>
              </a:rPr>
              <a:t> </a:t>
            </a:r>
          </a:p>
          <a:p>
            <a:r>
              <a:rPr lang="en-US" altLang="ru-RU" b="1" baseline="30000" dirty="0">
                <a:solidFill>
                  <a:srgbClr val="CC0000"/>
                </a:solidFill>
              </a:rPr>
              <a:t>22</a:t>
            </a:r>
            <a:r>
              <a:rPr lang="en-US" altLang="ru-RU" b="1" dirty="0">
                <a:solidFill>
                  <a:srgbClr val="CC0000"/>
                </a:solidFill>
              </a:rPr>
              <a:t>Na source</a:t>
            </a:r>
            <a:endParaRPr lang="en-US" altLang="ru-RU" b="1" dirty="0">
              <a:solidFill>
                <a:srgbClr val="CC0000"/>
              </a:solidFill>
              <a:sym typeface="Symbol" panose="05050102010706020507" pitchFamily="18" charset="2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33916" y="51255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err="1"/>
              <a:t>Beam</a:t>
            </a:r>
            <a:r>
              <a:rPr lang="pl-PL" sz="3200" dirty="0"/>
              <a:t> development</a:t>
            </a:r>
            <a:endParaRPr lang="pl-PL" altLang="pl-PL" sz="3000" dirty="0"/>
          </a:p>
        </p:txBody>
      </p:sp>
      <p:sp>
        <p:nvSpPr>
          <p:cNvPr id="15" name="Prostokąt 14"/>
          <p:cNvSpPr/>
          <p:nvPr/>
        </p:nvSpPr>
        <p:spPr>
          <a:xfrm>
            <a:off x="5199756" y="1866757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ru-RU" b="1" dirty="0">
                <a:solidFill>
                  <a:srgbClr val="CC0000"/>
                </a:solidFill>
              </a:rPr>
              <a:t>=&gt;100 MHz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1897039" y="2452142"/>
            <a:ext cx="682388" cy="9870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H="1">
            <a:off x="1897039" y="2452142"/>
            <a:ext cx="573206" cy="9870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7137518" y="526906"/>
            <a:ext cx="44807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Background</a:t>
            </a:r>
            <a:r>
              <a:rPr lang="pl-PL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reduction</a:t>
            </a:r>
            <a:endParaRPr lang="pl-PL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ositron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age-momentum correlation (AMOC)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195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ęciokąt 6"/>
          <p:cNvSpPr/>
          <p:nvPr/>
        </p:nvSpPr>
        <p:spPr>
          <a:xfrm>
            <a:off x="515623" y="304772"/>
            <a:ext cx="5993567" cy="973251"/>
          </a:xfrm>
          <a:prstGeom prst="homePlate">
            <a:avLst/>
          </a:prstGeom>
          <a:gradFill>
            <a:gsLst>
              <a:gs pos="97000">
                <a:schemeClr val="bg2"/>
              </a:gs>
              <a:gs pos="68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6460" y="19283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31675" y="2466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802158" y="1640014"/>
            <a:ext cx="7808442" cy="49026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pl-PL" sz="3000" b="1" dirty="0" err="1"/>
              <a:t>Realized</a:t>
            </a:r>
            <a:r>
              <a:rPr lang="pl-PL" sz="3000" b="1" dirty="0"/>
              <a:t> in 2018-2021</a:t>
            </a:r>
            <a:r>
              <a:rPr lang="pl-PL" sz="3000" dirty="0"/>
              <a:t>:</a:t>
            </a:r>
            <a:endParaRPr lang="en-US" sz="30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</a:pPr>
            <a:r>
              <a:rPr lang="en-US" sz="3200" dirty="0"/>
              <a:t>The slow positron specialized channel </a:t>
            </a:r>
            <a:endParaRPr lang="pl-PL"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pl-PL" sz="3200" dirty="0"/>
              <a:t>   </a:t>
            </a:r>
            <a:r>
              <a:rPr lang="en-US" sz="3200" dirty="0"/>
              <a:t>construction was completed </a:t>
            </a:r>
            <a:endParaRPr lang="pl-PL" sz="32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</a:pPr>
            <a:r>
              <a:rPr lang="en-US" sz="3200" dirty="0"/>
              <a:t>The new method of ordering flux was invented </a:t>
            </a:r>
            <a:endParaRPr lang="pl-PL" sz="32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</a:pPr>
            <a:r>
              <a:rPr lang="en-US" sz="3200" dirty="0"/>
              <a:t>A system of reactive ion etching was developed </a:t>
            </a:r>
            <a:endParaRPr lang="pl-PL" sz="32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</a:pPr>
            <a:r>
              <a:rPr lang="pl-PL" sz="3200" dirty="0"/>
              <a:t>A </a:t>
            </a:r>
            <a:r>
              <a:rPr lang="pl-PL" sz="3200" dirty="0" err="1"/>
              <a:t>spectrometer</a:t>
            </a:r>
            <a:r>
              <a:rPr lang="pl-PL" sz="3200" dirty="0"/>
              <a:t> </a:t>
            </a:r>
            <a:r>
              <a:rPr lang="en-US" sz="3200" dirty="0"/>
              <a:t>for the </a:t>
            </a:r>
            <a:r>
              <a:rPr lang="pl-PL" sz="3200" dirty="0"/>
              <a:t>c</a:t>
            </a:r>
            <a:r>
              <a:rPr lang="en-US" sz="3200" dirty="0" err="1"/>
              <a:t>oincidence</a:t>
            </a:r>
            <a:r>
              <a:rPr lang="en-US" sz="3200" dirty="0"/>
              <a:t> Doppler</a:t>
            </a:r>
            <a:r>
              <a:rPr lang="pl-PL" sz="3200" dirty="0"/>
              <a:t> s</a:t>
            </a:r>
            <a:r>
              <a:rPr lang="en-US" sz="3200" dirty="0" err="1"/>
              <a:t>pectroscopy</a:t>
            </a:r>
            <a:r>
              <a:rPr lang="en-US" sz="3200" dirty="0"/>
              <a:t> method</a:t>
            </a:r>
            <a:r>
              <a:rPr lang="pl-PL" sz="3200" dirty="0"/>
              <a:t> was </a:t>
            </a:r>
            <a:r>
              <a:rPr lang="pl-PL" sz="3200" dirty="0" err="1"/>
              <a:t>bought</a:t>
            </a:r>
            <a:endParaRPr lang="pl-PL" sz="32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</a:pPr>
            <a:r>
              <a:rPr lang="pl-PL" sz="3200" dirty="0"/>
              <a:t>A </a:t>
            </a:r>
            <a:r>
              <a:rPr lang="pl-PL" sz="3200" dirty="0" err="1"/>
              <a:t>new</a:t>
            </a:r>
            <a:r>
              <a:rPr lang="pl-PL" sz="3200" dirty="0"/>
              <a:t> </a:t>
            </a:r>
            <a:r>
              <a:rPr lang="pl-PL" sz="3200" dirty="0" err="1"/>
              <a:t>sample</a:t>
            </a:r>
            <a:r>
              <a:rPr lang="pl-PL" sz="3200" dirty="0"/>
              <a:t> </a:t>
            </a:r>
            <a:r>
              <a:rPr lang="pl-PL" sz="3200" dirty="0" err="1"/>
              <a:t>chamber</a:t>
            </a:r>
            <a:r>
              <a:rPr lang="pl-PL" sz="3200" dirty="0"/>
              <a:t> was </a:t>
            </a:r>
            <a:r>
              <a:rPr lang="pl-PL" sz="3200" dirty="0" err="1"/>
              <a:t>projected</a:t>
            </a:r>
            <a:r>
              <a:rPr lang="pl-PL" sz="3200" dirty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</a:pPr>
            <a:r>
              <a:rPr lang="en-US" sz="3200" dirty="0"/>
              <a:t>Experimental research was conducted in several areas</a:t>
            </a:r>
            <a:endParaRPr lang="pl-PL"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pl-PL"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pl-PL" sz="3000" b="1" dirty="0" err="1"/>
              <a:t>Plans</a:t>
            </a:r>
            <a:r>
              <a:rPr lang="pl-PL" sz="3000" dirty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</a:pPr>
            <a:r>
              <a:rPr lang="en-US" sz="3100" dirty="0"/>
              <a:t>implementation </a:t>
            </a:r>
            <a:r>
              <a:rPr lang="pl-PL" sz="3100" dirty="0"/>
              <a:t>of the </a:t>
            </a:r>
            <a:r>
              <a:rPr lang="en-US" sz="3100" dirty="0"/>
              <a:t>method of ordering positron flux:</a:t>
            </a:r>
            <a:endParaRPr lang="pl-PL" sz="3100" dirty="0"/>
          </a:p>
          <a:p>
            <a:pPr indent="228600"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pl-PL" sz="3100" dirty="0" err="1"/>
              <a:t>mounting</a:t>
            </a:r>
            <a:r>
              <a:rPr lang="pl-PL" sz="3100" dirty="0"/>
              <a:t> of the </a:t>
            </a:r>
            <a:r>
              <a:rPr lang="pl-PL" sz="3100" dirty="0" err="1"/>
              <a:t>new</a:t>
            </a:r>
            <a:r>
              <a:rPr lang="pl-PL" sz="3100" dirty="0"/>
              <a:t> </a:t>
            </a:r>
            <a:r>
              <a:rPr lang="pl-PL" sz="3100" dirty="0" err="1"/>
              <a:t>measurement</a:t>
            </a:r>
            <a:r>
              <a:rPr lang="pl-PL" sz="3100" dirty="0"/>
              <a:t> </a:t>
            </a:r>
            <a:r>
              <a:rPr lang="pl-PL" sz="3100" dirty="0" err="1"/>
              <a:t>chamber</a:t>
            </a:r>
            <a:r>
              <a:rPr lang="en-US" sz="3100" dirty="0"/>
              <a:t> </a:t>
            </a:r>
          </a:p>
          <a:p>
            <a:pPr indent="228600"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en-US" sz="3100" dirty="0"/>
              <a:t>completion of ordered positron beam formation </a:t>
            </a:r>
            <a:r>
              <a:rPr lang="pl-PL" sz="3100" dirty="0"/>
              <a:t> </a:t>
            </a:r>
          </a:p>
          <a:p>
            <a:pPr indent="228600"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en-US" sz="3100" dirty="0"/>
              <a:t>purchase of a </a:t>
            </a:r>
            <a:r>
              <a:rPr lang="pl-PL" sz="3100" dirty="0" err="1"/>
              <a:t>new</a:t>
            </a:r>
            <a:r>
              <a:rPr lang="pl-PL" sz="3100" dirty="0"/>
              <a:t> </a:t>
            </a:r>
            <a:r>
              <a:rPr lang="en-US" sz="3100" dirty="0"/>
              <a:t>spectrometer for </a:t>
            </a:r>
            <a:r>
              <a:rPr lang="pl-PL" sz="3100" dirty="0" err="1"/>
              <a:t>positron</a:t>
            </a:r>
            <a:r>
              <a:rPr lang="pl-PL" sz="3100" dirty="0"/>
              <a:t> </a:t>
            </a:r>
            <a:r>
              <a:rPr lang="en-US" sz="3100" dirty="0"/>
              <a:t>lifetime measurements</a:t>
            </a:r>
            <a:r>
              <a:rPr lang="pl-PL" sz="3100" dirty="0"/>
              <a:t> </a:t>
            </a:r>
            <a:r>
              <a:rPr lang="en-US" sz="3100" dirty="0"/>
              <a:t>with </a:t>
            </a:r>
            <a:r>
              <a:rPr lang="pl-PL" sz="3100" dirty="0" err="1"/>
              <a:t>an</a:t>
            </a:r>
            <a:r>
              <a:rPr lang="pl-PL" sz="3100" dirty="0"/>
              <a:t> </a:t>
            </a:r>
            <a:r>
              <a:rPr lang="en-US" sz="3100" dirty="0"/>
              <a:t>ordered positron </a:t>
            </a:r>
            <a:r>
              <a:rPr lang="pl-PL" sz="3100" dirty="0" err="1"/>
              <a:t>beam</a:t>
            </a:r>
            <a:endParaRPr lang="pl-PL" sz="31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</a:pPr>
            <a:r>
              <a:rPr lang="pl-PL" sz="3100" dirty="0" err="1"/>
              <a:t>continuation</a:t>
            </a:r>
            <a:r>
              <a:rPr lang="pl-PL" sz="3100" dirty="0"/>
              <a:t> of </a:t>
            </a:r>
            <a:r>
              <a:rPr lang="pl-PL" sz="3100" dirty="0" err="1"/>
              <a:t>experimental</a:t>
            </a:r>
            <a:r>
              <a:rPr lang="pl-PL" sz="3100" dirty="0"/>
              <a:t> </a:t>
            </a:r>
            <a:r>
              <a:rPr lang="pl-PL" sz="3100" dirty="0" err="1"/>
              <a:t>research</a:t>
            </a:r>
            <a:endParaRPr lang="pl-PL" sz="31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</a:pPr>
            <a:endParaRPr lang="pl-PL" sz="32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65674" y="296948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200" dirty="0" err="1"/>
              <a:t>Summary</a:t>
            </a:r>
            <a:endParaRPr lang="pl-PL" altLang="pl-PL" sz="3200" dirty="0"/>
          </a:p>
        </p:txBody>
      </p:sp>
      <p:pic>
        <p:nvPicPr>
          <p:cNvPr id="11" name="Рисунок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781" y="357018"/>
            <a:ext cx="3087610" cy="2176524"/>
          </a:xfrm>
          <a:prstGeom prst="rect">
            <a:avLst/>
          </a:prstGeom>
        </p:spPr>
      </p:pic>
      <p:cxnSp>
        <p:nvCxnSpPr>
          <p:cNvPr id="5" name="Łącznik prosty ze strzałką 4"/>
          <p:cNvCxnSpPr/>
          <p:nvPr/>
        </p:nvCxnSpPr>
        <p:spPr>
          <a:xfrm flipV="1">
            <a:off x="5500048" y="1796050"/>
            <a:ext cx="2857733" cy="2511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7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36" y="2749212"/>
            <a:ext cx="2724150" cy="2042795"/>
          </a:xfrm>
          <a:prstGeom prst="rect">
            <a:avLst/>
          </a:prstGeom>
        </p:spPr>
      </p:pic>
      <p:cxnSp>
        <p:nvCxnSpPr>
          <p:cNvPr id="16" name="Łącznik prosty ze strzałką 15"/>
          <p:cNvCxnSpPr/>
          <p:nvPr/>
        </p:nvCxnSpPr>
        <p:spPr>
          <a:xfrm>
            <a:off x="6509190" y="2866030"/>
            <a:ext cx="2376746" cy="937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530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13</a:t>
            </a:fld>
            <a:endParaRPr lang="pl-PL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3C16D2C0-D43D-487F-BE0E-77F23E474116}"/>
              </a:ext>
            </a:extLst>
          </p:cNvPr>
          <p:cNvGrpSpPr/>
          <p:nvPr/>
        </p:nvGrpSpPr>
        <p:grpSpPr>
          <a:xfrm>
            <a:off x="515623" y="296948"/>
            <a:ext cx="10353269" cy="5367905"/>
            <a:chOff x="515623" y="296948"/>
            <a:chExt cx="10353269" cy="5367905"/>
          </a:xfrm>
        </p:grpSpPr>
        <p:sp>
          <p:nvSpPr>
            <p:cNvPr id="2" name="Prostokąt 1"/>
            <p:cNvSpPr/>
            <p:nvPr/>
          </p:nvSpPr>
          <p:spPr>
            <a:xfrm>
              <a:off x="2995161" y="5018522"/>
              <a:ext cx="5952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3600" b="1" dirty="0" err="1"/>
                <a:t>Thank</a:t>
              </a:r>
              <a:r>
                <a:rPr lang="pl-PL" sz="3600" b="1" dirty="0"/>
                <a:t> </a:t>
              </a:r>
              <a:r>
                <a:rPr lang="pl-PL" sz="3600" b="1" dirty="0" err="1"/>
                <a:t>you</a:t>
              </a:r>
              <a:r>
                <a:rPr lang="pl-PL" sz="3600" b="1" dirty="0"/>
                <a:t> for </a:t>
              </a:r>
              <a:r>
                <a:rPr lang="pl-PL" sz="3600" b="1" dirty="0" err="1"/>
                <a:t>your</a:t>
              </a:r>
              <a:r>
                <a:rPr lang="pl-PL" sz="3600" b="1" dirty="0"/>
                <a:t> </a:t>
              </a:r>
              <a:r>
                <a:rPr lang="pl-PL" sz="3600" b="1" dirty="0" err="1"/>
                <a:t>attention</a:t>
              </a:r>
              <a:r>
                <a:rPr lang="pl-PL" sz="3600" b="1" dirty="0"/>
                <a:t> !</a:t>
              </a:r>
            </a:p>
          </p:txBody>
        </p:sp>
        <p:sp>
          <p:nvSpPr>
            <p:cNvPr id="7" name="Prostokąt 6"/>
            <p:cNvSpPr/>
            <p:nvPr/>
          </p:nvSpPr>
          <p:spPr>
            <a:xfrm>
              <a:off x="779875" y="1516312"/>
              <a:ext cx="5729315" cy="1938992"/>
            </a:xfrm>
            <a:prstGeom prst="rect">
              <a:avLst/>
            </a:prstGeom>
            <a:ln w="19050">
              <a:solidFill>
                <a:srgbClr val="33CC33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buClr>
                  <a:srgbClr val="CC0000"/>
                </a:buClr>
              </a:pPr>
              <a:r>
                <a:rPr lang="pl-PL" altLang="pl-PL" sz="2400" b="1" dirty="0"/>
                <a:t>List of </a:t>
              </a:r>
              <a:r>
                <a:rPr lang="pl-PL" altLang="pl-PL" sz="2400" b="1" dirty="0" err="1"/>
                <a:t>graduates</a:t>
              </a:r>
              <a:r>
                <a:rPr lang="pl-PL" altLang="pl-PL" sz="2400" b="1" dirty="0"/>
                <a:t> for 2016-2020</a:t>
              </a:r>
              <a:r>
                <a:rPr lang="pl-PL" sz="2400" b="1" dirty="0"/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2400" dirty="0"/>
                <a:t>Marat </a:t>
              </a:r>
              <a:r>
                <a:rPr lang="pl-PL" sz="2400" dirty="0" err="1"/>
                <a:t>Eseev</a:t>
              </a:r>
              <a:r>
                <a:rPr lang="pl-PL" sz="2400" dirty="0"/>
                <a:t>, 2016 - </a:t>
              </a:r>
              <a:r>
                <a:rPr lang="pl-PL" sz="2400" dirty="0" err="1"/>
                <a:t>Doctor</a:t>
              </a:r>
              <a:r>
                <a:rPr lang="pl-PL" sz="2400" dirty="0"/>
                <a:t> of </a:t>
              </a:r>
              <a:r>
                <a:rPr lang="pl-PL" sz="2400" dirty="0" err="1"/>
                <a:t>Sciences</a:t>
              </a:r>
              <a:endParaRPr lang="pl-PL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2400" dirty="0" err="1"/>
                <a:t>Pawel</a:t>
              </a:r>
              <a:r>
                <a:rPr lang="pl-PL" sz="2400" dirty="0"/>
                <a:t> </a:t>
              </a:r>
              <a:r>
                <a:rPr lang="pl-PL" sz="2400" dirty="0" err="1"/>
                <a:t>Horodek</a:t>
              </a:r>
              <a:r>
                <a:rPr lang="pl-PL" sz="2400" dirty="0"/>
                <a:t>, 2019 - </a:t>
              </a:r>
              <a:r>
                <a:rPr lang="pl-PL" sz="2400" dirty="0" err="1"/>
                <a:t>Doctor</a:t>
              </a:r>
              <a:r>
                <a:rPr lang="pl-PL" sz="2400" dirty="0"/>
                <a:t> of </a:t>
              </a:r>
              <a:r>
                <a:rPr lang="pl-PL" sz="2400" dirty="0" err="1"/>
                <a:t>Sciences</a:t>
              </a:r>
              <a:endParaRPr lang="pl-PL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2400" dirty="0"/>
                <a:t>Andrei </a:t>
              </a:r>
              <a:r>
                <a:rPr lang="pl-PL" sz="2400" dirty="0" err="1"/>
                <a:t>Kobets</a:t>
              </a:r>
              <a:r>
                <a:rPr lang="pl-PL" sz="2400" dirty="0"/>
                <a:t>, 2020 – </a:t>
              </a:r>
              <a:r>
                <a:rPr lang="pl-PL" sz="2400" dirty="0" err="1"/>
                <a:t>Ph.D</a:t>
              </a:r>
              <a:r>
                <a:rPr lang="pl-PL" sz="2400" dirty="0"/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2400" dirty="0"/>
                <a:t>Sergei Melnikov, 2019 – MSc</a:t>
              </a:r>
            </a:p>
          </p:txBody>
        </p:sp>
        <p:sp>
          <p:nvSpPr>
            <p:cNvPr id="8" name="Pięciokąt 7"/>
            <p:cNvSpPr/>
            <p:nvPr/>
          </p:nvSpPr>
          <p:spPr>
            <a:xfrm>
              <a:off x="515623" y="304772"/>
              <a:ext cx="5993567" cy="973251"/>
            </a:xfrm>
            <a:prstGeom prst="homePlate">
              <a:avLst/>
            </a:prstGeom>
            <a:gradFill>
              <a:gsLst>
                <a:gs pos="97000">
                  <a:schemeClr val="bg2"/>
                </a:gs>
                <a:gs pos="6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2465674" y="296948"/>
              <a:ext cx="8229600" cy="9810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altLang="pl-PL" sz="3200" dirty="0" err="1"/>
                <a:t>Summary</a:t>
              </a:r>
              <a:endParaRPr lang="pl-PL" altLang="pl-PL" sz="3200" dirty="0"/>
            </a:p>
          </p:txBody>
        </p:sp>
        <p:sp>
          <p:nvSpPr>
            <p:cNvPr id="9" name="Prostokąt 6">
              <a:extLst>
                <a:ext uri="{FF2B5EF4-FFF2-40B4-BE49-F238E27FC236}">
                  <a16:creationId xmlns:a16="http://schemas.microsoft.com/office/drawing/2014/main" xmlns="" id="{30010B58-E6BF-49CD-9961-FE78F0FA91BC}"/>
                </a:ext>
              </a:extLst>
            </p:cNvPr>
            <p:cNvSpPr/>
            <p:nvPr/>
          </p:nvSpPr>
          <p:spPr>
            <a:xfrm>
              <a:off x="7194096" y="1516312"/>
              <a:ext cx="3674796" cy="3046988"/>
            </a:xfrm>
            <a:prstGeom prst="rect">
              <a:avLst/>
            </a:prstGeom>
            <a:ln w="19050">
              <a:solidFill>
                <a:srgbClr val="33CC33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l-PL" sz="2400" b="1" dirty="0"/>
                <a:t>Institutional cooperation:</a:t>
              </a:r>
            </a:p>
            <a:p>
              <a:pPr algn="just"/>
              <a:r>
                <a:rPr lang="en-US" sz="2400" dirty="0"/>
                <a:t>1. </a:t>
              </a:r>
              <a:r>
                <a:rPr lang="pl-PL" sz="2400" dirty="0"/>
                <a:t>INP PAS in Cracow; </a:t>
              </a:r>
              <a:endParaRPr lang="en-US" sz="2400" dirty="0"/>
            </a:p>
            <a:p>
              <a:pPr algn="just"/>
              <a:r>
                <a:rPr lang="en-US" sz="2400" dirty="0"/>
                <a:t>2. </a:t>
              </a:r>
              <a:r>
                <a:rPr lang="pl-PL" sz="2400" dirty="0"/>
                <a:t>JINR</a:t>
              </a:r>
              <a:r>
                <a:rPr lang="en-US" sz="2400" dirty="0"/>
                <a:t>:</a:t>
              </a:r>
              <a:r>
                <a:rPr lang="pl-PL" sz="2400" dirty="0"/>
                <a:t> FLNP and FLNR; </a:t>
              </a:r>
              <a:endParaRPr lang="en-US" sz="2400" dirty="0"/>
            </a:p>
            <a:p>
              <a:pPr algn="just"/>
              <a:r>
                <a:rPr lang="en-US" sz="2400" dirty="0"/>
                <a:t>3. </a:t>
              </a:r>
              <a:r>
                <a:rPr lang="pl-PL" sz="2400" dirty="0"/>
                <a:t>NAFU </a:t>
              </a:r>
              <a:r>
                <a:rPr lang="en-US" sz="2400" dirty="0"/>
                <a:t>Arkhangelsk;</a:t>
              </a:r>
              <a:r>
                <a:rPr lang="pl-PL" sz="2400" dirty="0"/>
                <a:t>  </a:t>
              </a:r>
              <a:endParaRPr lang="en-US" sz="2400" dirty="0"/>
            </a:p>
            <a:p>
              <a:pPr algn="just"/>
              <a:r>
                <a:rPr lang="en-US" sz="2400" dirty="0"/>
                <a:t>4. </a:t>
              </a:r>
              <a:r>
                <a:rPr lang="pl-PL" sz="2400" dirty="0"/>
                <a:t>PTU Tomsk;</a:t>
              </a:r>
              <a:endParaRPr lang="en-US" sz="2400" dirty="0"/>
            </a:p>
            <a:p>
              <a:pPr algn="just"/>
              <a:r>
                <a:rPr lang="en-US" sz="2400" dirty="0"/>
                <a:t>5. </a:t>
              </a:r>
              <a:r>
                <a:rPr lang="pl-PL" sz="2400" dirty="0"/>
                <a:t>ITEP Moscow; </a:t>
              </a:r>
              <a:endParaRPr lang="en-US" sz="2400" dirty="0"/>
            </a:p>
            <a:p>
              <a:pPr algn="just"/>
              <a:r>
                <a:rPr lang="en-US" sz="2400" dirty="0"/>
                <a:t>6. </a:t>
              </a:r>
              <a:r>
                <a:rPr lang="pl-PL" sz="2400" dirty="0"/>
                <a:t>CNT Hochiminh</a:t>
              </a:r>
              <a:r>
                <a:rPr lang="en-US" sz="2400" dirty="0"/>
                <a:t>;</a:t>
              </a:r>
              <a:r>
                <a:rPr lang="pl-PL" sz="2400" dirty="0"/>
                <a:t> </a:t>
              </a:r>
              <a:endParaRPr lang="en-US" sz="2400" dirty="0"/>
            </a:p>
            <a:p>
              <a:pPr algn="just"/>
              <a:r>
                <a:rPr lang="en-US" sz="2400" dirty="0"/>
                <a:t>7. </a:t>
              </a:r>
              <a:r>
                <a:rPr lang="pl-PL" sz="2400" dirty="0"/>
                <a:t>STU Voronezh.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40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ęciokąt 4"/>
          <p:cNvSpPr/>
          <p:nvPr/>
        </p:nvSpPr>
        <p:spPr>
          <a:xfrm>
            <a:off x="515623" y="308871"/>
            <a:ext cx="5993567" cy="973251"/>
          </a:xfrm>
          <a:prstGeom prst="homePlate">
            <a:avLst/>
          </a:prstGeom>
          <a:gradFill>
            <a:gsLst>
              <a:gs pos="97000">
                <a:schemeClr val="accent6"/>
              </a:gs>
              <a:gs pos="68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9698" name="Picture 2" descr="point_defec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9" y="2029613"/>
            <a:ext cx="2586143" cy="25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Obraz 1" descr="fig2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64" y="4461296"/>
            <a:ext cx="59436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334832" y="1482340"/>
            <a:ext cx="1138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2400" b="1" dirty="0" err="1"/>
              <a:t>Defects</a:t>
            </a:r>
            <a:endParaRPr lang="pl-PL" altLang="pl-PL" sz="2400" b="1" dirty="0"/>
          </a:p>
        </p:txBody>
      </p:sp>
      <p:sp>
        <p:nvSpPr>
          <p:cNvPr id="10" name="Prostokąt 9"/>
          <p:cNvSpPr/>
          <p:nvPr/>
        </p:nvSpPr>
        <p:spPr>
          <a:xfrm>
            <a:off x="6387549" y="3143084"/>
            <a:ext cx="5195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/>
              <a:t>Source: </a:t>
            </a:r>
            <a:r>
              <a:rPr lang="pl-PL" sz="1400" dirty="0"/>
              <a:t> K. Siemek, M.K. </a:t>
            </a:r>
            <a:r>
              <a:rPr lang="pl-PL" sz="1400" dirty="0" err="1"/>
              <a:t>Eseev</a:t>
            </a:r>
            <a:r>
              <a:rPr lang="pl-PL" sz="1400" dirty="0"/>
              <a:t>, P. </a:t>
            </a:r>
            <a:r>
              <a:rPr lang="pl-PL" sz="1400" dirty="0" err="1"/>
              <a:t>Horodek</a:t>
            </a:r>
            <a:r>
              <a:rPr lang="pl-PL" sz="1400" dirty="0"/>
              <a:t>, A.G. </a:t>
            </a:r>
            <a:r>
              <a:rPr lang="pl-PL" sz="1400" dirty="0" err="1"/>
              <a:t>Kobets</a:t>
            </a:r>
            <a:r>
              <a:rPr lang="pl-PL" sz="1400" dirty="0"/>
              <a:t>, I.V. </a:t>
            </a:r>
            <a:r>
              <a:rPr lang="pl-PL" sz="1400" dirty="0" err="1"/>
              <a:t>Kuziv</a:t>
            </a:r>
            <a:r>
              <a:rPr lang="pl-PL" sz="1400" dirty="0"/>
              <a:t>, </a:t>
            </a:r>
            <a:r>
              <a:rPr lang="en-US" sz="1400" dirty="0"/>
              <a:t>Defects studies of nickel aluminum bronze subjected to cavitation </a:t>
            </a:r>
            <a:r>
              <a:rPr lang="pl-PL" sz="1400" dirty="0" err="1"/>
              <a:t>Appl</a:t>
            </a:r>
            <a:r>
              <a:rPr lang="pl-PL" sz="1400" dirty="0"/>
              <a:t>. Surf. </a:t>
            </a:r>
            <a:r>
              <a:rPr lang="pl-PL" sz="1400" dirty="0" err="1"/>
              <a:t>Sci</a:t>
            </a:r>
            <a:r>
              <a:rPr lang="pl-PL" sz="1400" dirty="0"/>
              <a:t>. 546 (2021) 149107</a:t>
            </a:r>
            <a:endParaRPr lang="pl-PL" sz="1400" i="1" dirty="0"/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3409450" y="1944005"/>
            <a:ext cx="3202776" cy="79401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488880" y="4014145"/>
            <a:ext cx="4811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2400" b="1" dirty="0" err="1"/>
              <a:t>Modification</a:t>
            </a:r>
            <a:r>
              <a:rPr lang="pl-PL" altLang="pl-PL" sz="2400" b="1" dirty="0"/>
              <a:t> of materials </a:t>
            </a:r>
            <a:r>
              <a:rPr lang="pl-PL" altLang="pl-PL" sz="2400" b="1" dirty="0" err="1"/>
              <a:t>properties</a:t>
            </a:r>
            <a:endParaRPr lang="pl-PL" altLang="pl-PL" sz="2400" b="1" dirty="0"/>
          </a:p>
        </p:txBody>
      </p:sp>
      <p:sp>
        <p:nvSpPr>
          <p:cNvPr id="22" name="Prostokąt 21"/>
          <p:cNvSpPr/>
          <p:nvPr/>
        </p:nvSpPr>
        <p:spPr>
          <a:xfrm>
            <a:off x="7282000" y="636286"/>
            <a:ext cx="3989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2400" b="1" dirty="0" err="1"/>
              <a:t>Studies</a:t>
            </a:r>
            <a:r>
              <a:rPr lang="pl-PL" altLang="pl-PL" sz="2400" b="1" dirty="0"/>
              <a:t> of </a:t>
            </a:r>
            <a:r>
              <a:rPr lang="pl-PL" altLang="pl-PL" sz="2400" b="1" dirty="0" err="1"/>
              <a:t>destructive</a:t>
            </a:r>
            <a:r>
              <a:rPr lang="pl-PL" altLang="pl-PL" sz="2400" b="1" dirty="0"/>
              <a:t> </a:t>
            </a:r>
            <a:r>
              <a:rPr lang="pl-PL" altLang="pl-PL" sz="2400" b="1" dirty="0" err="1"/>
              <a:t>process</a:t>
            </a:r>
            <a:endParaRPr lang="pl-PL" altLang="pl-PL" sz="2400" b="1" dirty="0"/>
          </a:p>
        </p:txBody>
      </p:sp>
      <p:cxnSp>
        <p:nvCxnSpPr>
          <p:cNvPr id="23" name="Łącznik prosty ze strzałką 22"/>
          <p:cNvCxnSpPr/>
          <p:nvPr/>
        </p:nvCxnSpPr>
        <p:spPr>
          <a:xfrm>
            <a:off x="3409450" y="3916921"/>
            <a:ext cx="1918632" cy="58451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97531" y="4594058"/>
            <a:ext cx="4350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properties of materials are profoundly influenced by the presence of imperfections.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important to have knowledge about the types of imperfections that exist and the roles they play in affecting the behavior of materials. 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4864725" y="5925118"/>
            <a:ext cx="6854835" cy="1617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000000"/>
              </a:buClr>
            </a:pPr>
            <a:r>
              <a:rPr lang="pl-PL" sz="1400" i="1" dirty="0">
                <a:ea typeface="Times New Roman" panose="02020603050405020304" pitchFamily="18" charset="0"/>
              </a:rPr>
              <a:t>Source: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K.Siemek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A.P.Yelisseyev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P.Horodek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S.I.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Lobanov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A.A.Goloshumova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A.V.Belushkin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L.I.Isaenko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Optical and positron annihilation studies of structural defects in LiInSe</a:t>
            </a:r>
            <a:r>
              <a:rPr lang="en-US" sz="1400" i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single crystals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Optical Materials 109 (2020) 110262</a:t>
            </a:r>
            <a:endParaRPr lang="pl-PL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Bef>
                <a:spcPts val="3600"/>
              </a:spcBef>
              <a:spcAft>
                <a:spcPts val="1800"/>
              </a:spcAft>
            </a:pPr>
            <a:endParaRPr lang="pl-PL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717" y="1220819"/>
            <a:ext cx="4484993" cy="199429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613631" y="308871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200" dirty="0" err="1"/>
              <a:t>Research</a:t>
            </a:r>
            <a:r>
              <a:rPr lang="pl-PL" altLang="pl-PL" sz="3200" dirty="0"/>
              <a:t> </a:t>
            </a:r>
            <a:r>
              <a:rPr lang="pl-PL" altLang="pl-PL" sz="3200" dirty="0" err="1"/>
              <a:t>activities</a:t>
            </a:r>
            <a:endParaRPr lang="pl-PL" altLang="pl-PL" sz="3200" dirty="0"/>
          </a:p>
        </p:txBody>
      </p:sp>
    </p:spTree>
    <p:extLst>
      <p:ext uri="{BB962C8B-B14F-4D97-AF65-F5344CB8AC3E}">
        <p14:creationId xmlns:p14="http://schemas.microsoft.com/office/powerpoint/2010/main" val="105327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1445" y="1528549"/>
            <a:ext cx="10809027" cy="519292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altLang="pl-PL" sz="4200" b="1" i="1" dirty="0" err="1"/>
              <a:t>Studies</a:t>
            </a:r>
            <a:r>
              <a:rPr lang="pl-PL" altLang="pl-PL" sz="4200" b="1" i="1" dirty="0"/>
              <a:t> of </a:t>
            </a:r>
            <a:r>
              <a:rPr lang="pl-PL" altLang="pl-PL" sz="4200" b="1" i="1" dirty="0" err="1"/>
              <a:t>destructive</a:t>
            </a:r>
            <a:r>
              <a:rPr lang="pl-PL" altLang="pl-PL" sz="4200" b="1" i="1" dirty="0"/>
              <a:t> </a:t>
            </a:r>
            <a:r>
              <a:rPr lang="pl-PL" altLang="pl-PL" sz="4200" b="1" i="1" dirty="0" err="1"/>
              <a:t>process</a:t>
            </a:r>
            <a:r>
              <a:rPr lang="pl-PL" altLang="pl-PL" sz="4200" b="1" i="1" dirty="0"/>
              <a:t>:</a:t>
            </a:r>
            <a:endParaRPr lang="pl-PL" b="1" i="1" dirty="0"/>
          </a:p>
          <a:p>
            <a:pPr algn="just"/>
            <a:r>
              <a:rPr lang="pl-PL" b="1" dirty="0" err="1"/>
              <a:t>Studies</a:t>
            </a:r>
            <a:r>
              <a:rPr lang="pl-PL" b="1" dirty="0"/>
              <a:t> of materials for </a:t>
            </a:r>
            <a:r>
              <a:rPr lang="pl-PL" b="1" dirty="0" err="1"/>
              <a:t>usage</a:t>
            </a:r>
            <a:r>
              <a:rPr lang="pl-PL" b="1" dirty="0"/>
              <a:t> in IV </a:t>
            </a:r>
            <a:r>
              <a:rPr lang="pl-PL" b="1" dirty="0" err="1"/>
              <a:t>type</a:t>
            </a:r>
            <a:r>
              <a:rPr lang="pl-PL" b="1" dirty="0"/>
              <a:t> </a:t>
            </a:r>
            <a:r>
              <a:rPr lang="pl-PL" b="1" dirty="0" err="1"/>
              <a:t>nuclear</a:t>
            </a:r>
            <a:r>
              <a:rPr lang="pl-PL" b="1" dirty="0"/>
              <a:t> </a:t>
            </a:r>
            <a:r>
              <a:rPr lang="pl-PL" b="1" dirty="0" err="1"/>
              <a:t>reactors</a:t>
            </a:r>
            <a:r>
              <a:rPr lang="pl-PL" b="1" dirty="0"/>
              <a:t> </a:t>
            </a:r>
            <a:r>
              <a:rPr lang="pl-PL" dirty="0"/>
              <a:t>- </a:t>
            </a:r>
            <a:r>
              <a:rPr lang="pl-PL" dirty="0" err="1"/>
              <a:t>Institute</a:t>
            </a:r>
            <a:r>
              <a:rPr lang="pl-PL" dirty="0"/>
              <a:t> of </a:t>
            </a:r>
            <a:r>
              <a:rPr lang="pl-PL" dirty="0" err="1"/>
              <a:t>Nuclear</a:t>
            </a:r>
            <a:r>
              <a:rPr lang="pl-PL" dirty="0"/>
              <a:t> </a:t>
            </a:r>
            <a:r>
              <a:rPr lang="pl-PL" dirty="0" err="1"/>
              <a:t>Physics</a:t>
            </a:r>
            <a:r>
              <a:rPr lang="pl-PL" dirty="0"/>
              <a:t> PAS, </a:t>
            </a:r>
            <a:r>
              <a:rPr lang="pl-PL" dirty="0" err="1"/>
              <a:t>Cracow</a:t>
            </a:r>
            <a:r>
              <a:rPr lang="pl-PL" dirty="0"/>
              <a:t> [dr. </a:t>
            </a:r>
            <a:r>
              <a:rPr lang="pl-PL" dirty="0" err="1"/>
              <a:t>P.Horodek</a:t>
            </a:r>
            <a:r>
              <a:rPr lang="pl-PL" dirty="0"/>
              <a:t>], </a:t>
            </a:r>
            <a:r>
              <a:rPr lang="az-Latn-AZ" dirty="0"/>
              <a:t>Institute of Radiation Problems </a:t>
            </a:r>
            <a:r>
              <a:rPr lang="pl-PL" dirty="0"/>
              <a:t>NAS</a:t>
            </a:r>
            <a:r>
              <a:rPr lang="az-Latn-AZ" dirty="0"/>
              <a:t>, Baku</a:t>
            </a:r>
            <a:r>
              <a:rPr lang="pl-PL" dirty="0"/>
              <a:t> [dr </a:t>
            </a:r>
            <a:r>
              <a:rPr lang="az-Latn-AZ" dirty="0"/>
              <a:t>M.N. Mirzayev</a:t>
            </a:r>
            <a:r>
              <a:rPr lang="pl-PL" dirty="0"/>
              <a:t>] ,</a:t>
            </a:r>
            <a:r>
              <a:rPr lang="pl-PL" baseline="30000" dirty="0"/>
              <a:t> </a:t>
            </a:r>
            <a:r>
              <a:rPr lang="az-Latn-AZ" dirty="0"/>
              <a:t>Institute for Nuclear Research and Nuclear Energy</a:t>
            </a:r>
            <a:r>
              <a:rPr lang="pl-PL" dirty="0"/>
              <a:t>, Sofia [dr </a:t>
            </a:r>
            <a:r>
              <a:rPr lang="az-Latn-AZ" dirty="0"/>
              <a:t>E.P.Popov</a:t>
            </a:r>
            <a:r>
              <a:rPr lang="pl-PL" dirty="0"/>
              <a:t>], University of Szczecin [prof. </a:t>
            </a:r>
            <a:r>
              <a:rPr lang="pl-PL" dirty="0" err="1"/>
              <a:t>K.Czerski</a:t>
            </a:r>
            <a:r>
              <a:rPr lang="pl-PL" dirty="0"/>
              <a:t>], JINR [dr. V. A. </a:t>
            </a:r>
            <a:r>
              <a:rPr lang="pl-PL" dirty="0" err="1"/>
              <a:t>Skuratov</a:t>
            </a:r>
            <a:r>
              <a:rPr lang="pl-PL" dirty="0"/>
              <a:t>], </a:t>
            </a:r>
            <a:r>
              <a:rPr lang="pl-PL" dirty="0" err="1"/>
              <a:t>Belarusian</a:t>
            </a:r>
            <a:r>
              <a:rPr lang="pl-PL" dirty="0"/>
              <a:t> </a:t>
            </a:r>
            <a:r>
              <a:rPr lang="pl-PL" dirty="0" err="1"/>
              <a:t>State</a:t>
            </a:r>
            <a:r>
              <a:rPr lang="pl-PL" dirty="0"/>
              <a:t> University [dr. V. V. </a:t>
            </a:r>
            <a:r>
              <a:rPr lang="pl-PL" dirty="0" err="1"/>
              <a:t>Uglov</a:t>
            </a:r>
            <a:r>
              <a:rPr lang="pl-PL" dirty="0"/>
              <a:t>], Sumy </a:t>
            </a:r>
            <a:r>
              <a:rPr lang="pl-PL" dirty="0" err="1"/>
              <a:t>State</a:t>
            </a:r>
            <a:r>
              <a:rPr lang="pl-PL" dirty="0"/>
              <a:t> University, </a:t>
            </a:r>
            <a:r>
              <a:rPr lang="pl-PL" dirty="0" err="1"/>
              <a:t>Ukraine</a:t>
            </a:r>
            <a:r>
              <a:rPr lang="pl-PL" dirty="0"/>
              <a:t> [prof. A. </a:t>
            </a:r>
            <a:r>
              <a:rPr lang="pl-PL" dirty="0" err="1"/>
              <a:t>Pogrebnjak</a:t>
            </a:r>
            <a:r>
              <a:rPr lang="pl-PL" dirty="0"/>
              <a:t>], </a:t>
            </a:r>
            <a:r>
              <a:rPr lang="pl-PL" dirty="0" err="1"/>
              <a:t>Institute</a:t>
            </a:r>
            <a:r>
              <a:rPr lang="pl-PL" dirty="0"/>
              <a:t> for </a:t>
            </a:r>
            <a:r>
              <a:rPr lang="pl-PL" dirty="0" err="1"/>
              <a:t>Theoretical</a:t>
            </a:r>
            <a:r>
              <a:rPr lang="pl-PL" dirty="0"/>
              <a:t> and </a:t>
            </a:r>
            <a:r>
              <a:rPr lang="pl-PL" dirty="0" err="1"/>
              <a:t>Experimental</a:t>
            </a:r>
            <a:r>
              <a:rPr lang="pl-PL" dirty="0"/>
              <a:t> </a:t>
            </a:r>
            <a:r>
              <a:rPr lang="pl-PL" dirty="0" err="1"/>
              <a:t>Physics</a:t>
            </a:r>
            <a:r>
              <a:rPr lang="pl-PL" dirty="0"/>
              <a:t> [dr T.V. </a:t>
            </a:r>
            <a:r>
              <a:rPr lang="pl-PL" dirty="0" err="1"/>
              <a:t>Kulevoy</a:t>
            </a:r>
            <a:r>
              <a:rPr lang="pl-PL" dirty="0"/>
              <a:t>], PTU Tomsk [dr R. </a:t>
            </a:r>
            <a:r>
              <a:rPr lang="pl-PL" dirty="0" err="1"/>
              <a:t>Laptev</a:t>
            </a:r>
            <a:r>
              <a:rPr lang="pl-PL" dirty="0"/>
              <a:t>];</a:t>
            </a:r>
          </a:p>
          <a:p>
            <a:pPr algn="just"/>
            <a:r>
              <a:rPr lang="pl-PL" b="1" dirty="0" err="1"/>
              <a:t>cavitation</a:t>
            </a:r>
            <a:r>
              <a:rPr lang="pl-PL" b="1" dirty="0"/>
              <a:t>, </a:t>
            </a:r>
            <a:r>
              <a:rPr lang="pl-PL" b="1" dirty="0" err="1"/>
              <a:t>wear</a:t>
            </a:r>
            <a:r>
              <a:rPr lang="pl-PL" b="1" dirty="0"/>
              <a:t>, </a:t>
            </a:r>
            <a:r>
              <a:rPr lang="pl-PL" b="1" dirty="0" err="1"/>
              <a:t>corrosion</a:t>
            </a:r>
            <a:r>
              <a:rPr lang="pl-PL" b="1" dirty="0"/>
              <a:t> </a:t>
            </a:r>
            <a:r>
              <a:rPr lang="pl-PL" b="1" dirty="0" err="1"/>
              <a:t>process</a:t>
            </a:r>
            <a:r>
              <a:rPr lang="pl-PL" b="1" dirty="0"/>
              <a:t>- </a:t>
            </a:r>
            <a:r>
              <a:rPr lang="pl-PL" dirty="0" err="1"/>
              <a:t>Institute</a:t>
            </a:r>
            <a:r>
              <a:rPr lang="pl-PL" dirty="0"/>
              <a:t> of </a:t>
            </a:r>
            <a:r>
              <a:rPr lang="pl-PL" dirty="0" err="1"/>
              <a:t>Nuclear</a:t>
            </a:r>
            <a:r>
              <a:rPr lang="pl-PL" dirty="0"/>
              <a:t> </a:t>
            </a:r>
            <a:r>
              <a:rPr lang="pl-PL" dirty="0" err="1"/>
              <a:t>Physics</a:t>
            </a:r>
            <a:r>
              <a:rPr lang="pl-PL" dirty="0"/>
              <a:t> PAS, </a:t>
            </a:r>
            <a:r>
              <a:rPr lang="pl-PL" dirty="0" err="1"/>
              <a:t>Cracow</a:t>
            </a:r>
            <a:r>
              <a:rPr lang="pl-PL" dirty="0"/>
              <a:t> [prof. </a:t>
            </a:r>
            <a:r>
              <a:rPr lang="pl-PL" dirty="0" err="1"/>
              <a:t>J.Dryzek</a:t>
            </a:r>
            <a:r>
              <a:rPr lang="pl-PL" dirty="0"/>
              <a:t>], </a:t>
            </a:r>
            <a:r>
              <a:rPr lang="en-US" dirty="0"/>
              <a:t>Northern Arctic Federal University, Arkhangelsk</a:t>
            </a:r>
            <a:r>
              <a:rPr lang="pl-PL" dirty="0"/>
              <a:t> [dr. </a:t>
            </a:r>
            <a:r>
              <a:rPr lang="pl-PL" dirty="0" err="1"/>
              <a:t>M.Eseev</a:t>
            </a:r>
            <a:r>
              <a:rPr lang="pl-PL" dirty="0"/>
              <a:t>];</a:t>
            </a:r>
          </a:p>
          <a:p>
            <a:pPr marL="0" indent="0" algn="just">
              <a:buNone/>
            </a:pPr>
            <a:r>
              <a:rPr lang="pl-PL" altLang="pl-PL" sz="4200" b="1" i="1" dirty="0" err="1"/>
              <a:t>Studies</a:t>
            </a:r>
            <a:r>
              <a:rPr lang="pl-PL" altLang="pl-PL" sz="4200" b="1" i="1" dirty="0"/>
              <a:t> of materials </a:t>
            </a:r>
            <a:r>
              <a:rPr lang="pl-PL" altLang="pl-PL" sz="4200" b="1" i="1" dirty="0" err="1"/>
              <a:t>modification</a:t>
            </a:r>
            <a:r>
              <a:rPr lang="pl-PL" altLang="pl-PL" sz="4200" b="1" i="1" dirty="0"/>
              <a:t>:</a:t>
            </a:r>
            <a:endParaRPr lang="pl-PL" sz="4200" b="1" i="1" dirty="0"/>
          </a:p>
          <a:p>
            <a:pPr algn="just"/>
            <a:r>
              <a:rPr lang="pl-PL" b="1" dirty="0"/>
              <a:t>Surface </a:t>
            </a:r>
            <a:r>
              <a:rPr lang="pl-PL" b="1" dirty="0" err="1"/>
              <a:t>modification</a:t>
            </a:r>
            <a:r>
              <a:rPr lang="pl-PL" b="1" dirty="0"/>
              <a:t> by </a:t>
            </a:r>
            <a:r>
              <a:rPr lang="pl-PL" b="1" dirty="0" err="1"/>
              <a:t>ion</a:t>
            </a:r>
            <a:r>
              <a:rPr lang="pl-PL" b="1" dirty="0"/>
              <a:t> </a:t>
            </a:r>
            <a:r>
              <a:rPr lang="pl-PL" b="1" dirty="0" err="1"/>
              <a:t>implanatation</a:t>
            </a:r>
            <a:r>
              <a:rPr lang="pl-PL" b="1" dirty="0"/>
              <a:t> in </a:t>
            </a:r>
            <a:r>
              <a:rPr lang="pl-PL" b="1" dirty="0" err="1"/>
              <a:t>semiconductors</a:t>
            </a:r>
            <a:r>
              <a:rPr lang="pl-PL" b="1" dirty="0"/>
              <a:t> and MOS </a:t>
            </a:r>
            <a:r>
              <a:rPr lang="pl-PL" b="1" dirty="0" err="1"/>
              <a:t>structures</a:t>
            </a:r>
            <a:r>
              <a:rPr lang="pl-PL" b="1" dirty="0"/>
              <a:t> </a:t>
            </a:r>
            <a:r>
              <a:rPr lang="pl-PL" dirty="0"/>
              <a:t>- UMCS Lublin [dr </a:t>
            </a:r>
            <a:r>
              <a:rPr lang="pl-PL" dirty="0" err="1"/>
              <a:t>M.Kulik</a:t>
            </a:r>
            <a:r>
              <a:rPr lang="pl-PL" dirty="0"/>
              <a:t>], CNT </a:t>
            </a:r>
            <a:r>
              <a:rPr lang="pl-PL" dirty="0" err="1"/>
              <a:t>Hochiminh</a:t>
            </a:r>
            <a:r>
              <a:rPr lang="pl-PL" dirty="0"/>
              <a:t> [dr </a:t>
            </a:r>
            <a:r>
              <a:rPr lang="pl-PL" dirty="0" err="1"/>
              <a:t>Luu</a:t>
            </a:r>
            <a:r>
              <a:rPr lang="pl-PL" dirty="0"/>
              <a:t> </a:t>
            </a:r>
            <a:r>
              <a:rPr lang="pl-PL" dirty="0" err="1"/>
              <a:t>Anh</a:t>
            </a:r>
            <a:r>
              <a:rPr lang="pl-PL" dirty="0"/>
              <a:t> </a:t>
            </a:r>
            <a:r>
              <a:rPr lang="pl-PL" dirty="0" err="1"/>
              <a:t>Tuyen</a:t>
            </a:r>
            <a:r>
              <a:rPr lang="pl-PL" dirty="0"/>
              <a:t>], </a:t>
            </a:r>
            <a:r>
              <a:rPr lang="en-US" dirty="0"/>
              <a:t>Institute of Physics, </a:t>
            </a:r>
            <a:r>
              <a:rPr lang="pl-PL" dirty="0"/>
              <a:t>VAST</a:t>
            </a:r>
            <a:r>
              <a:rPr lang="en-US" dirty="0"/>
              <a:t>, </a:t>
            </a:r>
            <a:r>
              <a:rPr lang="pl-PL" dirty="0"/>
              <a:t>Hanoi [prof. </a:t>
            </a:r>
            <a:r>
              <a:rPr lang="en-US" dirty="0"/>
              <a:t>Le Hong </a:t>
            </a:r>
            <a:r>
              <a:rPr lang="en-US" dirty="0" err="1"/>
              <a:t>Khiem</a:t>
            </a:r>
            <a:r>
              <a:rPr lang="pl-PL" dirty="0"/>
              <a:t>];</a:t>
            </a:r>
          </a:p>
          <a:p>
            <a:pPr algn="just"/>
            <a:r>
              <a:rPr lang="pl-PL" b="1" dirty="0" err="1"/>
              <a:t>Study</a:t>
            </a:r>
            <a:r>
              <a:rPr lang="pl-PL" b="1" dirty="0"/>
              <a:t> of </a:t>
            </a:r>
            <a:r>
              <a:rPr lang="pl-PL" b="1" dirty="0" err="1"/>
              <a:t>defects</a:t>
            </a:r>
            <a:r>
              <a:rPr lang="pl-PL" b="1" dirty="0"/>
              <a:t> in </a:t>
            </a:r>
            <a:r>
              <a:rPr lang="pl-PL" b="1" dirty="0" err="1"/>
              <a:t>optical</a:t>
            </a:r>
            <a:r>
              <a:rPr lang="pl-PL" b="1" dirty="0"/>
              <a:t> materials</a:t>
            </a:r>
            <a:r>
              <a:rPr lang="pl-PL" dirty="0"/>
              <a:t> - IGM SB RAS and NSU, </a:t>
            </a:r>
            <a:r>
              <a:rPr lang="pl-PL" dirty="0" err="1"/>
              <a:t>Novosibirsk</a:t>
            </a:r>
            <a:r>
              <a:rPr lang="pl-PL" dirty="0"/>
              <a:t> [dr. L.I. </a:t>
            </a:r>
            <a:r>
              <a:rPr lang="pl-PL" dirty="0" err="1"/>
              <a:t>Isaenko</a:t>
            </a:r>
            <a:r>
              <a:rPr lang="pl-PL" dirty="0"/>
              <a:t>, dr. A. P. </a:t>
            </a:r>
            <a:r>
              <a:rPr lang="ru-RU" dirty="0"/>
              <a:t>Yelisseyev</a:t>
            </a:r>
            <a:r>
              <a:rPr lang="pl-PL" dirty="0"/>
              <a:t>]; JINR [dr. A.V </a:t>
            </a:r>
            <a:r>
              <a:rPr lang="pl-PL" dirty="0" err="1"/>
              <a:t>Belushkin</a:t>
            </a:r>
            <a:r>
              <a:rPr lang="pl-PL" dirty="0"/>
              <a:t>]</a:t>
            </a:r>
          </a:p>
          <a:p>
            <a:pPr algn="just"/>
            <a:r>
              <a:rPr lang="pl-PL" b="1" dirty="0" err="1"/>
              <a:t>Mechanical</a:t>
            </a:r>
            <a:r>
              <a:rPr lang="pl-PL" b="1" dirty="0"/>
              <a:t> </a:t>
            </a:r>
            <a:r>
              <a:rPr lang="pl-PL" b="1" dirty="0" err="1"/>
              <a:t>modification</a:t>
            </a:r>
            <a:r>
              <a:rPr lang="pl-PL" b="1" dirty="0"/>
              <a:t> of materials </a:t>
            </a:r>
            <a:r>
              <a:rPr lang="pl-PL" dirty="0"/>
              <a:t>– </a:t>
            </a:r>
            <a:r>
              <a:rPr lang="pl-PL" dirty="0" err="1"/>
              <a:t>sandblasting</a:t>
            </a:r>
            <a:r>
              <a:rPr lang="pl-PL" dirty="0"/>
              <a:t>, </a:t>
            </a:r>
            <a:r>
              <a:rPr lang="en-US" dirty="0"/>
              <a:t>hydrostatic extrusion, surface modification attrition techniques </a:t>
            </a:r>
            <a:r>
              <a:rPr lang="pl-PL" dirty="0"/>
              <a:t>-</a:t>
            </a:r>
            <a:r>
              <a:rPr lang="pl-PL" dirty="0" err="1"/>
              <a:t>Institute</a:t>
            </a:r>
            <a:r>
              <a:rPr lang="pl-PL" dirty="0"/>
              <a:t> of </a:t>
            </a:r>
            <a:r>
              <a:rPr lang="pl-PL" dirty="0" err="1"/>
              <a:t>Nuclear</a:t>
            </a:r>
            <a:r>
              <a:rPr lang="pl-PL" dirty="0"/>
              <a:t> </a:t>
            </a:r>
            <a:r>
              <a:rPr lang="pl-PL" dirty="0" err="1"/>
              <a:t>Physics</a:t>
            </a:r>
            <a:r>
              <a:rPr lang="pl-PL" dirty="0"/>
              <a:t> PAS, </a:t>
            </a:r>
            <a:r>
              <a:rPr lang="pl-PL" dirty="0" err="1"/>
              <a:t>Cracow</a:t>
            </a:r>
            <a:r>
              <a:rPr lang="pl-PL" dirty="0"/>
              <a:t> [dr. </a:t>
            </a:r>
            <a:r>
              <a:rPr lang="pl-PL" dirty="0" err="1"/>
              <a:t>P.Horodek</a:t>
            </a:r>
            <a:r>
              <a:rPr lang="pl-PL" dirty="0"/>
              <a:t>, dr. </a:t>
            </a:r>
            <a:r>
              <a:rPr lang="pl-PL" dirty="0" err="1"/>
              <a:t>E.Dryzek</a:t>
            </a:r>
            <a:r>
              <a:rPr lang="pl-PL" dirty="0"/>
              <a:t>], UE, </a:t>
            </a:r>
            <a:r>
              <a:rPr lang="pl-PL" dirty="0" err="1"/>
              <a:t>Cracow</a:t>
            </a:r>
            <a:r>
              <a:rPr lang="pl-PL" dirty="0"/>
              <a:t> [dr. </a:t>
            </a:r>
            <a:r>
              <a:rPr lang="pl-PL" dirty="0" err="1"/>
              <a:t>M.Sarnek</a:t>
            </a:r>
            <a:r>
              <a:rPr lang="pl-PL" dirty="0"/>
              <a:t>], AGH University, </a:t>
            </a:r>
            <a:r>
              <a:rPr lang="pl-PL" dirty="0" err="1"/>
              <a:t>Cracow</a:t>
            </a:r>
            <a:r>
              <a:rPr lang="pl-PL" dirty="0"/>
              <a:t> [dr. M. Wróbel], Rzeszów University of Technology [dr. W. Nowak]</a:t>
            </a:r>
          </a:p>
          <a:p>
            <a:pPr algn="just"/>
            <a:r>
              <a:rPr lang="pl-PL" b="1" dirty="0"/>
              <a:t>Surface </a:t>
            </a:r>
            <a:r>
              <a:rPr lang="pl-PL" b="1" dirty="0" err="1"/>
              <a:t>modification</a:t>
            </a:r>
            <a:r>
              <a:rPr lang="pl-PL" b="1" dirty="0"/>
              <a:t> of </a:t>
            </a:r>
            <a:r>
              <a:rPr lang="pl-PL" b="1" dirty="0" err="1"/>
              <a:t>zeolite</a:t>
            </a:r>
            <a:r>
              <a:rPr lang="pl-PL" b="1" dirty="0"/>
              <a:t> ZSM-5 by </a:t>
            </a:r>
            <a:r>
              <a:rPr lang="pl-PL" b="1" dirty="0" err="1"/>
              <a:t>irradiation</a:t>
            </a:r>
            <a:r>
              <a:rPr lang="pl-PL" b="1" dirty="0"/>
              <a:t> </a:t>
            </a:r>
            <a:r>
              <a:rPr lang="pl-PL" dirty="0"/>
              <a:t>- [dr </a:t>
            </a:r>
            <a:r>
              <a:rPr lang="pl-PL" dirty="0" err="1"/>
              <a:t>Luu</a:t>
            </a:r>
            <a:r>
              <a:rPr lang="pl-PL" dirty="0"/>
              <a:t> </a:t>
            </a:r>
            <a:r>
              <a:rPr lang="pl-PL" dirty="0" err="1"/>
              <a:t>Anh</a:t>
            </a:r>
            <a:r>
              <a:rPr lang="pl-PL" dirty="0"/>
              <a:t> </a:t>
            </a:r>
            <a:r>
              <a:rPr lang="pl-PL" dirty="0" err="1"/>
              <a:t>Tuyen</a:t>
            </a:r>
            <a:r>
              <a:rPr lang="pl-PL" dirty="0"/>
              <a:t>, CNT </a:t>
            </a:r>
            <a:r>
              <a:rPr lang="pl-PL" dirty="0" err="1"/>
              <a:t>Hochiminh</a:t>
            </a:r>
            <a:r>
              <a:rPr lang="pl-PL" dirty="0"/>
              <a:t>];</a:t>
            </a:r>
          </a:p>
          <a:p>
            <a:pPr algn="just"/>
            <a:r>
              <a:rPr lang="pl-PL" b="1" dirty="0" err="1"/>
              <a:t>Multiferroic</a:t>
            </a:r>
            <a:r>
              <a:rPr lang="pl-PL" b="1" dirty="0"/>
              <a:t> BaTiO</a:t>
            </a:r>
            <a:r>
              <a:rPr lang="pl-PL" b="1" baseline="-25000" dirty="0"/>
              <a:t>3</a:t>
            </a:r>
            <a:r>
              <a:rPr lang="pl-PL" baseline="-25000" dirty="0"/>
              <a:t> </a:t>
            </a:r>
            <a:r>
              <a:rPr lang="pl-PL" b="1" dirty="0" err="1"/>
              <a:t>nanopowoders</a:t>
            </a:r>
            <a:r>
              <a:rPr lang="pl-PL" b="1" dirty="0"/>
              <a:t> -</a:t>
            </a:r>
            <a:r>
              <a:rPr lang="pl-PL" dirty="0"/>
              <a:t>STU, </a:t>
            </a:r>
            <a:r>
              <a:rPr lang="pl-PL" dirty="0" err="1"/>
              <a:t>Voronezh</a:t>
            </a:r>
            <a:r>
              <a:rPr lang="pl-PL" dirty="0"/>
              <a:t> [prof. </a:t>
            </a:r>
            <a:r>
              <a:rPr lang="pl-PL" dirty="0" err="1"/>
              <a:t>L.Korotkov</a:t>
            </a:r>
            <a:r>
              <a:rPr lang="pl-PL" dirty="0"/>
              <a:t>];</a:t>
            </a:r>
          </a:p>
        </p:txBody>
      </p:sp>
      <p:sp>
        <p:nvSpPr>
          <p:cNvPr id="10" name="Pięciokąt 9"/>
          <p:cNvSpPr/>
          <p:nvPr/>
        </p:nvSpPr>
        <p:spPr>
          <a:xfrm>
            <a:off x="515623" y="308871"/>
            <a:ext cx="5993567" cy="973251"/>
          </a:xfrm>
          <a:prstGeom prst="homePlate">
            <a:avLst/>
          </a:prstGeom>
          <a:gradFill>
            <a:gsLst>
              <a:gs pos="97000">
                <a:schemeClr val="accent6"/>
              </a:gs>
              <a:gs pos="68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3631" y="308871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200" dirty="0" err="1"/>
              <a:t>Research</a:t>
            </a:r>
            <a:r>
              <a:rPr lang="pl-PL" altLang="pl-PL" sz="3200" dirty="0"/>
              <a:t> </a:t>
            </a:r>
            <a:r>
              <a:rPr lang="pl-PL" altLang="pl-PL" sz="3200" dirty="0" err="1"/>
              <a:t>activities</a:t>
            </a:r>
            <a:endParaRPr lang="pl-PL" altLang="pl-PL" sz="3200" dirty="0"/>
          </a:p>
        </p:txBody>
      </p:sp>
    </p:spTree>
    <p:extLst>
      <p:ext uri="{BB962C8B-B14F-4D97-AF65-F5344CB8AC3E}">
        <p14:creationId xmlns:p14="http://schemas.microsoft.com/office/powerpoint/2010/main" val="89335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515623" y="1282122"/>
            <a:ext cx="70706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cs typeface="Shonar Bangla" panose="020B0502040204020203" pitchFamily="34" charset="0"/>
              </a:rPr>
              <a:t>Positron annihilation spectroscopy </a:t>
            </a:r>
            <a:r>
              <a:rPr lang="en-US" dirty="0">
                <a:cs typeface="Shonar Bangla" panose="020B0502040204020203" pitchFamily="34" charset="0"/>
              </a:rPr>
              <a:t>(</a:t>
            </a:r>
            <a:r>
              <a:rPr lang="en-US" b="1" dirty="0">
                <a:cs typeface="Shonar Bangla" panose="020B0502040204020203" pitchFamily="34" charset="0"/>
              </a:rPr>
              <a:t>PAS</a:t>
            </a:r>
            <a:r>
              <a:rPr lang="en-US" dirty="0">
                <a:cs typeface="Shonar Bangla" panose="020B0502040204020203" pitchFamily="34" charset="0"/>
              </a:rPr>
              <a:t>) </a:t>
            </a:r>
            <a:r>
              <a:rPr lang="pl-PL" dirty="0" err="1">
                <a:cs typeface="Shonar Bangla" panose="020B0502040204020203" pitchFamily="34" charset="0"/>
              </a:rPr>
              <a:t>is</a:t>
            </a:r>
            <a:r>
              <a:rPr lang="pl-PL" dirty="0">
                <a:cs typeface="Shonar Bangla" panose="020B0502040204020203" pitchFamily="34" charset="0"/>
              </a:rPr>
              <a:t> </a:t>
            </a:r>
            <a:r>
              <a:rPr lang="en-US" dirty="0">
                <a:cs typeface="Shonar Bangla" panose="020B0502040204020203" pitchFamily="34" charset="0"/>
              </a:rPr>
              <a:t>a suitable tool for stud</a:t>
            </a:r>
            <a:r>
              <a:rPr lang="pl-PL" dirty="0" err="1">
                <a:cs typeface="Shonar Bangla" panose="020B0502040204020203" pitchFamily="34" charset="0"/>
              </a:rPr>
              <a:t>ying</a:t>
            </a:r>
            <a:r>
              <a:rPr lang="en-US" dirty="0">
                <a:cs typeface="Shonar Bangla" panose="020B0502040204020203" pitchFamily="34" charset="0"/>
              </a:rPr>
              <a:t> changes in the material structure. </a:t>
            </a:r>
            <a:r>
              <a:rPr lang="pl-PL" dirty="0">
                <a:cs typeface="Shonar Bangla" panose="020B0502040204020203" pitchFamily="34" charset="0"/>
              </a:rPr>
              <a:t>It</a:t>
            </a:r>
            <a:r>
              <a:rPr lang="en-US" dirty="0">
                <a:cs typeface="Shonar Bangla" panose="020B0502040204020203" pitchFamily="34" charset="0"/>
              </a:rPr>
              <a:t> is </a:t>
            </a:r>
            <a:r>
              <a:rPr lang="pl-PL" dirty="0">
                <a:cs typeface="Shonar Bangla" panose="020B0502040204020203" pitchFamily="34" charset="0"/>
              </a:rPr>
              <a:t>a</a:t>
            </a:r>
            <a:r>
              <a:rPr lang="en-US" dirty="0">
                <a:cs typeface="Shonar Bangla" panose="020B0502040204020203" pitchFamily="34" charset="0"/>
              </a:rPr>
              <a:t> sensitive method for </a:t>
            </a:r>
            <a:r>
              <a:rPr lang="pl-PL" dirty="0">
                <a:cs typeface="Shonar Bangla" panose="020B0502040204020203" pitchFamily="34" charset="0"/>
              </a:rPr>
              <a:t>the </a:t>
            </a:r>
            <a:r>
              <a:rPr lang="en-US" dirty="0">
                <a:cs typeface="Shonar Bangla" panose="020B0502040204020203" pitchFamily="34" charset="0"/>
              </a:rPr>
              <a:t>detection of open-volume defects </a:t>
            </a:r>
            <a:r>
              <a:rPr lang="pl-PL" dirty="0">
                <a:cs typeface="Shonar Bangla" panose="020B0502040204020203" pitchFamily="34" charset="0"/>
              </a:rPr>
              <a:t>such </a:t>
            </a:r>
            <a:r>
              <a:rPr lang="en-US" dirty="0">
                <a:cs typeface="Shonar Bangla" panose="020B0502040204020203" pitchFamily="34" charset="0"/>
              </a:rPr>
              <a:t>as vacancies, dislocations</a:t>
            </a:r>
            <a:r>
              <a:rPr lang="pl-PL" dirty="0">
                <a:cs typeface="Shonar Bangla" panose="020B0502040204020203" pitchFamily="34" charset="0"/>
              </a:rPr>
              <a:t>, </a:t>
            </a:r>
            <a:r>
              <a:rPr lang="en-US" dirty="0">
                <a:cs typeface="Shonar Bangla" panose="020B0502040204020203" pitchFamily="34" charset="0"/>
              </a:rPr>
              <a:t>etc. </a:t>
            </a:r>
          </a:p>
        </p:txBody>
      </p:sp>
      <p:sp>
        <p:nvSpPr>
          <p:cNvPr id="2" name="Prostokąt 1"/>
          <p:cNvSpPr/>
          <p:nvPr/>
        </p:nvSpPr>
        <p:spPr>
          <a:xfrm>
            <a:off x="2399535" y="6359754"/>
            <a:ext cx="3776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/>
              <a:t>Source: https://www.hzdr.de/db/Cms?pNid=3581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586262" y="979028"/>
            <a:ext cx="4164460" cy="2246769"/>
          </a:xfrm>
          <a:prstGeom prst="rect">
            <a:avLst/>
          </a:prstGeom>
          <a:noFill/>
          <a:ln w="19050" cap="flat" algn="ctr">
            <a:noFill/>
            <a:bevel/>
            <a:headEnd/>
            <a:tailEnd/>
          </a:ln>
          <a:effectLst>
            <a:softEdge rad="0"/>
          </a:effectLst>
        </p:spPr>
        <p:txBody>
          <a:bodyPr wrap="square" anchor="ctr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2000" b="1" dirty="0">
                <a:latin typeface="+mn-lt"/>
              </a:rPr>
              <a:t>PAS techniques:</a:t>
            </a:r>
            <a:endParaRPr lang="pl-PL" altLang="pl-PL" sz="2000" b="1" dirty="0">
              <a:latin typeface="+mn-lt"/>
            </a:endParaRPr>
          </a:p>
          <a:p>
            <a:pPr marL="257175" indent="-257175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pl-PL" sz="2000" dirty="0">
                <a:latin typeface="+mn-lt"/>
              </a:rPr>
              <a:t>angular correlations of gamma quanta</a:t>
            </a:r>
            <a:endParaRPr lang="en-US" altLang="pl-PL" sz="2000" b="1" dirty="0">
              <a:latin typeface="+mn-lt"/>
            </a:endParaRPr>
          </a:p>
          <a:p>
            <a:pPr marL="214313" indent="-214313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pl-PL" sz="2000" dirty="0">
                <a:latin typeface="+mn-lt"/>
              </a:rPr>
              <a:t> </a:t>
            </a:r>
            <a:r>
              <a:rPr lang="en-US" altLang="pl-PL" sz="2000" b="1" dirty="0">
                <a:latin typeface="+mn-lt"/>
              </a:rPr>
              <a:t>Doppler </a:t>
            </a:r>
            <a:r>
              <a:rPr lang="pl-PL" altLang="pl-PL" sz="2000" b="1" dirty="0" err="1">
                <a:latin typeface="+mn-lt"/>
              </a:rPr>
              <a:t>Broadening</a:t>
            </a:r>
            <a:r>
              <a:rPr lang="pl-PL" altLang="pl-PL" sz="2000" b="1" dirty="0">
                <a:latin typeface="+mn-lt"/>
              </a:rPr>
              <a:t> </a:t>
            </a:r>
            <a:r>
              <a:rPr lang="en-US" altLang="pl-PL" sz="2000" b="1" dirty="0">
                <a:latin typeface="+mn-lt"/>
              </a:rPr>
              <a:t>spectroscopy </a:t>
            </a:r>
            <a:r>
              <a:rPr lang="pl-PL" altLang="pl-PL" sz="2000" b="1" dirty="0">
                <a:latin typeface="+mn-lt"/>
              </a:rPr>
              <a:t>(DBS)</a:t>
            </a:r>
          </a:p>
          <a:p>
            <a:pPr marL="214313" indent="-214313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pl-PL" sz="2000" b="1" dirty="0">
                <a:latin typeface="+mn-lt"/>
              </a:rPr>
              <a:t> positron </a:t>
            </a:r>
            <a:r>
              <a:rPr lang="pl-PL" altLang="pl-PL" sz="2000" b="1" dirty="0" err="1">
                <a:latin typeface="+mn-lt"/>
              </a:rPr>
              <a:t>annihilation</a:t>
            </a:r>
            <a:r>
              <a:rPr lang="pl-PL" altLang="pl-PL" sz="2000" b="1" dirty="0">
                <a:latin typeface="+mn-lt"/>
              </a:rPr>
              <a:t> </a:t>
            </a:r>
            <a:r>
              <a:rPr lang="en-US" altLang="pl-PL" sz="2000" b="1" dirty="0">
                <a:latin typeface="+mn-lt"/>
              </a:rPr>
              <a:t>lifetime spectroscopy </a:t>
            </a:r>
            <a:r>
              <a:rPr lang="pl-PL" altLang="pl-PL" sz="2000" b="1" dirty="0">
                <a:latin typeface="+mn-lt"/>
              </a:rPr>
              <a:t>(PALS)</a:t>
            </a:r>
            <a:endParaRPr lang="en-US" altLang="pl-PL" sz="2000" b="1" dirty="0">
              <a:latin typeface="+mn-lt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7640854" y="3338522"/>
            <a:ext cx="3918801" cy="2246769"/>
          </a:xfrm>
          <a:prstGeom prst="rect">
            <a:avLst/>
          </a:prstGeom>
          <a:noFill/>
          <a:ln w="19050" cmpd="sng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2000" b="1" dirty="0" err="1">
                <a:latin typeface="+mn-lt"/>
              </a:rPr>
              <a:t>Possibilities</a:t>
            </a:r>
            <a:r>
              <a:rPr lang="pl-PL" altLang="pl-PL" sz="2000" b="1" dirty="0">
                <a:latin typeface="+mn-lt"/>
              </a:rPr>
              <a:t>:</a:t>
            </a:r>
            <a:endParaRPr lang="en-US" altLang="pl-PL" sz="2000" b="1" dirty="0">
              <a:latin typeface="+mn-lt"/>
            </a:endParaRPr>
          </a:p>
          <a:p>
            <a:pPr marL="257175" indent="-257175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pl-PL" sz="2000" dirty="0">
                <a:latin typeface="+mn-lt"/>
              </a:rPr>
              <a:t>d</a:t>
            </a:r>
            <a:r>
              <a:rPr lang="pl-PL" altLang="pl-PL" sz="2000" dirty="0" err="1">
                <a:latin typeface="+mn-lt"/>
              </a:rPr>
              <a:t>etermination</a:t>
            </a:r>
            <a:r>
              <a:rPr lang="en-US" altLang="pl-PL" sz="2000" dirty="0">
                <a:latin typeface="+mn-lt"/>
              </a:rPr>
              <a:t> </a:t>
            </a:r>
            <a:r>
              <a:rPr lang="pl-PL" altLang="pl-PL" sz="2000" dirty="0">
                <a:latin typeface="+mn-lt"/>
              </a:rPr>
              <a:t>of </a:t>
            </a:r>
            <a:r>
              <a:rPr lang="pl-PL" altLang="pl-PL" sz="2000" dirty="0" err="1">
                <a:latin typeface="+mn-lt"/>
              </a:rPr>
              <a:t>defect</a:t>
            </a:r>
            <a:r>
              <a:rPr lang="pl-PL" altLang="pl-PL" sz="2000" dirty="0">
                <a:latin typeface="+mn-lt"/>
              </a:rPr>
              <a:t> </a:t>
            </a:r>
            <a:r>
              <a:rPr lang="pl-PL" altLang="pl-PL" sz="2000" dirty="0" err="1">
                <a:latin typeface="+mn-lt"/>
              </a:rPr>
              <a:t>concentration</a:t>
            </a:r>
            <a:endParaRPr lang="pl-PL" altLang="pl-PL" sz="2000" dirty="0">
              <a:latin typeface="+mn-lt"/>
            </a:endParaRPr>
          </a:p>
          <a:p>
            <a:pPr marL="257175" indent="-257175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pl-PL" sz="2000" dirty="0">
                <a:latin typeface="+mn-lt"/>
              </a:rPr>
              <a:t>e</a:t>
            </a:r>
            <a:r>
              <a:rPr lang="pl-PL" altLang="pl-PL" sz="2000" dirty="0" err="1">
                <a:latin typeface="+mn-lt"/>
              </a:rPr>
              <a:t>valuation</a:t>
            </a:r>
            <a:r>
              <a:rPr lang="en-US" altLang="pl-PL" sz="2000" dirty="0">
                <a:latin typeface="+mn-lt"/>
              </a:rPr>
              <a:t> </a:t>
            </a:r>
            <a:r>
              <a:rPr lang="pl-PL" altLang="pl-PL" sz="2000" dirty="0">
                <a:latin typeface="+mn-lt"/>
              </a:rPr>
              <a:t>of </a:t>
            </a:r>
            <a:r>
              <a:rPr lang="pl-PL" altLang="pl-PL" sz="2000" dirty="0" err="1">
                <a:latin typeface="+mn-lt"/>
              </a:rPr>
              <a:t>defect</a:t>
            </a:r>
            <a:r>
              <a:rPr lang="pl-PL" altLang="pl-PL" sz="2000" dirty="0">
                <a:latin typeface="+mn-lt"/>
              </a:rPr>
              <a:t> </a:t>
            </a:r>
            <a:r>
              <a:rPr lang="pl-PL" altLang="pl-PL" sz="2000" dirty="0" err="1">
                <a:latin typeface="+mn-lt"/>
              </a:rPr>
              <a:t>concentration</a:t>
            </a:r>
            <a:r>
              <a:rPr lang="pl-PL" altLang="pl-PL" sz="2000" dirty="0">
                <a:latin typeface="+mn-lt"/>
              </a:rPr>
              <a:t> profile</a:t>
            </a:r>
          </a:p>
          <a:p>
            <a:pPr marL="257175" indent="-257175" eaLnBrk="1" hangingPunct="1">
              <a:buFont typeface="Wingdings" panose="05000000000000000000" pitchFamily="2" charset="2"/>
              <a:buChar char="q"/>
              <a:defRPr/>
            </a:pPr>
            <a:r>
              <a:rPr lang="pl-PL" altLang="pl-PL" sz="2000" dirty="0" err="1">
                <a:latin typeface="+mn-lt"/>
              </a:rPr>
              <a:t>detection</a:t>
            </a:r>
            <a:r>
              <a:rPr lang="pl-PL" altLang="pl-PL" sz="2000" dirty="0">
                <a:latin typeface="+mn-lt"/>
              </a:rPr>
              <a:t> of the </a:t>
            </a:r>
            <a:r>
              <a:rPr lang="pl-PL" altLang="pl-PL" sz="2000" dirty="0" err="1">
                <a:latin typeface="+mn-lt"/>
              </a:rPr>
              <a:t>kind</a:t>
            </a:r>
            <a:r>
              <a:rPr lang="pl-PL" altLang="pl-PL" sz="2000" dirty="0">
                <a:latin typeface="+mn-lt"/>
              </a:rPr>
              <a:t>/</a:t>
            </a:r>
            <a:r>
              <a:rPr lang="pl-PL" altLang="pl-PL" sz="2000" dirty="0" err="1">
                <a:latin typeface="+mn-lt"/>
              </a:rPr>
              <a:t>size</a:t>
            </a:r>
            <a:r>
              <a:rPr lang="pl-PL" altLang="pl-PL" sz="2000" dirty="0">
                <a:latin typeface="+mn-lt"/>
              </a:rPr>
              <a:t> of </a:t>
            </a:r>
            <a:r>
              <a:rPr lang="pl-PL" altLang="pl-PL" sz="2000" dirty="0" err="1">
                <a:latin typeface="+mn-lt"/>
              </a:rPr>
              <a:t>defects</a:t>
            </a:r>
            <a:endParaRPr lang="en-US" altLang="pl-PL" sz="2000" dirty="0">
              <a:latin typeface="+mn-lt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07" y="2272606"/>
            <a:ext cx="6496581" cy="4037716"/>
          </a:xfrm>
          <a:prstGeom prst="rect">
            <a:avLst/>
          </a:prstGeom>
        </p:spPr>
      </p:pic>
      <p:sp>
        <p:nvSpPr>
          <p:cNvPr id="14" name="Pięciokąt 13"/>
          <p:cNvSpPr/>
          <p:nvPr/>
        </p:nvSpPr>
        <p:spPr>
          <a:xfrm>
            <a:off x="515623" y="308871"/>
            <a:ext cx="5993567" cy="973251"/>
          </a:xfrm>
          <a:prstGeom prst="homePlate">
            <a:avLst/>
          </a:prstGeom>
          <a:gradFill>
            <a:gsLst>
              <a:gs pos="97000">
                <a:schemeClr val="accent6"/>
              </a:gs>
              <a:gs pos="68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833778" y="2676724"/>
            <a:ext cx="25069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1500" dirty="0" err="1">
                <a:solidFill>
                  <a:schemeClr val="accent5"/>
                </a:solidFill>
              </a:rPr>
              <a:t>thin</a:t>
            </a:r>
            <a:r>
              <a:rPr lang="pl-PL" altLang="pl-PL" sz="1500" dirty="0">
                <a:solidFill>
                  <a:schemeClr val="accent5"/>
                </a:solidFill>
              </a:rPr>
              <a:t> </a:t>
            </a:r>
            <a:r>
              <a:rPr lang="pl-PL" altLang="pl-PL" sz="1500" dirty="0" err="1">
                <a:solidFill>
                  <a:schemeClr val="accent5"/>
                </a:solidFill>
              </a:rPr>
              <a:t>films</a:t>
            </a:r>
            <a:r>
              <a:rPr lang="pl-PL" altLang="pl-PL" sz="1500" dirty="0">
                <a:solidFill>
                  <a:schemeClr val="accent5"/>
                </a:solidFill>
              </a:rPr>
              <a:t>, </a:t>
            </a:r>
            <a:r>
              <a:rPr lang="pl-PL" altLang="pl-PL" sz="1500" dirty="0" err="1">
                <a:solidFill>
                  <a:schemeClr val="accent5"/>
                </a:solidFill>
              </a:rPr>
              <a:t>layered</a:t>
            </a:r>
            <a:r>
              <a:rPr lang="pl-PL" altLang="pl-PL" sz="1500" dirty="0">
                <a:solidFill>
                  <a:schemeClr val="accent5"/>
                </a:solidFill>
              </a:rPr>
              <a:t> </a:t>
            </a:r>
            <a:r>
              <a:rPr lang="pl-PL" altLang="pl-PL" sz="1500" dirty="0" err="1">
                <a:solidFill>
                  <a:schemeClr val="accent5"/>
                </a:solidFill>
              </a:rPr>
              <a:t>structures</a:t>
            </a:r>
            <a:r>
              <a:rPr lang="pl-PL" altLang="pl-PL" sz="1500" dirty="0">
                <a:solidFill>
                  <a:schemeClr val="accent5"/>
                </a:solidFill>
              </a:rPr>
              <a:t>, </a:t>
            </a:r>
          </a:p>
          <a:p>
            <a:r>
              <a:rPr lang="pl-PL" altLang="pl-PL" sz="1500" dirty="0" err="1">
                <a:solidFill>
                  <a:schemeClr val="accent5"/>
                </a:solidFill>
              </a:rPr>
              <a:t>Irradiation</a:t>
            </a:r>
            <a:r>
              <a:rPr lang="pl-PL" altLang="pl-PL" sz="1500" dirty="0">
                <a:solidFill>
                  <a:schemeClr val="accent5"/>
                </a:solidFill>
              </a:rPr>
              <a:t> with </a:t>
            </a:r>
            <a:r>
              <a:rPr lang="pl-PL" altLang="pl-PL" sz="1500" dirty="0" err="1">
                <a:solidFill>
                  <a:schemeClr val="accent5"/>
                </a:solidFill>
              </a:rPr>
              <a:t>ions</a:t>
            </a:r>
            <a:endParaRPr lang="pl-PL" sz="1500" dirty="0">
              <a:solidFill>
                <a:schemeClr val="accent5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779488" y="2690372"/>
            <a:ext cx="21025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1500" dirty="0" err="1">
                <a:solidFill>
                  <a:schemeClr val="accent5"/>
                </a:solidFill>
              </a:rPr>
              <a:t>nanoparticles</a:t>
            </a:r>
            <a:r>
              <a:rPr lang="pl-PL" altLang="pl-PL" sz="1500" dirty="0">
                <a:solidFill>
                  <a:schemeClr val="accent5"/>
                </a:solidFill>
              </a:rPr>
              <a:t>, </a:t>
            </a:r>
            <a:r>
              <a:rPr lang="pl-PL" altLang="pl-PL" sz="1500" dirty="0" err="1">
                <a:solidFill>
                  <a:schemeClr val="accent5"/>
                </a:solidFill>
              </a:rPr>
              <a:t>powders</a:t>
            </a:r>
            <a:r>
              <a:rPr lang="pl-PL" altLang="pl-PL" sz="1500" dirty="0">
                <a:solidFill>
                  <a:schemeClr val="accent5"/>
                </a:solidFill>
              </a:rPr>
              <a:t>, </a:t>
            </a:r>
          </a:p>
          <a:p>
            <a:r>
              <a:rPr lang="pl-PL" altLang="pl-PL" sz="1500" dirty="0">
                <a:solidFill>
                  <a:schemeClr val="accent5"/>
                </a:solidFill>
              </a:rPr>
              <a:t>uniform materials,</a:t>
            </a:r>
          </a:p>
          <a:p>
            <a:r>
              <a:rPr lang="pl-PL" altLang="pl-PL" sz="1500" dirty="0" err="1">
                <a:solidFill>
                  <a:schemeClr val="accent5"/>
                </a:solidFill>
              </a:rPr>
              <a:t>irradiation</a:t>
            </a:r>
            <a:r>
              <a:rPr lang="pl-PL" altLang="pl-PL" sz="1500" dirty="0">
                <a:solidFill>
                  <a:schemeClr val="accent5"/>
                </a:solidFill>
              </a:rPr>
              <a:t> with heavy</a:t>
            </a:r>
          </a:p>
          <a:p>
            <a:r>
              <a:rPr lang="pl-PL" altLang="pl-PL" sz="1500" dirty="0" err="1">
                <a:solidFill>
                  <a:schemeClr val="accent5"/>
                </a:solidFill>
              </a:rPr>
              <a:t>ions</a:t>
            </a:r>
            <a:r>
              <a:rPr lang="pl-PL" altLang="pl-PL" sz="1500" dirty="0">
                <a:solidFill>
                  <a:schemeClr val="accent5"/>
                </a:solidFill>
              </a:rPr>
              <a:t> and </a:t>
            </a:r>
            <a:r>
              <a:rPr lang="pl-PL" altLang="pl-PL" sz="1500" dirty="0" err="1">
                <a:solidFill>
                  <a:schemeClr val="accent5"/>
                </a:solidFill>
              </a:rPr>
              <a:t>neutrons</a:t>
            </a:r>
            <a:r>
              <a:rPr lang="pl-PL" altLang="pl-PL" sz="1500" dirty="0">
                <a:solidFill>
                  <a:schemeClr val="accent5"/>
                </a:solidFill>
              </a:rPr>
              <a:t>  </a:t>
            </a:r>
            <a:endParaRPr lang="pl-PL" sz="1500" dirty="0">
              <a:solidFill>
                <a:schemeClr val="accent5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613631" y="308871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200" dirty="0" err="1"/>
              <a:t>Research</a:t>
            </a:r>
            <a:r>
              <a:rPr lang="pl-PL" altLang="pl-PL" sz="3200" dirty="0"/>
              <a:t> </a:t>
            </a:r>
            <a:r>
              <a:rPr lang="pl-PL" altLang="pl-PL" sz="3200" dirty="0" err="1"/>
              <a:t>activities</a:t>
            </a:r>
            <a:endParaRPr lang="pl-PL" altLang="pl-PL" sz="3200" dirty="0"/>
          </a:p>
        </p:txBody>
      </p:sp>
    </p:spTree>
    <p:extLst>
      <p:ext uri="{BB962C8B-B14F-4D97-AF65-F5344CB8AC3E}">
        <p14:creationId xmlns:p14="http://schemas.microsoft.com/office/powerpoint/2010/main" val="4571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48413" y="85639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b="1" dirty="0"/>
              <a:t>Publications since 2020: 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4028" y="1855215"/>
            <a:ext cx="530769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/>
              <a:t>a) using monochromatic positron beam:</a:t>
            </a:r>
            <a:endParaRPr lang="pl-PL" sz="1500" dirty="0"/>
          </a:p>
          <a:p>
            <a:pPr marL="0" lvl="0" indent="0">
              <a:buNone/>
            </a:pPr>
            <a:r>
              <a:rPr lang="pl-PL" sz="1500" dirty="0"/>
              <a:t>1. </a:t>
            </a:r>
            <a:r>
              <a:rPr lang="en-US" sz="1500" dirty="0" err="1"/>
              <a:t>K.Siemek</a:t>
            </a:r>
            <a:r>
              <a:rPr lang="en-US" sz="1500" dirty="0"/>
              <a:t>, </a:t>
            </a:r>
            <a:r>
              <a:rPr lang="en-US" sz="1500" dirty="0" err="1"/>
              <a:t>M.K.Eseev</a:t>
            </a:r>
            <a:r>
              <a:rPr lang="en-US" sz="1500" dirty="0"/>
              <a:t>, </a:t>
            </a:r>
            <a:r>
              <a:rPr lang="en-US" sz="1500" dirty="0" err="1"/>
              <a:t>P.Horodek</a:t>
            </a:r>
            <a:r>
              <a:rPr lang="en-US" sz="1500" dirty="0"/>
              <a:t>, </a:t>
            </a:r>
            <a:r>
              <a:rPr lang="en-US" sz="1500" dirty="0" err="1"/>
              <a:t>A.G.Kobets</a:t>
            </a:r>
            <a:r>
              <a:rPr lang="en-US" sz="1500" dirty="0"/>
              <a:t>, </a:t>
            </a:r>
            <a:r>
              <a:rPr lang="en-US" sz="1500" dirty="0" err="1"/>
              <a:t>I.V.Kuziv</a:t>
            </a:r>
            <a:r>
              <a:rPr lang="en-US" sz="1500" dirty="0"/>
              <a:t> </a:t>
            </a:r>
            <a:r>
              <a:rPr lang="en-US" sz="1500" i="1" dirty="0"/>
              <a:t>Defects studies of nickel aluminum bronze subjected to cavitation</a:t>
            </a:r>
            <a:r>
              <a:rPr lang="en-US" sz="1500" dirty="0"/>
              <a:t>, Applied Surface Science 546 (2021) 149107. </a:t>
            </a:r>
            <a:endParaRPr lang="pl-PL" sz="1500" dirty="0"/>
          </a:p>
          <a:p>
            <a:pPr marL="0" lvl="0" indent="0">
              <a:buNone/>
            </a:pPr>
            <a:r>
              <a:rPr lang="pl-PL" sz="1500" dirty="0"/>
              <a:t>2. </a:t>
            </a:r>
            <a:r>
              <a:rPr lang="en-US" sz="1500" dirty="0" err="1"/>
              <a:t>K.Siemek</a:t>
            </a:r>
            <a:r>
              <a:rPr lang="en-US" sz="1500" dirty="0"/>
              <a:t>, </a:t>
            </a:r>
            <a:r>
              <a:rPr lang="en-US" sz="1500" dirty="0" err="1"/>
              <a:t>P.Horodek</a:t>
            </a:r>
            <a:r>
              <a:rPr lang="en-US" sz="1500" dirty="0"/>
              <a:t>, </a:t>
            </a:r>
            <a:r>
              <a:rPr lang="en-US" sz="1500" dirty="0" err="1"/>
              <a:t>V.A.Skuratov</a:t>
            </a:r>
            <a:r>
              <a:rPr lang="en-US" sz="1500" dirty="0"/>
              <a:t>, </a:t>
            </a:r>
            <a:r>
              <a:rPr lang="en-US" sz="1500" dirty="0" err="1"/>
              <a:t>J.Waliszewski</a:t>
            </a:r>
            <a:r>
              <a:rPr lang="en-US" sz="1500" dirty="0"/>
              <a:t>, </a:t>
            </a:r>
            <a:r>
              <a:rPr lang="en-US" sz="1500" dirty="0" err="1"/>
              <a:t>A.Sohatsky</a:t>
            </a:r>
            <a:r>
              <a:rPr lang="en-US" sz="1500" dirty="0"/>
              <a:t>,</a:t>
            </a:r>
            <a:r>
              <a:rPr lang="en-US" sz="1500" i="1" dirty="0"/>
              <a:t> Positron annihilation studies of irradiation induced defects in nanostructured titanium, </a:t>
            </a:r>
            <a:r>
              <a:rPr lang="en-US" sz="1500" dirty="0"/>
              <a:t>Vacuum</a:t>
            </a:r>
            <a:r>
              <a:rPr lang="en-US" sz="1500" i="1" dirty="0"/>
              <a:t> </a:t>
            </a:r>
            <a:r>
              <a:rPr lang="en-US" sz="1500" dirty="0"/>
              <a:t>190 (2021) 110282.</a:t>
            </a:r>
            <a:r>
              <a:rPr lang="en-US" sz="1500" i="1" dirty="0"/>
              <a:t> </a:t>
            </a:r>
            <a:endParaRPr lang="pl-PL" sz="1500" i="1" dirty="0"/>
          </a:p>
          <a:p>
            <a:pPr marL="0" lvl="0" indent="0">
              <a:buNone/>
            </a:pPr>
            <a:r>
              <a:rPr lang="pl-PL" sz="1500" dirty="0"/>
              <a:t>3. </a:t>
            </a:r>
            <a:r>
              <a:rPr lang="en-US" sz="1500" dirty="0" err="1"/>
              <a:t>K.Siemek</a:t>
            </a:r>
            <a:r>
              <a:rPr lang="en-US" sz="1500" dirty="0"/>
              <a:t>, </a:t>
            </a:r>
            <a:r>
              <a:rPr lang="en-US" sz="1500" dirty="0" err="1"/>
              <a:t>J.Dryzek</a:t>
            </a:r>
            <a:r>
              <a:rPr lang="en-US" sz="1500" dirty="0"/>
              <a:t>, </a:t>
            </a:r>
            <a:r>
              <a:rPr lang="en-US" sz="1500" dirty="0" err="1"/>
              <a:t>M.Mitura</a:t>
            </a:r>
            <a:r>
              <a:rPr lang="en-US" sz="1500" dirty="0"/>
              <a:t>-Nowak. </a:t>
            </a:r>
            <a:r>
              <a:rPr lang="en-US" sz="1500" dirty="0" err="1"/>
              <a:t>A.Lomygin</a:t>
            </a:r>
            <a:r>
              <a:rPr lang="en-US" sz="1500" dirty="0"/>
              <a:t>, </a:t>
            </a:r>
            <a:r>
              <a:rPr lang="en-US" sz="1500" dirty="0" err="1"/>
              <a:t>M.Schabikowski</a:t>
            </a:r>
            <a:r>
              <a:rPr lang="en-US" sz="1500" dirty="0"/>
              <a:t>, </a:t>
            </a:r>
            <a:r>
              <a:rPr lang="en-US" sz="1500" i="1" dirty="0"/>
              <a:t>Positron annihilation studies of long range effect in </a:t>
            </a:r>
            <a:r>
              <a:rPr lang="en-US" sz="1500" i="1" dirty="0" err="1"/>
              <a:t>Ar</a:t>
            </a:r>
            <a:r>
              <a:rPr lang="en-US" sz="1500" i="1" dirty="0"/>
              <a:t>, N and C-implanted silicon</a:t>
            </a:r>
            <a:r>
              <a:rPr lang="en-US" sz="1500" dirty="0"/>
              <a:t>, Nuclear Instruments and Methods in Physics Research B 456 (2020) 73. </a:t>
            </a:r>
            <a:endParaRPr lang="pl-PL" sz="1500" dirty="0"/>
          </a:p>
          <a:p>
            <a:pPr marL="0" lvl="0" indent="0">
              <a:buNone/>
            </a:pPr>
            <a:r>
              <a:rPr lang="pl-PL" sz="1500" dirty="0"/>
              <a:t>4. </a:t>
            </a:r>
            <a:r>
              <a:rPr lang="en-US" sz="1500" dirty="0" err="1"/>
              <a:t>R.Laptev</a:t>
            </a:r>
            <a:r>
              <a:rPr lang="en-US" sz="1500" dirty="0"/>
              <a:t>, A. </a:t>
            </a:r>
            <a:r>
              <a:rPr lang="en-US" sz="1500" dirty="0" err="1"/>
              <a:t>Lomygin</a:t>
            </a:r>
            <a:r>
              <a:rPr lang="en-US" sz="1500" dirty="0"/>
              <a:t>, D. </a:t>
            </a:r>
            <a:r>
              <a:rPr lang="en-US" sz="1500" dirty="0" err="1"/>
              <a:t>Krotkevich</a:t>
            </a:r>
            <a:r>
              <a:rPr lang="en-US" sz="1500" dirty="0"/>
              <a:t>, M. </a:t>
            </a:r>
            <a:r>
              <a:rPr lang="en-US" sz="1500" dirty="0" err="1"/>
              <a:t>Syrtanov</a:t>
            </a:r>
            <a:r>
              <a:rPr lang="en-US" sz="1500" dirty="0"/>
              <a:t>, E. </a:t>
            </a:r>
            <a:r>
              <a:rPr lang="en-US" sz="1500" dirty="0" err="1"/>
              <a:t>Kashkarov</a:t>
            </a:r>
            <a:r>
              <a:rPr lang="en-US" sz="1500" dirty="0"/>
              <a:t>, Y. </a:t>
            </a:r>
            <a:r>
              <a:rPr lang="en-US" sz="1500" dirty="0" err="1"/>
              <a:t>Bordulev</a:t>
            </a:r>
            <a:r>
              <a:rPr lang="en-US" sz="1500" dirty="0"/>
              <a:t>,  K. Siemek, A. </a:t>
            </a:r>
            <a:r>
              <a:rPr lang="en-US" sz="1500" dirty="0" err="1"/>
              <a:t>Kobets</a:t>
            </a:r>
            <a:r>
              <a:rPr lang="en-US" sz="1500" dirty="0"/>
              <a:t>,  </a:t>
            </a:r>
            <a:r>
              <a:rPr lang="en-US" sz="1500" i="1" dirty="0"/>
              <a:t>Effect of Proton Irradiation on the Defect Evolution of </a:t>
            </a:r>
            <a:r>
              <a:rPr lang="en-US" sz="1500" i="1" dirty="0" err="1"/>
              <a:t>Zr</a:t>
            </a:r>
            <a:r>
              <a:rPr lang="en-US" sz="1500" i="1" dirty="0"/>
              <a:t>/</a:t>
            </a:r>
            <a:r>
              <a:rPr lang="en-US" sz="1500" i="1" dirty="0" err="1"/>
              <a:t>Nb</a:t>
            </a:r>
            <a:r>
              <a:rPr lang="en-US" sz="1500" dirty="0"/>
              <a:t> </a:t>
            </a:r>
            <a:r>
              <a:rPr lang="en-US" sz="1500" i="1" dirty="0"/>
              <a:t>Nanoscale Multilayers</a:t>
            </a:r>
            <a:r>
              <a:rPr lang="en-US" sz="1500" dirty="0"/>
              <a:t>, Metals 10 (2020) 535. </a:t>
            </a:r>
            <a:endParaRPr lang="pl-PL" sz="1500" dirty="0"/>
          </a:p>
          <a:p>
            <a:pPr marL="0" lvl="0" indent="0">
              <a:buNone/>
            </a:pPr>
            <a:r>
              <a:rPr lang="pl-PL" sz="1500" dirty="0"/>
              <a:t>5. </a:t>
            </a:r>
            <a:r>
              <a:rPr lang="en-US" sz="1500" dirty="0" err="1"/>
              <a:t>R.Laptev</a:t>
            </a:r>
            <a:r>
              <a:rPr lang="en-US" sz="1500" dirty="0"/>
              <a:t>, L. </a:t>
            </a:r>
            <a:r>
              <a:rPr lang="en-US" sz="1500" dirty="0" err="1"/>
              <a:t>Svyatkin</a:t>
            </a:r>
            <a:r>
              <a:rPr lang="en-US" sz="1500" dirty="0"/>
              <a:t>, D. </a:t>
            </a:r>
            <a:r>
              <a:rPr lang="en-US" sz="1500" dirty="0" err="1"/>
              <a:t>Krotkevich</a:t>
            </a:r>
            <a:r>
              <a:rPr lang="en-US" sz="1500" dirty="0"/>
              <a:t>, E. </a:t>
            </a:r>
            <a:r>
              <a:rPr lang="en-US" sz="1500" dirty="0" err="1"/>
              <a:t>Stepanova</a:t>
            </a:r>
            <a:r>
              <a:rPr lang="en-US" sz="1500" dirty="0"/>
              <a:t>, N. </a:t>
            </a:r>
            <a:r>
              <a:rPr lang="en-US" sz="1500" dirty="0" err="1"/>
              <a:t>Pushilina</a:t>
            </a:r>
            <a:r>
              <a:rPr lang="en-US" sz="1500" dirty="0"/>
              <a:t>, A. </a:t>
            </a:r>
            <a:r>
              <a:rPr lang="en-US" sz="1500" dirty="0" err="1"/>
              <a:t>Lomygin</a:t>
            </a:r>
            <a:r>
              <a:rPr lang="en-US" sz="1500" dirty="0"/>
              <a:t>, S. </a:t>
            </a:r>
            <a:r>
              <a:rPr lang="en-US" sz="1500" dirty="0" err="1"/>
              <a:t>Ognev</a:t>
            </a:r>
            <a:r>
              <a:rPr lang="en-US" sz="1500" dirty="0"/>
              <a:t>, K. Siemek, V. </a:t>
            </a:r>
            <a:r>
              <a:rPr lang="en-US" sz="1500" dirty="0" err="1"/>
              <a:t>Uglov</a:t>
            </a:r>
            <a:r>
              <a:rPr lang="en-US" sz="1500" dirty="0"/>
              <a:t>, </a:t>
            </a:r>
            <a:r>
              <a:rPr lang="en-US" sz="1500" i="1" dirty="0"/>
              <a:t>First-Principles Calculations and Experimental Study of H+-Irradiated </a:t>
            </a:r>
            <a:r>
              <a:rPr lang="en-US" sz="1500" i="1" dirty="0" err="1"/>
              <a:t>Zr</a:t>
            </a:r>
            <a:r>
              <a:rPr lang="en-US" sz="1500" i="1" dirty="0"/>
              <a:t>/</a:t>
            </a:r>
            <a:r>
              <a:rPr lang="en-US" sz="1500" i="1" dirty="0" err="1"/>
              <a:t>Nb</a:t>
            </a:r>
            <a:r>
              <a:rPr lang="en-US" sz="1500" i="1" dirty="0"/>
              <a:t> Nanoscale Multilayer System</a:t>
            </a:r>
            <a:r>
              <a:rPr lang="en-US" sz="1500" dirty="0"/>
              <a:t>, Metals 11 (2021) 627. </a:t>
            </a:r>
            <a:endParaRPr lang="pl-PL" sz="1500" dirty="0"/>
          </a:p>
          <a:p>
            <a:pPr lvl="0"/>
            <a:endParaRPr lang="pl-PL" sz="1500" dirty="0"/>
          </a:p>
          <a:p>
            <a:pPr lvl="0"/>
            <a:endParaRPr lang="pl-PL" sz="15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5</a:t>
            </a:fld>
            <a:endParaRPr lang="pl-PL"/>
          </a:p>
        </p:txBody>
      </p:sp>
      <p:sp>
        <p:nvSpPr>
          <p:cNvPr id="7" name="Pięciokąt 6"/>
          <p:cNvSpPr/>
          <p:nvPr/>
        </p:nvSpPr>
        <p:spPr>
          <a:xfrm>
            <a:off x="515623" y="308871"/>
            <a:ext cx="5993567" cy="973251"/>
          </a:xfrm>
          <a:prstGeom prst="homePlate">
            <a:avLst/>
          </a:prstGeom>
          <a:gradFill>
            <a:gsLst>
              <a:gs pos="97000">
                <a:schemeClr val="accent6"/>
              </a:gs>
              <a:gs pos="68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613631" y="308871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200" dirty="0" err="1"/>
              <a:t>Research</a:t>
            </a:r>
            <a:r>
              <a:rPr lang="pl-PL" altLang="pl-PL" sz="3200" dirty="0"/>
              <a:t> </a:t>
            </a:r>
            <a:r>
              <a:rPr lang="pl-PL" altLang="pl-PL" sz="3200" dirty="0" err="1"/>
              <a:t>activities</a:t>
            </a:r>
            <a:endParaRPr lang="pl-PL" altLang="pl-PL" sz="3200" dirty="0"/>
          </a:p>
        </p:txBody>
      </p:sp>
      <p:sp>
        <p:nvSpPr>
          <p:cNvPr id="9" name="Prostokąt 8"/>
          <p:cNvSpPr/>
          <p:nvPr/>
        </p:nvSpPr>
        <p:spPr>
          <a:xfrm>
            <a:off x="5971721" y="1743446"/>
            <a:ext cx="5697765" cy="4691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using only conventional </a:t>
            </a:r>
            <a:r>
              <a:rPr lang="en-US" sz="1500" b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Na positron source:</a:t>
            </a:r>
            <a:endParaRPr lang="pl-PL" sz="1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</a:pPr>
            <a:r>
              <a:rPr lang="pl-PL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K.Siemek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A.P.</a:t>
            </a:r>
            <a:r>
              <a:rPr lang="pl-PL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Yelisseyev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P.Horodek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S.I.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Lobanov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A.A.Goloshumova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A.V.Belushkin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L.I.Isaenko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5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Optical and positron annihilation studies of structural defects in LiInSe</a:t>
            </a:r>
            <a:r>
              <a:rPr lang="en-US" sz="1500" i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single crystals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Optical Materials 109 (2020) 110262. </a:t>
            </a:r>
            <a:endParaRPr lang="pl-PL" sz="1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</a:pPr>
            <a:r>
              <a:rPr lang="pl-PL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W. Nowak, K. Siemek, K.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Ochał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B.Kościelniak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Wierzba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Consequences of different mechanical surface preparation of Ni-base alloys during high temperature exposure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 Materials 13 (2020) 3529. </a:t>
            </a:r>
            <a:endParaRPr lang="pl-PL" sz="1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</a:pPr>
            <a:r>
              <a:rPr lang="pl-PL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Demir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M.N.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Mirzayev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E.P. Popov, P.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Horodek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I.G.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Genov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K. Siemek, D.M.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Mirzayeva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V.A.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Turchenko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Bulavin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A.I.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Beskrovnyi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A.H.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Valizade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H.V.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Akhundzada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S.I.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Karaaslan</a:t>
            </a:r>
            <a:r>
              <a:rPr lang="en-US" sz="15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Effects of high-energetic </a:t>
            </a:r>
            <a:r>
              <a:rPr lang="en-US" sz="1500" i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1500" i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5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ion irradiation on tungsten-based composites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Vacuum 184 (2021) 109934. </a:t>
            </a:r>
            <a:endParaRPr lang="pl-PL" sz="1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M.N.Mirzayev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A.Abdurakhimov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E.Demir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A.A.Donkov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E.Popov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M.Yu.Tashmetov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I.G.Genov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T.T.Thabethe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K.Siemek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K.Krezhov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F.Mamedov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D.M.Mirzayeva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M.V.Bulavin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V.A.Turchenko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T.X.Thang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T.Z.Abdurakhmonov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P.Horodek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Investigation of the formation of defects under fast neutrons and gamma irradiation in 3C-SiC </a:t>
            </a:r>
            <a:r>
              <a:rPr lang="en-US" sz="15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15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powder,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Condens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. Matter. 611 (2021) 412842. </a:t>
            </a:r>
            <a:endParaRPr lang="pl-PL" sz="1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7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ęciokąt 16"/>
          <p:cNvSpPr/>
          <p:nvPr/>
        </p:nvSpPr>
        <p:spPr>
          <a:xfrm>
            <a:off x="525005" y="262655"/>
            <a:ext cx="5993567" cy="973251"/>
          </a:xfrm>
          <a:prstGeom prst="homePlate">
            <a:avLst/>
          </a:prstGeom>
          <a:gradFill>
            <a:gsLst>
              <a:gs pos="97000">
                <a:schemeClr val="accent1">
                  <a:lumMod val="75000"/>
                </a:schemeClr>
              </a:gs>
              <a:gs pos="68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15" name="Группа 11"/>
          <p:cNvGrpSpPr/>
          <p:nvPr/>
        </p:nvGrpSpPr>
        <p:grpSpPr>
          <a:xfrm>
            <a:off x="538509" y="1117532"/>
            <a:ext cx="6580639" cy="2034896"/>
            <a:chOff x="2200368" y="1079892"/>
            <a:chExt cx="6956096" cy="2341304"/>
          </a:xfrm>
        </p:grpSpPr>
        <p:pic>
          <p:nvPicPr>
            <p:cNvPr id="16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21"/>
            <a:stretch>
              <a:fillRect/>
            </a:stretch>
          </p:blipFill>
          <p:spPr bwMode="auto">
            <a:xfrm>
              <a:off x="2200368" y="1079892"/>
              <a:ext cx="4597400" cy="232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1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100" y="1334025"/>
              <a:ext cx="2755900" cy="1837268"/>
            </a:xfrm>
            <a:prstGeom prst="rect">
              <a:avLst/>
            </a:prstGeom>
          </p:spPr>
        </p:pic>
        <p:sp>
          <p:nvSpPr>
            <p:cNvPr id="19" name="Прямоугольник 148"/>
            <p:cNvSpPr/>
            <p:nvPr/>
          </p:nvSpPr>
          <p:spPr bwMode="auto">
            <a:xfrm>
              <a:off x="2200368" y="1235941"/>
              <a:ext cx="6956096" cy="2185255"/>
            </a:xfrm>
            <a:prstGeom prst="rect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sp>
          <p:nvSpPr>
            <p:cNvPr id="20" name="TextBox 3"/>
            <p:cNvSpPr txBox="1"/>
            <p:nvPr/>
          </p:nvSpPr>
          <p:spPr>
            <a:xfrm>
              <a:off x="3746998" y="1652557"/>
              <a:ext cx="589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333FF"/>
                  </a:solidFill>
                </a:rPr>
                <a:t>7 K</a:t>
              </a:r>
              <a:endParaRPr lang="ru-RU" b="1" dirty="0">
                <a:solidFill>
                  <a:srgbClr val="3333FF"/>
                </a:solidFill>
              </a:endParaRP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4732877" y="1516934"/>
              <a:ext cx="11214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3333FF"/>
                  </a:solidFill>
                </a:rPr>
                <a:t>Frozen Ne</a:t>
              </a:r>
              <a:endParaRPr lang="ru-RU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22" name="Полилиния 10"/>
            <p:cNvSpPr/>
            <p:nvPr/>
          </p:nvSpPr>
          <p:spPr>
            <a:xfrm>
              <a:off x="4751514" y="1755872"/>
              <a:ext cx="426346" cy="162702"/>
            </a:xfrm>
            <a:custGeom>
              <a:avLst/>
              <a:gdLst>
                <a:gd name="connsiteX0" fmla="*/ 0 w 426346"/>
                <a:gd name="connsiteY0" fmla="*/ 157075 h 162702"/>
                <a:gd name="connsiteX1" fmla="*/ 117806 w 426346"/>
                <a:gd name="connsiteY1" fmla="*/ 140246 h 162702"/>
                <a:gd name="connsiteX2" fmla="*/ 123416 w 426346"/>
                <a:gd name="connsiteY2" fmla="*/ 123416 h 162702"/>
                <a:gd name="connsiteX3" fmla="*/ 213173 w 426346"/>
                <a:gd name="connsiteY3" fmla="*/ 100977 h 162702"/>
                <a:gd name="connsiteX4" fmla="*/ 246832 w 426346"/>
                <a:gd name="connsiteY4" fmla="*/ 84148 h 162702"/>
                <a:gd name="connsiteX5" fmla="*/ 263661 w 426346"/>
                <a:gd name="connsiteY5" fmla="*/ 78538 h 162702"/>
                <a:gd name="connsiteX6" fmla="*/ 286101 w 426346"/>
                <a:gd name="connsiteY6" fmla="*/ 67318 h 162702"/>
                <a:gd name="connsiteX7" fmla="*/ 308540 w 426346"/>
                <a:gd name="connsiteY7" fmla="*/ 61708 h 162702"/>
                <a:gd name="connsiteX8" fmla="*/ 325369 w 426346"/>
                <a:gd name="connsiteY8" fmla="*/ 56099 h 162702"/>
                <a:gd name="connsiteX9" fmla="*/ 342199 w 426346"/>
                <a:gd name="connsiteY9" fmla="*/ 44879 h 162702"/>
                <a:gd name="connsiteX10" fmla="*/ 353419 w 426346"/>
                <a:gd name="connsiteY10" fmla="*/ 28049 h 162702"/>
                <a:gd name="connsiteX11" fmla="*/ 370248 w 426346"/>
                <a:gd name="connsiteY11" fmla="*/ 22440 h 162702"/>
                <a:gd name="connsiteX12" fmla="*/ 392687 w 426346"/>
                <a:gd name="connsiteY12" fmla="*/ 11220 h 162702"/>
                <a:gd name="connsiteX13" fmla="*/ 426346 w 426346"/>
                <a:gd name="connsiteY13" fmla="*/ 0 h 1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346" h="162702">
                  <a:moveTo>
                    <a:pt x="0" y="157075"/>
                  </a:moveTo>
                  <a:cubicBezTo>
                    <a:pt x="55966" y="162672"/>
                    <a:pt x="63955" y="171659"/>
                    <a:pt x="117806" y="140246"/>
                  </a:cubicBezTo>
                  <a:cubicBezTo>
                    <a:pt x="122914" y="137266"/>
                    <a:pt x="118604" y="126853"/>
                    <a:pt x="123416" y="123416"/>
                  </a:cubicBezTo>
                  <a:cubicBezTo>
                    <a:pt x="138107" y="112923"/>
                    <a:pt x="205235" y="103623"/>
                    <a:pt x="213173" y="100977"/>
                  </a:cubicBezTo>
                  <a:cubicBezTo>
                    <a:pt x="255473" y="86877"/>
                    <a:pt x="203336" y="105896"/>
                    <a:pt x="246832" y="84148"/>
                  </a:cubicBezTo>
                  <a:cubicBezTo>
                    <a:pt x="252121" y="81504"/>
                    <a:pt x="258226" y="80867"/>
                    <a:pt x="263661" y="78538"/>
                  </a:cubicBezTo>
                  <a:cubicBezTo>
                    <a:pt x="271348" y="75244"/>
                    <a:pt x="278271" y="70254"/>
                    <a:pt x="286101" y="67318"/>
                  </a:cubicBezTo>
                  <a:cubicBezTo>
                    <a:pt x="293320" y="64611"/>
                    <a:pt x="301127" y="63826"/>
                    <a:pt x="308540" y="61708"/>
                  </a:cubicBezTo>
                  <a:cubicBezTo>
                    <a:pt x="314226" y="60084"/>
                    <a:pt x="319759" y="57969"/>
                    <a:pt x="325369" y="56099"/>
                  </a:cubicBezTo>
                  <a:cubicBezTo>
                    <a:pt x="330979" y="52359"/>
                    <a:pt x="337431" y="49647"/>
                    <a:pt x="342199" y="44879"/>
                  </a:cubicBezTo>
                  <a:cubicBezTo>
                    <a:pt x="346967" y="40111"/>
                    <a:pt x="348154" y="32261"/>
                    <a:pt x="353419" y="28049"/>
                  </a:cubicBezTo>
                  <a:cubicBezTo>
                    <a:pt x="358036" y="24355"/>
                    <a:pt x="364813" y="24769"/>
                    <a:pt x="370248" y="22440"/>
                  </a:cubicBezTo>
                  <a:cubicBezTo>
                    <a:pt x="377934" y="19146"/>
                    <a:pt x="384857" y="14156"/>
                    <a:pt x="392687" y="11220"/>
                  </a:cubicBezTo>
                  <a:cubicBezTo>
                    <a:pt x="445683" y="-8654"/>
                    <a:pt x="393858" y="16244"/>
                    <a:pt x="426346" y="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prstDash val="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Prostokąt 2"/>
          <p:cNvSpPr/>
          <p:nvPr/>
        </p:nvSpPr>
        <p:spPr>
          <a:xfrm>
            <a:off x="0" y="3112761"/>
            <a:ext cx="8461612" cy="3707808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91000">
                <a:schemeClr val="accent4">
                  <a:lumMod val="0"/>
                  <a:lumOff val="10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2711451" y="1228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13" name="Picture 36" descr="injecto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4256" y="75850"/>
            <a:ext cx="4781266" cy="3069847"/>
          </a:xfr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91317"/>
              </p:ext>
            </p:extLst>
          </p:nvPr>
        </p:nvGraphicFramePr>
        <p:xfrm>
          <a:off x="8616720" y="3640008"/>
          <a:ext cx="3353883" cy="2642568"/>
        </p:xfrm>
        <a:graphic>
          <a:graphicData uri="http://schemas.openxmlformats.org/drawingml/2006/table">
            <a:tbl>
              <a:tblPr/>
              <a:tblGrid>
                <a:gridCol w="1920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1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kumimoji="0" lang="pl-PL" altLang="pl-PL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kumimoji="0" lang="ru-RU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l-PL" alt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mCi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moderator</a:t>
                      </a: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frozen Ne (7K)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field</a:t>
                      </a: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kumimoji="0" lang="pl-PL" altLang="pl-P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vacuum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l-PL" altLang="pl-P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pl-PL" altLang="pl-PL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 </a:t>
                      </a:r>
                      <a:r>
                        <a:rPr kumimoji="0" lang="pl-PL" altLang="pl-P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Torr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intensity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~10</a:t>
                      </a:r>
                      <a:r>
                        <a:rPr kumimoji="0" lang="ru-RU" altLang="pl-PL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</a:t>
                      </a:r>
                      <a:r>
                        <a:rPr kumimoji="0" lang="pl-PL" altLang="pl-PL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</a:t>
                      </a: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range</a:t>
                      </a: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kumimoji="0" lang="pl-PL" alt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÷ 36 </a:t>
                      </a:r>
                      <a:r>
                        <a:rPr kumimoji="0" lang="pl-PL" alt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diameter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</a:t>
                      </a:r>
                      <a:r>
                        <a:rPr kumimoji="0" lang="pl-PL" alt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flux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mm</a:t>
                      </a:r>
                    </a:p>
                  </a:txBody>
                  <a:tcPr marL="68593" marR="6859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0000">
                          <a:srgbClr val="FFFFFF"/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84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42" name="Grupa 41"/>
          <p:cNvGrpSpPr/>
          <p:nvPr/>
        </p:nvGrpSpPr>
        <p:grpSpPr>
          <a:xfrm>
            <a:off x="382410" y="3474430"/>
            <a:ext cx="7732685" cy="3053574"/>
            <a:chOff x="-60359" y="1017228"/>
            <a:chExt cx="8245683" cy="3410105"/>
          </a:xfrm>
        </p:grpSpPr>
        <p:pic>
          <p:nvPicPr>
            <p:cNvPr id="43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359" y="1017228"/>
              <a:ext cx="8245683" cy="3410105"/>
            </a:xfrm>
            <a:prstGeom prst="rect">
              <a:avLst/>
            </a:prstGeom>
            <a:ln w="19050">
              <a:solidFill>
                <a:srgbClr val="0000CC"/>
              </a:solidFill>
            </a:ln>
          </p:spPr>
        </p:pic>
        <p:grpSp>
          <p:nvGrpSpPr>
            <p:cNvPr id="44" name="Group 161"/>
            <p:cNvGrpSpPr>
              <a:grpSpLocks/>
            </p:cNvGrpSpPr>
            <p:nvPr/>
          </p:nvGrpSpPr>
          <p:grpSpPr bwMode="auto">
            <a:xfrm>
              <a:off x="5612230" y="1470078"/>
              <a:ext cx="2493960" cy="1060449"/>
              <a:chOff x="3766" y="3032"/>
              <a:chExt cx="1571" cy="668"/>
            </a:xfrm>
          </p:grpSpPr>
          <p:sp>
            <p:nvSpPr>
              <p:cNvPr id="76" name="Text Box 162"/>
              <p:cNvSpPr txBox="1">
                <a:spLocks noChangeArrowheads="1"/>
              </p:cNvSpPr>
              <p:nvPr/>
            </p:nvSpPr>
            <p:spPr bwMode="auto">
              <a:xfrm>
                <a:off x="3766" y="3032"/>
                <a:ext cx="1571" cy="2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pl-PL" altLang="ru-RU" b="1" dirty="0">
                    <a:solidFill>
                      <a:srgbClr val="CC0000"/>
                    </a:solidFill>
                  </a:rPr>
                  <a:t>30 </a:t>
                </a:r>
                <a:r>
                  <a:rPr lang="pl-PL" altLang="ru-RU" b="1" dirty="0" err="1">
                    <a:solidFill>
                      <a:srgbClr val="CC0000"/>
                    </a:solidFill>
                  </a:rPr>
                  <a:t>mCi</a:t>
                </a:r>
                <a:r>
                  <a:rPr lang="pl-PL" altLang="ru-RU" b="1" dirty="0">
                    <a:solidFill>
                      <a:srgbClr val="CC0000"/>
                    </a:solidFill>
                  </a:rPr>
                  <a:t> </a:t>
                </a:r>
                <a:r>
                  <a:rPr lang="en-US" altLang="ru-RU" b="1" baseline="30000" dirty="0">
                    <a:solidFill>
                      <a:srgbClr val="CC0000"/>
                    </a:solidFill>
                  </a:rPr>
                  <a:t>22</a:t>
                </a:r>
                <a:r>
                  <a:rPr lang="en-US" altLang="ru-RU" b="1" dirty="0">
                    <a:solidFill>
                      <a:srgbClr val="CC0000"/>
                    </a:solidFill>
                  </a:rPr>
                  <a:t>Na source</a:t>
                </a:r>
                <a:endParaRPr lang="en-US" altLang="ru-RU" b="1" dirty="0">
                  <a:solidFill>
                    <a:srgbClr val="CC0000"/>
                  </a:solidFill>
                  <a:sym typeface="Symbol" panose="05050102010706020507" pitchFamily="18" charset="2"/>
                </a:endParaRPr>
              </a:p>
            </p:txBody>
          </p:sp>
          <p:sp>
            <p:nvSpPr>
              <p:cNvPr id="77" name="Line 163"/>
              <p:cNvSpPr>
                <a:spLocks noChangeShapeType="1"/>
              </p:cNvSpPr>
              <p:nvPr/>
            </p:nvSpPr>
            <p:spPr bwMode="auto">
              <a:xfrm>
                <a:off x="4338" y="3306"/>
                <a:ext cx="58" cy="394"/>
              </a:xfrm>
              <a:prstGeom prst="line">
                <a:avLst/>
              </a:prstGeom>
              <a:noFill/>
              <a:ln w="28575">
                <a:solidFill>
                  <a:srgbClr val="9900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5" name="Text Box 148"/>
            <p:cNvSpPr txBox="1">
              <a:spLocks noChangeArrowheads="1"/>
            </p:cNvSpPr>
            <p:nvPr/>
          </p:nvSpPr>
          <p:spPr bwMode="auto">
            <a:xfrm>
              <a:off x="1573261" y="1841703"/>
              <a:ext cx="9388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 b="1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e+ trap</a:t>
              </a:r>
              <a:endParaRPr lang="en-US" altLang="ru-RU" sz="2000" b="1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endParaRPr>
            </a:p>
          </p:txBody>
        </p:sp>
        <p:grpSp>
          <p:nvGrpSpPr>
            <p:cNvPr id="46" name="Группа 18"/>
            <p:cNvGrpSpPr/>
            <p:nvPr/>
          </p:nvGrpSpPr>
          <p:grpSpPr>
            <a:xfrm>
              <a:off x="-58664" y="1378919"/>
              <a:ext cx="1405699" cy="1267035"/>
              <a:chOff x="-59630" y="445612"/>
              <a:chExt cx="1405699" cy="1267035"/>
            </a:xfrm>
          </p:grpSpPr>
          <p:cxnSp>
            <p:nvCxnSpPr>
              <p:cNvPr id="70" name="Прямая соединительная линия 23"/>
              <p:cNvCxnSpPr/>
              <p:nvPr/>
            </p:nvCxnSpPr>
            <p:spPr bwMode="auto">
              <a:xfrm flipV="1">
                <a:off x="1268287" y="847374"/>
                <a:ext cx="8014" cy="778566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1" name="Овал 24"/>
              <p:cNvSpPr/>
              <p:nvPr/>
            </p:nvSpPr>
            <p:spPr bwMode="auto">
              <a:xfrm>
                <a:off x="1190506" y="445612"/>
                <a:ext cx="155563" cy="16708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effectLst/>
                  <a:latin typeface="Arial" charset="0"/>
                  <a:ea typeface="SimSun" charset="-122"/>
                </a:endParaRPr>
              </a:p>
            </p:txBody>
          </p:sp>
          <p:sp>
            <p:nvSpPr>
              <p:cNvPr id="72" name="Прямоугольник 25"/>
              <p:cNvSpPr/>
              <p:nvPr/>
            </p:nvSpPr>
            <p:spPr bwMode="auto">
              <a:xfrm>
                <a:off x="1228187" y="1571589"/>
                <a:ext cx="72008" cy="14105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effectLst/>
                  <a:latin typeface="Arial" charset="0"/>
                  <a:ea typeface="SimSun" charset="-122"/>
                </a:endParaRPr>
              </a:p>
            </p:txBody>
          </p:sp>
          <p:sp>
            <p:nvSpPr>
              <p:cNvPr id="74" name="Прямоугольник 27"/>
              <p:cNvSpPr/>
              <p:nvPr/>
            </p:nvSpPr>
            <p:spPr bwMode="auto">
              <a:xfrm>
                <a:off x="226139" y="654298"/>
                <a:ext cx="959449" cy="23000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effectLst/>
                  <a:latin typeface="Arial" charset="0"/>
                  <a:ea typeface="SimSun" charset="-122"/>
                </a:endParaRPr>
              </a:p>
            </p:txBody>
          </p:sp>
          <p:sp>
            <p:nvSpPr>
              <p:cNvPr id="75" name="Прямоугольник 28"/>
              <p:cNvSpPr/>
              <p:nvPr/>
            </p:nvSpPr>
            <p:spPr>
              <a:xfrm>
                <a:off x="-59630" y="576673"/>
                <a:ext cx="1124027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ru-RU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Target</a:t>
                </a:r>
              </a:p>
              <a:p>
                <a:r>
                  <a:rPr lang="en-US" altLang="ru-RU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0  - 36 kV </a:t>
                </a:r>
                <a:endParaRPr lang="en-US" altLang="ru-RU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47" name="TextBox 19"/>
            <p:cNvSpPr txBox="1"/>
            <p:nvPr/>
          </p:nvSpPr>
          <p:spPr>
            <a:xfrm>
              <a:off x="4442344" y="190760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33399"/>
                  </a:solidFill>
                </a:rPr>
                <a:t>B</a:t>
              </a:r>
              <a:r>
                <a:rPr lang="en-US" b="1" baseline="-25000" dirty="0">
                  <a:solidFill>
                    <a:srgbClr val="333399"/>
                  </a:solidFill>
                </a:rPr>
                <a:t>||</a:t>
              </a:r>
              <a:endParaRPr lang="ru-RU" b="1" baseline="-25000" dirty="0">
                <a:solidFill>
                  <a:srgbClr val="333399"/>
                </a:solidFill>
              </a:endParaRPr>
            </a:p>
          </p:txBody>
        </p:sp>
        <p:cxnSp>
          <p:nvCxnSpPr>
            <p:cNvPr id="48" name="Прямая со стрелкой 20"/>
            <p:cNvCxnSpPr/>
            <p:nvPr/>
          </p:nvCxnSpPr>
          <p:spPr bwMode="auto">
            <a:xfrm>
              <a:off x="4342187" y="2305443"/>
              <a:ext cx="760119" cy="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Прямая со стрелкой 21"/>
            <p:cNvCxnSpPr/>
            <p:nvPr/>
          </p:nvCxnSpPr>
          <p:spPr bwMode="auto">
            <a:xfrm>
              <a:off x="5519193" y="1968709"/>
              <a:ext cx="320" cy="273104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Прямоугольник 22"/>
            <p:cNvSpPr/>
            <p:nvPr/>
          </p:nvSpPr>
          <p:spPr>
            <a:xfrm>
              <a:off x="5455190" y="1894091"/>
              <a:ext cx="4347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33399"/>
                  </a:solidFill>
                </a:rPr>
                <a:t>B</a:t>
              </a:r>
              <a:r>
                <a:rPr lang="en-US" b="1" baseline="-25000" dirty="0">
                  <a:solidFill>
                    <a:srgbClr val="333399"/>
                  </a:solidFill>
                  <a:sym typeface="Symbol" panose="05050102010706020507" pitchFamily="18" charset="2"/>
                </a:rPr>
                <a:t></a:t>
              </a:r>
              <a:endParaRPr lang="ru-RU" b="1" baseline="-25000" dirty="0">
                <a:solidFill>
                  <a:srgbClr val="333399"/>
                </a:solidFill>
              </a:endParaRPr>
            </a:p>
          </p:txBody>
        </p:sp>
        <p:sp>
          <p:nvSpPr>
            <p:cNvPr id="51" name="Цилиндр 51"/>
            <p:cNvSpPr/>
            <p:nvPr/>
          </p:nvSpPr>
          <p:spPr bwMode="auto">
            <a:xfrm rot="5400000">
              <a:off x="888029" y="2439935"/>
              <a:ext cx="116764" cy="230814"/>
            </a:xfrm>
            <a:prstGeom prst="can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grpSp>
          <p:nvGrpSpPr>
            <p:cNvPr id="52" name="Группа 77"/>
            <p:cNvGrpSpPr/>
            <p:nvPr/>
          </p:nvGrpSpPr>
          <p:grpSpPr>
            <a:xfrm>
              <a:off x="1301161" y="2511837"/>
              <a:ext cx="5310920" cy="626610"/>
              <a:chOff x="1274088" y="1611141"/>
              <a:chExt cx="5310920" cy="626610"/>
            </a:xfrm>
          </p:grpSpPr>
          <p:sp>
            <p:nvSpPr>
              <p:cNvPr id="66" name="Line 164"/>
              <p:cNvSpPr>
                <a:spLocks noChangeShapeType="1"/>
              </p:cNvSpPr>
              <p:nvPr/>
            </p:nvSpPr>
            <p:spPr bwMode="auto">
              <a:xfrm flipH="1">
                <a:off x="1274088" y="1639746"/>
                <a:ext cx="4022947" cy="17467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Line 164"/>
              <p:cNvSpPr>
                <a:spLocks noChangeShapeType="1"/>
              </p:cNvSpPr>
              <p:nvPr/>
            </p:nvSpPr>
            <p:spPr bwMode="auto">
              <a:xfrm flipH="1" flipV="1">
                <a:off x="5236326" y="1611141"/>
                <a:ext cx="1348682" cy="3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Line 164"/>
              <p:cNvSpPr>
                <a:spLocks noChangeShapeType="1"/>
              </p:cNvSpPr>
              <p:nvPr/>
            </p:nvSpPr>
            <p:spPr bwMode="auto">
              <a:xfrm flipH="1">
                <a:off x="5835955" y="2178017"/>
                <a:ext cx="294078" cy="59734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Line 164"/>
              <p:cNvSpPr>
                <a:spLocks noChangeShapeType="1"/>
              </p:cNvSpPr>
              <p:nvPr/>
            </p:nvSpPr>
            <p:spPr bwMode="auto">
              <a:xfrm flipH="1">
                <a:off x="5915846" y="2173598"/>
                <a:ext cx="226629" cy="57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" name="Группа 82"/>
            <p:cNvGrpSpPr/>
            <p:nvPr/>
          </p:nvGrpSpPr>
          <p:grpSpPr>
            <a:xfrm rot="21158028">
              <a:off x="4947139" y="2298818"/>
              <a:ext cx="697958" cy="410010"/>
              <a:chOff x="8773570" y="1087283"/>
              <a:chExt cx="697958" cy="410010"/>
            </a:xfrm>
          </p:grpSpPr>
          <p:cxnSp>
            <p:nvCxnSpPr>
              <p:cNvPr id="58" name="Прямая со стрелкой 83"/>
              <p:cNvCxnSpPr/>
              <p:nvPr/>
            </p:nvCxnSpPr>
            <p:spPr bwMode="auto">
              <a:xfrm rot="10800000" flipH="1" flipV="1">
                <a:off x="9122288" y="1306765"/>
                <a:ext cx="308292" cy="19052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9" name="Прямая со стрелкой 84"/>
              <p:cNvCxnSpPr/>
              <p:nvPr/>
            </p:nvCxnSpPr>
            <p:spPr bwMode="auto">
              <a:xfrm rot="10800000" flipH="1" flipV="1">
                <a:off x="9095527" y="1304657"/>
                <a:ext cx="364295" cy="1060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0" name="Прямая со стрелкой 85"/>
              <p:cNvCxnSpPr/>
              <p:nvPr/>
            </p:nvCxnSpPr>
            <p:spPr bwMode="auto">
              <a:xfrm rot="10800000" flipH="1" flipV="1">
                <a:off x="9107234" y="1304037"/>
                <a:ext cx="364294" cy="1186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1" name="Прямая со стрелкой 86"/>
              <p:cNvCxnSpPr/>
              <p:nvPr/>
            </p:nvCxnSpPr>
            <p:spPr bwMode="auto">
              <a:xfrm rot="10800000" flipH="1">
                <a:off x="9151431" y="1154686"/>
                <a:ext cx="308292" cy="110739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2" name="Прямая со стрелкой 87"/>
              <p:cNvCxnSpPr/>
              <p:nvPr/>
            </p:nvCxnSpPr>
            <p:spPr bwMode="auto">
              <a:xfrm flipH="1" flipV="1">
                <a:off x="8843982" y="1087283"/>
                <a:ext cx="308292" cy="19052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3" name="Прямая со стрелкой 88"/>
              <p:cNvCxnSpPr/>
              <p:nvPr/>
            </p:nvCxnSpPr>
            <p:spPr bwMode="auto">
              <a:xfrm flipH="1" flipV="1">
                <a:off x="8773570" y="1171104"/>
                <a:ext cx="364295" cy="1060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5" name="Прямая со стрелкой 90"/>
              <p:cNvCxnSpPr/>
              <p:nvPr/>
            </p:nvCxnSpPr>
            <p:spPr bwMode="auto">
              <a:xfrm flipH="1">
                <a:off x="8812639" y="1303639"/>
                <a:ext cx="308292" cy="110739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55" name="TextBox 2"/>
            <p:cNvSpPr txBox="1"/>
            <p:nvPr/>
          </p:nvSpPr>
          <p:spPr>
            <a:xfrm>
              <a:off x="7050537" y="3162800"/>
              <a:ext cx="6315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00CC"/>
                  </a:solidFill>
                </a:rPr>
                <a:t>LHe</a:t>
              </a:r>
              <a:endParaRPr lang="ru-RU" sz="20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1533916" y="51255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err="1"/>
              <a:t>Beam</a:t>
            </a:r>
            <a:r>
              <a:rPr lang="pl-PL" sz="3200" dirty="0"/>
              <a:t> development</a:t>
            </a:r>
            <a:endParaRPr lang="pl-PL" altLang="pl-PL" sz="3000" dirty="0"/>
          </a:p>
        </p:txBody>
      </p:sp>
    </p:spTree>
    <p:extLst>
      <p:ext uri="{BB962C8B-B14F-4D97-AF65-F5344CB8AC3E}">
        <p14:creationId xmlns:p14="http://schemas.microsoft.com/office/powerpoint/2010/main" val="258602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7012" y="1190311"/>
            <a:ext cx="11002715" cy="1325563"/>
          </a:xfrm>
        </p:spPr>
        <p:txBody>
          <a:bodyPr>
            <a:normAutofit/>
          </a:bodyPr>
          <a:lstStyle/>
          <a:p>
            <a:r>
              <a:rPr lang="en-US" sz="2400" dirty="0"/>
              <a:t>Improving depth resolutions in positron beam spectroscopy by concurrent</a:t>
            </a:r>
            <a:r>
              <a:rPr lang="pl-PL" sz="2400" dirty="0"/>
              <a:t> </a:t>
            </a:r>
            <a:r>
              <a:rPr lang="pl-PL" sz="2400" dirty="0" err="1"/>
              <a:t>ion-beam</a:t>
            </a:r>
            <a:r>
              <a:rPr lang="pl-PL" sz="2400" dirty="0"/>
              <a:t> </a:t>
            </a:r>
            <a:r>
              <a:rPr lang="pl-PL" sz="2400" dirty="0" err="1"/>
              <a:t>sputtering</a:t>
            </a:r>
            <a:r>
              <a:rPr lang="pl-PL" sz="24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7</a:t>
            </a:fld>
            <a:endParaRPr lang="pl-PL"/>
          </a:p>
        </p:txBody>
      </p:sp>
      <p:pic>
        <p:nvPicPr>
          <p:cNvPr id="28674" name="Picture 2" descr="https://www.prevac.eu/Media/catalog/product/121/big_ion-source-is40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8" y="2515874"/>
            <a:ext cx="4274741" cy="366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5257800" y="572759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/>
              <a:t>Fig. </a:t>
            </a:r>
            <a:r>
              <a:rPr lang="en-US" sz="1400" dirty="0"/>
              <a:t>The simultaneous in situ sputter experiment (red) on a </a:t>
            </a:r>
            <a:r>
              <a:rPr lang="en-US" sz="1400" dirty="0" err="1"/>
              <a:t>CIGSe</a:t>
            </a:r>
            <a:r>
              <a:rPr lang="en-US" sz="1400" dirty="0"/>
              <a:t> solar cell and a</a:t>
            </a:r>
          </a:p>
          <a:p>
            <a:r>
              <a:rPr lang="en-US" sz="1400" dirty="0"/>
              <a:t>comparable </a:t>
            </a:r>
            <a:r>
              <a:rPr lang="en-US" sz="1400" i="1" dirty="0"/>
              <a:t>S</a:t>
            </a:r>
            <a:r>
              <a:rPr lang="en-US" sz="1400" dirty="0"/>
              <a:t>(</a:t>
            </a:r>
            <a:r>
              <a:rPr lang="en-US" sz="1400" i="1" dirty="0"/>
              <a:t>E</a:t>
            </a:r>
            <a:r>
              <a:rPr lang="en-US" sz="1400" dirty="0"/>
              <a:t>) measurement (black) of the same sample from </a:t>
            </a:r>
            <a:r>
              <a:rPr lang="en-US" sz="1400" i="1" dirty="0"/>
              <a:t>E</a:t>
            </a:r>
            <a:r>
              <a:rPr lang="en-US" sz="1400" dirty="0"/>
              <a:t>= 0.03 </a:t>
            </a:r>
            <a:r>
              <a:rPr lang="en-US" sz="1400" dirty="0" err="1"/>
              <a:t>keV</a:t>
            </a:r>
            <a:r>
              <a:rPr lang="en-US" sz="1400" dirty="0"/>
              <a:t> to</a:t>
            </a:r>
          </a:p>
          <a:p>
            <a:r>
              <a:rPr lang="pl-PL" sz="1400" i="1" dirty="0"/>
              <a:t>E</a:t>
            </a:r>
            <a:r>
              <a:rPr lang="pl-PL" sz="1400" dirty="0"/>
              <a:t> = 24 </a:t>
            </a:r>
            <a:r>
              <a:rPr lang="pl-PL" sz="1400" dirty="0" err="1"/>
              <a:t>keV</a:t>
            </a:r>
            <a:r>
              <a:rPr lang="pl-PL" sz="1400" dirty="0"/>
              <a:t>.. </a:t>
            </a:r>
            <a:r>
              <a:rPr lang="pl-PL" sz="1400" i="1" dirty="0"/>
              <a:t>Ref.: </a:t>
            </a:r>
            <a:r>
              <a:rPr lang="en-US" sz="1400" i="1" dirty="0"/>
              <a:t>M</a:t>
            </a:r>
            <a:r>
              <a:rPr lang="pl-PL" sz="1400" i="1" dirty="0"/>
              <a:t>.</a:t>
            </a:r>
            <a:r>
              <a:rPr lang="en-US" sz="1400" i="1" dirty="0"/>
              <a:t> John</a:t>
            </a:r>
            <a:r>
              <a:rPr lang="pl-PL" sz="1400" i="1" dirty="0"/>
              <a:t> et al., </a:t>
            </a:r>
            <a:r>
              <a:rPr lang="en-US" sz="1400" i="1" dirty="0"/>
              <a:t>Nuclear Inst</a:t>
            </a:r>
            <a:r>
              <a:rPr lang="pl-PL" sz="1400" i="1" dirty="0"/>
              <a:t>.</a:t>
            </a:r>
            <a:r>
              <a:rPr lang="en-US" sz="1400" i="1" dirty="0"/>
              <a:t> Meth</a:t>
            </a:r>
            <a:r>
              <a:rPr lang="pl-PL" sz="1400" i="1" dirty="0"/>
              <a:t>.</a:t>
            </a:r>
            <a:r>
              <a:rPr lang="en-US" sz="1400" i="1" dirty="0"/>
              <a:t> Phys</a:t>
            </a:r>
            <a:r>
              <a:rPr lang="pl-PL" sz="1400" i="1" dirty="0"/>
              <a:t>. </a:t>
            </a:r>
            <a:r>
              <a:rPr lang="en-US" sz="1400" i="1" dirty="0"/>
              <a:t>Res</a:t>
            </a:r>
            <a:r>
              <a:rPr lang="pl-PL" sz="1400" i="1" dirty="0"/>
              <a:t>. </a:t>
            </a:r>
            <a:r>
              <a:rPr lang="en-US" sz="1400" i="1" dirty="0"/>
              <a:t>B 423 (2018) 62–66</a:t>
            </a:r>
            <a:endParaRPr lang="pl-PL" sz="1400" i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832" y="2199375"/>
            <a:ext cx="4977632" cy="3509982"/>
          </a:xfrm>
          <a:prstGeom prst="rect">
            <a:avLst/>
          </a:prstGeom>
        </p:spPr>
      </p:pic>
      <p:sp>
        <p:nvSpPr>
          <p:cNvPr id="15" name="Pięciokąt 14"/>
          <p:cNvSpPr/>
          <p:nvPr/>
        </p:nvSpPr>
        <p:spPr>
          <a:xfrm>
            <a:off x="525005" y="262655"/>
            <a:ext cx="5993567" cy="973251"/>
          </a:xfrm>
          <a:prstGeom prst="homePlate">
            <a:avLst/>
          </a:prstGeom>
          <a:gradFill>
            <a:gsLst>
              <a:gs pos="97000">
                <a:schemeClr val="accent1">
                  <a:lumMod val="75000"/>
                </a:schemeClr>
              </a:gs>
              <a:gs pos="68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33916" y="51255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err="1"/>
              <a:t>Beam</a:t>
            </a:r>
            <a:r>
              <a:rPr lang="pl-PL" sz="3200" dirty="0"/>
              <a:t> development</a:t>
            </a:r>
            <a:endParaRPr lang="pl-PL" altLang="pl-PL" sz="3000" dirty="0"/>
          </a:p>
        </p:txBody>
      </p:sp>
    </p:spTree>
    <p:extLst>
      <p:ext uri="{BB962C8B-B14F-4D97-AF65-F5344CB8AC3E}">
        <p14:creationId xmlns:p14="http://schemas.microsoft.com/office/powerpoint/2010/main" val="328775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5" name="Picture 13" descr="https://www-amdis.org/media/ictp-2020/fusion-materials-radiation-da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3" y="3684205"/>
            <a:ext cx="5681051" cy="28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75C1-0333-492F-B57E-7DBD5D7EC93A}" type="slidenum">
              <a:rPr lang="pl-PL" smtClean="0"/>
              <a:t>8</a:t>
            </a:fld>
            <a:endParaRPr lang="pl-PL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82494"/>
              </p:ext>
            </p:extLst>
          </p:nvPr>
        </p:nvGraphicFramePr>
        <p:xfrm>
          <a:off x="6523934" y="449930"/>
          <a:ext cx="5103959" cy="400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PW 10.0 Graph" r:id="rId4" imgW="5937094" imgH="4546795" progId="SigmaPlotGraphicObject.9">
                  <p:embed/>
                </p:oleObj>
              </mc:Choice>
              <mc:Fallback>
                <p:oleObj name="SPW 10.0 Graph" r:id="rId4" imgW="5937094" imgH="4546795" progId="SigmaPlotGraphicObject.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934" y="449930"/>
                        <a:ext cx="5103959" cy="4006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7184410" y="908221"/>
            <a:ext cx="1304497" cy="2976648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9990161" y="908221"/>
            <a:ext cx="1222610" cy="2976648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1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726184"/>
              </p:ext>
            </p:extLst>
          </p:nvPr>
        </p:nvGraphicFramePr>
        <p:xfrm>
          <a:off x="2903608" y="2261943"/>
          <a:ext cx="11382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482400" imgH="342720" progId="Equation.DSMT4">
                  <p:embed/>
                </p:oleObj>
              </mc:Choice>
              <mc:Fallback>
                <p:oleObj name="Equation" r:id="rId6" imgW="482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608" y="2261943"/>
                        <a:ext cx="11382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rostokąt 11"/>
          <p:cNvSpPr/>
          <p:nvPr/>
        </p:nvSpPr>
        <p:spPr>
          <a:xfrm>
            <a:off x="424639" y="2961538"/>
            <a:ext cx="6576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altLang="pl-PL" sz="1600" dirty="0" err="1">
                <a:cs typeface="Arial" panose="020B0604020202020204" pitchFamily="34" charset="0"/>
              </a:rPr>
              <a:t>defines</a:t>
            </a:r>
            <a:r>
              <a:rPr lang="pl-PL" altLang="pl-PL" sz="1600" dirty="0">
                <a:cs typeface="Arial" panose="020B0604020202020204" pitchFamily="34" charset="0"/>
              </a:rPr>
              <a:t> the </a:t>
            </a:r>
            <a:r>
              <a:rPr lang="pl-PL" altLang="pl-PL" sz="1600" dirty="0" err="1">
                <a:cs typeface="Arial" panose="020B0604020202020204" pitchFamily="34" charset="0"/>
              </a:rPr>
              <a:t>participation</a:t>
            </a:r>
            <a:r>
              <a:rPr lang="pl-PL" altLang="pl-PL" sz="1600" dirty="0">
                <a:cs typeface="Arial" panose="020B0604020202020204" pitchFamily="34" charset="0"/>
              </a:rPr>
              <a:t> of </a:t>
            </a:r>
            <a:r>
              <a:rPr lang="pl-PL" altLang="pl-PL" sz="1600" dirty="0" err="1">
                <a:cs typeface="Arial" panose="020B0604020202020204" pitchFamily="34" charset="0"/>
              </a:rPr>
              <a:t>e</a:t>
            </a:r>
            <a:r>
              <a:rPr lang="pl-PL" altLang="pl-PL" sz="1600" baseline="30000" dirty="0" err="1">
                <a:cs typeface="Arial" panose="020B0604020202020204" pitchFamily="34" charset="0"/>
              </a:rPr>
              <a:t>+</a:t>
            </a:r>
            <a:r>
              <a:rPr lang="pl-PL" altLang="pl-PL" sz="1600" dirty="0" err="1">
                <a:cs typeface="Arial" panose="020B0604020202020204" pitchFamily="34" charset="0"/>
              </a:rPr>
              <a:t>e</a:t>
            </a:r>
            <a:r>
              <a:rPr lang="pl-PL" altLang="pl-PL" sz="1600" baseline="30000" dirty="0">
                <a:cs typeface="Arial" panose="020B0604020202020204" pitchFamily="34" charset="0"/>
              </a:rPr>
              <a:t>-</a:t>
            </a:r>
            <a:r>
              <a:rPr lang="pl-PL" altLang="pl-PL" sz="1600" dirty="0">
                <a:cs typeface="Arial" panose="020B0604020202020204" pitchFamily="34" charset="0"/>
              </a:rPr>
              <a:t>  </a:t>
            </a:r>
            <a:r>
              <a:rPr lang="pl-PL" altLang="pl-PL" sz="1600" dirty="0" err="1">
                <a:cs typeface="Arial" panose="020B0604020202020204" pitchFamily="34" charset="0"/>
              </a:rPr>
              <a:t>pairs</a:t>
            </a:r>
            <a:r>
              <a:rPr lang="pl-PL" altLang="pl-PL" sz="1600" dirty="0">
                <a:cs typeface="Arial" panose="020B0604020202020204" pitchFamily="34" charset="0"/>
              </a:rPr>
              <a:t> with high </a:t>
            </a:r>
            <a:r>
              <a:rPr lang="pl-PL" altLang="pl-PL" sz="1600" dirty="0" err="1">
                <a:cs typeface="Arial" panose="020B0604020202020204" pitchFamily="34" charset="0"/>
              </a:rPr>
              <a:t>momentum</a:t>
            </a:r>
            <a:endParaRPr lang="pl-PL" altLang="pl-PL" sz="16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identify the chemical elements around the positron annihilation sites</a:t>
            </a:r>
            <a:endParaRPr lang="pl-PL" altLang="pl-PL" sz="1600" dirty="0">
              <a:cs typeface="Arial" panose="020B0604020202020204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64406" y="1464439"/>
            <a:ext cx="6044784" cy="338554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Additional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technique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: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Coincidence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 Doppler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broadening</a:t>
            </a:r>
            <a:endParaRPr lang="en-US" altLang="pl-PL" sz="16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27934" y="18516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dirty="0"/>
              <a:t>Relation of </a:t>
            </a:r>
            <a:r>
              <a:rPr lang="pl-PL" sz="1600" dirty="0"/>
              <a:t>the </a:t>
            </a:r>
            <a:r>
              <a:rPr lang="en-US" sz="1600" dirty="0"/>
              <a:t>area under</a:t>
            </a:r>
            <a:r>
              <a:rPr lang="pl-PL" sz="1600" dirty="0"/>
              <a:t> the</a:t>
            </a:r>
            <a:r>
              <a:rPr lang="en-US" sz="1600" dirty="0"/>
              <a:t> </a:t>
            </a:r>
            <a:r>
              <a:rPr lang="pl-PL" sz="1600" dirty="0" err="1"/>
              <a:t>wing</a:t>
            </a:r>
            <a:r>
              <a:rPr lang="en-US" sz="1600" dirty="0"/>
              <a:t> part of annihilation line </a:t>
            </a:r>
            <a:r>
              <a:rPr lang="pl-PL" sz="1600" i="1" dirty="0"/>
              <a:t>A</a:t>
            </a:r>
            <a:r>
              <a:rPr lang="en-US" sz="1600" i="1" baseline="-25000" dirty="0"/>
              <a:t>S</a:t>
            </a:r>
            <a:r>
              <a:rPr lang="pl-PL" sz="1600" dirty="0"/>
              <a:t> </a:t>
            </a:r>
            <a:r>
              <a:rPr lang="en-US" sz="1600" dirty="0"/>
              <a:t>to total area below this line </a:t>
            </a:r>
            <a:r>
              <a:rPr lang="pl-PL" sz="1600" i="1" dirty="0"/>
              <a:t>A:</a:t>
            </a:r>
            <a:endParaRPr lang="en-US" sz="1600" i="1" dirty="0"/>
          </a:p>
        </p:txBody>
      </p:sp>
      <p:graphicFrame>
        <p:nvGraphicFramePr>
          <p:cNvPr id="15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019655"/>
              </p:ext>
            </p:extLst>
          </p:nvPr>
        </p:nvGraphicFramePr>
        <p:xfrm>
          <a:off x="7672874" y="446681"/>
          <a:ext cx="44926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190440" imgH="190440" progId="Equation.DSMT4">
                  <p:embed/>
                </p:oleObj>
              </mc:Choice>
              <mc:Fallback>
                <p:oleObj name="Equation" r:id="rId8" imgW="1904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874" y="446681"/>
                        <a:ext cx="449262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808896"/>
              </p:ext>
            </p:extLst>
          </p:nvPr>
        </p:nvGraphicFramePr>
        <p:xfrm>
          <a:off x="10523898" y="446681"/>
          <a:ext cx="44926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190440" imgH="190440" progId="Equation.DSMT4">
                  <p:embed/>
                </p:oleObj>
              </mc:Choice>
              <mc:Fallback>
                <p:oleObj name="Equation" r:id="rId10" imgW="1904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3898" y="446681"/>
                        <a:ext cx="449262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9" name="Picture 7" descr="figure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4"/>
          <a:stretch/>
        </p:blipFill>
        <p:spPr bwMode="auto">
          <a:xfrm>
            <a:off x="9372581" y="4506988"/>
            <a:ext cx="2087579" cy="211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6417677" y="5842735"/>
            <a:ext cx="3007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solidFill>
                  <a:srgbClr val="222222"/>
                </a:solidFill>
              </a:rPr>
              <a:t>Fig. </a:t>
            </a:r>
            <a:r>
              <a:rPr lang="en-US" sz="1400" dirty="0">
                <a:solidFill>
                  <a:srgbClr val="222222"/>
                </a:solidFill>
              </a:rPr>
              <a:t>STEM images of the β” precipitate in </a:t>
            </a:r>
            <a:r>
              <a:rPr lang="pl-PL" sz="1400" dirty="0">
                <a:solidFill>
                  <a:srgbClr val="222222"/>
                </a:solidFill>
              </a:rPr>
              <a:t>aluminium </a:t>
            </a:r>
            <a:r>
              <a:rPr lang="pl-PL" sz="1400" dirty="0" err="1">
                <a:solidFill>
                  <a:srgbClr val="222222"/>
                </a:solidFill>
              </a:rPr>
              <a:t>alloy</a:t>
            </a:r>
            <a:r>
              <a:rPr lang="pl-PL" sz="1400" dirty="0">
                <a:solidFill>
                  <a:srgbClr val="222222"/>
                </a:solidFill>
              </a:rPr>
              <a:t>. </a:t>
            </a:r>
            <a:r>
              <a:rPr lang="pl-PL" sz="1400" i="1" dirty="0"/>
              <a:t>Ref.: T.</a:t>
            </a:r>
            <a:r>
              <a:rPr lang="en-US" sz="1400" i="1" dirty="0"/>
              <a:t> </a:t>
            </a:r>
            <a:r>
              <a:rPr lang="pl-PL" sz="1400" i="1" dirty="0" err="1"/>
              <a:t>Maeda</a:t>
            </a:r>
            <a:r>
              <a:rPr lang="pl-PL" sz="1400" i="1" dirty="0"/>
              <a:t> et al</a:t>
            </a:r>
            <a:r>
              <a:rPr lang="en-US" sz="1400" i="1" dirty="0"/>
              <a:t>.</a:t>
            </a:r>
            <a:r>
              <a:rPr lang="en-US" sz="1400" dirty="0"/>
              <a:t> </a:t>
            </a:r>
            <a:r>
              <a:rPr lang="en-US" sz="1400" i="1" dirty="0" err="1"/>
              <a:t>Sci</a:t>
            </a:r>
            <a:r>
              <a:rPr lang="en-US" sz="1400" i="1" dirty="0"/>
              <a:t> Rep</a:t>
            </a:r>
            <a:r>
              <a:rPr lang="en-US" sz="1400" dirty="0"/>
              <a:t> </a:t>
            </a:r>
            <a:r>
              <a:rPr lang="en-US" sz="1400" b="1" dirty="0"/>
              <a:t>8, </a:t>
            </a:r>
            <a:r>
              <a:rPr lang="en-US" sz="1400" dirty="0"/>
              <a:t>16629 (2018)</a:t>
            </a:r>
            <a:endParaRPr lang="pl-PL" sz="1400" i="1" dirty="0"/>
          </a:p>
          <a:p>
            <a:pPr algn="just"/>
            <a:r>
              <a:rPr lang="pl-PL" sz="1400" dirty="0">
                <a:solidFill>
                  <a:srgbClr val="222222"/>
                </a:solidFill>
              </a:rPr>
              <a:t> </a:t>
            </a:r>
            <a:endParaRPr lang="pl-PL" sz="1400" dirty="0"/>
          </a:p>
        </p:txBody>
      </p:sp>
      <p:sp>
        <p:nvSpPr>
          <p:cNvPr id="19" name="Prostokąt 18"/>
          <p:cNvSpPr/>
          <p:nvPr/>
        </p:nvSpPr>
        <p:spPr>
          <a:xfrm>
            <a:off x="6021990" y="4538258"/>
            <a:ext cx="3403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Fig. </a:t>
            </a:r>
            <a:r>
              <a:rPr lang="pl-PL" sz="1400" dirty="0" err="1"/>
              <a:t>Plasma-surface</a:t>
            </a:r>
            <a:r>
              <a:rPr lang="pl-PL" sz="1400" dirty="0"/>
              <a:t> </a:t>
            </a:r>
            <a:r>
              <a:rPr lang="pl-PL" sz="1400" dirty="0" err="1"/>
              <a:t>interactions</a:t>
            </a:r>
            <a:r>
              <a:rPr lang="pl-PL" sz="1400" dirty="0"/>
              <a:t> in a </a:t>
            </a:r>
            <a:r>
              <a:rPr lang="pl-PL" sz="1400" dirty="0" err="1"/>
              <a:t>fusion</a:t>
            </a:r>
            <a:r>
              <a:rPr lang="pl-PL" sz="1400" dirty="0"/>
              <a:t> </a:t>
            </a:r>
            <a:r>
              <a:rPr lang="pl-PL" sz="1400" dirty="0" err="1"/>
              <a:t>reactor</a:t>
            </a:r>
            <a:r>
              <a:rPr lang="pl-PL" sz="1400" dirty="0"/>
              <a:t>. Source: https://www-amdis.org/workshops/ictp-2020</a:t>
            </a:r>
          </a:p>
        </p:txBody>
      </p:sp>
      <p:sp>
        <p:nvSpPr>
          <p:cNvPr id="22" name="Pięciokąt 21"/>
          <p:cNvSpPr/>
          <p:nvPr/>
        </p:nvSpPr>
        <p:spPr>
          <a:xfrm>
            <a:off x="525005" y="262655"/>
            <a:ext cx="5993567" cy="973251"/>
          </a:xfrm>
          <a:prstGeom prst="homePlate">
            <a:avLst/>
          </a:prstGeom>
          <a:gradFill>
            <a:gsLst>
              <a:gs pos="97000">
                <a:schemeClr val="accent1">
                  <a:lumMod val="75000"/>
                </a:schemeClr>
              </a:gs>
              <a:gs pos="68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533916" y="51255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err="1"/>
              <a:t>Beam</a:t>
            </a:r>
            <a:r>
              <a:rPr lang="pl-PL" sz="3200" dirty="0"/>
              <a:t> development</a:t>
            </a:r>
            <a:endParaRPr lang="pl-PL" altLang="pl-PL" sz="3000" dirty="0"/>
          </a:p>
        </p:txBody>
      </p:sp>
    </p:spTree>
    <p:extLst>
      <p:ext uri="{BB962C8B-B14F-4D97-AF65-F5344CB8AC3E}">
        <p14:creationId xmlns:p14="http://schemas.microsoft.com/office/powerpoint/2010/main" val="79793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ęciokąt 9"/>
          <p:cNvSpPr/>
          <p:nvPr/>
        </p:nvSpPr>
        <p:spPr>
          <a:xfrm>
            <a:off x="501109" y="232202"/>
            <a:ext cx="5993567" cy="973251"/>
          </a:xfrm>
          <a:prstGeom prst="homePlate">
            <a:avLst/>
          </a:prstGeom>
          <a:gradFill>
            <a:gsLst>
              <a:gs pos="97000">
                <a:schemeClr val="accent1">
                  <a:lumMod val="75000"/>
                </a:schemeClr>
              </a:gs>
              <a:gs pos="68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56" name="Obraz 1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6055" y="1247381"/>
            <a:ext cx="6014533" cy="2110664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696461" y="1245674"/>
            <a:ext cx="4694830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CC"/>
                </a:solidFill>
              </a:rPr>
              <a:t>Conventional </a:t>
            </a:r>
            <a:r>
              <a:rPr lang="pl-PL" b="1" baseline="30000" dirty="0">
                <a:solidFill>
                  <a:srgbClr val="0000CC"/>
                </a:solidFill>
              </a:rPr>
              <a:t>22</a:t>
            </a:r>
            <a:r>
              <a:rPr lang="pl-PL" b="1" dirty="0">
                <a:solidFill>
                  <a:srgbClr val="0000CC"/>
                </a:solidFill>
              </a:rPr>
              <a:t>Na sources</a:t>
            </a:r>
          </a:p>
          <a:p>
            <a:pPr algn="ctr"/>
            <a:endParaRPr lang="pl-PL" b="1" dirty="0">
              <a:solidFill>
                <a:srgbClr val="0000CC"/>
              </a:solidFill>
            </a:endParaRPr>
          </a:p>
          <a:p>
            <a:pPr algn="ctr"/>
            <a:endParaRPr lang="pl-PL" b="1" dirty="0">
              <a:solidFill>
                <a:srgbClr val="0000CC"/>
              </a:solidFill>
            </a:endParaRPr>
          </a:p>
          <a:p>
            <a:pPr algn="ctr"/>
            <a:endParaRPr lang="pl-PL" b="1" dirty="0">
              <a:solidFill>
                <a:srgbClr val="0000CC"/>
              </a:solidFill>
            </a:endParaRPr>
          </a:p>
          <a:p>
            <a:pPr algn="ctr"/>
            <a:endParaRPr lang="pl-PL" b="1" dirty="0">
              <a:solidFill>
                <a:srgbClr val="0000CC"/>
              </a:solidFill>
            </a:endParaRPr>
          </a:p>
          <a:p>
            <a:pPr algn="ctr"/>
            <a:endParaRPr lang="pl-PL" b="1" dirty="0">
              <a:solidFill>
                <a:srgbClr val="0000CC"/>
              </a:solidFill>
            </a:endParaRPr>
          </a:p>
          <a:p>
            <a:pPr algn="ctr"/>
            <a:endParaRPr lang="pl-PL" b="1" dirty="0">
              <a:solidFill>
                <a:srgbClr val="0000CC"/>
              </a:solidFill>
            </a:endParaRPr>
          </a:p>
          <a:p>
            <a:pPr algn="ctr"/>
            <a:endParaRPr lang="pl-PL" b="1" dirty="0">
              <a:solidFill>
                <a:srgbClr val="0000CC"/>
              </a:solidFill>
            </a:endParaRPr>
          </a:p>
          <a:p>
            <a:pPr algn="ctr"/>
            <a:endParaRPr lang="pl-PL" b="1" dirty="0">
              <a:solidFill>
                <a:srgbClr val="0000CC"/>
              </a:solidFill>
            </a:endParaRPr>
          </a:p>
          <a:p>
            <a:pPr algn="ctr"/>
            <a:endParaRPr lang="pl-PL" b="1" dirty="0">
              <a:solidFill>
                <a:srgbClr val="0000CC"/>
              </a:solidFill>
            </a:endParaRPr>
          </a:p>
          <a:p>
            <a:pPr algn="ctr"/>
            <a:endParaRPr lang="pl-PL" b="1" dirty="0">
              <a:solidFill>
                <a:srgbClr val="0000CC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7" y="1709950"/>
            <a:ext cx="4201203" cy="2364175"/>
          </a:xfrm>
          <a:prstGeom prst="rect">
            <a:avLst/>
          </a:prstGeom>
        </p:spPr>
      </p:pic>
      <p:cxnSp>
        <p:nvCxnSpPr>
          <p:cNvPr id="5" name="Łącznik prosty ze strzałką 4"/>
          <p:cNvCxnSpPr/>
          <p:nvPr/>
        </p:nvCxnSpPr>
        <p:spPr>
          <a:xfrm flipH="1">
            <a:off x="3121663" y="1612748"/>
            <a:ext cx="801356" cy="12512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1774634" y="3412716"/>
            <a:ext cx="887104" cy="7290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28"/>
          <p:cNvSpPr/>
          <p:nvPr/>
        </p:nvSpPr>
        <p:spPr>
          <a:xfrm>
            <a:off x="924927" y="4065837"/>
            <a:ext cx="22327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l-PL" altLang="ru-RU" b="1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Start </a:t>
            </a:r>
            <a:r>
              <a:rPr lang="pl-PL" altLang="ru-RU" b="1" dirty="0" err="1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signal</a:t>
            </a:r>
            <a:r>
              <a:rPr lang="pl-PL" altLang="ru-RU" b="1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1274 </a:t>
            </a:r>
            <a:r>
              <a:rPr lang="pl-PL" altLang="ru-RU" b="1" dirty="0" err="1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keV</a:t>
            </a:r>
            <a:r>
              <a:rPr lang="pl-PL" altLang="ru-RU" b="1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endParaRPr lang="en-US" altLang="ru-RU" b="1" baseline="30000" dirty="0">
              <a:solidFill>
                <a:srgbClr val="3366FF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1" name="Прямоугольник 28"/>
          <p:cNvSpPr/>
          <p:nvPr/>
        </p:nvSpPr>
        <p:spPr>
          <a:xfrm>
            <a:off x="3339744" y="1257064"/>
            <a:ext cx="20869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l-PL" altLang="ru-RU" b="1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Stop </a:t>
            </a:r>
            <a:r>
              <a:rPr lang="pl-PL" altLang="ru-RU" b="1" dirty="0" err="1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signal</a:t>
            </a:r>
            <a:r>
              <a:rPr lang="pl-PL" altLang="ru-RU" b="1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511 </a:t>
            </a:r>
            <a:r>
              <a:rPr lang="pl-PL" altLang="ru-RU" b="1" dirty="0" err="1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keV</a:t>
            </a:r>
            <a:r>
              <a:rPr lang="pl-PL" altLang="ru-RU" b="1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endParaRPr lang="en-US" altLang="ru-RU" b="1" baseline="30000" dirty="0">
              <a:solidFill>
                <a:srgbClr val="3366FF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160" name="Prostokąt 159"/>
          <p:cNvSpPr/>
          <p:nvPr/>
        </p:nvSpPr>
        <p:spPr>
          <a:xfrm>
            <a:off x="6569377" y="3340796"/>
            <a:ext cx="4500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/>
              <a:t>Fig. </a:t>
            </a:r>
            <a:r>
              <a:rPr lang="en-US" sz="1600" dirty="0"/>
              <a:t>Scheme of forming of the </a:t>
            </a:r>
            <a:r>
              <a:rPr lang="pl-PL" sz="1600" dirty="0" err="1"/>
              <a:t>ordered</a:t>
            </a:r>
            <a:r>
              <a:rPr lang="pl-PL" sz="1600" dirty="0"/>
              <a:t> </a:t>
            </a:r>
            <a:r>
              <a:rPr lang="pl-PL" sz="1600" dirty="0" err="1"/>
              <a:t>positron</a:t>
            </a:r>
            <a:r>
              <a:rPr lang="pl-PL" sz="1600" dirty="0"/>
              <a:t> </a:t>
            </a:r>
            <a:r>
              <a:rPr lang="pl-PL" sz="1600" dirty="0" err="1"/>
              <a:t>flux</a:t>
            </a:r>
            <a:endParaRPr lang="ru-RU" sz="1600" dirty="0"/>
          </a:p>
        </p:txBody>
      </p:sp>
      <p:pic>
        <p:nvPicPr>
          <p:cNvPr id="163" name="Obraz 1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3823" y="3603562"/>
            <a:ext cx="5798592" cy="2580191"/>
          </a:xfrm>
          <a:prstGeom prst="rect">
            <a:avLst/>
          </a:prstGeom>
        </p:spPr>
      </p:pic>
      <p:sp>
        <p:nvSpPr>
          <p:cNvPr id="164" name="Prostokąt 163"/>
          <p:cNvSpPr/>
          <p:nvPr/>
        </p:nvSpPr>
        <p:spPr>
          <a:xfrm>
            <a:off x="6782019" y="6101865"/>
            <a:ext cx="3838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/>
              <a:t>Fig. </a:t>
            </a:r>
            <a:r>
              <a:rPr kumimoji="1" lang="en-US" sz="1600" dirty="0">
                <a:cs typeface="Arial" charset="0"/>
                <a:sym typeface="Apple Chancery" charset="0"/>
              </a:rPr>
              <a:t>Synchronization and </a:t>
            </a:r>
            <a:r>
              <a:rPr lang="pl-PL" sz="1600" dirty="0">
                <a:sym typeface="Apple Chancery" charset="0"/>
              </a:rPr>
              <a:t>s</a:t>
            </a:r>
            <a:r>
              <a:rPr lang="en-US" sz="1600" dirty="0"/>
              <a:t>tart – </a:t>
            </a:r>
            <a:r>
              <a:rPr lang="pl-PL" sz="1600" dirty="0"/>
              <a:t>s</a:t>
            </a:r>
            <a:r>
              <a:rPr lang="en-US" sz="1600" dirty="0"/>
              <a:t>top </a:t>
            </a:r>
            <a:r>
              <a:rPr lang="pl-PL" sz="1600" dirty="0"/>
              <a:t>s</a:t>
            </a:r>
            <a:r>
              <a:rPr lang="en-US" sz="1600" dirty="0" err="1"/>
              <a:t>ignals</a:t>
            </a:r>
            <a:endParaRPr lang="ru-RU" sz="1600" dirty="0"/>
          </a:p>
        </p:txBody>
      </p:sp>
      <p:sp>
        <p:nvSpPr>
          <p:cNvPr id="162" name="Prostokąt 161"/>
          <p:cNvSpPr/>
          <p:nvPr/>
        </p:nvSpPr>
        <p:spPr>
          <a:xfrm>
            <a:off x="6419528" y="5662114"/>
            <a:ext cx="2346220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0000CC"/>
                </a:solidFill>
                <a:sym typeface="Symbol" panose="05050102010706020507" pitchFamily="18" charset="2"/>
              </a:rPr>
              <a:t></a:t>
            </a:r>
            <a:r>
              <a:rPr lang="en-US" b="1" baseline="-25000" dirty="0">
                <a:solidFill>
                  <a:srgbClr val="0000CC"/>
                </a:solidFill>
                <a:sym typeface="Symbol" panose="05050102010706020507" pitchFamily="18" charset="2"/>
              </a:rPr>
              <a:t>life</a:t>
            </a:r>
            <a:r>
              <a:rPr lang="en-US" b="1" dirty="0">
                <a:sym typeface="Symbol" panose="05050102010706020507" pitchFamily="18" charset="2"/>
              </a:rPr>
              <a:t> = </a:t>
            </a:r>
            <a:r>
              <a:rPr lang="en-US" b="1" dirty="0"/>
              <a:t> </a:t>
            </a:r>
            <a:r>
              <a:rPr lang="en-US" b="1" dirty="0" err="1"/>
              <a:t>t</a:t>
            </a:r>
            <a:r>
              <a:rPr lang="en-US" b="1" baseline="-25000" dirty="0" err="1"/>
              <a:t>stop</a:t>
            </a:r>
            <a:r>
              <a:rPr lang="en-US" b="1" dirty="0"/>
              <a:t> –</a:t>
            </a:r>
            <a:r>
              <a:rPr lang="pl-PL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baseline="-25000" dirty="0" err="1">
                <a:solidFill>
                  <a:srgbClr val="FF0000"/>
                </a:solidFill>
              </a:rPr>
              <a:t>start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– </a:t>
            </a:r>
            <a:r>
              <a:rPr lang="en-US" b="1" dirty="0" err="1">
                <a:solidFill>
                  <a:srgbClr val="006600"/>
                </a:solidFill>
                <a:sym typeface="Symbol" panose="05050102010706020507" pitchFamily="18" charset="2"/>
              </a:rPr>
              <a:t>t</a:t>
            </a:r>
            <a:r>
              <a:rPr lang="en-US" b="1" baseline="-25000" dirty="0" err="1">
                <a:solidFill>
                  <a:srgbClr val="006600"/>
                </a:solidFill>
                <a:sym typeface="Symbol" panose="05050102010706020507" pitchFamily="18" charset="2"/>
              </a:rPr>
              <a:t>flight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88" name="Prostokąt 187"/>
          <p:cNvSpPr/>
          <p:nvPr/>
        </p:nvSpPr>
        <p:spPr>
          <a:xfrm>
            <a:off x="5560246" y="6352125"/>
            <a:ext cx="77883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/>
              <a:t>Ref: P.Horodek, A.Kobets, I.Mes</a:t>
            </a:r>
            <a:r>
              <a:rPr lang="en-US" sz="1400" dirty="0"/>
              <a:t>h</a:t>
            </a:r>
            <a:r>
              <a:rPr lang="pl-PL" sz="1400" dirty="0"/>
              <a:t>kov et. al. </a:t>
            </a:r>
            <a:r>
              <a:rPr lang="en-US" sz="1400" i="1" dirty="0" err="1"/>
              <a:t>Acta</a:t>
            </a:r>
            <a:r>
              <a:rPr lang="en-US" sz="1400" i="1" dirty="0"/>
              <a:t> </a:t>
            </a:r>
            <a:r>
              <a:rPr lang="en-US" sz="1400" i="1" dirty="0" err="1"/>
              <a:t>Physica</a:t>
            </a:r>
            <a:r>
              <a:rPr lang="en-US" sz="1400" i="1" dirty="0"/>
              <a:t> </a:t>
            </a:r>
            <a:r>
              <a:rPr lang="en-US" sz="1400" i="1" dirty="0" err="1"/>
              <a:t>Polonica</a:t>
            </a:r>
            <a:r>
              <a:rPr lang="en-US" sz="1400" i="1" dirty="0"/>
              <a:t> A 136 (2019) 315</a:t>
            </a:r>
            <a:endParaRPr lang="pl-PL" sz="140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533916" y="51255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err="1"/>
              <a:t>Beam</a:t>
            </a:r>
            <a:r>
              <a:rPr lang="pl-PL" sz="3200" dirty="0"/>
              <a:t> development</a:t>
            </a:r>
            <a:endParaRPr lang="pl-PL" altLang="pl-PL" sz="3000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594334" y="1197851"/>
            <a:ext cx="6044784" cy="338554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Additional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technique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: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Positron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lifetime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 on the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beam</a:t>
            </a:r>
            <a:endParaRPr lang="en-US" altLang="pl-PL" sz="16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630" y="4410033"/>
            <a:ext cx="34766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357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5663</TotalTime>
  <Words>1546</Words>
  <Application>Microsoft Office PowerPoint</Application>
  <PresentationFormat>Panoramiczny</PresentationFormat>
  <Paragraphs>181</Paragraphs>
  <Slides>13</Slides>
  <Notes>5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7" baseType="lpstr">
      <vt:lpstr>SimSun</vt:lpstr>
      <vt:lpstr>Apple Chancery</vt:lpstr>
      <vt:lpstr>Arial</vt:lpstr>
      <vt:lpstr>Calibri</vt:lpstr>
      <vt:lpstr>Calibri (Tekst podstawowy)</vt:lpstr>
      <vt:lpstr>Calibri Light</vt:lpstr>
      <vt:lpstr>Shonar Bangla</vt:lpstr>
      <vt:lpstr>Symbol</vt:lpstr>
      <vt:lpstr>Tahoma</vt:lpstr>
      <vt:lpstr>Times New Roman</vt:lpstr>
      <vt:lpstr>Wingdings</vt:lpstr>
      <vt:lpstr>Motyw pakietu Office</vt:lpstr>
      <vt:lpstr>SPW 10.0 Graph</vt:lpstr>
      <vt:lpstr>Equation</vt:lpstr>
      <vt:lpstr>Development of experimental techniques and applied research with slow monochromatic positron beams (PAS)</vt:lpstr>
      <vt:lpstr>Prezentacja programu PowerPoint</vt:lpstr>
      <vt:lpstr>Prezentacja programu PowerPoint</vt:lpstr>
      <vt:lpstr>Prezentacja programu PowerPoint</vt:lpstr>
      <vt:lpstr>Publications since 2020: </vt:lpstr>
      <vt:lpstr>Prezentacja programu PowerPoint</vt:lpstr>
      <vt:lpstr>Improving depth resolutions in positron beam spectroscopy by concurrent ion-beam sputtering.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LEPTA PROJECT: EXPERIMENT TECHNOLOGY DEVELOPMENT AND APPLIED RESEARCH WITH SLOW MONOCHROMATIC POSITRON BEAMS</dc:title>
  <dc:creator>Pawel Horodek</dc:creator>
  <cp:lastModifiedBy>Krzysztof Siemek</cp:lastModifiedBy>
  <cp:revision>333</cp:revision>
  <dcterms:created xsi:type="dcterms:W3CDTF">2016-01-20T06:53:27Z</dcterms:created>
  <dcterms:modified xsi:type="dcterms:W3CDTF">2021-06-29T06:41:49Z</dcterms:modified>
</cp:coreProperties>
</file>