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13"/>
  </p:notesMasterIdLst>
  <p:sldIdLst>
    <p:sldId id="271" r:id="rId3"/>
    <p:sldId id="263" r:id="rId4"/>
    <p:sldId id="285" r:id="rId5"/>
    <p:sldId id="295" r:id="rId6"/>
    <p:sldId id="258" r:id="rId7"/>
    <p:sldId id="277" r:id="rId8"/>
    <p:sldId id="281" r:id="rId9"/>
    <p:sldId id="298" r:id="rId10"/>
    <p:sldId id="28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zuman" initials="A" lastIdx="1" clrIdx="0">
    <p:extLst>
      <p:ext uri="{19B8F6BF-5375-455C-9EA6-DF929625EA0E}">
        <p15:presenceInfo xmlns:p15="http://schemas.microsoft.com/office/powerpoint/2012/main" userId="Arzu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2E2"/>
    <a:srgbClr val="003366"/>
    <a:srgbClr val="061521"/>
    <a:srgbClr val="FFE5F7"/>
    <a:srgbClr val="CCFFCC"/>
    <a:srgbClr val="336699"/>
    <a:srgbClr val="633D83"/>
    <a:srgbClr val="D7EEFD"/>
    <a:srgbClr val="82759B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9443" autoAdjust="0"/>
  </p:normalViewPr>
  <p:slideViewPr>
    <p:cSldViewPr snapToGrid="0">
      <p:cViewPr varScale="1">
        <p:scale>
          <a:sx n="60" d="100"/>
          <a:sy n="60" d="100"/>
        </p:scale>
        <p:origin x="1052" y="5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7FD8-BF48-4871-B785-E56B35612E0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FA39-DA94-4067-B487-CCF4BA15E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FA39-DA94-4067-B487-CCF4BA15E0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4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FA39-DA94-4067-B487-CCF4BA15E0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1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C4EC6-F402-41E7-9C98-5C22D21B5C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10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FA39-DA94-4067-B487-CCF4BA15E02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1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2FA39-DA94-4067-B487-CCF4BA15E0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1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2FA39-DA94-4067-B487-CCF4BA15E0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2FA39-DA94-4067-B487-CCF4BA15E0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2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4FE6-1A7B-4106-871E-E86214DE0066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1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791B-7316-4C2B-98F8-3F8E0DBC5FC9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4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FBAC-CB0B-4BF5-8E56-E2940FC80302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3234-9AA9-42CC-8E56-B145D346E0A0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8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A1D-CE2C-46E4-8D4F-D7AD43E3BD96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0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D5A-FC7E-484B-AE49-9655081F0550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5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ADAB-3B4F-4891-8949-8D5E6B083A6D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6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6A9-72F0-4B53-9EA3-E668CBAC2C1A}" type="datetime1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93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2B37-E7A5-4DDD-B01A-F4735FD8D30D}" type="datetime1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6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E668-5D3D-4AB7-8D31-FF921AD89EA1}" type="datetime1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1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A4C-8E3E-4D36-B2E2-CBCE3A6F6141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1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3FCB-921A-4BF1-ACB0-DCA0FA1AE48E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3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F61-51B9-47DD-83C2-BA19BF51B14F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6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8667-6D3E-4B7A-980C-417F5090150C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8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E728-D073-4419-8361-5B7A792B694A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34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494-938B-46F3-A42F-4B64A2556736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05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72D6-DC31-4202-9AA2-B05E563BB7FB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35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13EF-7385-4328-ACC5-BFB1D69B5B83}" type="datetime1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58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8BD-F310-4358-BECC-139D39D49EF4}" type="datetime1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69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60B2-5CA5-4DA6-A185-336E6393D3C6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48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5FB6-048D-48AF-A02A-B4A425D32388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4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6BF-5298-41CE-9E9F-2B0B437028FF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5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08B-A59D-4398-B23A-4D94E159AE73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B70-90F5-4E47-84DC-432350E6BAA7}" type="datetime1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B42B-6136-47C7-ACDB-77E9A0F32B38}" type="datetime1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7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F2AE-16E8-4220-B5D6-D71334B031C7}" type="datetime1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3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43E9-F94F-4443-9286-F1F4947518A1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3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5950-A6F8-4F7B-B119-361BFB21F7A5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6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BEEF-5BA1-4BCC-B821-18F048BB5561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EBD9-08C1-43C1-AC33-82BEBADCBA18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FDDE-E4F9-4208-8C6A-8542501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17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bbamem.2021.183651" TargetMode="External"/><Relationship Id="rId2" Type="http://schemas.openxmlformats.org/officeDocument/2006/relationships/hyperlink" Target="https://www.sciencedirect.com/science/journal/000527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4500-41BB-431A-A6FF-C218932E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76" y="6096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ffectLst/>
              </a:rPr>
              <a:t>Investigating model lipid membranes complementarily by neutron and Raman scattering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E6DDE4-9314-420A-A9B1-BB84E6A7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FDDE-E4F9-4208-8C6A-8542501CDFC8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270FCF-D63E-4A8B-9F6C-739BF5FA6C21}"/>
              </a:ext>
            </a:extLst>
          </p:cNvPr>
          <p:cNvSpPr/>
          <p:nvPr/>
        </p:nvSpPr>
        <p:spPr>
          <a:xfrm>
            <a:off x="1698755" y="51293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PAC for CMP, 28-29 June, 2021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152F61-FA19-4772-BE0B-EF1C26418524}"/>
              </a:ext>
            </a:extLst>
          </p:cNvPr>
          <p:cNvSpPr/>
          <p:nvPr/>
        </p:nvSpPr>
        <p:spPr>
          <a:xfrm>
            <a:off x="3143878" y="2623557"/>
            <a:ext cx="6415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u="sng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w Cen MT" panose="020B0602020104020603" pitchFamily="34" charset="0"/>
              </a:rPr>
              <a:t>Yersultan</a:t>
            </a:r>
            <a:r>
              <a:rPr lang="en-US" sz="2800" b="1" i="1" u="sng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w Cen MT" panose="020B0602020104020603" pitchFamily="34" charset="0"/>
              </a:rPr>
              <a:t> </a:t>
            </a:r>
            <a:r>
              <a:rPr lang="en-US" sz="2800" b="1" i="1" u="sng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w Cen MT" panose="020B0602020104020603" pitchFamily="34" charset="0"/>
              </a:rPr>
              <a:t>Arynbek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w Cen MT" panose="020B0602020104020603" pitchFamily="34" charset="0"/>
              </a:rPr>
              <a:t>, Dmytro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w Cen MT" panose="020B0602020104020603" pitchFamily="34" charset="0"/>
              </a:rPr>
              <a:t>Soloviov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w Cen MT" panose="020B06020201040206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17B918-6897-4208-8236-5965974E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81879"/>
            <a:ext cx="3763248" cy="23413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F19EF-D563-48DB-9EAB-600000F63F0B}"/>
              </a:ext>
            </a:extLst>
          </p:cNvPr>
          <p:cNvSpPr txBox="1"/>
          <p:nvPr/>
        </p:nvSpPr>
        <p:spPr>
          <a:xfrm>
            <a:off x="3454278" y="3352662"/>
            <a:ext cx="566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of Raman spectroscopy, FLNP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5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64875">
              <a:srgbClr val="89B7E1"/>
            </a:gs>
            <a:gs pos="73000">
              <a:schemeClr val="accent1">
                <a:lumMod val="60000"/>
                <a:lumOff val="4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39A917-8D98-4AF9-85E0-C46F1711A0D9}"/>
              </a:ext>
            </a:extLst>
          </p:cNvPr>
          <p:cNvSpPr/>
          <p:nvPr/>
        </p:nvSpPr>
        <p:spPr>
          <a:xfrm>
            <a:off x="2523163" y="3075057"/>
            <a:ext cx="8338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kind attention!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8052" y="808210"/>
            <a:ext cx="11694026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Lipids are one of the most important classes of biomolecules involved in cellular signaling, energy storage and building of cellular membranes.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Cell membrane </a:t>
            </a:r>
            <a:endParaRPr lang="ru-RU" sz="2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762077" y="6456676"/>
            <a:ext cx="404857" cy="365125"/>
          </a:xfrm>
        </p:spPr>
        <p:txBody>
          <a:bodyPr/>
          <a:lstStyle/>
          <a:p>
            <a:fld id="{8E06FDDE-E4F9-4208-8C6A-8542501CDFC8}" type="slidenum">
              <a:rPr lang="ru-RU" sz="1600" b="1" smtClean="0">
                <a:solidFill>
                  <a:schemeClr val="tx1"/>
                </a:solidFill>
              </a:rPr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E60D47-BE7C-4BF6-8146-C576A754E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684" y="3982720"/>
            <a:ext cx="5801500" cy="2473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991" y="1626994"/>
            <a:ext cx="2311461" cy="2024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19" y="1626994"/>
            <a:ext cx="2824473" cy="2024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448" y="1614479"/>
            <a:ext cx="6364287" cy="2028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99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085447-B6AF-4853-97B3-794A7C5A8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44" y="3701201"/>
            <a:ext cx="1260238" cy="2479822"/>
          </a:xfrm>
          <a:prstGeom prst="rect">
            <a:avLst/>
          </a:prstGeom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0BCF459-C665-4B85-9E15-FDB18D5AC104}"/>
              </a:ext>
            </a:extLst>
          </p:cNvPr>
          <p:cNvCxnSpPr>
            <a:cxnSpLocks/>
          </p:cNvCxnSpPr>
          <p:nvPr/>
        </p:nvCxnSpPr>
        <p:spPr>
          <a:xfrm>
            <a:off x="4127533" y="2289739"/>
            <a:ext cx="546952" cy="7481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44D4BE3-4D13-42EA-92C6-A3B8513C4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83" y="721806"/>
            <a:ext cx="8549862" cy="6042256"/>
          </a:xfrm>
          <a:prstGeom prst="rect">
            <a:avLst/>
          </a:prstGeom>
          <a:ln w="28575">
            <a:solidFill>
              <a:srgbClr val="633D83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6676017" y="743270"/>
            <a:ext cx="1398650" cy="1387929"/>
          </a:xfrm>
          <a:prstGeom prst="ellipse">
            <a:avLst/>
          </a:prstGeom>
          <a:noFill/>
          <a:ln w="38100">
            <a:solidFill>
              <a:srgbClr val="633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75870" y="786361"/>
            <a:ext cx="5319183" cy="15464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" y="0"/>
            <a:ext cx="12192000" cy="65864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Raman spectrum of DPPC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37A0C-1AB7-4E82-B701-5727C600D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776" y="915586"/>
            <a:ext cx="2339026" cy="1956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45D8B-1D86-473E-ACCB-7CA233D0175B}"/>
              </a:ext>
            </a:extLst>
          </p:cNvPr>
          <p:cNvSpPr txBox="1"/>
          <p:nvPr/>
        </p:nvSpPr>
        <p:spPr>
          <a:xfrm>
            <a:off x="9690243" y="2872487"/>
            <a:ext cx="2428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trans conformer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5899F-734B-4C5E-861A-D915615D2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775" y="4046508"/>
            <a:ext cx="2219577" cy="1722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AD2196-7DD6-42EF-BEC2-55E6594CB809}"/>
              </a:ext>
            </a:extLst>
          </p:cNvPr>
          <p:cNvSpPr txBox="1"/>
          <p:nvPr/>
        </p:nvSpPr>
        <p:spPr>
          <a:xfrm>
            <a:off x="9447900" y="6092501"/>
            <a:ext cx="267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gauche conformer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84E041-560D-4A38-9D0C-29204E274D36}"/>
              </a:ext>
            </a:extLst>
          </p:cNvPr>
          <p:cNvSpPr/>
          <p:nvPr/>
        </p:nvSpPr>
        <p:spPr>
          <a:xfrm>
            <a:off x="220583" y="712244"/>
            <a:ext cx="8549861" cy="1862048"/>
          </a:xfrm>
          <a:prstGeom prst="rect">
            <a:avLst/>
          </a:prstGeom>
          <a:solidFill>
            <a:srgbClr val="00336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100" b="1" u="sng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spectral range of 1030 cm</a:t>
            </a:r>
            <a:r>
              <a:rPr lang="en-US" sz="3100" b="1" u="sng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-1</a:t>
            </a:r>
            <a:r>
              <a:rPr lang="en-US" sz="3100" b="1" u="sng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– 1150 cm</a:t>
            </a:r>
            <a:r>
              <a:rPr lang="en-US" sz="3100" b="1" u="sng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−1</a:t>
            </a:r>
            <a:r>
              <a:rPr lang="en-US" sz="3100" b="1" u="sng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 sensitive to trans/gauche conformations,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has the three dominant Raman bands                                     (1062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−1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1096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−1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1127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−1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)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1345-7062-470F-BF2E-2ADB85CDA876}"/>
              </a:ext>
            </a:extLst>
          </p:cNvPr>
          <p:cNvSpPr txBox="1"/>
          <p:nvPr/>
        </p:nvSpPr>
        <p:spPr>
          <a:xfrm rot="2211625">
            <a:off x="3656821" y="43532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1062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3905B-B87D-4ED5-BBE9-C65B69C9C61A}"/>
              </a:ext>
            </a:extLst>
          </p:cNvPr>
          <p:cNvSpPr txBox="1"/>
          <p:nvPr/>
        </p:nvSpPr>
        <p:spPr>
          <a:xfrm rot="17683157">
            <a:off x="4679109" y="4353237"/>
            <a:ext cx="69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1127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4CC1E-422E-4F73-9382-557FBD8F17FF}"/>
              </a:ext>
            </a:extLst>
          </p:cNvPr>
          <p:cNvSpPr txBox="1"/>
          <p:nvPr/>
        </p:nvSpPr>
        <p:spPr>
          <a:xfrm rot="5013189">
            <a:off x="4180076" y="388243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1096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id="{EB04A846-69B0-43FA-B8DD-7AA3242B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325" y="6522151"/>
            <a:ext cx="4476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6481E0-BC78-4F0D-B2EF-D8896BAD3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65" y="831073"/>
            <a:ext cx="528407" cy="2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80976"/>
              </p:ext>
            </p:extLst>
          </p:nvPr>
        </p:nvGraphicFramePr>
        <p:xfrm>
          <a:off x="4476492" y="3465198"/>
          <a:ext cx="3373000" cy="242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Graph" r:id="rId4" imgW="3000960" imgH="3920760" progId="Origin50.Graph">
                  <p:embed/>
                </p:oleObj>
              </mc:Choice>
              <mc:Fallback>
                <p:oleObj name="Graph" r:id="rId4" imgW="3000960" imgH="3920760" progId="Origin50.Graph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17123" t="16252" r="10959" b="44168"/>
                      <a:stretch>
                        <a:fillRect/>
                      </a:stretch>
                    </p:blipFill>
                    <p:spPr bwMode="auto">
                      <a:xfrm>
                        <a:off x="4476492" y="3465198"/>
                        <a:ext cx="3373000" cy="2425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14639"/>
              </p:ext>
            </p:extLst>
          </p:nvPr>
        </p:nvGraphicFramePr>
        <p:xfrm>
          <a:off x="197028" y="1208409"/>
          <a:ext cx="11864381" cy="227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ChemSketch" r:id="rId6" imgW="6065520" imgH="1152144" progId="ACD.ChemSketch.20">
                  <p:embed/>
                </p:oleObj>
              </mc:Choice>
              <mc:Fallback>
                <p:oleObj name="ChemSketch" r:id="rId6" imgW="6065520" imgH="1152144" progId="ACD.ChemSketch.20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28" y="1208409"/>
                        <a:ext cx="11864381" cy="2278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86135" y="831189"/>
            <a:ext cx="3450009" cy="400110"/>
          </a:xfrm>
          <a:prstGeom prst="rect">
            <a:avLst/>
          </a:prstGeom>
          <a:solidFill>
            <a:srgbClr val="AB82E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of impact of melatonin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16428" y="33766"/>
            <a:ext cx="10559143" cy="6867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illustration of the preferential areas of influence of melatonin and cholesterol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9060" y="1489335"/>
            <a:ext cx="5504120" cy="1666578"/>
          </a:xfrm>
          <a:prstGeom prst="rect">
            <a:avLst/>
          </a:prstGeom>
          <a:solidFill>
            <a:srgbClr val="94ECAF">
              <a:alpha val="27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22221" y="1555346"/>
            <a:ext cx="5597427" cy="1485558"/>
          </a:xfrm>
          <a:prstGeom prst="ellipse">
            <a:avLst/>
          </a:prstGeom>
          <a:solidFill>
            <a:srgbClr val="E5C1E1">
              <a:alpha val="20000"/>
            </a:srgbClr>
          </a:solidFill>
          <a:ln w="28575">
            <a:solidFill>
              <a:srgbClr val="6E2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 flipV="1">
            <a:off x="287675" y="3148605"/>
            <a:ext cx="2400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flipV="1">
            <a:off x="287675" y="3171190"/>
            <a:ext cx="20671060" cy="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5527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7E4F1-6FBE-4306-9E1C-F09A0032F7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109081" y="3534826"/>
            <a:ext cx="3765394" cy="1061936"/>
            <a:chOff x="218618" y="3514093"/>
            <a:chExt cx="4720856" cy="1166725"/>
          </a:xfrm>
        </p:grpSpPr>
        <p:sp>
          <p:nvSpPr>
            <p:cNvPr id="13" name="TextBox 12"/>
            <p:cNvSpPr txBox="1"/>
            <p:nvPr/>
          </p:nvSpPr>
          <p:spPr>
            <a:xfrm>
              <a:off x="375744" y="3583548"/>
              <a:ext cx="4510798" cy="849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 algn="just" defTabSz="914400"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Raman band 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1127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most sensitive to changes resulting from the addition of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Cholesterol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18618" y="3514093"/>
              <a:ext cx="4720856" cy="1166725"/>
            </a:xfrm>
            <a:prstGeom prst="roundRect">
              <a:avLst/>
            </a:prstGeom>
            <a:noFill/>
            <a:ln w="19050">
              <a:solidFill>
                <a:srgbClr val="94E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7027" y="3543075"/>
            <a:ext cx="3689107" cy="1053686"/>
            <a:chOff x="5111070" y="6150752"/>
            <a:chExt cx="4720856" cy="1525594"/>
          </a:xfrm>
        </p:grpSpPr>
        <p:sp>
          <p:nvSpPr>
            <p:cNvPr id="14" name="TextBox 13"/>
            <p:cNvSpPr txBox="1"/>
            <p:nvPr/>
          </p:nvSpPr>
          <p:spPr>
            <a:xfrm>
              <a:off x="5216099" y="6221052"/>
              <a:ext cx="4510797" cy="133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Raman band 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062 cm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 most sensitive to changes resulting from the addition of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Melatonin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111070" y="6150752"/>
              <a:ext cx="4720856" cy="1525594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27372" y="18222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0732" y="3600009"/>
            <a:ext cx="6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1062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38405" y="3839419"/>
            <a:ext cx="70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1096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9399" y="3494823"/>
            <a:ext cx="74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1127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>
          <a:xfrm flipH="1">
            <a:off x="5200450" y="2715491"/>
            <a:ext cx="506033" cy="1239379"/>
          </a:xfrm>
          <a:prstGeom prst="straightConnector1">
            <a:avLst/>
          </a:prstGeom>
          <a:ln w="285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6984750" y="3177972"/>
            <a:ext cx="215183" cy="554501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A2BAA-5AD2-4FD6-81FD-A343E00BBB6C}"/>
              </a:ext>
            </a:extLst>
          </p:cNvPr>
          <p:cNvSpPr txBox="1"/>
          <p:nvPr/>
        </p:nvSpPr>
        <p:spPr>
          <a:xfrm>
            <a:off x="8175172" y="812478"/>
            <a:ext cx="388623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of impact of cholesterol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EA1D84D-72D5-467F-B488-962F84CD37B5}"/>
              </a:ext>
            </a:extLst>
          </p:cNvPr>
          <p:cNvCxnSpPr/>
          <p:nvPr/>
        </p:nvCxnSpPr>
        <p:spPr>
          <a:xfrm>
            <a:off x="6743700" y="1246576"/>
            <a:ext cx="241050" cy="3637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0492CE8-F388-4AF2-88A1-02091734C85C}"/>
              </a:ext>
            </a:extLst>
          </p:cNvPr>
          <p:cNvCxnSpPr/>
          <p:nvPr/>
        </p:nvCxnSpPr>
        <p:spPr>
          <a:xfrm flipH="1">
            <a:off x="9657996" y="1222060"/>
            <a:ext cx="432955" cy="26425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4D585E4-44B9-4289-8F05-5F03D0FE720C}"/>
              </a:ext>
            </a:extLst>
          </p:cNvPr>
          <p:cNvSpPr/>
          <p:nvPr/>
        </p:nvSpPr>
        <p:spPr>
          <a:xfrm>
            <a:off x="370114" y="5912666"/>
            <a:ext cx="111469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integral area (S) ratio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(S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1062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/S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1096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, S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1127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/S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1096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serves as an index of the strength of the </a:t>
            </a: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lattice order/disorder effects</a:t>
            </a:r>
            <a:r>
              <a:rPr lang="ru-RU" sz="2000" b="1" u="sng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lipid bilayer</a:t>
            </a:r>
            <a:endParaRPr lang="ru-RU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00069"/>
              </p:ext>
            </p:extLst>
          </p:nvPr>
        </p:nvGraphicFramePr>
        <p:xfrm>
          <a:off x="217685" y="2000841"/>
          <a:ext cx="5750629" cy="438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85" y="2000841"/>
                        <a:ext cx="5750629" cy="438607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94194"/>
              </p:ext>
            </p:extLst>
          </p:nvPr>
        </p:nvGraphicFramePr>
        <p:xfrm>
          <a:off x="6207829" y="1987679"/>
          <a:ext cx="5766486" cy="441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829" y="1987679"/>
                        <a:ext cx="5766486" cy="441239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7200" y="218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7200" y="391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49667" y="22265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9667" y="1450133"/>
            <a:ext cx="247742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Cholesterol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6671" y="1442636"/>
            <a:ext cx="27039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Melatonin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Two-component system: t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he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changes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gauche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Raman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markers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as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function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cholesterol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melatonin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molar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(9%,20%,29%)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DPPC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phospho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lipid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EB04A846-69B0-43FA-B8DD-7AA3242B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27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7E4F1-6FBE-4306-9E1C-F09A0032F7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63AFAE5-B4BA-403A-AE56-D7E1A4E40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70653"/>
              </p:ext>
            </p:extLst>
          </p:nvPr>
        </p:nvGraphicFramePr>
        <p:xfrm>
          <a:off x="448212" y="1153133"/>
          <a:ext cx="8401147" cy="267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468">
                  <a:extLst>
                    <a:ext uri="{9D8B030D-6E8A-4147-A177-3AD203B41FA5}">
                      <a16:colId xmlns:a16="http://schemas.microsoft.com/office/drawing/2014/main" val="238409983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427024061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3956431179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211886971"/>
                    </a:ext>
                  </a:extLst>
                </a:gridCol>
                <a:gridCol w="1717039">
                  <a:extLst>
                    <a:ext uri="{9D8B030D-6E8A-4147-A177-3AD203B41FA5}">
                      <a16:colId xmlns:a16="http://schemas.microsoft.com/office/drawing/2014/main" val="959731252"/>
                    </a:ext>
                  </a:extLst>
                </a:gridCol>
              </a:tblGrid>
              <a:tr h="531367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Melatonin     0 %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Melatonin          9 %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Melatonin           20 %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Melatonin         29 %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18287"/>
                  </a:ext>
                </a:extLst>
              </a:tr>
              <a:tr h="53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 0%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1.75±0.04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1.39±0.03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1.11±0.02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0.92±0.02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7089239"/>
                  </a:ext>
                </a:extLst>
              </a:tr>
              <a:tr h="53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 9%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1.85±0.01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1.64±0.01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1.35±0.004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1.08±0.003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0757277"/>
                  </a:ext>
                </a:extLst>
              </a:tr>
              <a:tr h="53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20%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2.04±0.14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1.96±0.14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1.59±0.11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1.45±0.1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4022703"/>
                  </a:ext>
                </a:extLst>
              </a:tr>
              <a:tr h="552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29%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2.33±0.14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1.96±0.14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1.89±0.12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1.54±0.09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12094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D2D9E58-418E-44DE-BB80-4937A9110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65227"/>
              </p:ext>
            </p:extLst>
          </p:nvPr>
        </p:nvGraphicFramePr>
        <p:xfrm>
          <a:off x="448212" y="4104919"/>
          <a:ext cx="8401147" cy="256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729">
                  <a:extLst>
                    <a:ext uri="{9D8B030D-6E8A-4147-A177-3AD203B41FA5}">
                      <a16:colId xmlns:a16="http://schemas.microsoft.com/office/drawing/2014/main" val="2460062066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2488743039"/>
                    </a:ext>
                  </a:extLst>
                </a:gridCol>
                <a:gridCol w="1705668">
                  <a:extLst>
                    <a:ext uri="{9D8B030D-6E8A-4147-A177-3AD203B41FA5}">
                      <a16:colId xmlns:a16="http://schemas.microsoft.com/office/drawing/2014/main" val="3306223453"/>
                    </a:ext>
                  </a:extLst>
                </a:gridCol>
                <a:gridCol w="1705668">
                  <a:extLst>
                    <a:ext uri="{9D8B030D-6E8A-4147-A177-3AD203B41FA5}">
                      <a16:colId xmlns:a16="http://schemas.microsoft.com/office/drawing/2014/main" val="1854808136"/>
                    </a:ext>
                  </a:extLst>
                </a:gridCol>
                <a:gridCol w="1687186">
                  <a:extLst>
                    <a:ext uri="{9D8B030D-6E8A-4147-A177-3AD203B41FA5}">
                      <a16:colId xmlns:a16="http://schemas.microsoft.com/office/drawing/2014/main" val="3237126100"/>
                    </a:ext>
                  </a:extLst>
                </a:gridCol>
              </a:tblGrid>
              <a:tr h="706878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Melatonin      0 %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Melatonin          9 %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Melatonin         20 %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Melatonin         29 %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65535"/>
                  </a:ext>
                </a:extLst>
              </a:tr>
              <a:tr h="48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 0%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1.43±0.08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1.32±0.29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1.18±0.06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0.99±0.08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8724600"/>
                  </a:ext>
                </a:extLst>
              </a:tr>
              <a:tr h="45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 9%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2.17±0.13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1.45±0.32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1.41±0.07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1.39±0.11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00490"/>
                  </a:ext>
                </a:extLst>
              </a:tr>
              <a:tr h="45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20%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2.38±0.14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2.33±0.51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1.96±0.09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1.59±0.12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3816761"/>
                  </a:ext>
                </a:extLst>
              </a:tr>
              <a:tr h="45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Cholesterol 29%</a:t>
                      </a:r>
                      <a:endParaRPr lang="ru-RU" sz="1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2.86±0.17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2.04±0.45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2.00±0.09</a:t>
                      </a:r>
                      <a:endParaRPr lang="ru-RU" sz="28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1.67±0.13</a:t>
                      </a:r>
                      <a:endParaRPr lang="ru-RU" sz="2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9052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9ADC8A-2743-4C0C-9A69-C369C48E46D6}"/>
              </a:ext>
            </a:extLst>
          </p:cNvPr>
          <p:cNvSpPr txBox="1"/>
          <p:nvPr/>
        </p:nvSpPr>
        <p:spPr>
          <a:xfrm>
            <a:off x="10160" y="-1883"/>
            <a:ext cx="1207008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Integral area ratios of trans/gauche Raman lines for DPPC membranes with the varied contents of cholesterol melatonin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E3A36B-885D-4D79-B0E3-0C036BBCEFFD}"/>
              </a:ext>
            </a:extLst>
          </p:cNvPr>
          <p:cNvSpPr/>
          <p:nvPr/>
        </p:nvSpPr>
        <p:spPr>
          <a:xfrm>
            <a:off x="9721622" y="2239104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Ratio of</a:t>
            </a:r>
          </a:p>
          <a:p>
            <a:pPr algn="ctr"/>
            <a:r>
              <a:rPr lang="en-US" altLang="ru-RU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(1062/1096)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22103AD3-3360-41FE-9DA9-8D3154AA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27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7E4F1-6FBE-4306-9E1C-F09A0032F7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DA3F2E-B068-4C3B-8218-F3853EADAB78}"/>
              </a:ext>
            </a:extLst>
          </p:cNvPr>
          <p:cNvSpPr/>
          <p:nvPr/>
        </p:nvSpPr>
        <p:spPr>
          <a:xfrm>
            <a:off x="9728707" y="5124072"/>
            <a:ext cx="1622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Ratio of</a:t>
            </a:r>
          </a:p>
          <a:p>
            <a:pPr algn="ctr"/>
            <a:r>
              <a:rPr lang="en-US" altLang="ru-RU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(1127/1096)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1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68" y="1172985"/>
            <a:ext cx="5326556" cy="43684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08" y="983086"/>
            <a:ext cx="5319919" cy="47425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BE57A4-386C-4D2D-A152-D5632E0BBBFA}"/>
              </a:ext>
            </a:extLst>
          </p:cNvPr>
          <p:cNvSpPr txBox="1"/>
          <p:nvPr/>
        </p:nvSpPr>
        <p:spPr>
          <a:xfrm>
            <a:off x="0" y="45826"/>
            <a:ext cx="121920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Three-component system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72BDCD-559F-4903-9923-B87E16A14833}"/>
              </a:ext>
            </a:extLst>
          </p:cNvPr>
          <p:cNvSpPr/>
          <p:nvPr/>
        </p:nvSpPr>
        <p:spPr>
          <a:xfrm>
            <a:off x="111005" y="5633354"/>
            <a:ext cx="6096000" cy="10132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ependenc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ratios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trans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gauche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conformers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functions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molar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fractions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adde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cholesterol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–the ratio of spectral weights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1062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1096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26BB7-97F5-4AE8-8869-C62C4C963FAC}"/>
              </a:ext>
            </a:extLst>
          </p:cNvPr>
          <p:cNvSpPr/>
          <p:nvPr/>
        </p:nvSpPr>
        <p:spPr>
          <a:xfrm>
            <a:off x="2777276" y="569046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Raman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35469956-052F-43C3-89E0-B1993A26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27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7E4F1-6FBE-4306-9E1C-F09A0032F7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3BDFA5-B1D0-4C29-B860-82FAD406F40D}"/>
              </a:ext>
            </a:extLst>
          </p:cNvPr>
          <p:cNvSpPr/>
          <p:nvPr/>
        </p:nvSpPr>
        <p:spPr>
          <a:xfrm>
            <a:off x="8508160" y="627397"/>
            <a:ext cx="1018612" cy="52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SANS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174DAE-A0DB-4206-B3BF-F4BD17B4A752}"/>
              </a:ext>
            </a:extLst>
          </p:cNvPr>
          <p:cNvSpPr/>
          <p:nvPr/>
        </p:nvSpPr>
        <p:spPr>
          <a:xfrm>
            <a:off x="6788652" y="5662945"/>
            <a:ext cx="547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relative thickness changes ΔD of bilayers prepared of DPPC as functions of the molar fractions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cholesterol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0D3409-3789-4B9C-8577-2E1C2348A7EB}"/>
              </a:ext>
            </a:extLst>
          </p:cNvPr>
          <p:cNvSpPr/>
          <p:nvPr/>
        </p:nvSpPr>
        <p:spPr>
          <a:xfrm>
            <a:off x="5984995" y="5642033"/>
            <a:ext cx="6096000" cy="10132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ependenc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ratios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trans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gauche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conformers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functions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molar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fractions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adde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melatonin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–the ratio of spectral weights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1127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1096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73" y="1011059"/>
            <a:ext cx="5311842" cy="46518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726BB7-97F5-4AE8-8869-C62C4C963FAC}"/>
              </a:ext>
            </a:extLst>
          </p:cNvPr>
          <p:cNvSpPr/>
          <p:nvPr/>
        </p:nvSpPr>
        <p:spPr>
          <a:xfrm>
            <a:off x="8466371" y="577725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Raman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8" y="870442"/>
            <a:ext cx="5311842" cy="4651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BE57A4-386C-4D2D-A152-D5632E0BBBFA}"/>
              </a:ext>
            </a:extLst>
          </p:cNvPr>
          <p:cNvSpPr txBox="1"/>
          <p:nvPr/>
        </p:nvSpPr>
        <p:spPr>
          <a:xfrm>
            <a:off x="0" y="45826"/>
            <a:ext cx="121920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Three-component system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35469956-052F-43C3-89E0-B1993A26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27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7E4F1-6FBE-4306-9E1C-F09A0032F7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AAC8F2-AC08-4DC7-96FD-78DFDFEB8C56}"/>
              </a:ext>
            </a:extLst>
          </p:cNvPr>
          <p:cNvSpPr/>
          <p:nvPr/>
        </p:nvSpPr>
        <p:spPr>
          <a:xfrm>
            <a:off x="293628" y="5713692"/>
            <a:ext cx="57068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 relative thickness changes ΔD of bilayers prepared of DPPC as functions of the molar fractions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melatonin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72BDCD-559F-4903-9923-B87E16A14833}"/>
              </a:ext>
            </a:extLst>
          </p:cNvPr>
          <p:cNvSpPr/>
          <p:nvPr/>
        </p:nvSpPr>
        <p:spPr>
          <a:xfrm>
            <a:off x="111005" y="5633354"/>
            <a:ext cx="6096000" cy="10132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ependenc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ratios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trans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gauche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conformers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functions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molar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fractions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adde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cholesterol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–the ratio of spectral weights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1062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1096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0D3409-3789-4B9C-8577-2E1C2348A7EB}"/>
              </a:ext>
            </a:extLst>
          </p:cNvPr>
          <p:cNvSpPr/>
          <p:nvPr/>
        </p:nvSpPr>
        <p:spPr>
          <a:xfrm>
            <a:off x="6073711" y="5623892"/>
            <a:ext cx="6096000" cy="10132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ependenc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ratios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trans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gauche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conformers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functions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molar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fractions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adde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melatonin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–the ratio of spectral weights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1127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1096 cm</a:t>
            </a:r>
            <a:r>
              <a:rPr lang="en-US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−1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02" y="868636"/>
            <a:ext cx="5772405" cy="4825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076" y="871866"/>
            <a:ext cx="5319919" cy="474256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726BB7-97F5-4AE8-8869-C62C4C963FAC}"/>
              </a:ext>
            </a:extLst>
          </p:cNvPr>
          <p:cNvSpPr/>
          <p:nvPr/>
        </p:nvSpPr>
        <p:spPr>
          <a:xfrm>
            <a:off x="8610162" y="557423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Raman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03BDFA5-B1D0-4C29-B860-82FAD406F40D}"/>
              </a:ext>
            </a:extLst>
          </p:cNvPr>
          <p:cNvSpPr/>
          <p:nvPr/>
        </p:nvSpPr>
        <p:spPr>
          <a:xfrm>
            <a:off x="2896584" y="578508"/>
            <a:ext cx="1018612" cy="52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SANS</a:t>
            </a:r>
            <a:endParaRPr lang="ru-RU" sz="28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726BB7-97F5-4AE8-8869-C62C4C963FAC}"/>
              </a:ext>
            </a:extLst>
          </p:cNvPr>
          <p:cNvSpPr/>
          <p:nvPr/>
        </p:nvSpPr>
        <p:spPr>
          <a:xfrm>
            <a:off x="2790978" y="578508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Raman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D5F386-E7CC-4122-A5F6-0AA1600F1ED1}"/>
              </a:ext>
            </a:extLst>
          </p:cNvPr>
          <p:cNvSpPr txBox="1"/>
          <p:nvPr/>
        </p:nvSpPr>
        <p:spPr>
          <a:xfrm>
            <a:off x="0" y="0"/>
            <a:ext cx="12192000" cy="82060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  Summary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E93D32-5F9D-45B5-8DBE-2014AAFE91C1}"/>
              </a:ext>
            </a:extLst>
          </p:cNvPr>
          <p:cNvSpPr/>
          <p:nvPr/>
        </p:nvSpPr>
        <p:spPr>
          <a:xfrm>
            <a:off x="200187" y="808098"/>
            <a:ext cx="11509095" cy="622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Raman spectroscopy demonstrates high sensitivity to the alteration of the trans/gauche conformers changes in the three-component system.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vibrational dynamics of phospholipid hydrocarbon chains is affected proportionally (to some extent) by both additives: cholesterol and melatonin. 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dynamic properties of the studied system indicate the predominant influence of cholesterol (ordering effect) rather than melatonin.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Although at the high concentrations of melatonin ~ 20% and higher the fluidizing effect of melatonin is capable to inhibit  the condensing effect of cholesterol. 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 consider our results complementary and in a good agreement with the neutron scattering results. 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This study was recently published in </a:t>
            </a:r>
            <a:r>
              <a:rPr lang="en-US" sz="23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Go to Biochimica et Biophysica Acta (BBA) - Biomembrane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Biochimica</a:t>
            </a:r>
            <a:r>
              <a:rPr lang="en-US" sz="230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Go to Biochimica et Biophysica Acta (BBA) - Biomembrane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</a:t>
            </a:r>
            <a:r>
              <a:rPr lang="en-US" sz="23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Go to Biochimica et Biophysica Acta (BBA) - Biomembrane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Biophysica</a:t>
            </a:r>
            <a:r>
              <a:rPr lang="en-US" sz="230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Go to Biochimica et Biophysica Acta (BBA) - Biomembrane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Acta (BBA) – </a:t>
            </a:r>
            <a:r>
              <a:rPr lang="en-US" sz="23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Go to Biochimica et Biophysica Acta (BBA) - Biomembrane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Biomembranes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  <a:r>
              <a:rPr lang="pt-BR" sz="23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10.1016/j.bbamem.2021.183651</a:t>
            </a:r>
            <a:endParaRPr lang="ru-RU" sz="23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380CCC82-6488-4416-8690-F4D6E29C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27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7E4F1-6FBE-4306-9E1C-F09A0032F7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238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7896</TotalTime>
  <Words>639</Words>
  <Application>Microsoft Office PowerPoint</Application>
  <PresentationFormat>Широкоэкранный</PresentationFormat>
  <Paragraphs>118</Paragraphs>
  <Slides>10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Cambria</vt:lpstr>
      <vt:lpstr>Georgia</vt:lpstr>
      <vt:lpstr>Rockwell</vt:lpstr>
      <vt:lpstr>Wingdings</vt:lpstr>
      <vt:lpstr>Тема Office</vt:lpstr>
      <vt:lpstr>Damask</vt:lpstr>
      <vt:lpstr>Graph</vt:lpstr>
      <vt:lpstr>ChemSketch</vt:lpstr>
      <vt:lpstr>Investigating model lipid membranes complementarily by neutron and Raman scattering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User</cp:lastModifiedBy>
  <cp:revision>350</cp:revision>
  <dcterms:created xsi:type="dcterms:W3CDTF">2021-04-12T08:23:08Z</dcterms:created>
  <dcterms:modified xsi:type="dcterms:W3CDTF">2021-06-22T12:51:38Z</dcterms:modified>
</cp:coreProperties>
</file>