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4" r:id="rId5"/>
    <p:sldId id="273" r:id="rId6"/>
    <p:sldId id="258" r:id="rId7"/>
    <p:sldId id="268" r:id="rId8"/>
    <p:sldId id="259" r:id="rId9"/>
    <p:sldId id="263" r:id="rId10"/>
    <p:sldId id="260" r:id="rId11"/>
    <p:sldId id="261" r:id="rId12"/>
    <p:sldId id="264" r:id="rId13"/>
    <p:sldId id="270" r:id="rId14"/>
    <p:sldId id="266" r:id="rId15"/>
    <p:sldId id="271" r:id="rId16"/>
    <p:sldId id="269" r:id="rId17"/>
    <p:sldId id="262" r:id="rId18"/>
    <p:sldId id="267" r:id="rId19"/>
    <p:sldId id="265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13" autoAdjust="0"/>
  </p:normalViewPr>
  <p:slideViewPr>
    <p:cSldViewPr>
      <p:cViewPr>
        <p:scale>
          <a:sx n="103" d="100"/>
          <a:sy n="103" d="100"/>
        </p:scale>
        <p:origin x="-69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1F95-08B6-45E2-AA57-C683931186C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9CE3-DB6D-40A0-A296-98744359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1F95-08B6-45E2-AA57-C683931186C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9CE3-DB6D-40A0-A296-98744359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1F95-08B6-45E2-AA57-C683931186C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9CE3-DB6D-40A0-A296-98744359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1F95-08B6-45E2-AA57-C683931186C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9CE3-DB6D-40A0-A296-98744359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1F95-08B6-45E2-AA57-C683931186C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9CE3-DB6D-40A0-A296-98744359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1F95-08B6-45E2-AA57-C683931186C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9CE3-DB6D-40A0-A296-98744359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1F95-08B6-45E2-AA57-C683931186C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9CE3-DB6D-40A0-A296-98744359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1F95-08B6-45E2-AA57-C683931186C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9CE3-DB6D-40A0-A296-98744359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1F95-08B6-45E2-AA57-C683931186C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9CE3-DB6D-40A0-A296-98744359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1F95-08B6-45E2-AA57-C683931186C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9CE3-DB6D-40A0-A296-98744359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1F95-08B6-45E2-AA57-C683931186C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9CE3-DB6D-40A0-A296-98744359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21F95-08B6-45E2-AA57-C683931186CD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29CE3-DB6D-40A0-A296-98744359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MPD meeting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Computing for MPD-BM&amp;N/NICA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BMN Event size for 2017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599" cy="5043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45850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Detector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Readout card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Geometry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DAQ CH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occupancy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Bytes/</a:t>
                      </a:r>
                      <a:r>
                        <a:rPr lang="en-US" sz="1400" dirty="0" err="1" smtClean="0"/>
                        <a:t>ch</a:t>
                      </a:r>
                      <a:r>
                        <a:rPr lang="en-US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Bytes/Event </a:t>
                      </a:r>
                      <a:endParaRPr lang="ru-RU" sz="1400" dirty="0"/>
                    </a:p>
                  </a:txBody>
                  <a:tcPr/>
                </a:tc>
              </a:tr>
              <a:tr h="45850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CPC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ADC64V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2*9129/64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285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3.84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4400 </a:t>
                      </a:r>
                      <a:endParaRPr lang="ru-RU" sz="1400" dirty="0"/>
                    </a:p>
                  </a:txBody>
                  <a:tcPr/>
                </a:tc>
              </a:tr>
              <a:tr h="45850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DHC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TQDC64V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2*2048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4096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0.06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1500 </a:t>
                      </a:r>
                      <a:endParaRPr lang="ru-RU" sz="1400" dirty="0"/>
                    </a:p>
                  </a:txBody>
                  <a:tcPr/>
                </a:tc>
              </a:tr>
              <a:tr h="45850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ECAL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ADC64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9*360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3240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0.30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44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44000 </a:t>
                      </a:r>
                      <a:endParaRPr lang="ru-RU" sz="1400" dirty="0"/>
                    </a:p>
                  </a:txBody>
                  <a:tcPr/>
                </a:tc>
              </a:tr>
              <a:tr h="45850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GEM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ADC64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96000/64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1500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3.34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23000 </a:t>
                      </a:r>
                      <a:endParaRPr lang="ru-RU" sz="1400" dirty="0"/>
                    </a:p>
                  </a:txBody>
                  <a:tcPr/>
                </a:tc>
              </a:tr>
              <a:tr h="45850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STR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TDC64V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2*6*450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5400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0.06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1700 </a:t>
                      </a:r>
                      <a:endParaRPr lang="ru-RU" sz="1400" dirty="0"/>
                    </a:p>
                  </a:txBody>
                  <a:tcPr/>
                </a:tc>
              </a:tr>
              <a:tr h="45850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TOF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TDC72V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2*2*1536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6144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0.06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3700 </a:t>
                      </a:r>
                      <a:endParaRPr lang="ru-RU" sz="1400" dirty="0"/>
                    </a:p>
                  </a:txBody>
                  <a:tcPr/>
                </a:tc>
              </a:tr>
              <a:tr h="45850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ZDC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ADC64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104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104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0.03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44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1400 </a:t>
                      </a:r>
                      <a:endParaRPr lang="ru-RU" sz="1400" dirty="0"/>
                    </a:p>
                  </a:txBody>
                  <a:tcPr/>
                </a:tc>
              </a:tr>
              <a:tr h="45850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Trigger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TQDC16V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100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100 </a:t>
                      </a:r>
                      <a:endParaRPr lang="ru-RU" sz="1400" dirty="0"/>
                    </a:p>
                  </a:txBody>
                  <a:tcPr/>
                </a:tc>
              </a:tr>
              <a:tr h="45850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Others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500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500 </a:t>
                      </a:r>
                      <a:endParaRPr lang="ru-RU" sz="1400" dirty="0"/>
                    </a:p>
                  </a:txBody>
                  <a:tcPr/>
                </a:tc>
              </a:tr>
              <a:tr h="45850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80000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MPD DAQ data flow</a:t>
            </a:r>
            <a:endParaRPr lang="ru-RU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427901" y="4829719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kumimoji="1" sz="32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SimSun" pitchFamily="2" charset="-122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kumimoji="1" sz="28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kumimoji="1" sz="24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ru-RU" sz="1600">
                <a:solidFill>
                  <a:schemeClr val="tx1"/>
                </a:solidFill>
                <a:ea typeface="SimSun" pitchFamily="2" charset="-122"/>
              </a:rPr>
              <a:t>￼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427901" y="4829719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kumimoji="1" sz="32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SimSun" pitchFamily="2" charset="-122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kumimoji="1" sz="28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kumimoji="1" sz="24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ru-RU" sz="1600">
                <a:solidFill>
                  <a:schemeClr val="tx1"/>
                </a:solidFill>
                <a:ea typeface="SimSun" pitchFamily="2" charset="-122"/>
              </a:rPr>
              <a:t>￼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7595374" y="4568911"/>
            <a:ext cx="815165" cy="521616"/>
            <a:chOff x="7722175" y="4110315"/>
            <a:chExt cx="815165" cy="52161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722175" y="4250575"/>
              <a:ext cx="815165" cy="242793"/>
            </a:xfrm>
            <a:prstGeom prst="rect">
              <a:avLst/>
            </a:prstGeom>
            <a:solidFill>
              <a:srgbClr val="FACC99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7722176" y="4110315"/>
              <a:ext cx="815164" cy="521616"/>
              <a:chOff x="7722176" y="4110315"/>
              <a:chExt cx="815164" cy="521616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7722176" y="4361931"/>
                <a:ext cx="815164" cy="270000"/>
              </a:xfrm>
              <a:prstGeom prst="ellipse">
                <a:avLst/>
              </a:prstGeom>
              <a:solidFill>
                <a:srgbClr val="FACC99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7722176" y="4250575"/>
                <a:ext cx="815164" cy="271697"/>
              </a:xfrm>
              <a:prstGeom prst="ellipse">
                <a:avLst/>
              </a:prstGeom>
              <a:solidFill>
                <a:srgbClr val="FACC99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722176" y="4110315"/>
                <a:ext cx="815164" cy="271697"/>
              </a:xfrm>
              <a:prstGeom prst="ellipse">
                <a:avLst/>
              </a:prstGeom>
              <a:solidFill>
                <a:srgbClr val="FACC99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lIns="0" tIns="54000" rIns="0" bIns="5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Database</a:t>
                </a:r>
                <a:endParaRPr kumimoji="0" lang="ru-RU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" name="Скругленный прямоугольник 11"/>
          <p:cNvSpPr/>
          <p:nvPr/>
        </p:nvSpPr>
        <p:spPr>
          <a:xfrm>
            <a:off x="1346932" y="1806528"/>
            <a:ext cx="1031590" cy="3520550"/>
          </a:xfrm>
          <a:prstGeom prst="roundRect">
            <a:avLst/>
          </a:prstGeom>
          <a:solidFill>
            <a:srgbClr val="FEF966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54000" tIns="27000" rIns="54000" bIns="27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FLP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First Level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Processor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Data Check Flow Control Formatting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5015" y="4413209"/>
            <a:ext cx="509451" cy="520161"/>
          </a:xfrm>
          <a:prstGeom prst="roundRect">
            <a:avLst/>
          </a:prstGeom>
          <a:solidFill>
            <a:srgbClr val="FEF9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9367" y="4340348"/>
            <a:ext cx="557119" cy="520161"/>
          </a:xfrm>
          <a:prstGeom prst="roundRect">
            <a:avLst/>
          </a:prstGeom>
          <a:solidFill>
            <a:srgbClr val="FEF9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504" y="4267487"/>
            <a:ext cx="551003" cy="520161"/>
          </a:xfrm>
          <a:prstGeom prst="roundRect">
            <a:avLst/>
          </a:prstGeom>
          <a:solidFill>
            <a:srgbClr val="FEF9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DRE</a:t>
            </a:r>
            <a:endParaRPr kumimoji="0" lang="ru-RU" sz="13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38294" y="4413209"/>
            <a:ext cx="509451" cy="520161"/>
          </a:xfrm>
          <a:prstGeom prst="roundRect">
            <a:avLst/>
          </a:prstGeom>
          <a:solidFill>
            <a:srgbClr val="FEF9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80314" y="4340348"/>
            <a:ext cx="509451" cy="520161"/>
          </a:xfrm>
          <a:prstGeom prst="roundRect">
            <a:avLst/>
          </a:prstGeom>
          <a:solidFill>
            <a:srgbClr val="FEF966"/>
          </a:solidFill>
          <a:ln w="12700" cap="flat" cmpd="sng" algn="ctr">
            <a:gradFill flip="none" rotWithShape="1">
              <a:gsLst>
                <a:gs pos="39000">
                  <a:srgbClr val="41719C"/>
                </a:gs>
                <a:gs pos="100000">
                  <a:srgbClr val="4472C4">
                    <a:lumMod val="30000"/>
                    <a:lumOff val="70000"/>
                  </a:srgbClr>
                </a:gs>
              </a:gsLst>
              <a:lin ang="14400000" scaled="0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16925" y="4413208"/>
            <a:ext cx="916953" cy="950519"/>
          </a:xfrm>
          <a:prstGeom prst="roundRect">
            <a:avLst/>
          </a:prstGeom>
          <a:solidFill>
            <a:srgbClr val="83F389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27000" tIns="27000" rIns="27000" bIns="2700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EvM</a:t>
            </a:r>
            <a:endParaRPr lang="en-US" sz="1200" b="1" kern="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kern="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Event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Monitor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kern="0" dirty="0" smtClean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26312" y="4393672"/>
            <a:ext cx="926145" cy="953743"/>
          </a:xfrm>
          <a:prstGeom prst="roundRect">
            <a:avLst/>
          </a:prstGeom>
          <a:solidFill>
            <a:srgbClr val="83F389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27000" tIns="27000" rIns="27000" bIns="27000" rtlCol="0" anchor="t" anchorCtr="0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FT REC</a:t>
            </a:r>
            <a:endParaRPr lang="en-US" sz="1200" b="1" kern="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kern="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Fast </a:t>
            </a:r>
            <a:r>
              <a:rPr lang="en-US" sz="1050" kern="0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Event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Reconstruction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(Fast Tracking)</a:t>
            </a:r>
            <a:endParaRPr lang="ru-RU" sz="1050" kern="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62439" y="4414278"/>
            <a:ext cx="895293" cy="933137"/>
          </a:xfrm>
          <a:prstGeom prst="roundRect">
            <a:avLst/>
          </a:prstGeom>
          <a:solidFill>
            <a:srgbClr val="FEF96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54000" tIns="54000" rIns="54000" bIns="54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HLT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High Level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L3 Trigger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80254" y="1903404"/>
            <a:ext cx="895293" cy="933137"/>
          </a:xfrm>
          <a:prstGeom prst="roundRect">
            <a:avLst/>
          </a:prstGeom>
          <a:solidFill>
            <a:srgbClr val="83F389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54000" tIns="54000" rIns="54000" bIns="54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RQ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Raw Data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Quality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Check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48189" y="1919212"/>
            <a:ext cx="904268" cy="913869"/>
          </a:xfrm>
          <a:prstGeom prst="roundRect">
            <a:avLst/>
          </a:prstGeom>
          <a:solidFill>
            <a:srgbClr val="83F389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54000" tIns="54000" rIns="54000" bIns="54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HIST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Online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Histograms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82294" y="3254004"/>
            <a:ext cx="2754443" cy="775741"/>
          </a:xfrm>
          <a:prstGeom prst="roundRect">
            <a:avLst/>
          </a:prstGeom>
          <a:solidFill>
            <a:srgbClr val="B9DCFE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54000" tIns="27000" rIns="54000" bIns="27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TDS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Transient Data Storage</a:t>
            </a:r>
            <a:endParaRPr kumimoji="0" lang="ru-RU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040762" y="3271151"/>
            <a:ext cx="1776335" cy="775741"/>
          </a:xfrm>
          <a:prstGeom prst="roundRect">
            <a:avLst/>
          </a:prstGeom>
          <a:solidFill>
            <a:srgbClr val="83CAFD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54000" tIns="27000" rIns="54000" bIns="27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Permanent Data Storage</a:t>
            </a:r>
            <a:endParaRPr kumimoji="0" lang="ru-RU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750310" y="1823416"/>
            <a:ext cx="888167" cy="3530184"/>
          </a:xfrm>
          <a:prstGeom prst="roundRect">
            <a:avLst/>
          </a:prstGeom>
          <a:solidFill>
            <a:srgbClr val="FEF966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54000" tIns="27000" rIns="54000" bIns="27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EvB</a:t>
            </a:r>
            <a:endParaRPr kumimoji="0" lang="en-US" sz="135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Builder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Buffering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Sorting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Distribution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4010265" y="5988785"/>
            <a:ext cx="3103273" cy="607101"/>
          </a:xfrm>
          <a:prstGeom prst="chevron">
            <a:avLst>
              <a:gd name="adj" fmla="val 107895"/>
            </a:avLst>
          </a:prstGeom>
          <a:solidFill>
            <a:srgbClr val="83F38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54000" tIns="27000" rIns="54000" bIns="27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On-line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Processing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Нашивка 26"/>
          <p:cNvSpPr/>
          <p:nvPr/>
        </p:nvSpPr>
        <p:spPr>
          <a:xfrm>
            <a:off x="453894" y="5988785"/>
            <a:ext cx="4190114" cy="607101"/>
          </a:xfrm>
          <a:prstGeom prst="chevron">
            <a:avLst>
              <a:gd name="adj" fmla="val 107895"/>
            </a:avLst>
          </a:prstGeom>
          <a:solidFill>
            <a:srgbClr val="FEF9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54000" tIns="27000" rIns="54000" bIns="27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DAQ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8" name="Прямая со стрелкой 27"/>
          <p:cNvCxnSpPr>
            <a:endCxn id="20" idx="0"/>
          </p:cNvCxnSpPr>
          <p:nvPr/>
        </p:nvCxnSpPr>
        <p:spPr>
          <a:xfrm>
            <a:off x="4410086" y="3999028"/>
            <a:ext cx="0" cy="415250"/>
          </a:xfrm>
          <a:prstGeom prst="straightConnector1">
            <a:avLst/>
          </a:prstGeom>
          <a:noFill/>
          <a:ln w="28575" cap="flat" cmpd="sng" algn="ctr">
            <a:solidFill>
              <a:srgbClr val="006600"/>
            </a:solidFill>
            <a:prstDash val="solid"/>
            <a:miter lim="800000"/>
            <a:headEnd type="triangle" w="med" len="lg"/>
            <a:tailEnd type="triangle" w="med" len="lg"/>
          </a:ln>
          <a:effectLst/>
        </p:spPr>
      </p:cxnSp>
      <p:cxnSp>
        <p:nvCxnSpPr>
          <p:cNvPr id="29" name="Прямая со стрелкой 28"/>
          <p:cNvCxnSpPr/>
          <p:nvPr/>
        </p:nvCxnSpPr>
        <p:spPr>
          <a:xfrm rot="-60000" flipH="1">
            <a:off x="4406122" y="2848724"/>
            <a:ext cx="7925" cy="409878"/>
          </a:xfrm>
          <a:prstGeom prst="straightConnector1">
            <a:avLst/>
          </a:prstGeom>
          <a:noFill/>
          <a:ln w="28575" cap="flat" cmpd="sng" algn="ctr">
            <a:solidFill>
              <a:srgbClr val="006600"/>
            </a:solidFill>
            <a:prstDash val="solid"/>
            <a:miter lim="800000"/>
            <a:headEnd type="triangle" w="med" len="lg"/>
            <a:tailEnd type="none" w="med" len="lg"/>
          </a:ln>
          <a:effectLst/>
        </p:spPr>
      </p:cxnSp>
      <p:cxnSp>
        <p:nvCxnSpPr>
          <p:cNvPr id="30" name="Прямая со стрелкой 29"/>
          <p:cNvCxnSpPr/>
          <p:nvPr/>
        </p:nvCxnSpPr>
        <p:spPr>
          <a:xfrm rot="16200000">
            <a:off x="6899457" y="3474153"/>
            <a:ext cx="0" cy="318600"/>
          </a:xfrm>
          <a:prstGeom prst="straightConnector1">
            <a:avLst/>
          </a:prstGeom>
          <a:noFill/>
          <a:ln w="28575" cap="flat" cmpd="sng" algn="ctr">
            <a:solidFill>
              <a:srgbClr val="006600"/>
            </a:solidFill>
            <a:prstDash val="solid"/>
            <a:miter lim="800000"/>
            <a:headEnd type="none" w="med" len="lg"/>
            <a:tailEnd type="triangle" w="med" len="lg"/>
          </a:ln>
          <a:effectLst/>
        </p:spPr>
      </p:cxnSp>
      <p:cxnSp>
        <p:nvCxnSpPr>
          <p:cNvPr id="31" name="Прямая со стрелкой 30"/>
          <p:cNvCxnSpPr/>
          <p:nvPr/>
        </p:nvCxnSpPr>
        <p:spPr>
          <a:xfrm>
            <a:off x="3652421" y="3640404"/>
            <a:ext cx="357844" cy="0"/>
          </a:xfrm>
          <a:prstGeom prst="straightConnector1">
            <a:avLst/>
          </a:prstGeom>
          <a:noFill/>
          <a:ln w="28575" cap="flat" cmpd="sng" algn="ctr">
            <a:solidFill>
              <a:srgbClr val="EE412A"/>
            </a:solidFill>
            <a:prstDash val="solid"/>
            <a:miter lim="800000"/>
            <a:headEnd type="none" w="med" len="lg"/>
            <a:tailEnd type="triangle" w="med" len="lg"/>
          </a:ln>
          <a:effectLst/>
        </p:spPr>
      </p:cxnSp>
      <p:cxnSp>
        <p:nvCxnSpPr>
          <p:cNvPr id="32" name="Прямая со стрелкой 31"/>
          <p:cNvCxnSpPr/>
          <p:nvPr/>
        </p:nvCxnSpPr>
        <p:spPr>
          <a:xfrm flipV="1">
            <a:off x="2378521" y="3633453"/>
            <a:ext cx="393492" cy="6951"/>
          </a:xfrm>
          <a:prstGeom prst="straightConnector1">
            <a:avLst/>
          </a:prstGeom>
          <a:noFill/>
          <a:ln w="28575" cap="flat" cmpd="sng" algn="ctr">
            <a:solidFill>
              <a:srgbClr val="EE412A"/>
            </a:solidFill>
            <a:prstDash val="solid"/>
            <a:miter lim="800000"/>
            <a:headEnd type="none" w="med" len="lg"/>
            <a:tailEnd type="triangle" w="med" len="lg"/>
          </a:ln>
          <a:effectLst/>
        </p:spPr>
      </p:cxnSp>
      <p:cxnSp>
        <p:nvCxnSpPr>
          <p:cNvPr id="33" name="Прямая со стрелкой 32"/>
          <p:cNvCxnSpPr/>
          <p:nvPr/>
        </p:nvCxnSpPr>
        <p:spPr>
          <a:xfrm rot="5400000" flipH="1">
            <a:off x="1216977" y="4303252"/>
            <a:ext cx="1061" cy="891000"/>
          </a:xfrm>
          <a:prstGeom prst="straightConnector1">
            <a:avLst/>
          </a:prstGeom>
          <a:noFill/>
          <a:ln w="28575" cap="flat" cmpd="sng" algn="ctr">
            <a:solidFill>
              <a:srgbClr val="EE412A"/>
            </a:solidFill>
            <a:prstDash val="solid"/>
            <a:miter lim="800000"/>
            <a:headEnd type="triangle" w="med" len="lg"/>
            <a:tailEnd type="triangle" w="med" len="lg"/>
          </a:ln>
          <a:effectLst/>
        </p:spPr>
      </p:cxnSp>
      <p:cxnSp>
        <p:nvCxnSpPr>
          <p:cNvPr id="34" name="Прямая со стрелкой 33"/>
          <p:cNvCxnSpPr/>
          <p:nvPr/>
        </p:nvCxnSpPr>
        <p:spPr>
          <a:xfrm rot="5400000" flipH="1">
            <a:off x="1098888" y="4166873"/>
            <a:ext cx="1061" cy="891000"/>
          </a:xfrm>
          <a:prstGeom prst="straightConnector1">
            <a:avLst/>
          </a:prstGeom>
          <a:noFill/>
          <a:ln w="28575" cap="flat" cmpd="sng" algn="ctr">
            <a:solidFill>
              <a:srgbClr val="EE412A"/>
            </a:solidFill>
            <a:prstDash val="solid"/>
            <a:miter lim="800000"/>
            <a:headEnd type="triangle" w="med" len="lg"/>
            <a:tailEnd type="triangle" w="med" len="lg"/>
          </a:ln>
          <a:effectLst/>
        </p:spPr>
      </p:cxnSp>
      <p:cxnSp>
        <p:nvCxnSpPr>
          <p:cNvPr id="35" name="Прямая со стрелкой 34"/>
          <p:cNvCxnSpPr/>
          <p:nvPr/>
        </p:nvCxnSpPr>
        <p:spPr>
          <a:xfrm rot="5400000" flipH="1">
            <a:off x="1167993" y="4228319"/>
            <a:ext cx="1061" cy="891000"/>
          </a:xfrm>
          <a:prstGeom prst="straightConnector1">
            <a:avLst/>
          </a:prstGeom>
          <a:noFill/>
          <a:ln w="28575" cap="flat" cmpd="sng" algn="ctr">
            <a:solidFill>
              <a:srgbClr val="EE412A"/>
            </a:solidFill>
            <a:prstDash val="solid"/>
            <a:miter lim="800000"/>
            <a:headEnd type="triangle" w="med" len="lg"/>
            <a:tailEnd type="triangle" w="med" len="lg"/>
          </a:ln>
          <a:effectLst/>
        </p:spPr>
      </p:cxnSp>
      <p:sp>
        <p:nvSpPr>
          <p:cNvPr id="36" name="Скругленный прямоугольник 35"/>
          <p:cNvSpPr/>
          <p:nvPr/>
        </p:nvSpPr>
        <p:spPr>
          <a:xfrm>
            <a:off x="1522335" y="4267487"/>
            <a:ext cx="509451" cy="520161"/>
          </a:xfrm>
          <a:prstGeom prst="roundRect">
            <a:avLst/>
          </a:prstGeom>
          <a:solidFill>
            <a:srgbClr val="FEF966">
              <a:alpha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LDC</a:t>
            </a:r>
            <a:endParaRPr kumimoji="0" lang="ru-RU" sz="13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Нашивка 36"/>
          <p:cNvSpPr/>
          <p:nvPr/>
        </p:nvSpPr>
        <p:spPr>
          <a:xfrm>
            <a:off x="6444208" y="5992209"/>
            <a:ext cx="2592288" cy="607101"/>
          </a:xfrm>
          <a:prstGeom prst="chevron">
            <a:avLst>
              <a:gd name="adj" fmla="val 107895"/>
            </a:avLst>
          </a:prstGeom>
          <a:solidFill>
            <a:srgbClr val="CCCCFE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54000" tIns="27000" rIns="54000" bIns="27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Off-line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Processing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237121" y="1729524"/>
            <a:ext cx="895293" cy="930893"/>
          </a:xfrm>
          <a:prstGeom prst="roundRect">
            <a:avLst/>
          </a:prstGeom>
          <a:solidFill>
            <a:srgbClr val="CCCCFE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54000" tIns="108000" rIns="54000" bIns="108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Rootifier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50" kern="0" dirty="0" smtClean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kern="0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ROOT </a:t>
            </a:r>
            <a:r>
              <a:rPr lang="en-US" sz="1050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Format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Mapping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Alignment</a:t>
            </a:r>
            <a:endParaRPr kumimoji="0" lang="ru-RU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171856" y="1719960"/>
            <a:ext cx="916953" cy="950519"/>
          </a:xfrm>
          <a:prstGeom prst="roundRect">
            <a:avLst/>
          </a:prstGeom>
          <a:solidFill>
            <a:srgbClr val="CCCCFE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27000" tIns="27000" rIns="27000" bIns="2700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Event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Reconstruction</a:t>
            </a:r>
            <a:endParaRPr kumimoji="0" lang="ru-RU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125017" y="1719961"/>
            <a:ext cx="916953" cy="950519"/>
          </a:xfrm>
          <a:prstGeom prst="roundRect">
            <a:avLst/>
          </a:prstGeom>
          <a:solidFill>
            <a:srgbClr val="CCCCFE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27000" tIns="27000" rIns="27000" bIns="2700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PA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Physics</a:t>
            </a: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Analysis</a:t>
            </a:r>
            <a:endParaRPr kumimoji="0" lang="ru-RU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rot="-60000" flipH="1">
            <a:off x="5348339" y="4040551"/>
            <a:ext cx="7925" cy="372616"/>
          </a:xfrm>
          <a:prstGeom prst="straightConnector1">
            <a:avLst/>
          </a:prstGeom>
          <a:noFill/>
          <a:ln w="28575" cap="flat" cmpd="sng" algn="ctr">
            <a:solidFill>
              <a:srgbClr val="006600"/>
            </a:solidFill>
            <a:prstDash val="solid"/>
            <a:miter lim="800000"/>
            <a:headEnd type="none" w="med" len="lg"/>
            <a:tailEnd type="triangle" w="med" len="lg"/>
          </a:ln>
          <a:effectLst/>
        </p:spPr>
      </p:cxnSp>
      <p:cxnSp>
        <p:nvCxnSpPr>
          <p:cNvPr id="42" name="Прямая со стрелкой 41"/>
          <p:cNvCxnSpPr/>
          <p:nvPr/>
        </p:nvCxnSpPr>
        <p:spPr>
          <a:xfrm>
            <a:off x="7731550" y="2867624"/>
            <a:ext cx="0" cy="394901"/>
          </a:xfrm>
          <a:prstGeom prst="straightConnector1">
            <a:avLst/>
          </a:prstGeom>
          <a:noFill/>
          <a:ln w="28575" cap="flat" cmpd="sng" algn="ctr">
            <a:solidFill>
              <a:schemeClr val="accent2">
                <a:lumMod val="25000"/>
              </a:schemeClr>
            </a:solidFill>
            <a:prstDash val="solid"/>
            <a:miter lim="800000"/>
            <a:headEnd type="triangle" w="med" len="lg"/>
            <a:tailEnd type="triangle" w="med" len="lg"/>
          </a:ln>
          <a:effectLst/>
        </p:spPr>
      </p:cxnSp>
      <p:cxnSp>
        <p:nvCxnSpPr>
          <p:cNvPr id="43" name="Прямая со стрелкой 42"/>
          <p:cNvCxnSpPr/>
          <p:nvPr/>
        </p:nvCxnSpPr>
        <p:spPr>
          <a:xfrm flipV="1">
            <a:off x="5859694" y="4860509"/>
            <a:ext cx="190125" cy="4833"/>
          </a:xfrm>
          <a:prstGeom prst="straightConnector1">
            <a:avLst/>
          </a:prstGeom>
          <a:noFill/>
          <a:ln w="28575" cap="flat" cmpd="sng" algn="ctr">
            <a:solidFill>
              <a:srgbClr val="006600"/>
            </a:solidFill>
            <a:prstDash val="solid"/>
            <a:miter lim="800000"/>
            <a:headEnd type="none" w="med" len="lg"/>
            <a:tailEnd type="triangle" w="med" len="lg"/>
          </a:ln>
          <a:effectLst/>
        </p:spPr>
      </p:cxnSp>
      <p:cxnSp>
        <p:nvCxnSpPr>
          <p:cNvPr id="44" name="Прямая со стрелкой 43"/>
          <p:cNvCxnSpPr/>
          <p:nvPr/>
        </p:nvCxnSpPr>
        <p:spPr>
          <a:xfrm rot="-60000" flipH="1">
            <a:off x="5363091" y="2838173"/>
            <a:ext cx="7925" cy="409878"/>
          </a:xfrm>
          <a:prstGeom prst="straightConnector1">
            <a:avLst/>
          </a:prstGeom>
          <a:noFill/>
          <a:ln w="28575" cap="flat" cmpd="sng" algn="ctr">
            <a:solidFill>
              <a:srgbClr val="006600"/>
            </a:solidFill>
            <a:prstDash val="solid"/>
            <a:miter lim="800000"/>
            <a:headEnd type="triangle" w="med" len="lg"/>
            <a:tailEnd type="none" w="med" len="lg"/>
          </a:ln>
          <a:effectLst/>
        </p:spPr>
      </p:cxnSp>
      <p:sp>
        <p:nvSpPr>
          <p:cNvPr id="45" name="Скругленный прямоугольник 44"/>
          <p:cNvSpPr/>
          <p:nvPr/>
        </p:nvSpPr>
        <p:spPr>
          <a:xfrm>
            <a:off x="6202617" y="1643050"/>
            <a:ext cx="2881001" cy="1244405"/>
          </a:xfrm>
          <a:prstGeom prst="roundRect">
            <a:avLst/>
          </a:prstGeom>
          <a:noFill/>
          <a:ln w="19050">
            <a:solidFill>
              <a:srgbClr val="000066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65636" y="2642279"/>
            <a:ext cx="9685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NICA cluster</a:t>
            </a:r>
            <a:endParaRPr lang="en-US" sz="1200" b="1" kern="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Computing for ON/OFF-Line Cluster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478"/>
                <a:gridCol w="1928826"/>
                <a:gridCol w="1643074"/>
                <a:gridCol w="190022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ON-Line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OFF-Line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LIT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Network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 </a:t>
                      </a:r>
                      <a:r>
                        <a:rPr lang="en-US" dirty="0" err="1" smtClean="0"/>
                        <a:t>Gbps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100Gbps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100Gbps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File</a:t>
                      </a:r>
                      <a:r>
                        <a:rPr lang="en-US" baseline="0" dirty="0" smtClean="0"/>
                        <a:t> System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CEPF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Gluster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EOS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</a:t>
                      </a:r>
                      <a:r>
                        <a:rPr lang="en-US" baseline="0" dirty="0" smtClean="0"/>
                        <a:t> System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SGE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HTCondor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Distributed computing infrastructure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AliEn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PanDA</a:t>
                      </a:r>
                      <a:r>
                        <a:rPr lang="en-US" baseline="0" dirty="0" smtClean="0"/>
                        <a:t>, DIRAC…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AliEn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PanDa</a:t>
                      </a:r>
                      <a:r>
                        <a:rPr lang="en-US" baseline="0" dirty="0" smtClean="0"/>
                        <a:t>, DIRAC…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Computing for MPD-BM&amp;N/NICA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17"/>
          <a:stretch/>
        </p:blipFill>
        <p:spPr bwMode="auto">
          <a:xfrm>
            <a:off x="1547664" y="1700808"/>
            <a:ext cx="6127011" cy="403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53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Computing for MPD-BM&amp;N/NICA</a:t>
            </a:r>
            <a:endParaRPr lang="ru-RU" dirty="0"/>
          </a:p>
        </p:txBody>
      </p:sp>
      <p:grpSp>
        <p:nvGrpSpPr>
          <p:cNvPr id="4" name="Содержимое 3"/>
          <p:cNvGrpSpPr>
            <a:grpSpLocks noGrp="1"/>
          </p:cNvGrpSpPr>
          <p:nvPr/>
        </p:nvGrpSpPr>
        <p:grpSpPr>
          <a:xfrm>
            <a:off x="457200" y="1600200"/>
            <a:ext cx="8229600" cy="4525963"/>
            <a:chOff x="732179" y="1124744"/>
            <a:chExt cx="6864157" cy="530120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2179" y="2141930"/>
              <a:ext cx="5712029" cy="4284022"/>
            </a:xfrm>
            <a:prstGeom prst="rect">
              <a:avLst/>
            </a:prstGeom>
          </p:spPr>
        </p:pic>
        <p:sp>
          <p:nvSpPr>
            <p:cNvPr id="6" name="Выноска-облако 5"/>
            <p:cNvSpPr/>
            <p:nvPr/>
          </p:nvSpPr>
          <p:spPr>
            <a:xfrm>
              <a:off x="5076056" y="1124744"/>
              <a:ext cx="2520280" cy="1580014"/>
            </a:xfrm>
            <a:prstGeom prst="cloudCallout">
              <a:avLst>
                <a:gd name="adj1" fmla="val -18730"/>
                <a:gd name="adj2" fmla="val 24991"/>
              </a:avLst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Worldwide NICA Collaboration</a:t>
              </a:r>
              <a:endParaRPr lang="ru-RU" dirty="0"/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 flipV="1">
              <a:off x="5652120" y="2564904"/>
              <a:ext cx="360040" cy="36004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Computing for MPD-BM&amp;N/NICA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18"/>
          <a:stretch/>
        </p:blipFill>
        <p:spPr bwMode="auto">
          <a:xfrm>
            <a:off x="457200" y="2096778"/>
            <a:ext cx="8229600" cy="3419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66500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Network LHEP &lt;&gt; LIT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8477" y="1686721"/>
            <a:ext cx="4487045" cy="435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6717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Structured network scheme of NICA</a:t>
            </a:r>
            <a:endParaRPr lang="ru-RU" dirty="0"/>
          </a:p>
        </p:txBody>
      </p:sp>
      <p:pic>
        <p:nvPicPr>
          <p:cNvPr id="12" name="Содержимое 11" descr="C:\Users\sbg_2\Documents\NICA\LIT-Cluster A\ClusterNetwork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72000" y="1992981"/>
            <a:ext cx="5400000" cy="374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Necessary server equipment NICA off-line cluster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5082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837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     Срок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Необходимые      параметры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Раположение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Необходимое серверное оборудование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(вариант 1 – серверы 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INTEL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                      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Необходимое серверное оборудование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(вариант 2 – архитектура РСК)</a:t>
                      </a:r>
                    </a:p>
                  </a:txBody>
                  <a:tcPr marL="68580" marR="68580" marT="0" marB="0" anchor="ctr"/>
                </a:tc>
              </a:tr>
              <a:tr h="627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Конец 2017г.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0.5ПБ диски (с  репликацией),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 1К  ядер ЦП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Кластер-216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14 серверов 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INTEL R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2000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WT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18х2х2х14=1008 ядер ЦП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14=1344 ТБ дисков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       См. Примечание 1.</a:t>
                      </a:r>
                    </a:p>
                  </a:txBody>
                  <a:tcPr marL="68580" marR="68580" marT="0" marB="0" anchor="b"/>
                </a:tc>
              </a:tr>
              <a:tr h="696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Конец 2019г.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4-5ПБ диски (с  репликацией),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 4К  ядер ЦП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Кластер-216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60 серверов 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INTEL R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2000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WT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20х2х2х60=4800 ядер ЦП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60=11520 ТБ дисков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      См. примечание 2.</a:t>
                      </a:r>
                    </a:p>
                  </a:txBody>
                  <a:tcPr marL="68580" marR="68580" marT="0" marB="0" anchor="b"/>
                </a:tc>
              </a:tr>
              <a:tr h="786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Конец 2020г.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8-10ПБ диски (с  репликацией),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 5К  ядер ЦП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   Кластер-А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60 серверов 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INTEL R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2000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WT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22х2х2х60=5280 ядер ЦП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60=23040 ТБ дисков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64 модуля (4 блока)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22х2х2х64=5632 ядер ЦП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СХД 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ClusterStor L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SSU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: 82х32х4=10496ТБ диски</a:t>
                      </a:r>
                    </a:p>
                  </a:txBody>
                  <a:tcPr marL="68580" marR="68580" marT="0" marB="0" anchor="b"/>
                </a:tc>
              </a:tr>
              <a:tr h="977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Конец 2021г.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12-15ПБ диски (с  репликацией),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 10К  ядер ЦП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000" dirty="0" err="1">
                          <a:latin typeface="Calibri"/>
                          <a:ea typeface="Calibri"/>
                          <a:cs typeface="Times New Roman"/>
                        </a:rPr>
                        <a:t>Кластер-А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30 серверов 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INTEL </a:t>
                      </a:r>
                      <a:r>
                        <a:rPr lang="en-US" sz="1000" b="1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2000</a:t>
                      </a:r>
                      <a:r>
                        <a:rPr lang="en-US" sz="1000" b="1">
                          <a:latin typeface="Calibri"/>
                          <a:ea typeface="Calibri"/>
                          <a:cs typeface="Times New Roman"/>
                        </a:rPr>
                        <a:t>KP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     (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HD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:  4 х 2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CPU  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в  2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 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24х4х30х4=11520 ядер ЦП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30=11520 ТБ дисков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48 модулей (3 блока)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24х2х2х48=4608 ядер ЦП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СХД 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ClusterStor L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en-US" sz="1000">
                          <a:latin typeface="Calibri"/>
                          <a:ea typeface="Calibri"/>
                          <a:cs typeface="Times New Roman"/>
                        </a:rPr>
                        <a:t>SSU</a:t>
                      </a: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: 82х32х2=5248ТБ дисков</a:t>
                      </a:r>
                    </a:p>
                  </a:txBody>
                  <a:tcPr marL="68580" marR="68580" marT="0" marB="0" anchor="b"/>
                </a:tc>
              </a:tr>
              <a:tr h="1118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Конец 2023г.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 20ПБ диски (с  репликацией),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 20К  ядер ЦП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000" dirty="0" err="1">
                          <a:latin typeface="Calibri"/>
                          <a:ea typeface="Calibri"/>
                          <a:cs typeface="Times New Roman"/>
                        </a:rPr>
                        <a:t>Кластер-А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30 серверов 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INTEL 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2000</a:t>
                      </a: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KP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     (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HD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:  4 </a:t>
                      </a:r>
                      <a:r>
                        <a:rPr lang="ru-RU" sz="1000" dirty="0" err="1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CPU  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в  2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 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26х4х30х4=11520 ядер ЦП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30=11520 ТБ дисков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48 модулей (3 блока)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26х2х2х48=4992 ядер ЦП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СХД </a:t>
                      </a:r>
                      <a:r>
                        <a:rPr lang="en-US" sz="1000" dirty="0" err="1">
                          <a:latin typeface="Calibri"/>
                          <a:ea typeface="Calibri"/>
                          <a:cs typeface="Times New Roman"/>
                        </a:rPr>
                        <a:t>ClusterStor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 L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SSU</a:t>
                      </a: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: 82х32х2=5248ТБ дисков</a:t>
                      </a: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Monitoring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Иерархический мониторинг</a:t>
            </a:r>
          </a:p>
          <a:p>
            <a:r>
              <a:rPr lang="ru-RU" dirty="0" smtClean="0"/>
              <a:t>Необходима централизация каждой из частей</a:t>
            </a:r>
            <a:r>
              <a:rPr lang="en-US" dirty="0" smtClean="0"/>
              <a:t> </a:t>
            </a:r>
            <a:r>
              <a:rPr lang="ru-RU" dirty="0" smtClean="0"/>
              <a:t>мониторинга</a:t>
            </a:r>
          </a:p>
          <a:p>
            <a:r>
              <a:rPr lang="ru-RU" dirty="0" smtClean="0"/>
              <a:t>Распределенный на разных площадках для надежности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Computing for MPD-BM&amp;N/NICA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r>
              <a:rPr lang="ru-RU" dirty="0" smtClean="0"/>
              <a:t>Модель обработки и потоки данных</a:t>
            </a:r>
          </a:p>
          <a:p>
            <a:r>
              <a:rPr lang="ru-RU" dirty="0" smtClean="0"/>
              <a:t>Требования к организации </a:t>
            </a:r>
            <a:r>
              <a:rPr lang="ru-RU" dirty="0" err="1" smtClean="0"/>
              <a:t>компьютинга</a:t>
            </a:r>
            <a:endParaRPr lang="ru-RU" dirty="0" smtClean="0"/>
          </a:p>
          <a:p>
            <a:r>
              <a:rPr lang="ru-RU" dirty="0" smtClean="0"/>
              <a:t>Локальная сеть </a:t>
            </a:r>
            <a:r>
              <a:rPr lang="en-US" dirty="0" smtClean="0"/>
              <a:t>NICA</a:t>
            </a:r>
            <a:endParaRPr lang="ru-RU" dirty="0" smtClean="0"/>
          </a:p>
          <a:p>
            <a:r>
              <a:rPr lang="en-US" dirty="0" smtClean="0"/>
              <a:t>ON-LINE/OFF-LINE </a:t>
            </a:r>
            <a:r>
              <a:rPr lang="ru-RU" dirty="0" smtClean="0"/>
              <a:t>и </a:t>
            </a:r>
            <a:r>
              <a:rPr lang="en-US" dirty="0" smtClean="0"/>
              <a:t>“</a:t>
            </a:r>
            <a:r>
              <a:rPr lang="ru-RU" dirty="0" smtClean="0"/>
              <a:t>Объект А</a:t>
            </a:r>
            <a:r>
              <a:rPr lang="en-US" dirty="0" smtClean="0"/>
              <a:t>”</a:t>
            </a:r>
            <a:endParaRPr lang="ru-RU" dirty="0" smtClean="0"/>
          </a:p>
          <a:p>
            <a:r>
              <a:rPr lang="ru-RU" dirty="0" smtClean="0"/>
              <a:t>МИВК (ЛИТ) для проекта </a:t>
            </a:r>
            <a:r>
              <a:rPr lang="en-US" dirty="0" smtClean="0"/>
              <a:t>NICA</a:t>
            </a:r>
            <a:endParaRPr lang="ru-RU" dirty="0"/>
          </a:p>
          <a:p>
            <a:r>
              <a:rPr lang="ru-RU" dirty="0" smtClean="0"/>
              <a:t>Мониторинг вычислительной среды </a:t>
            </a:r>
            <a:r>
              <a:rPr lang="en-US" dirty="0" smtClean="0"/>
              <a:t>NICA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Monitoring NICA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8679"/>
            <a:ext cx="8229600" cy="410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6050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Computing for MPD-BM&amp;N/NICA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какие </a:t>
            </a:r>
            <a:r>
              <a:rPr lang="ru-RU" dirty="0" smtClean="0"/>
              <a:t>данные</a:t>
            </a:r>
            <a:endParaRPr lang="en-US" dirty="0" smtClean="0"/>
          </a:p>
          <a:p>
            <a:r>
              <a:rPr lang="ru-RU" dirty="0" smtClean="0"/>
              <a:t>с </a:t>
            </a:r>
            <a:r>
              <a:rPr lang="ru-RU" dirty="0"/>
              <a:t>какой </a:t>
            </a:r>
            <a:r>
              <a:rPr lang="ru-RU" dirty="0" smtClean="0"/>
              <a:t>частотой</a:t>
            </a:r>
            <a:endParaRPr lang="en-US" dirty="0" smtClean="0"/>
          </a:p>
          <a:p>
            <a:r>
              <a:rPr lang="ru-RU" dirty="0" smtClean="0"/>
              <a:t>какого объёма</a:t>
            </a:r>
          </a:p>
          <a:p>
            <a:r>
              <a:rPr lang="ru-RU" dirty="0"/>
              <a:t>к</a:t>
            </a:r>
            <a:r>
              <a:rPr lang="ru-RU" dirty="0" smtClean="0"/>
              <a:t>акой объем и как долго хранить на </a:t>
            </a:r>
            <a:r>
              <a:rPr lang="en-US" dirty="0" smtClean="0"/>
              <a:t>on-line</a:t>
            </a:r>
            <a:endParaRPr lang="ru-RU" dirty="0" smtClean="0"/>
          </a:p>
          <a:p>
            <a:r>
              <a:rPr lang="ru-RU" dirty="0"/>
              <a:t>какой объем </a:t>
            </a:r>
            <a:r>
              <a:rPr lang="ru-RU" dirty="0" smtClean="0"/>
              <a:t>забирается на o</a:t>
            </a:r>
            <a:r>
              <a:rPr lang="en-US" dirty="0" err="1" smtClean="0"/>
              <a:t>ff</a:t>
            </a:r>
            <a:r>
              <a:rPr lang="ru-RU" dirty="0" smtClean="0"/>
              <a:t>-</a:t>
            </a:r>
            <a:r>
              <a:rPr lang="ru-RU" dirty="0" err="1" smtClean="0"/>
              <a:t>line</a:t>
            </a:r>
            <a:endParaRPr lang="ru-RU" dirty="0" smtClean="0"/>
          </a:p>
          <a:p>
            <a:r>
              <a:rPr lang="ru-RU" dirty="0" smtClean="0"/>
              <a:t>какой объем сбрасывается на архивные ленты</a:t>
            </a:r>
            <a:endParaRPr lang="ru-RU" dirty="0"/>
          </a:p>
          <a:p>
            <a:r>
              <a:rPr lang="ru-RU" dirty="0" smtClean="0"/>
              <a:t>сколько </a:t>
            </a:r>
            <a:r>
              <a:rPr lang="ru-RU" dirty="0"/>
              <a:t>месяцев в </a:t>
            </a:r>
            <a:r>
              <a:rPr lang="ru-RU" dirty="0" smtClean="0"/>
              <a:t>году работают установки ( по годам)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сколько </a:t>
            </a:r>
            <a:r>
              <a:rPr lang="ru-RU" dirty="0" smtClean="0"/>
              <a:t>лет работают установки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сколько надо Монте </a:t>
            </a:r>
            <a:r>
              <a:rPr lang="ru-RU" dirty="0" smtClean="0"/>
              <a:t>Карло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сколько физиков будут это обрабатывать и </a:t>
            </a:r>
            <a:r>
              <a:rPr lang="ru-RU" dirty="0" smtClean="0"/>
              <a:t>где</a:t>
            </a:r>
            <a:endParaRPr lang="en-US" dirty="0" smtClean="0"/>
          </a:p>
          <a:p>
            <a:r>
              <a:rPr lang="ru-RU" dirty="0" smtClean="0"/>
              <a:t> сколько копий и чего надо хранить вечно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5516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179512" y="0"/>
            <a:ext cx="8556625" cy="6553200"/>
            <a:chOff x="179512" y="0"/>
            <a:chExt cx="8556625" cy="655320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0"/>
              <a:ext cx="8556625" cy="655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Овал 4"/>
            <p:cNvSpPr/>
            <p:nvPr/>
          </p:nvSpPr>
          <p:spPr>
            <a:xfrm>
              <a:off x="2123728" y="2100738"/>
              <a:ext cx="1656184" cy="504056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195736" y="5013176"/>
              <a:ext cx="1656184" cy="504056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2123728" y="3789040"/>
              <a:ext cx="1656184" cy="500721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12477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Computing for MPD-BM&amp;N/NICA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2990" y="1808651"/>
            <a:ext cx="5938019" cy="410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40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MPD Data Types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00173"/>
          <a:ext cx="8229600" cy="5183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677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Acronym 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 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Persistency</a:t>
                      </a:r>
                    </a:p>
                  </a:txBody>
                  <a:tcPr anchor="ctr" anchorCtr="1"/>
                </a:tc>
              </a:tr>
              <a:tr h="4836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RAW 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/>
                        <a:t>Raw data as it comes from the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detector</a:t>
                      </a:r>
                      <a:endParaRPr lang="ru-RU" sz="13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Transient</a:t>
                      </a:r>
                      <a:endParaRPr lang="ru-RU" dirty="0"/>
                    </a:p>
                  </a:txBody>
                  <a:tcPr anchor="ctr" anchorCtr="1"/>
                </a:tc>
              </a:tr>
              <a:tr h="8765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ESD 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/>
                        <a:t>Event Summary Data. Auxiliary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data to CTF containing the output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of the reconstruction process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linking the tracks and clusters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Temporary</a:t>
                      </a:r>
                    </a:p>
                  </a:txBody>
                  <a:tcPr anchor="ctr" anchorCtr="1"/>
                </a:tc>
              </a:tr>
              <a:tr h="8765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 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/>
                        <a:t>Monte Carlo. Simulated energy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deposits in sensitive detectors.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Removed once the reconstruction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of MC data is completed</a:t>
                      </a:r>
                      <a:endParaRPr lang="ru-RU" sz="13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Transient</a:t>
                      </a:r>
                      <a:endParaRPr lang="ru-RU" dirty="0"/>
                    </a:p>
                  </a:txBody>
                  <a:tcPr anchor="ctr" anchorCtr="1"/>
                </a:tc>
              </a:tr>
              <a:tr h="10730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AOD 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/>
                        <a:t>Analysis Object Data containing the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err="1" smtClean="0"/>
                        <a:t>nal</a:t>
                      </a:r>
                      <a:r>
                        <a:rPr lang="en-US" sz="1300" dirty="0" smtClean="0"/>
                        <a:t> track parameters in a given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vertex and for a given physics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event. AODs are collected on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dedicated facilities for subsequent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analysis</a:t>
                      </a:r>
                      <a:endParaRPr lang="ru-RU" sz="13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Persistent</a:t>
                      </a:r>
                      <a:endParaRPr lang="ru-RU" dirty="0"/>
                    </a:p>
                  </a:txBody>
                  <a:tcPr anchor="ctr" anchorCtr="1"/>
                </a:tc>
              </a:tr>
              <a:tr h="14659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MCAOD </a:t>
                      </a:r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/>
                        <a:t>Analysis Object Data for a given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simulated physics event. Same as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AOD with addition of kinematic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information that allows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comparison to MC. MCAODs are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collected on dedicated facilities for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subsequent analysis</a:t>
                      </a:r>
                      <a:endParaRPr lang="ru-RU" sz="13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Persistent</a:t>
                      </a:r>
                      <a:endParaRPr lang="ru-RU" dirty="0"/>
                    </a:p>
                  </a:txBody>
                  <a:tcPr anchor="ctr" anchorCtr="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Data flow by Alice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51520" y="2583180"/>
            <a:ext cx="4160520" cy="2514600"/>
            <a:chOff x="0" y="0"/>
            <a:chExt cx="4160520" cy="2514600"/>
          </a:xfrm>
        </p:grpSpPr>
        <p:pic>
          <p:nvPicPr>
            <p:cNvPr id="5" name="Рисунок 4" descr="Описание: Описание: C:\Users\WinVB\Downloads\media\image2.jpe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1811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5" descr="Описание: Описание: C:\Users\WinVB\Downloads\media\image3.jpe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6820" y="0"/>
              <a:ext cx="1181100" cy="2316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6" descr="Описание: Описание: C:\Users\WinVB\Downloads\media\image4.jpe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46020" y="0"/>
              <a:ext cx="1714500" cy="8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7" descr="Описание: Описание: C:\Users\WinVB\Downloads\media\image3.jpe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6820" y="0"/>
              <a:ext cx="1181100" cy="2316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76779"/>
            <a:ext cx="4346026" cy="292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65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Computing for MPD-BM&amp;N/NICA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5043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668"/>
                <a:gridCol w="1000132"/>
                <a:gridCol w="2057400"/>
                <a:gridCol w="2057400"/>
              </a:tblGrid>
              <a:tr h="267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Item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Unit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Vflue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BM@N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MPD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7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Data rate from the L2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GB/s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4,7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7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Event Rate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kHz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7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Efficiency of Data Taking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91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Effective spil length (duty factor)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7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Experiments run duration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day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7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Number of Events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evt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6,22E+10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2,24E+10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7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Raw Data Size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MB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0,45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0,45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7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Size of RAW Data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PB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27,99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10,1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7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Compressed Factor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7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RAW after Compressing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PB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5,6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2,53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7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Simulation data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PB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11,2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5,1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91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Necessary Disc Space (replicated)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PB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18,5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8,4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91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Mean Reconstruction Time PC 1K SI2K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7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Time Per Year for 1 PC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hour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7000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7000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91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Number of Necessary PC 1K SI2K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1235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1778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ON-Line Network Cluster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</a:t>
            </a:r>
            <a:r>
              <a:rPr lang="ru-RU" dirty="0" smtClean="0"/>
              <a:t>Пиковая</a:t>
            </a:r>
            <a:r>
              <a:rPr lang="en-US" dirty="0" smtClean="0"/>
              <a:t>”</a:t>
            </a:r>
            <a:r>
              <a:rPr lang="ru-RU" dirty="0" smtClean="0"/>
              <a:t> скорость от детекторов может дойти до </a:t>
            </a:r>
            <a:r>
              <a:rPr lang="en-US" dirty="0" smtClean="0"/>
              <a:t>1200 </a:t>
            </a:r>
            <a:r>
              <a:rPr lang="en-US" dirty="0" err="1" smtClean="0"/>
              <a:t>Gbps</a:t>
            </a:r>
            <a:endParaRPr lang="en-US" dirty="0" smtClean="0"/>
          </a:p>
          <a:p>
            <a:r>
              <a:rPr lang="ru-RU" dirty="0" smtClean="0"/>
              <a:t>Существующее сетевое решение способно пропустить до </a:t>
            </a:r>
            <a:r>
              <a:rPr lang="en-US" dirty="0" smtClean="0"/>
              <a:t>1800 </a:t>
            </a:r>
            <a:r>
              <a:rPr lang="en-US" dirty="0" err="1" smtClean="0"/>
              <a:t>Gbps</a:t>
            </a:r>
            <a:endParaRPr lang="en-US" dirty="0" smtClean="0"/>
          </a:p>
          <a:p>
            <a:r>
              <a:rPr lang="ru-RU" dirty="0" smtClean="0"/>
              <a:t>Есть необходимости в таких потоках</a:t>
            </a:r>
            <a:r>
              <a:rPr lang="en-US" dirty="0" smtClean="0"/>
              <a:t> ?</a:t>
            </a:r>
          </a:p>
          <a:p>
            <a:r>
              <a:rPr lang="en-US" dirty="0" smtClean="0"/>
              <a:t>Alice 9000 </a:t>
            </a:r>
            <a:r>
              <a:rPr lang="en-US" dirty="0" err="1" smtClean="0"/>
              <a:t>Gbps</a:t>
            </a:r>
            <a:r>
              <a:rPr lang="en-US" dirty="0" smtClean="0"/>
              <a:t> </a:t>
            </a:r>
            <a:r>
              <a:rPr lang="ru-RU" dirty="0" smtClean="0"/>
              <a:t>и на </a:t>
            </a:r>
            <a:r>
              <a:rPr lang="en-US" dirty="0" smtClean="0"/>
              <a:t>disk 6</a:t>
            </a:r>
            <a:r>
              <a:rPr lang="ru-RU" dirty="0" smtClean="0"/>
              <a:t>6</a:t>
            </a:r>
            <a:r>
              <a:rPr lang="en-US" dirty="0" smtClean="0"/>
              <a:t>0 </a:t>
            </a:r>
            <a:r>
              <a:rPr lang="en-US" dirty="0" err="1" smtClean="0"/>
              <a:t>Gbps</a:t>
            </a:r>
            <a:r>
              <a:rPr lang="en-US" dirty="0" smtClean="0"/>
              <a:t> </a:t>
            </a:r>
            <a:r>
              <a:rPr lang="ru-RU" dirty="0" smtClean="0"/>
              <a:t>после 2018</a:t>
            </a:r>
            <a:endParaRPr lang="en-US" dirty="0" smtClean="0"/>
          </a:p>
        </p:txBody>
      </p:sp>
      <p:pic>
        <p:nvPicPr>
          <p:cNvPr id="14" name="Содержимое 13" descr="8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6466" y="1600200"/>
            <a:ext cx="362409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908</Words>
  <Application>Microsoft Office PowerPoint</Application>
  <PresentationFormat>Экран (4:3)</PresentationFormat>
  <Paragraphs>362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MPD meeting</vt:lpstr>
      <vt:lpstr>Computing for MPD-BM&amp;N/NICA</vt:lpstr>
      <vt:lpstr>Computing for MPD-BM&amp;N/NICA</vt:lpstr>
      <vt:lpstr>Слайд 4</vt:lpstr>
      <vt:lpstr>Computing for MPD-BM&amp;N/NICA</vt:lpstr>
      <vt:lpstr>MPD Data Types</vt:lpstr>
      <vt:lpstr>Data flow by Alice</vt:lpstr>
      <vt:lpstr>Computing for MPD-BM&amp;N/NICA</vt:lpstr>
      <vt:lpstr>ON-Line Network Cluster</vt:lpstr>
      <vt:lpstr>BMN Event size for 2017</vt:lpstr>
      <vt:lpstr>MPD DAQ data flow</vt:lpstr>
      <vt:lpstr>Computing for ON/OFF-Line Cluster</vt:lpstr>
      <vt:lpstr>Computing for MPD-BM&amp;N/NICA</vt:lpstr>
      <vt:lpstr>Computing for MPD-BM&amp;N/NICA</vt:lpstr>
      <vt:lpstr>Computing for MPD-BM&amp;N/NICA</vt:lpstr>
      <vt:lpstr>Network LHEP &lt;&gt; LIT</vt:lpstr>
      <vt:lpstr>Structured network scheme of NICA</vt:lpstr>
      <vt:lpstr>Necessary server equipment NICA off-line cluster</vt:lpstr>
      <vt:lpstr>Monitoring</vt:lpstr>
      <vt:lpstr>Monitoring NICA</vt:lpstr>
    </vt:vector>
  </TitlesOfParts>
  <Company>JINR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MPD meeting</dc:title>
  <dc:creator>Andrey Dolbilov</dc:creator>
  <cp:lastModifiedBy>dolbilov</cp:lastModifiedBy>
  <cp:revision>36</cp:revision>
  <dcterms:created xsi:type="dcterms:W3CDTF">2017-03-26T16:34:27Z</dcterms:created>
  <dcterms:modified xsi:type="dcterms:W3CDTF">2017-03-28T11:16:00Z</dcterms:modified>
</cp:coreProperties>
</file>