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8" r:id="rId1"/>
    <p:sldMasterId id="2147483706" r:id="rId2"/>
  </p:sldMasterIdLst>
  <p:notesMasterIdLst>
    <p:notesMasterId r:id="rId30"/>
  </p:notesMasterIdLst>
  <p:handoutMasterIdLst>
    <p:handoutMasterId r:id="rId31"/>
  </p:handoutMasterIdLst>
  <p:sldIdLst>
    <p:sldId id="256" r:id="rId3"/>
    <p:sldId id="535" r:id="rId4"/>
    <p:sldId id="534" r:id="rId5"/>
    <p:sldId id="536" r:id="rId6"/>
    <p:sldId id="508" r:id="rId7"/>
    <p:sldId id="390" r:id="rId8"/>
    <p:sldId id="509" r:id="rId9"/>
    <p:sldId id="510" r:id="rId10"/>
    <p:sldId id="537" r:id="rId11"/>
    <p:sldId id="513" r:id="rId12"/>
    <p:sldId id="514" r:id="rId13"/>
    <p:sldId id="511" r:id="rId14"/>
    <p:sldId id="515" r:id="rId15"/>
    <p:sldId id="480" r:id="rId16"/>
    <p:sldId id="533" r:id="rId17"/>
    <p:sldId id="523" r:id="rId18"/>
    <p:sldId id="526" r:id="rId19"/>
    <p:sldId id="528" r:id="rId20"/>
    <p:sldId id="527" r:id="rId21"/>
    <p:sldId id="531" r:id="rId22"/>
    <p:sldId id="532" r:id="rId23"/>
    <p:sldId id="497" r:id="rId24"/>
    <p:sldId id="517" r:id="rId25"/>
    <p:sldId id="529" r:id="rId26"/>
    <p:sldId id="520" r:id="rId27"/>
    <p:sldId id="530" r:id="rId28"/>
    <p:sldId id="445" r:id="rId2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9">
          <p15:clr>
            <a:srgbClr val="000000"/>
          </p15:clr>
        </p15:guide>
        <p15:guide id="2" pos="25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8" roundtripDataSignature="AMtx7mh/QC6DhQq9hldofp4+NfBqZ2cw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169" autoAdjust="0"/>
  </p:normalViewPr>
  <p:slideViewPr>
    <p:cSldViewPr snapToGrid="0">
      <p:cViewPr>
        <p:scale>
          <a:sx n="100" d="100"/>
          <a:sy n="100" d="100"/>
        </p:scale>
        <p:origin x="-464" y="-80"/>
      </p:cViewPr>
      <p:guideLst>
        <p:guide orient="horz" pos="119"/>
        <p:guide pos="25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58" Type="http://customschemas.google.com/relationships/presentationmetadata" Target="metadata"/><Relationship Id="rId59" Type="http://schemas.openxmlformats.org/officeDocument/2006/relationships/presProps" Target="pres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2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C22E1-C4A9-4A4D-B1CC-6B3EC67C346A}" type="datetimeFigureOut">
              <a:rPr lang="en-US" smtClean="0"/>
              <a:t>03.06.21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2D620-FA48-5748-96F8-242C73C0E13C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Google Shape;111;p1" descr="NICA-Logo_4c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13659" y="-90754"/>
            <a:ext cx="1444341" cy="71145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57783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8110483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:notes"/>
          <p:cNvSpPr txBox="1"/>
          <p:nvPr/>
        </p:nvSpPr>
        <p:spPr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1638" cy="411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:notes"/>
          <p:cNvSpPr/>
          <p:nvPr/>
        </p:nvSpPr>
        <p:spPr>
          <a:xfrm>
            <a:off x="228600" y="1127125"/>
            <a:ext cx="4572000" cy="344487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3096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366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The MPD will be put in operation at two stages. At the first one the barrel part will be equipped with  major tracking detector TPC, TOF end ECAL.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FHC </a:t>
            </a:r>
            <a:r>
              <a:rPr lang="en-US" dirty="0">
                <a:ea typeface="ＭＳ Ｐゴシック" charset="0"/>
                <a:cs typeface="ＭＳ Ｐゴシック" charset="0"/>
              </a:rPr>
              <a:t>and FD will be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operational </a:t>
            </a:r>
            <a:r>
              <a:rPr lang="en-US" dirty="0">
                <a:ea typeface="ＭＳ Ｐゴシック" charset="0"/>
                <a:cs typeface="ＭＳ Ｐゴシック" charset="0"/>
              </a:rPr>
              <a:t>as well.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At the second stage the detector will be supplemented with IT and end cap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subdetectors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.</a:t>
            </a:r>
          </a:p>
          <a:p>
            <a:pPr marL="457200" marR="0" indent="-2286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FFD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which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are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symmetrically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placed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MPD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center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along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beam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line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Each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sub-detector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array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has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hole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for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beam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pipe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locates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at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distance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75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cm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from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center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Its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acceptance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in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pseudo-rapidity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2.5 ≤|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η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|≤ 3.2.</a:t>
            </a:r>
          </a:p>
          <a:p>
            <a:endParaRPr lang="en-US" dirty="0"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  </a:t>
            </a:r>
          </a:p>
        </p:txBody>
      </p:sp>
      <p:sp>
        <p:nvSpPr>
          <p:cNvPr id="1136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D836274-6DE2-844F-9869-B74927C4270E}" type="slidenum">
              <a:rPr lang="ru-RU" sz="1200"/>
              <a:pPr eaLnBrk="1" hangingPunct="1"/>
              <a:t>19</a:t>
            </a:fld>
            <a:endParaRPr lang="ru-RU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1221F5-C917-1A4A-BC6C-B160FF09616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7409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a44661b58c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a44661b58c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ga44661b58c_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F8D31-E637-7A48-BE7C-FA325424B904}" type="datetime1">
              <a:rPr lang="ru-RU" smtClean="0"/>
              <a:t>03.06.21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98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B549-19BD-484B-98E3-2D7C12024597}" type="datetime1">
              <a:rPr lang="ru-RU" smtClean="0"/>
              <a:t>03.06.21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036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C46B-822D-3249-9258-7DF9F9BEC27F}" type="datetime1">
              <a:rPr lang="ru-RU" smtClean="0"/>
              <a:t>03.06.21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31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2A8DA689-CAE8-2048-9B8F-903B830A545E}" type="datetime1">
              <a:rPr lang="ru-RU" smtClean="0"/>
              <a:t>03.06.21</a:t>
            </a:fld>
            <a:endParaRPr/>
          </a:p>
        </p:txBody>
      </p:sp>
      <p:sp>
        <p:nvSpPr>
          <p:cNvPr id="18" name="Google Shape;18;p4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72042" y="256043"/>
            <a:ext cx="7808492" cy="114533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3600" b="1" i="1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672042" y="1780870"/>
            <a:ext cx="7957726" cy="4479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29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61590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B0833-E5F9-914F-B3C6-A063C7F222E0}" type="datetime1">
              <a:rPr lang="ru-RU" smtClean="0"/>
              <a:t>03.06.21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6D3B7-270C-9540-BB7E-AB202EED9258}" type="datetime1">
              <a:rPr lang="ru-RU" smtClean="0"/>
              <a:t>03.06.21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9F555-DC00-C74E-8955-78E8335F53D7}" type="datetime1">
              <a:rPr lang="ru-RU" smtClean="0"/>
              <a:t>03.06.21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F139F-FF94-8B40-B3A1-F73306AD87F3}" type="datetime1">
              <a:rPr lang="ru-RU" smtClean="0"/>
              <a:t>03.06.21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7EB13-4F99-9B41-969B-8E291F93FB51}" type="datetime1">
              <a:rPr lang="ru-RU" smtClean="0"/>
              <a:t>03.06.21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C1990-CBF4-204B-A40A-AD1DF5ECCD4A}" type="datetime1">
              <a:rPr lang="ru-RU" smtClean="0"/>
              <a:t>03.06.21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35967-60C2-4A42-9651-F6C16B090D8E}" type="datetime1">
              <a:rPr lang="ru-RU" smtClean="0"/>
              <a:t>03.06.21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856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4593-861A-DF45-A9B5-7601EB896EB2}" type="datetime1">
              <a:rPr lang="ru-RU" smtClean="0"/>
              <a:t>03.06.21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CDDB7-7F65-8F44-ADF8-99B6E60C5430}" type="datetime1">
              <a:rPr lang="ru-RU" smtClean="0"/>
              <a:t>03.06.21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86A6B-902F-7544-A2DF-5381872F5013}" type="datetime1">
              <a:rPr lang="ru-RU" smtClean="0"/>
              <a:t>03.06.21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CEE1-BA8B-6644-AF53-412623F304BF}" type="datetime1">
              <a:rPr lang="ru-RU" smtClean="0"/>
              <a:t>03.06.21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246D-D290-AB4C-BD9B-6F8AD9C840C9}" type="datetime1">
              <a:rPr lang="ru-RU" smtClean="0"/>
              <a:t>03.06.21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664A8-C57B-F443-9B8A-16AA269AF03A}" type="datetime1">
              <a:rPr lang="ru-RU" smtClean="0"/>
              <a:t>03.06.21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672DC641-7277-D742-9CBB-07DF67A94D3B}" type="datetime1">
              <a:rPr lang="ru-RU" smtClean="0"/>
              <a:t>03.06.21</a:t>
            </a:fld>
            <a:endParaRPr/>
          </a:p>
        </p:txBody>
      </p:sp>
      <p:sp>
        <p:nvSpPr>
          <p:cNvPr id="18" name="Google Shape;18;p4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DED2E-C473-A149-86A8-0BBF2AD78942}" type="datetime1">
              <a:rPr lang="ru-RU" smtClean="0"/>
              <a:t>03.06.21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754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F380-7DB9-FB4B-984E-2CE82A777E7E}" type="datetime1">
              <a:rPr lang="ru-RU" smtClean="0"/>
              <a:t>03.06.21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768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628F3-0909-4C4B-95C3-4A4B36018577}" type="datetime1">
              <a:rPr lang="ru-RU" smtClean="0"/>
              <a:t>03.06.21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92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B039A-CBC7-1A45-B99A-7725A0CF40AD}" type="datetime1">
              <a:rPr lang="ru-RU" smtClean="0"/>
              <a:t>03.06.21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09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12CC1-EDB8-5249-9372-91D9542FB3BA}" type="datetime1">
              <a:rPr lang="ru-RU" smtClean="0"/>
              <a:t>03.06.21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14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F611-A1C9-CE4E-A95F-93F3E02C4D90}" type="datetime1">
              <a:rPr lang="ru-RU" smtClean="0"/>
              <a:t>03.06.21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41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AA6E9-7586-7E4A-B468-E3D3D89B33D8}" type="datetime1">
              <a:rPr lang="ru-RU" smtClean="0"/>
              <a:t>03.06.21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991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6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5301A-52C1-9D4C-B69B-1EFF70A96ED2}" type="datetime1">
              <a:rPr lang="ru-RU" smtClean="0"/>
              <a:t>03.06.21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49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704" r:id="rId12"/>
    <p:sldLayoutId id="2147483705" r:id="rId1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9EA9532-096B-E140-A188-F8F86ACE5DC4}" type="datetime1">
              <a:rPr lang="ru-RU" smtClean="0"/>
              <a:t>03.06.21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0437E881-045B-2548-B32C-6541F40C73F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s://indico.jinr.ru/event/2207/" TargetMode="External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0907.1943v2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2" Type="http://schemas.openxmlformats.org/officeDocument/2006/relationships/hyperlink" Target="https://arxiv.org/search/nucl-ex?searchtype=author&amp;query=Kumar,+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0907.1943v2" TargetMode="Externa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2" Type="http://schemas.openxmlformats.org/officeDocument/2006/relationships/hyperlink" Target="https://arxiv.org/search/nucl-ex?searchtype=author&amp;query=Kumar,+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search/nucl-ex?searchtype=author&amp;query=Kumar,+L" TargetMode="External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2" Type="http://schemas.openxmlformats.org/officeDocument/2006/relationships/hyperlink" Target="https://arxiv.org/search/nucl-ex?searchtype=author&amp;query=Kumar,+L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1.png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FlowNICA/CentralityFramework" TargetMode="External"/><Relationship Id="rId4" Type="http://schemas.openxmlformats.org/officeDocument/2006/relationships/hyperlink" Target="https://github.com/Dim23/GammaFit" TargetMode="External"/><Relationship Id="rId5" Type="http://schemas.openxmlformats.org/officeDocument/2006/relationships/hyperlink" Target="https://github.com/FlowNICA/CentralityFramework/blob/master/Documentation/Centrality_AnalysisNote.pdf" TargetMode="External"/><Relationship Id="rId6" Type="http://schemas.openxmlformats.org/officeDocument/2006/relationships/hyperlink" Target="https://indico.jinr.ru/event/2066/" TargetMode="External"/><Relationship Id="rId7" Type="http://schemas.openxmlformats.org/officeDocument/2006/relationships/hyperlink" Target="https://indico.jinr.ru/event/1469/contributions/9905/attachments/8135/12126/ivashkin_RFBR_2020.pdf" TargetMode="External"/><Relationship Id="rId8" Type="http://schemas.openxmlformats.org/officeDocument/2006/relationships/hyperlink" Target="https://github.com/qweek2/Centrality_NICA/tree/master" TargetMode="External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2" Type="http://schemas.openxmlformats.org/officeDocument/2006/relationships/hyperlink" Target="https://indico.jinr.ru/event/2065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https://arxiv.org/abs/0907.1943v2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0907.1943v2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2" Type="http://schemas.openxmlformats.org/officeDocument/2006/relationships/hyperlink" Target="https://arxiv.org/search/nucl-ex?searchtype=author&amp;query=Kumar,+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https://indico.jinr.ru/event/2162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"/>
          <p:cNvSpPr/>
          <p:nvPr/>
        </p:nvSpPr>
        <p:spPr>
          <a:xfrm>
            <a:off x="0" y="1929624"/>
            <a:ext cx="8978900" cy="202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i="0" u="none" strike="noStrike" cap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ru-RU" sz="3200" i="0" u="none" strike="noStrike" cap="none" dirty="0" smtClean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/>
            <a:r>
              <a:rPr lang="en-US" sz="3200" dirty="0">
                <a:solidFill>
                  <a:srgbClr val="0000FF"/>
                </a:solidFill>
              </a:rPr>
              <a:t>The  near 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smtClean="0">
                <a:solidFill>
                  <a:srgbClr val="0000FF"/>
                </a:solidFill>
              </a:rPr>
              <a:t>PWG1 tasks  </a:t>
            </a:r>
            <a:r>
              <a:rPr lang="en-US" sz="3200" dirty="0">
                <a:solidFill>
                  <a:srgbClr val="0000FF"/>
                </a:solidFill>
              </a:rPr>
              <a:t>for the MC production</a:t>
            </a:r>
            <a:br>
              <a:rPr lang="en-US" sz="3200" dirty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>for the </a:t>
            </a:r>
            <a:r>
              <a:rPr lang="en-US" sz="3200" dirty="0">
                <a:solidFill>
                  <a:srgbClr val="0000FF"/>
                </a:solidFill>
              </a:rPr>
              <a:t>preparation  of the 1st Physics MPD Paper</a:t>
            </a:r>
            <a:endParaRPr sz="3200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5" name="Google Shape;105;p1"/>
          <p:cNvSpPr txBox="1"/>
          <p:nvPr/>
        </p:nvSpPr>
        <p:spPr>
          <a:xfrm>
            <a:off x="5940152" y="4725144"/>
            <a:ext cx="3016108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5075" rIns="90000" bIns="45000" anchor="t" anchorCtr="0">
            <a:noAutofit/>
          </a:bodyPr>
          <a:lstStyle/>
          <a:p>
            <a:pPr marL="0" marR="0" lvl="0" indent="0" algn="ctr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"/>
          <p:cNvSpPr txBox="1"/>
          <p:nvPr/>
        </p:nvSpPr>
        <p:spPr>
          <a:xfrm>
            <a:off x="0" y="4758936"/>
            <a:ext cx="9004300" cy="841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76750" rIns="90000" bIns="45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2000" b="1" i="1" u="sng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lang="en-US" sz="2000" b="1" i="1" u="sng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-US" sz="2000" b="1" i="1" u="sng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u="sng" strike="noStrike" cap="none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Feofilov</a:t>
            </a:r>
            <a:r>
              <a:rPr lang="en-US" sz="2000" b="1" i="1" u="sng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endParaRPr lang="en-US" sz="2000" b="1" i="1" u="none" strike="noStrike" cap="none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i="0" u="none" strike="noStrike" cap="none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V.Fock</a:t>
            </a:r>
            <a:r>
              <a:rPr lang="en-US" sz="1400" i="0" u="none" strike="noStrike" cap="none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Institute for Physics, Laboratory of Ultra-High Energy Physics, Saint-Petersburg State </a:t>
            </a:r>
            <a:r>
              <a:rPr lang="en-US" sz="1400" i="0" u="none" strike="noStrike" cap="none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University</a:t>
            </a:r>
            <a:endParaRPr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7" name="Google Shape;10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024" y="124325"/>
            <a:ext cx="1020353" cy="84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"/>
          <p:cNvSpPr/>
          <p:nvPr/>
        </p:nvSpPr>
        <p:spPr>
          <a:xfrm>
            <a:off x="6378799" y="3717032"/>
            <a:ext cx="184666" cy="207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"/>
          <p:cNvSpPr/>
          <p:nvPr/>
        </p:nvSpPr>
        <p:spPr>
          <a:xfrm>
            <a:off x="1169400" y="5720675"/>
            <a:ext cx="76063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dirty="0"/>
              <a:t>the PWG1/MPD </a:t>
            </a:r>
            <a:r>
              <a:rPr lang="en-US" dirty="0" smtClean="0"/>
              <a:t>meeting, Thursday</a:t>
            </a:r>
            <a:r>
              <a:rPr lang="en-US" dirty="0"/>
              <a:t>, the </a:t>
            </a: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of June 2021</a:t>
            </a:r>
            <a:r>
              <a:rPr lang="en-US" dirty="0"/>
              <a:t>,</a:t>
            </a:r>
          </a:p>
          <a:p>
            <a:r>
              <a:rPr lang="en-US" dirty="0"/>
              <a:t>at 18:00 Moscow </a:t>
            </a:r>
            <a:r>
              <a:rPr lang="en-US" dirty="0" smtClean="0"/>
              <a:t>time</a:t>
            </a:r>
          </a:p>
          <a:p>
            <a:r>
              <a:rPr lang="en-US" dirty="0">
                <a:hlinkClick r:id="rId4"/>
              </a:rPr>
              <a:t>https://indico.jinr.ru/event/2207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11" name="Google Shape;111;p1" descr="NICA-Logo_4c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70171" y="188646"/>
            <a:ext cx="1444341" cy="71145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6"/>
            <a:ext cx="9144000" cy="1124324"/>
          </a:xfrm>
        </p:spPr>
        <p:txBody>
          <a:bodyPr/>
          <a:lstStyle/>
          <a:p>
            <a:r>
              <a:rPr lang="en-US" sz="3200" b="1" dirty="0">
                <a:solidFill>
                  <a:srgbClr val="0000FF"/>
                </a:solidFill>
              </a:rPr>
              <a:t>W</a:t>
            </a:r>
            <a:r>
              <a:rPr lang="en-US" sz="3200" b="1" dirty="0" smtClean="0">
                <a:solidFill>
                  <a:srgbClr val="0000FF"/>
                </a:solidFill>
              </a:rPr>
              <a:t>e </a:t>
            </a:r>
            <a:r>
              <a:rPr lang="en-US" sz="3200" b="1" dirty="0">
                <a:solidFill>
                  <a:srgbClr val="0000FF"/>
                </a:solidFill>
              </a:rPr>
              <a:t>have to start and compare with STAR@</a:t>
            </a:r>
            <a:r>
              <a:rPr lang="en-US" sz="3200" b="1" dirty="0" smtClean="0">
                <a:solidFill>
                  <a:srgbClr val="0000FF"/>
                </a:solidFill>
              </a:rPr>
              <a:t>RHIC  [1]   </a:t>
            </a:r>
            <a:r>
              <a:rPr lang="en-US" sz="2000" b="1" dirty="0">
                <a:solidFill>
                  <a:srgbClr val="FF6600"/>
                </a:solidFill>
              </a:rPr>
              <a:t/>
            </a:r>
            <a:br>
              <a:rPr lang="en-US" sz="2000" b="1" dirty="0">
                <a:solidFill>
                  <a:srgbClr val="FF6600"/>
                </a:solidFill>
              </a:rPr>
            </a:br>
            <a:r>
              <a:rPr lang="en-US" sz="2000" dirty="0"/>
              <a:t> </a:t>
            </a:r>
            <a:r>
              <a:rPr lang="en-US" sz="2000" dirty="0" smtClean="0"/>
              <a:t>                                                     </a:t>
            </a:r>
            <a:r>
              <a:rPr lang="en-US" sz="2000" b="1" dirty="0" smtClean="0">
                <a:solidFill>
                  <a:srgbClr val="FF0000"/>
                </a:solidFill>
              </a:rPr>
              <a:t>Azimuthal </a:t>
            </a:r>
            <a:r>
              <a:rPr lang="en-US" sz="2000" b="1" dirty="0">
                <a:solidFill>
                  <a:srgbClr val="FF0000"/>
                </a:solidFill>
              </a:rPr>
              <a:t>anisotropy measurements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1358900"/>
            <a:ext cx="7797800" cy="5816599"/>
          </a:xfrm>
        </p:spPr>
        <p:txBody>
          <a:bodyPr>
            <a:normAutofit fontScale="85000" lnSpcReduction="10000"/>
          </a:bodyPr>
          <a:lstStyle/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pPr marL="0" indent="0">
              <a:buNone/>
            </a:pPr>
            <a:endParaRPr lang="en-US" dirty="0" smtClean="0">
              <a:hlinkClick r:id="rId2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[1] STAR Collaboration, </a:t>
            </a:r>
            <a:r>
              <a:rPr lang="en-US" b="1" dirty="0"/>
              <a:t>Bulk Properties in </a:t>
            </a:r>
            <a:r>
              <a:rPr lang="en-US" b="1" dirty="0" err="1"/>
              <a:t>Au+Au</a:t>
            </a:r>
            <a:r>
              <a:rPr lang="en-US" b="1" dirty="0"/>
              <a:t> Collisions at √ </a:t>
            </a:r>
            <a:r>
              <a:rPr lang="en-US" b="1" i="1" dirty="0" err="1"/>
              <a:t>s</a:t>
            </a:r>
            <a:r>
              <a:rPr lang="en-US" b="1" i="1" baseline="-25000" dirty="0" err="1"/>
              <a:t>NN</a:t>
            </a:r>
            <a:r>
              <a:rPr lang="en-US" b="1" dirty="0"/>
              <a:t>= 9.2 </a:t>
            </a:r>
            <a:r>
              <a:rPr lang="en-US" b="1" dirty="0" err="1"/>
              <a:t>GeV</a:t>
            </a:r>
            <a:r>
              <a:rPr lang="en-US" b="1" dirty="0"/>
              <a:t> in STAR Experiment at RHIC,</a:t>
            </a:r>
            <a:r>
              <a:rPr lang="en-US" dirty="0"/>
              <a:t> Nucl.Phys.A830:275c-278c,2009;</a:t>
            </a:r>
            <a:r>
              <a:rPr lang="en-US" dirty="0">
                <a:hlinkClick r:id="rId3"/>
              </a:rPr>
              <a:t> arXiv:0907.1943v2</a:t>
            </a:r>
            <a:endParaRPr lang="en-US" b="1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09700"/>
            <a:ext cx="7823200" cy="43048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15200" y="2049790"/>
            <a:ext cx="1828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At </a:t>
            </a:r>
            <a:r>
              <a:rPr lang="en-US" sz="2000" b="1" dirty="0" err="1" smtClean="0">
                <a:solidFill>
                  <a:schemeClr val="tx1"/>
                </a:solidFill>
              </a:rPr>
              <a:t>midrapidity</a:t>
            </a:r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(</a:t>
            </a:r>
            <a:r>
              <a:rPr lang="en-US" sz="2000" b="1" dirty="0" smtClean="0">
                <a:solidFill>
                  <a:srgbClr val="FF0000"/>
                </a:solidFill>
              </a:rPr>
              <a:t>|</a:t>
            </a:r>
            <a:r>
              <a:rPr lang="en-US" sz="2000" b="1" dirty="0" err="1" smtClean="0">
                <a:solidFill>
                  <a:srgbClr val="FF0000"/>
                </a:solidFill>
              </a:rPr>
              <a:t>η</a:t>
            </a:r>
            <a:r>
              <a:rPr lang="en-US" sz="2000" b="1" dirty="0" smtClean="0">
                <a:solidFill>
                  <a:srgbClr val="FF0000"/>
                </a:solidFill>
              </a:rPr>
              <a:t>|&lt;1.0)</a:t>
            </a:r>
            <a:endParaRPr lang="en-US" sz="2000" b="1" dirty="0"/>
          </a:p>
          <a:p>
            <a:r>
              <a:rPr lang="en-US" sz="2000" b="1" dirty="0" smtClean="0"/>
              <a:t>Centrality </a:t>
            </a:r>
            <a:endParaRPr lang="en-US" sz="2000" b="1" dirty="0"/>
          </a:p>
          <a:p>
            <a:r>
              <a:rPr lang="en-US" sz="2000" b="1" dirty="0"/>
              <a:t>class </a:t>
            </a:r>
            <a:r>
              <a:rPr lang="en-US" sz="2000" b="1" dirty="0" smtClean="0"/>
              <a:t>   </a:t>
            </a:r>
            <a:r>
              <a:rPr lang="en-US" sz="2000" b="1" dirty="0" smtClean="0">
                <a:solidFill>
                  <a:srgbClr val="FF0000"/>
                </a:solidFill>
              </a:rPr>
              <a:t>0-60</a:t>
            </a:r>
            <a:r>
              <a:rPr lang="en-US" sz="2000" b="1" dirty="0">
                <a:solidFill>
                  <a:srgbClr val="FF0000"/>
                </a:solidFill>
              </a:rPr>
              <a:t>%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7" name="AutoShape 5"/>
          <p:cNvCxnSpPr>
            <a:cxnSpLocks noChangeShapeType="1"/>
          </p:cNvCxnSpPr>
          <p:nvPr/>
        </p:nvCxnSpPr>
        <p:spPr bwMode="auto">
          <a:xfrm>
            <a:off x="177800" y="8547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118920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6"/>
            <a:ext cx="9144000" cy="1124324"/>
          </a:xfrm>
        </p:spPr>
        <p:txBody>
          <a:bodyPr/>
          <a:lstStyle/>
          <a:p>
            <a:r>
              <a:rPr lang="en-US" sz="3200" b="1" dirty="0">
                <a:solidFill>
                  <a:srgbClr val="0000FF"/>
                </a:solidFill>
              </a:rPr>
              <a:t>W</a:t>
            </a:r>
            <a:r>
              <a:rPr lang="en-US" sz="3200" b="1" dirty="0" smtClean="0">
                <a:solidFill>
                  <a:srgbClr val="0000FF"/>
                </a:solidFill>
              </a:rPr>
              <a:t>e </a:t>
            </a:r>
            <a:r>
              <a:rPr lang="en-US" sz="3200" b="1" dirty="0">
                <a:solidFill>
                  <a:srgbClr val="0000FF"/>
                </a:solidFill>
              </a:rPr>
              <a:t>have to start and compare with STAR@</a:t>
            </a:r>
            <a:r>
              <a:rPr lang="en-US" sz="3200" b="1" dirty="0" smtClean="0">
                <a:solidFill>
                  <a:srgbClr val="0000FF"/>
                </a:solidFill>
              </a:rPr>
              <a:t>RHIC  [1]   </a:t>
            </a:r>
            <a:r>
              <a:rPr lang="en-US" sz="2000" b="1" dirty="0">
                <a:solidFill>
                  <a:srgbClr val="FF6600"/>
                </a:solidFill>
              </a:rPr>
              <a:t/>
            </a:r>
            <a:br>
              <a:rPr lang="en-US" sz="2000" b="1" dirty="0">
                <a:solidFill>
                  <a:srgbClr val="FF6600"/>
                </a:solidFill>
              </a:rPr>
            </a:br>
            <a:endParaRPr lang="en-US" sz="2000" b="1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27100"/>
            <a:ext cx="7797800" cy="5816599"/>
          </a:xfrm>
        </p:spPr>
        <p:txBody>
          <a:bodyPr>
            <a:normAutofit fontScale="85000" lnSpcReduction="20000"/>
          </a:bodyPr>
          <a:lstStyle/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[1] </a:t>
            </a:r>
            <a:r>
              <a:rPr lang="en-US" b="1" dirty="0" smtClean="0">
                <a:solidFill>
                  <a:srgbClr val="0000FF"/>
                </a:solidFill>
              </a:rPr>
              <a:t>STAR </a:t>
            </a:r>
            <a:r>
              <a:rPr lang="en-US" b="1" dirty="0">
                <a:solidFill>
                  <a:srgbClr val="0000FF"/>
                </a:solidFill>
              </a:rPr>
              <a:t>Collaboration, </a:t>
            </a:r>
            <a:r>
              <a:rPr lang="en-US" b="1" dirty="0"/>
              <a:t>Bulk Properties in </a:t>
            </a:r>
            <a:r>
              <a:rPr lang="en-US" b="1" dirty="0" err="1"/>
              <a:t>Au+Au</a:t>
            </a:r>
            <a:r>
              <a:rPr lang="en-US" b="1" dirty="0"/>
              <a:t> Collisions at </a:t>
            </a:r>
            <a:r>
              <a:rPr lang="en-US" b="1" dirty="0" smtClean="0"/>
              <a:t>‾</a:t>
            </a:r>
            <a:r>
              <a:rPr lang="en-US" b="1" dirty="0"/>
              <a:t>‾</a:t>
            </a:r>
            <a:r>
              <a:rPr lang="en-US" b="1" dirty="0" smtClean="0"/>
              <a:t>‾√ </a:t>
            </a:r>
            <a:r>
              <a:rPr lang="en-US" b="1" i="1" dirty="0" err="1" smtClean="0"/>
              <a:t>sNN</a:t>
            </a:r>
            <a:r>
              <a:rPr lang="en-US" b="1" dirty="0" smtClean="0"/>
              <a:t>‾= 9.2 </a:t>
            </a:r>
            <a:r>
              <a:rPr lang="en-US" b="1" dirty="0" err="1"/>
              <a:t>GeV</a:t>
            </a:r>
            <a:r>
              <a:rPr lang="en-US" b="1" dirty="0"/>
              <a:t> in STAR Experiment at RHIC,</a:t>
            </a:r>
            <a:r>
              <a:rPr lang="en-US" dirty="0"/>
              <a:t> Nucl.Phys.A830:275c-278c,2009;</a:t>
            </a:r>
            <a:r>
              <a:rPr lang="en-US" dirty="0">
                <a:hlinkClick r:id="rId3"/>
              </a:rPr>
              <a:t> arXiv:0907.1943v2</a:t>
            </a:r>
            <a:endParaRPr lang="en-US" b="1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769100" y="4183390"/>
            <a:ext cx="20447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Centrality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class </a:t>
            </a:r>
            <a:r>
              <a:rPr lang="en-US" sz="2400" b="1" dirty="0" smtClean="0">
                <a:solidFill>
                  <a:srgbClr val="FF0000"/>
                </a:solidFill>
              </a:rPr>
              <a:t>   0-30</a:t>
            </a:r>
            <a:r>
              <a:rPr lang="en-US" sz="2400" b="1" dirty="0">
                <a:solidFill>
                  <a:srgbClr val="FF0000"/>
                </a:solidFill>
              </a:rPr>
              <a:t>%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08702"/>
            <a:ext cx="9258300" cy="203149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82640" y="1332012"/>
            <a:ext cx="4503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 Pion interferometry measurements</a:t>
            </a:r>
          </a:p>
        </p:txBody>
      </p:sp>
      <p:cxnSp>
        <p:nvCxnSpPr>
          <p:cNvPr id="8" name="AutoShape 5"/>
          <p:cNvCxnSpPr>
            <a:cxnSpLocks noChangeShapeType="1"/>
          </p:cNvCxnSpPr>
          <p:nvPr/>
        </p:nvCxnSpPr>
        <p:spPr bwMode="auto">
          <a:xfrm>
            <a:off x="203200" y="11468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888474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6"/>
            <a:ext cx="9029701" cy="794124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STAR</a:t>
            </a:r>
            <a:r>
              <a:rPr lang="en-US" sz="3200" b="1" dirty="0">
                <a:solidFill>
                  <a:srgbClr val="0000FF"/>
                </a:solidFill>
              </a:rPr>
              <a:t>@</a:t>
            </a:r>
            <a:r>
              <a:rPr lang="en-US" sz="3200" b="1" dirty="0" smtClean="0">
                <a:solidFill>
                  <a:srgbClr val="0000FF"/>
                </a:solidFill>
              </a:rPr>
              <a:t>RHIC data-sets [2]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6070600"/>
            <a:ext cx="8280400" cy="6477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Ø"/>
            </a:pPr>
            <a:r>
              <a:rPr lang="en-US" dirty="0" smtClean="0">
                <a:hlinkClick r:id="rId3"/>
              </a:rPr>
              <a:t>[2] https</a:t>
            </a:r>
            <a:r>
              <a:rPr lang="en-US" dirty="0">
                <a:hlinkClick r:id="rId3"/>
              </a:rPr>
              <a:t>://www.osti.gov/servlets/purl/</a:t>
            </a:r>
            <a:r>
              <a:rPr lang="en-US" dirty="0" smtClean="0">
                <a:hlinkClick r:id="rId3"/>
              </a:rPr>
              <a:t>1762771                     		</a:t>
            </a:r>
            <a:r>
              <a:rPr lang="en-US" b="1" dirty="0" smtClean="0">
                <a:solidFill>
                  <a:srgbClr val="FF0000"/>
                </a:solidFill>
                <a:hlinkClick r:id="rId3"/>
              </a:rPr>
              <a:t>--we have to check the data-sets available!</a:t>
            </a:r>
          </a:p>
          <a:p>
            <a:endParaRPr lang="en-US" dirty="0" smtClean="0">
              <a:hlinkClick r:id="rId3"/>
            </a:endParaRPr>
          </a:p>
          <a:p>
            <a:endParaRPr lang="en-US" dirty="0">
              <a:hlinkClick r:id="rId3"/>
            </a:endParaRPr>
          </a:p>
          <a:p>
            <a:endParaRPr lang="en-US" dirty="0" smtClean="0">
              <a:hlinkClick r:id="rId3"/>
            </a:endParaRPr>
          </a:p>
          <a:p>
            <a:endParaRPr lang="en-US" dirty="0">
              <a:hlinkClick r:id="rId3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400" y="1048981"/>
            <a:ext cx="7874000" cy="4979603"/>
          </a:xfrm>
          <a:prstGeom prst="rect">
            <a:avLst/>
          </a:prstGeom>
        </p:spPr>
      </p:pic>
      <p:cxnSp>
        <p:nvCxnSpPr>
          <p:cNvPr id="6" name="AutoShape 5"/>
          <p:cNvCxnSpPr>
            <a:cxnSpLocks noChangeShapeType="1"/>
          </p:cNvCxnSpPr>
          <p:nvPr/>
        </p:nvCxnSpPr>
        <p:spPr bwMode="auto">
          <a:xfrm>
            <a:off x="190500" y="9690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553061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6"/>
            <a:ext cx="9029701" cy="794124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Multiplicity distribution at STAR</a:t>
            </a:r>
            <a:r>
              <a:rPr lang="en-US" sz="3200" b="1" dirty="0">
                <a:solidFill>
                  <a:srgbClr val="0000FF"/>
                </a:solidFill>
              </a:rPr>
              <a:t>@</a:t>
            </a:r>
            <a:r>
              <a:rPr lang="en-US" sz="3200" b="1" dirty="0" smtClean="0">
                <a:solidFill>
                  <a:srgbClr val="0000FF"/>
                </a:solidFill>
              </a:rPr>
              <a:t>RHIC in </a:t>
            </a:r>
            <a:r>
              <a:rPr lang="en-US" sz="3200" b="1" dirty="0" err="1" smtClean="0">
                <a:solidFill>
                  <a:srgbClr val="0000FF"/>
                </a:solidFill>
              </a:rPr>
              <a:t>Au+Au</a:t>
            </a:r>
            <a:r>
              <a:rPr lang="en-US" sz="3200" b="1" dirty="0" smtClean="0">
                <a:solidFill>
                  <a:srgbClr val="0000FF"/>
                </a:solidFill>
              </a:rPr>
              <a:t> at √</a:t>
            </a:r>
            <a:r>
              <a:rPr lang="en-US" sz="3200" b="1" i="1" dirty="0" err="1" smtClean="0">
                <a:solidFill>
                  <a:srgbClr val="0000FF"/>
                </a:solidFill>
              </a:rPr>
              <a:t>sNN</a:t>
            </a:r>
            <a:r>
              <a:rPr lang="en-US" sz="3200" b="1" dirty="0" smtClean="0">
                <a:solidFill>
                  <a:srgbClr val="0000FF"/>
                </a:solidFill>
              </a:rPr>
              <a:t>= </a:t>
            </a:r>
            <a:r>
              <a:rPr lang="en-US" sz="3200" b="1" dirty="0">
                <a:solidFill>
                  <a:srgbClr val="0000FF"/>
                </a:solidFill>
              </a:rPr>
              <a:t>9.2 </a:t>
            </a:r>
            <a:r>
              <a:rPr lang="en-US" sz="3200" b="1" dirty="0" err="1">
                <a:solidFill>
                  <a:srgbClr val="0000FF"/>
                </a:solidFill>
              </a:rPr>
              <a:t>GeV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7797800" cy="49910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900" y="812800"/>
            <a:ext cx="4635499" cy="424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100" y="2349500"/>
            <a:ext cx="3898900" cy="76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100" y="5016500"/>
            <a:ext cx="9144000" cy="83228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93800" y="587906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February 2010Physical Review C 81(2)</a:t>
            </a:r>
          </a:p>
          <a:p>
            <a:r>
              <a:rPr lang="en-US" dirty="0"/>
              <a:t>DOI:10.1103/PhysRevC.81.024911</a:t>
            </a:r>
          </a:p>
          <a:p>
            <a:r>
              <a:rPr lang="en-US" dirty="0" err="1"/>
              <a:t>SourcearXiv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0" y="590389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www.researchgate.net</a:t>
            </a:r>
            <a:r>
              <a:rPr lang="en-US" dirty="0"/>
              <a:t>/publication/235576464_Identified_particle_production_azimuthal_anisotropy_and_interferometry_measurements_in_AuAu_collisions_at_sNN92_GeV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7000" y="1243112"/>
            <a:ext cx="35276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PHYSICAL REVIEW C 81, 024911 (2010)</a:t>
            </a:r>
            <a:endParaRPr lang="en-US" dirty="0"/>
          </a:p>
        </p:txBody>
      </p:sp>
      <p:cxnSp>
        <p:nvCxnSpPr>
          <p:cNvPr id="11" name="AutoShape 5"/>
          <p:cNvCxnSpPr>
            <a:cxnSpLocks noChangeShapeType="1"/>
          </p:cNvCxnSpPr>
          <p:nvPr/>
        </p:nvCxnSpPr>
        <p:spPr bwMode="auto">
          <a:xfrm>
            <a:off x="190500" y="9690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720565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07576"/>
            <a:ext cx="8083551" cy="654424"/>
          </a:xfrm>
        </p:spPr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</a:rPr>
              <a:t>Slide </a:t>
            </a:r>
            <a:r>
              <a:rPr lang="en-US" sz="3200" dirty="0" err="1" smtClean="0">
                <a:solidFill>
                  <a:srgbClr val="0000FF"/>
                </a:solidFill>
              </a:rPr>
              <a:t>drom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Petr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Parfenov</a:t>
            </a:r>
            <a:r>
              <a:rPr lang="en-US" sz="3200" dirty="0" smtClean="0">
                <a:solidFill>
                  <a:srgbClr val="0000FF"/>
                </a:solidFill>
              </a:rPr>
              <a:t> talk: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3596" b="3596"/>
          <a:stretch>
            <a:fillRect/>
          </a:stretch>
        </p:blipFill>
        <p:spPr>
          <a:xfrm>
            <a:off x="70546" y="1112335"/>
            <a:ext cx="9110220" cy="4920165"/>
          </a:xfrm>
        </p:spPr>
      </p:pic>
      <p:cxnSp>
        <p:nvCxnSpPr>
          <p:cNvPr id="5" name="AutoShape 5"/>
          <p:cNvCxnSpPr>
            <a:cxnSpLocks noChangeShapeType="1"/>
          </p:cNvCxnSpPr>
          <p:nvPr/>
        </p:nvCxnSpPr>
        <p:spPr bwMode="auto">
          <a:xfrm>
            <a:off x="190500" y="9690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45818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07576"/>
            <a:ext cx="8083551" cy="654424"/>
          </a:xfrm>
        </p:spPr>
        <p:txBody>
          <a:bodyPr/>
          <a:lstStyle/>
          <a:p>
            <a:r>
              <a:rPr lang="en-US" sz="3200" dirty="0">
                <a:solidFill>
                  <a:srgbClr val="0000FF"/>
                </a:solidFill>
              </a:rPr>
              <a:t>Slide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drom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Petr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Parfenov</a:t>
            </a:r>
            <a:r>
              <a:rPr lang="en-US" sz="3200" dirty="0" smtClean="0">
                <a:solidFill>
                  <a:srgbClr val="0000FF"/>
                </a:solidFill>
              </a:rPr>
              <a:t> talk: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3596" b="3596"/>
          <a:stretch>
            <a:fillRect/>
          </a:stretch>
        </p:blipFill>
        <p:spPr>
          <a:xfrm>
            <a:off x="70546" y="1112335"/>
            <a:ext cx="9110220" cy="4920165"/>
          </a:xfrm>
        </p:spPr>
      </p:pic>
      <p:cxnSp>
        <p:nvCxnSpPr>
          <p:cNvPr id="5" name="AutoShape 5"/>
          <p:cNvCxnSpPr>
            <a:cxnSpLocks noChangeShapeType="1"/>
          </p:cNvCxnSpPr>
          <p:nvPr/>
        </p:nvCxnSpPr>
        <p:spPr bwMode="auto">
          <a:xfrm>
            <a:off x="190500" y="9690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100" y="6096000"/>
            <a:ext cx="3898900" cy="762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081812"/>
            <a:ext cx="52479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Note slightly different STAR analysis: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762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Centrality classes selection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to compare with STAR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What is   needed: 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MC simulations </a:t>
            </a:r>
            <a:r>
              <a:rPr lang="en-US" dirty="0" err="1" smtClean="0"/>
              <a:t>fo</a:t>
            </a:r>
            <a:r>
              <a:rPr lang="en-US" dirty="0" smtClean="0"/>
              <a:t> </a:t>
            </a:r>
            <a:r>
              <a:rPr lang="en-US" dirty="0" err="1" smtClean="0"/>
              <a:t>Bi+Bi</a:t>
            </a:r>
            <a:r>
              <a:rPr lang="en-US" dirty="0" smtClean="0"/>
              <a:t> collisions at 9.2 </a:t>
            </a:r>
            <a:r>
              <a:rPr lang="en-US" dirty="0" err="1" smtClean="0"/>
              <a:t>GeV</a:t>
            </a:r>
            <a:r>
              <a:rPr lang="en-US" dirty="0" smtClean="0"/>
              <a:t> for </a:t>
            </a:r>
            <a:r>
              <a:rPr lang="en-US" dirty="0" smtClean="0">
                <a:solidFill>
                  <a:srgbClr val="FF0000"/>
                </a:solidFill>
              </a:rPr>
              <a:t>0-10%, 0-30%, 30-60%  and 0-60% and  10-30% </a:t>
            </a:r>
            <a:r>
              <a:rPr lang="en-US" dirty="0" smtClean="0"/>
              <a:t>multiplicity-based centrality classes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Central </a:t>
            </a:r>
            <a:r>
              <a:rPr lang="en-US" dirty="0" err="1" smtClean="0"/>
              <a:t>pseudorapidity</a:t>
            </a:r>
            <a:r>
              <a:rPr lang="en-US" dirty="0" smtClean="0"/>
              <a:t> intervals:                                 </a:t>
            </a:r>
            <a:r>
              <a:rPr lang="en-US" b="1" dirty="0" smtClean="0">
                <a:solidFill>
                  <a:srgbClr val="FF0000"/>
                </a:solidFill>
              </a:rPr>
              <a:t> |</a:t>
            </a:r>
            <a:r>
              <a:rPr lang="en-US" b="1" dirty="0" err="1">
                <a:solidFill>
                  <a:srgbClr val="FF0000"/>
                </a:solidFill>
              </a:rPr>
              <a:t>η</a:t>
            </a:r>
            <a:r>
              <a:rPr lang="en-US" b="1" dirty="0">
                <a:solidFill>
                  <a:srgbClr val="FF0000"/>
                </a:solidFill>
              </a:rPr>
              <a:t>|</a:t>
            </a:r>
            <a:r>
              <a:rPr lang="en-US" b="1" dirty="0" smtClean="0">
                <a:solidFill>
                  <a:srgbClr val="FF0000"/>
                </a:solidFill>
              </a:rPr>
              <a:t>&lt;0.5 and  |</a:t>
            </a:r>
            <a:r>
              <a:rPr lang="en-US" b="1" dirty="0" err="1">
                <a:solidFill>
                  <a:srgbClr val="FF0000"/>
                </a:solidFill>
              </a:rPr>
              <a:t>η</a:t>
            </a:r>
            <a:r>
              <a:rPr lang="en-US" b="1" dirty="0">
                <a:solidFill>
                  <a:srgbClr val="FF0000"/>
                </a:solidFill>
              </a:rPr>
              <a:t>|&lt;</a:t>
            </a:r>
            <a:r>
              <a:rPr lang="en-US" b="1" dirty="0" smtClean="0">
                <a:solidFill>
                  <a:srgbClr val="FF0000"/>
                </a:solidFill>
              </a:rPr>
              <a:t>1.0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Statistics: ~ 100 </a:t>
            </a:r>
            <a:r>
              <a:rPr lang="en-US" dirty="0" err="1" smtClean="0">
                <a:solidFill>
                  <a:schemeClr val="tx1"/>
                </a:solidFill>
              </a:rPr>
              <a:t>mln</a:t>
            </a:r>
            <a:r>
              <a:rPr lang="en-US" dirty="0" smtClean="0">
                <a:solidFill>
                  <a:schemeClr val="tx1"/>
                </a:solidFill>
              </a:rPr>
              <a:t> min bias events -</a:t>
            </a:r>
            <a:r>
              <a:rPr lang="en-US" dirty="0" smtClean="0">
                <a:solidFill>
                  <a:srgbClr val="FF0000"/>
                </a:solidFill>
              </a:rPr>
              <a:t>- </a:t>
            </a:r>
            <a:r>
              <a:rPr lang="en-US" sz="3200" dirty="0" smtClean="0">
                <a:solidFill>
                  <a:srgbClr val="FF0000"/>
                </a:solidFill>
              </a:rPr>
              <a:t>? 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…something else?</a:t>
            </a:r>
            <a:endParaRPr lang="en-US" dirty="0">
              <a:solidFill>
                <a:srgbClr val="FF0000"/>
              </a:solidFill>
            </a:endParaRPr>
          </a:p>
          <a:p>
            <a:pPr>
              <a:buFont typeface="Wingdings" charset="2"/>
              <a:buChar char="Ø"/>
            </a:pPr>
            <a:endParaRPr lang="en-US" b="1" dirty="0"/>
          </a:p>
          <a:p>
            <a:pPr>
              <a:buFont typeface="Wingdings" charset="2"/>
              <a:buChar char="Ø"/>
            </a:pPr>
            <a:endParaRPr lang="en-US" dirty="0" smtClean="0"/>
          </a:p>
          <a:p>
            <a:pPr>
              <a:buFont typeface="Wingdings" charset="2"/>
              <a:buChar char="Ø"/>
            </a:pPr>
            <a:endParaRPr lang="en-US" dirty="0"/>
          </a:p>
        </p:txBody>
      </p: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>
            <a:off x="114300" y="14135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190661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0500" y="107576"/>
            <a:ext cx="9753599" cy="794124"/>
          </a:xfrm>
        </p:spPr>
        <p:txBody>
          <a:bodyPr/>
          <a:lstStyle/>
          <a:p>
            <a:r>
              <a:rPr lang="en-US" sz="3200" b="1" dirty="0">
                <a:solidFill>
                  <a:srgbClr val="0000FF"/>
                </a:solidFill>
                <a:latin typeface="Times New Roman"/>
                <a:cs typeface="Times New Roman"/>
              </a:rPr>
              <a:t>Discussion of the MC </a:t>
            </a:r>
            <a:r>
              <a:rPr lang="en-US" sz="32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production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00" y="1066801"/>
            <a:ext cx="8058151" cy="57911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32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Task 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2:</a:t>
            </a:r>
            <a:r>
              <a:rPr lang="en-US" sz="3200" b="1" dirty="0" smtClean="0">
                <a:solidFill>
                  <a:srgbClr val="0000FF"/>
                </a:solidFill>
              </a:rPr>
              <a:t>Selection </a:t>
            </a:r>
            <a:r>
              <a:rPr lang="en-US" sz="3200" b="1" dirty="0">
                <a:solidFill>
                  <a:srgbClr val="0000FF"/>
                </a:solidFill>
              </a:rPr>
              <a:t>of the </a:t>
            </a:r>
            <a:r>
              <a:rPr lang="en-US" sz="3200" b="1" dirty="0" err="1">
                <a:solidFill>
                  <a:srgbClr val="0000FF"/>
                </a:solidFill>
              </a:rPr>
              <a:t>pseudorapidity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</a:rPr>
              <a:t>intervals and centrality classes for MPD  analysis and MC simulations for the Physics Performance paper</a:t>
            </a:r>
          </a:p>
          <a:p>
            <a:pPr marL="0" indent="0">
              <a:buNone/>
            </a:pPr>
            <a:r>
              <a:rPr lang="en-US" sz="3200" dirty="0" smtClean="0"/>
              <a:t>----    </a:t>
            </a:r>
            <a:r>
              <a:rPr lang="en-US" sz="3200" dirty="0" err="1" smtClean="0"/>
              <a:t>Bi+Bi</a:t>
            </a:r>
            <a:r>
              <a:rPr lang="en-US" sz="3200" dirty="0" smtClean="0"/>
              <a:t> collisions at √s </a:t>
            </a:r>
            <a:r>
              <a:rPr lang="en-US" sz="3200" baseline="-25000" dirty="0" smtClean="0"/>
              <a:t>NN</a:t>
            </a:r>
            <a:r>
              <a:rPr lang="en-US" sz="3200" dirty="0" smtClean="0"/>
              <a:t>=9.2GeV </a:t>
            </a:r>
            <a:endParaRPr lang="en-US" sz="3200" baseline="-25000" dirty="0"/>
          </a:p>
        </p:txBody>
      </p: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>
            <a:off x="190500" y="9690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292800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Some comments to Multiplicity-based methods used in the PWG1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" y="1511300"/>
            <a:ext cx="89154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Very detailed analysis +documentation in two approaches used</a:t>
            </a:r>
          </a:p>
          <a:p>
            <a:r>
              <a:rPr lang="en-US" dirty="0" smtClean="0"/>
              <a:t>Important for comparison with RHIC data</a:t>
            </a:r>
          </a:p>
          <a:p>
            <a:pPr marL="0" indent="0">
              <a:buNone/>
            </a:pPr>
            <a:r>
              <a:rPr lang="en-US" dirty="0" smtClean="0"/>
              <a:t>                               </a:t>
            </a:r>
            <a:r>
              <a:rPr lang="en-US" b="1" dirty="0" smtClean="0"/>
              <a:t>… but we have to continue to investigate the problems:</a:t>
            </a:r>
          </a:p>
          <a:p>
            <a:r>
              <a:rPr lang="en-US" dirty="0" smtClean="0"/>
              <a:t>Multiplicity-based method is being used  currently at the </a:t>
            </a:r>
            <a:r>
              <a:rPr lang="en-US" dirty="0" err="1" smtClean="0"/>
              <a:t>midrapiidty</a:t>
            </a:r>
            <a:r>
              <a:rPr lang="ru-RU" dirty="0" smtClean="0"/>
              <a:t> </a:t>
            </a:r>
            <a:r>
              <a:rPr lang="en-US" dirty="0" smtClean="0"/>
              <a:t>     |</a:t>
            </a:r>
            <a:r>
              <a:rPr lang="en-US" dirty="0" err="1" smtClean="0"/>
              <a:t>η</a:t>
            </a:r>
            <a:r>
              <a:rPr lang="en-US" dirty="0" smtClean="0"/>
              <a:t> |&lt;0.5: therefore, </a:t>
            </a:r>
            <a:r>
              <a:rPr lang="en-US" dirty="0" smtClean="0">
                <a:solidFill>
                  <a:srgbClr val="FF0000"/>
                </a:solidFill>
              </a:rPr>
              <a:t> auto-correlations might be possible </a:t>
            </a:r>
            <a:r>
              <a:rPr lang="en-US" dirty="0" smtClean="0"/>
              <a:t>in the analysis of fluctuations etc. Different </a:t>
            </a:r>
            <a:r>
              <a:rPr lang="en-US" dirty="0" err="1" smtClean="0"/>
              <a:t>pseudorapidity</a:t>
            </a:r>
            <a:r>
              <a:rPr lang="en-US" dirty="0" smtClean="0"/>
              <a:t> intervals should be selected</a:t>
            </a:r>
          </a:p>
          <a:p>
            <a:r>
              <a:rPr lang="en-US" dirty="0" smtClean="0"/>
              <a:t>Three parameters (f, μ, k) in standard </a:t>
            </a:r>
            <a:r>
              <a:rPr lang="en-US" dirty="0" err="1" smtClean="0"/>
              <a:t>Glauber</a:t>
            </a:r>
            <a:r>
              <a:rPr lang="en-US" dirty="0" smtClean="0"/>
              <a:t>-based approach … 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Constant class width  </a:t>
            </a:r>
            <a:r>
              <a:rPr lang="en-US" dirty="0" smtClean="0"/>
              <a:t>for all  centrality classes (should be optimized)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Systematic errors </a:t>
            </a:r>
            <a:r>
              <a:rPr lang="en-US" dirty="0" smtClean="0"/>
              <a:t>and effects of various cuts on multiplicity  distribution….one of the items for studies</a:t>
            </a:r>
          </a:p>
          <a:p>
            <a:r>
              <a:rPr lang="en-US" dirty="0" err="1" smtClean="0"/>
              <a:t>Glauber</a:t>
            </a:r>
            <a:r>
              <a:rPr lang="en-US" dirty="0"/>
              <a:t>-</a:t>
            </a:r>
            <a:r>
              <a:rPr lang="en-US" dirty="0" smtClean="0"/>
              <a:t>based  approach produces  </a:t>
            </a:r>
            <a:r>
              <a:rPr lang="en-US" dirty="0" err="1" smtClean="0"/>
              <a:t>noticeble</a:t>
            </a:r>
            <a:r>
              <a:rPr lang="en-US" dirty="0" smtClean="0"/>
              <a:t> bias  to the number of binary collisions </a:t>
            </a:r>
            <a:r>
              <a:rPr lang="en-US" dirty="0" err="1" smtClean="0"/>
              <a:t>Ncoll</a:t>
            </a:r>
            <a:r>
              <a:rPr lang="en-US" dirty="0" smtClean="0"/>
              <a:t>…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r>
              <a:rPr lang="en-US" dirty="0" smtClean="0">
                <a:solidFill>
                  <a:srgbClr val="000000"/>
                </a:solidFill>
              </a:rPr>
              <a:t>it is  the old problem – </a:t>
            </a:r>
            <a:r>
              <a:rPr lang="en-US" dirty="0">
                <a:solidFill>
                  <a:srgbClr val="000000"/>
                </a:solidFill>
              </a:rPr>
              <a:t>i</a:t>
            </a:r>
            <a:r>
              <a:rPr lang="en-US" dirty="0" smtClean="0">
                <a:solidFill>
                  <a:srgbClr val="00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also  </a:t>
            </a:r>
            <a:r>
              <a:rPr lang="en-US" dirty="0" smtClean="0"/>
              <a:t>one </a:t>
            </a:r>
            <a:r>
              <a:rPr lang="en-US" dirty="0"/>
              <a:t>of the items </a:t>
            </a:r>
            <a:r>
              <a:rPr lang="en-US" dirty="0" smtClean="0"/>
              <a:t>for further studies and checks with the MC event generators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>
            <a:off x="215900" y="14262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863609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Box 7"/>
          <p:cNvSpPr txBox="1">
            <a:spLocks noChangeArrowheads="1"/>
          </p:cNvSpPr>
          <p:nvPr/>
        </p:nvSpPr>
        <p:spPr bwMode="auto">
          <a:xfrm>
            <a:off x="2089150" y="88900"/>
            <a:ext cx="4544934" cy="461665"/>
          </a:xfrm>
          <a:prstGeom prst="rect">
            <a:avLst/>
          </a:prstGeom>
          <a:solidFill>
            <a:srgbClr val="AEFFFB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M</a:t>
            </a:r>
            <a:r>
              <a:rPr lang="en-US" b="1" dirty="0" smtClean="0">
                <a:solidFill>
                  <a:srgbClr val="000090"/>
                </a:solidFill>
              </a:rPr>
              <a:t>ulti-</a:t>
            </a:r>
            <a:r>
              <a:rPr lang="en-US" b="1" dirty="0" smtClean="0">
                <a:solidFill>
                  <a:srgbClr val="FF0000"/>
                </a:solidFill>
              </a:rPr>
              <a:t>P</a:t>
            </a:r>
            <a:r>
              <a:rPr lang="en-US" b="1" dirty="0" smtClean="0">
                <a:solidFill>
                  <a:srgbClr val="000090"/>
                </a:solidFill>
              </a:rPr>
              <a:t>urpose </a:t>
            </a:r>
            <a:r>
              <a:rPr lang="en-US" b="1" dirty="0" smtClean="0">
                <a:solidFill>
                  <a:srgbClr val="FF0000"/>
                </a:solidFill>
              </a:rPr>
              <a:t>D</a:t>
            </a:r>
            <a:r>
              <a:rPr lang="en-US" b="1" dirty="0" smtClean="0">
                <a:solidFill>
                  <a:srgbClr val="000090"/>
                </a:solidFill>
              </a:rPr>
              <a:t>etector (</a:t>
            </a:r>
            <a:r>
              <a:rPr lang="en-US" b="1" dirty="0" smtClean="0">
                <a:solidFill>
                  <a:srgbClr val="FF0000"/>
                </a:solidFill>
              </a:rPr>
              <a:t>MPD</a:t>
            </a:r>
            <a:r>
              <a:rPr lang="en-US" b="1" dirty="0" smtClean="0">
                <a:solidFill>
                  <a:srgbClr val="000090"/>
                </a:solidFill>
              </a:rPr>
              <a:t>)</a:t>
            </a:r>
            <a:endParaRPr lang="ru-RU" b="1" dirty="0">
              <a:solidFill>
                <a:srgbClr val="000090"/>
              </a:solidFill>
            </a:endParaRPr>
          </a:p>
        </p:txBody>
      </p:sp>
      <p:pic>
        <p:nvPicPr>
          <p:cNvPr id="90" name="Picture 6" descr="NICA-Logo_4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400" y="25400"/>
            <a:ext cx="1244600" cy="613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2" name="Группа 29"/>
          <p:cNvGrpSpPr>
            <a:grpSpLocks/>
          </p:cNvGrpSpPr>
          <p:nvPr/>
        </p:nvGrpSpPr>
        <p:grpSpPr bwMode="auto">
          <a:xfrm>
            <a:off x="74705" y="2442504"/>
            <a:ext cx="3625850" cy="2987675"/>
            <a:chOff x="114300" y="3714752"/>
            <a:chExt cx="3625821" cy="2987675"/>
          </a:xfrm>
        </p:grpSpPr>
        <p:pic>
          <p:nvPicPr>
            <p:cNvPr id="63" name="Рисунок 5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8" t="7805" r="9120" b="6364"/>
            <a:stretch>
              <a:fillRect/>
            </a:stretch>
          </p:blipFill>
          <p:spPr bwMode="auto">
            <a:xfrm>
              <a:off x="500034" y="3714752"/>
              <a:ext cx="3240087" cy="298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TextBox 63"/>
            <p:cNvSpPr txBox="1"/>
            <p:nvPr/>
          </p:nvSpPr>
          <p:spPr>
            <a:xfrm>
              <a:off x="870304" y="3789365"/>
              <a:ext cx="959710" cy="830997"/>
            </a:xfrm>
            <a:prstGeom prst="rect">
              <a:avLst/>
            </a:prstGeom>
            <a:solidFill>
              <a:srgbClr val="FCF7FB"/>
            </a:solidFill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dirty="0" smtClean="0">
                  <a:solidFill>
                    <a:srgbClr val="000090"/>
                  </a:solidFill>
                </a:rPr>
                <a:t>URQMD</a:t>
              </a:r>
            </a:p>
            <a:p>
              <a:pPr algn="ctr">
                <a:defRPr/>
              </a:pPr>
              <a:r>
                <a:rPr lang="en-US" sz="1600" dirty="0" smtClean="0">
                  <a:solidFill>
                    <a:srgbClr val="000090"/>
                  </a:solidFill>
                </a:rPr>
                <a:t>charged</a:t>
              </a:r>
              <a:endParaRPr lang="en-US" sz="1600" dirty="0">
                <a:solidFill>
                  <a:srgbClr val="000090"/>
                </a:solidFill>
              </a:endParaRPr>
            </a:p>
            <a:p>
              <a:pPr algn="ctr">
                <a:defRPr/>
              </a:pPr>
              <a:r>
                <a:rPr lang="en-US" sz="1600" dirty="0">
                  <a:solidFill>
                    <a:srgbClr val="000090"/>
                  </a:solidFill>
                </a:rPr>
                <a:t>b&lt;11 </a:t>
              </a:r>
              <a:r>
                <a:rPr lang="en-US" sz="1600" dirty="0" err="1">
                  <a:solidFill>
                    <a:srgbClr val="000090"/>
                  </a:solidFill>
                </a:rPr>
                <a:t>fm</a:t>
              </a:r>
              <a:endParaRPr lang="ru-RU" sz="1600" dirty="0">
                <a:solidFill>
                  <a:srgbClr val="000090"/>
                </a:solidFill>
              </a:endParaRPr>
            </a:p>
          </p:txBody>
        </p:sp>
        <p:sp>
          <p:nvSpPr>
            <p:cNvPr id="65" name="TextBox 8"/>
            <p:cNvSpPr txBox="1">
              <a:spLocks noChangeArrowheads="1"/>
            </p:cNvSpPr>
            <p:nvPr/>
          </p:nvSpPr>
          <p:spPr bwMode="auto">
            <a:xfrm rot="-5400000">
              <a:off x="-102393" y="4006056"/>
              <a:ext cx="787400" cy="354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700">
                  <a:latin typeface="Calibri" panose="020F0502020204030204" pitchFamily="34" charset="0"/>
                </a:rPr>
                <a:t>dN/d</a:t>
              </a:r>
              <a:r>
                <a:rPr lang="en-US" altLang="ru-RU" sz="1700">
                  <a:latin typeface="Symbol" panose="05050102010706020507" pitchFamily="18" charset="2"/>
                </a:rPr>
                <a:t>h</a:t>
              </a:r>
              <a:endParaRPr lang="ru-RU" altLang="ru-RU" sz="1700">
                <a:latin typeface="Calibri" panose="020F0502020204030204" pitchFamily="34" charset="0"/>
              </a:endParaRPr>
            </a:p>
          </p:txBody>
        </p:sp>
        <p:sp>
          <p:nvSpPr>
            <p:cNvPr id="66" name="TextBox 76"/>
            <p:cNvSpPr txBox="1">
              <a:spLocks noChangeArrowheads="1"/>
            </p:cNvSpPr>
            <p:nvPr/>
          </p:nvSpPr>
          <p:spPr bwMode="auto">
            <a:xfrm>
              <a:off x="2911474" y="5078413"/>
              <a:ext cx="69847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600" b="1" dirty="0" err="1" smtClean="0">
                  <a:solidFill>
                    <a:srgbClr val="FF0000"/>
                  </a:solidFill>
                </a:rPr>
                <a:t>ECal</a:t>
              </a:r>
              <a:endParaRPr lang="ru-RU" altLang="ru-RU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67" name="TextBox 7"/>
          <p:cNvSpPr txBox="1">
            <a:spLocks noChangeArrowheads="1"/>
          </p:cNvSpPr>
          <p:nvPr/>
        </p:nvSpPr>
        <p:spPr bwMode="auto">
          <a:xfrm>
            <a:off x="2025743" y="5390491"/>
            <a:ext cx="316131" cy="31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ru-RU" sz="1700" dirty="0">
                <a:latin typeface="Symbol" panose="05050102010706020507" pitchFamily="18" charset="2"/>
              </a:rPr>
              <a:t>h</a:t>
            </a:r>
            <a:endParaRPr lang="ru-RU" altLang="ru-RU" sz="1700" dirty="0">
              <a:latin typeface="Calibri" panose="020F0502020204030204" pitchFamily="34" charset="0"/>
            </a:endParaRPr>
          </a:p>
        </p:txBody>
      </p:sp>
      <p:sp>
        <p:nvSpPr>
          <p:cNvPr id="69" name="Прямоугольник 64"/>
          <p:cNvSpPr/>
          <p:nvPr/>
        </p:nvSpPr>
        <p:spPr>
          <a:xfrm>
            <a:off x="1895568" y="3348968"/>
            <a:ext cx="571500" cy="45719"/>
          </a:xfrm>
          <a:prstGeom prst="rect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" name="Прямоугольник 67"/>
          <p:cNvSpPr/>
          <p:nvPr/>
        </p:nvSpPr>
        <p:spPr>
          <a:xfrm>
            <a:off x="1928906" y="3922053"/>
            <a:ext cx="511174" cy="4762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2" name="Прямоугольник 69"/>
          <p:cNvSpPr/>
          <p:nvPr/>
        </p:nvSpPr>
        <p:spPr>
          <a:xfrm>
            <a:off x="1317719" y="4414178"/>
            <a:ext cx="357187" cy="46038"/>
          </a:xfrm>
          <a:prstGeom prst="rect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3" name="Прямоугольник 71"/>
          <p:cNvSpPr/>
          <p:nvPr/>
        </p:nvSpPr>
        <p:spPr>
          <a:xfrm>
            <a:off x="2603594" y="4414178"/>
            <a:ext cx="357187" cy="46038"/>
          </a:xfrm>
          <a:prstGeom prst="rect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4" name="Прямоугольник 72"/>
          <p:cNvSpPr/>
          <p:nvPr/>
        </p:nvSpPr>
        <p:spPr>
          <a:xfrm>
            <a:off x="1174843" y="4699928"/>
            <a:ext cx="285750" cy="46038"/>
          </a:xfrm>
          <a:prstGeom prst="rect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6" name="Прямоугольник 73"/>
          <p:cNvSpPr/>
          <p:nvPr/>
        </p:nvSpPr>
        <p:spPr>
          <a:xfrm>
            <a:off x="2817905" y="4699928"/>
            <a:ext cx="285750" cy="46038"/>
          </a:xfrm>
          <a:prstGeom prst="rect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7" name="TextBox 75"/>
          <p:cNvSpPr txBox="1">
            <a:spLocks noChangeArrowheads="1"/>
          </p:cNvSpPr>
          <p:nvPr/>
        </p:nvSpPr>
        <p:spPr bwMode="auto">
          <a:xfrm>
            <a:off x="1855881" y="3010828"/>
            <a:ext cx="714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 dirty="0">
                <a:solidFill>
                  <a:srgbClr val="000090"/>
                </a:solidFill>
              </a:rPr>
              <a:t>TPC</a:t>
            </a:r>
            <a:endParaRPr lang="ru-RU" altLang="ru-RU" b="1" dirty="0">
              <a:solidFill>
                <a:srgbClr val="000090"/>
              </a:solidFill>
            </a:endParaRPr>
          </a:p>
        </p:txBody>
      </p:sp>
      <p:cxnSp>
        <p:nvCxnSpPr>
          <p:cNvPr id="78" name="Прямая со стрелкой 78"/>
          <p:cNvCxnSpPr/>
          <p:nvPr/>
        </p:nvCxnSpPr>
        <p:spPr>
          <a:xfrm flipH="1">
            <a:off x="2475007" y="3950628"/>
            <a:ext cx="406398" cy="317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9"/>
          <p:cNvSpPr txBox="1">
            <a:spLocks noChangeArrowheads="1"/>
          </p:cNvSpPr>
          <p:nvPr/>
        </p:nvSpPr>
        <p:spPr bwMode="auto">
          <a:xfrm>
            <a:off x="1927317" y="4501492"/>
            <a:ext cx="6873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600" b="1" dirty="0">
                <a:solidFill>
                  <a:srgbClr val="000090"/>
                </a:solidFill>
              </a:rPr>
              <a:t>FFD</a:t>
            </a:r>
            <a:endParaRPr lang="ru-RU" altLang="ru-RU" sz="1600" b="1" dirty="0">
              <a:solidFill>
                <a:srgbClr val="000090"/>
              </a:solidFill>
            </a:endParaRPr>
          </a:p>
        </p:txBody>
      </p:sp>
      <p:sp>
        <p:nvSpPr>
          <p:cNvPr id="80" name="TextBox 81"/>
          <p:cNvSpPr txBox="1">
            <a:spLocks noChangeArrowheads="1"/>
          </p:cNvSpPr>
          <p:nvPr/>
        </p:nvSpPr>
        <p:spPr bwMode="auto">
          <a:xfrm>
            <a:off x="1833656" y="4799942"/>
            <a:ext cx="7858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600" b="1" dirty="0" err="1">
                <a:solidFill>
                  <a:srgbClr val="000090"/>
                </a:solidFill>
              </a:rPr>
              <a:t>FHCal</a:t>
            </a:r>
            <a:endParaRPr lang="ru-RU" altLang="ru-RU" sz="1600" b="1" dirty="0">
              <a:solidFill>
                <a:srgbClr val="000090"/>
              </a:solidFill>
            </a:endParaRPr>
          </a:p>
        </p:txBody>
      </p:sp>
      <p:cxnSp>
        <p:nvCxnSpPr>
          <p:cNvPr id="81" name="Прямая со стрелкой 82"/>
          <p:cNvCxnSpPr>
            <a:stCxn id="80" idx="3"/>
          </p:cNvCxnSpPr>
          <p:nvPr/>
        </p:nvCxnSpPr>
        <p:spPr>
          <a:xfrm flipV="1">
            <a:off x="2619469" y="4823753"/>
            <a:ext cx="312736" cy="145466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2"/>
          <p:cNvCxnSpPr/>
          <p:nvPr/>
        </p:nvCxnSpPr>
        <p:spPr>
          <a:xfrm>
            <a:off x="1924983" y="3679167"/>
            <a:ext cx="513509" cy="0"/>
          </a:xfrm>
          <a:prstGeom prst="line">
            <a:avLst/>
          </a:prstGeom>
          <a:ln w="47625">
            <a:solidFill>
              <a:srgbClr val="00009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1001805" y="3469042"/>
            <a:ext cx="718768" cy="377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TOF</a:t>
            </a:r>
            <a:endParaRPr lang="ru-RU" b="1" dirty="0">
              <a:solidFill>
                <a:srgbClr val="000090"/>
              </a:solidFill>
            </a:endParaRPr>
          </a:p>
        </p:txBody>
      </p:sp>
      <p:cxnSp>
        <p:nvCxnSpPr>
          <p:cNvPr id="84" name="Прямая со стрелкой 82"/>
          <p:cNvCxnSpPr/>
          <p:nvPr/>
        </p:nvCxnSpPr>
        <p:spPr>
          <a:xfrm flipH="1" flipV="1">
            <a:off x="1370105" y="4798353"/>
            <a:ext cx="423864" cy="183566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82"/>
          <p:cNvCxnSpPr/>
          <p:nvPr/>
        </p:nvCxnSpPr>
        <p:spPr>
          <a:xfrm flipV="1">
            <a:off x="2454369" y="4531653"/>
            <a:ext cx="312736" cy="145466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82"/>
          <p:cNvCxnSpPr/>
          <p:nvPr/>
        </p:nvCxnSpPr>
        <p:spPr>
          <a:xfrm flipH="1" flipV="1">
            <a:off x="1586005" y="4518953"/>
            <a:ext cx="423864" cy="183566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82"/>
          <p:cNvCxnSpPr/>
          <p:nvPr/>
        </p:nvCxnSpPr>
        <p:spPr>
          <a:xfrm flipV="1">
            <a:off x="1541555" y="3687103"/>
            <a:ext cx="361950" cy="635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4"/>
          <p:cNvSpPr txBox="1">
            <a:spLocks noChangeArrowheads="1"/>
          </p:cNvSpPr>
          <p:nvPr/>
        </p:nvSpPr>
        <p:spPr bwMode="auto">
          <a:xfrm>
            <a:off x="1349448" y="2049549"/>
            <a:ext cx="1644474" cy="400110"/>
          </a:xfrm>
          <a:prstGeom prst="rect">
            <a:avLst/>
          </a:prstGeom>
          <a:solidFill>
            <a:srgbClr val="FFFEF8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000" b="1" i="1" dirty="0" smtClean="0">
                <a:solidFill>
                  <a:srgbClr val="000090"/>
                </a:solidFill>
                <a:latin typeface="Arial"/>
                <a:cs typeface="Arial"/>
              </a:rPr>
              <a:t>acceptance</a:t>
            </a:r>
            <a:endParaRPr lang="ru-RU" altLang="ru-RU" sz="2000" b="1" i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227105" y="2004353"/>
            <a:ext cx="3489326" cy="2143125"/>
            <a:chOff x="533400" y="3035300"/>
            <a:chExt cx="3489326" cy="2143125"/>
          </a:xfrm>
        </p:grpSpPr>
        <p:sp>
          <p:nvSpPr>
            <p:cNvPr id="96" name="Прямоугольник 67"/>
            <p:cNvSpPr/>
            <p:nvPr/>
          </p:nvSpPr>
          <p:spPr>
            <a:xfrm>
              <a:off x="1816099" y="5111750"/>
              <a:ext cx="422275" cy="508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7" name="Прямоугольник 67"/>
            <p:cNvSpPr/>
            <p:nvPr/>
          </p:nvSpPr>
          <p:spPr>
            <a:xfrm>
              <a:off x="2724149" y="5127625"/>
              <a:ext cx="422275" cy="508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98" name="Прямая соединительная линия 2"/>
            <p:cNvCxnSpPr/>
            <p:nvPr/>
          </p:nvCxnSpPr>
          <p:spPr>
            <a:xfrm>
              <a:off x="1758203" y="4846639"/>
              <a:ext cx="513509" cy="0"/>
            </a:xfrm>
            <a:prstGeom prst="line">
              <a:avLst/>
            </a:prstGeom>
            <a:ln w="47625">
              <a:solidFill>
                <a:srgbClr val="000090"/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2"/>
            <p:cNvCxnSpPr/>
            <p:nvPr/>
          </p:nvCxnSpPr>
          <p:spPr>
            <a:xfrm>
              <a:off x="2704353" y="4846639"/>
              <a:ext cx="513509" cy="0"/>
            </a:xfrm>
            <a:prstGeom prst="line">
              <a:avLst/>
            </a:prstGeom>
            <a:ln w="47625">
              <a:solidFill>
                <a:srgbClr val="000090"/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2"/>
            <p:cNvCxnSpPr/>
            <p:nvPr/>
          </p:nvCxnSpPr>
          <p:spPr>
            <a:xfrm>
              <a:off x="2676525" y="4543425"/>
              <a:ext cx="485775" cy="0"/>
            </a:xfrm>
            <a:prstGeom prst="line">
              <a:avLst/>
            </a:prstGeom>
            <a:ln w="47625">
              <a:solidFill>
                <a:srgbClr val="3366FF"/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2"/>
            <p:cNvCxnSpPr/>
            <p:nvPr/>
          </p:nvCxnSpPr>
          <p:spPr>
            <a:xfrm>
              <a:off x="1803400" y="4533900"/>
              <a:ext cx="485775" cy="0"/>
            </a:xfrm>
            <a:prstGeom prst="line">
              <a:avLst/>
            </a:prstGeom>
            <a:ln w="47625">
              <a:solidFill>
                <a:srgbClr val="3366FF"/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102" name="TextBox 75"/>
            <p:cNvSpPr txBox="1">
              <a:spLocks noChangeArrowheads="1"/>
            </p:cNvSpPr>
            <p:nvPr/>
          </p:nvSpPr>
          <p:spPr bwMode="auto">
            <a:xfrm>
              <a:off x="3308351" y="4352925"/>
              <a:ext cx="71437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b="1" dirty="0" smtClean="0">
                  <a:solidFill>
                    <a:srgbClr val="3366FF"/>
                  </a:solidFill>
                </a:rPr>
                <a:t>CPC</a:t>
              </a:r>
              <a:endParaRPr lang="ru-RU" altLang="ru-RU" b="1" dirty="0">
                <a:solidFill>
                  <a:srgbClr val="3366FF"/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33400" y="3035300"/>
              <a:ext cx="9479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3366FF"/>
                  </a:solidFill>
                </a:rPr>
                <a:t>stage 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II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05" name="TextBox 104"/>
          <p:cNvSpPr txBox="1"/>
          <p:nvPr/>
        </p:nvSpPr>
        <p:spPr bwMode="auto">
          <a:xfrm>
            <a:off x="228600" y="1335088"/>
            <a:ext cx="7480300" cy="400110"/>
          </a:xfrm>
          <a:prstGeom prst="rect">
            <a:avLst/>
          </a:prstGeom>
          <a:solidFill>
            <a:srgbClr val="EEF3FF">
              <a:alpha val="96000"/>
            </a:srgbClr>
          </a:solidFill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stage</a:t>
            </a:r>
            <a:r>
              <a:rPr kumimoji="0" lang="ru-RU" sz="20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</a:t>
            </a:r>
            <a:r>
              <a:rPr kumimoji="0" lang="en-US" sz="20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II </a:t>
            </a:r>
            <a:r>
              <a:rPr kumimoji="0" lang="en-US" sz="2000" b="1" i="0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( </a:t>
            </a:r>
            <a:r>
              <a:rPr kumimoji="0" lang="en-US" sz="20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2023</a:t>
            </a:r>
            <a:r>
              <a:rPr kumimoji="0" lang="en-US" sz="2000" b="1" i="0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)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:   + ITS +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EndCap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(CPC, Straw, TOF, ECAL)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6" name="Прямоугольник 25"/>
          <p:cNvSpPr/>
          <p:nvPr/>
        </p:nvSpPr>
        <p:spPr>
          <a:xfrm>
            <a:off x="5057775" y="3478213"/>
            <a:ext cx="252413" cy="1189037"/>
          </a:xfrm>
          <a:prstGeom prst="rect">
            <a:avLst/>
          </a:prstGeom>
          <a:solidFill>
            <a:srgbClr val="FFC00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" name="Прямоугольник 26"/>
          <p:cNvSpPr/>
          <p:nvPr/>
        </p:nvSpPr>
        <p:spPr>
          <a:xfrm>
            <a:off x="7056438" y="3478213"/>
            <a:ext cx="250825" cy="1189037"/>
          </a:xfrm>
          <a:prstGeom prst="rect">
            <a:avLst/>
          </a:prstGeom>
          <a:solidFill>
            <a:srgbClr val="FFC00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" name="Прямоугольник 27"/>
          <p:cNvSpPr/>
          <p:nvPr/>
        </p:nvSpPr>
        <p:spPr>
          <a:xfrm>
            <a:off x="4643438" y="3198813"/>
            <a:ext cx="252412" cy="1728787"/>
          </a:xfrm>
          <a:prstGeom prst="rect">
            <a:avLst/>
          </a:prstGeom>
          <a:solidFill>
            <a:srgbClr val="FFC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9" name="Прямоугольник 28"/>
          <p:cNvSpPr/>
          <p:nvPr/>
        </p:nvSpPr>
        <p:spPr>
          <a:xfrm>
            <a:off x="7451725" y="3198813"/>
            <a:ext cx="252413" cy="1728787"/>
          </a:xfrm>
          <a:prstGeom prst="rect">
            <a:avLst/>
          </a:prstGeom>
          <a:solidFill>
            <a:srgbClr val="FFC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60" name="Прямая со стрелкой 30"/>
          <p:cNvCxnSpPr/>
          <p:nvPr/>
        </p:nvCxnSpPr>
        <p:spPr>
          <a:xfrm rot="2580000">
            <a:off x="4176713" y="2938463"/>
            <a:ext cx="1366837" cy="504825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32"/>
          <p:cNvCxnSpPr/>
          <p:nvPr/>
        </p:nvCxnSpPr>
        <p:spPr>
          <a:xfrm rot="1740000">
            <a:off x="4248150" y="2686050"/>
            <a:ext cx="792163" cy="973138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425" y="2144713"/>
            <a:ext cx="5146675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6" name="Group 91"/>
          <p:cNvGrpSpPr>
            <a:grpSpLocks/>
          </p:cNvGrpSpPr>
          <p:nvPr/>
        </p:nvGrpSpPr>
        <p:grpSpPr bwMode="auto">
          <a:xfrm>
            <a:off x="4559300" y="3454400"/>
            <a:ext cx="3302000" cy="1854200"/>
            <a:chOff x="4572000" y="2209800"/>
            <a:chExt cx="3302000" cy="1854200"/>
          </a:xfrm>
        </p:grpSpPr>
        <p:grpSp>
          <p:nvGrpSpPr>
            <p:cNvPr id="107" name="Group 88"/>
            <p:cNvGrpSpPr>
              <a:grpSpLocks/>
            </p:cNvGrpSpPr>
            <p:nvPr/>
          </p:nvGrpSpPr>
          <p:grpSpPr bwMode="auto">
            <a:xfrm>
              <a:off x="4572000" y="2209800"/>
              <a:ext cx="731519" cy="1854200"/>
              <a:chOff x="4572000" y="2209800"/>
              <a:chExt cx="731519" cy="1854200"/>
            </a:xfrm>
          </p:grpSpPr>
          <p:sp>
            <p:nvSpPr>
              <p:cNvPr id="138" name="Rectangle 137"/>
              <p:cNvSpPr/>
              <p:nvPr/>
            </p:nvSpPr>
            <p:spPr>
              <a:xfrm>
                <a:off x="4572000" y="2209800"/>
                <a:ext cx="190500" cy="889000"/>
              </a:xfrm>
              <a:prstGeom prst="rect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4762500" y="2490788"/>
                <a:ext cx="165100" cy="608012"/>
              </a:xfrm>
              <a:prstGeom prst="rect">
                <a:avLst/>
              </a:prstGeom>
              <a:solidFill>
                <a:srgbClr val="226438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4572000" y="3175000"/>
                <a:ext cx="190500" cy="889000"/>
              </a:xfrm>
              <a:prstGeom prst="rect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4775200" y="3176588"/>
                <a:ext cx="165100" cy="608012"/>
              </a:xfrm>
              <a:prstGeom prst="rect">
                <a:avLst/>
              </a:prstGeom>
              <a:solidFill>
                <a:srgbClr val="226438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5245100" y="2490788"/>
                <a:ext cx="46038" cy="608012"/>
              </a:xfrm>
              <a:prstGeom prst="rect">
                <a:avLst/>
              </a:prstGeom>
              <a:solidFill>
                <a:srgbClr val="00009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5257800" y="3176588"/>
                <a:ext cx="46038" cy="608012"/>
              </a:xfrm>
              <a:prstGeom prst="rect">
                <a:avLst/>
              </a:prstGeom>
              <a:solidFill>
                <a:srgbClr val="00009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5067300" y="2490788"/>
                <a:ext cx="46038" cy="544512"/>
              </a:xfrm>
              <a:prstGeom prst="rect">
                <a:avLst/>
              </a:prstGeom>
              <a:solidFill>
                <a:srgbClr val="00009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5080000" y="3227388"/>
                <a:ext cx="46038" cy="544512"/>
              </a:xfrm>
              <a:prstGeom prst="rect">
                <a:avLst/>
              </a:prstGeom>
              <a:solidFill>
                <a:srgbClr val="00009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5143500" y="2490788"/>
                <a:ext cx="101600" cy="55721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5143500" y="3201988"/>
                <a:ext cx="101600" cy="55721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4940300" y="2503488"/>
                <a:ext cx="127000" cy="37941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4940300" y="3367088"/>
                <a:ext cx="127000" cy="37941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08" name="Group 89"/>
            <p:cNvGrpSpPr>
              <a:grpSpLocks/>
            </p:cNvGrpSpPr>
            <p:nvPr/>
          </p:nvGrpSpPr>
          <p:grpSpPr bwMode="auto">
            <a:xfrm>
              <a:off x="7137400" y="2222500"/>
              <a:ext cx="736600" cy="1841500"/>
              <a:chOff x="7137400" y="2222500"/>
              <a:chExt cx="736600" cy="1841500"/>
            </a:xfrm>
          </p:grpSpPr>
          <p:sp>
            <p:nvSpPr>
              <p:cNvPr id="126" name="Rectangle 125"/>
              <p:cNvSpPr/>
              <p:nvPr/>
            </p:nvSpPr>
            <p:spPr>
              <a:xfrm>
                <a:off x="7670800" y="2222500"/>
                <a:ext cx="190500" cy="889000"/>
              </a:xfrm>
              <a:prstGeom prst="rect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7683500" y="3175000"/>
                <a:ext cx="190500" cy="889000"/>
              </a:xfrm>
              <a:prstGeom prst="rect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7505700" y="2503488"/>
                <a:ext cx="165100" cy="608012"/>
              </a:xfrm>
              <a:prstGeom prst="rect">
                <a:avLst/>
              </a:prstGeom>
              <a:solidFill>
                <a:srgbClr val="226438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7518400" y="3176588"/>
                <a:ext cx="165100" cy="608012"/>
              </a:xfrm>
              <a:prstGeom prst="rect">
                <a:avLst/>
              </a:prstGeom>
              <a:solidFill>
                <a:srgbClr val="226438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7137400" y="2490788"/>
                <a:ext cx="46038" cy="608012"/>
              </a:xfrm>
              <a:prstGeom prst="rect">
                <a:avLst/>
              </a:prstGeom>
              <a:solidFill>
                <a:srgbClr val="00009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7137400" y="3176588"/>
                <a:ext cx="46038" cy="608012"/>
              </a:xfrm>
              <a:prstGeom prst="rect">
                <a:avLst/>
              </a:prstGeom>
              <a:solidFill>
                <a:srgbClr val="00009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7315200" y="2503488"/>
                <a:ext cx="46038" cy="544512"/>
              </a:xfrm>
              <a:prstGeom prst="rect">
                <a:avLst/>
              </a:prstGeom>
              <a:solidFill>
                <a:srgbClr val="00009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7315200" y="3227388"/>
                <a:ext cx="46038" cy="544512"/>
              </a:xfrm>
              <a:prstGeom prst="rect">
                <a:avLst/>
              </a:prstGeom>
              <a:solidFill>
                <a:srgbClr val="00009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7213600" y="2490788"/>
                <a:ext cx="101600" cy="55721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7200900" y="3214688"/>
                <a:ext cx="101600" cy="55721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7366000" y="2503488"/>
                <a:ext cx="127000" cy="37941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7366000" y="3367088"/>
                <a:ext cx="127000" cy="37941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09" name="Group 90"/>
            <p:cNvGrpSpPr>
              <a:grpSpLocks/>
            </p:cNvGrpSpPr>
            <p:nvPr/>
          </p:nvGrpSpPr>
          <p:grpSpPr bwMode="auto">
            <a:xfrm>
              <a:off x="5614193" y="3010694"/>
              <a:ext cx="1243806" cy="240506"/>
              <a:chOff x="5614193" y="3010694"/>
              <a:chExt cx="1243806" cy="240506"/>
            </a:xfrm>
          </p:grpSpPr>
          <p:cxnSp>
            <p:nvCxnSpPr>
              <p:cNvPr id="110" name="Straight Connector 109"/>
              <p:cNvCxnSpPr/>
              <p:nvPr/>
            </p:nvCxnSpPr>
            <p:spPr>
              <a:xfrm>
                <a:off x="5918200" y="3048000"/>
                <a:ext cx="596900" cy="1588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>
                <a:off x="5918200" y="3086100"/>
                <a:ext cx="596900" cy="1588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>
                <a:off x="5918200" y="3200400"/>
                <a:ext cx="596900" cy="1588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5918200" y="3238500"/>
                <a:ext cx="596900" cy="1588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 rot="16800000" flipH="1">
                <a:off x="5791994" y="3048794"/>
                <a:ext cx="87312" cy="12700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16800000" flipH="1">
                <a:off x="5791994" y="3201194"/>
                <a:ext cx="87312" cy="12700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16800000" flipH="1">
                <a:off x="5690394" y="3201194"/>
                <a:ext cx="87312" cy="12700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16800000" flipH="1">
                <a:off x="5690394" y="3061494"/>
                <a:ext cx="87312" cy="12700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16800000" flipH="1">
                <a:off x="5576094" y="3201194"/>
                <a:ext cx="87312" cy="12700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16800000" flipH="1">
                <a:off x="5576094" y="3048794"/>
                <a:ext cx="87312" cy="12700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16800000" flipH="1">
                <a:off x="6579394" y="3201194"/>
                <a:ext cx="87312" cy="12700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16800000" flipH="1">
                <a:off x="6680994" y="3201194"/>
                <a:ext cx="87312" cy="12700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6800000" flipH="1">
                <a:off x="6807994" y="3201194"/>
                <a:ext cx="87312" cy="12700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16800000" flipH="1">
                <a:off x="6579394" y="3048794"/>
                <a:ext cx="87312" cy="12700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16800000" flipH="1">
                <a:off x="6680994" y="3061494"/>
                <a:ext cx="87312" cy="12700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rot="16800000" flipH="1">
                <a:off x="6807994" y="3048794"/>
                <a:ext cx="87312" cy="12700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0" name="TextBox 149"/>
          <p:cNvSpPr txBox="1"/>
          <p:nvPr/>
        </p:nvSpPr>
        <p:spPr>
          <a:xfrm>
            <a:off x="8394700" y="4495800"/>
            <a:ext cx="693381" cy="3077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FHCal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8432800" y="4813300"/>
            <a:ext cx="533657" cy="3077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FFD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2" name="TextBox 151"/>
          <p:cNvSpPr txBox="1"/>
          <p:nvPr/>
        </p:nvSpPr>
        <p:spPr bwMode="auto">
          <a:xfrm>
            <a:off x="241300" y="700088"/>
            <a:ext cx="6604000" cy="400110"/>
          </a:xfrm>
          <a:prstGeom prst="rect">
            <a:avLst/>
          </a:prstGeom>
          <a:solidFill>
            <a:srgbClr val="FCF7FB">
              <a:alpha val="96000"/>
            </a:srgbClr>
          </a:solidFill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1" u="sng" dirty="0" smtClean="0">
                <a:solidFill>
                  <a:srgbClr val="000090"/>
                </a:solidFill>
              </a:rPr>
              <a:t>stage I:</a:t>
            </a:r>
            <a:r>
              <a:rPr lang="en-US" sz="2000" b="1" dirty="0" smtClean="0">
                <a:solidFill>
                  <a:srgbClr val="000090"/>
                </a:solidFill>
              </a:rPr>
              <a:t>         TPC, TOF, ECAL, </a:t>
            </a:r>
            <a:r>
              <a:rPr lang="en-US" sz="2000" b="1" dirty="0" err="1" smtClean="0">
                <a:solidFill>
                  <a:srgbClr val="000090"/>
                </a:solidFill>
              </a:rPr>
              <a:t>FHCal</a:t>
            </a:r>
            <a:r>
              <a:rPr lang="en-US" sz="2000" b="1" dirty="0" smtClean="0">
                <a:solidFill>
                  <a:srgbClr val="000090"/>
                </a:solidFill>
              </a:rPr>
              <a:t>, FFD</a:t>
            </a:r>
            <a:endParaRPr lang="ru-RU" sz="2000" b="1" dirty="0" smtClean="0">
              <a:solidFill>
                <a:srgbClr val="000090"/>
              </a:solidFill>
            </a:endParaRPr>
          </a:p>
        </p:txBody>
      </p:sp>
      <p:sp>
        <p:nvSpPr>
          <p:cNvPr id="153" name="TextBox 11"/>
          <p:cNvSpPr txBox="1">
            <a:spLocks noChangeArrowheads="1"/>
          </p:cNvSpPr>
          <p:nvPr/>
        </p:nvSpPr>
        <p:spPr bwMode="auto">
          <a:xfrm>
            <a:off x="107577" y="5993653"/>
            <a:ext cx="4061012" cy="400110"/>
          </a:xfrm>
          <a:prstGeom prst="rect">
            <a:avLst/>
          </a:prstGeom>
          <a:solidFill>
            <a:srgbClr val="9DFC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rgbClr val="0C1167"/>
                </a:solidFill>
              </a:rPr>
              <a:t>stage 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1167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: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C1167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put in operation</a:t>
            </a:r>
            <a:r>
              <a:rPr kumimoji="0" lang="en-US" sz="2000" b="0" i="1" u="none" strike="noStrike" kern="1200" cap="none" spc="0" normalizeH="0" noProof="0" dirty="0" smtClean="0">
                <a:ln>
                  <a:noFill/>
                </a:ln>
                <a:solidFill>
                  <a:srgbClr val="0C1167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in </a:t>
            </a:r>
            <a:r>
              <a:rPr kumimoji="0" lang="en-US" sz="2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2022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154" name="Group 153"/>
          <p:cNvGrpSpPr/>
          <p:nvPr/>
        </p:nvGrpSpPr>
        <p:grpSpPr>
          <a:xfrm>
            <a:off x="2570256" y="2385353"/>
            <a:ext cx="1686217" cy="646331"/>
            <a:chOff x="3117851" y="2387600"/>
            <a:chExt cx="1686217" cy="646331"/>
          </a:xfrm>
        </p:grpSpPr>
        <p:sp>
          <p:nvSpPr>
            <p:cNvPr id="155" name="TextBox 154"/>
            <p:cNvSpPr txBox="1"/>
            <p:nvPr/>
          </p:nvSpPr>
          <p:spPr>
            <a:xfrm>
              <a:off x="3117851" y="2387600"/>
              <a:ext cx="1686217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rgbClr val="000090"/>
                  </a:solidFill>
                </a:rPr>
                <a:t>       11 A GeV</a:t>
              </a:r>
            </a:p>
            <a:p>
              <a:pPr algn="r"/>
              <a:r>
                <a:rPr lang="en-US" dirty="0">
                  <a:solidFill>
                    <a:srgbClr val="000090"/>
                  </a:solidFill>
                </a:rPr>
                <a:t>4</a:t>
              </a:r>
              <a:r>
                <a:rPr lang="en-US" dirty="0" smtClean="0">
                  <a:solidFill>
                    <a:srgbClr val="000090"/>
                  </a:solidFill>
                </a:rPr>
                <a:t> A GeV</a:t>
              </a:r>
              <a:endParaRPr lang="en-US" dirty="0">
                <a:solidFill>
                  <a:srgbClr val="000090"/>
                </a:solidFill>
              </a:endParaRPr>
            </a:p>
          </p:txBody>
        </p:sp>
        <p:cxnSp>
          <p:nvCxnSpPr>
            <p:cNvPr id="156" name="Straight Connector 155"/>
            <p:cNvCxnSpPr/>
            <p:nvPr/>
          </p:nvCxnSpPr>
          <p:spPr>
            <a:xfrm>
              <a:off x="3302000" y="2578100"/>
              <a:ext cx="406400" cy="0"/>
            </a:xfrm>
            <a:prstGeom prst="line">
              <a:avLst/>
            </a:prstGeom>
            <a:ln w="38100" cmpd="sng">
              <a:solidFill>
                <a:srgbClr val="FF99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>
              <a:off x="3314700" y="2870200"/>
              <a:ext cx="406400" cy="0"/>
            </a:xfrm>
            <a:prstGeom prst="line">
              <a:avLst/>
            </a:prstGeom>
            <a:ln w="38100" cmpd="sng"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8" name="AutoShape 5"/>
          <p:cNvCxnSpPr>
            <a:cxnSpLocks noChangeShapeType="1"/>
          </p:cNvCxnSpPr>
          <p:nvPr/>
        </p:nvCxnSpPr>
        <p:spPr bwMode="auto">
          <a:xfrm>
            <a:off x="190500" y="6261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346689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273050"/>
            <a:ext cx="8966200" cy="1143000"/>
          </a:xfrm>
        </p:spPr>
        <p:txBody>
          <a:bodyPr/>
          <a:lstStyle/>
          <a:p>
            <a:r>
              <a:rPr lang="en-US" sz="3200" dirty="0">
                <a:solidFill>
                  <a:srgbClr val="0000FF"/>
                </a:solidFill>
              </a:rPr>
              <a:t>The  near   PWG1 tasks  for the MC </a:t>
            </a:r>
            <a:r>
              <a:rPr lang="en-US" sz="3200" dirty="0" smtClean="0">
                <a:solidFill>
                  <a:srgbClr val="0000FF"/>
                </a:solidFill>
              </a:rPr>
              <a:t>production for the </a:t>
            </a:r>
            <a:r>
              <a:rPr lang="en-US" sz="3200" dirty="0">
                <a:solidFill>
                  <a:srgbClr val="0000FF"/>
                </a:solidFill>
              </a:rPr>
              <a:t>1st Physics MPD Paper</a:t>
            </a:r>
            <a:endParaRPr lang="en-US" sz="3200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500" y="2057400"/>
            <a:ext cx="8864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charset="2"/>
              <a:buChar char="Ø"/>
            </a:pPr>
            <a:r>
              <a:rPr lang="en-US" sz="2800" dirty="0"/>
              <a:t>A common set of </a:t>
            </a:r>
            <a:r>
              <a:rPr lang="en-US" sz="2800" dirty="0" smtClean="0"/>
              <a:t>data using  </a:t>
            </a:r>
            <a:r>
              <a:rPr lang="en-US" sz="2800" dirty="0"/>
              <a:t>the </a:t>
            </a:r>
            <a:r>
              <a:rPr lang="en-US" sz="2800" dirty="0" err="1"/>
              <a:t>UrQMD</a:t>
            </a:r>
            <a:r>
              <a:rPr lang="en-US" sz="2800" dirty="0"/>
              <a:t>, SMASH and  DCM-QGSM-SMM event-</a:t>
            </a:r>
            <a:r>
              <a:rPr lang="en-US" sz="2800" dirty="0" smtClean="0"/>
              <a:t>generators</a:t>
            </a:r>
          </a:p>
          <a:p>
            <a:pPr marL="457200" indent="-457200">
              <a:buFont typeface="Wingdings" charset="2"/>
              <a:buChar char="Ø"/>
            </a:pPr>
            <a:r>
              <a:rPr lang="en-US" sz="2800" dirty="0" err="1" smtClean="0"/>
              <a:t>Bi</a:t>
            </a:r>
            <a:r>
              <a:rPr lang="en-US" sz="2800" dirty="0" err="1"/>
              <a:t>+Bi</a:t>
            </a:r>
            <a:r>
              <a:rPr lang="en-US" sz="2800" dirty="0"/>
              <a:t> </a:t>
            </a:r>
            <a:r>
              <a:rPr lang="en-US" sz="2800" dirty="0" err="1"/>
              <a:t>collsions</a:t>
            </a:r>
            <a:r>
              <a:rPr lang="en-US" sz="2800" dirty="0"/>
              <a:t>  at </a:t>
            </a:r>
            <a:r>
              <a:rPr lang="en-US" sz="2800" dirty="0" err="1"/>
              <a:t>sqrt</a:t>
            </a:r>
            <a:r>
              <a:rPr lang="en-US" sz="2800" dirty="0"/>
              <a:t>(</a:t>
            </a:r>
            <a:r>
              <a:rPr lang="en-US" sz="2800" dirty="0" err="1"/>
              <a:t>s_NN</a:t>
            </a:r>
            <a:r>
              <a:rPr lang="en-US" sz="2800" dirty="0"/>
              <a:t>)=9.2 </a:t>
            </a:r>
            <a:r>
              <a:rPr lang="en-US" sz="2800" dirty="0" err="1" smtClean="0"/>
              <a:t>GeV</a:t>
            </a:r>
            <a:r>
              <a:rPr lang="en-US" sz="2800" dirty="0" smtClean="0"/>
              <a:t>.</a:t>
            </a:r>
          </a:p>
          <a:p>
            <a:pPr marL="457200" indent="-457200">
              <a:buFont typeface="Wingdings" charset="2"/>
              <a:buChar char="Ø"/>
            </a:pPr>
            <a:r>
              <a:rPr lang="en-US" sz="2800" dirty="0"/>
              <a:t>R</a:t>
            </a:r>
            <a:r>
              <a:rPr lang="en-US" sz="2800" dirty="0" smtClean="0"/>
              <a:t>equests  to </a:t>
            </a:r>
            <a:r>
              <a:rPr lang="en-US" sz="2800" dirty="0"/>
              <a:t>produce of ~</a:t>
            </a:r>
            <a:r>
              <a:rPr lang="en-US" sz="2800" dirty="0" smtClean="0"/>
              <a:t>100 </a:t>
            </a:r>
            <a:r>
              <a:rPr lang="en-US" sz="2800" dirty="0" err="1"/>
              <a:t>mln</a:t>
            </a:r>
            <a:r>
              <a:rPr lang="en-US" sz="2800" dirty="0"/>
              <a:t> events  for each case of reconstructed </a:t>
            </a:r>
            <a:r>
              <a:rPr lang="en-US" sz="2800" dirty="0" smtClean="0"/>
              <a:t>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796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0D1DE-3274-F944-9416-9F2CE8CFB86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5939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4310063"/>
            <a:ext cx="4371975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Rectangle 7"/>
          <p:cNvSpPr>
            <a:spLocks noChangeArrowheads="1"/>
          </p:cNvSpPr>
          <p:nvPr/>
        </p:nvSpPr>
        <p:spPr bwMode="auto">
          <a:xfrm>
            <a:off x="152400" y="254000"/>
            <a:ext cx="7397490" cy="189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400" baseline="30000" dirty="0">
                <a:solidFill>
                  <a:srgbClr val="3366FF"/>
                </a:solidFill>
              </a:rPr>
              <a:t>Centrality of  relativistic heavy ion collisions</a:t>
            </a:r>
          </a:p>
          <a:p>
            <a:r>
              <a:rPr lang="en-US" sz="4400" baseline="30000" dirty="0" smtClean="0">
                <a:solidFill>
                  <a:srgbClr val="FF0000"/>
                </a:solidFill>
              </a:rPr>
              <a:t>In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baseline="30000" dirty="0" smtClean="0">
                <a:solidFill>
                  <a:srgbClr val="FF0000"/>
                </a:solidFill>
              </a:rPr>
              <a:t>ALICE </a:t>
            </a:r>
            <a:r>
              <a:rPr lang="en-US" sz="4400" baseline="30000" dirty="0">
                <a:solidFill>
                  <a:srgbClr val="FF0000"/>
                </a:solidFill>
              </a:rPr>
              <a:t>as an example</a:t>
            </a:r>
            <a:endParaRPr lang="ru-RU" sz="4400" baseline="30000" dirty="0">
              <a:solidFill>
                <a:srgbClr val="FF0000"/>
              </a:solidFill>
            </a:endParaRPr>
          </a:p>
          <a:p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5939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752600"/>
            <a:ext cx="41433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2" y="1854200"/>
            <a:ext cx="3970338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Rectangle 10"/>
          <p:cNvSpPr>
            <a:spLocks noChangeArrowheads="1"/>
          </p:cNvSpPr>
          <p:nvPr/>
        </p:nvSpPr>
        <p:spPr bwMode="auto">
          <a:xfrm>
            <a:off x="5308600" y="1329154"/>
            <a:ext cx="3657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l-PL" sz="2400" baseline="30000" dirty="0">
                <a:solidFill>
                  <a:srgbClr val="0000FF"/>
                </a:solidFill>
              </a:rPr>
              <a:t>PHYSICAL REVIEW C </a:t>
            </a:r>
            <a:r>
              <a:rPr lang="pl-PL" sz="2400" b="1" baseline="30000" dirty="0">
                <a:solidFill>
                  <a:srgbClr val="0000FF"/>
                </a:solidFill>
              </a:rPr>
              <a:t>88</a:t>
            </a:r>
            <a:r>
              <a:rPr lang="pl-PL" sz="2400" baseline="30000" dirty="0">
                <a:solidFill>
                  <a:srgbClr val="0000FF"/>
                </a:solidFill>
              </a:rPr>
              <a:t>, 044909 (2013)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9399" name="Rectangle 11"/>
          <p:cNvSpPr>
            <a:spLocks noChangeArrowheads="1"/>
          </p:cNvSpPr>
          <p:nvPr/>
        </p:nvSpPr>
        <p:spPr bwMode="auto">
          <a:xfrm>
            <a:off x="4495800" y="4191000"/>
            <a:ext cx="457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aseline="30000" dirty="0"/>
              <a:t>FIG. 10. (Color online) Distribution of the sum of amplitudes in the VZERO scintillators. The distribution is fitted with the NBD- </a:t>
            </a:r>
            <a:r>
              <a:rPr lang="en-US" baseline="30000" dirty="0" err="1"/>
              <a:t>Glauber</a:t>
            </a:r>
            <a:r>
              <a:rPr lang="en-US" baseline="30000" dirty="0"/>
              <a:t> fit (explained in the text), shown as a line. The centrality classes used in the analysis are indicated in the figure. The inset shows a zoom of the most peripheral region.</a:t>
            </a:r>
          </a:p>
        </p:txBody>
      </p:sp>
      <p:sp>
        <p:nvSpPr>
          <p:cNvPr id="3" name="Rectangle 2"/>
          <p:cNvSpPr/>
          <p:nvPr/>
        </p:nvSpPr>
        <p:spPr>
          <a:xfrm>
            <a:off x="4254500" y="5241836"/>
            <a:ext cx="4889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Ø"/>
              <a:defRPr/>
            </a:pPr>
            <a:r>
              <a:rPr lang="en-US" dirty="0">
                <a:solidFill>
                  <a:srgbClr val="FF0000"/>
                </a:solidFill>
              </a:rPr>
              <a:t>Results indicate that  selection of a narrow centrality class in multiplicity </a:t>
            </a:r>
            <a:r>
              <a:rPr lang="en-US" b="1" dirty="0">
                <a:solidFill>
                  <a:srgbClr val="FF0000"/>
                </a:solidFill>
              </a:rPr>
              <a:t>does not assume </a:t>
            </a:r>
            <a:r>
              <a:rPr lang="en-US" dirty="0">
                <a:solidFill>
                  <a:srgbClr val="FF0000"/>
                </a:solidFill>
              </a:rPr>
              <a:t>real selection of very central events in terms of the impact parameter </a:t>
            </a:r>
          </a:p>
        </p:txBody>
      </p:sp>
      <p:cxnSp>
        <p:nvCxnSpPr>
          <p:cNvPr id="10" name="AutoShape 5"/>
          <p:cNvCxnSpPr>
            <a:cxnSpLocks noChangeShapeType="1"/>
          </p:cNvCxnSpPr>
          <p:nvPr/>
        </p:nvCxnSpPr>
        <p:spPr bwMode="auto">
          <a:xfrm>
            <a:off x="152400" y="1667708"/>
            <a:ext cx="8229600" cy="0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975570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49238" y="469900"/>
            <a:ext cx="9393238" cy="7413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>
                <a:solidFill>
                  <a:srgbClr val="0066FF"/>
                </a:solidFill>
                <a:latin typeface="+mn-lt"/>
              </a:rPr>
              <a:t>I</a:t>
            </a:r>
            <a:r>
              <a:rPr lang="en-US" sz="4000" dirty="0" smtClean="0">
                <a:solidFill>
                  <a:srgbClr val="0066FF"/>
                </a:solidFill>
                <a:latin typeface="+mn-lt"/>
              </a:rPr>
              <a:t>mpact parameter </a:t>
            </a:r>
            <a:r>
              <a:rPr lang="en-US" i="1" dirty="0" smtClean="0">
                <a:solidFill>
                  <a:srgbClr val="0066FF"/>
                </a:solidFill>
                <a:latin typeface="+mn-lt"/>
              </a:rPr>
              <a:t>b,</a:t>
            </a:r>
            <a:r>
              <a:rPr lang="en-US" dirty="0" smtClean="0">
                <a:solidFill>
                  <a:srgbClr val="0066FF"/>
                </a:solidFill>
                <a:latin typeface="+mn-lt"/>
              </a:rPr>
              <a:t> multiplicity </a:t>
            </a:r>
            <a:r>
              <a:rPr lang="en-US" sz="4000" dirty="0" smtClean="0">
                <a:solidFill>
                  <a:srgbClr val="0066FF"/>
                </a:solidFill>
                <a:latin typeface="+mn-lt"/>
              </a:rPr>
              <a:t> and </a:t>
            </a:r>
            <a:r>
              <a:rPr lang="en-US" sz="4000" dirty="0" err="1" smtClean="0">
                <a:solidFill>
                  <a:srgbClr val="0066FF"/>
                </a:solidFill>
                <a:latin typeface="+mn-lt"/>
              </a:rPr>
              <a:t>N</a:t>
            </a:r>
            <a:r>
              <a:rPr lang="en-US" sz="4000" baseline="-25000" dirty="0" err="1" smtClean="0">
                <a:solidFill>
                  <a:srgbClr val="0066FF"/>
                </a:solidFill>
                <a:latin typeface="+mn-lt"/>
              </a:rPr>
              <a:t>part</a:t>
            </a:r>
            <a:r>
              <a:rPr lang="en-US" sz="4000" dirty="0" smtClean="0">
                <a:solidFill>
                  <a:srgbClr val="0066FF"/>
                </a:solidFill>
                <a:latin typeface="+mn-lt"/>
              </a:rPr>
              <a:t> </a:t>
            </a:r>
            <a:r>
              <a:rPr lang="en-US" sz="4000" dirty="0" smtClean="0">
                <a:solidFill>
                  <a:srgbClr val="0066FF"/>
                </a:solidFill>
              </a:rPr>
              <a:t>in MC </a:t>
            </a:r>
            <a:r>
              <a:rPr lang="en-US" sz="4000" dirty="0" err="1" smtClean="0">
                <a:solidFill>
                  <a:srgbClr val="0066FF"/>
                </a:solidFill>
              </a:rPr>
              <a:t>Glauber</a:t>
            </a:r>
            <a:r>
              <a:rPr lang="en-US" sz="4000" dirty="0" smtClean="0">
                <a:solidFill>
                  <a:srgbClr val="0066FF"/>
                </a:solidFill>
              </a:rPr>
              <a:t> </a:t>
            </a:r>
            <a:r>
              <a:rPr lang="en-US" sz="4000" dirty="0">
                <a:solidFill>
                  <a:srgbClr val="0066FF"/>
                </a:solidFill>
              </a:rPr>
              <a:t>model</a:t>
            </a:r>
            <a:endParaRPr lang="ru-RU" sz="4000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9635" name="TextBox 12"/>
          <p:cNvSpPr txBox="1">
            <a:spLocks noChangeArrowheads="1"/>
          </p:cNvSpPr>
          <p:nvPr/>
        </p:nvSpPr>
        <p:spPr bwMode="auto">
          <a:xfrm>
            <a:off x="5035550" y="1241425"/>
            <a:ext cx="3397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bg1"/>
                </a:solidFill>
              </a:rPr>
              <a:t>Percentile</a:t>
            </a:r>
          </a:p>
        </p:txBody>
      </p:sp>
      <p:pic>
        <p:nvPicPr>
          <p:cNvPr id="69636" name="Picture 4" descr="Together_Npart_Beta_mo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999" y="1301979"/>
            <a:ext cx="2930525" cy="202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7" name="TextBox 14"/>
          <p:cNvSpPr txBox="1">
            <a:spLocks noChangeArrowheads="1"/>
          </p:cNvSpPr>
          <p:nvPr/>
        </p:nvSpPr>
        <p:spPr bwMode="auto">
          <a:xfrm>
            <a:off x="5257800" y="3776663"/>
            <a:ext cx="339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bg1"/>
                </a:solidFill>
              </a:rPr>
              <a:t>Npart distribution in the different centrality classes</a:t>
            </a:r>
          </a:p>
        </p:txBody>
      </p:sp>
      <p:pic>
        <p:nvPicPr>
          <p:cNvPr id="69638" name="Picture 6" descr="Together_beta_bet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1454150"/>
            <a:ext cx="2603499" cy="1845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9" name="TextBox 16"/>
          <p:cNvSpPr txBox="1">
            <a:spLocks noChangeArrowheads="1"/>
          </p:cNvSpPr>
          <p:nvPr/>
        </p:nvSpPr>
        <p:spPr bwMode="auto">
          <a:xfrm>
            <a:off x="533400" y="3657600"/>
            <a:ext cx="339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bg1"/>
                </a:solidFill>
              </a:rPr>
              <a:t>Some impact parameter centrality classes</a:t>
            </a:r>
          </a:p>
        </p:txBody>
      </p:sp>
      <p:sp>
        <p:nvSpPr>
          <p:cNvPr id="69642" name="TextBox 24"/>
          <p:cNvSpPr txBox="1">
            <a:spLocks noChangeArrowheads="1"/>
          </p:cNvSpPr>
          <p:nvPr/>
        </p:nvSpPr>
        <p:spPr bwMode="auto">
          <a:xfrm>
            <a:off x="5511800" y="1477963"/>
            <a:ext cx="3397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0000"/>
                </a:solidFill>
              </a:rPr>
              <a:t>MC </a:t>
            </a:r>
            <a:r>
              <a:rPr lang="en-US" sz="1800" dirty="0" err="1">
                <a:solidFill>
                  <a:srgbClr val="FF0000"/>
                </a:solidFill>
              </a:rPr>
              <a:t>Glauber</a:t>
            </a:r>
            <a:r>
              <a:rPr lang="en-US" sz="1800" dirty="0">
                <a:solidFill>
                  <a:srgbClr val="FF0000"/>
                </a:solidFill>
              </a:rPr>
              <a:t>, </a:t>
            </a:r>
            <a:r>
              <a:rPr lang="en-US" sz="1800" dirty="0" err="1">
                <a:solidFill>
                  <a:srgbClr val="FF0000"/>
                </a:solidFill>
              </a:rPr>
              <a:t>PbPb</a:t>
            </a:r>
            <a:r>
              <a:rPr lang="en-US" sz="1800" dirty="0">
                <a:solidFill>
                  <a:srgbClr val="FF0000"/>
                </a:solidFill>
              </a:rPr>
              <a:t> 2.76TeV</a:t>
            </a:r>
          </a:p>
        </p:txBody>
      </p:sp>
      <p:sp>
        <p:nvSpPr>
          <p:cNvPr id="69643" name="Rectangle 3"/>
          <p:cNvSpPr>
            <a:spLocks noChangeArrowheads="1"/>
          </p:cNvSpPr>
          <p:nvPr/>
        </p:nvSpPr>
        <p:spPr bwMode="auto">
          <a:xfrm>
            <a:off x="4410075" y="3244850"/>
            <a:ext cx="323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66FF"/>
                </a:solidFill>
              </a:rPr>
              <a:t>b</a:t>
            </a:r>
            <a:endParaRPr lang="en-US"/>
          </a:p>
        </p:txBody>
      </p:sp>
      <p:sp>
        <p:nvSpPr>
          <p:cNvPr id="69644" name="Rectangle 5"/>
          <p:cNvSpPr>
            <a:spLocks noChangeArrowheads="1"/>
          </p:cNvSpPr>
          <p:nvPr/>
        </p:nvSpPr>
        <p:spPr bwMode="auto">
          <a:xfrm>
            <a:off x="8686800" y="3429000"/>
            <a:ext cx="323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66FF"/>
                </a:solidFill>
              </a:rPr>
              <a:t>b</a:t>
            </a:r>
            <a:endParaRPr lang="en-US"/>
          </a:p>
        </p:txBody>
      </p:sp>
      <p:cxnSp>
        <p:nvCxnSpPr>
          <p:cNvPr id="69645" name="AutoShape 5"/>
          <p:cNvCxnSpPr>
            <a:cxnSpLocks noChangeShapeType="1"/>
          </p:cNvCxnSpPr>
          <p:nvPr/>
        </p:nvCxnSpPr>
        <p:spPr bwMode="auto">
          <a:xfrm>
            <a:off x="203200" y="1241425"/>
            <a:ext cx="8229600" cy="0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Rectangle 3"/>
          <p:cNvSpPr/>
          <p:nvPr/>
        </p:nvSpPr>
        <p:spPr>
          <a:xfrm>
            <a:off x="692150" y="6119336"/>
            <a:ext cx="79629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Centrality and </a:t>
            </a:r>
            <a:r>
              <a:rPr lang="en-US" sz="1400" dirty="0" err="1"/>
              <a:t>multiparticle</a:t>
            </a:r>
            <a:r>
              <a:rPr lang="en-US" sz="1400" dirty="0"/>
              <a:t> production in </a:t>
            </a:r>
            <a:r>
              <a:rPr lang="en-US" sz="1400" dirty="0" err="1"/>
              <a:t>ultrarelativistic</a:t>
            </a:r>
            <a:r>
              <a:rPr lang="en-US" sz="1400" dirty="0"/>
              <a:t> nuclear collisions</a:t>
            </a:r>
          </a:p>
          <a:p>
            <a:r>
              <a:rPr lang="en-US" sz="1400" dirty="0" err="1"/>
              <a:t>Drozhzhova</a:t>
            </a:r>
            <a:r>
              <a:rPr lang="en-US" sz="1400" dirty="0"/>
              <a:t> T.A., </a:t>
            </a:r>
            <a:r>
              <a:rPr lang="en-US" sz="1400" dirty="0" err="1"/>
              <a:t>Kovalenko</a:t>
            </a:r>
            <a:r>
              <a:rPr lang="en-US" sz="1400" dirty="0"/>
              <a:t> V.N., </a:t>
            </a:r>
            <a:r>
              <a:rPr lang="en-US" sz="1400" dirty="0" err="1"/>
              <a:t>Seryakov</a:t>
            </a:r>
            <a:r>
              <a:rPr lang="en-US" sz="1400" dirty="0"/>
              <a:t> A.Y., </a:t>
            </a:r>
            <a:r>
              <a:rPr lang="en-US" sz="1400" dirty="0" err="1"/>
              <a:t>Feofilov</a:t>
            </a:r>
            <a:r>
              <a:rPr lang="en-US" sz="1400" dirty="0"/>
              <a:t> G.A.</a:t>
            </a:r>
          </a:p>
          <a:p>
            <a:r>
              <a:rPr lang="en-US" sz="1400" dirty="0"/>
              <a:t>Physics of Atomic Nuclei. 2016. </a:t>
            </a:r>
            <a:r>
              <a:rPr lang="en-US" sz="1400" dirty="0" err="1"/>
              <a:t>Т</a:t>
            </a:r>
            <a:r>
              <a:rPr lang="en-US" sz="1400" dirty="0"/>
              <a:t>. 79. № 5. </a:t>
            </a:r>
            <a:r>
              <a:rPr lang="en-US" sz="1400" dirty="0" err="1"/>
              <a:t>С</a:t>
            </a:r>
            <a:r>
              <a:rPr lang="en-US" sz="1400" dirty="0"/>
              <a:t>. 737-748.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948" y="3299247"/>
            <a:ext cx="7150101" cy="258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98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07576"/>
            <a:ext cx="8185151" cy="768724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Centrality</a:t>
            </a:r>
            <a:r>
              <a:rPr lang="en-US" sz="3200" b="1" dirty="0">
                <a:solidFill>
                  <a:srgbClr val="0000FF"/>
                </a:solidFill>
              </a:rPr>
              <a:t>-wise optimization of the class width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766" b="-3112"/>
          <a:stretch/>
        </p:blipFill>
        <p:spPr>
          <a:xfrm>
            <a:off x="647699" y="1270000"/>
            <a:ext cx="6232725" cy="47625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5976148"/>
            <a:ext cx="6908800" cy="1084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8300" y="914400"/>
            <a:ext cx="5099352" cy="431800"/>
          </a:xfrm>
          <a:prstGeom prst="rect">
            <a:avLst/>
          </a:prstGeom>
        </p:spPr>
      </p:pic>
      <p:cxnSp>
        <p:nvCxnSpPr>
          <p:cNvPr id="7" name="AutoShape 5"/>
          <p:cNvCxnSpPr>
            <a:cxnSpLocks noChangeShapeType="1"/>
          </p:cNvCxnSpPr>
          <p:nvPr/>
        </p:nvCxnSpPr>
        <p:spPr bwMode="auto">
          <a:xfrm>
            <a:off x="190500" y="9690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282946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7276"/>
            <a:ext cx="9144000" cy="1336956"/>
          </a:xfrm>
        </p:spPr>
        <p:txBody>
          <a:bodyPr/>
          <a:lstStyle/>
          <a:p>
            <a:r>
              <a:rPr lang="en-US" sz="3200" dirty="0">
                <a:solidFill>
                  <a:srgbClr val="0000FF"/>
                </a:solidFill>
              </a:rPr>
              <a:t>Account of influence of the wide distribution in Z of the  interaction vertex position, on the selection of the multiplicity </a:t>
            </a:r>
            <a:r>
              <a:rPr lang="en-US" sz="3200" dirty="0" smtClean="0">
                <a:solidFill>
                  <a:srgbClr val="0000FF"/>
                </a:solidFill>
              </a:rPr>
              <a:t>classes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PHYSICAL REVIEW C 81, 024911 (2010)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120900"/>
            <a:ext cx="6045200" cy="3962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80100" y="2367290"/>
            <a:ext cx="29972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STAR: Uniform detector </a:t>
            </a:r>
            <a:r>
              <a:rPr lang="en-US" dirty="0"/>
              <a:t>performance </a:t>
            </a:r>
            <a:r>
              <a:rPr lang="en-US" dirty="0" smtClean="0"/>
              <a:t>      within </a:t>
            </a:r>
            <a:r>
              <a:rPr lang="en-US" dirty="0"/>
              <a:t>|</a:t>
            </a:r>
            <a:r>
              <a:rPr lang="en-US" dirty="0" err="1"/>
              <a:t>η</a:t>
            </a:r>
            <a:r>
              <a:rPr lang="en-US" dirty="0"/>
              <a:t>| &lt; 1.0 </a:t>
            </a:r>
            <a:endParaRPr lang="en-US" dirty="0" smtClean="0"/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STAR:</a:t>
            </a:r>
            <a:r>
              <a:rPr lang="ru-RU" dirty="0" err="1" smtClean="0"/>
              <a:t>sufficient</a:t>
            </a:r>
            <a:r>
              <a:rPr lang="ru-RU" dirty="0" smtClean="0"/>
              <a:t> </a:t>
            </a:r>
            <a:r>
              <a:rPr lang="ru-RU" dirty="0" err="1"/>
              <a:t>statistical</a:t>
            </a:r>
            <a:r>
              <a:rPr lang="ru-RU" dirty="0"/>
              <a:t> </a:t>
            </a:r>
            <a:r>
              <a:rPr lang="ru-RU" dirty="0" err="1" smtClean="0"/>
              <a:t>significance</a:t>
            </a:r>
            <a:r>
              <a:rPr lang="en-US" dirty="0" smtClean="0"/>
              <a:t>        </a:t>
            </a:r>
            <a:r>
              <a:rPr lang="ru-RU" dirty="0" smtClean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measured</a:t>
            </a:r>
            <a:r>
              <a:rPr lang="ru-RU" dirty="0"/>
              <a:t> </a:t>
            </a:r>
            <a:r>
              <a:rPr lang="ru-RU" dirty="0" err="1" smtClean="0"/>
              <a:t>observables</a:t>
            </a:r>
            <a:endParaRPr lang="en-US" dirty="0" smtClean="0"/>
          </a:p>
          <a:p>
            <a:pPr marL="285750" indent="-285750">
              <a:buFont typeface="Wingdings" charset="2"/>
              <a:buChar char="Ø"/>
            </a:pPr>
            <a:r>
              <a:rPr lang="en-US" b="1" dirty="0" smtClean="0">
                <a:solidFill>
                  <a:srgbClr val="FF0000"/>
                </a:solidFill>
              </a:rPr>
              <a:t>MPD: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Z-</a:t>
            </a:r>
            <a:r>
              <a:rPr lang="en-US" b="1" dirty="0" err="1" smtClean="0">
                <a:solidFill>
                  <a:srgbClr val="FF0000"/>
                </a:solidFill>
              </a:rPr>
              <a:t>pozition</a:t>
            </a:r>
            <a:r>
              <a:rPr lang="en-US" b="1" dirty="0" smtClean="0">
                <a:solidFill>
                  <a:srgbClr val="FF0000"/>
                </a:solidFill>
              </a:rPr>
              <a:t> of the primary vertex is </a:t>
            </a:r>
          </a:p>
          <a:p>
            <a:pPr marL="285750" indent="-285750">
              <a:buFont typeface="Wingdings" charset="2"/>
              <a:buChar char="Ø"/>
            </a:pPr>
            <a:r>
              <a:rPr lang="en-US" b="1" dirty="0" smtClean="0">
                <a:solidFill>
                  <a:srgbClr val="FF0000"/>
                </a:solidFill>
              </a:rPr>
              <a:t>MPD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Uniform </a:t>
            </a:r>
            <a:r>
              <a:rPr lang="en-US" b="1" dirty="0">
                <a:solidFill>
                  <a:srgbClr val="FF0000"/>
                </a:solidFill>
              </a:rPr>
              <a:t>detector performance       within |</a:t>
            </a:r>
            <a:r>
              <a:rPr lang="en-US" b="1" dirty="0" err="1">
                <a:solidFill>
                  <a:srgbClr val="FF0000"/>
                </a:solidFill>
              </a:rPr>
              <a:t>η</a:t>
            </a:r>
            <a:r>
              <a:rPr lang="en-US" b="1" dirty="0">
                <a:solidFill>
                  <a:srgbClr val="FF0000"/>
                </a:solidFill>
              </a:rPr>
              <a:t>| &lt; </a:t>
            </a:r>
            <a:r>
              <a:rPr lang="en-US" b="1" dirty="0" smtClean="0">
                <a:solidFill>
                  <a:srgbClr val="FF0000"/>
                </a:solidFill>
              </a:rPr>
              <a:t>1.5 </a:t>
            </a:r>
          </a:p>
          <a:p>
            <a:pPr marL="285750" indent="-285750">
              <a:buFont typeface="Wingdings" charset="2"/>
              <a:buChar char="Ø"/>
            </a:pPr>
            <a:endParaRPr lang="en-US" dirty="0" smtClean="0"/>
          </a:p>
          <a:p>
            <a:pPr marL="285750" indent="-285750">
              <a:buFont typeface="Wingdings" charset="2"/>
              <a:buChar char="Ø"/>
            </a:pPr>
            <a:endParaRPr lang="ru-RU" dirty="0"/>
          </a:p>
          <a:p>
            <a:pPr marL="285750" indent="-285750">
              <a:buFont typeface="Wingdings" charset="2"/>
              <a:buChar char="Ø"/>
            </a:pPr>
            <a:endParaRPr lang="en-US" dirty="0" smtClean="0"/>
          </a:p>
          <a:p>
            <a:pPr marL="285750" indent="-285750">
              <a:buFont typeface="Wingdings" charset="2"/>
              <a:buChar char="Ø"/>
            </a:pPr>
            <a:endParaRPr lang="en-US" dirty="0"/>
          </a:p>
        </p:txBody>
      </p:sp>
      <p:cxnSp>
        <p:nvCxnSpPr>
          <p:cNvPr id="7" name="AutoShape 5"/>
          <p:cNvCxnSpPr>
            <a:cxnSpLocks noChangeShapeType="1"/>
          </p:cNvCxnSpPr>
          <p:nvPr/>
        </p:nvCxnSpPr>
        <p:spPr bwMode="auto">
          <a:xfrm>
            <a:off x="254000" y="15913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376488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0"/>
            <a:ext cx="8042276" cy="1336956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Proposals </a:t>
            </a:r>
            <a:r>
              <a:rPr lang="en-US" sz="3200" b="1" dirty="0">
                <a:solidFill>
                  <a:srgbClr val="0000FF"/>
                </a:solidFill>
              </a:rPr>
              <a:t/>
            </a:r>
            <a:br>
              <a:rPr lang="en-US" sz="3200" b="1" dirty="0">
                <a:solidFill>
                  <a:srgbClr val="0000FF"/>
                </a:solidFill>
              </a:rPr>
            </a:br>
            <a:r>
              <a:rPr lang="en-US" sz="3200" b="1" dirty="0" smtClean="0">
                <a:solidFill>
                  <a:srgbClr val="0000FF"/>
                </a:solidFill>
              </a:rPr>
              <a:t>for MC </a:t>
            </a:r>
            <a:r>
              <a:rPr lang="en-US" sz="3200" b="1" dirty="0">
                <a:solidFill>
                  <a:srgbClr val="0000FF"/>
                </a:solidFill>
              </a:rPr>
              <a:t>simulations for the Physics Performance paper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511300"/>
            <a:ext cx="8070851" cy="4927599"/>
          </a:xfrm>
        </p:spPr>
        <p:txBody>
          <a:bodyPr>
            <a:normAutofit fontScale="70000" lnSpcReduction="20000"/>
          </a:bodyPr>
          <a:lstStyle/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Statistics for </a:t>
            </a:r>
            <a:r>
              <a:rPr lang="en-US" dirty="0" err="1" smtClean="0">
                <a:solidFill>
                  <a:schemeClr val="tx1"/>
                </a:solidFill>
              </a:rPr>
              <a:t>Bi+Bi</a:t>
            </a:r>
            <a:r>
              <a:rPr lang="en-US" dirty="0" smtClean="0">
                <a:solidFill>
                  <a:schemeClr val="tx1"/>
                </a:solidFill>
              </a:rPr>
              <a:t>  collisions at 9.2 </a:t>
            </a:r>
            <a:r>
              <a:rPr lang="en-US" dirty="0" err="1" smtClean="0">
                <a:solidFill>
                  <a:schemeClr val="tx1"/>
                </a:solidFill>
              </a:rPr>
              <a:t>GeV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en-US" b="1" dirty="0" smtClean="0">
                <a:solidFill>
                  <a:srgbClr val="FF0000"/>
                </a:solidFill>
              </a:rPr>
              <a:t>~ 100 </a:t>
            </a:r>
            <a:r>
              <a:rPr lang="en-US" b="1" dirty="0" err="1" smtClean="0">
                <a:solidFill>
                  <a:srgbClr val="FF0000"/>
                </a:solidFill>
              </a:rPr>
              <a:t>mln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min bias events -</a:t>
            </a:r>
            <a:r>
              <a:rPr lang="en-US" dirty="0" smtClean="0">
                <a:solidFill>
                  <a:srgbClr val="FF0000"/>
                </a:solidFill>
              </a:rPr>
              <a:t>- ?</a:t>
            </a:r>
          </a:p>
          <a:p>
            <a:pPr>
              <a:buFont typeface="Wingdings" charset="2"/>
              <a:buChar char="Ø"/>
            </a:pPr>
            <a:r>
              <a:rPr lang="en-US" dirty="0"/>
              <a:t>Central </a:t>
            </a:r>
            <a:r>
              <a:rPr lang="en-US" dirty="0" err="1"/>
              <a:t>pseudorapidity</a:t>
            </a:r>
            <a:r>
              <a:rPr lang="en-US" dirty="0"/>
              <a:t> </a:t>
            </a:r>
            <a:r>
              <a:rPr lang="en-US" dirty="0" smtClean="0"/>
              <a:t>intervals for TPC physics analysis:                                                                                             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|</a:t>
            </a:r>
            <a:r>
              <a:rPr lang="en-US" b="1" dirty="0" err="1">
                <a:solidFill>
                  <a:srgbClr val="FF0000"/>
                </a:solidFill>
              </a:rPr>
              <a:t>η</a:t>
            </a:r>
            <a:r>
              <a:rPr lang="en-US" b="1" dirty="0">
                <a:solidFill>
                  <a:srgbClr val="FF0000"/>
                </a:solidFill>
              </a:rPr>
              <a:t>|</a:t>
            </a:r>
            <a:r>
              <a:rPr lang="en-US" b="1" dirty="0" smtClean="0">
                <a:solidFill>
                  <a:srgbClr val="FF0000"/>
                </a:solidFill>
              </a:rPr>
              <a:t>&lt;0.5 </a:t>
            </a:r>
            <a:r>
              <a:rPr lang="en-US" b="1" dirty="0">
                <a:solidFill>
                  <a:srgbClr val="FF0000"/>
                </a:solidFill>
              </a:rPr>
              <a:t>and  |</a:t>
            </a:r>
            <a:r>
              <a:rPr lang="en-US" b="1" dirty="0" err="1">
                <a:solidFill>
                  <a:srgbClr val="FF0000"/>
                </a:solidFill>
              </a:rPr>
              <a:t>η</a:t>
            </a:r>
            <a:r>
              <a:rPr lang="en-US" b="1" dirty="0">
                <a:solidFill>
                  <a:srgbClr val="FF0000"/>
                </a:solidFill>
              </a:rPr>
              <a:t>|&lt;</a:t>
            </a:r>
            <a:r>
              <a:rPr lang="en-US" b="1" dirty="0" smtClean="0">
                <a:solidFill>
                  <a:srgbClr val="FF0000"/>
                </a:solidFill>
              </a:rPr>
              <a:t>1.0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Different  </a:t>
            </a:r>
            <a:r>
              <a:rPr lang="en-US" dirty="0" err="1"/>
              <a:t>pseudorapidity</a:t>
            </a:r>
            <a:r>
              <a:rPr lang="en-US" dirty="0"/>
              <a:t> </a:t>
            </a:r>
            <a:r>
              <a:rPr lang="en-US" dirty="0" smtClean="0"/>
              <a:t>intervals should be considered  </a:t>
            </a:r>
            <a:r>
              <a:rPr lang="en-US" dirty="0"/>
              <a:t>for multiplicity classes selections </a:t>
            </a:r>
            <a:r>
              <a:rPr lang="en-US" dirty="0" smtClean="0"/>
              <a:t>In </a:t>
            </a:r>
            <a:r>
              <a:rPr lang="en-US" dirty="0"/>
              <a:t>order to avoid trivial </a:t>
            </a:r>
            <a:r>
              <a:rPr lang="en-US" dirty="0" smtClean="0"/>
              <a:t>autocorrelations :  </a:t>
            </a:r>
            <a:r>
              <a:rPr lang="en-US" b="1" dirty="0" smtClean="0">
                <a:solidFill>
                  <a:srgbClr val="FF0000"/>
                </a:solidFill>
              </a:rPr>
              <a:t>TPC tracks in 0.5 </a:t>
            </a:r>
            <a:r>
              <a:rPr lang="en-US" b="1" dirty="0">
                <a:solidFill>
                  <a:srgbClr val="FF0000"/>
                </a:solidFill>
              </a:rPr>
              <a:t>&lt;</a:t>
            </a:r>
            <a:r>
              <a:rPr lang="en-US" b="1" dirty="0" smtClean="0">
                <a:solidFill>
                  <a:srgbClr val="FF0000"/>
                </a:solidFill>
              </a:rPr>
              <a:t>|</a:t>
            </a:r>
            <a:r>
              <a:rPr lang="en-US" b="1" dirty="0" err="1">
                <a:solidFill>
                  <a:srgbClr val="FF0000"/>
                </a:solidFill>
              </a:rPr>
              <a:t>η</a:t>
            </a:r>
            <a:r>
              <a:rPr lang="en-US" b="1" dirty="0">
                <a:solidFill>
                  <a:srgbClr val="FF0000"/>
                </a:solidFill>
              </a:rPr>
              <a:t>|&lt;</a:t>
            </a:r>
            <a:r>
              <a:rPr lang="en-US" b="1" dirty="0" smtClean="0">
                <a:solidFill>
                  <a:srgbClr val="FF0000"/>
                </a:solidFill>
              </a:rPr>
              <a:t>1.5</a:t>
            </a:r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dirty="0"/>
              <a:t>O</a:t>
            </a:r>
            <a:r>
              <a:rPr lang="en-US" dirty="0" smtClean="0"/>
              <a:t>ther  </a:t>
            </a:r>
            <a:r>
              <a:rPr lang="en-US" dirty="0" err="1"/>
              <a:t>pseudorapidity</a:t>
            </a:r>
            <a:r>
              <a:rPr lang="en-US" dirty="0"/>
              <a:t> intervals: </a:t>
            </a:r>
            <a:r>
              <a:rPr lang="en-US" dirty="0" smtClean="0"/>
              <a:t>e.g. </a:t>
            </a:r>
            <a:r>
              <a:rPr lang="ru-RU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FFD</a:t>
            </a:r>
            <a:r>
              <a:rPr lang="en-US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-RU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symmetrically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placed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MPD </a:t>
            </a:r>
            <a:r>
              <a:rPr lang="ru-RU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center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along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beam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line</a:t>
            </a:r>
            <a:r>
              <a:rPr lang="en-US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2.5 </a:t>
            </a:r>
            <a:r>
              <a:rPr lang="ru-RU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≤| </a:t>
            </a:r>
            <a:r>
              <a:rPr lang="ru-RU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η</a:t>
            </a:r>
            <a:r>
              <a:rPr lang="ru-RU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|≤ </a:t>
            </a:r>
            <a:r>
              <a:rPr lang="ru-RU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3.2</a:t>
            </a:r>
            <a:r>
              <a:rPr lang="en-US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(also mini-</a:t>
            </a:r>
            <a:r>
              <a:rPr lang="en-US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BeBe</a:t>
            </a:r>
            <a:r>
              <a:rPr lang="en-US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– ?) </a:t>
            </a:r>
            <a:r>
              <a:rPr lang="en-US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ould be </a:t>
            </a:r>
            <a:r>
              <a:rPr lang="en-US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aslo</a:t>
            </a:r>
            <a:r>
              <a:rPr lang="en-US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considered </a:t>
            </a:r>
            <a:r>
              <a:rPr lang="en-US" dirty="0" smtClean="0"/>
              <a:t>for the  </a:t>
            </a:r>
            <a:r>
              <a:rPr lang="en-US" dirty="0"/>
              <a:t>multiplicity </a:t>
            </a:r>
            <a:r>
              <a:rPr lang="en-US" dirty="0" smtClean="0"/>
              <a:t>classes selection</a:t>
            </a:r>
            <a:endParaRPr lang="en-US" b="1" dirty="0" smtClean="0">
              <a:solidFill>
                <a:srgbClr val="FF0000"/>
              </a:solidFill>
            </a:endParaRPr>
          </a:p>
          <a:p>
            <a:pPr>
              <a:buFont typeface="Wingdings" charset="2"/>
              <a:buChar char="Ø"/>
            </a:pPr>
            <a:r>
              <a:rPr lang="en-US" b="1" dirty="0">
                <a:solidFill>
                  <a:srgbClr val="FF0000"/>
                </a:solidFill>
              </a:rPr>
              <a:t>C</a:t>
            </a:r>
            <a:r>
              <a:rPr lang="en-US" b="1" dirty="0" smtClean="0">
                <a:solidFill>
                  <a:srgbClr val="FF0000"/>
                </a:solidFill>
              </a:rPr>
              <a:t>lass-wise optimization of the class width: </a:t>
            </a:r>
            <a:r>
              <a:rPr lang="en-US" dirty="0" smtClean="0"/>
              <a:t>MC </a:t>
            </a:r>
            <a:r>
              <a:rPr lang="en-US" dirty="0"/>
              <a:t>simulations </a:t>
            </a:r>
            <a:r>
              <a:rPr lang="en-US" dirty="0" err="1"/>
              <a:t>fo</a:t>
            </a:r>
            <a:r>
              <a:rPr lang="en-US" dirty="0"/>
              <a:t> </a:t>
            </a:r>
            <a:r>
              <a:rPr lang="en-US" dirty="0" err="1"/>
              <a:t>Bi+Bi</a:t>
            </a:r>
            <a:r>
              <a:rPr lang="en-US" dirty="0"/>
              <a:t> collisions at 9.2 </a:t>
            </a:r>
            <a:r>
              <a:rPr lang="en-US" dirty="0" err="1"/>
              <a:t>GeV</a:t>
            </a:r>
            <a:r>
              <a:rPr lang="en-US" dirty="0"/>
              <a:t> for </a:t>
            </a:r>
            <a:r>
              <a:rPr lang="en-US" dirty="0">
                <a:solidFill>
                  <a:srgbClr val="FF0000"/>
                </a:solidFill>
              </a:rPr>
              <a:t>0-</a:t>
            </a:r>
            <a:r>
              <a:rPr lang="en-US" dirty="0" smtClean="0">
                <a:solidFill>
                  <a:srgbClr val="FF0000"/>
                </a:solidFill>
              </a:rPr>
              <a:t>1%</a:t>
            </a:r>
            <a:r>
              <a:rPr lang="en-US" dirty="0">
                <a:solidFill>
                  <a:srgbClr val="FF0000"/>
                </a:solidFill>
              </a:rPr>
              <a:t>, 0-</a:t>
            </a:r>
            <a:r>
              <a:rPr lang="en-US" dirty="0" smtClean="0">
                <a:solidFill>
                  <a:srgbClr val="FF0000"/>
                </a:solidFill>
              </a:rPr>
              <a:t>3%</a:t>
            </a:r>
            <a:r>
              <a:rPr lang="en-US" dirty="0">
                <a:solidFill>
                  <a:srgbClr val="FF0000"/>
                </a:solidFill>
              </a:rPr>
              <a:t>, 0</a:t>
            </a:r>
            <a:r>
              <a:rPr lang="en-US" dirty="0" smtClean="0">
                <a:solidFill>
                  <a:srgbClr val="FF0000"/>
                </a:solidFill>
              </a:rPr>
              <a:t>-5%</a:t>
            </a:r>
            <a:r>
              <a:rPr lang="en-US" dirty="0">
                <a:solidFill>
                  <a:srgbClr val="FF0000"/>
                </a:solidFill>
              </a:rPr>
              <a:t>, 0</a:t>
            </a:r>
            <a:r>
              <a:rPr lang="en-US" dirty="0" smtClean="0">
                <a:solidFill>
                  <a:srgbClr val="FF0000"/>
                </a:solidFill>
              </a:rPr>
              <a:t>-7%</a:t>
            </a:r>
            <a:r>
              <a:rPr lang="en-US" dirty="0">
                <a:solidFill>
                  <a:srgbClr val="FF0000"/>
                </a:solidFill>
              </a:rPr>
              <a:t>, 0</a:t>
            </a:r>
            <a:r>
              <a:rPr lang="en-US" dirty="0" smtClean="0">
                <a:solidFill>
                  <a:srgbClr val="FF0000"/>
                </a:solidFill>
              </a:rPr>
              <a:t>-10%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>0-20</a:t>
            </a:r>
            <a:r>
              <a:rPr lang="en-US" dirty="0">
                <a:solidFill>
                  <a:srgbClr val="FF0000"/>
                </a:solidFill>
              </a:rPr>
              <a:t>%  </a:t>
            </a:r>
            <a:r>
              <a:rPr lang="en-US" dirty="0" smtClean="0"/>
              <a:t>multiplicity </a:t>
            </a:r>
            <a:r>
              <a:rPr lang="en-US" dirty="0"/>
              <a:t>based centrality </a:t>
            </a:r>
            <a:r>
              <a:rPr lang="en-US" dirty="0" smtClean="0"/>
              <a:t>classes (and similar optimization for the </a:t>
            </a:r>
            <a:r>
              <a:rPr lang="en-US" dirty="0" err="1" smtClean="0"/>
              <a:t>FHCal</a:t>
            </a:r>
            <a:r>
              <a:rPr lang="en-US" dirty="0" smtClean="0"/>
              <a:t> classes)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Z-position  </a:t>
            </a:r>
            <a:r>
              <a:rPr lang="en-US" dirty="0">
                <a:solidFill>
                  <a:srgbClr val="FF0000"/>
                </a:solidFill>
              </a:rPr>
              <a:t>of the  interaction vertex </a:t>
            </a:r>
            <a:r>
              <a:rPr lang="en-US" dirty="0" smtClean="0">
                <a:solidFill>
                  <a:schemeClr val="tx1"/>
                </a:solidFill>
              </a:rPr>
              <a:t>should be taken into account in  the new MC simulations production. Studies of z-cuts are needed.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charset="2"/>
              <a:buChar char="Ø"/>
            </a:pPr>
            <a:endParaRPr lang="en-US" dirty="0"/>
          </a:p>
          <a:p>
            <a:pPr>
              <a:buFont typeface="Wingdings" charset="2"/>
              <a:buChar char="Ø"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dirty="0"/>
          </a:p>
          <a:p>
            <a:pPr>
              <a:buFont typeface="Wingdings" charset="2"/>
              <a:buChar char="Ø"/>
            </a:pPr>
            <a:endParaRPr lang="en-US" dirty="0" smtClean="0"/>
          </a:p>
          <a:p>
            <a:pPr>
              <a:buFont typeface="Wingdings" charset="2"/>
              <a:buChar char="Ø"/>
            </a:pPr>
            <a:endParaRPr lang="en-US" dirty="0"/>
          </a:p>
        </p:txBody>
      </p: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>
            <a:off x="152400" y="14135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156177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</a:rPr>
              <a:t>Available </a:t>
            </a:r>
            <a:r>
              <a:rPr lang="en-US" sz="3200" dirty="0">
                <a:solidFill>
                  <a:srgbClr val="0000FF"/>
                </a:solidFill>
              </a:rPr>
              <a:t>event-</a:t>
            </a:r>
            <a:r>
              <a:rPr lang="en-US" sz="3200" dirty="0" smtClean="0">
                <a:solidFill>
                  <a:srgbClr val="0000FF"/>
                </a:solidFill>
              </a:rPr>
              <a:t>generators and models: </a:t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>SMASH</a:t>
            </a:r>
            <a:r>
              <a:rPr lang="en-US" sz="3200" dirty="0">
                <a:solidFill>
                  <a:srgbClr val="0000FF"/>
                </a:solidFill>
              </a:rPr>
              <a:t>, URQMD, DCM-QGSM-SMM,  AMPT</a:t>
            </a:r>
            <a:r>
              <a:rPr lang="en-US" sz="3200" dirty="0" smtClean="0">
                <a:solidFill>
                  <a:srgbClr val="0000FF"/>
                </a:solidFill>
              </a:rPr>
              <a:t>,</a:t>
            </a:r>
            <a:r>
              <a:rPr lang="en-US" sz="3200" b="1" spc="-1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3200" spc="-1" dirty="0">
                <a:solidFill>
                  <a:srgbClr val="0000FF"/>
                </a:solidFill>
              </a:rPr>
              <a:t>AAMCC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>
                <a:solidFill>
                  <a:srgbClr val="0000FF"/>
                </a:solidFill>
              </a:rPr>
              <a:t>…some </a:t>
            </a:r>
            <a:r>
              <a:rPr lang="en-US" sz="3200" dirty="0" smtClean="0">
                <a:solidFill>
                  <a:srgbClr val="0000FF"/>
                </a:solidFill>
              </a:rPr>
              <a:t>other?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2184401"/>
            <a:ext cx="8159751" cy="2374899"/>
          </a:xfrm>
        </p:spPr>
        <p:txBody>
          <a:bodyPr/>
          <a:lstStyle/>
          <a:p>
            <a:r>
              <a:rPr lang="en-US" dirty="0" smtClean="0"/>
              <a:t>…to be discussed</a:t>
            </a:r>
            <a:endParaRPr lang="en-US" dirty="0"/>
          </a:p>
        </p:txBody>
      </p: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>
            <a:off x="152400" y="16675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925387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799" y="107576"/>
            <a:ext cx="8032751" cy="756024"/>
          </a:xfrm>
        </p:spPr>
        <p:txBody>
          <a:bodyPr/>
          <a:lstStyle/>
          <a:p>
            <a:pPr marL="0" indent="0"/>
            <a:r>
              <a:rPr lang="en-US" sz="3200" dirty="0">
                <a:solidFill>
                  <a:srgbClr val="0000FF"/>
                </a:solidFill>
              </a:rPr>
              <a:t>The next </a:t>
            </a:r>
            <a:r>
              <a:rPr lang="en-US" sz="3200" dirty="0" smtClean="0">
                <a:solidFill>
                  <a:srgbClr val="0000FF"/>
                </a:solidFill>
              </a:rPr>
              <a:t>steps: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1206500"/>
            <a:ext cx="8610599" cy="56515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Distribution inside the PWG1 of tasks and subtasks of  the MC simulations production is  requested  in view of the Physics Performance </a:t>
            </a:r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dirty="0" smtClean="0">
                <a:solidFill>
                  <a:schemeClr val="tx1"/>
                </a:solidFill>
              </a:rPr>
              <a:t>aper preparation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The main two approaches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(multiplicity-based and </a:t>
            </a:r>
            <a:r>
              <a:rPr lang="en-US" dirty="0" err="1" smtClean="0">
                <a:solidFill>
                  <a:schemeClr val="tx1"/>
                </a:solidFill>
              </a:rPr>
              <a:t>FHCal</a:t>
            </a:r>
            <a:r>
              <a:rPr lang="en-US" dirty="0" smtClean="0">
                <a:solidFill>
                  <a:schemeClr val="tx1"/>
                </a:solidFill>
              </a:rPr>
              <a:t> energy)   to the determination </a:t>
            </a:r>
            <a:r>
              <a:rPr lang="en-US" dirty="0">
                <a:solidFill>
                  <a:schemeClr val="tx1"/>
                </a:solidFill>
              </a:rPr>
              <a:t>of </a:t>
            </a:r>
            <a:r>
              <a:rPr lang="en-US" dirty="0" smtClean="0">
                <a:solidFill>
                  <a:schemeClr val="tx1"/>
                </a:solidFill>
              </a:rPr>
              <a:t>the classes </a:t>
            </a:r>
            <a:r>
              <a:rPr lang="en-US" dirty="0">
                <a:solidFill>
                  <a:schemeClr val="tx1"/>
                </a:solidFill>
              </a:rPr>
              <a:t>of </a:t>
            </a:r>
            <a:r>
              <a:rPr lang="en-US" dirty="0" smtClean="0">
                <a:solidFill>
                  <a:schemeClr val="tx1"/>
                </a:solidFill>
              </a:rPr>
              <a:t>centrality are valid and important for the further investigations. 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Other </a:t>
            </a:r>
            <a:r>
              <a:rPr lang="en-US" dirty="0" smtClean="0">
                <a:solidFill>
                  <a:srgbClr val="000000"/>
                </a:solidFill>
              </a:rPr>
              <a:t>approaches to centrality classes definition (selection of </a:t>
            </a:r>
            <a:r>
              <a:rPr lang="en-US" dirty="0" err="1" smtClean="0">
                <a:solidFill>
                  <a:srgbClr val="000000"/>
                </a:solidFill>
              </a:rPr>
              <a:t>pseudorapidity</a:t>
            </a:r>
            <a:r>
              <a:rPr lang="en-US" dirty="0" smtClean="0">
                <a:solidFill>
                  <a:srgbClr val="000000"/>
                </a:solidFill>
              </a:rPr>
              <a:t> intervals, account of </a:t>
            </a:r>
            <a:r>
              <a:rPr lang="en-US" spc="-1" dirty="0" smtClean="0">
                <a:solidFill>
                  <a:srgbClr val="000000"/>
                </a:solidFill>
              </a:rPr>
              <a:t>asymmetry </a:t>
            </a:r>
            <a:r>
              <a:rPr lang="en-US" spc="-1" dirty="0">
                <a:solidFill>
                  <a:srgbClr val="000000"/>
                </a:solidFill>
              </a:rPr>
              <a:t>of the total spectator volume </a:t>
            </a:r>
            <a:r>
              <a:rPr lang="en-US" spc="-1" dirty="0" smtClean="0">
                <a:solidFill>
                  <a:srgbClr val="000000"/>
                </a:solidFill>
              </a:rPr>
              <a:t>in 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spc="-1" dirty="0" smtClean="0">
                <a:solidFill>
                  <a:srgbClr val="000000"/>
                </a:solidFill>
              </a:rPr>
              <a:t>AAMCC and fragmentation processes, effects of nucleon stopping, etc… ) </a:t>
            </a:r>
            <a:r>
              <a:rPr lang="en-US" dirty="0" smtClean="0">
                <a:solidFill>
                  <a:srgbClr val="000000"/>
                </a:solidFill>
              </a:rPr>
              <a:t>should be also developed further</a:t>
            </a:r>
          </a:p>
          <a:p>
            <a:pPr>
              <a:buFont typeface="Wingdings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We have two main experts – </a:t>
            </a:r>
            <a:r>
              <a:rPr lang="en-US" dirty="0" err="1">
                <a:solidFill>
                  <a:schemeClr val="tx1"/>
                </a:solidFill>
              </a:rPr>
              <a:t>Petr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Parfenov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dirty="0" err="1">
                <a:solidFill>
                  <a:schemeClr val="tx1"/>
                </a:solidFill>
              </a:rPr>
              <a:t>Vadim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Volkov</a:t>
            </a:r>
            <a:r>
              <a:rPr lang="en-US" dirty="0">
                <a:solidFill>
                  <a:schemeClr val="tx1"/>
                </a:solidFill>
              </a:rPr>
              <a:t> -- who may </a:t>
            </a:r>
            <a:r>
              <a:rPr lang="en-US" dirty="0" smtClean="0">
                <a:solidFill>
                  <a:schemeClr val="tx1"/>
                </a:solidFill>
              </a:rPr>
              <a:t>trigger  </a:t>
            </a:r>
            <a:r>
              <a:rPr lang="en-US" dirty="0">
                <a:solidFill>
                  <a:schemeClr val="tx1"/>
                </a:solidFill>
              </a:rPr>
              <a:t>via the PWG1 the </a:t>
            </a:r>
            <a:r>
              <a:rPr lang="en-US" dirty="0" smtClean="0">
                <a:solidFill>
                  <a:schemeClr val="tx1"/>
                </a:solidFill>
              </a:rPr>
              <a:t>requests on MC </a:t>
            </a:r>
            <a:r>
              <a:rPr lang="en-US" dirty="0">
                <a:solidFill>
                  <a:schemeClr val="tx1"/>
                </a:solidFill>
              </a:rPr>
              <a:t>production </a:t>
            </a:r>
            <a:r>
              <a:rPr lang="en-US" dirty="0" smtClean="0">
                <a:solidFill>
                  <a:schemeClr val="tx1"/>
                </a:solidFill>
              </a:rPr>
              <a:t>at NICA clusters in </a:t>
            </a:r>
            <a:r>
              <a:rPr lang="en-US" dirty="0">
                <a:solidFill>
                  <a:schemeClr val="tx1"/>
                </a:solidFill>
              </a:rPr>
              <a:t>line with results of our </a:t>
            </a:r>
            <a:r>
              <a:rPr lang="en-US" dirty="0" smtClean="0">
                <a:solidFill>
                  <a:schemeClr val="tx1"/>
                </a:solidFill>
              </a:rPr>
              <a:t>discussion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Please, join these tasks– today we discuss only centrality that is just one item in the list of global observables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" charset="2"/>
              <a:buChar char="Ø"/>
            </a:pPr>
            <a:r>
              <a:rPr lang="en-US" b="1" dirty="0" smtClean="0"/>
              <a:t>Other proposals are welcome!</a:t>
            </a:r>
          </a:p>
        </p:txBody>
      </p:sp>
      <p:cxnSp>
        <p:nvCxnSpPr>
          <p:cNvPr id="4" name="AutoShape 5"/>
          <p:cNvCxnSpPr>
            <a:cxnSpLocks noChangeShapeType="1"/>
          </p:cNvCxnSpPr>
          <p:nvPr/>
        </p:nvCxnSpPr>
        <p:spPr bwMode="auto">
          <a:xfrm>
            <a:off x="190500" y="9690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022045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a44661b58c_2_0"/>
          <p:cNvSpPr txBox="1">
            <a:spLocks noGrp="1"/>
          </p:cNvSpPr>
          <p:nvPr>
            <p:ph type="title"/>
          </p:nvPr>
        </p:nvSpPr>
        <p:spPr>
          <a:xfrm>
            <a:off x="568725" y="2323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Thank you for your attention!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89" name="Google Shape;489;ga44661b58c_2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024" y="124325"/>
            <a:ext cx="1020353" cy="84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ga44661b58c_2_0" descr="NICA-Logo_4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69371" y="188646"/>
            <a:ext cx="1444341" cy="71145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7565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</a:t>
            </a:r>
            <a:r>
              <a:rPr lang="en-US" sz="3200" dirty="0" smtClean="0"/>
              <a:t>he  </a:t>
            </a:r>
            <a:r>
              <a:rPr lang="en-US" sz="3200" dirty="0"/>
              <a:t>near tasks  for the MC </a:t>
            </a:r>
            <a:r>
              <a:rPr lang="en-US" sz="3200" dirty="0" smtClean="0"/>
              <a:t>production</a:t>
            </a:r>
            <a:br>
              <a:rPr lang="en-US" sz="3200" dirty="0" smtClean="0"/>
            </a:br>
            <a:r>
              <a:rPr lang="en-US" sz="3200" dirty="0"/>
              <a:t>In  view of the preparation  of the 1st Physics MPD Paper</a:t>
            </a:r>
          </a:p>
        </p:txBody>
      </p:sp>
      <p:sp>
        <p:nvSpPr>
          <p:cNvPr id="3" name="Rectangle 2"/>
          <p:cNvSpPr/>
          <p:nvPr/>
        </p:nvSpPr>
        <p:spPr>
          <a:xfrm>
            <a:off x="190500" y="2057400"/>
            <a:ext cx="8864600" cy="4185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charset="2"/>
              <a:buChar char="Ø"/>
            </a:pPr>
            <a:r>
              <a:rPr lang="en-US" sz="2800" dirty="0" smtClean="0"/>
              <a:t>For reconstructed data we  will need:</a:t>
            </a:r>
            <a:endParaRPr lang="en-US" sz="2800" dirty="0"/>
          </a:p>
          <a:p>
            <a:pPr marL="457200" indent="-457200">
              <a:buFont typeface="Wingdings" charset="2"/>
              <a:buChar char="Ø"/>
            </a:pPr>
            <a:endParaRPr lang="en-US" dirty="0"/>
          </a:p>
          <a:p>
            <a:r>
              <a:rPr lang="en-US" sz="2800" dirty="0"/>
              <a:t>1) </a:t>
            </a:r>
            <a:r>
              <a:rPr lang="en-US" sz="2800" dirty="0" err="1"/>
              <a:t>multipicity</a:t>
            </a:r>
            <a:r>
              <a:rPr lang="en-US" sz="2800" dirty="0"/>
              <a:t>-based classes  of centrality using the standard approach with the  </a:t>
            </a:r>
            <a:r>
              <a:rPr lang="en-US" sz="2800" dirty="0" err="1"/>
              <a:t>UrQMD</a:t>
            </a:r>
            <a:r>
              <a:rPr lang="en-US" sz="2800" dirty="0"/>
              <a:t>, SMASH and  DCM-QGSM-SMM</a:t>
            </a:r>
          </a:p>
          <a:p>
            <a:endParaRPr lang="en-US" sz="2800" dirty="0"/>
          </a:p>
          <a:p>
            <a:r>
              <a:rPr lang="en-US" sz="2800" dirty="0"/>
              <a:t>2) </a:t>
            </a:r>
            <a:r>
              <a:rPr lang="en-US" sz="2800" dirty="0" err="1"/>
              <a:t>FHCal</a:t>
            </a:r>
            <a:r>
              <a:rPr lang="en-US" sz="2800" dirty="0"/>
              <a:t> classes  of centrality with the DCM-QGSM-SMM  account of fragmentation processes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95843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In addition: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533400" y="1752600"/>
            <a:ext cx="7988300" cy="3539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pPr marL="457200" indent="-457200">
              <a:buFont typeface="Wingdings" charset="2"/>
              <a:buChar char="Ø"/>
            </a:pPr>
            <a:r>
              <a:rPr lang="en-US" sz="2800" dirty="0" smtClean="0"/>
              <a:t>The additional production </a:t>
            </a:r>
            <a:r>
              <a:rPr lang="en-US" sz="2800" dirty="0"/>
              <a:t>for </a:t>
            </a:r>
            <a:r>
              <a:rPr lang="en-US" sz="2800" dirty="0" err="1"/>
              <a:t>Au+Au</a:t>
            </a:r>
            <a:r>
              <a:rPr lang="en-US" sz="2800" dirty="0"/>
              <a:t> </a:t>
            </a:r>
            <a:r>
              <a:rPr lang="en-US" sz="2800" dirty="0" err="1"/>
              <a:t>collsions</a:t>
            </a:r>
            <a:r>
              <a:rPr lang="en-US" sz="2800" dirty="0"/>
              <a:t> at </a:t>
            </a:r>
            <a:r>
              <a:rPr lang="en-US" sz="2800" dirty="0" err="1"/>
              <a:t>sqrt</a:t>
            </a:r>
            <a:r>
              <a:rPr lang="en-US" sz="2800" dirty="0"/>
              <a:t>(</a:t>
            </a:r>
            <a:r>
              <a:rPr lang="en-US" sz="2800" dirty="0" err="1"/>
              <a:t>s_NN</a:t>
            </a:r>
            <a:r>
              <a:rPr lang="en-US" sz="2800" dirty="0"/>
              <a:t>)=9.2 </a:t>
            </a:r>
            <a:r>
              <a:rPr lang="en-US" sz="2800" dirty="0" err="1"/>
              <a:t>GeV</a:t>
            </a:r>
            <a:r>
              <a:rPr lang="en-US" sz="2800" dirty="0"/>
              <a:t> using  some of the event-generators mentioned. </a:t>
            </a:r>
            <a:endParaRPr lang="en-US" sz="2800" dirty="0" smtClean="0"/>
          </a:p>
          <a:p>
            <a:pPr marL="457200" indent="-457200">
              <a:buFont typeface="Wingdings" charset="2"/>
              <a:buChar char="Ø"/>
            </a:pPr>
            <a:r>
              <a:rPr lang="en-US" sz="2800" dirty="0" smtClean="0"/>
              <a:t>This  </a:t>
            </a:r>
            <a:r>
              <a:rPr lang="en-US" sz="2800" dirty="0"/>
              <a:t>will be needed to give a clear estimate </a:t>
            </a:r>
            <a:r>
              <a:rPr lang="en-US" sz="2800" dirty="0" smtClean="0"/>
              <a:t>of </a:t>
            </a:r>
            <a:r>
              <a:rPr lang="en-US" sz="2800" i="1" dirty="0" smtClean="0"/>
              <a:t>a possible </a:t>
            </a:r>
            <a:r>
              <a:rPr lang="en-US" sz="2800" i="1" dirty="0"/>
              <a:t>relevant bias  </a:t>
            </a:r>
            <a:r>
              <a:rPr lang="en-US" sz="2800" dirty="0"/>
              <a:t>that could  occur to be </a:t>
            </a:r>
            <a:r>
              <a:rPr lang="en-US" sz="2800" dirty="0" smtClean="0"/>
              <a:t>different for </a:t>
            </a:r>
            <a:r>
              <a:rPr lang="en-US" sz="2800" dirty="0"/>
              <a:t>the different </a:t>
            </a:r>
            <a:r>
              <a:rPr lang="en-US" sz="2800" dirty="0" smtClean="0"/>
              <a:t>observables </a:t>
            </a:r>
            <a:r>
              <a:rPr lang="en-US" sz="2800" dirty="0"/>
              <a:t>that will be used to compare with STAR.</a:t>
            </a:r>
          </a:p>
        </p:txBody>
      </p:sp>
    </p:spTree>
    <p:extLst>
      <p:ext uri="{BB962C8B-B14F-4D97-AF65-F5344CB8AC3E}">
        <p14:creationId xmlns:p14="http://schemas.microsoft.com/office/powerpoint/2010/main" val="3414114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3989"/>
            <a:ext cx="9017000" cy="796289"/>
          </a:xfrm>
        </p:spPr>
        <p:txBody>
          <a:bodyPr>
            <a:normAutofit fontScale="90000"/>
          </a:bodyPr>
          <a:lstStyle/>
          <a:p>
            <a:pPr lvl="0"/>
            <a:r>
              <a:rPr lang="en-US" sz="3200" b="1" dirty="0">
                <a:solidFill>
                  <a:srgbClr val="0000FF"/>
                </a:solidFill>
              </a:rPr>
              <a:t>Tasks</a:t>
            </a:r>
            <a:br>
              <a:rPr lang="en-US" sz="3200" b="1" dirty="0">
                <a:solidFill>
                  <a:srgbClr val="0000FF"/>
                </a:solidFill>
              </a:rPr>
            </a:br>
            <a:r>
              <a:rPr lang="en-US" sz="3200" b="1" dirty="0">
                <a:solidFill>
                  <a:srgbClr val="0000FF"/>
                </a:solidFill>
              </a:rPr>
              <a:t>https://</a:t>
            </a:r>
            <a:r>
              <a:rPr lang="en-US" sz="3200" b="1" dirty="0" err="1">
                <a:solidFill>
                  <a:srgbClr val="0000FF"/>
                </a:solidFill>
              </a:rPr>
              <a:t>indico.jinr.ru</a:t>
            </a:r>
            <a:r>
              <a:rPr lang="en-US" sz="3200" b="1" dirty="0">
                <a:solidFill>
                  <a:srgbClr val="0000FF"/>
                </a:solidFill>
              </a:rPr>
              <a:t>/event/2162/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00" y="1282700"/>
            <a:ext cx="8826500" cy="5575300"/>
          </a:xfrm>
          <a:ln>
            <a:noFill/>
          </a:ln>
        </p:spPr>
        <p:txBody>
          <a:bodyPr>
            <a:normAutofit fontScale="25000" lnSpcReduction="20000"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sz="7200" dirty="0" smtClean="0">
                <a:solidFill>
                  <a:srgbClr val="FF0000"/>
                </a:solidFill>
              </a:rPr>
              <a:t>Task </a:t>
            </a:r>
            <a:r>
              <a:rPr lang="en-US" sz="7200" dirty="0" smtClean="0">
                <a:solidFill>
                  <a:srgbClr val="FF0000"/>
                </a:solidFill>
              </a:rPr>
              <a:t>1. </a:t>
            </a:r>
            <a:r>
              <a:rPr lang="en-US" sz="7200" b="1" dirty="0"/>
              <a:t>C</a:t>
            </a:r>
            <a:r>
              <a:rPr lang="en-US" sz="7200" b="1" dirty="0" smtClean="0"/>
              <a:t>ompare to STAR </a:t>
            </a:r>
            <a:r>
              <a:rPr lang="en-US" sz="7200" b="1" dirty="0" err="1" smtClean="0"/>
              <a:t>Au+Au</a:t>
            </a:r>
            <a:r>
              <a:rPr lang="en-US" sz="7200" b="1" dirty="0" smtClean="0"/>
              <a:t> data </a:t>
            </a:r>
            <a:r>
              <a:rPr lang="en-US" sz="7200" dirty="0" smtClean="0"/>
              <a:t>at √</a:t>
            </a:r>
            <a:r>
              <a:rPr lang="en-US" sz="7200" dirty="0" err="1" smtClean="0"/>
              <a:t>s</a:t>
            </a:r>
            <a:r>
              <a:rPr lang="en-US" sz="7200" baseline="-25000" dirty="0" err="1" smtClean="0"/>
              <a:t>NN</a:t>
            </a:r>
            <a:r>
              <a:rPr lang="en-US" sz="7200" dirty="0" smtClean="0"/>
              <a:t>=9.2 </a:t>
            </a:r>
            <a:r>
              <a:rPr lang="en-US" sz="7200" dirty="0" err="1" smtClean="0"/>
              <a:t>GeV</a:t>
            </a:r>
            <a:r>
              <a:rPr lang="en-US" sz="7200" dirty="0" smtClean="0"/>
              <a:t>:  analysis of </a:t>
            </a:r>
            <a:r>
              <a:rPr lang="en-US" sz="7200" dirty="0" err="1" smtClean="0"/>
              <a:t>Bi+Bi</a:t>
            </a:r>
            <a:r>
              <a:rPr lang="en-US" sz="7200" dirty="0" smtClean="0"/>
              <a:t>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200" dirty="0" smtClean="0"/>
              <a:t>(</a:t>
            </a:r>
            <a:r>
              <a:rPr lang="en-US" sz="7200" dirty="0" err="1" smtClean="0"/>
              <a:t>Au+Au</a:t>
            </a:r>
            <a:r>
              <a:rPr lang="en-US" sz="7200" dirty="0" smtClean="0"/>
              <a:t>?) MC data </a:t>
            </a:r>
            <a:r>
              <a:rPr lang="en-US" sz="7200" b="1" dirty="0" smtClean="0">
                <a:solidFill>
                  <a:srgbClr val="3366FF"/>
                </a:solidFill>
              </a:rPr>
              <a:t>in the same </a:t>
            </a:r>
            <a:r>
              <a:rPr lang="en-US" sz="7200" b="1" dirty="0" err="1" smtClean="0">
                <a:solidFill>
                  <a:srgbClr val="3366FF"/>
                </a:solidFill>
              </a:rPr>
              <a:t>pseudorapidity</a:t>
            </a:r>
            <a:r>
              <a:rPr lang="en-US" sz="7200" b="1" dirty="0" smtClean="0">
                <a:solidFill>
                  <a:srgbClr val="3366FF"/>
                </a:solidFill>
              </a:rPr>
              <a:t> and centrality intervals </a:t>
            </a:r>
            <a:r>
              <a:rPr lang="en-US" sz="7200" dirty="0" smtClean="0"/>
              <a:t>of </a:t>
            </a:r>
            <a:r>
              <a:rPr lang="en-US" sz="7200" dirty="0"/>
              <a:t>the </a:t>
            </a:r>
            <a:r>
              <a:rPr lang="en-US" sz="7200" dirty="0" smtClean="0"/>
              <a:t>multiplicity</a:t>
            </a:r>
            <a:r>
              <a:rPr lang="en-US" sz="7200" dirty="0"/>
              <a:t>-based </a:t>
            </a:r>
            <a:r>
              <a:rPr lang="en-US" sz="7200" dirty="0" smtClean="0"/>
              <a:t>classes </a:t>
            </a:r>
            <a:endParaRPr lang="en-US" sz="7200" dirty="0" smtClean="0"/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7200" dirty="0"/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sz="7200" dirty="0">
                <a:solidFill>
                  <a:srgbClr val="FF0000"/>
                </a:solidFill>
              </a:rPr>
              <a:t>Task </a:t>
            </a:r>
            <a:r>
              <a:rPr lang="en-US" sz="7200" dirty="0" smtClean="0">
                <a:solidFill>
                  <a:srgbClr val="FF0000"/>
                </a:solidFill>
              </a:rPr>
              <a:t>2: </a:t>
            </a:r>
            <a:r>
              <a:rPr lang="en-US" sz="72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7200" b="1" dirty="0">
                <a:solidFill>
                  <a:schemeClr val="tx1"/>
                </a:solidFill>
                <a:latin typeface="Times New Roman"/>
                <a:cs typeface="Times New Roman"/>
              </a:rPr>
              <a:t>N</a:t>
            </a:r>
            <a:r>
              <a:rPr lang="en-US" sz="72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ew simulations for </a:t>
            </a:r>
            <a:r>
              <a:rPr lang="en-US" sz="7200" b="1" dirty="0">
                <a:solidFill>
                  <a:schemeClr val="tx1"/>
                </a:solidFill>
                <a:latin typeface="Times New Roman"/>
                <a:cs typeface="Times New Roman"/>
              </a:rPr>
              <a:t>the  Physics Performance paper </a:t>
            </a:r>
          </a:p>
          <a:p>
            <a:pPr>
              <a:buFont typeface="Wingdings" charset="2"/>
              <a:buChar char="§"/>
            </a:pPr>
            <a:r>
              <a:rPr lang="en-US" sz="7200" dirty="0" smtClean="0"/>
              <a:t> 	</a:t>
            </a:r>
            <a:r>
              <a:rPr lang="en-US" sz="7200" dirty="0" smtClean="0">
                <a:solidFill>
                  <a:srgbClr val="0000FF"/>
                </a:solidFill>
              </a:rPr>
              <a:t>Selection </a:t>
            </a:r>
            <a:r>
              <a:rPr lang="en-US" sz="7200" dirty="0">
                <a:solidFill>
                  <a:srgbClr val="0000FF"/>
                </a:solidFill>
              </a:rPr>
              <a:t>of the </a:t>
            </a:r>
            <a:r>
              <a:rPr lang="en-US" sz="7200" dirty="0" err="1">
                <a:solidFill>
                  <a:srgbClr val="0000FF"/>
                </a:solidFill>
              </a:rPr>
              <a:t>pseudorapidity</a:t>
            </a:r>
            <a:r>
              <a:rPr lang="en-US" sz="7200" dirty="0">
                <a:solidFill>
                  <a:srgbClr val="0000FF"/>
                </a:solidFill>
              </a:rPr>
              <a:t> </a:t>
            </a:r>
            <a:r>
              <a:rPr lang="en-US" sz="7200" dirty="0" smtClean="0"/>
              <a:t>intervals </a:t>
            </a:r>
            <a:r>
              <a:rPr lang="en-US" sz="7200" dirty="0"/>
              <a:t>for the multiplicity-based </a:t>
            </a:r>
            <a:r>
              <a:rPr lang="en-US" sz="7200" dirty="0" smtClean="0"/>
              <a:t>classes of </a:t>
            </a:r>
            <a:r>
              <a:rPr lang="en-US" sz="7200" dirty="0" err="1" smtClean="0"/>
              <a:t>Bi</a:t>
            </a:r>
            <a:r>
              <a:rPr lang="en-US" sz="7200" dirty="0" err="1"/>
              <a:t>+Bi</a:t>
            </a:r>
            <a:r>
              <a:rPr lang="en-US" sz="7200" dirty="0"/>
              <a:t> </a:t>
            </a:r>
            <a:r>
              <a:rPr lang="en-US" sz="7200" dirty="0" smtClean="0"/>
              <a:t> data </a:t>
            </a:r>
            <a:r>
              <a:rPr lang="en-US" sz="7200" dirty="0"/>
              <a:t>at √</a:t>
            </a:r>
            <a:r>
              <a:rPr lang="en-US" sz="7200" dirty="0" err="1"/>
              <a:t>s</a:t>
            </a:r>
            <a:r>
              <a:rPr lang="en-US" sz="7200" baseline="-25000" dirty="0" err="1"/>
              <a:t>NN</a:t>
            </a:r>
            <a:r>
              <a:rPr lang="en-US" sz="7200" dirty="0"/>
              <a:t>=9.2 </a:t>
            </a:r>
            <a:r>
              <a:rPr lang="en-US" sz="7200" dirty="0" err="1" smtClean="0"/>
              <a:t>GeV</a:t>
            </a:r>
            <a:r>
              <a:rPr lang="en-US" sz="7200" dirty="0" smtClean="0"/>
              <a:t>  in order to </a:t>
            </a:r>
            <a:r>
              <a:rPr lang="en-US" sz="7200" dirty="0" smtClean="0">
                <a:solidFill>
                  <a:srgbClr val="0000FF"/>
                </a:solidFill>
              </a:rPr>
              <a:t>minimize the autocorrelation effects </a:t>
            </a:r>
            <a:r>
              <a:rPr lang="en-US" sz="7200" dirty="0" smtClean="0"/>
              <a:t>in the data analysis</a:t>
            </a:r>
          </a:p>
          <a:p>
            <a:pPr>
              <a:buFont typeface="Wingdings" charset="2"/>
              <a:buChar char="§"/>
            </a:pPr>
            <a:r>
              <a:rPr lang="en-US" sz="7200" dirty="0" smtClean="0">
                <a:solidFill>
                  <a:srgbClr val="0000FF"/>
                </a:solidFill>
              </a:rPr>
              <a:t>Class-</a:t>
            </a:r>
            <a:r>
              <a:rPr lang="en-US" sz="7200" dirty="0" err="1" smtClean="0">
                <a:solidFill>
                  <a:srgbClr val="0000FF"/>
                </a:solidFill>
              </a:rPr>
              <a:t>wize</a:t>
            </a:r>
            <a:r>
              <a:rPr lang="en-US" sz="7200" dirty="0" smtClean="0">
                <a:solidFill>
                  <a:srgbClr val="0000FF"/>
                </a:solidFill>
              </a:rPr>
              <a:t> optimization </a:t>
            </a:r>
            <a:r>
              <a:rPr lang="en-US" sz="7200" dirty="0"/>
              <a:t>of </a:t>
            </a:r>
            <a:r>
              <a:rPr lang="en-US" sz="7200" dirty="0">
                <a:solidFill>
                  <a:schemeClr val="tx1"/>
                </a:solidFill>
              </a:rPr>
              <a:t>the centrality class-</a:t>
            </a:r>
            <a:r>
              <a:rPr lang="en-US" sz="7200" dirty="0" smtClean="0">
                <a:solidFill>
                  <a:schemeClr val="tx1"/>
                </a:solidFill>
              </a:rPr>
              <a:t>width</a:t>
            </a:r>
          </a:p>
          <a:p>
            <a:pPr>
              <a:buFont typeface="Wingdings" charset="2"/>
              <a:buChar char="§"/>
            </a:pPr>
            <a:r>
              <a:rPr lang="en-US" sz="7200" dirty="0" smtClean="0">
                <a:solidFill>
                  <a:srgbClr val="0000FF"/>
                </a:solidFill>
              </a:rPr>
              <a:t>Account of influence </a:t>
            </a:r>
            <a:r>
              <a:rPr lang="en-US" sz="7200" dirty="0">
                <a:solidFill>
                  <a:srgbClr val="0000FF"/>
                </a:solidFill>
              </a:rPr>
              <a:t>of the wide distribution in </a:t>
            </a:r>
            <a:r>
              <a:rPr lang="en-US" sz="7200" dirty="0" smtClean="0">
                <a:solidFill>
                  <a:srgbClr val="0000FF"/>
                </a:solidFill>
              </a:rPr>
              <a:t>Z position  </a:t>
            </a:r>
            <a:r>
              <a:rPr lang="en-US" sz="7200" dirty="0"/>
              <a:t>of the  interaction vertex </a:t>
            </a:r>
            <a:r>
              <a:rPr lang="en-US" sz="7200" dirty="0" smtClean="0"/>
              <a:t>on (</a:t>
            </a:r>
            <a:r>
              <a:rPr lang="en-US" sz="7200" dirty="0" err="1" smtClean="0"/>
              <a:t>i</a:t>
            </a:r>
            <a:r>
              <a:rPr lang="en-US" sz="7200" dirty="0" smtClean="0"/>
              <a:t>) </a:t>
            </a:r>
            <a:r>
              <a:rPr lang="en-US" sz="7200" dirty="0"/>
              <a:t>the selection of </a:t>
            </a:r>
            <a:r>
              <a:rPr lang="en-US" sz="7200" dirty="0" smtClean="0"/>
              <a:t>the multiplicity classes and (ii) a possible  </a:t>
            </a:r>
            <a:r>
              <a:rPr lang="en-US" sz="7200" dirty="0"/>
              <a:t>bias i</a:t>
            </a:r>
            <a:r>
              <a:rPr lang="en-US" sz="7200" dirty="0" smtClean="0"/>
              <a:t>n </a:t>
            </a:r>
            <a:r>
              <a:rPr lang="en-US" sz="7200" dirty="0"/>
              <a:t>the  </a:t>
            </a:r>
            <a:r>
              <a:rPr lang="en-US" sz="7200" dirty="0" err="1" smtClean="0"/>
              <a:t>FHCal</a:t>
            </a:r>
            <a:r>
              <a:rPr lang="en-US" sz="7200" dirty="0" smtClean="0"/>
              <a:t> measurements</a:t>
            </a:r>
            <a:endParaRPr lang="en-US" sz="7200" dirty="0"/>
          </a:p>
          <a:p>
            <a:pPr>
              <a:buFont typeface="Wingdings" charset="2"/>
              <a:buChar char="§"/>
            </a:pPr>
            <a:r>
              <a:rPr lang="en-US" sz="7200" dirty="0">
                <a:solidFill>
                  <a:srgbClr val="0000FF"/>
                </a:solidFill>
              </a:rPr>
              <a:t>E</a:t>
            </a:r>
            <a:r>
              <a:rPr lang="en-US" sz="7200" dirty="0" smtClean="0">
                <a:solidFill>
                  <a:srgbClr val="0000FF"/>
                </a:solidFill>
              </a:rPr>
              <a:t>vent</a:t>
            </a:r>
            <a:r>
              <a:rPr lang="en-US" sz="7200" dirty="0">
                <a:solidFill>
                  <a:srgbClr val="0000FF"/>
                </a:solidFill>
              </a:rPr>
              <a:t>-generators </a:t>
            </a:r>
            <a:r>
              <a:rPr lang="en-US" sz="7200" dirty="0" smtClean="0">
                <a:solidFill>
                  <a:srgbClr val="0000FF"/>
                </a:solidFill>
              </a:rPr>
              <a:t>that could be used and discussed in the MPD Physics paper: </a:t>
            </a:r>
            <a:r>
              <a:rPr lang="en-US" sz="7200" dirty="0" smtClean="0"/>
              <a:t>SMASH</a:t>
            </a:r>
            <a:r>
              <a:rPr lang="en-US" sz="7200" dirty="0"/>
              <a:t>, URQMD, DCM-QGSM-SMM</a:t>
            </a:r>
            <a:r>
              <a:rPr lang="en-US" sz="7200" dirty="0" smtClean="0"/>
              <a:t>,…..  </a:t>
            </a:r>
            <a:r>
              <a:rPr lang="en-US" sz="7200" dirty="0"/>
              <a:t>AMPT, </a:t>
            </a:r>
            <a:r>
              <a:rPr lang="en-US" sz="7200" spc="-1" dirty="0"/>
              <a:t>AAMCC</a:t>
            </a:r>
            <a:r>
              <a:rPr lang="en-US" sz="7200" dirty="0" smtClean="0"/>
              <a:t>…something  </a:t>
            </a:r>
            <a:r>
              <a:rPr lang="en-US" sz="7200" dirty="0"/>
              <a:t>else</a:t>
            </a:r>
            <a:r>
              <a:rPr lang="en-US" sz="7200" dirty="0" smtClean="0"/>
              <a:t>?</a:t>
            </a:r>
          </a:p>
          <a:p>
            <a:pPr>
              <a:buFont typeface="Wingdings" charset="2"/>
              <a:buChar char="§"/>
            </a:pPr>
            <a:endParaRPr lang="en-US" sz="8000" dirty="0"/>
          </a:p>
          <a:p>
            <a:pPr>
              <a:buFont typeface="Wingdings" charset="2"/>
              <a:buChar char="§"/>
            </a:pPr>
            <a:r>
              <a:rPr lang="en-US" sz="8000" dirty="0" smtClean="0"/>
              <a:t> </a:t>
            </a:r>
            <a:endParaRPr lang="en-US" sz="8000" dirty="0"/>
          </a:p>
          <a:p>
            <a:pPr marL="1371600" lvl="0" indent="-1371600">
              <a:lnSpc>
                <a:spcPct val="120000"/>
              </a:lnSpc>
              <a:spcBef>
                <a:spcPts val="0"/>
              </a:spcBef>
              <a:buAutoNum type="arabicParenR"/>
            </a:pPr>
            <a:r>
              <a:rPr lang="en-US" sz="9600" dirty="0" smtClean="0">
                <a:solidFill>
                  <a:srgbClr val="0000FF"/>
                </a:solidFill>
              </a:rPr>
              <a:t> </a:t>
            </a:r>
          </a:p>
          <a:p>
            <a:pPr marL="1371600" lvl="0" indent="-1371600">
              <a:lnSpc>
                <a:spcPct val="120000"/>
              </a:lnSpc>
              <a:spcBef>
                <a:spcPts val="0"/>
              </a:spcBef>
              <a:buAutoNum type="arabicParenR"/>
            </a:pPr>
            <a:endParaRPr lang="en-US" sz="960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1371600" lvl="0" indent="-1371600">
              <a:lnSpc>
                <a:spcPct val="120000"/>
              </a:lnSpc>
              <a:spcBef>
                <a:spcPts val="0"/>
              </a:spcBef>
              <a:buAutoNum type="arabicParenR"/>
            </a:pPr>
            <a:endParaRPr lang="en-US" sz="112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1200" dirty="0" smtClean="0">
                <a:solidFill>
                  <a:schemeClr val="tx1"/>
                </a:solidFill>
                <a:latin typeface="Times New Roman"/>
                <a:cs typeface="Times New Roman"/>
              </a:rPr>
              <a:t>-- </a:t>
            </a:r>
            <a:r>
              <a:rPr lang="en-US" sz="112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Centrality classes </a:t>
            </a:r>
            <a:r>
              <a:rPr lang="en-US" sz="11200" dirty="0" smtClean="0">
                <a:solidFill>
                  <a:schemeClr val="tx1"/>
                </a:solidFill>
                <a:latin typeface="Times New Roman"/>
                <a:cs typeface="Times New Roman"/>
              </a:rPr>
              <a:t>based on charged  particles  </a:t>
            </a:r>
            <a:r>
              <a:rPr lang="en-US" sz="112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multiplicity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1200" dirty="0" smtClean="0">
                <a:solidFill>
                  <a:schemeClr val="tx1"/>
                </a:solidFill>
                <a:latin typeface="Times New Roman"/>
                <a:cs typeface="Times New Roman"/>
              </a:rPr>
              <a:t>-- </a:t>
            </a:r>
            <a:r>
              <a:rPr lang="en-US" sz="112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Classes with  </a:t>
            </a:r>
            <a:r>
              <a:rPr lang="en-US" sz="11200" dirty="0" smtClean="0">
                <a:solidFill>
                  <a:schemeClr val="tx1"/>
                </a:solidFill>
                <a:latin typeface="Times New Roman"/>
                <a:cs typeface="Times New Roman"/>
              </a:rPr>
              <a:t>the  account of space </a:t>
            </a:r>
            <a:r>
              <a:rPr lang="en-US" sz="11200" dirty="0">
                <a:solidFill>
                  <a:schemeClr val="tx1"/>
                </a:solidFill>
                <a:latin typeface="Times New Roman"/>
                <a:cs typeface="Times New Roman"/>
              </a:rPr>
              <a:t>distribution of the </a:t>
            </a:r>
            <a:r>
              <a:rPr lang="en-US" sz="11200" dirty="0">
                <a:solidFill>
                  <a:srgbClr val="0000FF"/>
                </a:solidFill>
                <a:latin typeface="Times New Roman"/>
                <a:cs typeface="Times New Roman"/>
              </a:rPr>
              <a:t>deposited energies </a:t>
            </a:r>
            <a:r>
              <a:rPr lang="en-US" sz="11200" dirty="0">
                <a:solidFill>
                  <a:schemeClr val="tx1"/>
                </a:solidFill>
                <a:latin typeface="Times New Roman"/>
                <a:cs typeface="Times New Roman"/>
              </a:rPr>
              <a:t>in </a:t>
            </a:r>
            <a:r>
              <a:rPr lang="en-US" sz="11200" dirty="0" err="1">
                <a:solidFill>
                  <a:schemeClr val="tx1"/>
                </a:solidFill>
                <a:latin typeface="Times New Roman"/>
                <a:cs typeface="Times New Roman"/>
              </a:rPr>
              <a:t>FHCal</a:t>
            </a:r>
            <a:r>
              <a:rPr lang="en-US" sz="11200" dirty="0">
                <a:solidFill>
                  <a:schemeClr val="tx1"/>
                </a:solidFill>
                <a:latin typeface="Times New Roman"/>
                <a:cs typeface="Times New Roman"/>
              </a:rPr>
              <a:t> modules</a:t>
            </a:r>
            <a:endParaRPr lang="en-US" sz="11200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0" indent="-1371600">
              <a:lnSpc>
                <a:spcPct val="120000"/>
              </a:lnSpc>
              <a:spcBef>
                <a:spcPts val="0"/>
              </a:spcBef>
              <a:buAutoNum type="arabicParenR" startAt="3"/>
            </a:pPr>
            <a:r>
              <a:rPr lang="en-US" sz="11200" dirty="0" smtClean="0">
                <a:solidFill>
                  <a:schemeClr val="tx1"/>
                </a:solidFill>
                <a:latin typeface="Times New Roman"/>
                <a:cs typeface="Times New Roman"/>
              </a:rPr>
              <a:t>Briefly from </a:t>
            </a:r>
            <a:r>
              <a:rPr lang="en-US" sz="11200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lang="en-US" sz="11200" dirty="0" smtClean="0">
                <a:solidFill>
                  <a:schemeClr val="tx1"/>
                </a:solidFill>
                <a:latin typeface="Times New Roman"/>
                <a:cs typeface="Times New Roman"/>
              </a:rPr>
              <a:t>heoretical modeling of </a:t>
            </a:r>
            <a:r>
              <a:rPr lang="x-none" sz="11200" spc="-1" dirty="0" smtClean="0">
                <a:solidFill>
                  <a:schemeClr val="tx1"/>
                </a:solidFill>
                <a:latin typeface="Times New Roman"/>
                <a:cs typeface="Times New Roman"/>
              </a:rPr>
              <a:t>Spectator</a:t>
            </a:r>
            <a:r>
              <a:rPr lang="en-US" sz="11200" spc="-1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x-none" sz="11200" spc="-1" dirty="0" smtClean="0">
                <a:solidFill>
                  <a:schemeClr val="tx1"/>
                </a:solidFill>
                <a:latin typeface="Times New Roman"/>
                <a:cs typeface="Times New Roman"/>
              </a:rPr>
              <a:t>Matte</a:t>
            </a:r>
            <a:r>
              <a:rPr lang="en-US" sz="11200" spc="-1" dirty="0" smtClean="0">
                <a:solidFill>
                  <a:schemeClr val="tx1"/>
                </a:solidFill>
                <a:latin typeface="Times New Roman"/>
                <a:cs typeface="Times New Roman"/>
              </a:rPr>
              <a:t>r in </a:t>
            </a:r>
            <a:r>
              <a:rPr lang="x-none" sz="11200" spc="-1" dirty="0" smtClean="0">
                <a:solidFill>
                  <a:schemeClr val="tx1"/>
                </a:solidFill>
                <a:latin typeface="Times New Roman"/>
                <a:cs typeface="Times New Roman"/>
              </a:rPr>
              <a:t>Nuclear </a:t>
            </a:r>
            <a:r>
              <a:rPr lang="x-none" sz="11200" spc="-1" dirty="0">
                <a:solidFill>
                  <a:schemeClr val="tx1"/>
                </a:solidFill>
                <a:latin typeface="Times New Roman"/>
                <a:cs typeface="Times New Roman"/>
              </a:rPr>
              <a:t>Collisions at </a:t>
            </a:r>
            <a:r>
              <a:rPr lang="x-none" sz="11200" spc="-1" dirty="0" smtClean="0">
                <a:solidFill>
                  <a:schemeClr val="tx1"/>
                </a:solidFill>
                <a:latin typeface="Times New Roman"/>
                <a:cs typeface="Times New Roman"/>
              </a:rPr>
              <a:t>NICA</a:t>
            </a:r>
            <a:endParaRPr lang="en-US" sz="11200" spc="-1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371600" lvl="0" indent="-1371600">
              <a:lnSpc>
                <a:spcPct val="120000"/>
              </a:lnSpc>
              <a:spcBef>
                <a:spcPts val="0"/>
              </a:spcBef>
              <a:buAutoNum type="arabicParenR" startAt="3"/>
            </a:pPr>
            <a:r>
              <a:rPr lang="en-US" sz="11200" spc="-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Discussion and Conclusions</a:t>
            </a:r>
            <a:endParaRPr lang="en-US" sz="11200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Font typeface="Wingdings" charset="2"/>
              <a:buChar char="Ø"/>
            </a:pPr>
            <a:endParaRPr lang="en-US" sz="80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Font typeface="Wingdings" charset="2"/>
              <a:buChar char="Ø"/>
            </a:pPr>
            <a:endParaRPr lang="en-US" sz="80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Font typeface="Wingdings" charset="2"/>
              <a:buChar char="Ø"/>
            </a:pPr>
            <a:endParaRPr lang="en-US" sz="80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Font typeface="Wingdings" charset="2"/>
              <a:buChar char="Ø"/>
            </a:pPr>
            <a:endParaRPr lang="en-US" sz="80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Font typeface="Wingdings" charset="2"/>
              <a:buChar char="Ø"/>
            </a:pPr>
            <a:endParaRPr lang="en-US" sz="80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0" dirty="0">
                <a:solidFill>
                  <a:schemeClr val="tx1"/>
                </a:solidFill>
                <a:latin typeface="Times New Roman"/>
                <a:cs typeface="Times New Roman"/>
              </a:rPr>
              <a:t>      </a:t>
            </a:r>
            <a:endParaRPr lang="en-US" sz="8000" dirty="0"/>
          </a:p>
        </p:txBody>
      </p: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>
            <a:off x="190500" y="7023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Google Shape;111;p1" descr="NICA-Logo_4c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70171" y="188646"/>
            <a:ext cx="1444341" cy="71145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5471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000"/>
            <a:ext cx="8229600" cy="913300"/>
          </a:xfrm>
        </p:spPr>
        <p:txBody>
          <a:bodyPr/>
          <a:lstStyle/>
          <a:p>
            <a:r>
              <a:rPr lang="en-US" sz="3200" b="1" dirty="0">
                <a:solidFill>
                  <a:srgbClr val="0000FF"/>
                </a:solidFill>
              </a:rPr>
              <a:t>T</a:t>
            </a:r>
            <a:r>
              <a:rPr lang="en-US" sz="3200" b="1" dirty="0" smtClean="0">
                <a:solidFill>
                  <a:srgbClr val="0000FF"/>
                </a:solidFill>
              </a:rPr>
              <a:t>wo main approaches to   determination of classes of centrality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5600" y="5956300"/>
            <a:ext cx="965200" cy="474052"/>
          </a:xfrm>
        </p:spPr>
        <p:txBody>
          <a:bodyPr>
            <a:normAutofit/>
          </a:bodyPr>
          <a:lstStyle/>
          <a:p>
            <a:pPr marL="349250" lvl="1" indent="0">
              <a:lnSpc>
                <a:spcPct val="80000"/>
              </a:lnSpc>
              <a:buClrTx/>
              <a:buNone/>
            </a:pPr>
            <a:r>
              <a:rPr lang="en-US" sz="1600" dirty="0" smtClean="0">
                <a:solidFill>
                  <a:srgbClr val="008000"/>
                </a:solidFill>
              </a:rPr>
              <a:t>.</a:t>
            </a:r>
            <a:endParaRPr lang="en-US" sz="1600" dirty="0">
              <a:solidFill>
                <a:srgbClr val="008000"/>
              </a:solidFill>
            </a:endParaRPr>
          </a:p>
        </p:txBody>
      </p: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>
            <a:off x="101600" y="1034806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Rectangle 5"/>
          <p:cNvSpPr/>
          <p:nvPr/>
        </p:nvSpPr>
        <p:spPr>
          <a:xfrm>
            <a:off x="0" y="1069420"/>
            <a:ext cx="914400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00FF"/>
              </a:buClr>
              <a:buFont typeface="Wingdings" charset="2"/>
              <a:buChar char="Ø"/>
            </a:pPr>
            <a:r>
              <a:rPr lang="en-US" sz="2000" b="1" dirty="0">
                <a:solidFill>
                  <a:srgbClr val="0000FF"/>
                </a:solidFill>
              </a:rPr>
              <a:t>Multiplicity in TPC as centrality </a:t>
            </a:r>
            <a:r>
              <a:rPr lang="en-US" sz="2000" b="1" dirty="0" smtClean="0">
                <a:solidFill>
                  <a:srgbClr val="0000FF"/>
                </a:solidFill>
              </a:rPr>
              <a:t>class estimator </a:t>
            </a:r>
            <a:endParaRPr lang="en-US" sz="2000" b="1" dirty="0">
              <a:solidFill>
                <a:srgbClr val="0000FF"/>
              </a:solidFill>
            </a:endParaRPr>
          </a:p>
          <a:p>
            <a:r>
              <a:rPr lang="en-US" sz="2000" dirty="0"/>
              <a:t> 	</a:t>
            </a:r>
            <a:r>
              <a:rPr lang="en-US" sz="1800" dirty="0"/>
              <a:t>-- method was suggested by MEPHI/GSI </a:t>
            </a:r>
            <a:r>
              <a:rPr lang="en-US" sz="1800" dirty="0" smtClean="0"/>
              <a:t>team</a:t>
            </a:r>
          </a:p>
          <a:p>
            <a:r>
              <a:rPr lang="en-US" sz="1800" dirty="0"/>
              <a:t>R</a:t>
            </a:r>
            <a:r>
              <a:rPr lang="en-US" sz="1800" dirty="0" smtClean="0"/>
              <a:t>eport  by </a:t>
            </a:r>
            <a:r>
              <a:rPr lang="en-US" sz="1800" dirty="0" err="1" smtClean="0"/>
              <a:t>Petr</a:t>
            </a:r>
            <a:r>
              <a:rPr lang="en-US" sz="1800" dirty="0" smtClean="0"/>
              <a:t> </a:t>
            </a:r>
            <a:r>
              <a:rPr lang="en-US" sz="1800" dirty="0" err="1" smtClean="0"/>
              <a:t>Parfenov</a:t>
            </a:r>
            <a:r>
              <a:rPr lang="en-US" sz="1800" dirty="0" smtClean="0"/>
              <a:t> at the MPD </a:t>
            </a:r>
            <a:r>
              <a:rPr lang="en-US" sz="1800" dirty="0"/>
              <a:t>Physics </a:t>
            </a:r>
            <a:r>
              <a:rPr lang="en-US" sz="1800" dirty="0" smtClean="0">
                <a:solidFill>
                  <a:schemeClr val="tx1"/>
                </a:solidFill>
              </a:rPr>
              <a:t>forum </a:t>
            </a:r>
            <a:r>
              <a:rPr lang="en-US" sz="1800" dirty="0" smtClean="0">
                <a:solidFill>
                  <a:srgbClr val="FF0000"/>
                </a:solidFill>
              </a:rPr>
              <a:t>15.04.2021r</a:t>
            </a:r>
            <a:r>
              <a:rPr lang="en-US" sz="1800" dirty="0"/>
              <a:t>:   </a:t>
            </a:r>
            <a:endParaRPr lang="en-US" sz="1800" dirty="0" smtClean="0"/>
          </a:p>
          <a:p>
            <a:r>
              <a:rPr lang="en-US" sz="1800" dirty="0" smtClean="0"/>
              <a:t>See  	</a:t>
            </a:r>
            <a:r>
              <a:rPr lang="en-US" sz="1800" dirty="0" smtClean="0">
                <a:hlinkClick r:id="rId2"/>
              </a:rPr>
              <a:t>https</a:t>
            </a:r>
            <a:r>
              <a:rPr lang="en-US" sz="1800" dirty="0">
                <a:hlinkClick r:id="rId2"/>
              </a:rPr>
              <a:t>://indico.jinr.ru/event/2065</a:t>
            </a:r>
            <a:r>
              <a:rPr lang="en-US" sz="1800" dirty="0" smtClean="0">
                <a:hlinkClick r:id="rId2"/>
              </a:rPr>
              <a:t>/</a:t>
            </a:r>
            <a:endParaRPr lang="en-US" sz="1800" dirty="0" smtClean="0"/>
          </a:p>
          <a:p>
            <a:r>
              <a:rPr lang="en-US" sz="1800" dirty="0">
                <a:hlinkClick r:id="rId3"/>
              </a:rPr>
              <a:t>https://github.com/FlowNICA/</a:t>
            </a:r>
            <a:r>
              <a:rPr lang="en-US" sz="1800" dirty="0" smtClean="0">
                <a:hlinkClick r:id="rId3"/>
              </a:rPr>
              <a:t>CentralityFramework</a:t>
            </a:r>
            <a:endParaRPr lang="en-US" sz="1800" dirty="0" smtClean="0"/>
          </a:p>
          <a:p>
            <a:r>
              <a:rPr lang="en-US" sz="1800" dirty="0">
                <a:hlinkClick r:id="rId4"/>
              </a:rPr>
              <a:t>https://github.com/Dim23/</a:t>
            </a:r>
            <a:r>
              <a:rPr lang="en-US" sz="1800" dirty="0" smtClean="0">
                <a:hlinkClick r:id="rId4"/>
              </a:rPr>
              <a:t>GammaFit</a:t>
            </a:r>
            <a:endParaRPr lang="en-US" sz="1800" dirty="0" smtClean="0"/>
          </a:p>
          <a:p>
            <a:r>
              <a:rPr lang="en-US" sz="1800" dirty="0" smtClean="0"/>
              <a:t>      </a:t>
            </a:r>
            <a:r>
              <a:rPr lang="en-US" sz="1800" dirty="0"/>
              <a:t>Draft of analysis note: </a:t>
            </a:r>
            <a:r>
              <a:rPr lang="en-US" sz="1800" dirty="0" smtClean="0"/>
              <a:t>   </a:t>
            </a:r>
          </a:p>
          <a:p>
            <a:r>
              <a:rPr lang="en-US" sz="1800" dirty="0">
                <a:hlinkClick r:id="rId5"/>
              </a:rPr>
              <a:t>https://github.com/FlowNICA/CentralityFramework/blob/master/Documentation/</a:t>
            </a:r>
            <a:r>
              <a:rPr lang="en-US" sz="1800" dirty="0" smtClean="0">
                <a:hlinkClick r:id="rId5"/>
              </a:rPr>
              <a:t>Centrality_AnalysisNote.pdf</a:t>
            </a:r>
            <a:endParaRPr lang="en-US" sz="1800" dirty="0"/>
          </a:p>
          <a:p>
            <a:pPr marL="342900" indent="-342900">
              <a:buClr>
                <a:srgbClr val="0000FF"/>
              </a:buClr>
              <a:buFont typeface="Wingdings" charset="2"/>
              <a:buChar char="Ø"/>
            </a:pPr>
            <a:r>
              <a:rPr lang="en-US" sz="2000" b="1" dirty="0">
                <a:solidFill>
                  <a:srgbClr val="0000FF"/>
                </a:solidFill>
              </a:rPr>
              <a:t>Spectator nucleons with </a:t>
            </a:r>
            <a:r>
              <a:rPr lang="en-US" sz="2000" b="1" dirty="0" err="1">
                <a:solidFill>
                  <a:srgbClr val="0000FF"/>
                </a:solidFill>
              </a:rPr>
              <a:t>FHCal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</a:p>
          <a:p>
            <a:r>
              <a:rPr lang="en-US" sz="2000" dirty="0"/>
              <a:t> </a:t>
            </a:r>
            <a:r>
              <a:rPr lang="en-US" sz="1800" dirty="0"/>
              <a:t>  – by the INR RAS </a:t>
            </a:r>
            <a:r>
              <a:rPr lang="en-US" sz="1800" dirty="0" smtClean="0"/>
              <a:t>team,</a:t>
            </a:r>
            <a:r>
              <a:rPr lang="en-US" sz="1800" dirty="0"/>
              <a:t> </a:t>
            </a:r>
            <a:r>
              <a:rPr lang="en-US" sz="1800" dirty="0" smtClean="0"/>
              <a:t>see </a:t>
            </a:r>
            <a:r>
              <a:rPr lang="en-US" sz="1800" dirty="0"/>
              <a:t>the PWG1 meetings </a:t>
            </a:r>
            <a:r>
              <a:rPr lang="en-US" sz="1800" dirty="0" smtClean="0"/>
              <a:t>Report  </a:t>
            </a:r>
            <a:r>
              <a:rPr lang="en-US" sz="1800" dirty="0"/>
              <a:t>by </a:t>
            </a:r>
            <a:r>
              <a:rPr lang="en-US" sz="1800" dirty="0" err="1">
                <a:latin typeface="Times New Roman"/>
                <a:cs typeface="Times New Roman"/>
              </a:rPr>
              <a:t>Vadim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err="1" smtClean="0">
                <a:latin typeface="Times New Roman"/>
                <a:cs typeface="Times New Roman"/>
              </a:rPr>
              <a:t>Volkov</a:t>
            </a:r>
            <a:r>
              <a:rPr lang="en-US" sz="1800" dirty="0" smtClean="0">
                <a:latin typeface="Times New Roman"/>
                <a:cs typeface="Times New Roman"/>
              </a:rPr>
              <a:t>     at </a:t>
            </a:r>
            <a:r>
              <a:rPr lang="en-US" sz="1800" dirty="0" smtClean="0"/>
              <a:t>the </a:t>
            </a:r>
            <a:r>
              <a:rPr lang="en-US" sz="1800" dirty="0"/>
              <a:t>PWG1 </a:t>
            </a:r>
            <a:r>
              <a:rPr lang="en-US" sz="1800" dirty="0" smtClean="0"/>
              <a:t>meeting </a:t>
            </a:r>
            <a:r>
              <a:rPr lang="en-US" sz="1800" b="1" dirty="0" smtClean="0">
                <a:solidFill>
                  <a:srgbClr val="FF0000"/>
                </a:solidFill>
              </a:rPr>
              <a:t>01 </a:t>
            </a:r>
            <a:r>
              <a:rPr lang="en-US" sz="1800" b="1" dirty="0">
                <a:solidFill>
                  <a:srgbClr val="FF0000"/>
                </a:solidFill>
              </a:rPr>
              <a:t>April </a:t>
            </a:r>
            <a:r>
              <a:rPr lang="en-US" sz="1800" b="1" dirty="0" smtClean="0">
                <a:solidFill>
                  <a:srgbClr val="FF0000"/>
                </a:solidFill>
              </a:rPr>
              <a:t>2021</a:t>
            </a:r>
            <a:endParaRPr lang="en-US" sz="1800" dirty="0" smtClean="0">
              <a:latin typeface="Times New Roman"/>
              <a:cs typeface="Times New Roman"/>
            </a:endParaRPr>
          </a:p>
          <a:p>
            <a:r>
              <a:rPr lang="en-US" sz="1800" dirty="0">
                <a:hlinkClick r:id="rId6"/>
              </a:rPr>
              <a:t>https://indico.jinr.ru/event/2066</a:t>
            </a:r>
            <a:r>
              <a:rPr lang="en-US" sz="1800" dirty="0" smtClean="0">
                <a:hlinkClick r:id="rId6"/>
              </a:rPr>
              <a:t>/</a:t>
            </a:r>
            <a:endParaRPr lang="en-US" sz="1800" dirty="0" smtClean="0"/>
          </a:p>
          <a:p>
            <a:r>
              <a:rPr lang="en-US" sz="1800" dirty="0" smtClean="0"/>
              <a:t>or </a:t>
            </a:r>
            <a:r>
              <a:rPr lang="en-US" sz="1800" dirty="0"/>
              <a:t>RFBR conference: </a:t>
            </a:r>
          </a:p>
          <a:p>
            <a:r>
              <a:rPr lang="en-US" sz="1800" dirty="0" smtClean="0">
                <a:hlinkClick r:id="rId7"/>
              </a:rPr>
              <a:t>https</a:t>
            </a:r>
            <a:r>
              <a:rPr lang="en-US" sz="1800" dirty="0">
                <a:hlinkClick r:id="rId7"/>
              </a:rPr>
              <a:t>://indico.jinr.ru/event/1469/contributions/9905/attachments/8135/12126/ivashkin_RFBR_2020.</a:t>
            </a:r>
            <a:r>
              <a:rPr lang="en-US" sz="1800" dirty="0" smtClean="0">
                <a:hlinkClick r:id="rId7"/>
              </a:rPr>
              <a:t>pdf</a:t>
            </a:r>
            <a:endParaRPr lang="en-US" sz="1800" dirty="0" smtClean="0"/>
          </a:p>
          <a:p>
            <a:r>
              <a:rPr lang="en-US" sz="1800" dirty="0" smtClean="0"/>
              <a:t>Codes: </a:t>
            </a:r>
            <a:r>
              <a:rPr lang="en-US" sz="1800" dirty="0">
                <a:hlinkClick r:id="rId8"/>
              </a:rPr>
              <a:t>https://github.com/qweek2/Centrality_NICA/tree/</a:t>
            </a:r>
            <a:r>
              <a:rPr lang="en-US" sz="1800" dirty="0" smtClean="0">
                <a:hlinkClick r:id="rId8"/>
              </a:rPr>
              <a:t>master</a:t>
            </a:r>
            <a:endParaRPr lang="en-US" sz="1800" dirty="0" smtClean="0"/>
          </a:p>
          <a:p>
            <a:endParaRPr lang="en-US" sz="2000" dirty="0"/>
          </a:p>
        </p:txBody>
      </p:sp>
      <p:pic>
        <p:nvPicPr>
          <p:cNvPr id="7" name="Google Shape;111;p1" descr="NICA-Logo_4c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026400" y="0"/>
            <a:ext cx="1117600" cy="40825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279400" y="6362700"/>
            <a:ext cx="812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Global observables in heavy-ion collisions at NICA.</a:t>
            </a:r>
          </a:p>
          <a:p>
            <a:pPr algn="ctr"/>
            <a:r>
              <a:rPr lang="en-US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PWG1 status report , MPD Collaboration meeting </a:t>
            </a:r>
            <a:r>
              <a:rPr lang="en-US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21.04.2021—23.04.2021, JINR, </a:t>
            </a:r>
            <a:r>
              <a:rPr lang="en-US" b="1" i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Dubna</a:t>
            </a:r>
            <a:endParaRPr lang="en-US" b="1" i="1" dirty="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56039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7576"/>
            <a:ext cx="9144000" cy="794124"/>
          </a:xfrm>
        </p:spPr>
        <p:txBody>
          <a:bodyPr/>
          <a:lstStyle/>
          <a:p>
            <a:r>
              <a:rPr lang="en-US" sz="3200" b="1" dirty="0">
                <a:solidFill>
                  <a:srgbClr val="0000FF"/>
                </a:solidFill>
                <a:latin typeface="Times New Roman"/>
                <a:cs typeface="Times New Roman"/>
              </a:rPr>
              <a:t>Discussion of the MC </a:t>
            </a:r>
            <a:r>
              <a:rPr lang="en-US" sz="32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production</a:t>
            </a:r>
            <a:br>
              <a:rPr lang="en-US" sz="3200" b="1" dirty="0" smtClean="0">
                <a:solidFill>
                  <a:srgbClr val="0000FF"/>
                </a:solidFill>
                <a:latin typeface="Times New Roman"/>
                <a:cs typeface="Times New Roman"/>
              </a:rPr>
            </a:br>
            <a:r>
              <a:rPr lang="en-US" sz="3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Task 1: </a:t>
            </a:r>
            <a:r>
              <a:rPr lang="en-US" sz="3200" dirty="0" smtClean="0">
                <a:solidFill>
                  <a:srgbClr val="FF0000"/>
                </a:solidFill>
              </a:rPr>
              <a:t>to </a:t>
            </a:r>
            <a:r>
              <a:rPr lang="en-US" sz="3200" dirty="0">
                <a:solidFill>
                  <a:srgbClr val="FF0000"/>
                </a:solidFill>
              </a:rPr>
              <a:t>start and compare with STAR@RHIC</a:t>
            </a:r>
            <a:r>
              <a:rPr lang="en-US" sz="3200" dirty="0" smtClean="0">
                <a:solidFill>
                  <a:srgbClr val="FF0000"/>
                </a:solidFill>
              </a:rPr>
              <a:t>)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" y="952500"/>
            <a:ext cx="8890000" cy="5791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0000FF"/>
                </a:solidFill>
              </a:rPr>
              <a:t>Selection of the </a:t>
            </a:r>
            <a:r>
              <a:rPr lang="en-US" sz="2600" b="1" dirty="0" err="1">
                <a:solidFill>
                  <a:srgbClr val="0000FF"/>
                </a:solidFill>
              </a:rPr>
              <a:t>pseudorapidity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smtClean="0">
                <a:solidFill>
                  <a:srgbClr val="0000FF"/>
                </a:solidFill>
              </a:rPr>
              <a:t>intervals and centrality classes  </a:t>
            </a:r>
          </a:p>
          <a:p>
            <a:pPr marL="0" indent="0" algn="just">
              <a:buNone/>
            </a:pPr>
            <a:r>
              <a:rPr lang="en-US" sz="2200" b="1" dirty="0" smtClean="0">
                <a:solidFill>
                  <a:srgbClr val="0000FF"/>
                </a:solidFill>
              </a:rPr>
              <a:t>STAR@RHIC</a:t>
            </a:r>
            <a:r>
              <a:rPr lang="en-US" sz="2200" dirty="0" smtClean="0"/>
              <a:t>: </a:t>
            </a:r>
            <a:r>
              <a:rPr lang="en-US" sz="2200" dirty="0" err="1" smtClean="0"/>
              <a:t>Au+Au</a:t>
            </a:r>
            <a:r>
              <a:rPr lang="en-US" sz="2200" dirty="0" smtClean="0"/>
              <a:t> collisions at √s </a:t>
            </a:r>
            <a:r>
              <a:rPr lang="en-US" sz="2200" baseline="-25000" dirty="0" smtClean="0"/>
              <a:t>NN</a:t>
            </a:r>
            <a:r>
              <a:rPr lang="en-US" sz="2200" dirty="0" smtClean="0"/>
              <a:t>=9.2GeV,               year 2008 , a short test run of </a:t>
            </a:r>
            <a:r>
              <a:rPr lang="en-US" sz="2200" dirty="0"/>
              <a:t>~</a:t>
            </a:r>
            <a:r>
              <a:rPr lang="en-US" sz="2200" dirty="0" smtClean="0"/>
              <a:t>3000 good events </a:t>
            </a:r>
            <a:r>
              <a:rPr lang="en-US" sz="2200" dirty="0" smtClean="0">
                <a:solidFill>
                  <a:srgbClr val="0000FF"/>
                </a:solidFill>
              </a:rPr>
              <a:t>[1]</a:t>
            </a:r>
          </a:p>
          <a:p>
            <a:pPr algn="just">
              <a:buFont typeface="Wingdings" charset="2"/>
              <a:buChar char="u"/>
            </a:pPr>
            <a:r>
              <a:rPr lang="en-US" sz="2200" dirty="0" smtClean="0"/>
              <a:t>Energy </a:t>
            </a:r>
            <a:r>
              <a:rPr lang="en-US" sz="2200" dirty="0"/>
              <a:t>dependence of particle ratios,π−/π+, </a:t>
            </a:r>
            <a:r>
              <a:rPr lang="en-US" sz="2200" dirty="0" smtClean="0"/>
              <a:t>p</a:t>
            </a:r>
            <a:r>
              <a:rPr lang="en-US" sz="2200" dirty="0"/>
              <a:t>/p</a:t>
            </a:r>
            <a:r>
              <a:rPr lang="en-US" sz="2200" dirty="0" smtClean="0"/>
              <a:t>, K</a:t>
            </a:r>
            <a:r>
              <a:rPr lang="en-US" sz="2200" dirty="0"/>
              <a:t>−/K</a:t>
            </a:r>
            <a:r>
              <a:rPr lang="en-US" sz="2200" dirty="0" smtClean="0"/>
              <a:t>+ and K</a:t>
            </a:r>
            <a:r>
              <a:rPr lang="en-US" sz="2200" dirty="0"/>
              <a:t>/π, plotted as a function </a:t>
            </a:r>
            <a:r>
              <a:rPr lang="en-US" sz="2200" dirty="0" smtClean="0"/>
              <a:t>of √</a:t>
            </a:r>
            <a:r>
              <a:rPr lang="en-US" sz="2200" dirty="0" err="1"/>
              <a:t>sNN</a:t>
            </a:r>
            <a:r>
              <a:rPr lang="en-US" sz="2200" dirty="0"/>
              <a:t>.  </a:t>
            </a:r>
            <a:r>
              <a:rPr lang="en-US" sz="2200" dirty="0" smtClean="0"/>
              <a:t>       </a:t>
            </a:r>
            <a:r>
              <a:rPr lang="en-US" sz="2200" b="1" dirty="0" smtClean="0">
                <a:solidFill>
                  <a:srgbClr val="0000FF"/>
                </a:solidFill>
              </a:rPr>
              <a:t>Results </a:t>
            </a:r>
            <a:r>
              <a:rPr lang="en-US" sz="2200" b="1" dirty="0">
                <a:solidFill>
                  <a:srgbClr val="0000FF"/>
                </a:solidFill>
              </a:rPr>
              <a:t>from 0–10% </a:t>
            </a:r>
            <a:r>
              <a:rPr lang="en-US" sz="2200" dirty="0"/>
              <a:t>central </a:t>
            </a:r>
            <a:r>
              <a:rPr lang="en-US" sz="2200" dirty="0" err="1"/>
              <a:t>Au+Au</a:t>
            </a:r>
            <a:r>
              <a:rPr lang="en-US" sz="2200" dirty="0"/>
              <a:t> collisions at 9.2 </a:t>
            </a:r>
            <a:r>
              <a:rPr lang="en-US" sz="2200" dirty="0" err="1"/>
              <a:t>GeV</a:t>
            </a:r>
            <a:r>
              <a:rPr lang="en-US" sz="2200" dirty="0"/>
              <a:t> at </a:t>
            </a:r>
            <a:r>
              <a:rPr lang="en-US" sz="2200" dirty="0" err="1"/>
              <a:t>midrapidity</a:t>
            </a:r>
            <a:r>
              <a:rPr lang="en-US" sz="2200" dirty="0"/>
              <a:t> </a:t>
            </a:r>
            <a:r>
              <a:rPr lang="en-US" sz="2200" dirty="0" smtClean="0"/>
              <a:t>                  (</a:t>
            </a:r>
            <a:r>
              <a:rPr lang="en-US" sz="2200" b="1" dirty="0">
                <a:solidFill>
                  <a:srgbClr val="0000FF"/>
                </a:solidFill>
              </a:rPr>
              <a:t>|y|&lt;0.5</a:t>
            </a:r>
            <a:r>
              <a:rPr lang="en-US" sz="2200" dirty="0" smtClean="0"/>
              <a:t>)  are </a:t>
            </a:r>
            <a:r>
              <a:rPr lang="en-US" sz="2200" dirty="0"/>
              <a:t>compared with those from AGS, SPS and RHIC. </a:t>
            </a:r>
            <a:endParaRPr lang="en-US" sz="2200" dirty="0" smtClean="0"/>
          </a:p>
          <a:p>
            <a:pPr algn="just">
              <a:buFont typeface="Wingdings" charset="2"/>
              <a:buChar char="u"/>
            </a:pPr>
            <a:r>
              <a:rPr lang="en-US" sz="2200" dirty="0" smtClean="0"/>
              <a:t>Azimuthal </a:t>
            </a:r>
            <a:r>
              <a:rPr lang="en-US" sz="2200" dirty="0"/>
              <a:t>anisotropy </a:t>
            </a:r>
            <a:r>
              <a:rPr lang="en-US" sz="2200" dirty="0" smtClean="0"/>
              <a:t>measurements</a:t>
            </a:r>
          </a:p>
          <a:p>
            <a:pPr algn="just">
              <a:buFont typeface="Wingdings" charset="2"/>
              <a:buChar char="u"/>
            </a:pPr>
            <a:r>
              <a:rPr lang="en-US" sz="2200" dirty="0"/>
              <a:t>Pion interferometry measurements</a:t>
            </a:r>
            <a:endParaRPr lang="en-US" sz="2200" baseline="-25000" dirty="0"/>
          </a:p>
          <a:p>
            <a:pPr marL="0" indent="0">
              <a:buNone/>
            </a:pPr>
            <a:r>
              <a:rPr lang="en-US" sz="1700" b="1" dirty="0" smtClean="0">
                <a:solidFill>
                  <a:srgbClr val="0000FF"/>
                </a:solidFill>
              </a:rPr>
              <a:t>[1] STAR Collaboration, </a:t>
            </a:r>
            <a:r>
              <a:rPr lang="en-US" sz="1700" b="1" dirty="0" smtClean="0"/>
              <a:t>Bulk </a:t>
            </a:r>
            <a:r>
              <a:rPr lang="en-US" sz="1700" b="1" dirty="0"/>
              <a:t>Properties in </a:t>
            </a:r>
            <a:r>
              <a:rPr lang="en-US" sz="1700" b="1" dirty="0" err="1"/>
              <a:t>Au+Au</a:t>
            </a:r>
            <a:r>
              <a:rPr lang="en-US" sz="1700" b="1" dirty="0"/>
              <a:t> Collisions at </a:t>
            </a:r>
            <a:r>
              <a:rPr lang="en-US" sz="1700" b="1" dirty="0" smtClean="0"/>
              <a:t>√ </a:t>
            </a:r>
            <a:r>
              <a:rPr lang="en-US" sz="1700" b="1" i="1" dirty="0" err="1" smtClean="0"/>
              <a:t>s</a:t>
            </a:r>
            <a:r>
              <a:rPr lang="en-US" sz="1700" b="1" i="1" baseline="-25000" dirty="0" err="1" smtClean="0"/>
              <a:t>NN</a:t>
            </a:r>
            <a:r>
              <a:rPr lang="en-US" sz="1700" b="1" dirty="0" smtClean="0"/>
              <a:t>= </a:t>
            </a:r>
            <a:r>
              <a:rPr lang="en-US" sz="1700" b="1" dirty="0"/>
              <a:t>9.2 </a:t>
            </a:r>
            <a:r>
              <a:rPr lang="en-US" sz="1700" b="1" dirty="0" err="1"/>
              <a:t>GeV</a:t>
            </a:r>
            <a:r>
              <a:rPr lang="en-US" sz="1700" b="1" dirty="0"/>
              <a:t> in STAR Experiment at </a:t>
            </a:r>
            <a:r>
              <a:rPr lang="en-US" sz="1700" b="1" dirty="0" smtClean="0"/>
              <a:t>RHIC,</a:t>
            </a:r>
            <a:r>
              <a:rPr lang="en-US" sz="1700" dirty="0"/>
              <a:t> Nucl.Phys.A830:275c-278c,</a:t>
            </a:r>
            <a:r>
              <a:rPr lang="en-US" sz="1700" dirty="0" smtClean="0"/>
              <a:t>2009;</a:t>
            </a:r>
            <a:r>
              <a:rPr lang="en-US" sz="1700" dirty="0">
                <a:hlinkClick r:id="rId2"/>
              </a:rPr>
              <a:t> arXiv:</a:t>
            </a:r>
            <a:r>
              <a:rPr lang="en-US" sz="1700" dirty="0" smtClean="0">
                <a:hlinkClick r:id="rId2"/>
              </a:rPr>
              <a:t>0907.1943v2</a:t>
            </a:r>
            <a:endParaRPr lang="en-US" sz="1700" b="1" dirty="0"/>
          </a:p>
        </p:txBody>
      </p: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>
            <a:off x="152400" y="9436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414803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6"/>
            <a:ext cx="9144000" cy="1124324"/>
          </a:xfrm>
        </p:spPr>
        <p:txBody>
          <a:bodyPr/>
          <a:lstStyle/>
          <a:p>
            <a:r>
              <a:rPr lang="en-US" sz="3200" b="1" dirty="0">
                <a:solidFill>
                  <a:srgbClr val="0000FF"/>
                </a:solidFill>
              </a:rPr>
              <a:t>W</a:t>
            </a:r>
            <a:r>
              <a:rPr lang="en-US" sz="3200" b="1" dirty="0" smtClean="0">
                <a:solidFill>
                  <a:srgbClr val="0000FF"/>
                </a:solidFill>
              </a:rPr>
              <a:t>e </a:t>
            </a:r>
            <a:r>
              <a:rPr lang="en-US" sz="3200" b="1" dirty="0">
                <a:solidFill>
                  <a:srgbClr val="0000FF"/>
                </a:solidFill>
              </a:rPr>
              <a:t>have to start and compare with STAR@</a:t>
            </a:r>
            <a:r>
              <a:rPr lang="en-US" sz="3200" b="1" dirty="0" smtClean="0">
                <a:solidFill>
                  <a:srgbClr val="0000FF"/>
                </a:solidFill>
              </a:rPr>
              <a:t>RHIC  [1]   </a:t>
            </a:r>
            <a:r>
              <a:rPr lang="en-US" sz="2000" b="1" dirty="0">
                <a:solidFill>
                  <a:srgbClr val="FF6600"/>
                </a:solidFill>
              </a:rPr>
              <a:t/>
            </a:r>
            <a:br>
              <a:rPr lang="en-US" sz="2000" b="1" dirty="0">
                <a:solidFill>
                  <a:srgbClr val="FF6600"/>
                </a:solidFill>
              </a:rPr>
            </a:b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27100"/>
            <a:ext cx="7797800" cy="5816599"/>
          </a:xfrm>
        </p:spPr>
        <p:txBody>
          <a:bodyPr>
            <a:normAutofit fontScale="85000" lnSpcReduction="20000"/>
          </a:bodyPr>
          <a:lstStyle/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[1] STAR Collaboration, </a:t>
            </a:r>
            <a:r>
              <a:rPr lang="en-US" b="1" dirty="0"/>
              <a:t>Bulk Properties in </a:t>
            </a:r>
            <a:r>
              <a:rPr lang="en-US" b="1" dirty="0" err="1"/>
              <a:t>Au+Au</a:t>
            </a:r>
            <a:r>
              <a:rPr lang="en-US" b="1" dirty="0"/>
              <a:t> Collisions at √ </a:t>
            </a:r>
            <a:r>
              <a:rPr lang="en-US" b="1" i="1" dirty="0" err="1"/>
              <a:t>s</a:t>
            </a:r>
            <a:r>
              <a:rPr lang="en-US" b="1" i="1" baseline="-25000" dirty="0" err="1"/>
              <a:t>NN</a:t>
            </a:r>
            <a:r>
              <a:rPr lang="en-US" b="1" dirty="0"/>
              <a:t>= 9.2 </a:t>
            </a:r>
            <a:r>
              <a:rPr lang="en-US" b="1" dirty="0" err="1"/>
              <a:t>GeV</a:t>
            </a:r>
            <a:r>
              <a:rPr lang="en-US" b="1" dirty="0"/>
              <a:t> in STAR Experiment at RHIC,</a:t>
            </a:r>
            <a:r>
              <a:rPr lang="en-US" dirty="0"/>
              <a:t> Nucl.Phys.A830:275c-278c,2009;</a:t>
            </a:r>
            <a:r>
              <a:rPr lang="en-US" dirty="0">
                <a:hlinkClick r:id="rId3"/>
              </a:rPr>
              <a:t> arXiv:0907.1943v2</a:t>
            </a:r>
            <a:endParaRPr lang="en-US" b="1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201" y="1174592"/>
            <a:ext cx="6578599" cy="476579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48600" y="1033790"/>
            <a:ext cx="129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96100" y="2005112"/>
            <a:ext cx="22479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At </a:t>
            </a:r>
            <a:r>
              <a:rPr lang="en-US" sz="2400" b="1" dirty="0" err="1" smtClean="0"/>
              <a:t>midrapidity</a:t>
            </a:r>
            <a:endParaRPr lang="en-US" sz="2400" b="1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(|y|&lt;0.5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2400" b="1" dirty="0" smtClean="0"/>
              <a:t>Centrality </a:t>
            </a:r>
          </a:p>
          <a:p>
            <a:r>
              <a:rPr lang="en-US" sz="2400" b="1" dirty="0" smtClean="0"/>
              <a:t>Class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</a:t>
            </a:r>
            <a:r>
              <a:rPr lang="en-US" sz="2400" b="1" dirty="0" smtClean="0">
                <a:solidFill>
                  <a:srgbClr val="FF0000"/>
                </a:solidFill>
              </a:rPr>
              <a:t>0-10%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99075" y="747812"/>
            <a:ext cx="47384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Energy dependence of particle ratios</a:t>
            </a:r>
          </a:p>
        </p:txBody>
      </p:sp>
      <p:cxnSp>
        <p:nvCxnSpPr>
          <p:cNvPr id="9" name="AutoShape 5"/>
          <p:cNvCxnSpPr>
            <a:cxnSpLocks noChangeShapeType="1"/>
          </p:cNvCxnSpPr>
          <p:nvPr/>
        </p:nvCxnSpPr>
        <p:spPr bwMode="auto">
          <a:xfrm>
            <a:off x="177800" y="8547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747995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4" y="0"/>
            <a:ext cx="8582025" cy="1336956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Proposals </a:t>
            </a:r>
            <a:r>
              <a:rPr lang="en-US" sz="3200" b="1" dirty="0">
                <a:solidFill>
                  <a:srgbClr val="0000FF"/>
                </a:solidFill>
              </a:rPr>
              <a:t/>
            </a:r>
            <a:br>
              <a:rPr lang="en-US" sz="3200" b="1" dirty="0">
                <a:solidFill>
                  <a:srgbClr val="0000FF"/>
                </a:solidFill>
              </a:rPr>
            </a:br>
            <a:r>
              <a:rPr lang="en-US" sz="3200" b="1" dirty="0" smtClean="0">
                <a:solidFill>
                  <a:srgbClr val="0000FF"/>
                </a:solidFill>
              </a:rPr>
              <a:t>for MC </a:t>
            </a:r>
            <a:r>
              <a:rPr lang="en-US" sz="3200" b="1" dirty="0">
                <a:solidFill>
                  <a:srgbClr val="0000FF"/>
                </a:solidFill>
              </a:rPr>
              <a:t>simulations for the Physics Performance </a:t>
            </a:r>
            <a:r>
              <a:rPr lang="en-US" sz="3200" b="1" dirty="0" smtClean="0">
                <a:solidFill>
                  <a:srgbClr val="0000FF"/>
                </a:solidFill>
              </a:rPr>
              <a:t>paper</a:t>
            </a:r>
            <a:r>
              <a:rPr lang="en-US" sz="3200" b="1" dirty="0">
                <a:solidFill>
                  <a:srgbClr val="0000FF"/>
                </a:solidFill>
              </a:rPr>
              <a:t/>
            </a:r>
            <a:br>
              <a:rPr lang="en-US" sz="3200" b="1" dirty="0">
                <a:solidFill>
                  <a:srgbClr val="0000FF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See: </a:t>
            </a:r>
            <a:r>
              <a:rPr lang="en-US" sz="3200" b="1" dirty="0" smtClean="0">
                <a:solidFill>
                  <a:srgbClr val="0000FF"/>
                </a:solidFill>
              </a:rPr>
              <a:t>https</a:t>
            </a:r>
            <a:r>
              <a:rPr lang="en-US" sz="3200" b="1" dirty="0">
                <a:solidFill>
                  <a:srgbClr val="0000FF"/>
                </a:solidFill>
              </a:rPr>
              <a:t>://</a:t>
            </a:r>
            <a:r>
              <a:rPr lang="en-US" sz="3200" b="1" dirty="0" err="1">
                <a:solidFill>
                  <a:srgbClr val="0000FF"/>
                </a:solidFill>
              </a:rPr>
              <a:t>indico.jinr.ru</a:t>
            </a:r>
            <a:r>
              <a:rPr lang="en-US" sz="3200" b="1" dirty="0">
                <a:solidFill>
                  <a:srgbClr val="0000FF"/>
                </a:solidFill>
              </a:rPr>
              <a:t>/event/2162/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511300"/>
            <a:ext cx="8070851" cy="4927599"/>
          </a:xfrm>
        </p:spPr>
        <p:txBody>
          <a:bodyPr>
            <a:normAutofit fontScale="55000" lnSpcReduction="20000"/>
          </a:bodyPr>
          <a:lstStyle/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Statistics for </a:t>
            </a:r>
            <a:r>
              <a:rPr lang="en-US" dirty="0" err="1" smtClean="0">
                <a:solidFill>
                  <a:schemeClr val="tx1"/>
                </a:solidFill>
              </a:rPr>
              <a:t>Bi+Bi</a:t>
            </a:r>
            <a:r>
              <a:rPr lang="en-US" dirty="0" smtClean="0">
                <a:solidFill>
                  <a:schemeClr val="tx1"/>
                </a:solidFill>
              </a:rPr>
              <a:t>  collisions at 9.2 </a:t>
            </a:r>
            <a:r>
              <a:rPr lang="en-US" dirty="0" err="1" smtClean="0">
                <a:solidFill>
                  <a:schemeClr val="tx1"/>
                </a:solidFill>
              </a:rPr>
              <a:t>GeV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en-US" b="1" dirty="0" smtClean="0">
                <a:solidFill>
                  <a:srgbClr val="FF0000"/>
                </a:solidFill>
              </a:rPr>
              <a:t>~ 100 </a:t>
            </a:r>
            <a:r>
              <a:rPr lang="en-US" b="1" dirty="0" err="1" smtClean="0">
                <a:solidFill>
                  <a:srgbClr val="FF0000"/>
                </a:solidFill>
              </a:rPr>
              <a:t>mln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min bias events -</a:t>
            </a:r>
            <a:r>
              <a:rPr lang="en-US" dirty="0" smtClean="0">
                <a:solidFill>
                  <a:srgbClr val="FF0000"/>
                </a:solidFill>
              </a:rPr>
              <a:t>- ?</a:t>
            </a:r>
          </a:p>
          <a:p>
            <a:pPr>
              <a:buFont typeface="Wingdings" charset="2"/>
              <a:buChar char="Ø"/>
            </a:pPr>
            <a:r>
              <a:rPr lang="en-US" dirty="0"/>
              <a:t>Central </a:t>
            </a:r>
            <a:r>
              <a:rPr lang="en-US" dirty="0" err="1"/>
              <a:t>pseudorapidity</a:t>
            </a:r>
            <a:r>
              <a:rPr lang="en-US" dirty="0"/>
              <a:t> </a:t>
            </a:r>
            <a:r>
              <a:rPr lang="en-US" dirty="0" smtClean="0"/>
              <a:t>intervals for TPC physics analysis:                                                                                             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|</a:t>
            </a:r>
            <a:r>
              <a:rPr lang="en-US" b="1" dirty="0" err="1">
                <a:solidFill>
                  <a:srgbClr val="FF0000"/>
                </a:solidFill>
              </a:rPr>
              <a:t>η</a:t>
            </a:r>
            <a:r>
              <a:rPr lang="en-US" b="1" dirty="0">
                <a:solidFill>
                  <a:srgbClr val="FF0000"/>
                </a:solidFill>
              </a:rPr>
              <a:t>|</a:t>
            </a:r>
            <a:r>
              <a:rPr lang="en-US" b="1" dirty="0" smtClean="0">
                <a:solidFill>
                  <a:srgbClr val="FF0000"/>
                </a:solidFill>
              </a:rPr>
              <a:t>&lt;0.5 </a:t>
            </a:r>
            <a:r>
              <a:rPr lang="en-US" b="1" dirty="0">
                <a:solidFill>
                  <a:srgbClr val="FF0000"/>
                </a:solidFill>
              </a:rPr>
              <a:t>and  |</a:t>
            </a:r>
            <a:r>
              <a:rPr lang="en-US" b="1" dirty="0" err="1">
                <a:solidFill>
                  <a:srgbClr val="FF0000"/>
                </a:solidFill>
              </a:rPr>
              <a:t>η</a:t>
            </a:r>
            <a:r>
              <a:rPr lang="en-US" b="1" dirty="0">
                <a:solidFill>
                  <a:srgbClr val="FF0000"/>
                </a:solidFill>
              </a:rPr>
              <a:t>|&lt;</a:t>
            </a:r>
            <a:r>
              <a:rPr lang="en-US" b="1" dirty="0" smtClean="0">
                <a:solidFill>
                  <a:srgbClr val="FF0000"/>
                </a:solidFill>
              </a:rPr>
              <a:t>1.0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Different  </a:t>
            </a:r>
            <a:r>
              <a:rPr lang="en-US" dirty="0" err="1"/>
              <a:t>pseudorapidity</a:t>
            </a:r>
            <a:r>
              <a:rPr lang="en-US" dirty="0"/>
              <a:t> </a:t>
            </a:r>
            <a:r>
              <a:rPr lang="en-US" dirty="0" smtClean="0"/>
              <a:t>intervals should be considered  </a:t>
            </a:r>
            <a:r>
              <a:rPr lang="en-US" dirty="0"/>
              <a:t>for multiplicity classes selections </a:t>
            </a:r>
            <a:r>
              <a:rPr lang="en-US" dirty="0" smtClean="0"/>
              <a:t>In </a:t>
            </a:r>
            <a:r>
              <a:rPr lang="en-US" dirty="0"/>
              <a:t>order to avoid trivial </a:t>
            </a:r>
            <a:r>
              <a:rPr lang="en-US" dirty="0" smtClean="0"/>
              <a:t>autocorrelations :  </a:t>
            </a:r>
            <a:r>
              <a:rPr lang="en-US" b="1" dirty="0" smtClean="0">
                <a:solidFill>
                  <a:srgbClr val="FF0000"/>
                </a:solidFill>
              </a:rPr>
              <a:t>TPC tracks in 0.5 </a:t>
            </a:r>
            <a:r>
              <a:rPr lang="en-US" b="1" dirty="0">
                <a:solidFill>
                  <a:srgbClr val="FF0000"/>
                </a:solidFill>
              </a:rPr>
              <a:t>&lt;</a:t>
            </a:r>
            <a:r>
              <a:rPr lang="en-US" b="1" dirty="0" smtClean="0">
                <a:solidFill>
                  <a:srgbClr val="FF0000"/>
                </a:solidFill>
              </a:rPr>
              <a:t>|</a:t>
            </a:r>
            <a:r>
              <a:rPr lang="en-US" b="1" dirty="0" err="1">
                <a:solidFill>
                  <a:srgbClr val="FF0000"/>
                </a:solidFill>
              </a:rPr>
              <a:t>η</a:t>
            </a:r>
            <a:r>
              <a:rPr lang="en-US" b="1" dirty="0">
                <a:solidFill>
                  <a:srgbClr val="FF0000"/>
                </a:solidFill>
              </a:rPr>
              <a:t>|&lt;</a:t>
            </a:r>
            <a:r>
              <a:rPr lang="en-US" b="1" dirty="0" smtClean="0">
                <a:solidFill>
                  <a:srgbClr val="FF0000"/>
                </a:solidFill>
              </a:rPr>
              <a:t>1.5</a:t>
            </a:r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dirty="0"/>
              <a:t>O</a:t>
            </a:r>
            <a:r>
              <a:rPr lang="en-US" dirty="0" smtClean="0"/>
              <a:t>ther  </a:t>
            </a:r>
            <a:r>
              <a:rPr lang="en-US" dirty="0" err="1"/>
              <a:t>pseudorapidity</a:t>
            </a:r>
            <a:r>
              <a:rPr lang="en-US" dirty="0"/>
              <a:t> intervals: </a:t>
            </a:r>
            <a:r>
              <a:rPr lang="en-US" dirty="0" smtClean="0"/>
              <a:t>e.g. </a:t>
            </a:r>
            <a:r>
              <a:rPr lang="ru-RU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FFD</a:t>
            </a:r>
            <a:r>
              <a:rPr lang="en-US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-RU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symmetrically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placed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MPD </a:t>
            </a:r>
            <a:r>
              <a:rPr lang="ru-RU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center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along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beam</a:t>
            </a: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line</a:t>
            </a:r>
            <a:r>
              <a:rPr lang="en-US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2.5 </a:t>
            </a:r>
            <a:r>
              <a:rPr lang="ru-RU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≤| </a:t>
            </a:r>
            <a:r>
              <a:rPr lang="ru-RU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η</a:t>
            </a:r>
            <a:r>
              <a:rPr lang="ru-RU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|≤ </a:t>
            </a:r>
            <a:r>
              <a:rPr lang="ru-RU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3.2</a:t>
            </a:r>
            <a:r>
              <a:rPr lang="en-US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(also mini-</a:t>
            </a:r>
            <a:r>
              <a:rPr lang="en-US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BeBe</a:t>
            </a:r>
            <a:r>
              <a:rPr lang="en-US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– ?) </a:t>
            </a:r>
            <a:r>
              <a:rPr lang="en-US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ould be </a:t>
            </a:r>
            <a:r>
              <a:rPr lang="en-US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aslo</a:t>
            </a:r>
            <a:r>
              <a:rPr lang="en-US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considered </a:t>
            </a:r>
            <a:r>
              <a:rPr lang="en-US" dirty="0" smtClean="0"/>
              <a:t>for the  </a:t>
            </a:r>
            <a:r>
              <a:rPr lang="en-US" dirty="0"/>
              <a:t>multiplicity </a:t>
            </a:r>
            <a:r>
              <a:rPr lang="en-US" dirty="0" smtClean="0"/>
              <a:t>classes selection</a:t>
            </a:r>
            <a:endParaRPr lang="en-US" b="1" dirty="0" smtClean="0">
              <a:solidFill>
                <a:srgbClr val="FF0000"/>
              </a:solidFill>
            </a:endParaRPr>
          </a:p>
          <a:p>
            <a:pPr>
              <a:buFont typeface="Wingdings" charset="2"/>
              <a:buChar char="Ø"/>
            </a:pPr>
            <a:r>
              <a:rPr lang="en-US" b="1" dirty="0">
                <a:solidFill>
                  <a:srgbClr val="FF0000"/>
                </a:solidFill>
              </a:rPr>
              <a:t>C</a:t>
            </a:r>
            <a:r>
              <a:rPr lang="en-US" b="1" dirty="0" smtClean="0">
                <a:solidFill>
                  <a:srgbClr val="FF0000"/>
                </a:solidFill>
              </a:rPr>
              <a:t>lass-wise optimization of the class width: </a:t>
            </a:r>
            <a:r>
              <a:rPr lang="en-US" dirty="0" smtClean="0"/>
              <a:t>MC </a:t>
            </a:r>
            <a:r>
              <a:rPr lang="en-US" dirty="0"/>
              <a:t>simulations </a:t>
            </a:r>
            <a:r>
              <a:rPr lang="en-US" dirty="0" err="1"/>
              <a:t>fo</a:t>
            </a:r>
            <a:r>
              <a:rPr lang="en-US" dirty="0"/>
              <a:t> </a:t>
            </a:r>
            <a:r>
              <a:rPr lang="en-US" dirty="0" err="1"/>
              <a:t>Bi+Bi</a:t>
            </a:r>
            <a:r>
              <a:rPr lang="en-US" dirty="0"/>
              <a:t> collisions at 9.2 </a:t>
            </a:r>
            <a:r>
              <a:rPr lang="en-US" dirty="0" err="1"/>
              <a:t>GeV</a:t>
            </a:r>
            <a:r>
              <a:rPr lang="en-US" dirty="0"/>
              <a:t> for </a:t>
            </a:r>
            <a:r>
              <a:rPr lang="en-US" dirty="0">
                <a:solidFill>
                  <a:srgbClr val="FF0000"/>
                </a:solidFill>
              </a:rPr>
              <a:t>0-</a:t>
            </a:r>
            <a:r>
              <a:rPr lang="en-US" dirty="0" smtClean="0">
                <a:solidFill>
                  <a:srgbClr val="FF0000"/>
                </a:solidFill>
              </a:rPr>
              <a:t>1%</a:t>
            </a:r>
            <a:r>
              <a:rPr lang="en-US" dirty="0">
                <a:solidFill>
                  <a:srgbClr val="FF0000"/>
                </a:solidFill>
              </a:rPr>
              <a:t>, 0-</a:t>
            </a:r>
            <a:r>
              <a:rPr lang="en-US" dirty="0" smtClean="0">
                <a:solidFill>
                  <a:srgbClr val="FF0000"/>
                </a:solidFill>
              </a:rPr>
              <a:t>3%</a:t>
            </a:r>
            <a:r>
              <a:rPr lang="en-US" dirty="0">
                <a:solidFill>
                  <a:srgbClr val="FF0000"/>
                </a:solidFill>
              </a:rPr>
              <a:t>, 0</a:t>
            </a:r>
            <a:r>
              <a:rPr lang="en-US" dirty="0" smtClean="0">
                <a:solidFill>
                  <a:srgbClr val="FF0000"/>
                </a:solidFill>
              </a:rPr>
              <a:t>-5%</a:t>
            </a:r>
            <a:r>
              <a:rPr lang="en-US" dirty="0">
                <a:solidFill>
                  <a:srgbClr val="FF0000"/>
                </a:solidFill>
              </a:rPr>
              <a:t>, 0</a:t>
            </a:r>
            <a:r>
              <a:rPr lang="en-US" dirty="0" smtClean="0">
                <a:solidFill>
                  <a:srgbClr val="FF0000"/>
                </a:solidFill>
              </a:rPr>
              <a:t>-7%</a:t>
            </a:r>
            <a:r>
              <a:rPr lang="en-US" dirty="0">
                <a:solidFill>
                  <a:srgbClr val="FF0000"/>
                </a:solidFill>
              </a:rPr>
              <a:t>, 0</a:t>
            </a:r>
            <a:r>
              <a:rPr lang="en-US" dirty="0" smtClean="0">
                <a:solidFill>
                  <a:srgbClr val="FF0000"/>
                </a:solidFill>
              </a:rPr>
              <a:t>-10%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>0-20</a:t>
            </a:r>
            <a:r>
              <a:rPr lang="en-US" dirty="0">
                <a:solidFill>
                  <a:srgbClr val="FF0000"/>
                </a:solidFill>
              </a:rPr>
              <a:t>%  </a:t>
            </a:r>
            <a:r>
              <a:rPr lang="en-US" dirty="0" smtClean="0"/>
              <a:t>multiplicity </a:t>
            </a:r>
            <a:r>
              <a:rPr lang="en-US" dirty="0"/>
              <a:t>based centrality </a:t>
            </a:r>
            <a:r>
              <a:rPr lang="en-US" dirty="0" smtClean="0"/>
              <a:t>classes (and similar optimization for the </a:t>
            </a:r>
            <a:r>
              <a:rPr lang="en-US" dirty="0" err="1" smtClean="0"/>
              <a:t>FHCal</a:t>
            </a:r>
            <a:r>
              <a:rPr lang="en-US" dirty="0" smtClean="0"/>
              <a:t> classes)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Z-position  </a:t>
            </a:r>
            <a:r>
              <a:rPr lang="en-US" dirty="0">
                <a:solidFill>
                  <a:srgbClr val="FF0000"/>
                </a:solidFill>
              </a:rPr>
              <a:t>of the  interaction vertex </a:t>
            </a:r>
            <a:r>
              <a:rPr lang="en-US" dirty="0" smtClean="0">
                <a:solidFill>
                  <a:schemeClr val="tx1"/>
                </a:solidFill>
              </a:rPr>
              <a:t>should be taken into account in  the new MC simulations production. Studies of z-cuts are needed.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4400" dirty="0" smtClean="0"/>
              <a:t>Slides below are repeated </a:t>
            </a:r>
            <a:r>
              <a:rPr lang="en-US" sz="4400" dirty="0" err="1" smtClean="0"/>
              <a:t>from</a:t>
            </a:r>
            <a:r>
              <a:rPr lang="en-US" sz="4400" b="1" dirty="0" err="1" smtClean="0">
                <a:solidFill>
                  <a:srgbClr val="0000FF"/>
                </a:solidFill>
                <a:hlinkClick r:id="rId2"/>
              </a:rPr>
              <a:t>https</a:t>
            </a:r>
            <a:r>
              <a:rPr lang="en-US" sz="4400" b="1" dirty="0">
                <a:solidFill>
                  <a:srgbClr val="0000FF"/>
                </a:solidFill>
                <a:hlinkClick r:id="rId2"/>
              </a:rPr>
              <a:t>://indico.jinr.ru/event/2162</a:t>
            </a:r>
            <a:r>
              <a:rPr lang="en-US" sz="4400" b="1" dirty="0" smtClean="0">
                <a:solidFill>
                  <a:srgbClr val="0000FF"/>
                </a:solidFill>
                <a:hlinkClick r:id="rId2"/>
              </a:rPr>
              <a:t>/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smtClean="0">
                <a:solidFill>
                  <a:srgbClr val="0000FF"/>
                </a:solidFill>
              </a:rPr>
              <a:t>a</a:t>
            </a:r>
            <a:r>
              <a:rPr lang="en-US" sz="4400" b="1" dirty="0" smtClean="0">
                <a:solidFill>
                  <a:srgbClr val="0000FF"/>
                </a:solidFill>
              </a:rPr>
              <a:t>nd are still valid</a:t>
            </a:r>
            <a:endParaRPr lang="en-US" sz="4400" dirty="0" smtClean="0"/>
          </a:p>
          <a:p>
            <a:pPr>
              <a:buFont typeface="Wingdings" charset="2"/>
              <a:buChar char="Ø"/>
            </a:pPr>
            <a:endParaRPr lang="en-US" dirty="0"/>
          </a:p>
          <a:p>
            <a:pPr>
              <a:buFont typeface="Wingdings" charset="2"/>
              <a:buChar char="Ø"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dirty="0"/>
          </a:p>
          <a:p>
            <a:pPr>
              <a:buFont typeface="Wingdings" charset="2"/>
              <a:buChar char="Ø"/>
            </a:pPr>
            <a:endParaRPr lang="en-US" dirty="0" smtClean="0"/>
          </a:p>
          <a:p>
            <a:pPr>
              <a:buFont typeface="Wingdings" charset="2"/>
              <a:buChar char="Ø"/>
            </a:pPr>
            <a:endParaRPr lang="en-US" dirty="0"/>
          </a:p>
        </p:txBody>
      </p: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>
            <a:off x="152400" y="14135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464759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8953</TotalTime>
  <Words>2100</Words>
  <Application>Microsoft Macintosh PowerPoint</Application>
  <PresentationFormat>On-screen Show (4:3)</PresentationFormat>
  <Paragraphs>249</Paragraphs>
  <Slides>27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Custom Design</vt:lpstr>
      <vt:lpstr>Breeze</vt:lpstr>
      <vt:lpstr>PowerPoint Presentation</vt:lpstr>
      <vt:lpstr>The  near   PWG1 tasks  for the MC production for the 1st Physics MPD Paper</vt:lpstr>
      <vt:lpstr>The  near tasks  for the MC production In  view of the preparation  of the 1st Physics MPD Paper</vt:lpstr>
      <vt:lpstr>In addition:</vt:lpstr>
      <vt:lpstr>Tasks https://indico.jinr.ru/event/2162/</vt:lpstr>
      <vt:lpstr>Two main approaches to   determination of classes of centrality</vt:lpstr>
      <vt:lpstr>Discussion of the MC production Task 1: to start and compare with STAR@RHIC)</vt:lpstr>
      <vt:lpstr>We have to start and compare with STAR@RHIC  [1]    </vt:lpstr>
      <vt:lpstr>Proposals  for MC simulations for the Physics Performance paper See: https://indico.jinr.ru/event/2162/</vt:lpstr>
      <vt:lpstr>We have to start and compare with STAR@RHIC  [1]                                                          Azimuthal anisotropy measurements</vt:lpstr>
      <vt:lpstr>We have to start and compare with STAR@RHIC  [1]    </vt:lpstr>
      <vt:lpstr>STAR@RHIC data-sets [2]</vt:lpstr>
      <vt:lpstr>Multiplicity distribution at STAR@RHIC in Au+Au at √sNN= 9.2 GeV </vt:lpstr>
      <vt:lpstr>Slide drom Petr Parfenov talk:</vt:lpstr>
      <vt:lpstr>Slide drom Petr Parfenov talk:</vt:lpstr>
      <vt:lpstr>Centrality classes selection to compare with STAR </vt:lpstr>
      <vt:lpstr>Discussion of the MC production</vt:lpstr>
      <vt:lpstr>Some comments to Multiplicity-based methods used in the PWG1</vt:lpstr>
      <vt:lpstr>PowerPoint Presentation</vt:lpstr>
      <vt:lpstr>PowerPoint Presentation</vt:lpstr>
      <vt:lpstr>Impact parameter b, multiplicity  and Npart in MC Glauber model</vt:lpstr>
      <vt:lpstr>Centrality-wise optimization of the class width </vt:lpstr>
      <vt:lpstr>Account of influence of the wide distribution in Z of the  interaction vertex position, on the selection of the multiplicity classes</vt:lpstr>
      <vt:lpstr>Proposals  for MC simulations for the Physics Performance paper</vt:lpstr>
      <vt:lpstr>Available event-generators and models:  SMASH, URQMD, DCM-QGSM-SMM,  AMPT, AAMCC …some other?</vt:lpstr>
      <vt:lpstr>The next steps: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feofilov</dc:creator>
  <cp:lastModifiedBy>Grigory</cp:lastModifiedBy>
  <cp:revision>207</cp:revision>
  <dcterms:created xsi:type="dcterms:W3CDTF">2003-08-29T19:31:55Z</dcterms:created>
  <dcterms:modified xsi:type="dcterms:W3CDTF">2021-06-03T14:46:25Z</dcterms:modified>
</cp:coreProperties>
</file>